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 id="2147483887" r:id="rId2"/>
    <p:sldMasterId id="2147483899" r:id="rId3"/>
  </p:sldMasterIdLst>
  <p:notesMasterIdLst>
    <p:notesMasterId r:id="rId132"/>
  </p:notesMasterIdLst>
  <p:sldIdLst>
    <p:sldId id="744" r:id="rId4"/>
    <p:sldId id="745" r:id="rId5"/>
    <p:sldId id="746" r:id="rId6"/>
    <p:sldId id="747" r:id="rId7"/>
    <p:sldId id="748" r:id="rId8"/>
    <p:sldId id="749" r:id="rId9"/>
    <p:sldId id="750" r:id="rId10"/>
    <p:sldId id="751" r:id="rId11"/>
    <p:sldId id="752" r:id="rId12"/>
    <p:sldId id="753" r:id="rId13"/>
    <p:sldId id="754" r:id="rId14"/>
    <p:sldId id="755" r:id="rId15"/>
    <p:sldId id="756" r:id="rId16"/>
    <p:sldId id="757" r:id="rId17"/>
    <p:sldId id="758" r:id="rId18"/>
    <p:sldId id="759" r:id="rId19"/>
    <p:sldId id="760" r:id="rId20"/>
    <p:sldId id="761" r:id="rId21"/>
    <p:sldId id="762" r:id="rId22"/>
    <p:sldId id="763" r:id="rId23"/>
    <p:sldId id="764" r:id="rId24"/>
    <p:sldId id="765" r:id="rId25"/>
    <p:sldId id="766" r:id="rId26"/>
    <p:sldId id="767" r:id="rId27"/>
    <p:sldId id="768" r:id="rId28"/>
    <p:sldId id="769" r:id="rId29"/>
    <p:sldId id="770" r:id="rId30"/>
    <p:sldId id="771" r:id="rId31"/>
    <p:sldId id="772" r:id="rId32"/>
    <p:sldId id="773" r:id="rId33"/>
    <p:sldId id="774" r:id="rId34"/>
    <p:sldId id="775" r:id="rId35"/>
    <p:sldId id="776" r:id="rId36"/>
    <p:sldId id="777" r:id="rId37"/>
    <p:sldId id="778" r:id="rId38"/>
    <p:sldId id="779" r:id="rId39"/>
    <p:sldId id="780" r:id="rId40"/>
    <p:sldId id="781" r:id="rId41"/>
    <p:sldId id="782" r:id="rId42"/>
    <p:sldId id="783" r:id="rId43"/>
    <p:sldId id="784" r:id="rId44"/>
    <p:sldId id="785" r:id="rId45"/>
    <p:sldId id="786" r:id="rId46"/>
    <p:sldId id="787" r:id="rId47"/>
    <p:sldId id="788" r:id="rId48"/>
    <p:sldId id="789" r:id="rId49"/>
    <p:sldId id="790" r:id="rId50"/>
    <p:sldId id="791" r:id="rId51"/>
    <p:sldId id="792" r:id="rId52"/>
    <p:sldId id="793" r:id="rId53"/>
    <p:sldId id="794" r:id="rId54"/>
    <p:sldId id="795" r:id="rId55"/>
    <p:sldId id="796" r:id="rId56"/>
    <p:sldId id="797" r:id="rId57"/>
    <p:sldId id="798" r:id="rId58"/>
    <p:sldId id="799" r:id="rId59"/>
    <p:sldId id="800" r:id="rId60"/>
    <p:sldId id="801" r:id="rId61"/>
    <p:sldId id="802" r:id="rId62"/>
    <p:sldId id="803" r:id="rId63"/>
    <p:sldId id="804" r:id="rId64"/>
    <p:sldId id="805" r:id="rId65"/>
    <p:sldId id="806" r:id="rId66"/>
    <p:sldId id="807" r:id="rId67"/>
    <p:sldId id="808" r:id="rId68"/>
    <p:sldId id="809" r:id="rId69"/>
    <p:sldId id="810" r:id="rId70"/>
    <p:sldId id="811" r:id="rId71"/>
    <p:sldId id="812" r:id="rId72"/>
    <p:sldId id="813" r:id="rId73"/>
    <p:sldId id="814" r:id="rId74"/>
    <p:sldId id="815" r:id="rId75"/>
    <p:sldId id="816" r:id="rId76"/>
    <p:sldId id="817" r:id="rId77"/>
    <p:sldId id="818" r:id="rId78"/>
    <p:sldId id="819" r:id="rId79"/>
    <p:sldId id="820" r:id="rId80"/>
    <p:sldId id="821" r:id="rId81"/>
    <p:sldId id="822" r:id="rId82"/>
    <p:sldId id="823" r:id="rId83"/>
    <p:sldId id="824" r:id="rId84"/>
    <p:sldId id="825" r:id="rId85"/>
    <p:sldId id="826" r:id="rId86"/>
    <p:sldId id="698" r:id="rId87"/>
    <p:sldId id="699" r:id="rId88"/>
    <p:sldId id="700" r:id="rId89"/>
    <p:sldId id="701" r:id="rId90"/>
    <p:sldId id="702" r:id="rId91"/>
    <p:sldId id="703" r:id="rId92"/>
    <p:sldId id="704" r:id="rId93"/>
    <p:sldId id="705" r:id="rId94"/>
    <p:sldId id="706" r:id="rId95"/>
    <p:sldId id="707" r:id="rId96"/>
    <p:sldId id="708" r:id="rId97"/>
    <p:sldId id="709" r:id="rId98"/>
    <p:sldId id="710" r:id="rId99"/>
    <p:sldId id="711" r:id="rId100"/>
    <p:sldId id="712" r:id="rId101"/>
    <p:sldId id="713" r:id="rId102"/>
    <p:sldId id="714" r:id="rId103"/>
    <p:sldId id="715" r:id="rId104"/>
    <p:sldId id="716" r:id="rId105"/>
    <p:sldId id="717" r:id="rId106"/>
    <p:sldId id="718" r:id="rId107"/>
    <p:sldId id="719" r:id="rId108"/>
    <p:sldId id="720" r:id="rId109"/>
    <p:sldId id="721" r:id="rId110"/>
    <p:sldId id="722" r:id="rId111"/>
    <p:sldId id="723" r:id="rId112"/>
    <p:sldId id="724" r:id="rId113"/>
    <p:sldId id="725" r:id="rId114"/>
    <p:sldId id="726" r:id="rId115"/>
    <p:sldId id="727" r:id="rId116"/>
    <p:sldId id="728" r:id="rId117"/>
    <p:sldId id="729" r:id="rId118"/>
    <p:sldId id="730" r:id="rId119"/>
    <p:sldId id="731" r:id="rId120"/>
    <p:sldId id="732" r:id="rId121"/>
    <p:sldId id="733" r:id="rId122"/>
    <p:sldId id="734" r:id="rId123"/>
    <p:sldId id="735" r:id="rId124"/>
    <p:sldId id="736" r:id="rId125"/>
    <p:sldId id="737" r:id="rId126"/>
    <p:sldId id="738" r:id="rId127"/>
    <p:sldId id="739" r:id="rId128"/>
    <p:sldId id="740" r:id="rId129"/>
    <p:sldId id="741" r:id="rId130"/>
    <p:sldId id="742" r:id="rId13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9" d="100"/>
          <a:sy n="109" d="100"/>
        </p:scale>
        <p:origin x="1674" y="108"/>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viewProps" Target="viewProp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theme" Target="theme/theme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notesMaster" Target="notesMasters/notesMaster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16A7F5-30A5-BB43-AC42-30C41B39C9FA}" type="doc">
      <dgm:prSet loTypeId="urn:microsoft.com/office/officeart/2005/8/layout/hProcess9" loCatId="" qsTypeId="urn:microsoft.com/office/officeart/2005/8/quickstyle/simple1" qsCatId="simple" csTypeId="urn:microsoft.com/office/officeart/2005/8/colors/accent1_2" csCatId="accent1" phldr="1"/>
      <dgm:spPr/>
    </dgm:pt>
    <dgm:pt modelId="{ED82DC9F-D892-8444-8F44-FDCDD781B271}">
      <dgm:prSet phldrT="[Testo]" custT="1"/>
      <dgm:spPr/>
      <dgm:t>
        <a:bodyPr/>
        <a:lstStyle/>
        <a:p>
          <a:r>
            <a:rPr lang="it-IT" sz="2000" dirty="0">
              <a:latin typeface="Times New Roman" panose="02020603050405020304" pitchFamily="18" charset="0"/>
              <a:cs typeface="Times New Roman" panose="02020603050405020304" pitchFamily="18" charset="0"/>
            </a:rPr>
            <a:t>Istituti Normativi</a:t>
          </a:r>
        </a:p>
      </dgm:t>
    </dgm:pt>
    <dgm:pt modelId="{10000859-131D-0C47-9D0D-B4EC63124718}" type="parTrans" cxnId="{24784FE7-4EC8-994E-A513-73C492067A7D}">
      <dgm:prSet/>
      <dgm:spPr/>
      <dgm:t>
        <a:bodyPr/>
        <a:lstStyle/>
        <a:p>
          <a:endParaRPr lang="it-IT"/>
        </a:p>
      </dgm:t>
    </dgm:pt>
    <dgm:pt modelId="{CCE742CB-8618-1247-A227-4A3CD155E4CC}" type="sibTrans" cxnId="{24784FE7-4EC8-994E-A513-73C492067A7D}">
      <dgm:prSet/>
      <dgm:spPr/>
      <dgm:t>
        <a:bodyPr/>
        <a:lstStyle/>
        <a:p>
          <a:endParaRPr lang="it-IT"/>
        </a:p>
      </dgm:t>
    </dgm:pt>
    <dgm:pt modelId="{CAC2340D-8610-1147-AEA1-F7F5F3F04383}">
      <dgm:prSet phldrT="[Testo]" custT="1"/>
      <dgm:spPr/>
      <dgm:t>
        <a:bodyPr/>
        <a:lstStyle/>
        <a:p>
          <a:r>
            <a:rPr lang="it-IT" sz="2000" dirty="0">
              <a:latin typeface="Times New Roman" panose="02020603050405020304" pitchFamily="18" charset="0"/>
              <a:cs typeface="Times New Roman" panose="02020603050405020304" pitchFamily="18" charset="0"/>
            </a:rPr>
            <a:t>Pensionistica di Guerra</a:t>
          </a:r>
        </a:p>
      </dgm:t>
    </dgm:pt>
    <dgm:pt modelId="{4138D084-50A7-D14E-B316-D49DE9B04250}" type="parTrans" cxnId="{F1C41053-42D5-9749-810D-0F4E6F7A8405}">
      <dgm:prSet/>
      <dgm:spPr/>
      <dgm:t>
        <a:bodyPr/>
        <a:lstStyle/>
        <a:p>
          <a:endParaRPr lang="it-IT"/>
        </a:p>
      </dgm:t>
    </dgm:pt>
    <dgm:pt modelId="{FDCCD5A1-17BD-2F46-A1E6-3952CB5881E2}" type="sibTrans" cxnId="{F1C41053-42D5-9749-810D-0F4E6F7A8405}">
      <dgm:prSet/>
      <dgm:spPr/>
      <dgm:t>
        <a:bodyPr/>
        <a:lstStyle/>
        <a:p>
          <a:endParaRPr lang="it-IT"/>
        </a:p>
      </dgm:t>
    </dgm:pt>
    <dgm:pt modelId="{6AEAAD03-AB27-B547-B217-9D6D53C39D38}">
      <dgm:prSet phldrT="[Testo]" custT="1"/>
      <dgm:spPr/>
      <dgm:t>
        <a:bodyPr/>
        <a:lstStyle/>
        <a:p>
          <a:r>
            <a:rPr lang="it-IT" sz="2000" dirty="0">
              <a:latin typeface="Times New Roman" panose="02020603050405020304" pitchFamily="18" charset="0"/>
              <a:cs typeface="Times New Roman" panose="02020603050405020304" pitchFamily="18" charset="0"/>
            </a:rPr>
            <a:t>Invalidità Civile</a:t>
          </a:r>
        </a:p>
      </dgm:t>
    </dgm:pt>
    <dgm:pt modelId="{7AF57AEA-82CB-9C44-8202-B2AC2F8AF3A5}" type="parTrans" cxnId="{CFCAA894-35F5-6A47-83B3-C84FF4C2A7F3}">
      <dgm:prSet/>
      <dgm:spPr/>
      <dgm:t>
        <a:bodyPr/>
        <a:lstStyle/>
        <a:p>
          <a:endParaRPr lang="it-IT"/>
        </a:p>
      </dgm:t>
    </dgm:pt>
    <dgm:pt modelId="{62A145B3-6A69-4D43-B3A8-6204985837E0}" type="sibTrans" cxnId="{CFCAA894-35F5-6A47-83B3-C84FF4C2A7F3}">
      <dgm:prSet/>
      <dgm:spPr/>
      <dgm:t>
        <a:bodyPr/>
        <a:lstStyle/>
        <a:p>
          <a:endParaRPr lang="it-IT"/>
        </a:p>
      </dgm:t>
    </dgm:pt>
    <dgm:pt modelId="{78AD0D7D-8005-DB4A-9939-472FDC01DA4C}" type="pres">
      <dgm:prSet presAssocID="{0316A7F5-30A5-BB43-AC42-30C41B39C9FA}" presName="CompostProcess" presStyleCnt="0">
        <dgm:presLayoutVars>
          <dgm:dir/>
          <dgm:resizeHandles val="exact"/>
        </dgm:presLayoutVars>
      </dgm:prSet>
      <dgm:spPr/>
    </dgm:pt>
    <dgm:pt modelId="{4EA850DF-CC63-3B4E-8EB4-F71A74C128C1}" type="pres">
      <dgm:prSet presAssocID="{0316A7F5-30A5-BB43-AC42-30C41B39C9FA}" presName="arrow" presStyleLbl="bgShp" presStyleIdx="0" presStyleCnt="1"/>
      <dgm:spPr/>
    </dgm:pt>
    <dgm:pt modelId="{2D1641D6-F5DC-C94D-90F2-B0369F6215DF}" type="pres">
      <dgm:prSet presAssocID="{0316A7F5-30A5-BB43-AC42-30C41B39C9FA}" presName="linearProcess" presStyleCnt="0"/>
      <dgm:spPr/>
    </dgm:pt>
    <dgm:pt modelId="{3A6F13E9-7A1A-5144-B25C-F78BC1B771FB}" type="pres">
      <dgm:prSet presAssocID="{ED82DC9F-D892-8444-8F44-FDCDD781B271}" presName="textNode" presStyleLbl="node1" presStyleIdx="0" presStyleCnt="3">
        <dgm:presLayoutVars>
          <dgm:bulletEnabled val="1"/>
        </dgm:presLayoutVars>
      </dgm:prSet>
      <dgm:spPr/>
      <dgm:t>
        <a:bodyPr/>
        <a:lstStyle/>
        <a:p>
          <a:endParaRPr lang="it-IT"/>
        </a:p>
      </dgm:t>
    </dgm:pt>
    <dgm:pt modelId="{8AD6C75E-1509-8E44-9334-FB022EC46BD1}" type="pres">
      <dgm:prSet presAssocID="{CCE742CB-8618-1247-A227-4A3CD155E4CC}" presName="sibTrans" presStyleCnt="0"/>
      <dgm:spPr/>
    </dgm:pt>
    <dgm:pt modelId="{78F5B2F6-7256-FB4B-8565-1FA8030A508C}" type="pres">
      <dgm:prSet presAssocID="{CAC2340D-8610-1147-AEA1-F7F5F3F04383}" presName="textNode" presStyleLbl="node1" presStyleIdx="1" presStyleCnt="3">
        <dgm:presLayoutVars>
          <dgm:bulletEnabled val="1"/>
        </dgm:presLayoutVars>
      </dgm:prSet>
      <dgm:spPr/>
      <dgm:t>
        <a:bodyPr/>
        <a:lstStyle/>
        <a:p>
          <a:endParaRPr lang="it-IT"/>
        </a:p>
      </dgm:t>
    </dgm:pt>
    <dgm:pt modelId="{A4D292AC-E5F5-094B-9E2F-7F6213383520}" type="pres">
      <dgm:prSet presAssocID="{FDCCD5A1-17BD-2F46-A1E6-3952CB5881E2}" presName="sibTrans" presStyleCnt="0"/>
      <dgm:spPr/>
    </dgm:pt>
    <dgm:pt modelId="{433F5EB0-FBF9-BA4E-98C5-7A111892737A}" type="pres">
      <dgm:prSet presAssocID="{6AEAAD03-AB27-B547-B217-9D6D53C39D38}" presName="textNode" presStyleLbl="node1" presStyleIdx="2" presStyleCnt="3">
        <dgm:presLayoutVars>
          <dgm:bulletEnabled val="1"/>
        </dgm:presLayoutVars>
      </dgm:prSet>
      <dgm:spPr/>
      <dgm:t>
        <a:bodyPr/>
        <a:lstStyle/>
        <a:p>
          <a:endParaRPr lang="it-IT"/>
        </a:p>
      </dgm:t>
    </dgm:pt>
  </dgm:ptLst>
  <dgm:cxnLst>
    <dgm:cxn modelId="{CFCAA894-35F5-6A47-83B3-C84FF4C2A7F3}" srcId="{0316A7F5-30A5-BB43-AC42-30C41B39C9FA}" destId="{6AEAAD03-AB27-B547-B217-9D6D53C39D38}" srcOrd="2" destOrd="0" parTransId="{7AF57AEA-82CB-9C44-8202-B2AC2F8AF3A5}" sibTransId="{62A145B3-6A69-4D43-B3A8-6204985837E0}"/>
    <dgm:cxn modelId="{E7BB3704-DF4E-EE44-821F-3EF5D5C0A86D}" type="presOf" srcId="{0316A7F5-30A5-BB43-AC42-30C41B39C9FA}" destId="{78AD0D7D-8005-DB4A-9939-472FDC01DA4C}" srcOrd="0" destOrd="0" presId="urn:microsoft.com/office/officeart/2005/8/layout/hProcess9"/>
    <dgm:cxn modelId="{F1C41053-42D5-9749-810D-0F4E6F7A8405}" srcId="{0316A7F5-30A5-BB43-AC42-30C41B39C9FA}" destId="{CAC2340D-8610-1147-AEA1-F7F5F3F04383}" srcOrd="1" destOrd="0" parTransId="{4138D084-50A7-D14E-B316-D49DE9B04250}" sibTransId="{FDCCD5A1-17BD-2F46-A1E6-3952CB5881E2}"/>
    <dgm:cxn modelId="{441F87E7-3985-3944-BBC8-C092D97A96F0}" type="presOf" srcId="{6AEAAD03-AB27-B547-B217-9D6D53C39D38}" destId="{433F5EB0-FBF9-BA4E-98C5-7A111892737A}" srcOrd="0" destOrd="0" presId="urn:microsoft.com/office/officeart/2005/8/layout/hProcess9"/>
    <dgm:cxn modelId="{24784FE7-4EC8-994E-A513-73C492067A7D}" srcId="{0316A7F5-30A5-BB43-AC42-30C41B39C9FA}" destId="{ED82DC9F-D892-8444-8F44-FDCDD781B271}" srcOrd="0" destOrd="0" parTransId="{10000859-131D-0C47-9D0D-B4EC63124718}" sibTransId="{CCE742CB-8618-1247-A227-4A3CD155E4CC}"/>
    <dgm:cxn modelId="{5A624E2D-CF31-7845-9531-258DC23EE77A}" type="presOf" srcId="{ED82DC9F-D892-8444-8F44-FDCDD781B271}" destId="{3A6F13E9-7A1A-5144-B25C-F78BC1B771FB}" srcOrd="0" destOrd="0" presId="urn:microsoft.com/office/officeart/2005/8/layout/hProcess9"/>
    <dgm:cxn modelId="{CB0BBD54-BF10-714A-9561-F2F7DD483A86}" type="presOf" srcId="{CAC2340D-8610-1147-AEA1-F7F5F3F04383}" destId="{78F5B2F6-7256-FB4B-8565-1FA8030A508C}" srcOrd="0" destOrd="0" presId="urn:microsoft.com/office/officeart/2005/8/layout/hProcess9"/>
    <dgm:cxn modelId="{A4D1DEDB-34E3-DE41-91E5-27C44E07EE5A}" type="presParOf" srcId="{78AD0D7D-8005-DB4A-9939-472FDC01DA4C}" destId="{4EA850DF-CC63-3B4E-8EB4-F71A74C128C1}" srcOrd="0" destOrd="0" presId="urn:microsoft.com/office/officeart/2005/8/layout/hProcess9"/>
    <dgm:cxn modelId="{F90E977F-B516-9A49-9DDE-4CABB3334959}" type="presParOf" srcId="{78AD0D7D-8005-DB4A-9939-472FDC01DA4C}" destId="{2D1641D6-F5DC-C94D-90F2-B0369F6215DF}" srcOrd="1" destOrd="0" presId="urn:microsoft.com/office/officeart/2005/8/layout/hProcess9"/>
    <dgm:cxn modelId="{54BD5E97-0ED9-4F44-B03E-88ED2BAF70A7}" type="presParOf" srcId="{2D1641D6-F5DC-C94D-90F2-B0369F6215DF}" destId="{3A6F13E9-7A1A-5144-B25C-F78BC1B771FB}" srcOrd="0" destOrd="0" presId="urn:microsoft.com/office/officeart/2005/8/layout/hProcess9"/>
    <dgm:cxn modelId="{1CDD9075-E8EC-CC4A-B272-4C3B1D379B14}" type="presParOf" srcId="{2D1641D6-F5DC-C94D-90F2-B0369F6215DF}" destId="{8AD6C75E-1509-8E44-9334-FB022EC46BD1}" srcOrd="1" destOrd="0" presId="urn:microsoft.com/office/officeart/2005/8/layout/hProcess9"/>
    <dgm:cxn modelId="{A6A009EA-EADA-2847-9D59-7333D838EE91}" type="presParOf" srcId="{2D1641D6-F5DC-C94D-90F2-B0369F6215DF}" destId="{78F5B2F6-7256-FB4B-8565-1FA8030A508C}" srcOrd="2" destOrd="0" presId="urn:microsoft.com/office/officeart/2005/8/layout/hProcess9"/>
    <dgm:cxn modelId="{33F6B452-EF41-FA49-B16C-A64FE15C7885}" type="presParOf" srcId="{2D1641D6-F5DC-C94D-90F2-B0369F6215DF}" destId="{A4D292AC-E5F5-094B-9E2F-7F6213383520}" srcOrd="3" destOrd="0" presId="urn:microsoft.com/office/officeart/2005/8/layout/hProcess9"/>
    <dgm:cxn modelId="{8D546252-B00B-CF4C-8181-5AAA374D46F2}" type="presParOf" srcId="{2D1641D6-F5DC-C94D-90F2-B0369F6215DF}" destId="{433F5EB0-FBF9-BA4E-98C5-7A111892737A}"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16A7F5-30A5-BB43-AC42-30C41B39C9FA}" type="doc">
      <dgm:prSet loTypeId="urn:microsoft.com/office/officeart/2005/8/layout/hProcess9" loCatId="" qsTypeId="urn:microsoft.com/office/officeart/2005/8/quickstyle/simple1" qsCatId="simple" csTypeId="urn:microsoft.com/office/officeart/2005/8/colors/accent1_2" csCatId="accent1" phldr="1"/>
      <dgm:spPr/>
    </dgm:pt>
    <dgm:pt modelId="{ED82DC9F-D892-8444-8F44-FDCDD781B271}">
      <dgm:prSet phldrT="[Testo]" custT="1"/>
      <dgm:spPr/>
      <dgm:t>
        <a:bodyPr/>
        <a:lstStyle/>
        <a:p>
          <a:r>
            <a:rPr lang="it-IT" sz="2000" dirty="0">
              <a:latin typeface="Times New Roman" panose="02020603050405020304" pitchFamily="18" charset="0"/>
              <a:cs typeface="Times New Roman" panose="02020603050405020304" pitchFamily="18" charset="0"/>
            </a:rPr>
            <a:t>Riferimenti Legislativi</a:t>
          </a:r>
        </a:p>
      </dgm:t>
    </dgm:pt>
    <dgm:pt modelId="{10000859-131D-0C47-9D0D-B4EC63124718}" type="parTrans" cxnId="{24784FE7-4EC8-994E-A513-73C492067A7D}">
      <dgm:prSet/>
      <dgm:spPr/>
      <dgm:t>
        <a:bodyPr/>
        <a:lstStyle/>
        <a:p>
          <a:endParaRPr lang="it-IT"/>
        </a:p>
      </dgm:t>
    </dgm:pt>
    <dgm:pt modelId="{CCE742CB-8618-1247-A227-4A3CD155E4CC}" type="sibTrans" cxnId="{24784FE7-4EC8-994E-A513-73C492067A7D}">
      <dgm:prSet/>
      <dgm:spPr/>
      <dgm:t>
        <a:bodyPr/>
        <a:lstStyle/>
        <a:p>
          <a:endParaRPr lang="it-IT"/>
        </a:p>
      </dgm:t>
    </dgm:pt>
    <dgm:pt modelId="{CAC2340D-8610-1147-AEA1-F7F5F3F04383}">
      <dgm:prSet phldrT="[Testo]" custT="1"/>
      <dgm:spPr/>
      <dgm:t>
        <a:bodyPr/>
        <a:lstStyle/>
        <a:p>
          <a:r>
            <a:rPr lang="it-IT" sz="2000" dirty="0">
              <a:latin typeface="Times New Roman" panose="02020603050405020304" pitchFamily="18" charset="0"/>
              <a:cs typeface="Times New Roman" panose="02020603050405020304" pitchFamily="18" charset="0"/>
            </a:rPr>
            <a:t>DPR 23.12.78 </a:t>
          </a:r>
        </a:p>
        <a:p>
          <a:r>
            <a:rPr lang="it-IT" sz="2000" dirty="0">
              <a:latin typeface="Times New Roman" panose="02020603050405020304" pitchFamily="18" charset="0"/>
              <a:cs typeface="Times New Roman" panose="02020603050405020304" pitchFamily="18" charset="0"/>
            </a:rPr>
            <a:t>n° 915</a:t>
          </a:r>
        </a:p>
      </dgm:t>
    </dgm:pt>
    <dgm:pt modelId="{4138D084-50A7-D14E-B316-D49DE9B04250}" type="parTrans" cxnId="{F1C41053-42D5-9749-810D-0F4E6F7A8405}">
      <dgm:prSet/>
      <dgm:spPr/>
      <dgm:t>
        <a:bodyPr/>
        <a:lstStyle/>
        <a:p>
          <a:endParaRPr lang="it-IT"/>
        </a:p>
      </dgm:t>
    </dgm:pt>
    <dgm:pt modelId="{FDCCD5A1-17BD-2F46-A1E6-3952CB5881E2}" type="sibTrans" cxnId="{F1C41053-42D5-9749-810D-0F4E6F7A8405}">
      <dgm:prSet/>
      <dgm:spPr/>
      <dgm:t>
        <a:bodyPr/>
        <a:lstStyle/>
        <a:p>
          <a:endParaRPr lang="it-IT"/>
        </a:p>
      </dgm:t>
    </dgm:pt>
    <dgm:pt modelId="{6AEAAD03-AB27-B547-B217-9D6D53C39D38}">
      <dgm:prSet phldrT="[Testo]" custT="1"/>
      <dgm:spPr/>
      <dgm:t>
        <a:bodyPr/>
        <a:lstStyle/>
        <a:p>
          <a:r>
            <a:rPr lang="it-IT" sz="2000" dirty="0">
              <a:latin typeface="Times New Roman" panose="02020603050405020304" pitchFamily="18" charset="0"/>
              <a:cs typeface="Times New Roman" panose="02020603050405020304" pitchFamily="18" charset="0"/>
            </a:rPr>
            <a:t>Art. 1 </a:t>
          </a:r>
        </a:p>
        <a:p>
          <a:r>
            <a:rPr lang="it-IT" sz="2000" dirty="0">
              <a:latin typeface="Times New Roman" panose="02020603050405020304" pitchFamily="18" charset="0"/>
              <a:cs typeface="Times New Roman" panose="02020603050405020304" pitchFamily="18" charset="0"/>
            </a:rPr>
            <a:t>L. </a:t>
          </a:r>
          <a:r>
            <a:rPr lang="it-IT" sz="2000">
              <a:latin typeface="Times New Roman" panose="02020603050405020304" pitchFamily="18" charset="0"/>
              <a:cs typeface="Times New Roman" panose="02020603050405020304" pitchFamily="18" charset="0"/>
            </a:rPr>
            <a:t>15.10.1990 </a:t>
          </a:r>
        </a:p>
        <a:p>
          <a:r>
            <a:rPr lang="it-IT" sz="2000">
              <a:latin typeface="Times New Roman" panose="02020603050405020304" pitchFamily="18" charset="0"/>
              <a:cs typeface="Times New Roman" panose="02020603050405020304" pitchFamily="18" charset="0"/>
            </a:rPr>
            <a:t>n</a:t>
          </a:r>
          <a:r>
            <a:rPr lang="it-IT" sz="2000" dirty="0">
              <a:latin typeface="Times New Roman" panose="02020603050405020304" pitchFamily="18" charset="0"/>
              <a:cs typeface="Times New Roman" panose="02020603050405020304" pitchFamily="18" charset="0"/>
            </a:rPr>
            <a:t>° 295</a:t>
          </a:r>
        </a:p>
      </dgm:t>
    </dgm:pt>
    <dgm:pt modelId="{7AF57AEA-82CB-9C44-8202-B2AC2F8AF3A5}" type="parTrans" cxnId="{CFCAA894-35F5-6A47-83B3-C84FF4C2A7F3}">
      <dgm:prSet/>
      <dgm:spPr/>
      <dgm:t>
        <a:bodyPr/>
        <a:lstStyle/>
        <a:p>
          <a:endParaRPr lang="it-IT"/>
        </a:p>
      </dgm:t>
    </dgm:pt>
    <dgm:pt modelId="{62A145B3-6A69-4D43-B3A8-6204985837E0}" type="sibTrans" cxnId="{CFCAA894-35F5-6A47-83B3-C84FF4C2A7F3}">
      <dgm:prSet/>
      <dgm:spPr/>
      <dgm:t>
        <a:bodyPr/>
        <a:lstStyle/>
        <a:p>
          <a:endParaRPr lang="it-IT"/>
        </a:p>
      </dgm:t>
    </dgm:pt>
    <dgm:pt modelId="{78AD0D7D-8005-DB4A-9939-472FDC01DA4C}" type="pres">
      <dgm:prSet presAssocID="{0316A7F5-30A5-BB43-AC42-30C41B39C9FA}" presName="CompostProcess" presStyleCnt="0">
        <dgm:presLayoutVars>
          <dgm:dir/>
          <dgm:resizeHandles val="exact"/>
        </dgm:presLayoutVars>
      </dgm:prSet>
      <dgm:spPr/>
    </dgm:pt>
    <dgm:pt modelId="{4EA850DF-CC63-3B4E-8EB4-F71A74C128C1}" type="pres">
      <dgm:prSet presAssocID="{0316A7F5-30A5-BB43-AC42-30C41B39C9FA}" presName="arrow" presStyleLbl="bgShp" presStyleIdx="0" presStyleCnt="1"/>
      <dgm:spPr/>
    </dgm:pt>
    <dgm:pt modelId="{2D1641D6-F5DC-C94D-90F2-B0369F6215DF}" type="pres">
      <dgm:prSet presAssocID="{0316A7F5-30A5-BB43-AC42-30C41B39C9FA}" presName="linearProcess" presStyleCnt="0"/>
      <dgm:spPr/>
    </dgm:pt>
    <dgm:pt modelId="{3A6F13E9-7A1A-5144-B25C-F78BC1B771FB}" type="pres">
      <dgm:prSet presAssocID="{ED82DC9F-D892-8444-8F44-FDCDD781B271}" presName="textNode" presStyleLbl="node1" presStyleIdx="0" presStyleCnt="3">
        <dgm:presLayoutVars>
          <dgm:bulletEnabled val="1"/>
        </dgm:presLayoutVars>
      </dgm:prSet>
      <dgm:spPr/>
      <dgm:t>
        <a:bodyPr/>
        <a:lstStyle/>
        <a:p>
          <a:endParaRPr lang="it-IT"/>
        </a:p>
      </dgm:t>
    </dgm:pt>
    <dgm:pt modelId="{8AD6C75E-1509-8E44-9334-FB022EC46BD1}" type="pres">
      <dgm:prSet presAssocID="{CCE742CB-8618-1247-A227-4A3CD155E4CC}" presName="sibTrans" presStyleCnt="0"/>
      <dgm:spPr/>
    </dgm:pt>
    <dgm:pt modelId="{78F5B2F6-7256-FB4B-8565-1FA8030A508C}" type="pres">
      <dgm:prSet presAssocID="{CAC2340D-8610-1147-AEA1-F7F5F3F04383}" presName="textNode" presStyleLbl="node1" presStyleIdx="1" presStyleCnt="3">
        <dgm:presLayoutVars>
          <dgm:bulletEnabled val="1"/>
        </dgm:presLayoutVars>
      </dgm:prSet>
      <dgm:spPr/>
      <dgm:t>
        <a:bodyPr/>
        <a:lstStyle/>
        <a:p>
          <a:endParaRPr lang="it-IT"/>
        </a:p>
      </dgm:t>
    </dgm:pt>
    <dgm:pt modelId="{A4D292AC-E5F5-094B-9E2F-7F6213383520}" type="pres">
      <dgm:prSet presAssocID="{FDCCD5A1-17BD-2F46-A1E6-3952CB5881E2}" presName="sibTrans" presStyleCnt="0"/>
      <dgm:spPr/>
    </dgm:pt>
    <dgm:pt modelId="{433F5EB0-FBF9-BA4E-98C5-7A111892737A}" type="pres">
      <dgm:prSet presAssocID="{6AEAAD03-AB27-B547-B217-9D6D53C39D38}" presName="textNode" presStyleLbl="node1" presStyleIdx="2" presStyleCnt="3">
        <dgm:presLayoutVars>
          <dgm:bulletEnabled val="1"/>
        </dgm:presLayoutVars>
      </dgm:prSet>
      <dgm:spPr/>
      <dgm:t>
        <a:bodyPr/>
        <a:lstStyle/>
        <a:p>
          <a:endParaRPr lang="it-IT"/>
        </a:p>
      </dgm:t>
    </dgm:pt>
  </dgm:ptLst>
  <dgm:cxnLst>
    <dgm:cxn modelId="{CFCAA894-35F5-6A47-83B3-C84FF4C2A7F3}" srcId="{0316A7F5-30A5-BB43-AC42-30C41B39C9FA}" destId="{6AEAAD03-AB27-B547-B217-9D6D53C39D38}" srcOrd="2" destOrd="0" parTransId="{7AF57AEA-82CB-9C44-8202-B2AC2F8AF3A5}" sibTransId="{62A145B3-6A69-4D43-B3A8-6204985837E0}"/>
    <dgm:cxn modelId="{E7BB3704-DF4E-EE44-821F-3EF5D5C0A86D}" type="presOf" srcId="{0316A7F5-30A5-BB43-AC42-30C41B39C9FA}" destId="{78AD0D7D-8005-DB4A-9939-472FDC01DA4C}" srcOrd="0" destOrd="0" presId="urn:microsoft.com/office/officeart/2005/8/layout/hProcess9"/>
    <dgm:cxn modelId="{F1C41053-42D5-9749-810D-0F4E6F7A8405}" srcId="{0316A7F5-30A5-BB43-AC42-30C41B39C9FA}" destId="{CAC2340D-8610-1147-AEA1-F7F5F3F04383}" srcOrd="1" destOrd="0" parTransId="{4138D084-50A7-D14E-B316-D49DE9B04250}" sibTransId="{FDCCD5A1-17BD-2F46-A1E6-3952CB5881E2}"/>
    <dgm:cxn modelId="{441F87E7-3985-3944-BBC8-C092D97A96F0}" type="presOf" srcId="{6AEAAD03-AB27-B547-B217-9D6D53C39D38}" destId="{433F5EB0-FBF9-BA4E-98C5-7A111892737A}" srcOrd="0" destOrd="0" presId="urn:microsoft.com/office/officeart/2005/8/layout/hProcess9"/>
    <dgm:cxn modelId="{24784FE7-4EC8-994E-A513-73C492067A7D}" srcId="{0316A7F5-30A5-BB43-AC42-30C41B39C9FA}" destId="{ED82DC9F-D892-8444-8F44-FDCDD781B271}" srcOrd="0" destOrd="0" parTransId="{10000859-131D-0C47-9D0D-B4EC63124718}" sibTransId="{CCE742CB-8618-1247-A227-4A3CD155E4CC}"/>
    <dgm:cxn modelId="{5A624E2D-CF31-7845-9531-258DC23EE77A}" type="presOf" srcId="{ED82DC9F-D892-8444-8F44-FDCDD781B271}" destId="{3A6F13E9-7A1A-5144-B25C-F78BC1B771FB}" srcOrd="0" destOrd="0" presId="urn:microsoft.com/office/officeart/2005/8/layout/hProcess9"/>
    <dgm:cxn modelId="{CB0BBD54-BF10-714A-9561-F2F7DD483A86}" type="presOf" srcId="{CAC2340D-8610-1147-AEA1-F7F5F3F04383}" destId="{78F5B2F6-7256-FB4B-8565-1FA8030A508C}" srcOrd="0" destOrd="0" presId="urn:microsoft.com/office/officeart/2005/8/layout/hProcess9"/>
    <dgm:cxn modelId="{A4D1DEDB-34E3-DE41-91E5-27C44E07EE5A}" type="presParOf" srcId="{78AD0D7D-8005-DB4A-9939-472FDC01DA4C}" destId="{4EA850DF-CC63-3B4E-8EB4-F71A74C128C1}" srcOrd="0" destOrd="0" presId="urn:microsoft.com/office/officeart/2005/8/layout/hProcess9"/>
    <dgm:cxn modelId="{F90E977F-B516-9A49-9DDE-4CABB3334959}" type="presParOf" srcId="{78AD0D7D-8005-DB4A-9939-472FDC01DA4C}" destId="{2D1641D6-F5DC-C94D-90F2-B0369F6215DF}" srcOrd="1" destOrd="0" presId="urn:microsoft.com/office/officeart/2005/8/layout/hProcess9"/>
    <dgm:cxn modelId="{54BD5E97-0ED9-4F44-B03E-88ED2BAF70A7}" type="presParOf" srcId="{2D1641D6-F5DC-C94D-90F2-B0369F6215DF}" destId="{3A6F13E9-7A1A-5144-B25C-F78BC1B771FB}" srcOrd="0" destOrd="0" presId="urn:microsoft.com/office/officeart/2005/8/layout/hProcess9"/>
    <dgm:cxn modelId="{1CDD9075-E8EC-CC4A-B272-4C3B1D379B14}" type="presParOf" srcId="{2D1641D6-F5DC-C94D-90F2-B0369F6215DF}" destId="{8AD6C75E-1509-8E44-9334-FB022EC46BD1}" srcOrd="1" destOrd="0" presId="urn:microsoft.com/office/officeart/2005/8/layout/hProcess9"/>
    <dgm:cxn modelId="{A6A009EA-EADA-2847-9D59-7333D838EE91}" type="presParOf" srcId="{2D1641D6-F5DC-C94D-90F2-B0369F6215DF}" destId="{78F5B2F6-7256-FB4B-8565-1FA8030A508C}" srcOrd="2" destOrd="0" presId="urn:microsoft.com/office/officeart/2005/8/layout/hProcess9"/>
    <dgm:cxn modelId="{33F6B452-EF41-FA49-B16C-A64FE15C7885}" type="presParOf" srcId="{2D1641D6-F5DC-C94D-90F2-B0369F6215DF}" destId="{A4D292AC-E5F5-094B-9E2F-7F6213383520}" srcOrd="3" destOrd="0" presId="urn:microsoft.com/office/officeart/2005/8/layout/hProcess9"/>
    <dgm:cxn modelId="{8D546252-B00B-CF4C-8181-5AAA374D46F2}" type="presParOf" srcId="{2D1641D6-F5DC-C94D-90F2-B0369F6215DF}" destId="{433F5EB0-FBF9-BA4E-98C5-7A111892737A}"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16A7F5-30A5-BB43-AC42-30C41B39C9FA}" type="doc">
      <dgm:prSet loTypeId="urn:microsoft.com/office/officeart/2005/8/layout/hProcess9" loCatId="" qsTypeId="urn:microsoft.com/office/officeart/2005/8/quickstyle/simple1" qsCatId="simple" csTypeId="urn:microsoft.com/office/officeart/2005/8/colors/accent1_2" csCatId="accent1" phldr="1"/>
      <dgm:spPr/>
    </dgm:pt>
    <dgm:pt modelId="{ED82DC9F-D892-8444-8F44-FDCDD781B271}">
      <dgm:prSet phldrT="[Testo]" custT="1"/>
      <dgm:spPr/>
      <dgm:t>
        <a:bodyPr/>
        <a:lstStyle/>
        <a:p>
          <a:r>
            <a:rPr lang="it-IT" sz="2000" dirty="0">
              <a:latin typeface="Times New Roman" panose="02020603050405020304" pitchFamily="18" charset="0"/>
              <a:cs typeface="Times New Roman" panose="02020603050405020304" pitchFamily="18" charset="0"/>
            </a:rPr>
            <a:t>Istituti Normativi</a:t>
          </a:r>
        </a:p>
        <a:p>
          <a:r>
            <a:rPr lang="it-IT" sz="2000" dirty="0">
              <a:latin typeface="Times New Roman" panose="02020603050405020304" pitchFamily="18" charset="0"/>
              <a:cs typeface="Times New Roman" panose="02020603050405020304" pitchFamily="18" charset="0"/>
            </a:rPr>
            <a:t>Non Previsto</a:t>
          </a:r>
        </a:p>
      </dgm:t>
    </dgm:pt>
    <dgm:pt modelId="{10000859-131D-0C47-9D0D-B4EC63124718}" type="parTrans" cxnId="{24784FE7-4EC8-994E-A513-73C492067A7D}">
      <dgm:prSet/>
      <dgm:spPr/>
      <dgm:t>
        <a:bodyPr/>
        <a:lstStyle/>
        <a:p>
          <a:endParaRPr lang="it-IT"/>
        </a:p>
      </dgm:t>
    </dgm:pt>
    <dgm:pt modelId="{CCE742CB-8618-1247-A227-4A3CD155E4CC}" type="sibTrans" cxnId="{24784FE7-4EC8-994E-A513-73C492067A7D}">
      <dgm:prSet/>
      <dgm:spPr/>
      <dgm:t>
        <a:bodyPr/>
        <a:lstStyle/>
        <a:p>
          <a:endParaRPr lang="it-IT"/>
        </a:p>
      </dgm:t>
    </dgm:pt>
    <dgm:pt modelId="{CAC2340D-8610-1147-AEA1-F7F5F3F04383}">
      <dgm:prSet phldrT="[Testo]" custT="1"/>
      <dgm:spPr/>
      <dgm:t>
        <a:bodyPr/>
        <a:lstStyle/>
        <a:p>
          <a:r>
            <a:rPr lang="it-IT" sz="2000" dirty="0">
              <a:latin typeface="Times New Roman" panose="02020603050405020304" pitchFamily="18" charset="0"/>
              <a:cs typeface="Times New Roman" panose="02020603050405020304" pitchFamily="18" charset="0"/>
            </a:rPr>
            <a:t>CdS</a:t>
          </a:r>
        </a:p>
      </dgm:t>
    </dgm:pt>
    <dgm:pt modelId="{4138D084-50A7-D14E-B316-D49DE9B04250}" type="parTrans" cxnId="{F1C41053-42D5-9749-810D-0F4E6F7A8405}">
      <dgm:prSet/>
      <dgm:spPr/>
      <dgm:t>
        <a:bodyPr/>
        <a:lstStyle/>
        <a:p>
          <a:endParaRPr lang="it-IT"/>
        </a:p>
      </dgm:t>
    </dgm:pt>
    <dgm:pt modelId="{FDCCD5A1-17BD-2F46-A1E6-3952CB5881E2}" type="sibTrans" cxnId="{F1C41053-42D5-9749-810D-0F4E6F7A8405}">
      <dgm:prSet/>
      <dgm:spPr/>
      <dgm:t>
        <a:bodyPr/>
        <a:lstStyle/>
        <a:p>
          <a:endParaRPr lang="it-IT"/>
        </a:p>
      </dgm:t>
    </dgm:pt>
    <dgm:pt modelId="{6AEAAD03-AB27-B547-B217-9D6D53C39D38}">
      <dgm:prSet phldrT="[Testo]" custT="1"/>
      <dgm:spPr/>
      <dgm:t>
        <a:bodyPr/>
        <a:lstStyle/>
        <a:p>
          <a:r>
            <a:rPr lang="it-IT" sz="2000" dirty="0">
              <a:latin typeface="Times New Roman" panose="02020603050405020304" pitchFamily="18" charset="0"/>
              <a:cs typeface="Times New Roman" panose="02020603050405020304" pitchFamily="18" charset="0"/>
            </a:rPr>
            <a:t>Valutazione Idoneità Pubblico Impiego</a:t>
          </a:r>
        </a:p>
      </dgm:t>
    </dgm:pt>
    <dgm:pt modelId="{7AF57AEA-82CB-9C44-8202-B2AC2F8AF3A5}" type="parTrans" cxnId="{CFCAA894-35F5-6A47-83B3-C84FF4C2A7F3}">
      <dgm:prSet/>
      <dgm:spPr/>
      <dgm:t>
        <a:bodyPr/>
        <a:lstStyle/>
        <a:p>
          <a:endParaRPr lang="it-IT"/>
        </a:p>
      </dgm:t>
    </dgm:pt>
    <dgm:pt modelId="{62A145B3-6A69-4D43-B3A8-6204985837E0}" type="sibTrans" cxnId="{CFCAA894-35F5-6A47-83B3-C84FF4C2A7F3}">
      <dgm:prSet/>
      <dgm:spPr/>
      <dgm:t>
        <a:bodyPr/>
        <a:lstStyle/>
        <a:p>
          <a:endParaRPr lang="it-IT"/>
        </a:p>
      </dgm:t>
    </dgm:pt>
    <dgm:pt modelId="{78AD0D7D-8005-DB4A-9939-472FDC01DA4C}" type="pres">
      <dgm:prSet presAssocID="{0316A7F5-30A5-BB43-AC42-30C41B39C9FA}" presName="CompostProcess" presStyleCnt="0">
        <dgm:presLayoutVars>
          <dgm:dir/>
          <dgm:resizeHandles val="exact"/>
        </dgm:presLayoutVars>
      </dgm:prSet>
      <dgm:spPr/>
    </dgm:pt>
    <dgm:pt modelId="{4EA850DF-CC63-3B4E-8EB4-F71A74C128C1}" type="pres">
      <dgm:prSet presAssocID="{0316A7F5-30A5-BB43-AC42-30C41B39C9FA}" presName="arrow" presStyleLbl="bgShp" presStyleIdx="0" presStyleCnt="1"/>
      <dgm:spPr/>
    </dgm:pt>
    <dgm:pt modelId="{2D1641D6-F5DC-C94D-90F2-B0369F6215DF}" type="pres">
      <dgm:prSet presAssocID="{0316A7F5-30A5-BB43-AC42-30C41B39C9FA}" presName="linearProcess" presStyleCnt="0"/>
      <dgm:spPr/>
    </dgm:pt>
    <dgm:pt modelId="{3A6F13E9-7A1A-5144-B25C-F78BC1B771FB}" type="pres">
      <dgm:prSet presAssocID="{ED82DC9F-D892-8444-8F44-FDCDD781B271}" presName="textNode" presStyleLbl="node1" presStyleIdx="0" presStyleCnt="3">
        <dgm:presLayoutVars>
          <dgm:bulletEnabled val="1"/>
        </dgm:presLayoutVars>
      </dgm:prSet>
      <dgm:spPr/>
      <dgm:t>
        <a:bodyPr/>
        <a:lstStyle/>
        <a:p>
          <a:endParaRPr lang="it-IT"/>
        </a:p>
      </dgm:t>
    </dgm:pt>
    <dgm:pt modelId="{8AD6C75E-1509-8E44-9334-FB022EC46BD1}" type="pres">
      <dgm:prSet presAssocID="{CCE742CB-8618-1247-A227-4A3CD155E4CC}" presName="sibTrans" presStyleCnt="0"/>
      <dgm:spPr/>
    </dgm:pt>
    <dgm:pt modelId="{78F5B2F6-7256-FB4B-8565-1FA8030A508C}" type="pres">
      <dgm:prSet presAssocID="{CAC2340D-8610-1147-AEA1-F7F5F3F04383}" presName="textNode" presStyleLbl="node1" presStyleIdx="1" presStyleCnt="3">
        <dgm:presLayoutVars>
          <dgm:bulletEnabled val="1"/>
        </dgm:presLayoutVars>
      </dgm:prSet>
      <dgm:spPr/>
      <dgm:t>
        <a:bodyPr/>
        <a:lstStyle/>
        <a:p>
          <a:endParaRPr lang="it-IT"/>
        </a:p>
      </dgm:t>
    </dgm:pt>
    <dgm:pt modelId="{A4D292AC-E5F5-094B-9E2F-7F6213383520}" type="pres">
      <dgm:prSet presAssocID="{FDCCD5A1-17BD-2F46-A1E6-3952CB5881E2}" presName="sibTrans" presStyleCnt="0"/>
      <dgm:spPr/>
    </dgm:pt>
    <dgm:pt modelId="{433F5EB0-FBF9-BA4E-98C5-7A111892737A}" type="pres">
      <dgm:prSet presAssocID="{6AEAAD03-AB27-B547-B217-9D6D53C39D38}" presName="textNode" presStyleLbl="node1" presStyleIdx="2" presStyleCnt="3">
        <dgm:presLayoutVars>
          <dgm:bulletEnabled val="1"/>
        </dgm:presLayoutVars>
      </dgm:prSet>
      <dgm:spPr/>
      <dgm:t>
        <a:bodyPr/>
        <a:lstStyle/>
        <a:p>
          <a:endParaRPr lang="it-IT"/>
        </a:p>
      </dgm:t>
    </dgm:pt>
  </dgm:ptLst>
  <dgm:cxnLst>
    <dgm:cxn modelId="{CFCAA894-35F5-6A47-83B3-C84FF4C2A7F3}" srcId="{0316A7F5-30A5-BB43-AC42-30C41B39C9FA}" destId="{6AEAAD03-AB27-B547-B217-9D6D53C39D38}" srcOrd="2" destOrd="0" parTransId="{7AF57AEA-82CB-9C44-8202-B2AC2F8AF3A5}" sibTransId="{62A145B3-6A69-4D43-B3A8-6204985837E0}"/>
    <dgm:cxn modelId="{E7BB3704-DF4E-EE44-821F-3EF5D5C0A86D}" type="presOf" srcId="{0316A7F5-30A5-BB43-AC42-30C41B39C9FA}" destId="{78AD0D7D-8005-DB4A-9939-472FDC01DA4C}" srcOrd="0" destOrd="0" presId="urn:microsoft.com/office/officeart/2005/8/layout/hProcess9"/>
    <dgm:cxn modelId="{F1C41053-42D5-9749-810D-0F4E6F7A8405}" srcId="{0316A7F5-30A5-BB43-AC42-30C41B39C9FA}" destId="{CAC2340D-8610-1147-AEA1-F7F5F3F04383}" srcOrd="1" destOrd="0" parTransId="{4138D084-50A7-D14E-B316-D49DE9B04250}" sibTransId="{FDCCD5A1-17BD-2F46-A1E6-3952CB5881E2}"/>
    <dgm:cxn modelId="{441F87E7-3985-3944-BBC8-C092D97A96F0}" type="presOf" srcId="{6AEAAD03-AB27-B547-B217-9D6D53C39D38}" destId="{433F5EB0-FBF9-BA4E-98C5-7A111892737A}" srcOrd="0" destOrd="0" presId="urn:microsoft.com/office/officeart/2005/8/layout/hProcess9"/>
    <dgm:cxn modelId="{24784FE7-4EC8-994E-A513-73C492067A7D}" srcId="{0316A7F5-30A5-BB43-AC42-30C41B39C9FA}" destId="{ED82DC9F-D892-8444-8F44-FDCDD781B271}" srcOrd="0" destOrd="0" parTransId="{10000859-131D-0C47-9D0D-B4EC63124718}" sibTransId="{CCE742CB-8618-1247-A227-4A3CD155E4CC}"/>
    <dgm:cxn modelId="{5A624E2D-CF31-7845-9531-258DC23EE77A}" type="presOf" srcId="{ED82DC9F-D892-8444-8F44-FDCDD781B271}" destId="{3A6F13E9-7A1A-5144-B25C-F78BC1B771FB}" srcOrd="0" destOrd="0" presId="urn:microsoft.com/office/officeart/2005/8/layout/hProcess9"/>
    <dgm:cxn modelId="{CB0BBD54-BF10-714A-9561-F2F7DD483A86}" type="presOf" srcId="{CAC2340D-8610-1147-AEA1-F7F5F3F04383}" destId="{78F5B2F6-7256-FB4B-8565-1FA8030A508C}" srcOrd="0" destOrd="0" presId="urn:microsoft.com/office/officeart/2005/8/layout/hProcess9"/>
    <dgm:cxn modelId="{A4D1DEDB-34E3-DE41-91E5-27C44E07EE5A}" type="presParOf" srcId="{78AD0D7D-8005-DB4A-9939-472FDC01DA4C}" destId="{4EA850DF-CC63-3B4E-8EB4-F71A74C128C1}" srcOrd="0" destOrd="0" presId="urn:microsoft.com/office/officeart/2005/8/layout/hProcess9"/>
    <dgm:cxn modelId="{F90E977F-B516-9A49-9DDE-4CABB3334959}" type="presParOf" srcId="{78AD0D7D-8005-DB4A-9939-472FDC01DA4C}" destId="{2D1641D6-F5DC-C94D-90F2-B0369F6215DF}" srcOrd="1" destOrd="0" presId="urn:microsoft.com/office/officeart/2005/8/layout/hProcess9"/>
    <dgm:cxn modelId="{54BD5E97-0ED9-4F44-B03E-88ED2BAF70A7}" type="presParOf" srcId="{2D1641D6-F5DC-C94D-90F2-B0369F6215DF}" destId="{3A6F13E9-7A1A-5144-B25C-F78BC1B771FB}" srcOrd="0" destOrd="0" presId="urn:microsoft.com/office/officeart/2005/8/layout/hProcess9"/>
    <dgm:cxn modelId="{1CDD9075-E8EC-CC4A-B272-4C3B1D379B14}" type="presParOf" srcId="{2D1641D6-F5DC-C94D-90F2-B0369F6215DF}" destId="{8AD6C75E-1509-8E44-9334-FB022EC46BD1}" srcOrd="1" destOrd="0" presId="urn:microsoft.com/office/officeart/2005/8/layout/hProcess9"/>
    <dgm:cxn modelId="{A6A009EA-EADA-2847-9D59-7333D838EE91}" type="presParOf" srcId="{2D1641D6-F5DC-C94D-90F2-B0369F6215DF}" destId="{78F5B2F6-7256-FB4B-8565-1FA8030A508C}" srcOrd="2" destOrd="0" presId="urn:microsoft.com/office/officeart/2005/8/layout/hProcess9"/>
    <dgm:cxn modelId="{33F6B452-EF41-FA49-B16C-A64FE15C7885}" type="presParOf" srcId="{2D1641D6-F5DC-C94D-90F2-B0369F6215DF}" destId="{A4D292AC-E5F5-094B-9E2F-7F6213383520}" srcOrd="3" destOrd="0" presId="urn:microsoft.com/office/officeart/2005/8/layout/hProcess9"/>
    <dgm:cxn modelId="{8D546252-B00B-CF4C-8181-5AAA374D46F2}" type="presParOf" srcId="{2D1641D6-F5DC-C94D-90F2-B0369F6215DF}" destId="{433F5EB0-FBF9-BA4E-98C5-7A111892737A}"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56191A-24B4-9A41-AE52-8C3A39644853}" type="doc">
      <dgm:prSet loTypeId="urn:microsoft.com/office/officeart/2008/layout/HorizontalMultiLevelHierarchy" loCatId="" qsTypeId="urn:microsoft.com/office/officeart/2005/8/quickstyle/simple1" qsCatId="simple" csTypeId="urn:microsoft.com/office/officeart/2005/8/colors/accent1_2" csCatId="accent1" phldr="1"/>
      <dgm:spPr/>
      <dgm:t>
        <a:bodyPr/>
        <a:lstStyle/>
        <a:p>
          <a:endParaRPr lang="it-IT"/>
        </a:p>
      </dgm:t>
    </dgm:pt>
    <dgm:pt modelId="{50DC87A8-574D-6A48-8B1E-B4D4C0DE6AF9}">
      <dgm:prSet phldrT="[Testo]" custT="1"/>
      <dgm:spPr/>
      <dgm:t>
        <a:bodyPr/>
        <a:lstStyle/>
        <a:p>
          <a:r>
            <a:rPr lang="it-IT" sz="2000" dirty="0">
              <a:latin typeface="Times New Roman" panose="02020603050405020304" pitchFamily="18" charset="0"/>
              <a:cs typeface="Times New Roman" panose="02020603050405020304" pitchFamily="18" charset="0"/>
            </a:rPr>
            <a:t>Ruolo</a:t>
          </a:r>
        </a:p>
      </dgm:t>
    </dgm:pt>
    <dgm:pt modelId="{03AF09D3-286C-764D-9633-3DB8A91E50ED}" type="parTrans" cxnId="{AC286C55-90E3-0448-8164-D36C5EE302BD}">
      <dgm:prSet/>
      <dgm:spPr/>
      <dgm:t>
        <a:bodyPr/>
        <a:lstStyle/>
        <a:p>
          <a:endParaRPr lang="it-IT"/>
        </a:p>
      </dgm:t>
    </dgm:pt>
    <dgm:pt modelId="{D04EBA6A-4E68-DD4C-89DF-2F84A57F28C6}" type="sibTrans" cxnId="{AC286C55-90E3-0448-8164-D36C5EE302BD}">
      <dgm:prSet/>
      <dgm:spPr/>
      <dgm:t>
        <a:bodyPr/>
        <a:lstStyle/>
        <a:p>
          <a:endParaRPr lang="it-IT"/>
        </a:p>
      </dgm:t>
    </dgm:pt>
    <dgm:pt modelId="{82DD0E20-E194-8F41-B44F-77234CB07B83}">
      <dgm:prSet phldrT="[Testo]" custT="1"/>
      <dgm:spPr/>
      <dgm:t>
        <a:bodyPr/>
        <a:lstStyle/>
        <a:p>
          <a:r>
            <a:rPr lang="it-IT" sz="1600" dirty="0">
              <a:latin typeface="Times New Roman" panose="02020603050405020304" pitchFamily="18" charset="0"/>
              <a:cs typeface="Times New Roman" panose="02020603050405020304" pitchFamily="18" charset="0"/>
            </a:rPr>
            <a:t>Componente</a:t>
          </a:r>
        </a:p>
      </dgm:t>
    </dgm:pt>
    <dgm:pt modelId="{8A2FDE66-05CE-0643-B486-9FF9EE195A49}" type="parTrans" cxnId="{A7429387-9D04-6947-AE32-B500BBFCCAC6}">
      <dgm:prSet/>
      <dgm:spPr/>
      <dgm:t>
        <a:bodyPr/>
        <a:lstStyle/>
        <a:p>
          <a:endParaRPr lang="it-IT"/>
        </a:p>
      </dgm:t>
    </dgm:pt>
    <dgm:pt modelId="{810CB305-4412-F54E-9BD0-14386F99BA4F}" type="sibTrans" cxnId="{A7429387-9D04-6947-AE32-B500BBFCCAC6}">
      <dgm:prSet/>
      <dgm:spPr/>
      <dgm:t>
        <a:bodyPr/>
        <a:lstStyle/>
        <a:p>
          <a:endParaRPr lang="it-IT"/>
        </a:p>
      </dgm:t>
    </dgm:pt>
    <dgm:pt modelId="{A376D970-3E99-0C47-A022-F4262D25B44C}">
      <dgm:prSet phldrT="[Testo]" custT="1"/>
      <dgm:spPr/>
      <dgm:t>
        <a:bodyPr/>
        <a:lstStyle/>
        <a:p>
          <a:r>
            <a:rPr lang="it-IT" sz="1600" dirty="0">
              <a:latin typeface="Times New Roman" panose="02020603050405020304" pitchFamily="18" charset="0"/>
              <a:cs typeface="Times New Roman" panose="02020603050405020304" pitchFamily="18" charset="0"/>
            </a:rPr>
            <a:t>Voto deliberante</a:t>
          </a:r>
        </a:p>
      </dgm:t>
    </dgm:pt>
    <dgm:pt modelId="{1EF9786E-A700-674E-AE73-9F1228550E74}" type="parTrans" cxnId="{8218D019-A608-5F4E-A5D9-F44A2B3A6451}">
      <dgm:prSet/>
      <dgm:spPr/>
      <dgm:t>
        <a:bodyPr/>
        <a:lstStyle/>
        <a:p>
          <a:endParaRPr lang="it-IT"/>
        </a:p>
      </dgm:t>
    </dgm:pt>
    <dgm:pt modelId="{F8D709D4-9030-774C-9346-8F3052B12A3B}" type="sibTrans" cxnId="{8218D019-A608-5F4E-A5D9-F44A2B3A6451}">
      <dgm:prSet/>
      <dgm:spPr/>
      <dgm:t>
        <a:bodyPr/>
        <a:lstStyle/>
        <a:p>
          <a:endParaRPr lang="it-IT"/>
        </a:p>
      </dgm:t>
    </dgm:pt>
    <dgm:pt modelId="{8F573422-71D1-1A42-BD39-15E8609FCFCA}">
      <dgm:prSet phldrT="[Testo]" custT="1"/>
      <dgm:spPr/>
      <dgm:t>
        <a:bodyPr/>
        <a:lstStyle/>
        <a:p>
          <a:r>
            <a:rPr lang="it-IT" sz="1600" dirty="0">
              <a:latin typeface="Times New Roman" panose="02020603050405020304" pitchFamily="18" charset="0"/>
              <a:cs typeface="Times New Roman" panose="02020603050405020304" pitchFamily="18" charset="0"/>
            </a:rPr>
            <a:t>Imprescindibile per il corretto funzionamento del collegio</a:t>
          </a:r>
        </a:p>
      </dgm:t>
    </dgm:pt>
    <dgm:pt modelId="{0F588075-D528-8D47-BC11-4234E31B4331}" type="parTrans" cxnId="{692CA56C-5090-484E-97DE-0E196EF799A0}">
      <dgm:prSet/>
      <dgm:spPr/>
      <dgm:t>
        <a:bodyPr/>
        <a:lstStyle/>
        <a:p>
          <a:endParaRPr lang="it-IT"/>
        </a:p>
      </dgm:t>
    </dgm:pt>
    <dgm:pt modelId="{A20F4619-7367-C34C-A420-22F3C5EF7750}" type="sibTrans" cxnId="{692CA56C-5090-484E-97DE-0E196EF799A0}">
      <dgm:prSet/>
      <dgm:spPr/>
      <dgm:t>
        <a:bodyPr/>
        <a:lstStyle/>
        <a:p>
          <a:endParaRPr lang="it-IT"/>
        </a:p>
      </dgm:t>
    </dgm:pt>
    <dgm:pt modelId="{8ED79D49-778B-284A-98BB-9C337C0FFB30}" type="pres">
      <dgm:prSet presAssocID="{7656191A-24B4-9A41-AE52-8C3A39644853}" presName="Name0" presStyleCnt="0">
        <dgm:presLayoutVars>
          <dgm:chPref val="1"/>
          <dgm:dir/>
          <dgm:animOne val="branch"/>
          <dgm:animLvl val="lvl"/>
          <dgm:resizeHandles val="exact"/>
        </dgm:presLayoutVars>
      </dgm:prSet>
      <dgm:spPr/>
      <dgm:t>
        <a:bodyPr/>
        <a:lstStyle/>
        <a:p>
          <a:endParaRPr lang="it-IT"/>
        </a:p>
      </dgm:t>
    </dgm:pt>
    <dgm:pt modelId="{13873E2E-FC5B-4844-80FB-9AFA7D7DB930}" type="pres">
      <dgm:prSet presAssocID="{50DC87A8-574D-6A48-8B1E-B4D4C0DE6AF9}" presName="root1" presStyleCnt="0"/>
      <dgm:spPr/>
    </dgm:pt>
    <dgm:pt modelId="{78E7AF2B-C507-1944-B4D7-B218C71B83ED}" type="pres">
      <dgm:prSet presAssocID="{50DC87A8-574D-6A48-8B1E-B4D4C0DE6AF9}" presName="LevelOneTextNode" presStyleLbl="node0" presStyleIdx="0" presStyleCnt="1">
        <dgm:presLayoutVars>
          <dgm:chPref val="3"/>
        </dgm:presLayoutVars>
      </dgm:prSet>
      <dgm:spPr/>
      <dgm:t>
        <a:bodyPr/>
        <a:lstStyle/>
        <a:p>
          <a:endParaRPr lang="it-IT"/>
        </a:p>
      </dgm:t>
    </dgm:pt>
    <dgm:pt modelId="{2E777700-84E7-9D4F-A2F0-522E81D91A5C}" type="pres">
      <dgm:prSet presAssocID="{50DC87A8-574D-6A48-8B1E-B4D4C0DE6AF9}" presName="level2hierChild" presStyleCnt="0"/>
      <dgm:spPr/>
    </dgm:pt>
    <dgm:pt modelId="{8C0DB738-6171-B249-BCAF-7AA237067991}" type="pres">
      <dgm:prSet presAssocID="{8A2FDE66-05CE-0643-B486-9FF9EE195A49}" presName="conn2-1" presStyleLbl="parChTrans1D2" presStyleIdx="0" presStyleCnt="3"/>
      <dgm:spPr/>
      <dgm:t>
        <a:bodyPr/>
        <a:lstStyle/>
        <a:p>
          <a:endParaRPr lang="it-IT"/>
        </a:p>
      </dgm:t>
    </dgm:pt>
    <dgm:pt modelId="{FF32A902-26C9-4D47-A972-D541D3BF4903}" type="pres">
      <dgm:prSet presAssocID="{8A2FDE66-05CE-0643-B486-9FF9EE195A49}" presName="connTx" presStyleLbl="parChTrans1D2" presStyleIdx="0" presStyleCnt="3"/>
      <dgm:spPr/>
      <dgm:t>
        <a:bodyPr/>
        <a:lstStyle/>
        <a:p>
          <a:endParaRPr lang="it-IT"/>
        </a:p>
      </dgm:t>
    </dgm:pt>
    <dgm:pt modelId="{294F6CF0-E1F5-E04B-8C75-D054F3BFA37C}" type="pres">
      <dgm:prSet presAssocID="{82DD0E20-E194-8F41-B44F-77234CB07B83}" presName="root2" presStyleCnt="0"/>
      <dgm:spPr/>
    </dgm:pt>
    <dgm:pt modelId="{682D9409-07F0-EB4A-99C0-74C3FFF8F870}" type="pres">
      <dgm:prSet presAssocID="{82DD0E20-E194-8F41-B44F-77234CB07B83}" presName="LevelTwoTextNode" presStyleLbl="node2" presStyleIdx="0" presStyleCnt="3">
        <dgm:presLayoutVars>
          <dgm:chPref val="3"/>
        </dgm:presLayoutVars>
      </dgm:prSet>
      <dgm:spPr/>
      <dgm:t>
        <a:bodyPr/>
        <a:lstStyle/>
        <a:p>
          <a:endParaRPr lang="it-IT"/>
        </a:p>
      </dgm:t>
    </dgm:pt>
    <dgm:pt modelId="{FB73A21A-3CBB-7843-A961-31F5068977E7}" type="pres">
      <dgm:prSet presAssocID="{82DD0E20-E194-8F41-B44F-77234CB07B83}" presName="level3hierChild" presStyleCnt="0"/>
      <dgm:spPr/>
    </dgm:pt>
    <dgm:pt modelId="{D6A639A4-36CB-D240-8612-4EC6CEAEF9C1}" type="pres">
      <dgm:prSet presAssocID="{1EF9786E-A700-674E-AE73-9F1228550E74}" presName="conn2-1" presStyleLbl="parChTrans1D2" presStyleIdx="1" presStyleCnt="3"/>
      <dgm:spPr/>
      <dgm:t>
        <a:bodyPr/>
        <a:lstStyle/>
        <a:p>
          <a:endParaRPr lang="it-IT"/>
        </a:p>
      </dgm:t>
    </dgm:pt>
    <dgm:pt modelId="{7F161B96-8B22-9644-AD7C-E3937C53588F}" type="pres">
      <dgm:prSet presAssocID="{1EF9786E-A700-674E-AE73-9F1228550E74}" presName="connTx" presStyleLbl="parChTrans1D2" presStyleIdx="1" presStyleCnt="3"/>
      <dgm:spPr/>
      <dgm:t>
        <a:bodyPr/>
        <a:lstStyle/>
        <a:p>
          <a:endParaRPr lang="it-IT"/>
        </a:p>
      </dgm:t>
    </dgm:pt>
    <dgm:pt modelId="{0F2D95C8-AD62-3C44-8E2F-C10E537202E1}" type="pres">
      <dgm:prSet presAssocID="{A376D970-3E99-0C47-A022-F4262D25B44C}" presName="root2" presStyleCnt="0"/>
      <dgm:spPr/>
    </dgm:pt>
    <dgm:pt modelId="{AB8BF669-F98A-7046-9D69-1E38B4C84E2A}" type="pres">
      <dgm:prSet presAssocID="{A376D970-3E99-0C47-A022-F4262D25B44C}" presName="LevelTwoTextNode" presStyleLbl="node2" presStyleIdx="1" presStyleCnt="3">
        <dgm:presLayoutVars>
          <dgm:chPref val="3"/>
        </dgm:presLayoutVars>
      </dgm:prSet>
      <dgm:spPr/>
      <dgm:t>
        <a:bodyPr/>
        <a:lstStyle/>
        <a:p>
          <a:endParaRPr lang="it-IT"/>
        </a:p>
      </dgm:t>
    </dgm:pt>
    <dgm:pt modelId="{89CE2770-094D-7C4C-97E4-0B1615843D32}" type="pres">
      <dgm:prSet presAssocID="{A376D970-3E99-0C47-A022-F4262D25B44C}" presName="level3hierChild" presStyleCnt="0"/>
      <dgm:spPr/>
    </dgm:pt>
    <dgm:pt modelId="{25B6B32F-B386-7E46-BB4A-D5373C1BD673}" type="pres">
      <dgm:prSet presAssocID="{0F588075-D528-8D47-BC11-4234E31B4331}" presName="conn2-1" presStyleLbl="parChTrans1D2" presStyleIdx="2" presStyleCnt="3"/>
      <dgm:spPr/>
      <dgm:t>
        <a:bodyPr/>
        <a:lstStyle/>
        <a:p>
          <a:endParaRPr lang="it-IT"/>
        </a:p>
      </dgm:t>
    </dgm:pt>
    <dgm:pt modelId="{91A2F16F-CE1C-144D-A35E-FD6E4E5A75C2}" type="pres">
      <dgm:prSet presAssocID="{0F588075-D528-8D47-BC11-4234E31B4331}" presName="connTx" presStyleLbl="parChTrans1D2" presStyleIdx="2" presStyleCnt="3"/>
      <dgm:spPr/>
      <dgm:t>
        <a:bodyPr/>
        <a:lstStyle/>
        <a:p>
          <a:endParaRPr lang="it-IT"/>
        </a:p>
      </dgm:t>
    </dgm:pt>
    <dgm:pt modelId="{52D20897-EE96-A341-96D7-F0490F9C7BD5}" type="pres">
      <dgm:prSet presAssocID="{8F573422-71D1-1A42-BD39-15E8609FCFCA}" presName="root2" presStyleCnt="0"/>
      <dgm:spPr/>
    </dgm:pt>
    <dgm:pt modelId="{F5638B50-9F79-0749-A046-DB04B3E36A1D}" type="pres">
      <dgm:prSet presAssocID="{8F573422-71D1-1A42-BD39-15E8609FCFCA}" presName="LevelTwoTextNode" presStyleLbl="node2" presStyleIdx="2" presStyleCnt="3">
        <dgm:presLayoutVars>
          <dgm:chPref val="3"/>
        </dgm:presLayoutVars>
      </dgm:prSet>
      <dgm:spPr/>
      <dgm:t>
        <a:bodyPr/>
        <a:lstStyle/>
        <a:p>
          <a:endParaRPr lang="it-IT"/>
        </a:p>
      </dgm:t>
    </dgm:pt>
    <dgm:pt modelId="{3CD7C92A-C862-1B49-BC07-E04498CB5BB4}" type="pres">
      <dgm:prSet presAssocID="{8F573422-71D1-1A42-BD39-15E8609FCFCA}" presName="level3hierChild" presStyleCnt="0"/>
      <dgm:spPr/>
    </dgm:pt>
  </dgm:ptLst>
  <dgm:cxnLst>
    <dgm:cxn modelId="{D2F07B73-5527-D048-A2AF-474A7DD6D152}" type="presOf" srcId="{8A2FDE66-05CE-0643-B486-9FF9EE195A49}" destId="{FF32A902-26C9-4D47-A972-D541D3BF4903}" srcOrd="1" destOrd="0" presId="urn:microsoft.com/office/officeart/2008/layout/HorizontalMultiLevelHierarchy"/>
    <dgm:cxn modelId="{0E8001D6-89AE-C04F-8D50-9355AC766241}" type="presOf" srcId="{1EF9786E-A700-674E-AE73-9F1228550E74}" destId="{7F161B96-8B22-9644-AD7C-E3937C53588F}" srcOrd="1" destOrd="0" presId="urn:microsoft.com/office/officeart/2008/layout/HorizontalMultiLevelHierarchy"/>
    <dgm:cxn modelId="{01E19DD1-F0B9-8740-8A70-B6505958A017}" type="presOf" srcId="{0F588075-D528-8D47-BC11-4234E31B4331}" destId="{25B6B32F-B386-7E46-BB4A-D5373C1BD673}" srcOrd="0" destOrd="0" presId="urn:microsoft.com/office/officeart/2008/layout/HorizontalMultiLevelHierarchy"/>
    <dgm:cxn modelId="{A7429387-9D04-6947-AE32-B500BBFCCAC6}" srcId="{50DC87A8-574D-6A48-8B1E-B4D4C0DE6AF9}" destId="{82DD0E20-E194-8F41-B44F-77234CB07B83}" srcOrd="0" destOrd="0" parTransId="{8A2FDE66-05CE-0643-B486-9FF9EE195A49}" sibTransId="{810CB305-4412-F54E-9BD0-14386F99BA4F}"/>
    <dgm:cxn modelId="{D84F25D5-02C9-4C4C-91C7-3C6B697C3272}" type="presOf" srcId="{8A2FDE66-05CE-0643-B486-9FF9EE195A49}" destId="{8C0DB738-6171-B249-BCAF-7AA237067991}" srcOrd="0" destOrd="0" presId="urn:microsoft.com/office/officeart/2008/layout/HorizontalMultiLevelHierarchy"/>
    <dgm:cxn modelId="{692CA56C-5090-484E-97DE-0E196EF799A0}" srcId="{50DC87A8-574D-6A48-8B1E-B4D4C0DE6AF9}" destId="{8F573422-71D1-1A42-BD39-15E8609FCFCA}" srcOrd="2" destOrd="0" parTransId="{0F588075-D528-8D47-BC11-4234E31B4331}" sibTransId="{A20F4619-7367-C34C-A420-22F3C5EF7750}"/>
    <dgm:cxn modelId="{201F2D19-9075-F240-8672-7560131A9A7B}" type="presOf" srcId="{1EF9786E-A700-674E-AE73-9F1228550E74}" destId="{D6A639A4-36CB-D240-8612-4EC6CEAEF9C1}" srcOrd="0" destOrd="0" presId="urn:microsoft.com/office/officeart/2008/layout/HorizontalMultiLevelHierarchy"/>
    <dgm:cxn modelId="{AC3F3E9A-27E0-A341-AB4D-BDCB6C8E7DE3}" type="presOf" srcId="{8F573422-71D1-1A42-BD39-15E8609FCFCA}" destId="{F5638B50-9F79-0749-A046-DB04B3E36A1D}" srcOrd="0" destOrd="0" presId="urn:microsoft.com/office/officeart/2008/layout/HorizontalMultiLevelHierarchy"/>
    <dgm:cxn modelId="{DC711122-6AF8-A446-B8FB-EAF70E43DBB0}" type="presOf" srcId="{7656191A-24B4-9A41-AE52-8C3A39644853}" destId="{8ED79D49-778B-284A-98BB-9C337C0FFB30}" srcOrd="0" destOrd="0" presId="urn:microsoft.com/office/officeart/2008/layout/HorizontalMultiLevelHierarchy"/>
    <dgm:cxn modelId="{63B21A73-DE6F-024E-9936-7F6FB3B4CE8B}" type="presOf" srcId="{82DD0E20-E194-8F41-B44F-77234CB07B83}" destId="{682D9409-07F0-EB4A-99C0-74C3FFF8F870}" srcOrd="0" destOrd="0" presId="urn:microsoft.com/office/officeart/2008/layout/HorizontalMultiLevelHierarchy"/>
    <dgm:cxn modelId="{661B65F9-6328-1242-8075-6D23F0288965}" type="presOf" srcId="{0F588075-D528-8D47-BC11-4234E31B4331}" destId="{91A2F16F-CE1C-144D-A35E-FD6E4E5A75C2}" srcOrd="1" destOrd="0" presId="urn:microsoft.com/office/officeart/2008/layout/HorizontalMultiLevelHierarchy"/>
    <dgm:cxn modelId="{AC286C55-90E3-0448-8164-D36C5EE302BD}" srcId="{7656191A-24B4-9A41-AE52-8C3A39644853}" destId="{50DC87A8-574D-6A48-8B1E-B4D4C0DE6AF9}" srcOrd="0" destOrd="0" parTransId="{03AF09D3-286C-764D-9633-3DB8A91E50ED}" sibTransId="{D04EBA6A-4E68-DD4C-89DF-2F84A57F28C6}"/>
    <dgm:cxn modelId="{78453ABE-F4BA-E54E-8DB4-CE8A40F7FCE6}" type="presOf" srcId="{A376D970-3E99-0C47-A022-F4262D25B44C}" destId="{AB8BF669-F98A-7046-9D69-1E38B4C84E2A}" srcOrd="0" destOrd="0" presId="urn:microsoft.com/office/officeart/2008/layout/HorizontalMultiLevelHierarchy"/>
    <dgm:cxn modelId="{9786D492-9280-DA4B-B576-D07AFE293A84}" type="presOf" srcId="{50DC87A8-574D-6A48-8B1E-B4D4C0DE6AF9}" destId="{78E7AF2B-C507-1944-B4D7-B218C71B83ED}" srcOrd="0" destOrd="0" presId="urn:microsoft.com/office/officeart/2008/layout/HorizontalMultiLevelHierarchy"/>
    <dgm:cxn modelId="{8218D019-A608-5F4E-A5D9-F44A2B3A6451}" srcId="{50DC87A8-574D-6A48-8B1E-B4D4C0DE6AF9}" destId="{A376D970-3E99-0C47-A022-F4262D25B44C}" srcOrd="1" destOrd="0" parTransId="{1EF9786E-A700-674E-AE73-9F1228550E74}" sibTransId="{F8D709D4-9030-774C-9346-8F3052B12A3B}"/>
    <dgm:cxn modelId="{E5101AB2-FC81-B441-AE5F-27125BA4C86D}" type="presParOf" srcId="{8ED79D49-778B-284A-98BB-9C337C0FFB30}" destId="{13873E2E-FC5B-4844-80FB-9AFA7D7DB930}" srcOrd="0" destOrd="0" presId="urn:microsoft.com/office/officeart/2008/layout/HorizontalMultiLevelHierarchy"/>
    <dgm:cxn modelId="{705340A4-51C6-C547-8FF9-521E668EE73F}" type="presParOf" srcId="{13873E2E-FC5B-4844-80FB-9AFA7D7DB930}" destId="{78E7AF2B-C507-1944-B4D7-B218C71B83ED}" srcOrd="0" destOrd="0" presId="urn:microsoft.com/office/officeart/2008/layout/HorizontalMultiLevelHierarchy"/>
    <dgm:cxn modelId="{B2FC1BF7-9DE4-0B4D-A95A-F2E694B5D1A4}" type="presParOf" srcId="{13873E2E-FC5B-4844-80FB-9AFA7D7DB930}" destId="{2E777700-84E7-9D4F-A2F0-522E81D91A5C}" srcOrd="1" destOrd="0" presId="urn:microsoft.com/office/officeart/2008/layout/HorizontalMultiLevelHierarchy"/>
    <dgm:cxn modelId="{55D1A559-699B-AD4C-B649-9B191C433483}" type="presParOf" srcId="{2E777700-84E7-9D4F-A2F0-522E81D91A5C}" destId="{8C0DB738-6171-B249-BCAF-7AA237067991}" srcOrd="0" destOrd="0" presId="urn:microsoft.com/office/officeart/2008/layout/HorizontalMultiLevelHierarchy"/>
    <dgm:cxn modelId="{027146A5-39EE-0046-88A7-26A22EF49C18}" type="presParOf" srcId="{8C0DB738-6171-B249-BCAF-7AA237067991}" destId="{FF32A902-26C9-4D47-A972-D541D3BF4903}" srcOrd="0" destOrd="0" presId="urn:microsoft.com/office/officeart/2008/layout/HorizontalMultiLevelHierarchy"/>
    <dgm:cxn modelId="{E52E6CFC-3E7C-4D42-AA3D-847A7C80F78B}" type="presParOf" srcId="{2E777700-84E7-9D4F-A2F0-522E81D91A5C}" destId="{294F6CF0-E1F5-E04B-8C75-D054F3BFA37C}" srcOrd="1" destOrd="0" presId="urn:microsoft.com/office/officeart/2008/layout/HorizontalMultiLevelHierarchy"/>
    <dgm:cxn modelId="{ADB72722-D229-FD46-9FA4-5CC3E9F25BBA}" type="presParOf" srcId="{294F6CF0-E1F5-E04B-8C75-D054F3BFA37C}" destId="{682D9409-07F0-EB4A-99C0-74C3FFF8F870}" srcOrd="0" destOrd="0" presId="urn:microsoft.com/office/officeart/2008/layout/HorizontalMultiLevelHierarchy"/>
    <dgm:cxn modelId="{99EEFD85-21A6-AD4C-BDB5-258FFC7B665A}" type="presParOf" srcId="{294F6CF0-E1F5-E04B-8C75-D054F3BFA37C}" destId="{FB73A21A-3CBB-7843-A961-31F5068977E7}" srcOrd="1" destOrd="0" presId="urn:microsoft.com/office/officeart/2008/layout/HorizontalMultiLevelHierarchy"/>
    <dgm:cxn modelId="{8E102E25-740D-A143-9A06-6B0BF26E9301}" type="presParOf" srcId="{2E777700-84E7-9D4F-A2F0-522E81D91A5C}" destId="{D6A639A4-36CB-D240-8612-4EC6CEAEF9C1}" srcOrd="2" destOrd="0" presId="urn:microsoft.com/office/officeart/2008/layout/HorizontalMultiLevelHierarchy"/>
    <dgm:cxn modelId="{D1D51B04-E211-CC4F-A143-819C6D1407FF}" type="presParOf" srcId="{D6A639A4-36CB-D240-8612-4EC6CEAEF9C1}" destId="{7F161B96-8B22-9644-AD7C-E3937C53588F}" srcOrd="0" destOrd="0" presId="urn:microsoft.com/office/officeart/2008/layout/HorizontalMultiLevelHierarchy"/>
    <dgm:cxn modelId="{259CDBB6-DCBE-7D42-8861-421E33D240C9}" type="presParOf" srcId="{2E777700-84E7-9D4F-A2F0-522E81D91A5C}" destId="{0F2D95C8-AD62-3C44-8E2F-C10E537202E1}" srcOrd="3" destOrd="0" presId="urn:microsoft.com/office/officeart/2008/layout/HorizontalMultiLevelHierarchy"/>
    <dgm:cxn modelId="{84B6CCA7-E09D-3743-B7F0-93754BA0F5F1}" type="presParOf" srcId="{0F2D95C8-AD62-3C44-8E2F-C10E537202E1}" destId="{AB8BF669-F98A-7046-9D69-1E38B4C84E2A}" srcOrd="0" destOrd="0" presId="urn:microsoft.com/office/officeart/2008/layout/HorizontalMultiLevelHierarchy"/>
    <dgm:cxn modelId="{43E80C32-8A89-BE4D-BD23-47B4F47B80E7}" type="presParOf" srcId="{0F2D95C8-AD62-3C44-8E2F-C10E537202E1}" destId="{89CE2770-094D-7C4C-97E4-0B1615843D32}" srcOrd="1" destOrd="0" presId="urn:microsoft.com/office/officeart/2008/layout/HorizontalMultiLevelHierarchy"/>
    <dgm:cxn modelId="{EE3728D5-8DC2-FE4A-9635-656FCC23A04D}" type="presParOf" srcId="{2E777700-84E7-9D4F-A2F0-522E81D91A5C}" destId="{25B6B32F-B386-7E46-BB4A-D5373C1BD673}" srcOrd="4" destOrd="0" presId="urn:microsoft.com/office/officeart/2008/layout/HorizontalMultiLevelHierarchy"/>
    <dgm:cxn modelId="{D3378161-532E-354D-B0A5-DC8651013A13}" type="presParOf" srcId="{25B6B32F-B386-7E46-BB4A-D5373C1BD673}" destId="{91A2F16F-CE1C-144D-A35E-FD6E4E5A75C2}" srcOrd="0" destOrd="0" presId="urn:microsoft.com/office/officeart/2008/layout/HorizontalMultiLevelHierarchy"/>
    <dgm:cxn modelId="{F5C1C958-9AAB-A04B-B533-77109DCBB385}" type="presParOf" srcId="{2E777700-84E7-9D4F-A2F0-522E81D91A5C}" destId="{52D20897-EE96-A341-96D7-F0490F9C7BD5}" srcOrd="5" destOrd="0" presId="urn:microsoft.com/office/officeart/2008/layout/HorizontalMultiLevelHierarchy"/>
    <dgm:cxn modelId="{0D8D6E5E-4752-7342-B050-3891A26648D5}" type="presParOf" srcId="{52D20897-EE96-A341-96D7-F0490F9C7BD5}" destId="{F5638B50-9F79-0749-A046-DB04B3E36A1D}" srcOrd="0" destOrd="0" presId="urn:microsoft.com/office/officeart/2008/layout/HorizontalMultiLevelHierarchy"/>
    <dgm:cxn modelId="{ED67290C-ADC6-B546-B485-BE28A5D6413A}" type="presParOf" srcId="{52D20897-EE96-A341-96D7-F0490F9C7BD5}" destId="{3CD7C92A-C862-1B49-BC07-E04498CB5BB4}"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A850DF-CC63-3B4E-8EB4-F71A74C128C1}">
      <dsp:nvSpPr>
        <dsp:cNvPr id="0" name=""/>
        <dsp:cNvSpPr/>
      </dsp:nvSpPr>
      <dsp:spPr>
        <a:xfrm>
          <a:off x="534659" y="0"/>
          <a:ext cx="6059473" cy="40640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6F13E9-7A1A-5144-B25C-F78BC1B771FB}">
      <dsp:nvSpPr>
        <dsp:cNvPr id="0" name=""/>
        <dsp:cNvSpPr/>
      </dsp:nvSpPr>
      <dsp:spPr>
        <a:xfrm>
          <a:off x="0" y="1219199"/>
          <a:ext cx="2138637" cy="162560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it-IT" sz="2000" kern="1200" dirty="0">
              <a:latin typeface="Times New Roman" panose="02020603050405020304" pitchFamily="18" charset="0"/>
              <a:cs typeface="Times New Roman" panose="02020603050405020304" pitchFamily="18" charset="0"/>
            </a:rPr>
            <a:t>Istituti Normativi</a:t>
          </a:r>
        </a:p>
      </dsp:txBody>
      <dsp:txXfrm>
        <a:off x="79355" y="1298554"/>
        <a:ext cx="1979927" cy="1466890"/>
      </dsp:txXfrm>
    </dsp:sp>
    <dsp:sp modelId="{78F5B2F6-7256-FB4B-8565-1FA8030A508C}">
      <dsp:nvSpPr>
        <dsp:cNvPr id="0" name=""/>
        <dsp:cNvSpPr/>
      </dsp:nvSpPr>
      <dsp:spPr>
        <a:xfrm>
          <a:off x="2495077" y="1219199"/>
          <a:ext cx="2138637" cy="162560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it-IT" sz="2000" kern="1200" dirty="0">
              <a:latin typeface="Times New Roman" panose="02020603050405020304" pitchFamily="18" charset="0"/>
              <a:cs typeface="Times New Roman" panose="02020603050405020304" pitchFamily="18" charset="0"/>
            </a:rPr>
            <a:t>Pensionistica di Guerra</a:t>
          </a:r>
        </a:p>
      </dsp:txBody>
      <dsp:txXfrm>
        <a:off x="2574432" y="1298554"/>
        <a:ext cx="1979927" cy="1466890"/>
      </dsp:txXfrm>
    </dsp:sp>
    <dsp:sp modelId="{433F5EB0-FBF9-BA4E-98C5-7A111892737A}">
      <dsp:nvSpPr>
        <dsp:cNvPr id="0" name=""/>
        <dsp:cNvSpPr/>
      </dsp:nvSpPr>
      <dsp:spPr>
        <a:xfrm>
          <a:off x="4990154" y="1219199"/>
          <a:ext cx="2138637" cy="162560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it-IT" sz="2000" kern="1200" dirty="0">
              <a:latin typeface="Times New Roman" panose="02020603050405020304" pitchFamily="18" charset="0"/>
              <a:cs typeface="Times New Roman" panose="02020603050405020304" pitchFamily="18" charset="0"/>
            </a:rPr>
            <a:t>Invalidità Civile</a:t>
          </a:r>
        </a:p>
      </dsp:txBody>
      <dsp:txXfrm>
        <a:off x="5069509" y="1298554"/>
        <a:ext cx="1979927" cy="14668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A850DF-CC63-3B4E-8EB4-F71A74C128C1}">
      <dsp:nvSpPr>
        <dsp:cNvPr id="0" name=""/>
        <dsp:cNvSpPr/>
      </dsp:nvSpPr>
      <dsp:spPr>
        <a:xfrm>
          <a:off x="572463" y="0"/>
          <a:ext cx="6487920" cy="40640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6F13E9-7A1A-5144-B25C-F78BC1B771FB}">
      <dsp:nvSpPr>
        <dsp:cNvPr id="0" name=""/>
        <dsp:cNvSpPr/>
      </dsp:nvSpPr>
      <dsp:spPr>
        <a:xfrm>
          <a:off x="0" y="1219199"/>
          <a:ext cx="2289854" cy="162560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it-IT" sz="2000" kern="1200" dirty="0">
              <a:latin typeface="Times New Roman" panose="02020603050405020304" pitchFamily="18" charset="0"/>
              <a:cs typeface="Times New Roman" panose="02020603050405020304" pitchFamily="18" charset="0"/>
            </a:rPr>
            <a:t>Riferimenti Legislativi</a:t>
          </a:r>
        </a:p>
      </dsp:txBody>
      <dsp:txXfrm>
        <a:off x="79355" y="1298554"/>
        <a:ext cx="2131144" cy="1466890"/>
      </dsp:txXfrm>
    </dsp:sp>
    <dsp:sp modelId="{78F5B2F6-7256-FB4B-8565-1FA8030A508C}">
      <dsp:nvSpPr>
        <dsp:cNvPr id="0" name=""/>
        <dsp:cNvSpPr/>
      </dsp:nvSpPr>
      <dsp:spPr>
        <a:xfrm>
          <a:off x="2671496" y="1219199"/>
          <a:ext cx="2289854" cy="162560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it-IT" sz="2000" kern="1200" dirty="0">
              <a:latin typeface="Times New Roman" panose="02020603050405020304" pitchFamily="18" charset="0"/>
              <a:cs typeface="Times New Roman" panose="02020603050405020304" pitchFamily="18" charset="0"/>
            </a:rPr>
            <a:t>DPR 23.12.78 </a:t>
          </a:r>
        </a:p>
        <a:p>
          <a:pPr lvl="0" algn="ctr" defTabSz="889000">
            <a:lnSpc>
              <a:spcPct val="90000"/>
            </a:lnSpc>
            <a:spcBef>
              <a:spcPct val="0"/>
            </a:spcBef>
            <a:spcAft>
              <a:spcPct val="35000"/>
            </a:spcAft>
          </a:pPr>
          <a:r>
            <a:rPr lang="it-IT" sz="2000" kern="1200" dirty="0">
              <a:latin typeface="Times New Roman" panose="02020603050405020304" pitchFamily="18" charset="0"/>
              <a:cs typeface="Times New Roman" panose="02020603050405020304" pitchFamily="18" charset="0"/>
            </a:rPr>
            <a:t>n° 915</a:t>
          </a:r>
        </a:p>
      </dsp:txBody>
      <dsp:txXfrm>
        <a:off x="2750851" y="1298554"/>
        <a:ext cx="2131144" cy="1466890"/>
      </dsp:txXfrm>
    </dsp:sp>
    <dsp:sp modelId="{433F5EB0-FBF9-BA4E-98C5-7A111892737A}">
      <dsp:nvSpPr>
        <dsp:cNvPr id="0" name=""/>
        <dsp:cNvSpPr/>
      </dsp:nvSpPr>
      <dsp:spPr>
        <a:xfrm>
          <a:off x="5342993" y="1219199"/>
          <a:ext cx="2289854" cy="162560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it-IT" sz="2000" kern="1200" dirty="0">
              <a:latin typeface="Times New Roman" panose="02020603050405020304" pitchFamily="18" charset="0"/>
              <a:cs typeface="Times New Roman" panose="02020603050405020304" pitchFamily="18" charset="0"/>
            </a:rPr>
            <a:t>Art. 1 </a:t>
          </a:r>
        </a:p>
        <a:p>
          <a:pPr lvl="0" algn="ctr" defTabSz="889000">
            <a:lnSpc>
              <a:spcPct val="90000"/>
            </a:lnSpc>
            <a:spcBef>
              <a:spcPct val="0"/>
            </a:spcBef>
            <a:spcAft>
              <a:spcPct val="35000"/>
            </a:spcAft>
          </a:pPr>
          <a:r>
            <a:rPr lang="it-IT" sz="2000" kern="1200" dirty="0">
              <a:latin typeface="Times New Roman" panose="02020603050405020304" pitchFamily="18" charset="0"/>
              <a:cs typeface="Times New Roman" panose="02020603050405020304" pitchFamily="18" charset="0"/>
            </a:rPr>
            <a:t>L. </a:t>
          </a:r>
          <a:r>
            <a:rPr lang="it-IT" sz="2000" kern="1200">
              <a:latin typeface="Times New Roman" panose="02020603050405020304" pitchFamily="18" charset="0"/>
              <a:cs typeface="Times New Roman" panose="02020603050405020304" pitchFamily="18" charset="0"/>
            </a:rPr>
            <a:t>15.10.1990 </a:t>
          </a:r>
        </a:p>
        <a:p>
          <a:pPr lvl="0" algn="ctr" defTabSz="889000">
            <a:lnSpc>
              <a:spcPct val="90000"/>
            </a:lnSpc>
            <a:spcBef>
              <a:spcPct val="0"/>
            </a:spcBef>
            <a:spcAft>
              <a:spcPct val="35000"/>
            </a:spcAft>
          </a:pPr>
          <a:r>
            <a:rPr lang="it-IT" sz="2000" kern="1200">
              <a:latin typeface="Times New Roman" panose="02020603050405020304" pitchFamily="18" charset="0"/>
              <a:cs typeface="Times New Roman" panose="02020603050405020304" pitchFamily="18" charset="0"/>
            </a:rPr>
            <a:t>n</a:t>
          </a:r>
          <a:r>
            <a:rPr lang="it-IT" sz="2000" kern="1200" dirty="0">
              <a:latin typeface="Times New Roman" panose="02020603050405020304" pitchFamily="18" charset="0"/>
              <a:cs typeface="Times New Roman" panose="02020603050405020304" pitchFamily="18" charset="0"/>
            </a:rPr>
            <a:t>° 295</a:t>
          </a:r>
        </a:p>
      </dsp:txBody>
      <dsp:txXfrm>
        <a:off x="5422348" y="1298554"/>
        <a:ext cx="2131144" cy="14668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A850DF-CC63-3B4E-8EB4-F71A74C128C1}">
      <dsp:nvSpPr>
        <dsp:cNvPr id="0" name=""/>
        <dsp:cNvSpPr/>
      </dsp:nvSpPr>
      <dsp:spPr>
        <a:xfrm>
          <a:off x="534659" y="0"/>
          <a:ext cx="6059473" cy="40640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6F13E9-7A1A-5144-B25C-F78BC1B771FB}">
      <dsp:nvSpPr>
        <dsp:cNvPr id="0" name=""/>
        <dsp:cNvSpPr/>
      </dsp:nvSpPr>
      <dsp:spPr>
        <a:xfrm>
          <a:off x="0" y="1219199"/>
          <a:ext cx="2138637" cy="162560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it-IT" sz="2000" kern="1200" dirty="0">
              <a:latin typeface="Times New Roman" panose="02020603050405020304" pitchFamily="18" charset="0"/>
              <a:cs typeface="Times New Roman" panose="02020603050405020304" pitchFamily="18" charset="0"/>
            </a:rPr>
            <a:t>Istituti Normativi</a:t>
          </a:r>
        </a:p>
        <a:p>
          <a:pPr lvl="0" algn="ctr" defTabSz="889000">
            <a:lnSpc>
              <a:spcPct val="90000"/>
            </a:lnSpc>
            <a:spcBef>
              <a:spcPct val="0"/>
            </a:spcBef>
            <a:spcAft>
              <a:spcPct val="35000"/>
            </a:spcAft>
          </a:pPr>
          <a:r>
            <a:rPr lang="it-IT" sz="2000" kern="1200" dirty="0">
              <a:latin typeface="Times New Roman" panose="02020603050405020304" pitchFamily="18" charset="0"/>
              <a:cs typeface="Times New Roman" panose="02020603050405020304" pitchFamily="18" charset="0"/>
            </a:rPr>
            <a:t>Non Previsto</a:t>
          </a:r>
        </a:p>
      </dsp:txBody>
      <dsp:txXfrm>
        <a:off x="79355" y="1298554"/>
        <a:ext cx="1979927" cy="1466890"/>
      </dsp:txXfrm>
    </dsp:sp>
    <dsp:sp modelId="{78F5B2F6-7256-FB4B-8565-1FA8030A508C}">
      <dsp:nvSpPr>
        <dsp:cNvPr id="0" name=""/>
        <dsp:cNvSpPr/>
      </dsp:nvSpPr>
      <dsp:spPr>
        <a:xfrm>
          <a:off x="2495077" y="1219199"/>
          <a:ext cx="2138637" cy="162560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it-IT" sz="2000" kern="1200" dirty="0">
              <a:latin typeface="Times New Roman" panose="02020603050405020304" pitchFamily="18" charset="0"/>
              <a:cs typeface="Times New Roman" panose="02020603050405020304" pitchFamily="18" charset="0"/>
            </a:rPr>
            <a:t>CdS</a:t>
          </a:r>
        </a:p>
      </dsp:txBody>
      <dsp:txXfrm>
        <a:off x="2574432" y="1298554"/>
        <a:ext cx="1979927" cy="1466890"/>
      </dsp:txXfrm>
    </dsp:sp>
    <dsp:sp modelId="{433F5EB0-FBF9-BA4E-98C5-7A111892737A}">
      <dsp:nvSpPr>
        <dsp:cNvPr id="0" name=""/>
        <dsp:cNvSpPr/>
      </dsp:nvSpPr>
      <dsp:spPr>
        <a:xfrm>
          <a:off x="4990154" y="1219199"/>
          <a:ext cx="2138637" cy="162560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it-IT" sz="2000" kern="1200" dirty="0">
              <a:latin typeface="Times New Roman" panose="02020603050405020304" pitchFamily="18" charset="0"/>
              <a:cs typeface="Times New Roman" panose="02020603050405020304" pitchFamily="18" charset="0"/>
            </a:rPr>
            <a:t>Valutazione Idoneità Pubblico Impiego</a:t>
          </a:r>
        </a:p>
      </dsp:txBody>
      <dsp:txXfrm>
        <a:off x="5069509" y="1298554"/>
        <a:ext cx="1979927" cy="14668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B6B32F-B386-7E46-BB4A-D5373C1BD673}">
      <dsp:nvSpPr>
        <dsp:cNvPr id="0" name=""/>
        <dsp:cNvSpPr/>
      </dsp:nvSpPr>
      <dsp:spPr>
        <a:xfrm>
          <a:off x="1914469" y="2032000"/>
          <a:ext cx="506536" cy="965199"/>
        </a:xfrm>
        <a:custGeom>
          <a:avLst/>
          <a:gdLst/>
          <a:ahLst/>
          <a:cxnLst/>
          <a:rect l="0" t="0" r="0" b="0"/>
          <a:pathLst>
            <a:path>
              <a:moveTo>
                <a:pt x="0" y="0"/>
              </a:moveTo>
              <a:lnTo>
                <a:pt x="253268" y="0"/>
              </a:lnTo>
              <a:lnTo>
                <a:pt x="253268" y="965199"/>
              </a:lnTo>
              <a:lnTo>
                <a:pt x="506536" y="965199"/>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kern="1200"/>
        </a:p>
      </dsp:txBody>
      <dsp:txXfrm>
        <a:off x="2140486" y="2487348"/>
        <a:ext cx="54502" cy="54502"/>
      </dsp:txXfrm>
    </dsp:sp>
    <dsp:sp modelId="{D6A639A4-36CB-D240-8612-4EC6CEAEF9C1}">
      <dsp:nvSpPr>
        <dsp:cNvPr id="0" name=""/>
        <dsp:cNvSpPr/>
      </dsp:nvSpPr>
      <dsp:spPr>
        <a:xfrm>
          <a:off x="1914469" y="1986280"/>
          <a:ext cx="506536" cy="91440"/>
        </a:xfrm>
        <a:custGeom>
          <a:avLst/>
          <a:gdLst/>
          <a:ahLst/>
          <a:cxnLst/>
          <a:rect l="0" t="0" r="0" b="0"/>
          <a:pathLst>
            <a:path>
              <a:moveTo>
                <a:pt x="0" y="45720"/>
              </a:moveTo>
              <a:lnTo>
                <a:pt x="506536" y="45720"/>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kern="1200"/>
        </a:p>
      </dsp:txBody>
      <dsp:txXfrm>
        <a:off x="2155074" y="2019336"/>
        <a:ext cx="25326" cy="25326"/>
      </dsp:txXfrm>
    </dsp:sp>
    <dsp:sp modelId="{8C0DB738-6171-B249-BCAF-7AA237067991}">
      <dsp:nvSpPr>
        <dsp:cNvPr id="0" name=""/>
        <dsp:cNvSpPr/>
      </dsp:nvSpPr>
      <dsp:spPr>
        <a:xfrm>
          <a:off x="1914469" y="1066799"/>
          <a:ext cx="506536" cy="965200"/>
        </a:xfrm>
        <a:custGeom>
          <a:avLst/>
          <a:gdLst/>
          <a:ahLst/>
          <a:cxnLst/>
          <a:rect l="0" t="0" r="0" b="0"/>
          <a:pathLst>
            <a:path>
              <a:moveTo>
                <a:pt x="0" y="965200"/>
              </a:moveTo>
              <a:lnTo>
                <a:pt x="253268" y="965200"/>
              </a:lnTo>
              <a:lnTo>
                <a:pt x="253268" y="0"/>
              </a:lnTo>
              <a:lnTo>
                <a:pt x="506536" y="0"/>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kern="1200"/>
        </a:p>
      </dsp:txBody>
      <dsp:txXfrm>
        <a:off x="2140486" y="1522148"/>
        <a:ext cx="54502" cy="54502"/>
      </dsp:txXfrm>
    </dsp:sp>
    <dsp:sp modelId="{78E7AF2B-C507-1944-B4D7-B218C71B83ED}">
      <dsp:nvSpPr>
        <dsp:cNvPr id="0" name=""/>
        <dsp:cNvSpPr/>
      </dsp:nvSpPr>
      <dsp:spPr>
        <a:xfrm rot="16200000">
          <a:off x="-503610" y="1645920"/>
          <a:ext cx="4064000" cy="772160"/>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it-IT" sz="2000" kern="1200" dirty="0">
              <a:latin typeface="Times New Roman" panose="02020603050405020304" pitchFamily="18" charset="0"/>
              <a:cs typeface="Times New Roman" panose="02020603050405020304" pitchFamily="18" charset="0"/>
            </a:rPr>
            <a:t>Ruolo</a:t>
          </a:r>
        </a:p>
      </dsp:txBody>
      <dsp:txXfrm>
        <a:off x="-503610" y="1645920"/>
        <a:ext cx="4064000" cy="772160"/>
      </dsp:txXfrm>
    </dsp:sp>
    <dsp:sp modelId="{682D9409-07F0-EB4A-99C0-74C3FFF8F870}">
      <dsp:nvSpPr>
        <dsp:cNvPr id="0" name=""/>
        <dsp:cNvSpPr/>
      </dsp:nvSpPr>
      <dsp:spPr>
        <a:xfrm>
          <a:off x="2421006" y="680719"/>
          <a:ext cx="2532684" cy="772160"/>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it-IT" sz="1600" kern="1200" dirty="0">
              <a:latin typeface="Times New Roman" panose="02020603050405020304" pitchFamily="18" charset="0"/>
              <a:cs typeface="Times New Roman" panose="02020603050405020304" pitchFamily="18" charset="0"/>
            </a:rPr>
            <a:t>Componente</a:t>
          </a:r>
        </a:p>
      </dsp:txBody>
      <dsp:txXfrm>
        <a:off x="2421006" y="680719"/>
        <a:ext cx="2532684" cy="772160"/>
      </dsp:txXfrm>
    </dsp:sp>
    <dsp:sp modelId="{AB8BF669-F98A-7046-9D69-1E38B4C84E2A}">
      <dsp:nvSpPr>
        <dsp:cNvPr id="0" name=""/>
        <dsp:cNvSpPr/>
      </dsp:nvSpPr>
      <dsp:spPr>
        <a:xfrm>
          <a:off x="2421006" y="1645920"/>
          <a:ext cx="2532684" cy="772160"/>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it-IT" sz="1600" kern="1200" dirty="0">
              <a:latin typeface="Times New Roman" panose="02020603050405020304" pitchFamily="18" charset="0"/>
              <a:cs typeface="Times New Roman" panose="02020603050405020304" pitchFamily="18" charset="0"/>
            </a:rPr>
            <a:t>Voto deliberante</a:t>
          </a:r>
        </a:p>
      </dsp:txBody>
      <dsp:txXfrm>
        <a:off x="2421006" y="1645920"/>
        <a:ext cx="2532684" cy="772160"/>
      </dsp:txXfrm>
    </dsp:sp>
    <dsp:sp modelId="{F5638B50-9F79-0749-A046-DB04B3E36A1D}">
      <dsp:nvSpPr>
        <dsp:cNvPr id="0" name=""/>
        <dsp:cNvSpPr/>
      </dsp:nvSpPr>
      <dsp:spPr>
        <a:xfrm>
          <a:off x="2421006" y="2611119"/>
          <a:ext cx="2532684" cy="772160"/>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it-IT" sz="1600" kern="1200" dirty="0">
              <a:latin typeface="Times New Roman" panose="02020603050405020304" pitchFamily="18" charset="0"/>
              <a:cs typeface="Times New Roman" panose="02020603050405020304" pitchFamily="18" charset="0"/>
            </a:rPr>
            <a:t>Imprescindibile per il corretto funzionamento del collegio</a:t>
          </a:r>
        </a:p>
      </dsp:txBody>
      <dsp:txXfrm>
        <a:off x="2421006" y="2611119"/>
        <a:ext cx="2532684" cy="77216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56285A-C6B0-4BC0-8066-8E9953D06CD4}" type="datetimeFigureOut">
              <a:rPr lang="it-IT" smtClean="0"/>
              <a:t>03/07/2023</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3BDD19-248B-4F97-8A29-8CA6A31F824D}" type="slidenum">
              <a:rPr lang="it-IT" smtClean="0"/>
              <a:t>‹N›</a:t>
            </a:fld>
            <a:endParaRPr lang="it-IT"/>
          </a:p>
        </p:txBody>
      </p:sp>
    </p:spTree>
    <p:extLst>
      <p:ext uri="{BB962C8B-B14F-4D97-AF65-F5344CB8AC3E}">
        <p14:creationId xmlns:p14="http://schemas.microsoft.com/office/powerpoint/2010/main" val="784627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vpn.carabinieri.it/sslvpn/PT/http:/pa.leggiditalia.it/#id=10LX0000162939ART0,__m=document" TargetMode="External"/><Relationship Id="rId3" Type="http://schemas.openxmlformats.org/officeDocument/2006/relationships/hyperlink" Target="https://vpn.carabinieri.it/sslvpn/PT/http:/pa.leggiditalia.it/#id=10LX0000109723ART1,__m=document" TargetMode="External"/><Relationship Id="rId7" Type="http://schemas.openxmlformats.org/officeDocument/2006/relationships/hyperlink" Target="https://vpn.carabinieri.it/sslvpn/PT/http:/pa.leggiditalia.it/#id=10LX0000162939ART5,__m=document"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vpn.carabinieri.it/sslvpn/PT/http:/pa.leggiditalia.it/#id=10LX0000170640ART564,__m=document" TargetMode="External"/><Relationship Id="rId5" Type="http://schemas.openxmlformats.org/officeDocument/2006/relationships/hyperlink" Target="https://vpn.carabinieri.it/sslvpn/PT/http:/pa.leggiditalia.it/#id=10LX0000170640ART563,__m=document" TargetMode="External"/><Relationship Id="rId4" Type="http://schemas.openxmlformats.org/officeDocument/2006/relationships/hyperlink" Target="https://vpn.carabinieri.it/sslvpn/PT/http:/pa.leggiditalia.it/#id=10LX0000109723ART0,__m=document"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5225" indent="-231775">
              <a:spcBef>
                <a:spcPct val="30000"/>
              </a:spcBef>
              <a:defRPr sz="1200">
                <a:solidFill>
                  <a:schemeClr val="tx1"/>
                </a:solidFill>
                <a:latin typeface="Arial" panose="020B0604020202020204" pitchFamily="34" charset="0"/>
              </a:defRPr>
            </a:lvl3pPr>
            <a:lvl4pPr marL="1631950" indent="-231775">
              <a:spcBef>
                <a:spcPct val="30000"/>
              </a:spcBef>
              <a:defRPr sz="1200">
                <a:solidFill>
                  <a:schemeClr val="tx1"/>
                </a:solidFill>
                <a:latin typeface="Arial" panose="020B0604020202020204" pitchFamily="34" charset="0"/>
              </a:defRPr>
            </a:lvl4pPr>
            <a:lvl5pPr marL="2098675" indent="-231775">
              <a:spcBef>
                <a:spcPct val="30000"/>
              </a:spcBef>
              <a:defRPr sz="1200">
                <a:solidFill>
                  <a:schemeClr val="tx1"/>
                </a:solidFill>
                <a:latin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698E2E-4851-4395-AF47-C8190D42F343}"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it-IT" altLang="it-IT" smtClean="0">
              <a:latin typeface="Arial" panose="020B0604020202020204" pitchFamily="34" charset="0"/>
            </a:endParaRPr>
          </a:p>
        </p:txBody>
      </p:sp>
    </p:spTree>
    <p:extLst>
      <p:ext uri="{BB962C8B-B14F-4D97-AF65-F5344CB8AC3E}">
        <p14:creationId xmlns:p14="http://schemas.microsoft.com/office/powerpoint/2010/main" val="731871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5225" indent="-231775">
              <a:spcBef>
                <a:spcPct val="30000"/>
              </a:spcBef>
              <a:defRPr sz="1200">
                <a:solidFill>
                  <a:schemeClr val="tx1"/>
                </a:solidFill>
                <a:latin typeface="Arial" panose="020B0604020202020204" pitchFamily="34" charset="0"/>
              </a:defRPr>
            </a:lvl3pPr>
            <a:lvl4pPr marL="1631950" indent="-231775">
              <a:spcBef>
                <a:spcPct val="30000"/>
              </a:spcBef>
              <a:defRPr sz="1200">
                <a:solidFill>
                  <a:schemeClr val="tx1"/>
                </a:solidFill>
                <a:latin typeface="Arial" panose="020B0604020202020204" pitchFamily="34" charset="0"/>
              </a:defRPr>
            </a:lvl4pPr>
            <a:lvl5pPr marL="2098675" indent="-231775">
              <a:spcBef>
                <a:spcPct val="30000"/>
              </a:spcBef>
              <a:defRPr sz="1200">
                <a:solidFill>
                  <a:schemeClr val="tx1"/>
                </a:solidFill>
                <a:latin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26E349-A353-42ED-B236-D6CB04E4808D}"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it-IT" altLang="it-IT" smtClean="0">
              <a:latin typeface="Arial" panose="020B0604020202020204" pitchFamily="34" charset="0"/>
            </a:endParaRPr>
          </a:p>
        </p:txBody>
      </p:sp>
    </p:spTree>
    <p:extLst>
      <p:ext uri="{BB962C8B-B14F-4D97-AF65-F5344CB8AC3E}">
        <p14:creationId xmlns:p14="http://schemas.microsoft.com/office/powerpoint/2010/main" val="2368402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5225" indent="-231775">
              <a:spcBef>
                <a:spcPct val="30000"/>
              </a:spcBef>
              <a:defRPr sz="1200">
                <a:solidFill>
                  <a:schemeClr val="tx1"/>
                </a:solidFill>
                <a:latin typeface="Arial" panose="020B0604020202020204" pitchFamily="34" charset="0"/>
              </a:defRPr>
            </a:lvl3pPr>
            <a:lvl4pPr marL="1631950" indent="-231775">
              <a:spcBef>
                <a:spcPct val="30000"/>
              </a:spcBef>
              <a:defRPr sz="1200">
                <a:solidFill>
                  <a:schemeClr val="tx1"/>
                </a:solidFill>
                <a:latin typeface="Arial" panose="020B0604020202020204" pitchFamily="34" charset="0"/>
              </a:defRPr>
            </a:lvl4pPr>
            <a:lvl5pPr marL="2098675" indent="-231775">
              <a:spcBef>
                <a:spcPct val="30000"/>
              </a:spcBef>
              <a:defRPr sz="1200">
                <a:solidFill>
                  <a:schemeClr val="tx1"/>
                </a:solidFill>
                <a:latin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015620-45DA-4BFD-B19E-9CCBC11707F5}"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it-IT" altLang="it-IT" smtClean="0">
              <a:latin typeface="Arial" panose="020B0604020202020204" pitchFamily="34" charset="0"/>
            </a:endParaRPr>
          </a:p>
        </p:txBody>
      </p:sp>
    </p:spTree>
    <p:extLst>
      <p:ext uri="{BB962C8B-B14F-4D97-AF65-F5344CB8AC3E}">
        <p14:creationId xmlns:p14="http://schemas.microsoft.com/office/powerpoint/2010/main" val="286344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5225" indent="-231775">
              <a:spcBef>
                <a:spcPct val="30000"/>
              </a:spcBef>
              <a:defRPr sz="1200">
                <a:solidFill>
                  <a:schemeClr val="tx1"/>
                </a:solidFill>
                <a:latin typeface="Arial" panose="020B0604020202020204" pitchFamily="34" charset="0"/>
              </a:defRPr>
            </a:lvl3pPr>
            <a:lvl4pPr marL="1631950" indent="-231775">
              <a:spcBef>
                <a:spcPct val="30000"/>
              </a:spcBef>
              <a:defRPr sz="1200">
                <a:solidFill>
                  <a:schemeClr val="tx1"/>
                </a:solidFill>
                <a:latin typeface="Arial" panose="020B0604020202020204" pitchFamily="34" charset="0"/>
              </a:defRPr>
            </a:lvl4pPr>
            <a:lvl5pPr marL="2098675" indent="-231775">
              <a:spcBef>
                <a:spcPct val="30000"/>
              </a:spcBef>
              <a:defRPr sz="1200">
                <a:solidFill>
                  <a:schemeClr val="tx1"/>
                </a:solidFill>
                <a:latin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59596E-5DB2-4693-93E4-EAB45DB6D5C2}"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it-IT" altLang="it-IT" smtClean="0">
              <a:latin typeface="Arial" panose="020B0604020202020204" pitchFamily="34" charset="0"/>
            </a:endParaRPr>
          </a:p>
        </p:txBody>
      </p:sp>
    </p:spTree>
    <p:extLst>
      <p:ext uri="{BB962C8B-B14F-4D97-AF65-F5344CB8AC3E}">
        <p14:creationId xmlns:p14="http://schemas.microsoft.com/office/powerpoint/2010/main" val="1146366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5225" indent="-231775">
              <a:spcBef>
                <a:spcPct val="30000"/>
              </a:spcBef>
              <a:defRPr sz="1200">
                <a:solidFill>
                  <a:schemeClr val="tx1"/>
                </a:solidFill>
                <a:latin typeface="Arial" panose="020B0604020202020204" pitchFamily="34" charset="0"/>
              </a:defRPr>
            </a:lvl3pPr>
            <a:lvl4pPr marL="1631950" indent="-231775">
              <a:spcBef>
                <a:spcPct val="30000"/>
              </a:spcBef>
              <a:defRPr sz="1200">
                <a:solidFill>
                  <a:schemeClr val="tx1"/>
                </a:solidFill>
                <a:latin typeface="Arial" panose="020B0604020202020204" pitchFamily="34" charset="0"/>
              </a:defRPr>
            </a:lvl4pPr>
            <a:lvl5pPr marL="2098675" indent="-231775">
              <a:spcBef>
                <a:spcPct val="30000"/>
              </a:spcBef>
              <a:defRPr sz="1200">
                <a:solidFill>
                  <a:schemeClr val="tx1"/>
                </a:solidFill>
                <a:latin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9103326-05C7-491D-96F3-13EF89FE91A7}"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it-IT" altLang="it-IT" smtClean="0">
              <a:latin typeface="Arial" panose="020B0604020202020204" pitchFamily="34" charset="0"/>
            </a:endParaRPr>
          </a:p>
        </p:txBody>
      </p:sp>
    </p:spTree>
    <p:extLst>
      <p:ext uri="{BB962C8B-B14F-4D97-AF65-F5344CB8AC3E}">
        <p14:creationId xmlns:p14="http://schemas.microsoft.com/office/powerpoint/2010/main" val="3272239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5225" indent="-231775">
              <a:spcBef>
                <a:spcPct val="30000"/>
              </a:spcBef>
              <a:defRPr sz="1200">
                <a:solidFill>
                  <a:schemeClr val="tx1"/>
                </a:solidFill>
                <a:latin typeface="Arial" panose="020B0604020202020204" pitchFamily="34" charset="0"/>
              </a:defRPr>
            </a:lvl3pPr>
            <a:lvl4pPr marL="1631950" indent="-231775">
              <a:spcBef>
                <a:spcPct val="30000"/>
              </a:spcBef>
              <a:defRPr sz="1200">
                <a:solidFill>
                  <a:schemeClr val="tx1"/>
                </a:solidFill>
                <a:latin typeface="Arial" panose="020B0604020202020204" pitchFamily="34" charset="0"/>
              </a:defRPr>
            </a:lvl4pPr>
            <a:lvl5pPr marL="2098675" indent="-231775">
              <a:spcBef>
                <a:spcPct val="30000"/>
              </a:spcBef>
              <a:defRPr sz="1200">
                <a:solidFill>
                  <a:schemeClr val="tx1"/>
                </a:solidFill>
                <a:latin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416E12-466C-4ECE-B9CC-1D50F0449000}"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it-IT" altLang="it-IT" i="1" smtClean="0">
                <a:latin typeface="Arial" panose="020B0604020202020204" pitchFamily="34" charset="0"/>
              </a:rPr>
              <a:t>“[…] la presenza di un’unica condotta responsabile, che fa sorgere due obbligazioni da atto illecito in capo al medesimo soggetto derivanti da titoli diversi aventi la medesima finalità compensativa del pregiudizio subito dallo stesso bene giuridico protetto, determina la costituzione di un rapporto obbligatorio sostanzialmente unitario che giustifica, in applicazione della regola della causalità giuridica e in coerenza con la funzione compensativa e non punitiva della responsabilità, </a:t>
            </a:r>
            <a:r>
              <a:rPr lang="it-IT" altLang="it-IT" b="1" i="1" smtClean="0">
                <a:latin typeface="Arial" panose="020B0604020202020204" pitchFamily="34" charset="0"/>
              </a:rPr>
              <a:t>il divieto del cumulo con conseguente necessità di detrarre dalla somma dovuta a titolo di risarcimento del danno contrattuale quella corrisposta a titolo indennitario</a:t>
            </a:r>
            <a:r>
              <a:rPr lang="it-IT" altLang="it-IT" i="1" smtClean="0">
                <a:latin typeface="Arial" panose="020B0604020202020204" pitchFamily="34" charset="0"/>
              </a:rPr>
              <a:t>[…]</a:t>
            </a:r>
            <a:r>
              <a:rPr lang="it-IT" altLang="it-IT" smtClean="0">
                <a:latin typeface="Arial" panose="020B0604020202020204" pitchFamily="34" charset="0"/>
              </a:rPr>
              <a:t>”.</a:t>
            </a:r>
          </a:p>
          <a:p>
            <a:pPr algn="just"/>
            <a:r>
              <a:rPr lang="it-IT" altLang="it-IT" smtClean="0">
                <a:latin typeface="Arial" panose="020B0604020202020204" pitchFamily="34" charset="0"/>
              </a:rPr>
              <a:t>La “</a:t>
            </a:r>
            <a:r>
              <a:rPr lang="it-IT" altLang="it-IT" i="1" smtClean="0">
                <a:latin typeface="Arial" panose="020B0604020202020204" pitchFamily="34" charset="0"/>
              </a:rPr>
              <a:t>compensazio lucri cum danno</a:t>
            </a:r>
            <a:r>
              <a:rPr lang="it-IT" altLang="it-IT" smtClean="0">
                <a:latin typeface="Arial" panose="020B0604020202020204" pitchFamily="34" charset="0"/>
              </a:rPr>
              <a:t>” opera “</a:t>
            </a:r>
            <a:r>
              <a:rPr lang="it-IT" altLang="it-IT" i="1" smtClean="0">
                <a:latin typeface="Arial" panose="020B0604020202020204" pitchFamily="34" charset="0"/>
              </a:rPr>
              <a:t>in tutti i casi in cui sussista una coincidenza tra il soggetto autore dell’illecito tenuto al risarcimento e quello chiamato per legge ad erogare il beneficio, con l’effetto di assicurare al danneggiato una reintegra del suo patrimonio completa e senza duplicazioni</a:t>
            </a:r>
            <a:r>
              <a:rPr lang="it-IT" altLang="it-IT" smtClean="0">
                <a:latin typeface="Arial" panose="020B0604020202020204" pitchFamily="34" charset="0"/>
              </a:rPr>
              <a:t>”. </a:t>
            </a:r>
          </a:p>
          <a:p>
            <a:pPr algn="just"/>
            <a:endParaRPr lang="it-IT" altLang="it-IT" smtClean="0">
              <a:latin typeface="Arial" panose="020B0604020202020204" pitchFamily="34" charset="0"/>
            </a:endParaRPr>
          </a:p>
        </p:txBody>
      </p:sp>
    </p:spTree>
    <p:extLst>
      <p:ext uri="{BB962C8B-B14F-4D97-AF65-F5344CB8AC3E}">
        <p14:creationId xmlns:p14="http://schemas.microsoft.com/office/powerpoint/2010/main" val="1029454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5225" indent="-231775">
              <a:spcBef>
                <a:spcPct val="30000"/>
              </a:spcBef>
              <a:defRPr sz="1200">
                <a:solidFill>
                  <a:schemeClr val="tx1"/>
                </a:solidFill>
                <a:latin typeface="Arial" panose="020B0604020202020204" pitchFamily="34" charset="0"/>
              </a:defRPr>
            </a:lvl3pPr>
            <a:lvl4pPr marL="1631950" indent="-231775">
              <a:spcBef>
                <a:spcPct val="30000"/>
              </a:spcBef>
              <a:defRPr sz="1200">
                <a:solidFill>
                  <a:schemeClr val="tx1"/>
                </a:solidFill>
                <a:latin typeface="Arial" panose="020B0604020202020204" pitchFamily="34" charset="0"/>
              </a:defRPr>
            </a:lvl4pPr>
            <a:lvl5pPr marL="2098675" indent="-231775">
              <a:spcBef>
                <a:spcPct val="30000"/>
              </a:spcBef>
              <a:defRPr sz="1200">
                <a:solidFill>
                  <a:schemeClr val="tx1"/>
                </a:solidFill>
                <a:latin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7F08EDE-E9AD-42B2-868D-BFE3CB320D09}"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379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Aft>
                <a:spcPts val="1225"/>
              </a:spcAft>
              <a:defRPr/>
            </a:pPr>
            <a:r>
              <a:rPr lang="it-IT" b="1" dirty="0" smtClean="0">
                <a:solidFill>
                  <a:schemeClr val="bg1"/>
                </a:solidFill>
              </a:rPr>
              <a:t>Doppia annualità della pensione in favore delle vittime o degli eredi in caso di reversibilità (vedova, etc.) </a:t>
            </a:r>
            <a:r>
              <a:rPr lang="it-IT" dirty="0" smtClean="0"/>
              <a:t>corrispondenti a due volte l’ammontare annuo lordo del trattamento pensionistico di reversibilità</a:t>
            </a:r>
          </a:p>
          <a:p>
            <a:pPr algn="just">
              <a:spcAft>
                <a:spcPts val="1225"/>
              </a:spcAft>
              <a:defRPr/>
            </a:pPr>
            <a:r>
              <a:rPr lang="it-IT" dirty="0" smtClean="0"/>
              <a:t>105. A decorrere dal 1º gennaio 2008, alle vittime della criminalità organizzata, di cui all'articolo </a:t>
            </a:r>
            <a:r>
              <a:rPr lang="it-IT" dirty="0" smtClean="0">
                <a:hlinkClick r:id="rId3"/>
              </a:rPr>
              <a:t>1</a:t>
            </a:r>
            <a:r>
              <a:rPr lang="it-IT" dirty="0" smtClean="0"/>
              <a:t> della </a:t>
            </a:r>
            <a:r>
              <a:rPr lang="it-IT" dirty="0" smtClean="0">
                <a:hlinkClick r:id="rId4"/>
              </a:rPr>
              <a:t>legge 20 ottobre 1990, n. 302</a:t>
            </a:r>
            <a:r>
              <a:rPr lang="it-IT" dirty="0" smtClean="0"/>
              <a:t>, e successive modificazioni, e ai loro familiari superstiti, alle vittime del dovere, di cui all' </a:t>
            </a:r>
            <a:r>
              <a:rPr lang="it-IT" dirty="0" smtClean="0">
                <a:hlinkClick r:id="rId5"/>
              </a:rPr>
              <a:t>articolo 1, commi 563</a:t>
            </a:r>
            <a:r>
              <a:rPr lang="it-IT" dirty="0" smtClean="0"/>
              <a:t> e </a:t>
            </a:r>
            <a:r>
              <a:rPr lang="it-IT" dirty="0" smtClean="0">
                <a:hlinkClick r:id="rId6"/>
              </a:rPr>
              <a:t>564, della legge 23 dicembre 2005, n. 266</a:t>
            </a:r>
            <a:r>
              <a:rPr lang="it-IT" dirty="0" smtClean="0"/>
              <a:t>, e ai loro familiari superstiti, nonché ai sindaci vittime di atti criminali nell'ambito dell'espletamento delle loro funzioni e ai loro familiari superstiti, sono erogati i benefìci di cui all'articolo </a:t>
            </a:r>
            <a:r>
              <a:rPr lang="it-IT" dirty="0" smtClean="0">
                <a:hlinkClick r:id="rId7"/>
              </a:rPr>
              <a:t>5, commi 3 e 4</a:t>
            </a:r>
            <a:r>
              <a:rPr lang="it-IT" dirty="0" smtClean="0"/>
              <a:t>, della </a:t>
            </a:r>
            <a:r>
              <a:rPr lang="it-IT" dirty="0" smtClean="0">
                <a:hlinkClick r:id="rId8"/>
              </a:rPr>
              <a:t>legge 3 agosto 2004, n. 206</a:t>
            </a:r>
            <a:r>
              <a:rPr lang="it-IT" dirty="0" smtClean="0"/>
              <a:t>, come modificato dal comma 106. </a:t>
            </a:r>
            <a:endParaRPr lang="it-IT" b="1" dirty="0" smtClean="0"/>
          </a:p>
          <a:p>
            <a:pPr algn="just">
              <a:spcAft>
                <a:spcPts val="1225"/>
              </a:spcAft>
              <a:defRPr/>
            </a:pPr>
            <a:endParaRPr lang="it-IT" b="1" dirty="0" smtClean="0"/>
          </a:p>
          <a:p>
            <a:pPr algn="just">
              <a:spcAft>
                <a:spcPts val="1225"/>
              </a:spcAft>
              <a:defRPr/>
            </a:pPr>
            <a:endParaRPr lang="it-IT" b="1" dirty="0" smtClean="0">
              <a:solidFill>
                <a:schemeClr val="bg1">
                  <a:lumMod val="50000"/>
                </a:schemeClr>
              </a:solidFill>
            </a:endParaRPr>
          </a:p>
          <a:p>
            <a:pPr algn="just">
              <a:spcAft>
                <a:spcPts val="1225"/>
              </a:spcAft>
              <a:defRPr/>
            </a:pPr>
            <a:endParaRPr lang="it-IT" b="1" dirty="0" smtClean="0">
              <a:solidFill>
                <a:schemeClr val="bg1">
                  <a:lumMod val="50000"/>
                </a:schemeClr>
              </a:solidFill>
            </a:endParaRPr>
          </a:p>
          <a:p>
            <a:pPr algn="just">
              <a:spcAft>
                <a:spcPts val="1225"/>
              </a:spcAft>
              <a:defRPr/>
            </a:pPr>
            <a:r>
              <a:rPr lang="it-IT" b="1" dirty="0" smtClean="0">
                <a:solidFill>
                  <a:schemeClr val="bg1">
                    <a:lumMod val="50000"/>
                  </a:schemeClr>
                </a:solidFill>
              </a:rPr>
              <a:t>Equo indennizzo </a:t>
            </a:r>
            <a:r>
              <a:rPr lang="it-IT" sz="1100" dirty="0">
                <a:solidFill>
                  <a:schemeClr val="bg1">
                    <a:lumMod val="50000"/>
                  </a:schemeClr>
                </a:solidFill>
              </a:rPr>
              <a:t>(ex DPR n. 461/2001 artt. 2 e 7)</a:t>
            </a:r>
            <a:r>
              <a:rPr lang="it-IT" dirty="0" smtClean="0">
                <a:solidFill>
                  <a:schemeClr val="bg1">
                    <a:lumMod val="50000"/>
                  </a:schemeClr>
                </a:solidFill>
              </a:rPr>
              <a:t>;</a:t>
            </a:r>
          </a:p>
          <a:p>
            <a:pPr algn="just">
              <a:spcAft>
                <a:spcPts val="1225"/>
              </a:spcAft>
              <a:defRPr/>
            </a:pPr>
            <a:endParaRPr lang="it-IT" b="1" dirty="0" smtClean="0">
              <a:solidFill>
                <a:schemeClr val="bg1">
                  <a:lumMod val="50000"/>
                </a:schemeClr>
              </a:solidFill>
            </a:endParaRPr>
          </a:p>
          <a:p>
            <a:pPr algn="just">
              <a:spcAft>
                <a:spcPts val="1225"/>
              </a:spcAft>
              <a:defRPr/>
            </a:pPr>
            <a:r>
              <a:rPr lang="it-IT" b="1" dirty="0" smtClean="0">
                <a:solidFill>
                  <a:schemeClr val="bg1">
                    <a:lumMod val="50000"/>
                  </a:schemeClr>
                </a:solidFill>
              </a:rPr>
              <a:t>Incremento della retribuzione pensionabile (7,5%)</a:t>
            </a:r>
            <a:r>
              <a:rPr lang="it-IT" dirty="0" smtClean="0">
                <a:solidFill>
                  <a:schemeClr val="bg1">
                    <a:lumMod val="50000"/>
                  </a:schemeClr>
                </a:solidFill>
              </a:rPr>
              <a:t> ai fini della pensione dell’indennità di fine rapporto;</a:t>
            </a:r>
            <a:r>
              <a:rPr lang="it-IT" b="1" dirty="0" smtClean="0">
                <a:solidFill>
                  <a:schemeClr val="bg1">
                    <a:lumMod val="50000"/>
                  </a:schemeClr>
                </a:solidFill>
              </a:rPr>
              <a:t> </a:t>
            </a:r>
          </a:p>
          <a:p>
            <a:pPr algn="just">
              <a:spcAft>
                <a:spcPts val="1225"/>
              </a:spcAft>
              <a:defRPr/>
            </a:pPr>
            <a:endParaRPr lang="it-IT" b="1" dirty="0" smtClean="0">
              <a:solidFill>
                <a:schemeClr val="bg1">
                  <a:lumMod val="50000"/>
                </a:schemeClr>
              </a:solidFill>
            </a:endParaRPr>
          </a:p>
          <a:p>
            <a:pPr algn="just">
              <a:spcAft>
                <a:spcPts val="1225"/>
              </a:spcAft>
              <a:defRPr/>
            </a:pPr>
            <a:r>
              <a:rPr lang="it-IT" b="1" dirty="0" smtClean="0">
                <a:solidFill>
                  <a:schemeClr val="bg1">
                    <a:lumMod val="50000"/>
                  </a:schemeClr>
                </a:solidFill>
              </a:rPr>
              <a:t>Aumento figurativo di 10 anni di versamenti contributivi</a:t>
            </a:r>
            <a:r>
              <a:rPr lang="it-IT" dirty="0" smtClean="0">
                <a:solidFill>
                  <a:schemeClr val="bg1">
                    <a:lumMod val="50000"/>
                  </a:schemeClr>
                </a:solidFill>
              </a:rPr>
              <a:t> ai fini della pensione e della buona uscita</a:t>
            </a:r>
            <a:r>
              <a:rPr lang="it-IT" sz="1100" b="1" dirty="0">
                <a:solidFill>
                  <a:schemeClr val="bg1">
                    <a:lumMod val="50000"/>
                  </a:schemeClr>
                </a:solidFill>
              </a:rPr>
              <a:t>;</a:t>
            </a:r>
          </a:p>
          <a:p>
            <a:pPr algn="just">
              <a:spcAft>
                <a:spcPts val="1225"/>
              </a:spcAft>
              <a:defRPr/>
            </a:pPr>
            <a:endParaRPr lang="it-IT" sz="1100" b="1" dirty="0">
              <a:solidFill>
                <a:schemeClr val="bg1">
                  <a:lumMod val="50000"/>
                </a:schemeClr>
              </a:solidFill>
            </a:endParaRPr>
          </a:p>
          <a:p>
            <a:pPr algn="just">
              <a:spcAft>
                <a:spcPts val="1225"/>
              </a:spcAft>
              <a:defRPr/>
            </a:pPr>
            <a:r>
              <a:rPr lang="it-IT" sz="1100" b="1" dirty="0">
                <a:solidFill>
                  <a:schemeClr val="bg1">
                    <a:lumMod val="50000"/>
                  </a:schemeClr>
                </a:solidFill>
              </a:rPr>
              <a:t>Indennità una tantum per l’infermità denunciata </a:t>
            </a:r>
            <a:r>
              <a:rPr lang="it-IT" sz="1100" dirty="0">
                <a:solidFill>
                  <a:schemeClr val="bg1">
                    <a:lumMod val="50000"/>
                  </a:schemeClr>
                </a:solidFill>
              </a:rPr>
              <a:t>(D.P.R. n. 738/81 – DPR 461/01 art. 19)</a:t>
            </a:r>
          </a:p>
          <a:p>
            <a:pPr algn="just">
              <a:spcAft>
                <a:spcPts val="1225"/>
              </a:spcAft>
              <a:defRPr/>
            </a:pPr>
            <a:endParaRPr lang="it-IT" sz="1100" b="1" dirty="0">
              <a:solidFill>
                <a:schemeClr val="bg1">
                  <a:lumMod val="50000"/>
                </a:schemeClr>
              </a:solidFill>
            </a:endParaRPr>
          </a:p>
          <a:p>
            <a:pPr algn="just">
              <a:spcAft>
                <a:spcPts val="1225"/>
              </a:spcAft>
              <a:defRPr/>
            </a:pPr>
            <a:r>
              <a:rPr lang="it-IT" sz="1100" b="1" dirty="0">
                <a:solidFill>
                  <a:schemeClr val="bg1">
                    <a:lumMod val="50000"/>
                  </a:schemeClr>
                </a:solidFill>
              </a:rPr>
              <a:t>Pensione privilegiata </a:t>
            </a:r>
            <a:r>
              <a:rPr lang="it-IT" sz="1100" dirty="0">
                <a:solidFill>
                  <a:schemeClr val="bg1">
                    <a:lumMod val="50000"/>
                  </a:schemeClr>
                </a:solidFill>
              </a:rPr>
              <a:t>(ex. D.P.R. n 1092/73).</a:t>
            </a:r>
            <a:endParaRPr lang="it-IT" dirty="0" smtClean="0">
              <a:solidFill>
                <a:schemeClr val="bg1">
                  <a:lumMod val="75000"/>
                </a:schemeClr>
              </a:solidFill>
            </a:endParaRPr>
          </a:p>
          <a:p>
            <a:pPr algn="just">
              <a:defRPr/>
            </a:pPr>
            <a:endParaRPr lang="it-IT" altLang="it-IT" dirty="0" smtClean="0">
              <a:latin typeface="Arial" panose="020B0604020202020204" pitchFamily="34" charset="0"/>
            </a:endParaRPr>
          </a:p>
        </p:txBody>
      </p:sp>
    </p:spTree>
    <p:extLst>
      <p:ext uri="{BB962C8B-B14F-4D97-AF65-F5344CB8AC3E}">
        <p14:creationId xmlns:p14="http://schemas.microsoft.com/office/powerpoint/2010/main" val="3397437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5225" indent="-231775">
              <a:spcBef>
                <a:spcPct val="30000"/>
              </a:spcBef>
              <a:defRPr sz="1200">
                <a:solidFill>
                  <a:schemeClr val="tx1"/>
                </a:solidFill>
                <a:latin typeface="Arial" panose="020B0604020202020204" pitchFamily="34" charset="0"/>
              </a:defRPr>
            </a:lvl3pPr>
            <a:lvl4pPr marL="1631950" indent="-231775">
              <a:spcBef>
                <a:spcPct val="30000"/>
              </a:spcBef>
              <a:defRPr sz="1200">
                <a:solidFill>
                  <a:schemeClr val="tx1"/>
                </a:solidFill>
                <a:latin typeface="Arial" panose="020B0604020202020204" pitchFamily="34" charset="0"/>
              </a:defRPr>
            </a:lvl4pPr>
            <a:lvl5pPr marL="2098675" indent="-231775">
              <a:spcBef>
                <a:spcPct val="30000"/>
              </a:spcBef>
              <a:defRPr sz="1200">
                <a:solidFill>
                  <a:schemeClr val="tx1"/>
                </a:solidFill>
                <a:latin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6C5797-20F7-4B2F-8C6F-700B41ADF352}"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it-IT" altLang="it-IT" smtClean="0">
              <a:latin typeface="Arial" panose="020B0604020202020204" pitchFamily="34" charset="0"/>
            </a:endParaRPr>
          </a:p>
        </p:txBody>
      </p:sp>
    </p:spTree>
    <p:extLst>
      <p:ext uri="{BB962C8B-B14F-4D97-AF65-F5344CB8AC3E}">
        <p14:creationId xmlns:p14="http://schemas.microsoft.com/office/powerpoint/2010/main" val="1527413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5225" indent="-231775">
              <a:spcBef>
                <a:spcPct val="30000"/>
              </a:spcBef>
              <a:defRPr sz="1200">
                <a:solidFill>
                  <a:schemeClr val="tx1"/>
                </a:solidFill>
                <a:latin typeface="Arial" panose="020B0604020202020204" pitchFamily="34" charset="0"/>
              </a:defRPr>
            </a:lvl3pPr>
            <a:lvl4pPr marL="1631950" indent="-231775">
              <a:spcBef>
                <a:spcPct val="30000"/>
              </a:spcBef>
              <a:defRPr sz="1200">
                <a:solidFill>
                  <a:schemeClr val="tx1"/>
                </a:solidFill>
                <a:latin typeface="Arial" panose="020B0604020202020204" pitchFamily="34" charset="0"/>
              </a:defRPr>
            </a:lvl4pPr>
            <a:lvl5pPr marL="2098675" indent="-231775">
              <a:spcBef>
                <a:spcPct val="30000"/>
              </a:spcBef>
              <a:defRPr sz="1200">
                <a:solidFill>
                  <a:schemeClr val="tx1"/>
                </a:solidFill>
                <a:latin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5CC186-F058-4A88-9732-877E2FC06D10}"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it-IT" altLang="it-IT" smtClean="0">
              <a:latin typeface="Arial" panose="020B0604020202020204" pitchFamily="34" charset="0"/>
            </a:endParaRPr>
          </a:p>
        </p:txBody>
      </p:sp>
    </p:spTree>
    <p:extLst>
      <p:ext uri="{BB962C8B-B14F-4D97-AF65-F5344CB8AC3E}">
        <p14:creationId xmlns:p14="http://schemas.microsoft.com/office/powerpoint/2010/main" val="661322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5225" indent="-231775">
              <a:spcBef>
                <a:spcPct val="30000"/>
              </a:spcBef>
              <a:defRPr sz="1200">
                <a:solidFill>
                  <a:schemeClr val="tx1"/>
                </a:solidFill>
                <a:latin typeface="Arial" panose="020B0604020202020204" pitchFamily="34" charset="0"/>
              </a:defRPr>
            </a:lvl3pPr>
            <a:lvl4pPr marL="1631950" indent="-231775">
              <a:spcBef>
                <a:spcPct val="30000"/>
              </a:spcBef>
              <a:defRPr sz="1200">
                <a:solidFill>
                  <a:schemeClr val="tx1"/>
                </a:solidFill>
                <a:latin typeface="Arial" panose="020B0604020202020204" pitchFamily="34" charset="0"/>
              </a:defRPr>
            </a:lvl4pPr>
            <a:lvl5pPr marL="2098675" indent="-231775">
              <a:spcBef>
                <a:spcPct val="30000"/>
              </a:spcBef>
              <a:defRPr sz="1200">
                <a:solidFill>
                  <a:schemeClr val="tx1"/>
                </a:solidFill>
                <a:latin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261E8B-248B-499C-94D4-F4A195065CF3}"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it-IT" altLang="it-IT" smtClean="0">
              <a:latin typeface="Arial" panose="020B0604020202020204" pitchFamily="34" charset="0"/>
            </a:endParaRPr>
          </a:p>
        </p:txBody>
      </p:sp>
    </p:spTree>
    <p:extLst>
      <p:ext uri="{BB962C8B-B14F-4D97-AF65-F5344CB8AC3E}">
        <p14:creationId xmlns:p14="http://schemas.microsoft.com/office/powerpoint/2010/main" val="674518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5225" indent="-231775">
              <a:spcBef>
                <a:spcPct val="30000"/>
              </a:spcBef>
              <a:defRPr sz="1200">
                <a:solidFill>
                  <a:schemeClr val="tx1"/>
                </a:solidFill>
                <a:latin typeface="Arial" panose="020B0604020202020204" pitchFamily="34" charset="0"/>
              </a:defRPr>
            </a:lvl3pPr>
            <a:lvl4pPr marL="1631950" indent="-231775">
              <a:spcBef>
                <a:spcPct val="30000"/>
              </a:spcBef>
              <a:defRPr sz="1200">
                <a:solidFill>
                  <a:schemeClr val="tx1"/>
                </a:solidFill>
                <a:latin typeface="Arial" panose="020B0604020202020204" pitchFamily="34" charset="0"/>
              </a:defRPr>
            </a:lvl4pPr>
            <a:lvl5pPr marL="2098675" indent="-231775">
              <a:spcBef>
                <a:spcPct val="30000"/>
              </a:spcBef>
              <a:defRPr sz="1200">
                <a:solidFill>
                  <a:schemeClr val="tx1"/>
                </a:solidFill>
                <a:latin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06C948-2A78-4930-B33B-E234BBFF994B}"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it-IT" altLang="it-IT" smtClean="0">
              <a:latin typeface="Arial" panose="020B0604020202020204" pitchFamily="34" charset="0"/>
            </a:endParaRPr>
          </a:p>
        </p:txBody>
      </p:sp>
    </p:spTree>
    <p:extLst>
      <p:ext uri="{BB962C8B-B14F-4D97-AF65-F5344CB8AC3E}">
        <p14:creationId xmlns:p14="http://schemas.microsoft.com/office/powerpoint/2010/main" val="1855736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5225" indent="-231775">
              <a:spcBef>
                <a:spcPct val="30000"/>
              </a:spcBef>
              <a:defRPr sz="1200">
                <a:solidFill>
                  <a:schemeClr val="tx1"/>
                </a:solidFill>
                <a:latin typeface="Arial" panose="020B0604020202020204" pitchFamily="34" charset="0"/>
              </a:defRPr>
            </a:lvl3pPr>
            <a:lvl4pPr marL="1631950" indent="-231775">
              <a:spcBef>
                <a:spcPct val="30000"/>
              </a:spcBef>
              <a:defRPr sz="1200">
                <a:solidFill>
                  <a:schemeClr val="tx1"/>
                </a:solidFill>
                <a:latin typeface="Arial" panose="020B0604020202020204" pitchFamily="34" charset="0"/>
              </a:defRPr>
            </a:lvl4pPr>
            <a:lvl5pPr marL="2098675" indent="-231775">
              <a:spcBef>
                <a:spcPct val="30000"/>
              </a:spcBef>
              <a:defRPr sz="1200">
                <a:solidFill>
                  <a:schemeClr val="tx1"/>
                </a:solidFill>
                <a:latin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535DAE-D1A2-49B2-8571-DA5F5A4F69CF}"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it-IT" altLang="it-IT" smtClean="0">
              <a:latin typeface="Arial" panose="020B0604020202020204" pitchFamily="34" charset="0"/>
            </a:endParaRPr>
          </a:p>
        </p:txBody>
      </p:sp>
    </p:spTree>
    <p:extLst>
      <p:ext uri="{BB962C8B-B14F-4D97-AF65-F5344CB8AC3E}">
        <p14:creationId xmlns:p14="http://schemas.microsoft.com/office/powerpoint/2010/main" val="3859445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5225" indent="-231775">
              <a:spcBef>
                <a:spcPct val="30000"/>
              </a:spcBef>
              <a:defRPr sz="1200">
                <a:solidFill>
                  <a:schemeClr val="tx1"/>
                </a:solidFill>
                <a:latin typeface="Arial" panose="020B0604020202020204" pitchFamily="34" charset="0"/>
              </a:defRPr>
            </a:lvl3pPr>
            <a:lvl4pPr marL="1631950" indent="-231775">
              <a:spcBef>
                <a:spcPct val="30000"/>
              </a:spcBef>
              <a:defRPr sz="1200">
                <a:solidFill>
                  <a:schemeClr val="tx1"/>
                </a:solidFill>
                <a:latin typeface="Arial" panose="020B0604020202020204" pitchFamily="34" charset="0"/>
              </a:defRPr>
            </a:lvl4pPr>
            <a:lvl5pPr marL="2098675" indent="-231775">
              <a:spcBef>
                <a:spcPct val="30000"/>
              </a:spcBef>
              <a:defRPr sz="1200">
                <a:solidFill>
                  <a:schemeClr val="tx1"/>
                </a:solidFill>
                <a:latin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257768-48DB-45CD-A28D-E66DA2DD8277}"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it-IT" altLang="it-IT" smtClean="0">
              <a:latin typeface="Arial" panose="020B0604020202020204" pitchFamily="34" charset="0"/>
            </a:endParaRPr>
          </a:p>
        </p:txBody>
      </p:sp>
    </p:spTree>
    <p:extLst>
      <p:ext uri="{BB962C8B-B14F-4D97-AF65-F5344CB8AC3E}">
        <p14:creationId xmlns:p14="http://schemas.microsoft.com/office/powerpoint/2010/main" val="731387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5225" indent="-231775">
              <a:spcBef>
                <a:spcPct val="30000"/>
              </a:spcBef>
              <a:defRPr sz="1200">
                <a:solidFill>
                  <a:schemeClr val="tx1"/>
                </a:solidFill>
                <a:latin typeface="Arial" panose="020B0604020202020204" pitchFamily="34" charset="0"/>
              </a:defRPr>
            </a:lvl3pPr>
            <a:lvl4pPr marL="1631950" indent="-231775">
              <a:spcBef>
                <a:spcPct val="30000"/>
              </a:spcBef>
              <a:defRPr sz="1200">
                <a:solidFill>
                  <a:schemeClr val="tx1"/>
                </a:solidFill>
                <a:latin typeface="Arial" panose="020B0604020202020204" pitchFamily="34" charset="0"/>
              </a:defRPr>
            </a:lvl4pPr>
            <a:lvl5pPr marL="2098675" indent="-231775">
              <a:spcBef>
                <a:spcPct val="30000"/>
              </a:spcBef>
              <a:defRPr sz="1200">
                <a:solidFill>
                  <a:schemeClr val="tx1"/>
                </a:solidFill>
                <a:latin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E7846C-F11A-4441-85FE-92BFD3383702}"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it-IT" altLang="it-IT" smtClean="0">
              <a:latin typeface="Arial" panose="020B0604020202020204" pitchFamily="34" charset="0"/>
            </a:endParaRPr>
          </a:p>
        </p:txBody>
      </p:sp>
    </p:spTree>
    <p:extLst>
      <p:ext uri="{BB962C8B-B14F-4D97-AF65-F5344CB8AC3E}">
        <p14:creationId xmlns:p14="http://schemas.microsoft.com/office/powerpoint/2010/main" val="4104694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5225" indent="-231775">
              <a:spcBef>
                <a:spcPct val="30000"/>
              </a:spcBef>
              <a:defRPr sz="1200">
                <a:solidFill>
                  <a:schemeClr val="tx1"/>
                </a:solidFill>
                <a:latin typeface="Arial" panose="020B0604020202020204" pitchFamily="34" charset="0"/>
              </a:defRPr>
            </a:lvl3pPr>
            <a:lvl4pPr marL="1631950" indent="-231775">
              <a:spcBef>
                <a:spcPct val="30000"/>
              </a:spcBef>
              <a:defRPr sz="1200">
                <a:solidFill>
                  <a:schemeClr val="tx1"/>
                </a:solidFill>
                <a:latin typeface="Arial" panose="020B0604020202020204" pitchFamily="34" charset="0"/>
              </a:defRPr>
            </a:lvl4pPr>
            <a:lvl5pPr marL="2098675" indent="-231775">
              <a:spcBef>
                <a:spcPct val="30000"/>
              </a:spcBef>
              <a:defRPr sz="1200">
                <a:solidFill>
                  <a:schemeClr val="tx1"/>
                </a:solidFill>
                <a:latin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A55AC2-9BC4-408E-B232-70AC40D4F4D2}"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it-IT" altLang="it-IT" smtClean="0">
              <a:latin typeface="Arial" panose="020B0604020202020204" pitchFamily="34" charset="0"/>
            </a:endParaRPr>
          </a:p>
        </p:txBody>
      </p:sp>
    </p:spTree>
    <p:extLst>
      <p:ext uri="{BB962C8B-B14F-4D97-AF65-F5344CB8AC3E}">
        <p14:creationId xmlns:p14="http://schemas.microsoft.com/office/powerpoint/2010/main" val="6380901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5225" indent="-231775">
              <a:spcBef>
                <a:spcPct val="30000"/>
              </a:spcBef>
              <a:defRPr sz="1200">
                <a:solidFill>
                  <a:schemeClr val="tx1"/>
                </a:solidFill>
                <a:latin typeface="Arial" panose="020B0604020202020204" pitchFamily="34" charset="0"/>
              </a:defRPr>
            </a:lvl3pPr>
            <a:lvl4pPr marL="1631950" indent="-231775">
              <a:spcBef>
                <a:spcPct val="30000"/>
              </a:spcBef>
              <a:defRPr sz="1200">
                <a:solidFill>
                  <a:schemeClr val="tx1"/>
                </a:solidFill>
                <a:latin typeface="Arial" panose="020B0604020202020204" pitchFamily="34" charset="0"/>
              </a:defRPr>
            </a:lvl4pPr>
            <a:lvl5pPr marL="2098675" indent="-231775">
              <a:spcBef>
                <a:spcPct val="30000"/>
              </a:spcBef>
              <a:defRPr sz="1200">
                <a:solidFill>
                  <a:schemeClr val="tx1"/>
                </a:solidFill>
                <a:latin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ABA937-6C86-427E-9A30-8E022CEEA274}"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it-IT" altLang="it-IT" smtClean="0">
              <a:latin typeface="Arial" panose="020B0604020202020204" pitchFamily="34" charset="0"/>
            </a:endParaRPr>
          </a:p>
        </p:txBody>
      </p:sp>
    </p:spTree>
    <p:extLst>
      <p:ext uri="{BB962C8B-B14F-4D97-AF65-F5344CB8AC3E}">
        <p14:creationId xmlns:p14="http://schemas.microsoft.com/office/powerpoint/2010/main" val="28654765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5225" indent="-231775">
              <a:spcBef>
                <a:spcPct val="30000"/>
              </a:spcBef>
              <a:defRPr sz="1200">
                <a:solidFill>
                  <a:schemeClr val="tx1"/>
                </a:solidFill>
                <a:latin typeface="Arial" panose="020B0604020202020204" pitchFamily="34" charset="0"/>
              </a:defRPr>
            </a:lvl3pPr>
            <a:lvl4pPr marL="1631950" indent="-231775">
              <a:spcBef>
                <a:spcPct val="30000"/>
              </a:spcBef>
              <a:defRPr sz="1200">
                <a:solidFill>
                  <a:schemeClr val="tx1"/>
                </a:solidFill>
                <a:latin typeface="Arial" panose="020B0604020202020204" pitchFamily="34" charset="0"/>
              </a:defRPr>
            </a:lvl4pPr>
            <a:lvl5pPr marL="2098675" indent="-231775">
              <a:spcBef>
                <a:spcPct val="30000"/>
              </a:spcBef>
              <a:defRPr sz="1200">
                <a:solidFill>
                  <a:schemeClr val="tx1"/>
                </a:solidFill>
                <a:latin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3F841E-6659-4617-AB89-5AD7C773AED3}"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it-IT" altLang="it-IT" smtClean="0">
              <a:latin typeface="Arial" panose="020B0604020202020204" pitchFamily="34" charset="0"/>
            </a:endParaRPr>
          </a:p>
        </p:txBody>
      </p:sp>
    </p:spTree>
    <p:extLst>
      <p:ext uri="{BB962C8B-B14F-4D97-AF65-F5344CB8AC3E}">
        <p14:creationId xmlns:p14="http://schemas.microsoft.com/office/powerpoint/2010/main" val="469134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5225" indent="-231775">
              <a:spcBef>
                <a:spcPct val="30000"/>
              </a:spcBef>
              <a:defRPr sz="1200">
                <a:solidFill>
                  <a:schemeClr val="tx1"/>
                </a:solidFill>
                <a:latin typeface="Arial" panose="020B0604020202020204" pitchFamily="34" charset="0"/>
              </a:defRPr>
            </a:lvl3pPr>
            <a:lvl4pPr marL="1631950" indent="-231775">
              <a:spcBef>
                <a:spcPct val="30000"/>
              </a:spcBef>
              <a:defRPr sz="1200">
                <a:solidFill>
                  <a:schemeClr val="tx1"/>
                </a:solidFill>
                <a:latin typeface="Arial" panose="020B0604020202020204" pitchFamily="34" charset="0"/>
              </a:defRPr>
            </a:lvl4pPr>
            <a:lvl5pPr marL="2098675" indent="-231775">
              <a:spcBef>
                <a:spcPct val="30000"/>
              </a:spcBef>
              <a:defRPr sz="1200">
                <a:solidFill>
                  <a:schemeClr val="tx1"/>
                </a:solidFill>
                <a:latin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931B34-E141-4509-AD1E-64B07260A334}"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it-IT" altLang="it-IT" smtClean="0">
              <a:latin typeface="Arial" panose="020B0604020202020204" pitchFamily="34" charset="0"/>
            </a:endParaRPr>
          </a:p>
        </p:txBody>
      </p:sp>
    </p:spTree>
    <p:extLst>
      <p:ext uri="{BB962C8B-B14F-4D97-AF65-F5344CB8AC3E}">
        <p14:creationId xmlns:p14="http://schemas.microsoft.com/office/powerpoint/2010/main" val="4676079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5225" indent="-231775">
              <a:spcBef>
                <a:spcPct val="30000"/>
              </a:spcBef>
              <a:defRPr sz="1200">
                <a:solidFill>
                  <a:schemeClr val="tx1"/>
                </a:solidFill>
                <a:latin typeface="Arial" panose="020B0604020202020204" pitchFamily="34" charset="0"/>
              </a:defRPr>
            </a:lvl3pPr>
            <a:lvl4pPr marL="1631950" indent="-231775">
              <a:spcBef>
                <a:spcPct val="30000"/>
              </a:spcBef>
              <a:defRPr sz="1200">
                <a:solidFill>
                  <a:schemeClr val="tx1"/>
                </a:solidFill>
                <a:latin typeface="Arial" panose="020B0604020202020204" pitchFamily="34" charset="0"/>
              </a:defRPr>
            </a:lvl4pPr>
            <a:lvl5pPr marL="2098675" indent="-231775">
              <a:spcBef>
                <a:spcPct val="30000"/>
              </a:spcBef>
              <a:defRPr sz="1200">
                <a:solidFill>
                  <a:schemeClr val="tx1"/>
                </a:solidFill>
                <a:latin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EF08DD-7E6B-4152-951A-AAF9FFD24F51}"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it-IT" altLang="it-IT" smtClean="0">
              <a:latin typeface="Arial" panose="020B0604020202020204" pitchFamily="34" charset="0"/>
            </a:endParaRPr>
          </a:p>
        </p:txBody>
      </p:sp>
    </p:spTree>
    <p:extLst>
      <p:ext uri="{BB962C8B-B14F-4D97-AF65-F5344CB8AC3E}">
        <p14:creationId xmlns:p14="http://schemas.microsoft.com/office/powerpoint/2010/main" val="34870357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5225" indent="-231775">
              <a:spcBef>
                <a:spcPct val="30000"/>
              </a:spcBef>
              <a:defRPr sz="1200">
                <a:solidFill>
                  <a:schemeClr val="tx1"/>
                </a:solidFill>
                <a:latin typeface="Arial" panose="020B0604020202020204" pitchFamily="34" charset="0"/>
              </a:defRPr>
            </a:lvl3pPr>
            <a:lvl4pPr marL="1631950" indent="-231775">
              <a:spcBef>
                <a:spcPct val="30000"/>
              </a:spcBef>
              <a:defRPr sz="1200">
                <a:solidFill>
                  <a:schemeClr val="tx1"/>
                </a:solidFill>
                <a:latin typeface="Arial" panose="020B0604020202020204" pitchFamily="34" charset="0"/>
              </a:defRPr>
            </a:lvl4pPr>
            <a:lvl5pPr marL="2098675" indent="-231775">
              <a:spcBef>
                <a:spcPct val="30000"/>
              </a:spcBef>
              <a:defRPr sz="1200">
                <a:solidFill>
                  <a:schemeClr val="tx1"/>
                </a:solidFill>
                <a:latin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93CF3D-EE51-4D21-B402-BBDF1F7E6327}"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it-IT" altLang="it-IT" smtClean="0">
              <a:latin typeface="Arial" panose="020B0604020202020204" pitchFamily="34" charset="0"/>
            </a:endParaRPr>
          </a:p>
        </p:txBody>
      </p:sp>
    </p:spTree>
    <p:extLst>
      <p:ext uri="{BB962C8B-B14F-4D97-AF65-F5344CB8AC3E}">
        <p14:creationId xmlns:p14="http://schemas.microsoft.com/office/powerpoint/2010/main" val="35443030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5225" indent="-231775">
              <a:spcBef>
                <a:spcPct val="30000"/>
              </a:spcBef>
              <a:defRPr sz="1200">
                <a:solidFill>
                  <a:schemeClr val="tx1"/>
                </a:solidFill>
                <a:latin typeface="Arial" panose="020B0604020202020204" pitchFamily="34" charset="0"/>
              </a:defRPr>
            </a:lvl3pPr>
            <a:lvl4pPr marL="1631950" indent="-231775">
              <a:spcBef>
                <a:spcPct val="30000"/>
              </a:spcBef>
              <a:defRPr sz="1200">
                <a:solidFill>
                  <a:schemeClr val="tx1"/>
                </a:solidFill>
                <a:latin typeface="Arial" panose="020B0604020202020204" pitchFamily="34" charset="0"/>
              </a:defRPr>
            </a:lvl4pPr>
            <a:lvl5pPr marL="2098675" indent="-231775">
              <a:spcBef>
                <a:spcPct val="30000"/>
              </a:spcBef>
              <a:defRPr sz="1200">
                <a:solidFill>
                  <a:schemeClr val="tx1"/>
                </a:solidFill>
                <a:latin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9D0BB4-6A53-4A7D-B25B-B1BB8F694C06}"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it-IT" altLang="it-IT" smtClean="0">
              <a:latin typeface="Arial" panose="020B0604020202020204" pitchFamily="34" charset="0"/>
            </a:endParaRPr>
          </a:p>
        </p:txBody>
      </p:sp>
    </p:spTree>
    <p:extLst>
      <p:ext uri="{BB962C8B-B14F-4D97-AF65-F5344CB8AC3E}">
        <p14:creationId xmlns:p14="http://schemas.microsoft.com/office/powerpoint/2010/main" val="15318012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5225" indent="-231775">
              <a:spcBef>
                <a:spcPct val="30000"/>
              </a:spcBef>
              <a:defRPr sz="1200">
                <a:solidFill>
                  <a:schemeClr val="tx1"/>
                </a:solidFill>
                <a:latin typeface="Arial" panose="020B0604020202020204" pitchFamily="34" charset="0"/>
              </a:defRPr>
            </a:lvl3pPr>
            <a:lvl4pPr marL="1631950" indent="-231775">
              <a:spcBef>
                <a:spcPct val="30000"/>
              </a:spcBef>
              <a:defRPr sz="1200">
                <a:solidFill>
                  <a:schemeClr val="tx1"/>
                </a:solidFill>
                <a:latin typeface="Arial" panose="020B0604020202020204" pitchFamily="34" charset="0"/>
              </a:defRPr>
            </a:lvl4pPr>
            <a:lvl5pPr marL="2098675" indent="-231775">
              <a:spcBef>
                <a:spcPct val="30000"/>
              </a:spcBef>
              <a:defRPr sz="1200">
                <a:solidFill>
                  <a:schemeClr val="tx1"/>
                </a:solidFill>
                <a:latin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2C4AA0-6CE0-42DE-9D54-1708B447861D}"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it-IT" altLang="it-IT" smtClean="0">
              <a:latin typeface="Arial" panose="020B0604020202020204" pitchFamily="34" charset="0"/>
            </a:endParaRPr>
          </a:p>
        </p:txBody>
      </p:sp>
    </p:spTree>
    <p:extLst>
      <p:ext uri="{BB962C8B-B14F-4D97-AF65-F5344CB8AC3E}">
        <p14:creationId xmlns:p14="http://schemas.microsoft.com/office/powerpoint/2010/main" val="362929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5225" indent="-231775">
              <a:spcBef>
                <a:spcPct val="30000"/>
              </a:spcBef>
              <a:defRPr sz="1200">
                <a:solidFill>
                  <a:schemeClr val="tx1"/>
                </a:solidFill>
                <a:latin typeface="Arial" panose="020B0604020202020204" pitchFamily="34" charset="0"/>
              </a:defRPr>
            </a:lvl3pPr>
            <a:lvl4pPr marL="1631950" indent="-231775">
              <a:spcBef>
                <a:spcPct val="30000"/>
              </a:spcBef>
              <a:defRPr sz="1200">
                <a:solidFill>
                  <a:schemeClr val="tx1"/>
                </a:solidFill>
                <a:latin typeface="Arial" panose="020B0604020202020204" pitchFamily="34" charset="0"/>
              </a:defRPr>
            </a:lvl4pPr>
            <a:lvl5pPr marL="2098675" indent="-231775">
              <a:spcBef>
                <a:spcPct val="30000"/>
              </a:spcBef>
              <a:defRPr sz="1200">
                <a:solidFill>
                  <a:schemeClr val="tx1"/>
                </a:solidFill>
                <a:latin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E11805-0F2C-43A3-AE9F-1CC03080B56D}"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it-IT" altLang="it-IT" smtClean="0">
              <a:latin typeface="Arial" panose="020B0604020202020204" pitchFamily="34" charset="0"/>
            </a:endParaRPr>
          </a:p>
        </p:txBody>
      </p:sp>
    </p:spTree>
    <p:extLst>
      <p:ext uri="{BB962C8B-B14F-4D97-AF65-F5344CB8AC3E}">
        <p14:creationId xmlns:p14="http://schemas.microsoft.com/office/powerpoint/2010/main" val="5902164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5225" indent="-231775">
              <a:spcBef>
                <a:spcPct val="30000"/>
              </a:spcBef>
              <a:defRPr sz="1200">
                <a:solidFill>
                  <a:schemeClr val="tx1"/>
                </a:solidFill>
                <a:latin typeface="Arial" panose="020B0604020202020204" pitchFamily="34" charset="0"/>
              </a:defRPr>
            </a:lvl3pPr>
            <a:lvl4pPr marL="1631950" indent="-231775">
              <a:spcBef>
                <a:spcPct val="30000"/>
              </a:spcBef>
              <a:defRPr sz="1200">
                <a:solidFill>
                  <a:schemeClr val="tx1"/>
                </a:solidFill>
                <a:latin typeface="Arial" panose="020B0604020202020204" pitchFamily="34" charset="0"/>
              </a:defRPr>
            </a:lvl4pPr>
            <a:lvl5pPr marL="2098675" indent="-231775">
              <a:spcBef>
                <a:spcPct val="30000"/>
              </a:spcBef>
              <a:defRPr sz="1200">
                <a:solidFill>
                  <a:schemeClr val="tx1"/>
                </a:solidFill>
                <a:latin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6B3807-0026-43AD-BF5F-5B414293031E}"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it-IT" altLang="it-IT" smtClean="0">
              <a:latin typeface="Arial" panose="020B0604020202020204" pitchFamily="34" charset="0"/>
            </a:endParaRPr>
          </a:p>
        </p:txBody>
      </p:sp>
    </p:spTree>
    <p:extLst>
      <p:ext uri="{BB962C8B-B14F-4D97-AF65-F5344CB8AC3E}">
        <p14:creationId xmlns:p14="http://schemas.microsoft.com/office/powerpoint/2010/main" val="12468931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5225" indent="-231775">
              <a:spcBef>
                <a:spcPct val="30000"/>
              </a:spcBef>
              <a:defRPr sz="1200">
                <a:solidFill>
                  <a:schemeClr val="tx1"/>
                </a:solidFill>
                <a:latin typeface="Arial" panose="020B0604020202020204" pitchFamily="34" charset="0"/>
              </a:defRPr>
            </a:lvl3pPr>
            <a:lvl4pPr marL="1631950" indent="-231775">
              <a:spcBef>
                <a:spcPct val="30000"/>
              </a:spcBef>
              <a:defRPr sz="1200">
                <a:solidFill>
                  <a:schemeClr val="tx1"/>
                </a:solidFill>
                <a:latin typeface="Arial" panose="020B0604020202020204" pitchFamily="34" charset="0"/>
              </a:defRPr>
            </a:lvl4pPr>
            <a:lvl5pPr marL="2098675" indent="-231775">
              <a:spcBef>
                <a:spcPct val="30000"/>
              </a:spcBef>
              <a:defRPr sz="1200">
                <a:solidFill>
                  <a:schemeClr val="tx1"/>
                </a:solidFill>
                <a:latin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E85A2F-070F-4BAE-ADE6-AA0D15A555E8}"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it-IT" altLang="it-IT" smtClean="0">
              <a:latin typeface="Arial" panose="020B0604020202020204" pitchFamily="34" charset="0"/>
            </a:endParaRPr>
          </a:p>
        </p:txBody>
      </p:sp>
    </p:spTree>
    <p:extLst>
      <p:ext uri="{BB962C8B-B14F-4D97-AF65-F5344CB8AC3E}">
        <p14:creationId xmlns:p14="http://schemas.microsoft.com/office/powerpoint/2010/main" val="22144531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5225" indent="-231775">
              <a:spcBef>
                <a:spcPct val="30000"/>
              </a:spcBef>
              <a:defRPr sz="1200">
                <a:solidFill>
                  <a:schemeClr val="tx1"/>
                </a:solidFill>
                <a:latin typeface="Arial" panose="020B0604020202020204" pitchFamily="34" charset="0"/>
              </a:defRPr>
            </a:lvl3pPr>
            <a:lvl4pPr marL="1631950" indent="-231775">
              <a:spcBef>
                <a:spcPct val="30000"/>
              </a:spcBef>
              <a:defRPr sz="1200">
                <a:solidFill>
                  <a:schemeClr val="tx1"/>
                </a:solidFill>
                <a:latin typeface="Arial" panose="020B0604020202020204" pitchFamily="34" charset="0"/>
              </a:defRPr>
            </a:lvl4pPr>
            <a:lvl5pPr marL="2098675" indent="-231775">
              <a:spcBef>
                <a:spcPct val="30000"/>
              </a:spcBef>
              <a:defRPr sz="1200">
                <a:solidFill>
                  <a:schemeClr val="tx1"/>
                </a:solidFill>
                <a:latin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AF7F8A-7612-420E-8334-E1A78333EF86}"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it-IT" altLang="it-IT" smtClean="0">
              <a:latin typeface="Arial" panose="020B0604020202020204" pitchFamily="34" charset="0"/>
            </a:endParaRPr>
          </a:p>
        </p:txBody>
      </p:sp>
    </p:spTree>
    <p:extLst>
      <p:ext uri="{BB962C8B-B14F-4D97-AF65-F5344CB8AC3E}">
        <p14:creationId xmlns:p14="http://schemas.microsoft.com/office/powerpoint/2010/main" val="14222147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5225" indent="-231775">
              <a:spcBef>
                <a:spcPct val="30000"/>
              </a:spcBef>
              <a:defRPr sz="1200">
                <a:solidFill>
                  <a:schemeClr val="tx1"/>
                </a:solidFill>
                <a:latin typeface="Arial" panose="020B0604020202020204" pitchFamily="34" charset="0"/>
              </a:defRPr>
            </a:lvl3pPr>
            <a:lvl4pPr marL="1631950" indent="-231775">
              <a:spcBef>
                <a:spcPct val="30000"/>
              </a:spcBef>
              <a:defRPr sz="1200">
                <a:solidFill>
                  <a:schemeClr val="tx1"/>
                </a:solidFill>
                <a:latin typeface="Arial" panose="020B0604020202020204" pitchFamily="34" charset="0"/>
              </a:defRPr>
            </a:lvl4pPr>
            <a:lvl5pPr marL="2098675" indent="-231775">
              <a:spcBef>
                <a:spcPct val="30000"/>
              </a:spcBef>
              <a:defRPr sz="1200">
                <a:solidFill>
                  <a:schemeClr val="tx1"/>
                </a:solidFill>
                <a:latin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886082-9E6E-482F-B30A-CF20DB421330}"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it-IT" altLang="it-IT" smtClean="0">
              <a:latin typeface="Arial" panose="020B0604020202020204" pitchFamily="34" charset="0"/>
            </a:endParaRPr>
          </a:p>
        </p:txBody>
      </p:sp>
    </p:spTree>
    <p:extLst>
      <p:ext uri="{BB962C8B-B14F-4D97-AF65-F5344CB8AC3E}">
        <p14:creationId xmlns:p14="http://schemas.microsoft.com/office/powerpoint/2010/main" val="27178665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5225" indent="-231775">
              <a:spcBef>
                <a:spcPct val="30000"/>
              </a:spcBef>
              <a:defRPr sz="1200">
                <a:solidFill>
                  <a:schemeClr val="tx1"/>
                </a:solidFill>
                <a:latin typeface="Arial" panose="020B0604020202020204" pitchFamily="34" charset="0"/>
              </a:defRPr>
            </a:lvl3pPr>
            <a:lvl4pPr marL="1631950" indent="-231775">
              <a:spcBef>
                <a:spcPct val="30000"/>
              </a:spcBef>
              <a:defRPr sz="1200">
                <a:solidFill>
                  <a:schemeClr val="tx1"/>
                </a:solidFill>
                <a:latin typeface="Arial" panose="020B0604020202020204" pitchFamily="34" charset="0"/>
              </a:defRPr>
            </a:lvl4pPr>
            <a:lvl5pPr marL="2098675" indent="-231775">
              <a:spcBef>
                <a:spcPct val="30000"/>
              </a:spcBef>
              <a:defRPr sz="1200">
                <a:solidFill>
                  <a:schemeClr val="tx1"/>
                </a:solidFill>
                <a:latin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097B5D-B5E1-4705-ADB6-2A35E2FB86AD}"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it-IT" altLang="it-IT" smtClean="0">
              <a:latin typeface="Arial" panose="020B0604020202020204" pitchFamily="34" charset="0"/>
            </a:endParaRPr>
          </a:p>
        </p:txBody>
      </p:sp>
    </p:spTree>
    <p:extLst>
      <p:ext uri="{BB962C8B-B14F-4D97-AF65-F5344CB8AC3E}">
        <p14:creationId xmlns:p14="http://schemas.microsoft.com/office/powerpoint/2010/main" val="40016386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5225" indent="-231775">
              <a:spcBef>
                <a:spcPct val="30000"/>
              </a:spcBef>
              <a:defRPr sz="1200">
                <a:solidFill>
                  <a:schemeClr val="tx1"/>
                </a:solidFill>
                <a:latin typeface="Arial" panose="020B0604020202020204" pitchFamily="34" charset="0"/>
              </a:defRPr>
            </a:lvl3pPr>
            <a:lvl4pPr marL="1631950" indent="-231775">
              <a:spcBef>
                <a:spcPct val="30000"/>
              </a:spcBef>
              <a:defRPr sz="1200">
                <a:solidFill>
                  <a:schemeClr val="tx1"/>
                </a:solidFill>
                <a:latin typeface="Arial" panose="020B0604020202020204" pitchFamily="34" charset="0"/>
              </a:defRPr>
            </a:lvl4pPr>
            <a:lvl5pPr marL="2098675" indent="-231775">
              <a:spcBef>
                <a:spcPct val="30000"/>
              </a:spcBef>
              <a:defRPr sz="1200">
                <a:solidFill>
                  <a:schemeClr val="tx1"/>
                </a:solidFill>
                <a:latin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66ED48-C29C-40A7-9D12-9FE04E4643DA}"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it-IT" altLang="it-IT" smtClean="0">
              <a:latin typeface="Arial" panose="020B0604020202020204" pitchFamily="34" charset="0"/>
            </a:endParaRPr>
          </a:p>
        </p:txBody>
      </p:sp>
    </p:spTree>
    <p:extLst>
      <p:ext uri="{BB962C8B-B14F-4D97-AF65-F5344CB8AC3E}">
        <p14:creationId xmlns:p14="http://schemas.microsoft.com/office/powerpoint/2010/main" val="27197354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5225" indent="-231775">
              <a:spcBef>
                <a:spcPct val="30000"/>
              </a:spcBef>
              <a:defRPr sz="1200">
                <a:solidFill>
                  <a:schemeClr val="tx1"/>
                </a:solidFill>
                <a:latin typeface="Arial" panose="020B0604020202020204" pitchFamily="34" charset="0"/>
              </a:defRPr>
            </a:lvl3pPr>
            <a:lvl4pPr marL="1631950" indent="-231775">
              <a:spcBef>
                <a:spcPct val="30000"/>
              </a:spcBef>
              <a:defRPr sz="1200">
                <a:solidFill>
                  <a:schemeClr val="tx1"/>
                </a:solidFill>
                <a:latin typeface="Arial" panose="020B0604020202020204" pitchFamily="34" charset="0"/>
              </a:defRPr>
            </a:lvl4pPr>
            <a:lvl5pPr marL="2098675" indent="-231775">
              <a:spcBef>
                <a:spcPct val="30000"/>
              </a:spcBef>
              <a:defRPr sz="1200">
                <a:solidFill>
                  <a:schemeClr val="tx1"/>
                </a:solidFill>
                <a:latin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BB3953-F876-433D-8708-6C156B5C99C7}"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it-IT" altLang="it-IT" smtClean="0">
              <a:latin typeface="Arial" panose="020B0604020202020204" pitchFamily="34" charset="0"/>
            </a:endParaRPr>
          </a:p>
        </p:txBody>
      </p:sp>
    </p:spTree>
    <p:extLst>
      <p:ext uri="{BB962C8B-B14F-4D97-AF65-F5344CB8AC3E}">
        <p14:creationId xmlns:p14="http://schemas.microsoft.com/office/powerpoint/2010/main" val="32477487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5225" indent="-231775">
              <a:spcBef>
                <a:spcPct val="30000"/>
              </a:spcBef>
              <a:defRPr sz="1200">
                <a:solidFill>
                  <a:schemeClr val="tx1"/>
                </a:solidFill>
                <a:latin typeface="Arial" panose="020B0604020202020204" pitchFamily="34" charset="0"/>
              </a:defRPr>
            </a:lvl3pPr>
            <a:lvl4pPr marL="1631950" indent="-231775">
              <a:spcBef>
                <a:spcPct val="30000"/>
              </a:spcBef>
              <a:defRPr sz="1200">
                <a:solidFill>
                  <a:schemeClr val="tx1"/>
                </a:solidFill>
                <a:latin typeface="Arial" panose="020B0604020202020204" pitchFamily="34" charset="0"/>
              </a:defRPr>
            </a:lvl4pPr>
            <a:lvl5pPr marL="2098675" indent="-231775">
              <a:spcBef>
                <a:spcPct val="30000"/>
              </a:spcBef>
              <a:defRPr sz="1200">
                <a:solidFill>
                  <a:schemeClr val="tx1"/>
                </a:solidFill>
                <a:latin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F47354-715A-4B77-8E52-83DBEA6C0BFB}"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it-IT" altLang="it-IT" smtClean="0">
              <a:latin typeface="Arial" panose="020B0604020202020204" pitchFamily="34" charset="0"/>
            </a:endParaRPr>
          </a:p>
        </p:txBody>
      </p:sp>
    </p:spTree>
    <p:extLst>
      <p:ext uri="{BB962C8B-B14F-4D97-AF65-F5344CB8AC3E}">
        <p14:creationId xmlns:p14="http://schemas.microsoft.com/office/powerpoint/2010/main" val="6671449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5225" indent="-231775">
              <a:spcBef>
                <a:spcPct val="30000"/>
              </a:spcBef>
              <a:defRPr sz="1200">
                <a:solidFill>
                  <a:schemeClr val="tx1"/>
                </a:solidFill>
                <a:latin typeface="Arial" panose="020B0604020202020204" pitchFamily="34" charset="0"/>
              </a:defRPr>
            </a:lvl3pPr>
            <a:lvl4pPr marL="1631950" indent="-231775">
              <a:spcBef>
                <a:spcPct val="30000"/>
              </a:spcBef>
              <a:defRPr sz="1200">
                <a:solidFill>
                  <a:schemeClr val="tx1"/>
                </a:solidFill>
                <a:latin typeface="Arial" panose="020B0604020202020204" pitchFamily="34" charset="0"/>
              </a:defRPr>
            </a:lvl4pPr>
            <a:lvl5pPr marL="2098675" indent="-231775">
              <a:spcBef>
                <a:spcPct val="30000"/>
              </a:spcBef>
              <a:defRPr sz="1200">
                <a:solidFill>
                  <a:schemeClr val="tx1"/>
                </a:solidFill>
                <a:latin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50459D-C33E-4CAB-9FB5-F0C34AB09C1E}"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it-IT" altLang="it-IT" smtClean="0">
              <a:latin typeface="Arial" panose="020B0604020202020204" pitchFamily="34" charset="0"/>
            </a:endParaRPr>
          </a:p>
        </p:txBody>
      </p:sp>
    </p:spTree>
    <p:extLst>
      <p:ext uri="{BB962C8B-B14F-4D97-AF65-F5344CB8AC3E}">
        <p14:creationId xmlns:p14="http://schemas.microsoft.com/office/powerpoint/2010/main" val="31070864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5225" indent="-231775">
              <a:spcBef>
                <a:spcPct val="30000"/>
              </a:spcBef>
              <a:defRPr sz="1200">
                <a:solidFill>
                  <a:schemeClr val="tx1"/>
                </a:solidFill>
                <a:latin typeface="Arial" panose="020B0604020202020204" pitchFamily="34" charset="0"/>
              </a:defRPr>
            </a:lvl3pPr>
            <a:lvl4pPr marL="1631950" indent="-231775">
              <a:spcBef>
                <a:spcPct val="30000"/>
              </a:spcBef>
              <a:defRPr sz="1200">
                <a:solidFill>
                  <a:schemeClr val="tx1"/>
                </a:solidFill>
                <a:latin typeface="Arial" panose="020B0604020202020204" pitchFamily="34" charset="0"/>
              </a:defRPr>
            </a:lvl4pPr>
            <a:lvl5pPr marL="2098675" indent="-231775">
              <a:spcBef>
                <a:spcPct val="30000"/>
              </a:spcBef>
              <a:defRPr sz="1200">
                <a:solidFill>
                  <a:schemeClr val="tx1"/>
                </a:solidFill>
                <a:latin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80D1B9-09DC-4230-AFE2-5071223BE993}"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it-IT" altLang="it-IT" smtClean="0">
              <a:latin typeface="Arial" panose="020B0604020202020204" pitchFamily="34" charset="0"/>
            </a:endParaRPr>
          </a:p>
        </p:txBody>
      </p:sp>
    </p:spTree>
    <p:extLst>
      <p:ext uri="{BB962C8B-B14F-4D97-AF65-F5344CB8AC3E}">
        <p14:creationId xmlns:p14="http://schemas.microsoft.com/office/powerpoint/2010/main" val="338027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5225" indent="-231775">
              <a:spcBef>
                <a:spcPct val="30000"/>
              </a:spcBef>
              <a:defRPr sz="1200">
                <a:solidFill>
                  <a:schemeClr val="tx1"/>
                </a:solidFill>
                <a:latin typeface="Arial" panose="020B0604020202020204" pitchFamily="34" charset="0"/>
              </a:defRPr>
            </a:lvl3pPr>
            <a:lvl4pPr marL="1631950" indent="-231775">
              <a:spcBef>
                <a:spcPct val="30000"/>
              </a:spcBef>
              <a:defRPr sz="1200">
                <a:solidFill>
                  <a:schemeClr val="tx1"/>
                </a:solidFill>
                <a:latin typeface="Arial" panose="020B0604020202020204" pitchFamily="34" charset="0"/>
              </a:defRPr>
            </a:lvl4pPr>
            <a:lvl5pPr marL="2098675" indent="-231775">
              <a:spcBef>
                <a:spcPct val="30000"/>
              </a:spcBef>
              <a:defRPr sz="1200">
                <a:solidFill>
                  <a:schemeClr val="tx1"/>
                </a:solidFill>
                <a:latin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91C750-B203-414E-8C40-405538A2346A}"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it-IT" altLang="it-IT" smtClean="0">
              <a:latin typeface="Arial" panose="020B0604020202020204" pitchFamily="34" charset="0"/>
            </a:endParaRPr>
          </a:p>
        </p:txBody>
      </p:sp>
    </p:spTree>
    <p:extLst>
      <p:ext uri="{BB962C8B-B14F-4D97-AF65-F5344CB8AC3E}">
        <p14:creationId xmlns:p14="http://schemas.microsoft.com/office/powerpoint/2010/main" val="8809530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6901C3-D898-48EB-B4AF-48F06344E693}" type="slidenum">
              <a:rPr kumimoji="0" lang="it-IT" altLang="it-IT"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it-IT" altLang="it-IT"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7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Tree>
    <p:extLst>
      <p:ext uri="{BB962C8B-B14F-4D97-AF65-F5344CB8AC3E}">
        <p14:creationId xmlns:p14="http://schemas.microsoft.com/office/powerpoint/2010/main" val="19112354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7EBBB6-9AD2-48BB-AA7E-8D929C8E40DF}" type="slidenum">
              <a:rPr kumimoji="0" lang="it-IT" altLang="it-IT"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it-IT" altLang="it-IT"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Tree>
    <p:extLst>
      <p:ext uri="{BB962C8B-B14F-4D97-AF65-F5344CB8AC3E}">
        <p14:creationId xmlns:p14="http://schemas.microsoft.com/office/powerpoint/2010/main" val="41511559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31D3D6-CDDE-4F48-8678-73D55EF87F52}"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02056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31D3D6-CDDE-4F48-8678-73D55EF87F52}"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01763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31D3D6-CDDE-4F48-8678-73D55EF87F52}"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7258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5225" indent="-231775">
              <a:spcBef>
                <a:spcPct val="30000"/>
              </a:spcBef>
              <a:defRPr sz="1200">
                <a:solidFill>
                  <a:schemeClr val="tx1"/>
                </a:solidFill>
                <a:latin typeface="Arial" panose="020B0604020202020204" pitchFamily="34" charset="0"/>
              </a:defRPr>
            </a:lvl3pPr>
            <a:lvl4pPr marL="1631950" indent="-231775">
              <a:spcBef>
                <a:spcPct val="30000"/>
              </a:spcBef>
              <a:defRPr sz="1200">
                <a:solidFill>
                  <a:schemeClr val="tx1"/>
                </a:solidFill>
                <a:latin typeface="Arial" panose="020B0604020202020204" pitchFamily="34" charset="0"/>
              </a:defRPr>
            </a:lvl4pPr>
            <a:lvl5pPr marL="2098675" indent="-231775">
              <a:spcBef>
                <a:spcPct val="30000"/>
              </a:spcBef>
              <a:defRPr sz="1200">
                <a:solidFill>
                  <a:schemeClr val="tx1"/>
                </a:solidFill>
                <a:latin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25A49A-6639-4D2F-A0A6-E8B941C7EF53}"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it-IT" altLang="it-IT" smtClean="0">
              <a:latin typeface="Arial" panose="020B0604020202020204" pitchFamily="34" charset="0"/>
            </a:endParaRPr>
          </a:p>
        </p:txBody>
      </p:sp>
    </p:spTree>
    <p:extLst>
      <p:ext uri="{BB962C8B-B14F-4D97-AF65-F5344CB8AC3E}">
        <p14:creationId xmlns:p14="http://schemas.microsoft.com/office/powerpoint/2010/main" val="1957830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5225" indent="-231775">
              <a:spcBef>
                <a:spcPct val="30000"/>
              </a:spcBef>
              <a:defRPr sz="1200">
                <a:solidFill>
                  <a:schemeClr val="tx1"/>
                </a:solidFill>
                <a:latin typeface="Arial" panose="020B0604020202020204" pitchFamily="34" charset="0"/>
              </a:defRPr>
            </a:lvl3pPr>
            <a:lvl4pPr marL="1631950" indent="-231775">
              <a:spcBef>
                <a:spcPct val="30000"/>
              </a:spcBef>
              <a:defRPr sz="1200">
                <a:solidFill>
                  <a:schemeClr val="tx1"/>
                </a:solidFill>
                <a:latin typeface="Arial" panose="020B0604020202020204" pitchFamily="34" charset="0"/>
              </a:defRPr>
            </a:lvl4pPr>
            <a:lvl5pPr marL="2098675" indent="-231775">
              <a:spcBef>
                <a:spcPct val="30000"/>
              </a:spcBef>
              <a:defRPr sz="1200">
                <a:solidFill>
                  <a:schemeClr val="tx1"/>
                </a:solidFill>
                <a:latin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0AAAC-C8C8-47E6-BA68-B5467BE60CE4}"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it-IT" altLang="it-IT" smtClean="0">
              <a:latin typeface="Arial" panose="020B0604020202020204" pitchFamily="34" charset="0"/>
            </a:endParaRPr>
          </a:p>
        </p:txBody>
      </p:sp>
    </p:spTree>
    <p:extLst>
      <p:ext uri="{BB962C8B-B14F-4D97-AF65-F5344CB8AC3E}">
        <p14:creationId xmlns:p14="http://schemas.microsoft.com/office/powerpoint/2010/main" val="1519763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5225" indent="-231775">
              <a:spcBef>
                <a:spcPct val="30000"/>
              </a:spcBef>
              <a:defRPr sz="1200">
                <a:solidFill>
                  <a:schemeClr val="tx1"/>
                </a:solidFill>
                <a:latin typeface="Arial" panose="020B0604020202020204" pitchFamily="34" charset="0"/>
              </a:defRPr>
            </a:lvl3pPr>
            <a:lvl4pPr marL="1631950" indent="-231775">
              <a:spcBef>
                <a:spcPct val="30000"/>
              </a:spcBef>
              <a:defRPr sz="1200">
                <a:solidFill>
                  <a:schemeClr val="tx1"/>
                </a:solidFill>
                <a:latin typeface="Arial" panose="020B0604020202020204" pitchFamily="34" charset="0"/>
              </a:defRPr>
            </a:lvl4pPr>
            <a:lvl5pPr marL="2098675" indent="-231775">
              <a:spcBef>
                <a:spcPct val="30000"/>
              </a:spcBef>
              <a:defRPr sz="1200">
                <a:solidFill>
                  <a:schemeClr val="tx1"/>
                </a:solidFill>
                <a:latin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CBCD95-1C17-4CF6-949C-775047D02C3E}"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it-IT" altLang="it-IT" smtClean="0">
              <a:latin typeface="Arial" panose="020B0604020202020204" pitchFamily="34" charset="0"/>
            </a:endParaRPr>
          </a:p>
        </p:txBody>
      </p:sp>
    </p:spTree>
    <p:extLst>
      <p:ext uri="{BB962C8B-B14F-4D97-AF65-F5344CB8AC3E}">
        <p14:creationId xmlns:p14="http://schemas.microsoft.com/office/powerpoint/2010/main" val="2070777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5225" indent="-231775">
              <a:spcBef>
                <a:spcPct val="30000"/>
              </a:spcBef>
              <a:defRPr sz="1200">
                <a:solidFill>
                  <a:schemeClr val="tx1"/>
                </a:solidFill>
                <a:latin typeface="Arial" panose="020B0604020202020204" pitchFamily="34" charset="0"/>
              </a:defRPr>
            </a:lvl3pPr>
            <a:lvl4pPr marL="1631950" indent="-231775">
              <a:spcBef>
                <a:spcPct val="30000"/>
              </a:spcBef>
              <a:defRPr sz="1200">
                <a:solidFill>
                  <a:schemeClr val="tx1"/>
                </a:solidFill>
                <a:latin typeface="Arial" panose="020B0604020202020204" pitchFamily="34" charset="0"/>
              </a:defRPr>
            </a:lvl4pPr>
            <a:lvl5pPr marL="2098675" indent="-231775">
              <a:spcBef>
                <a:spcPct val="30000"/>
              </a:spcBef>
              <a:defRPr sz="1200">
                <a:solidFill>
                  <a:schemeClr val="tx1"/>
                </a:solidFill>
                <a:latin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5FA8E29-F67B-48D7-AE73-A8D054997B1C}"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it-IT" altLang="it-IT" smtClean="0">
              <a:latin typeface="Arial" panose="020B0604020202020204" pitchFamily="34" charset="0"/>
            </a:endParaRPr>
          </a:p>
        </p:txBody>
      </p:sp>
    </p:spTree>
    <p:extLst>
      <p:ext uri="{BB962C8B-B14F-4D97-AF65-F5344CB8AC3E}">
        <p14:creationId xmlns:p14="http://schemas.microsoft.com/office/powerpoint/2010/main" val="3729655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5225" indent="-231775">
              <a:spcBef>
                <a:spcPct val="30000"/>
              </a:spcBef>
              <a:defRPr sz="1200">
                <a:solidFill>
                  <a:schemeClr val="tx1"/>
                </a:solidFill>
                <a:latin typeface="Arial" panose="020B0604020202020204" pitchFamily="34" charset="0"/>
              </a:defRPr>
            </a:lvl3pPr>
            <a:lvl4pPr marL="1631950" indent="-231775">
              <a:spcBef>
                <a:spcPct val="30000"/>
              </a:spcBef>
              <a:defRPr sz="1200">
                <a:solidFill>
                  <a:schemeClr val="tx1"/>
                </a:solidFill>
                <a:latin typeface="Arial" panose="020B0604020202020204" pitchFamily="34" charset="0"/>
              </a:defRPr>
            </a:lvl4pPr>
            <a:lvl5pPr marL="2098675" indent="-231775">
              <a:spcBef>
                <a:spcPct val="30000"/>
              </a:spcBef>
              <a:defRPr sz="1200">
                <a:solidFill>
                  <a:schemeClr val="tx1"/>
                </a:solidFill>
                <a:latin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F9C95E-FA07-49B0-B68A-FAF069A1FADC}"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it-IT" altLang="it-IT" smtClean="0">
              <a:latin typeface="Arial" panose="020B0604020202020204" pitchFamily="34" charset="0"/>
            </a:endParaRPr>
          </a:p>
        </p:txBody>
      </p:sp>
    </p:spTree>
    <p:extLst>
      <p:ext uri="{BB962C8B-B14F-4D97-AF65-F5344CB8AC3E}">
        <p14:creationId xmlns:p14="http://schemas.microsoft.com/office/powerpoint/2010/main" val="4089236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ol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386955" y="728663"/>
            <a:ext cx="8370093" cy="2339976"/>
          </a:xfrm>
          <a:prstGeom prst="rect">
            <a:avLst/>
          </a:prstGeom>
        </p:spPr>
        <p:txBody>
          <a:bodyPr anchor="ctr"/>
          <a:lstStyle>
            <a:lvl1pPr algn="ctr">
              <a:lnSpc>
                <a:spcPct val="100000"/>
              </a:lnSpc>
              <a:defRPr sz="3600"/>
            </a:lvl1pPr>
          </a:lstStyle>
          <a:p>
            <a:r>
              <a:rPr lang="it-IT" dirty="0"/>
              <a:t>FARE CLIC PER MODIFICARE LO STILE DEL TITOLO</a:t>
            </a:r>
          </a:p>
        </p:txBody>
      </p:sp>
    </p:spTree>
    <p:extLst>
      <p:ext uri="{BB962C8B-B14F-4D97-AF65-F5344CB8AC3E}">
        <p14:creationId xmlns:p14="http://schemas.microsoft.com/office/powerpoint/2010/main" val="2142814718"/>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6055F8-1D02-4417-9241-55C834FD9970}"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03/07/2023</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7B441-5312-499D-93C3-6E37886527FA}"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5516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6055F8-1D02-4417-9241-55C834FD9970}"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03/07/2023</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7B441-5312-499D-93C3-6E37886527FA}"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70400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6055F8-1D02-4417-9241-55C834FD9970}"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03/07/2023</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Segnaposto piè di pa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egnaposto numero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7B441-5312-499D-93C3-6E37886527FA}"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9957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6055F8-1D02-4417-9241-55C834FD9970}"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03/07/2023</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egnaposto piè di pa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7B441-5312-499D-93C3-6E37886527FA}"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992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6055F8-1D02-4417-9241-55C834FD9970}"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03/07/2023</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Segnaposto piè di pa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egnaposto numero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7B441-5312-499D-93C3-6E37886527FA}"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8529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6055F8-1D02-4417-9241-55C834FD9970}"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03/07/2023</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7B441-5312-499D-93C3-6E37886527FA}"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1253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6055F8-1D02-4417-9241-55C834FD9970}"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03/07/2023</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7B441-5312-499D-93C3-6E37886527FA}"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4781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6055F8-1D02-4417-9241-55C834FD9970}"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03/07/2023</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7B441-5312-499D-93C3-6E37886527FA}"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263348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6055F8-1D02-4417-9241-55C834FD9970}"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03/07/2023</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7B441-5312-499D-93C3-6E37886527FA}"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45833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10" name="Triangolo rettangolo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9" name="Titolo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it-IT"/>
              <a:t>Fare clic per modificare lo stile del titolo</a:t>
            </a:r>
            <a:endParaRPr kumimoji="0" lang="en-US"/>
          </a:p>
        </p:txBody>
      </p:sp>
      <p:sp>
        <p:nvSpPr>
          <p:cNvPr id="17" name="Sottotitolo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it-IT"/>
              <a:t>Fare clic per modificare lo stile del sottotitolo dello schema</a:t>
            </a:r>
            <a:endParaRPr kumimoji="0" lang="en-US"/>
          </a:p>
        </p:txBody>
      </p:sp>
      <p:grpSp>
        <p:nvGrpSpPr>
          <p:cNvPr id="2" name="Gruppo 1"/>
          <p:cNvGrpSpPr/>
          <p:nvPr/>
        </p:nvGrpSpPr>
        <p:grpSpPr>
          <a:xfrm>
            <a:off x="-3765" y="4953000"/>
            <a:ext cx="9147765" cy="1912088"/>
            <a:chOff x="-3765" y="4832896"/>
            <a:chExt cx="9147765" cy="2032192"/>
          </a:xfrm>
        </p:grpSpPr>
        <p:sp>
          <p:nvSpPr>
            <p:cNvPr id="7" name="Figura a mano libera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8" name="Figura a mano libera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11" name="Figura a mano libera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cxnSp>
          <p:nvCxnSpPr>
            <p:cNvPr id="12" name="Connettore 1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Segnaposto data 29"/>
          <p:cNvSpPr>
            <a:spLocks noGrp="1"/>
          </p:cNvSpPr>
          <p:nvPr>
            <p:ph type="dt" sz="half" idx="10"/>
          </p:nvPr>
        </p:nvSpPr>
        <p:spPr/>
        <p:txBody>
          <a:bodyPr/>
          <a:lstStyle>
            <a:lvl1pPr>
              <a:defRPr>
                <a:solidFill>
                  <a:srgbClr val="FFFFFF"/>
                </a:solidFill>
              </a:defRPr>
            </a:lvl1pPr>
            <a:extLst/>
          </a:lstStyle>
          <a:p>
            <a:pPr marL="0" marR="0" lvl="0" indent="0" algn="l" defTabSz="914400" rtl="0" eaLnBrk="1" fontAlgn="auto" latinLnBrk="0" hangingPunct="1">
              <a:lnSpc>
                <a:spcPct val="100000"/>
              </a:lnSpc>
              <a:spcBef>
                <a:spcPts val="0"/>
              </a:spcBef>
              <a:spcAft>
                <a:spcPts val="0"/>
              </a:spcAft>
              <a:buClrTx/>
              <a:buSzTx/>
              <a:buFontTx/>
              <a:buNone/>
              <a:tabLst/>
              <a:defRPr/>
            </a:pPr>
            <a:fld id="{4B6055F8-1D02-4417-9241-55C834FD9970}" type="datetimeFigureOut">
              <a:rPr kumimoji="0" lang="it-IT" sz="1000" b="0" i="0" u="none" strike="noStrike" kern="1200" cap="none" spc="0" normalizeH="0" baseline="0" noProof="0" smtClean="0">
                <a:ln>
                  <a:noFill/>
                </a:ln>
                <a:solidFill>
                  <a:srgbClr val="FFFFFF"/>
                </a:solidFill>
                <a:effectLst/>
                <a:uLnTx/>
                <a:uFillTx/>
                <a:latin typeface="Lucida Sans Unicod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03/07/2023</a:t>
            </a:fld>
            <a:endParaRPr kumimoji="0" lang="it-IT" sz="1000" b="0" i="0" u="none" strike="noStrike" kern="1200" cap="none" spc="0" normalizeH="0" baseline="0" noProof="0">
              <a:ln>
                <a:noFill/>
              </a:ln>
              <a:solidFill>
                <a:srgbClr val="FFFFFF"/>
              </a:solidFill>
              <a:effectLst/>
              <a:uLnTx/>
              <a:uFillTx/>
              <a:latin typeface="Lucida Sans Unicode"/>
              <a:ea typeface="+mn-ea"/>
              <a:cs typeface="+mn-cs"/>
            </a:endParaRPr>
          </a:p>
        </p:txBody>
      </p:sp>
      <p:sp>
        <p:nvSpPr>
          <p:cNvPr id="19" name="Segnaposto piè di pagina 18"/>
          <p:cNvSpPr>
            <a:spLocks noGrp="1"/>
          </p:cNvSpPr>
          <p:nvPr>
            <p:ph type="ftr" sz="quarter" idx="11"/>
          </p:nvPr>
        </p:nvSpPr>
        <p:spPr/>
        <p:txBody>
          <a:bodyPr/>
          <a:lstStyle>
            <a:lvl1pPr>
              <a:defRPr>
                <a:solidFill>
                  <a:schemeClr val="accent1">
                    <a:tint val="20000"/>
                  </a:schemeClr>
                </a:solidFill>
              </a:defRPr>
            </a:lvl1pPr>
            <a:extLst/>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2DA2BF">
                  <a:tint val="20000"/>
                </a:srgbClr>
              </a:solidFill>
              <a:effectLst/>
              <a:uLnTx/>
              <a:uFillTx/>
              <a:latin typeface="Lucida Sans Unicode"/>
              <a:ea typeface="+mn-ea"/>
              <a:cs typeface="+mn-cs"/>
            </a:endParaRPr>
          </a:p>
        </p:txBody>
      </p:sp>
      <p:sp>
        <p:nvSpPr>
          <p:cNvPr id="27" name="Segnaposto numero diapositiva 26"/>
          <p:cNvSpPr>
            <a:spLocks noGrp="1"/>
          </p:cNvSpPr>
          <p:nvPr>
            <p:ph type="sldNum" sz="quarter" idx="12"/>
          </p:nvPr>
        </p:nvSpPr>
        <p:spPr/>
        <p:txBody>
          <a:bodyPr/>
          <a:lstStyle>
            <a:lvl1pPr>
              <a:defRPr>
                <a:solidFill>
                  <a:srgbClr val="FFFFFF"/>
                </a:solidFill>
              </a:defRPr>
            </a:lvl1pPr>
            <a:extLst/>
          </a:lstStyle>
          <a:p>
            <a:pPr marL="0" marR="0" lvl="0" indent="0" algn="r" defTabSz="914400" rtl="0" eaLnBrk="1" fontAlgn="auto" latinLnBrk="0" hangingPunct="1">
              <a:lnSpc>
                <a:spcPct val="100000"/>
              </a:lnSpc>
              <a:spcBef>
                <a:spcPts val="0"/>
              </a:spcBef>
              <a:spcAft>
                <a:spcPts val="0"/>
              </a:spcAft>
              <a:buClrTx/>
              <a:buSzTx/>
              <a:buFontTx/>
              <a:buNone/>
              <a:tabLst/>
              <a:defRPr/>
            </a:pPr>
            <a:fld id="{B007B441-5312-499D-93C3-6E37886527FA}" type="slidenum">
              <a:rPr kumimoji="0" lang="it-IT" sz="1000" b="0" i="0" u="none" strike="noStrike" kern="1200" cap="none" spc="0" normalizeH="0" baseline="0" noProof="0" smtClean="0">
                <a:ln>
                  <a:noFill/>
                </a:ln>
                <a:solidFill>
                  <a:srgbClr val="FFFFFF"/>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FFFFFF"/>
              </a:solidFill>
              <a:effectLst/>
              <a:uLnTx/>
              <a:uFillTx/>
              <a:latin typeface="Lucida Sans Unicode"/>
              <a:ea typeface="+mn-ea"/>
              <a:cs typeface="+mn-cs"/>
            </a:endParaRPr>
          </a:p>
        </p:txBody>
      </p:sp>
    </p:spTree>
    <p:extLst>
      <p:ext uri="{BB962C8B-B14F-4D97-AF65-F5344CB8AC3E}">
        <p14:creationId xmlns:p14="http://schemas.microsoft.com/office/powerpoint/2010/main" val="3903526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Punti (con titol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0" y="728665"/>
            <a:ext cx="9144000" cy="514738"/>
          </a:xfrm>
          <a:prstGeom prst="rect">
            <a:avLst/>
          </a:prstGeom>
          <a:gradFill>
            <a:gsLst>
              <a:gs pos="0">
                <a:srgbClr val="001E42">
                  <a:lumMod val="50000"/>
                  <a:lumOff val="50000"/>
                  <a:alpha val="32000"/>
                </a:srgbClr>
              </a:gs>
              <a:gs pos="100000">
                <a:schemeClr val="bg1">
                  <a:lumMod val="50000"/>
                  <a:alpha val="0"/>
                </a:schemeClr>
              </a:gs>
            </a:gsLst>
            <a:lin ang="0" scaled="1"/>
          </a:gradFill>
          <a:effectLst>
            <a:outerShdw blurRad="254000" dist="127000" dir="2400000" algn="tl" rotWithShape="0">
              <a:prstClr val="black">
                <a:alpha val="40000"/>
              </a:prstClr>
            </a:outerShdw>
          </a:effectLst>
        </p:spPr>
        <p:txBody>
          <a:bodyPr lIns="900000" tIns="72000" rIns="720000" bIns="72000">
            <a:spAutoFit/>
          </a:bodyPr>
          <a:lstStyle>
            <a:lvl1pPr>
              <a:lnSpc>
                <a:spcPct val="100000"/>
              </a:lnSpc>
              <a:defRPr sz="2400"/>
            </a:lvl1pPr>
          </a:lstStyle>
          <a:p>
            <a:r>
              <a:rPr lang="it-IT" dirty="0"/>
              <a:t>Titolo</a:t>
            </a:r>
          </a:p>
        </p:txBody>
      </p:sp>
      <p:sp>
        <p:nvSpPr>
          <p:cNvPr id="4" name="Segnaposto testo 3"/>
          <p:cNvSpPr>
            <a:spLocks noGrp="1"/>
          </p:cNvSpPr>
          <p:nvPr>
            <p:ph type="body" sz="quarter" idx="10"/>
          </p:nvPr>
        </p:nvSpPr>
        <p:spPr>
          <a:xfrm>
            <a:off x="386955" y="1818168"/>
            <a:ext cx="8370093" cy="3879371"/>
          </a:xfrm>
          <a:prstGeom prst="rect">
            <a:avLst/>
          </a:prstGeom>
        </p:spPr>
        <p:txBody>
          <a:bodyPr anchor="t"/>
          <a:lstStyle>
            <a:lvl1pPr marL="535781" indent="-535781">
              <a:lnSpc>
                <a:spcPct val="100000"/>
              </a:lnSpc>
              <a:buClr>
                <a:srgbClr val="FFC000"/>
              </a:buClr>
              <a:buSzPct val="80000"/>
              <a:buFont typeface="Zapf Dingbats"/>
              <a:buChar char="➤"/>
              <a:defRPr sz="2400"/>
            </a:lvl1pPr>
            <a:lvl2pPr marL="671513" indent="-414338">
              <a:lnSpc>
                <a:spcPct val="100000"/>
              </a:lnSpc>
              <a:buClr>
                <a:srgbClr val="FFC000"/>
              </a:buClr>
              <a:buSzPct val="60000"/>
              <a:buFont typeface="Zapf Dingbats"/>
              <a:buChar char="➤"/>
              <a:defRPr sz="2400"/>
            </a:lvl2pPr>
            <a:lvl3pPr marL="942975" indent="-428625">
              <a:lnSpc>
                <a:spcPct val="100000"/>
              </a:lnSpc>
              <a:buClr>
                <a:srgbClr val="FFC000"/>
              </a:buClr>
              <a:buSzPct val="60000"/>
              <a:buFont typeface="Zapf Dingbats"/>
              <a:buChar char="➤"/>
              <a:defRPr sz="2400"/>
            </a:lvl3pPr>
            <a:lvl4pPr marL="1214438" indent="-442913">
              <a:lnSpc>
                <a:spcPct val="100000"/>
              </a:lnSpc>
              <a:buClr>
                <a:srgbClr val="FFC000"/>
              </a:buClr>
              <a:buSzPct val="60000"/>
              <a:buFont typeface="Zapf Dingbats"/>
              <a:buChar char="➤"/>
              <a:defRPr sz="2400"/>
            </a:lvl4pPr>
            <a:lvl5pPr marL="1478756" indent="-466725">
              <a:lnSpc>
                <a:spcPct val="100000"/>
              </a:lnSpc>
              <a:buClr>
                <a:srgbClr val="FFC000"/>
              </a:buClr>
              <a:buSzPct val="60000"/>
              <a:buFont typeface="Zapf Dingbats"/>
              <a:buChar char="➤"/>
              <a:defRPr sz="2400"/>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415142057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charRg st="114" end="114"/>
                                            </p:txEl>
                                          </p:spTgt>
                                        </p:tgtEl>
                                        <p:attrNameLst>
                                          <p:attrName>style.visibility</p:attrName>
                                        </p:attrNameLst>
                                      </p:cBhvr>
                                      <p:to>
                                        <p:strVal val="visible"/>
                                      </p:to>
                                    </p:set>
                                    <p:animEffect transition="in" filter="wipe(left)">
                                      <p:cBhvr>
                                        <p:cTn id="32" dur="500"/>
                                        <p:tgtEl>
                                          <p:spTgt spid="4">
                                            <p:txEl>
                                              <p:charRg st="114" end="1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22" presetClass="entr" presetSubtype="8"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 lvl="4">
            <p:tnLst>
              <p:par>
                <p:cTn presetID="22" presetClass="entr" presetSubtype="8"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 lvl="5">
            <p:tnLst>
              <p:par>
                <p:cTn presetID="22" presetClass="entr" presetSubtype="8"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6055F8-1D02-4417-9241-55C834FD9970}" type="datetimeFigureOut">
              <a:rPr kumimoji="0" lang="it-IT"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03/07/2023</a:t>
            </a:fld>
            <a:endParaRPr kumimoji="0" lang="it-IT"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5" name="Segnaposto piè di pagina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7B441-5312-499D-93C3-6E37886527FA}" type="slidenum">
              <a:rPr kumimoji="0" lang="it-IT"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7" name="Titolo 6"/>
          <p:cNvSpPr>
            <a:spLocks noGrp="1"/>
          </p:cNvSpPr>
          <p:nvPr>
            <p:ph type="title"/>
          </p:nvPr>
        </p:nvSpPr>
        <p:spPr/>
        <p:txBody>
          <a:bodyPr rtlCol="0"/>
          <a:lstStyle/>
          <a:p>
            <a:r>
              <a:rPr kumimoji="0" lang="it-IT"/>
              <a:t>Fare clic per modificare lo stile del titolo</a:t>
            </a:r>
            <a:endParaRPr kumimoji="0" lang="en-US"/>
          </a:p>
        </p:txBody>
      </p:sp>
    </p:spTree>
    <p:extLst>
      <p:ext uri="{BB962C8B-B14F-4D97-AF65-F5344CB8AC3E}">
        <p14:creationId xmlns:p14="http://schemas.microsoft.com/office/powerpoint/2010/main" val="908341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2">
        <a:schemeClr val="bg1"/>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it-IT"/>
              <a:t>Fare clic per modificare lo stile del titolo</a:t>
            </a:r>
            <a:endParaRPr kumimoji="0" lang="en-US"/>
          </a:p>
        </p:txBody>
      </p:sp>
      <p:sp>
        <p:nvSpPr>
          <p:cNvPr id="3" name="Segnaposto testo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it-IT"/>
              <a:t>Fare clic per modificare stili del testo dello schema</a:t>
            </a:r>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6055F8-1D02-4417-9241-55C834FD9970}" type="datetimeFigureOut">
              <a:rPr kumimoji="0" lang="it-IT" sz="1000" b="0" i="0" u="none" strike="noStrike" kern="1200" cap="none" spc="0" normalizeH="0" baseline="0" noProof="0" smtClean="0">
                <a:ln>
                  <a:noFill/>
                </a:ln>
                <a:solidFill>
                  <a:prstClr val="white"/>
                </a:solidFill>
                <a:effectLst/>
                <a:uLnTx/>
                <a:uFillTx/>
                <a:latin typeface="Lucida Sans Unicod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03/07/2023</a:t>
            </a:fld>
            <a:endParaRPr kumimoji="0" lang="it-IT" sz="10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5" name="Segnaposto piè di pagina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7B441-5312-499D-93C3-6E37886527FA}" type="slidenum">
              <a:rPr kumimoji="0" lang="it-IT" sz="1000" b="0" i="0" u="none" strike="noStrike" kern="1200" cap="none" spc="0" normalizeH="0" baseline="0" noProof="0" smtClean="0">
                <a:ln>
                  <a:noFill/>
                </a:ln>
                <a:solidFill>
                  <a:prstClr val="white"/>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7" name="Gallone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8" name="Gallone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Tree>
    <p:extLst>
      <p:ext uri="{BB962C8B-B14F-4D97-AF65-F5344CB8AC3E}">
        <p14:creationId xmlns:p14="http://schemas.microsoft.com/office/powerpoint/2010/main" val="1267369128"/>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Due contenuti">
    <p:bg>
      <p:bgRef idx="1002">
        <a:schemeClr val="bg1"/>
      </p:bgRef>
    </p:bg>
    <p:spTree>
      <p:nvGrpSpPr>
        <p:cNvPr id="1" name=""/>
        <p:cNvGrpSpPr/>
        <p:nvPr/>
      </p:nvGrpSpPr>
      <p:grpSpPr>
        <a:xfrm>
          <a:off x="0" y="0"/>
          <a:ext cx="0" cy="0"/>
          <a:chOff x="0" y="0"/>
          <a:chExt cx="0" cy="0"/>
        </a:xfrm>
      </p:grpSpPr>
      <p:sp>
        <p:nvSpPr>
          <p:cNvPr id="3" name="Segnaposto contenuto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contenuto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5" name="Segnaposto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6055F8-1D02-4417-9241-55C834FD9970}" type="datetimeFigureOut">
              <a:rPr kumimoji="0" lang="it-IT" sz="1000" b="0" i="0" u="none" strike="noStrike" kern="1200" cap="none" spc="0" normalizeH="0" baseline="0" noProof="0" smtClean="0">
                <a:ln>
                  <a:noFill/>
                </a:ln>
                <a:solidFill>
                  <a:prstClr val="white"/>
                </a:solidFill>
                <a:effectLst/>
                <a:uLnTx/>
                <a:uFillTx/>
                <a:latin typeface="Lucida Sans Unicod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03/07/2023</a:t>
            </a:fld>
            <a:endParaRPr kumimoji="0" lang="it-IT" sz="10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6" name="Segnaposto piè di pagina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7B441-5312-499D-93C3-6E37886527FA}" type="slidenum">
              <a:rPr kumimoji="0" lang="it-IT" sz="1000" b="0" i="0" u="none" strike="noStrike" kern="1200" cap="none" spc="0" normalizeH="0" baseline="0" noProof="0" smtClean="0">
                <a:ln>
                  <a:noFill/>
                </a:ln>
                <a:solidFill>
                  <a:prstClr val="white"/>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8" name="Titolo 7"/>
          <p:cNvSpPr>
            <a:spLocks noGrp="1"/>
          </p:cNvSpPr>
          <p:nvPr>
            <p:ph type="title"/>
          </p:nvPr>
        </p:nvSpPr>
        <p:spPr/>
        <p:txBody>
          <a:bodyPr rtlCol="0"/>
          <a:lstStyle/>
          <a:p>
            <a:r>
              <a:rPr kumimoji="0" lang="it-IT"/>
              <a:t>Fare clic per modificare lo stile del titolo</a:t>
            </a:r>
            <a:endParaRPr kumimoji="0" lang="en-US"/>
          </a:p>
        </p:txBody>
      </p:sp>
    </p:spTree>
    <p:extLst>
      <p:ext uri="{BB962C8B-B14F-4D97-AF65-F5344CB8AC3E}">
        <p14:creationId xmlns:p14="http://schemas.microsoft.com/office/powerpoint/2010/main" val="1000621500"/>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TxTwoObj" preserve="1">
  <p:cSld name="Confronto">
    <p:bg>
      <p:bgRef idx="1003">
        <a:schemeClr val="bg1"/>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8229600" cy="1143000"/>
          </a:xfrm>
        </p:spPr>
        <p:txBody>
          <a:bodyPr anchor="ctr"/>
          <a:lstStyle>
            <a:lvl1pPr>
              <a:defRPr/>
            </a:lvl1pPr>
            <a:extLst/>
          </a:lstStyle>
          <a:p>
            <a:r>
              <a:rPr kumimoji="0" lang="it-IT"/>
              <a:t>Fare clic per modificare lo stile del titolo</a:t>
            </a:r>
            <a:endParaRPr kumimoji="0" lang="en-US"/>
          </a:p>
        </p:txBody>
      </p:sp>
      <p:sp>
        <p:nvSpPr>
          <p:cNvPr id="3" name="Segnaposto testo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it-IT"/>
              <a:t>Fare clic per modificare stili del testo dello schema</a:t>
            </a:r>
          </a:p>
        </p:txBody>
      </p:sp>
      <p:sp>
        <p:nvSpPr>
          <p:cNvPr id="4" name="Segnaposto testo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it-IT"/>
              <a:t>Fare clic per modificare stili del testo dello schema</a:t>
            </a:r>
          </a:p>
        </p:txBody>
      </p:sp>
      <p:sp>
        <p:nvSpPr>
          <p:cNvPr id="5" name="Segnaposto contenuto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6" name="Segnaposto contenuto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7" name="Segnaposto dat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6055F8-1D02-4417-9241-55C834FD9970}" type="datetimeFigureOut">
              <a:rPr kumimoji="0" lang="it-IT"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03/07/2023</a:t>
            </a:fld>
            <a:endParaRPr kumimoji="0" lang="it-IT"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8" name="Segnaposto piè di pagina 7"/>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9" name="Segnaposto numero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7B441-5312-499D-93C3-6E37886527FA}" type="slidenum">
              <a:rPr kumimoji="0" lang="it-IT"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prstClr val="black"/>
              </a:solidFill>
              <a:effectLst/>
              <a:uLnTx/>
              <a:uFillTx/>
              <a:latin typeface="Lucida Sans Unicode"/>
              <a:ea typeface="+mn-ea"/>
              <a:cs typeface="+mn-cs"/>
            </a:endParaRPr>
          </a:p>
        </p:txBody>
      </p:sp>
    </p:spTree>
    <p:extLst>
      <p:ext uri="{BB962C8B-B14F-4D97-AF65-F5344CB8AC3E}">
        <p14:creationId xmlns:p14="http://schemas.microsoft.com/office/powerpoint/2010/main" val="3117031291"/>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Solo titolo">
    <p:bg>
      <p:bgRef idx="1002">
        <a:schemeClr val="bg1"/>
      </p:bgRef>
    </p:bg>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6055F8-1D02-4417-9241-55C834FD9970}" type="datetimeFigureOut">
              <a:rPr kumimoji="0" lang="it-IT" sz="1000" b="0" i="0" u="none" strike="noStrike" kern="1200" cap="none" spc="0" normalizeH="0" baseline="0" noProof="0" smtClean="0">
                <a:ln>
                  <a:noFill/>
                </a:ln>
                <a:solidFill>
                  <a:prstClr val="white"/>
                </a:solidFill>
                <a:effectLst/>
                <a:uLnTx/>
                <a:uFillTx/>
                <a:latin typeface="Lucida Sans Unicod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03/07/2023</a:t>
            </a:fld>
            <a:endParaRPr kumimoji="0" lang="it-IT" sz="10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4" name="Segnaposto piè di pagina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7B441-5312-499D-93C3-6E37886527FA}" type="slidenum">
              <a:rPr kumimoji="0" lang="it-IT" sz="1000" b="0" i="0" u="none" strike="noStrike" kern="1200" cap="none" spc="0" normalizeH="0" baseline="0" noProof="0" smtClean="0">
                <a:ln>
                  <a:noFill/>
                </a:ln>
                <a:solidFill>
                  <a:prstClr val="white"/>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6" name="Titolo 5"/>
          <p:cNvSpPr>
            <a:spLocks noGrp="1"/>
          </p:cNvSpPr>
          <p:nvPr>
            <p:ph type="title"/>
          </p:nvPr>
        </p:nvSpPr>
        <p:spPr/>
        <p:txBody>
          <a:bodyPr rtlCol="0"/>
          <a:lstStyle/>
          <a:p>
            <a:r>
              <a:rPr kumimoji="0" lang="it-IT"/>
              <a:t>Fare clic per modificare lo stile del titolo</a:t>
            </a:r>
            <a:endParaRPr kumimoji="0" lang="en-US"/>
          </a:p>
        </p:txBody>
      </p:sp>
    </p:spTree>
    <p:extLst>
      <p:ext uri="{BB962C8B-B14F-4D97-AF65-F5344CB8AC3E}">
        <p14:creationId xmlns:p14="http://schemas.microsoft.com/office/powerpoint/2010/main" val="2658628260"/>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6055F8-1D02-4417-9241-55C834FD9970}" type="datetimeFigureOut">
              <a:rPr kumimoji="0" lang="it-IT"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03/07/2023</a:t>
            </a:fld>
            <a:endParaRPr kumimoji="0" lang="it-IT"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3" name="Segnaposto piè di pagina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Segnaposto numero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7B441-5312-499D-93C3-6E37886527FA}" type="slidenum">
              <a:rPr kumimoji="0" lang="it-IT"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prstClr val="black"/>
              </a:solidFill>
              <a:effectLst/>
              <a:uLnTx/>
              <a:uFillTx/>
              <a:latin typeface="Lucida Sans Unicode"/>
              <a:ea typeface="+mn-ea"/>
              <a:cs typeface="+mn-cs"/>
            </a:endParaRPr>
          </a:p>
        </p:txBody>
      </p:sp>
    </p:spTree>
    <p:extLst>
      <p:ext uri="{BB962C8B-B14F-4D97-AF65-F5344CB8AC3E}">
        <p14:creationId xmlns:p14="http://schemas.microsoft.com/office/powerpoint/2010/main" val="11876502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bg>
      <p:bgRef idx="1003">
        <a:schemeClr val="bg1"/>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it-IT"/>
              <a:t>Fare clic per modificare lo stile del titolo</a:t>
            </a:r>
            <a:endParaRPr kumimoji="0" lang="en-US"/>
          </a:p>
        </p:txBody>
      </p:sp>
      <p:sp>
        <p:nvSpPr>
          <p:cNvPr id="3" name="Segnaposto testo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it-IT"/>
              <a:t>Fare clic per modificare stili del testo dello schema</a:t>
            </a:r>
          </a:p>
        </p:txBody>
      </p:sp>
      <p:sp>
        <p:nvSpPr>
          <p:cNvPr id="4" name="Segnaposto contenuto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5" name="Segnaposto data 4"/>
          <p:cNvSpPr>
            <a:spLocks noGrp="1"/>
          </p:cNvSpPr>
          <p:nvPr>
            <p:ph type="dt" sz="half" idx="10"/>
          </p:nvPr>
        </p:nvSpPr>
        <p:spPr>
          <a:xfrm>
            <a:off x="6727032" y="6407944"/>
            <a:ext cx="1920240" cy="36576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6055F8-1D02-4417-9241-55C834FD9970}" type="datetimeFigureOut">
              <a:rPr kumimoji="0" lang="it-IT"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03/07/2023</a:t>
            </a:fld>
            <a:endParaRPr kumimoji="0" lang="it-IT"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6" name="Segnaposto piè di pagina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7B441-5312-499D-93C3-6E37886527FA}" type="slidenum">
              <a:rPr kumimoji="0" lang="it-IT"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prstClr val="black"/>
              </a:solidFill>
              <a:effectLst/>
              <a:uLnTx/>
              <a:uFillTx/>
              <a:latin typeface="Lucida Sans Unicode"/>
              <a:ea typeface="+mn-ea"/>
              <a:cs typeface="+mn-cs"/>
            </a:endParaRPr>
          </a:p>
        </p:txBody>
      </p:sp>
    </p:spTree>
    <p:extLst>
      <p:ext uri="{BB962C8B-B14F-4D97-AF65-F5344CB8AC3E}">
        <p14:creationId xmlns:p14="http://schemas.microsoft.com/office/powerpoint/2010/main" val="167972358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bg>
      <p:bgRef idx="1002">
        <a:schemeClr val="bg1"/>
      </p:bgRef>
    </p:bg>
    <p:spTree>
      <p:nvGrpSpPr>
        <p:cNvPr id="1" name=""/>
        <p:cNvGrpSpPr/>
        <p:nvPr/>
      </p:nvGrpSpPr>
      <p:grpSpPr>
        <a:xfrm>
          <a:off x="0" y="0"/>
          <a:ext cx="0" cy="0"/>
          <a:chOff x="0" y="0"/>
          <a:chExt cx="0" cy="0"/>
        </a:xfrm>
      </p:grpSpPr>
      <p:sp>
        <p:nvSpPr>
          <p:cNvPr id="4" name="Segnaposto testo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it-IT"/>
              <a:t>Fare clic per modificare stili del testo dello schema</a:t>
            </a:r>
          </a:p>
        </p:txBody>
      </p:sp>
      <p:sp>
        <p:nvSpPr>
          <p:cNvPr id="3" name="Segnaposto immagine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it-IT"/>
              <a:t>Fare clic sull'icona per inserire un'immagine</a:t>
            </a:r>
            <a:endParaRPr kumimoji="0" lang="en-US" dirty="0"/>
          </a:p>
        </p:txBody>
      </p:sp>
      <p:sp>
        <p:nvSpPr>
          <p:cNvPr id="5" name="Segnaposto data 4"/>
          <p:cNvSpPr>
            <a:spLocks noGrp="1"/>
          </p:cNvSpPr>
          <p:nvPr>
            <p:ph type="dt" sz="half" idx="10"/>
          </p:nvPr>
        </p:nvSpPr>
        <p:spPr/>
        <p:txBody>
          <a:bodyPr/>
          <a:lstStyle>
            <a:lvl1pPr>
              <a:defRPr>
                <a:solidFill>
                  <a:schemeClr val="tx1"/>
                </a:solidFill>
              </a:defRPr>
            </a:lvl1pPr>
            <a:extLst/>
          </a:lstStyle>
          <a:p>
            <a:pPr marL="0" marR="0" lvl="0" indent="0" algn="l" defTabSz="914400" rtl="0" eaLnBrk="1" fontAlgn="auto" latinLnBrk="0" hangingPunct="1">
              <a:lnSpc>
                <a:spcPct val="100000"/>
              </a:lnSpc>
              <a:spcBef>
                <a:spcPts val="0"/>
              </a:spcBef>
              <a:spcAft>
                <a:spcPts val="0"/>
              </a:spcAft>
              <a:buClrTx/>
              <a:buSzTx/>
              <a:buFontTx/>
              <a:buNone/>
              <a:tabLst/>
              <a:defRPr/>
            </a:pPr>
            <a:fld id="{4B6055F8-1D02-4417-9241-55C834FD9970}" type="datetimeFigureOut">
              <a:rPr kumimoji="0" lang="it-IT" sz="1000" b="0" i="0" u="none" strike="noStrike" kern="1200" cap="none" spc="0" normalizeH="0" baseline="0" noProof="0" smtClean="0">
                <a:ln>
                  <a:noFill/>
                </a:ln>
                <a:solidFill>
                  <a:prstClr val="white"/>
                </a:solidFill>
                <a:effectLst/>
                <a:uLnTx/>
                <a:uFillTx/>
                <a:latin typeface="Lucida Sans Unicod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03/07/2023</a:t>
            </a:fld>
            <a:endParaRPr kumimoji="0" lang="it-IT" sz="10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6" name="Segnaposto piè di pagina 5"/>
          <p:cNvSpPr>
            <a:spLocks noGrp="1"/>
          </p:cNvSpPr>
          <p:nvPr>
            <p:ph type="ftr" sz="quarter" idx="11"/>
          </p:nvPr>
        </p:nvSpPr>
        <p:spPr>
          <a:xfrm>
            <a:off x="4380072" y="6407944"/>
            <a:ext cx="2350681" cy="365125"/>
          </a:xfrm>
        </p:spPr>
        <p:txBody>
          <a:bodyPr/>
          <a:lstStyle>
            <a:lvl1pPr>
              <a:defRPr>
                <a:solidFill>
                  <a:schemeClr val="tx1"/>
                </a:solidFill>
              </a:defRPr>
            </a:lvl1pPr>
            <a:extLst/>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7" name="Segnaposto numero diapositiva 6"/>
          <p:cNvSpPr>
            <a:spLocks noGrp="1"/>
          </p:cNvSpPr>
          <p:nvPr>
            <p:ph type="sldNum" sz="quarter" idx="12"/>
          </p:nvPr>
        </p:nvSpPr>
        <p:spPr/>
        <p:txBody>
          <a:bodyPr/>
          <a:lstStyle>
            <a:lvl1pPr>
              <a:defRPr>
                <a:solidFill>
                  <a:schemeClr val="tx1"/>
                </a:solidFill>
              </a:defRPr>
            </a:lvl1pPr>
            <a:extLst/>
          </a:lstStyle>
          <a:p>
            <a:pPr marL="0" marR="0" lvl="0" indent="0" algn="r" defTabSz="914400" rtl="0" eaLnBrk="1" fontAlgn="auto" latinLnBrk="0" hangingPunct="1">
              <a:lnSpc>
                <a:spcPct val="100000"/>
              </a:lnSpc>
              <a:spcBef>
                <a:spcPts val="0"/>
              </a:spcBef>
              <a:spcAft>
                <a:spcPts val="0"/>
              </a:spcAft>
              <a:buClrTx/>
              <a:buSzTx/>
              <a:buFontTx/>
              <a:buNone/>
              <a:tabLst/>
              <a:defRPr/>
            </a:pPr>
            <a:fld id="{B007B441-5312-499D-93C3-6E37886527FA}" type="slidenum">
              <a:rPr kumimoji="0" lang="it-IT" sz="1000" b="0" i="0" u="none" strike="noStrike" kern="1200" cap="none" spc="0" normalizeH="0" baseline="0" noProof="0" smtClean="0">
                <a:ln>
                  <a:noFill/>
                </a:ln>
                <a:solidFill>
                  <a:prstClr val="white"/>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2" name="Titolo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it-IT"/>
              <a:t>Fare clic per modificare lo stile del titolo</a:t>
            </a:r>
            <a:endParaRPr kumimoji="0" lang="en-US"/>
          </a:p>
        </p:txBody>
      </p:sp>
      <p:sp>
        <p:nvSpPr>
          <p:cNvPr id="8" name="Figura a mano libera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9" name="Figura a mano libera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10" name="Triangolo rettangolo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cxnSp>
        <p:nvCxnSpPr>
          <p:cNvPr id="11" name="Connettore 1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Gallone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13" name="Gallone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Tree>
    <p:extLst>
      <p:ext uri="{BB962C8B-B14F-4D97-AF65-F5344CB8AC3E}">
        <p14:creationId xmlns:p14="http://schemas.microsoft.com/office/powerpoint/2010/main" val="3894826674"/>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a:xfrm>
            <a:off x="457200" y="1481329"/>
            <a:ext cx="8229600" cy="4386071"/>
          </a:xfrm>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6055F8-1D02-4417-9241-55C834FD9970}" type="datetimeFigureOut">
              <a:rPr kumimoji="0" lang="it-IT"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03/07/2023</a:t>
            </a:fld>
            <a:endParaRPr kumimoji="0" lang="it-IT"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5" name="Segnaposto piè di pagina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7B441-5312-499D-93C3-6E37886527FA}" type="slidenum">
              <a:rPr kumimoji="0" lang="it-IT"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prstClr val="black"/>
              </a:solidFill>
              <a:effectLst/>
              <a:uLnTx/>
              <a:uFillTx/>
              <a:latin typeface="Lucida Sans Unicode"/>
              <a:ea typeface="+mn-ea"/>
              <a:cs typeface="+mn-cs"/>
            </a:endParaRPr>
          </a:p>
        </p:txBody>
      </p:sp>
    </p:spTree>
    <p:extLst>
      <p:ext uri="{BB962C8B-B14F-4D97-AF65-F5344CB8AC3E}">
        <p14:creationId xmlns:p14="http://schemas.microsoft.com/office/powerpoint/2010/main" val="35100078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44013" y="274640"/>
            <a:ext cx="1777470" cy="5592761"/>
          </a:xfrm>
        </p:spPr>
        <p:txBody>
          <a:bodyPr vert="eaVert"/>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a:xfrm>
            <a:off x="457200" y="274641"/>
            <a:ext cx="6324600" cy="5592760"/>
          </a:xfrm>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6055F8-1D02-4417-9241-55C834FD9970}" type="datetimeFigureOut">
              <a:rPr kumimoji="0" lang="it-IT"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03/07/2023</a:t>
            </a:fld>
            <a:endParaRPr kumimoji="0" lang="it-IT"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5" name="Segnaposto piè di pagina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7B441-5312-499D-93C3-6E37886527FA}" type="slidenum">
              <a:rPr kumimoji="0" lang="it-IT"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prstClr val="black"/>
              </a:solidFill>
              <a:effectLst/>
              <a:uLnTx/>
              <a:uFillTx/>
              <a:latin typeface="Lucida Sans Unicode"/>
              <a:ea typeface="+mn-ea"/>
              <a:cs typeface="+mn-cs"/>
            </a:endParaRPr>
          </a:p>
        </p:txBody>
      </p:sp>
    </p:spTree>
    <p:extLst>
      <p:ext uri="{BB962C8B-B14F-4D97-AF65-F5344CB8AC3E}">
        <p14:creationId xmlns:p14="http://schemas.microsoft.com/office/powerpoint/2010/main" val="582424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unti (senza titolo)">
    <p:spTree>
      <p:nvGrpSpPr>
        <p:cNvPr id="1" name=""/>
        <p:cNvGrpSpPr/>
        <p:nvPr/>
      </p:nvGrpSpPr>
      <p:grpSpPr>
        <a:xfrm>
          <a:off x="0" y="0"/>
          <a:ext cx="0" cy="0"/>
          <a:chOff x="0" y="0"/>
          <a:chExt cx="0" cy="0"/>
        </a:xfrm>
      </p:grpSpPr>
      <p:sp>
        <p:nvSpPr>
          <p:cNvPr id="4" name="Segnaposto testo 3"/>
          <p:cNvSpPr>
            <a:spLocks noGrp="1"/>
          </p:cNvSpPr>
          <p:nvPr>
            <p:ph type="body" sz="quarter" idx="10"/>
          </p:nvPr>
        </p:nvSpPr>
        <p:spPr>
          <a:xfrm>
            <a:off x="386955" y="728665"/>
            <a:ext cx="8370093" cy="4968875"/>
          </a:xfrm>
          <a:prstGeom prst="rect">
            <a:avLst/>
          </a:prstGeom>
        </p:spPr>
        <p:txBody>
          <a:bodyPr anchor="ctr"/>
          <a:lstStyle>
            <a:lvl1pPr marL="535781" indent="-535781">
              <a:lnSpc>
                <a:spcPct val="100000"/>
              </a:lnSpc>
              <a:buClr>
                <a:srgbClr val="FFC000"/>
              </a:buClr>
              <a:buSzPct val="80000"/>
              <a:buFont typeface="Zapf Dingbats"/>
              <a:buChar char="➤"/>
              <a:defRPr sz="2400"/>
            </a:lvl1pPr>
            <a:lvl2pPr marL="671513" indent="-414338">
              <a:lnSpc>
                <a:spcPct val="100000"/>
              </a:lnSpc>
              <a:buClr>
                <a:srgbClr val="FFC000"/>
              </a:buClr>
              <a:buSzPct val="60000"/>
              <a:buFont typeface="Zapf Dingbats"/>
              <a:buChar char="➤"/>
              <a:defRPr sz="2400"/>
            </a:lvl2pPr>
            <a:lvl3pPr marL="942975" indent="-428625">
              <a:lnSpc>
                <a:spcPct val="100000"/>
              </a:lnSpc>
              <a:buClr>
                <a:srgbClr val="FFC000"/>
              </a:buClr>
              <a:buSzPct val="60000"/>
              <a:buFont typeface="Zapf Dingbats"/>
              <a:buChar char="➤"/>
              <a:defRPr sz="2400"/>
            </a:lvl3pPr>
            <a:lvl4pPr marL="1214438" indent="-442913">
              <a:lnSpc>
                <a:spcPct val="100000"/>
              </a:lnSpc>
              <a:buClr>
                <a:srgbClr val="FFC000"/>
              </a:buClr>
              <a:buSzPct val="60000"/>
              <a:buFont typeface="Zapf Dingbats"/>
              <a:buChar char="➤"/>
              <a:defRPr sz="2400"/>
            </a:lvl4pPr>
            <a:lvl5pPr marL="1478756" indent="-466725">
              <a:lnSpc>
                <a:spcPct val="100000"/>
              </a:lnSpc>
              <a:buClr>
                <a:srgbClr val="FFC000"/>
              </a:buClr>
              <a:buSzPct val="60000"/>
              <a:buFont typeface="Zapf Dingbats"/>
              <a:buChar char="➤"/>
              <a:defRPr sz="2400"/>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22882265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charRg st="114" end="114"/>
                                            </p:txEl>
                                          </p:spTgt>
                                        </p:tgtEl>
                                        <p:attrNameLst>
                                          <p:attrName>style.visibility</p:attrName>
                                        </p:attrNameLst>
                                      </p:cBhvr>
                                      <p:to>
                                        <p:strVal val="visible"/>
                                      </p:to>
                                    </p:set>
                                    <p:animEffect transition="in" filter="wipe(left)">
                                      <p:cBhvr>
                                        <p:cTn id="32" dur="500"/>
                                        <p:tgtEl>
                                          <p:spTgt spid="4">
                                            <p:txEl>
                                              <p:charRg st="114" end="1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22" presetClass="entr" presetSubtype="8"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 lvl="4">
            <p:tnLst>
              <p:par>
                <p:cTn presetID="22" presetClass="entr" presetSubtype="8"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 lvl="5">
            <p:tnLst>
              <p:par>
                <p:cTn presetID="22" presetClass="entr" presetSubtype="8"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5666006"/>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RIEPILOGO">
    <p:spTree>
      <p:nvGrpSpPr>
        <p:cNvPr id="1" name=""/>
        <p:cNvGrpSpPr/>
        <p:nvPr/>
      </p:nvGrpSpPr>
      <p:grpSpPr>
        <a:xfrm>
          <a:off x="0" y="0"/>
          <a:ext cx="0" cy="0"/>
          <a:chOff x="0" y="0"/>
          <a:chExt cx="0" cy="0"/>
        </a:xfrm>
      </p:grpSpPr>
      <p:sp>
        <p:nvSpPr>
          <p:cNvPr id="4" name="CasellaDiTesto 3"/>
          <p:cNvSpPr txBox="1"/>
          <p:nvPr/>
        </p:nvSpPr>
        <p:spPr>
          <a:xfrm>
            <a:off x="2" y="2"/>
            <a:ext cx="9143999" cy="5697539"/>
          </a:xfrm>
          <a:prstGeom prst="rect">
            <a:avLst/>
          </a:prstGeom>
          <a:noFill/>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4050" b="0" i="0" u="none" strike="noStrike" kern="1200" cap="none" spc="0" normalizeH="0" baseline="0" noProof="0" dirty="0">
                <a:ln>
                  <a:noFill/>
                </a:ln>
                <a:solidFill>
                  <a:srgbClr val="FFFFFF"/>
                </a:solidFill>
                <a:effectLst/>
                <a:uLnTx/>
                <a:uFillTx/>
                <a:latin typeface="ITC Lubalin Graph Std ExLight"/>
                <a:ea typeface="+mn-ea"/>
                <a:cs typeface="Arial"/>
              </a:rPr>
              <a:t>RIEPILOGO</a:t>
            </a:r>
            <a:br>
              <a:rPr kumimoji="0" lang="it-IT" sz="4050" b="0" i="0" u="none" strike="noStrike" kern="1200" cap="none" spc="0" normalizeH="0" baseline="0" noProof="0" dirty="0">
                <a:ln>
                  <a:noFill/>
                </a:ln>
                <a:solidFill>
                  <a:srgbClr val="FFFFFF"/>
                </a:solidFill>
                <a:effectLst/>
                <a:uLnTx/>
                <a:uFillTx/>
                <a:latin typeface="ITC Lubalin Graph Std ExLight"/>
                <a:ea typeface="+mn-ea"/>
                <a:cs typeface="Arial"/>
              </a:rPr>
            </a:br>
            <a:r>
              <a:rPr kumimoji="0" lang="it-IT" sz="4050" b="0" i="0" u="none" strike="noStrike" kern="1200" cap="none" spc="0" normalizeH="0" baseline="0" noProof="0" dirty="0">
                <a:ln>
                  <a:noFill/>
                </a:ln>
                <a:solidFill>
                  <a:srgbClr val="FFFFFF"/>
                </a:solidFill>
                <a:effectLst/>
                <a:uLnTx/>
                <a:uFillTx/>
                <a:latin typeface="ITC Lubalin Graph Std ExLight"/>
                <a:ea typeface="+mn-ea"/>
                <a:cs typeface="Arial"/>
              </a:rPr>
              <a:t>SPUNTI DI RIFLESSIONE</a:t>
            </a:r>
          </a:p>
        </p:txBody>
      </p:sp>
    </p:spTree>
    <p:extLst>
      <p:ext uri="{BB962C8B-B14F-4D97-AF65-F5344CB8AC3E}">
        <p14:creationId xmlns:p14="http://schemas.microsoft.com/office/powerpoint/2010/main" val="2569886981"/>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628651" y="6356352"/>
            <a:ext cx="2057400" cy="365125"/>
          </a:xfrm>
          <a:prstGeom prst="rect">
            <a:avLst/>
          </a:prstGeom>
        </p:spPr>
        <p:txBody>
          <a:bodyPr/>
          <a:lstStyle>
            <a:lvl1pPr>
              <a:defRPr/>
            </a:lvl1pPr>
          </a:lstStyle>
          <a:p>
            <a:pPr defTabSz="685800"/>
            <a:fld id="{E6188F23-6BFE-46A3-9A31-C464BBC678E7}" type="datetimeFigureOut">
              <a:rPr lang="it-IT" sz="1350" smtClean="0">
                <a:solidFill>
                  <a:srgbClr val="FFFFFF"/>
                </a:solidFill>
              </a:rPr>
              <a:pPr defTabSz="685800"/>
              <a:t>03/07/2023</a:t>
            </a:fld>
            <a:endParaRPr lang="it-IT" sz="1350" dirty="0">
              <a:solidFill>
                <a:srgbClr val="FFFFFF"/>
              </a:solidFill>
            </a:endParaRPr>
          </a:p>
        </p:txBody>
      </p:sp>
      <p:sp>
        <p:nvSpPr>
          <p:cNvPr id="3" name="Segnaposto piè di pagina 2"/>
          <p:cNvSpPr>
            <a:spLocks noGrp="1"/>
          </p:cNvSpPr>
          <p:nvPr>
            <p:ph type="ftr" sz="quarter" idx="11"/>
          </p:nvPr>
        </p:nvSpPr>
        <p:spPr>
          <a:xfrm>
            <a:off x="3028952" y="6356352"/>
            <a:ext cx="3086100" cy="365125"/>
          </a:xfrm>
          <a:prstGeom prst="rect">
            <a:avLst/>
          </a:prstGeom>
        </p:spPr>
        <p:txBody>
          <a:bodyPr/>
          <a:lstStyle>
            <a:lvl1pPr>
              <a:defRPr/>
            </a:lvl1pPr>
          </a:lstStyle>
          <a:p>
            <a:pPr defTabSz="685800"/>
            <a:endParaRPr lang="it-IT" sz="1350" dirty="0">
              <a:solidFill>
                <a:srgbClr val="FFFFFF"/>
              </a:solidFill>
            </a:endParaRPr>
          </a:p>
        </p:txBody>
      </p:sp>
      <p:sp>
        <p:nvSpPr>
          <p:cNvPr id="4" name="Segnaposto numero diapositiva 3"/>
          <p:cNvSpPr>
            <a:spLocks noGrp="1"/>
          </p:cNvSpPr>
          <p:nvPr>
            <p:ph type="sldNum" sz="quarter" idx="12"/>
          </p:nvPr>
        </p:nvSpPr>
        <p:spPr>
          <a:xfrm>
            <a:off x="6457951" y="6356352"/>
            <a:ext cx="2057400" cy="365125"/>
          </a:xfrm>
          <a:prstGeom prst="rect">
            <a:avLst/>
          </a:prstGeom>
        </p:spPr>
        <p:txBody>
          <a:bodyPr/>
          <a:lstStyle>
            <a:lvl1pPr>
              <a:defRPr/>
            </a:lvl1pPr>
          </a:lstStyle>
          <a:p>
            <a:pPr defTabSz="685800"/>
            <a:fld id="{281B4EF6-E064-4DCA-A3DD-A1639DCB6ADA}" type="slidenum">
              <a:rPr lang="it-IT" sz="1350" smtClean="0">
                <a:solidFill>
                  <a:srgbClr val="FFFFFF"/>
                </a:solidFill>
              </a:rPr>
              <a:pPr defTabSz="685800"/>
              <a:t>‹N›</a:t>
            </a:fld>
            <a:endParaRPr lang="it-IT" sz="1350" dirty="0">
              <a:solidFill>
                <a:srgbClr val="FFFFFF"/>
              </a:solidFill>
            </a:endParaRPr>
          </a:p>
        </p:txBody>
      </p:sp>
    </p:spTree>
    <p:extLst>
      <p:ext uri="{BB962C8B-B14F-4D97-AF65-F5344CB8AC3E}">
        <p14:creationId xmlns:p14="http://schemas.microsoft.com/office/powerpoint/2010/main" val="1721226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4500"/>
            </a:lvl1pPr>
          </a:lstStyle>
          <a:p>
            <a:r>
              <a:rPr lang="it-IT" dirty="0"/>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dirty="0"/>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pPr defTabSz="685800"/>
            <a:fld id="{CEA95C8D-0C00-48FA-8AF2-88AF76517E28}" type="datetimeFigureOut">
              <a:rPr lang="it-IT" sz="1350" smtClean="0">
                <a:solidFill>
                  <a:srgbClr val="FFFFFF"/>
                </a:solidFill>
              </a:rPr>
              <a:pPr defTabSz="685800"/>
              <a:t>03/07/2023</a:t>
            </a:fld>
            <a:endParaRPr lang="it-IT" sz="1350" dirty="0">
              <a:solidFill>
                <a:srgbClr val="FFFFFF"/>
              </a:solidFill>
            </a:endParaRPr>
          </a:p>
        </p:txBody>
      </p:sp>
      <p:sp>
        <p:nvSpPr>
          <p:cNvPr id="5" name="Segnaposto piè di pagina 4"/>
          <p:cNvSpPr>
            <a:spLocks noGrp="1"/>
          </p:cNvSpPr>
          <p:nvPr>
            <p:ph type="ftr" sz="quarter" idx="11"/>
          </p:nvPr>
        </p:nvSpPr>
        <p:spPr/>
        <p:txBody>
          <a:bodyPr/>
          <a:lstStyle>
            <a:lvl1pPr>
              <a:defRPr/>
            </a:lvl1pPr>
          </a:lstStyle>
          <a:p>
            <a:pPr defTabSz="685800"/>
            <a:endParaRPr lang="it-IT" sz="1350" dirty="0">
              <a:solidFill>
                <a:srgbClr val="FFFFFF"/>
              </a:solidFill>
            </a:endParaRPr>
          </a:p>
        </p:txBody>
      </p:sp>
      <p:sp>
        <p:nvSpPr>
          <p:cNvPr id="6" name="Segnaposto numero diapositiva 5"/>
          <p:cNvSpPr>
            <a:spLocks noGrp="1"/>
          </p:cNvSpPr>
          <p:nvPr>
            <p:ph type="sldNum" sz="quarter" idx="12"/>
          </p:nvPr>
        </p:nvSpPr>
        <p:spPr/>
        <p:txBody>
          <a:bodyPr/>
          <a:lstStyle>
            <a:lvl1pPr>
              <a:defRPr/>
            </a:lvl1pPr>
          </a:lstStyle>
          <a:p>
            <a:pPr defTabSz="685800"/>
            <a:fld id="{BD1F98F4-7858-4CBA-96D9-A3D238B01275}" type="slidenum">
              <a:rPr lang="it-IT" sz="1350" smtClean="0">
                <a:solidFill>
                  <a:srgbClr val="FFFFFF"/>
                </a:solidFill>
              </a:rPr>
              <a:pPr defTabSz="685800"/>
              <a:t>‹N›</a:t>
            </a:fld>
            <a:endParaRPr lang="it-IT" sz="1350" dirty="0">
              <a:solidFill>
                <a:srgbClr val="FFFFFF"/>
              </a:solidFill>
            </a:endParaRPr>
          </a:p>
        </p:txBody>
      </p:sp>
    </p:spTree>
    <p:extLst>
      <p:ext uri="{BB962C8B-B14F-4D97-AF65-F5344CB8AC3E}">
        <p14:creationId xmlns:p14="http://schemas.microsoft.com/office/powerpoint/2010/main" val="3382895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6055F8-1D02-4417-9241-55C834FD9970}"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03/07/2023</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7B441-5312-499D-93C3-6E37886527FA}"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572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6055F8-1D02-4417-9241-55C834FD9970}"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03/07/2023</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7B441-5312-499D-93C3-6E37886527FA}"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2573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2.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pic>
        <p:nvPicPr>
          <p:cNvPr id="2" name="Immagine 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Immagine 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4" name="Connettore 1 3"/>
          <p:cNvCxnSpPr/>
          <p:nvPr userDrawn="1"/>
        </p:nvCxnSpPr>
        <p:spPr>
          <a:xfrm flipH="1" flipV="1">
            <a:off x="1514475" y="672479"/>
            <a:ext cx="7665842" cy="27025"/>
          </a:xfrm>
          <a:prstGeom prst="line">
            <a:avLst/>
          </a:prstGeom>
          <a:ln w="38100">
            <a:gradFill>
              <a:gsLst>
                <a:gs pos="0">
                  <a:schemeClr val="bg1">
                    <a:alpha val="50000"/>
                    <a:lumMod val="0"/>
                    <a:lumOff val="100000"/>
                  </a:schemeClr>
                </a:gs>
                <a:gs pos="100000">
                  <a:schemeClr val="bg1">
                    <a:alpha val="0"/>
                    <a:lumMod val="0"/>
                    <a:lumOff val="10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5" name="Connettore 1 4"/>
          <p:cNvCxnSpPr/>
          <p:nvPr userDrawn="1"/>
        </p:nvCxnSpPr>
        <p:spPr>
          <a:xfrm>
            <a:off x="386954" y="2"/>
            <a:ext cx="0" cy="5324475"/>
          </a:xfrm>
          <a:prstGeom prst="line">
            <a:avLst/>
          </a:prstGeom>
          <a:ln w="38100">
            <a:gradFill>
              <a:gsLst>
                <a:gs pos="0">
                  <a:schemeClr val="bg1">
                    <a:alpha val="50000"/>
                    <a:lumMod val="0"/>
                    <a:lumOff val="100000"/>
                  </a:schemeClr>
                </a:gs>
                <a:gs pos="100000">
                  <a:schemeClr val="bg1">
                    <a:alpha val="0"/>
                    <a:lumMod val="0"/>
                    <a:lumOff val="10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 name="Connettore 1 5"/>
          <p:cNvCxnSpPr/>
          <p:nvPr userDrawn="1"/>
        </p:nvCxnSpPr>
        <p:spPr>
          <a:xfrm flipV="1">
            <a:off x="8765383" y="728665"/>
            <a:ext cx="0" cy="6158499"/>
          </a:xfrm>
          <a:prstGeom prst="line">
            <a:avLst/>
          </a:prstGeom>
          <a:ln w="38100">
            <a:gradFill>
              <a:gsLst>
                <a:gs pos="0">
                  <a:schemeClr val="bg1">
                    <a:alpha val="50000"/>
                    <a:lumMod val="0"/>
                    <a:lumOff val="100000"/>
                  </a:schemeClr>
                </a:gs>
                <a:gs pos="100000">
                  <a:schemeClr val="bg1">
                    <a:alpha val="0"/>
                    <a:lumMod val="0"/>
                    <a:lumOff val="100000"/>
                  </a:schemeClr>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421582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Lst>
  <p:transition spd="slow">
    <p:wipe dir="r"/>
  </p:transition>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589">
          <p15:clr>
            <a:srgbClr val="F26B43"/>
          </p15:clr>
        </p15:guide>
        <p15:guide id="2" pos="3840">
          <p15:clr>
            <a:srgbClr val="F26B43"/>
          </p15:clr>
        </p15:guide>
        <p15:guide id="3" orient="horz" pos="1933">
          <p15:clr>
            <a:srgbClr val="F26B43"/>
          </p15:clr>
        </p15:guide>
        <p15:guide id="4" pos="7355">
          <p15:clr>
            <a:srgbClr val="F26B43"/>
          </p15:clr>
        </p15:guide>
        <p15:guide id="5" pos="325">
          <p15:clr>
            <a:srgbClr val="F26B43"/>
          </p15:clr>
        </p15:guide>
        <p15:guide id="6" orient="horz" pos="45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6055F8-1D02-4417-9241-55C834FD9970}"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03/07/2023</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007B441-5312-499D-93C3-6E37886527FA}"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2014393"/>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igura a mano libera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12" name="Figura a mano libera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14" name="Triangolo rettangolo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cxnSp>
        <p:nvCxnSpPr>
          <p:cNvPr id="15" name="Connettore 1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Segnaposto titolo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it-IT"/>
              <a:t>Fare clic per modificare lo stile del titolo</a:t>
            </a:r>
            <a:endParaRPr kumimoji="0" lang="en-US"/>
          </a:p>
        </p:txBody>
      </p:sp>
      <p:sp>
        <p:nvSpPr>
          <p:cNvPr id="30" name="Segnaposto testo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it-IT"/>
              <a:t>Fare clic per modificare stili del testo dello schema</a:t>
            </a:r>
          </a:p>
          <a:p>
            <a:pPr lvl="1" eaLnBrk="1" latinLnBrk="0" hangingPunct="1"/>
            <a:r>
              <a:rPr kumimoji="0" lang="it-IT"/>
              <a:t>Secondo livello</a:t>
            </a:r>
          </a:p>
          <a:p>
            <a:pPr lvl="2" eaLnBrk="1" latinLnBrk="0" hangingPunct="1"/>
            <a:r>
              <a:rPr kumimoji="0" lang="it-IT"/>
              <a:t>Terzo livello</a:t>
            </a:r>
          </a:p>
          <a:p>
            <a:pPr lvl="3" eaLnBrk="1" latinLnBrk="0" hangingPunct="1"/>
            <a:r>
              <a:rPr kumimoji="0" lang="it-IT"/>
              <a:t>Quarto livello</a:t>
            </a:r>
          </a:p>
          <a:p>
            <a:pPr lvl="4" eaLnBrk="1" latinLnBrk="0" hangingPunct="1"/>
            <a:r>
              <a:rPr kumimoji="0" lang="it-IT"/>
              <a:t>Quinto livello</a:t>
            </a:r>
            <a:endParaRPr kumimoji="0" lang="en-US"/>
          </a:p>
        </p:txBody>
      </p:sp>
      <p:sp>
        <p:nvSpPr>
          <p:cNvPr id="10" name="Segnaposto data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marL="0" marR="0" lvl="0" indent="0" algn="l" defTabSz="914400" rtl="0" eaLnBrk="1" fontAlgn="auto" latinLnBrk="0" hangingPunct="1">
              <a:lnSpc>
                <a:spcPct val="100000"/>
              </a:lnSpc>
              <a:spcBef>
                <a:spcPts val="0"/>
              </a:spcBef>
              <a:spcAft>
                <a:spcPts val="0"/>
              </a:spcAft>
              <a:buClrTx/>
              <a:buSzTx/>
              <a:buFontTx/>
              <a:buNone/>
              <a:tabLst/>
              <a:defRPr/>
            </a:pPr>
            <a:fld id="{4B6055F8-1D02-4417-9241-55C834FD9970}" type="datetimeFigureOut">
              <a:rPr kumimoji="0" lang="it-IT"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03/07/2023</a:t>
            </a:fld>
            <a:endParaRPr kumimoji="0" lang="it-IT"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22" name="Segnaposto piè di pagina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18" name="Segnaposto numero diapositiva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marL="0" marR="0" lvl="0" indent="0" algn="r" defTabSz="914400" rtl="0" eaLnBrk="1" fontAlgn="auto" latinLnBrk="0" hangingPunct="1">
              <a:lnSpc>
                <a:spcPct val="100000"/>
              </a:lnSpc>
              <a:spcBef>
                <a:spcPts val="0"/>
              </a:spcBef>
              <a:spcAft>
                <a:spcPts val="0"/>
              </a:spcAft>
              <a:buClrTx/>
              <a:buSzTx/>
              <a:buFontTx/>
              <a:buNone/>
              <a:tabLst/>
              <a:defRPr/>
            </a:pPr>
            <a:fld id="{B007B441-5312-499D-93C3-6E37886527FA}" type="slidenum">
              <a:rPr kumimoji="0" lang="it-IT"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prstClr val="black"/>
              </a:solidFill>
              <a:effectLst/>
              <a:uLnTx/>
              <a:uFillTx/>
              <a:latin typeface="Lucida Sans Unicode"/>
              <a:ea typeface="+mn-ea"/>
              <a:cs typeface="+mn-cs"/>
            </a:endParaRPr>
          </a:p>
        </p:txBody>
      </p:sp>
    </p:spTree>
    <p:extLst>
      <p:ext uri="{BB962C8B-B14F-4D97-AF65-F5344CB8AC3E}">
        <p14:creationId xmlns:p14="http://schemas.microsoft.com/office/powerpoint/2010/main" val="2873629440"/>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3.jpeg"/><Relationship Id="rId4" Type="http://schemas.openxmlformats.org/officeDocument/2006/relationships/image" Target="../media/image4.jpeg"/></Relationships>
</file>

<file path=ppt/slides/_rels/slide10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3.jpeg"/><Relationship Id="rId4" Type="http://schemas.openxmlformats.org/officeDocument/2006/relationships/image" Target="../media/image4.jpeg"/></Relationships>
</file>

<file path=ppt/slides/_rels/slide11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51.jpeg"/></Relationships>
</file>

<file path=ppt/slides/_rels/slide11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1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1.xml"/></Relationships>
</file>

<file path=ppt/slides/_rels/slide11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6.jpeg"/><Relationship Id="rId5" Type="http://schemas.openxmlformats.org/officeDocument/2006/relationships/image" Target="../media/image3.jpeg"/><Relationship Id="rId4" Type="http://schemas.openxmlformats.org/officeDocument/2006/relationships/image" Target="../media/image4.jpeg"/></Relationships>
</file>

<file path=ppt/slides/_rels/slide1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7.jpeg"/><Relationship Id="rId5" Type="http://schemas.openxmlformats.org/officeDocument/2006/relationships/image" Target="../media/image3.jpe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3.jpe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3.jpeg"/><Relationship Id="rId5" Type="http://schemas.openxmlformats.org/officeDocument/2006/relationships/image" Target="../media/image4.jpeg"/><Relationship Id="rId4" Type="http://schemas.openxmlformats.org/officeDocument/2006/relationships/hyperlink" Target="Altri%20Benefici.pp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3.jpeg"/><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3.jpeg"/><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8.jpeg"/><Relationship Id="rId5" Type="http://schemas.openxmlformats.org/officeDocument/2006/relationships/image" Target="../media/image3.jpeg"/><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9.jpeg"/><Relationship Id="rId5" Type="http://schemas.openxmlformats.org/officeDocument/2006/relationships/image" Target="../media/image3.jpe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3.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3.jpeg"/><Relationship Id="rId5" Type="http://schemas.openxmlformats.org/officeDocument/2006/relationships/image" Target="../media/image4.jpeg"/><Relationship Id="rId4" Type="http://schemas.openxmlformats.org/officeDocument/2006/relationships/hyperlink" Target="Caso%201.pp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10.jpeg"/><Relationship Id="rId5" Type="http://schemas.openxmlformats.org/officeDocument/2006/relationships/image" Target="../media/image3.jpeg"/><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11.jpeg"/><Relationship Id="rId5" Type="http://schemas.openxmlformats.org/officeDocument/2006/relationships/image" Target="../media/image3.jpeg"/><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12.jpeg"/><Relationship Id="rId5" Type="http://schemas.openxmlformats.org/officeDocument/2006/relationships/image" Target="../media/image3.jpeg"/><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3.jpeg"/><Relationship Id="rId5" Type="http://schemas.openxmlformats.org/officeDocument/2006/relationships/image" Target="../media/image4.jpeg"/><Relationship Id="rId4" Type="http://schemas.openxmlformats.org/officeDocument/2006/relationships/hyperlink" Target="Caso%201.pp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13.jpeg"/><Relationship Id="rId5" Type="http://schemas.openxmlformats.org/officeDocument/2006/relationships/image" Target="../media/image3.jpeg"/><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14.jpeg"/><Relationship Id="rId5" Type="http://schemas.openxmlformats.org/officeDocument/2006/relationships/image" Target="../media/image3.jpeg"/><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9.xml"/><Relationship Id="rId5" Type="http://schemas.openxmlformats.org/officeDocument/2006/relationships/image" Target="../media/image3.jpeg"/><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3.jpeg"/><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image" Target="../media/image3.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3.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9.xml"/><Relationship Id="rId5" Type="http://schemas.openxmlformats.org/officeDocument/2006/relationships/image" Target="../media/image3.jpeg"/><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1.xml"/><Relationship Id="rId1" Type="http://schemas.openxmlformats.org/officeDocument/2006/relationships/slideLayout" Target="../slideLayouts/slideLayout9.xml"/><Relationship Id="rId5" Type="http://schemas.openxmlformats.org/officeDocument/2006/relationships/image" Target="../media/image3.jpeg"/><Relationship Id="rId4" Type="http://schemas.openxmlformats.org/officeDocument/2006/relationships/image" Target="../media/image4.jpeg"/></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2.xml"/><Relationship Id="rId1" Type="http://schemas.openxmlformats.org/officeDocument/2006/relationships/slideLayout" Target="../slideLayouts/slideLayout9.xml"/><Relationship Id="rId5" Type="http://schemas.openxmlformats.org/officeDocument/2006/relationships/image" Target="../media/image3.jpeg"/><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image" Target="../media/image3.jpeg"/><Relationship Id="rId4" Type="http://schemas.openxmlformats.org/officeDocument/2006/relationships/image" Target="../media/image4.jpeg"/></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6.jpe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15.jpeg"/><Relationship Id="rId5" Type="http://schemas.openxmlformats.org/officeDocument/2006/relationships/image" Target="../media/image3.jpeg"/><Relationship Id="rId4" Type="http://schemas.openxmlformats.org/officeDocument/2006/relationships/image" Target="../media/image4.jpeg"/></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8.jpeg"/><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image" Target="../media/image17.jpeg"/><Relationship Id="rId5" Type="http://schemas.openxmlformats.org/officeDocument/2006/relationships/image" Target="../media/image3.jpeg"/><Relationship Id="rId4" Type="http://schemas.openxmlformats.org/officeDocument/2006/relationships/image" Target="../media/image4.jpeg"/></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6.xml"/><Relationship Id="rId1" Type="http://schemas.openxmlformats.org/officeDocument/2006/relationships/slideLayout" Target="../slideLayouts/slideLayout9.xml"/><Relationship Id="rId5" Type="http://schemas.openxmlformats.org/officeDocument/2006/relationships/image" Target="../media/image3.jpeg"/><Relationship Id="rId4" Type="http://schemas.openxmlformats.org/officeDocument/2006/relationships/image" Target="../media/image4.jpeg"/></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19.jpeg"/><Relationship Id="rId5" Type="http://schemas.openxmlformats.org/officeDocument/2006/relationships/image" Target="../media/image3.jpeg"/><Relationship Id="rId4" Type="http://schemas.openxmlformats.org/officeDocument/2006/relationships/image" Target="../media/image4.jpeg"/></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image" Target="../media/image20.jpeg"/><Relationship Id="rId5" Type="http://schemas.openxmlformats.org/officeDocument/2006/relationships/image" Target="../media/image3.jpeg"/><Relationship Id="rId4" Type="http://schemas.openxmlformats.org/officeDocument/2006/relationships/image" Target="../media/image4.jpe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5.jpeg"/><Relationship Id="rId7" Type="http://schemas.openxmlformats.org/officeDocument/2006/relationships/hyperlink" Target="Modalit&#224;%20valutative.ppt"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hyperlink" Target="Benefici.ppt" TargetMode="External"/><Relationship Id="rId5" Type="http://schemas.openxmlformats.org/officeDocument/2006/relationships/hyperlink" Target="Destinatari.ppt" TargetMode="External"/><Relationship Id="rId4" Type="http://schemas.openxmlformats.org/officeDocument/2006/relationships/hyperlink" Target="Fonti%20Normative.ppt" TargetMode="External"/><Relationship Id="rId9" Type="http://schemas.openxmlformats.org/officeDocument/2006/relationships/image" Target="../media/image3.jpeg"/></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3.jpe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1.xml"/><Relationship Id="rId1" Type="http://schemas.openxmlformats.org/officeDocument/2006/relationships/vmlDrawing" Target="../drawings/vmlDrawing1.vml"/><Relationship Id="rId4" Type="http://schemas.openxmlformats.org/officeDocument/2006/relationships/image" Target="../media/image22.emf"/></Relationships>
</file>

<file path=ppt/slides/_rels/slide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3.jpeg"/><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3.jpeg"/><Relationship Id="rId5" Type="http://schemas.openxmlformats.org/officeDocument/2006/relationships/image" Target="../media/image4.jpeg"/><Relationship Id="rId4" Type="http://schemas.openxmlformats.org/officeDocument/2006/relationships/hyperlink" Target="Lucro%20cessante.ppt"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3.jpeg"/><Relationship Id="rId4" Type="http://schemas.openxmlformats.org/officeDocument/2006/relationships/image" Target="../media/image4.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1.xml"/><Relationship Id="rId1" Type="http://schemas.openxmlformats.org/officeDocument/2006/relationships/vmlDrawing" Target="../drawings/vmlDrawing2.vml"/><Relationship Id="rId5" Type="http://schemas.openxmlformats.org/officeDocument/2006/relationships/image" Target="../media/image24.jpeg"/><Relationship Id="rId4" Type="http://schemas.openxmlformats.org/officeDocument/2006/relationships/image" Target="../media/image22.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3.jpeg"/><Relationship Id="rId5" Type="http://schemas.openxmlformats.org/officeDocument/2006/relationships/image" Target="../media/image4.jpeg"/><Relationship Id="rId4" Type="http://schemas.openxmlformats.org/officeDocument/2006/relationships/hyperlink" Target="Tabelle%20DB%202018.ppt" TargetMode="External"/></Relationships>
</file>

<file path=ppt/slides/_rels/slide9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5.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1343025" y="3608388"/>
            <a:ext cx="6540500" cy="396875"/>
          </a:xfrm>
          <a:prstGeom prst="rect">
            <a:avLst/>
          </a:prstGeom>
          <a:noFill/>
          <a:ln w="12700">
            <a:noFill/>
            <a:miter lim="800000"/>
            <a:headEnd/>
            <a:tailEnd/>
          </a:ln>
        </p:spPr>
        <p:txBody>
          <a:bodyPr lIns="88335" tIns="44167" rIns="88335" bIns="44167">
            <a:spAutoFit/>
          </a:bodyPr>
          <a:lstStyle/>
          <a:p>
            <a:pPr marL="0" marR="0" lvl="0" indent="0" algn="ctr" defTabSz="884238"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srgbClr val="FFE701"/>
                </a:solidFill>
                <a:effectLst>
                  <a:outerShdw blurRad="38100" dist="38100" dir="2700000" algn="tl">
                    <a:srgbClr val="000000"/>
                  </a:outerShdw>
                </a:effectLst>
                <a:uLnTx/>
                <a:uFillTx/>
                <a:latin typeface="Arial Narrow" pitchFamily="34" charset="0"/>
                <a:ea typeface="+mn-ea"/>
                <a:cs typeface="+mn-cs"/>
              </a:rPr>
              <a:t>Relatore: Col. </a:t>
            </a:r>
            <a:r>
              <a:rPr kumimoji="0" lang="it-IT" sz="2000" b="1" i="0" u="none" strike="noStrike" kern="1200" cap="none" spc="0" normalizeH="0" baseline="0" noProof="0" dirty="0" err="1">
                <a:ln>
                  <a:noFill/>
                </a:ln>
                <a:solidFill>
                  <a:srgbClr val="FFE701"/>
                </a:solidFill>
                <a:effectLst>
                  <a:outerShdw blurRad="38100" dist="38100" dir="2700000" algn="tl">
                    <a:srgbClr val="000000"/>
                  </a:outerShdw>
                </a:effectLst>
                <a:uLnTx/>
                <a:uFillTx/>
                <a:latin typeface="Arial Narrow" pitchFamily="34" charset="0"/>
                <a:ea typeface="+mn-ea"/>
                <a:cs typeface="+mn-cs"/>
              </a:rPr>
              <a:t>CSArn</a:t>
            </a:r>
            <a:r>
              <a:rPr kumimoji="0" lang="it-IT" sz="2000" b="1" i="0" u="none" strike="noStrike" kern="1200" cap="none" spc="0" normalizeH="0" baseline="0" noProof="0" dirty="0">
                <a:ln>
                  <a:noFill/>
                </a:ln>
                <a:solidFill>
                  <a:srgbClr val="FFE701"/>
                </a:solidFill>
                <a:effectLst>
                  <a:outerShdw blurRad="38100" dist="38100" dir="2700000" algn="tl">
                    <a:srgbClr val="000000"/>
                  </a:outerShdw>
                </a:effectLst>
                <a:uLnTx/>
                <a:uFillTx/>
                <a:latin typeface="Arial Narrow" pitchFamily="34" charset="0"/>
                <a:ea typeface="+mn-ea"/>
                <a:cs typeface="+mn-cs"/>
              </a:rPr>
              <a:t> Emidio MARANGONI</a:t>
            </a:r>
          </a:p>
        </p:txBody>
      </p:sp>
      <p:sp>
        <p:nvSpPr>
          <p:cNvPr id="2" name="Rectangle 2"/>
          <p:cNvSpPr>
            <a:spLocks noChangeArrowheads="1"/>
          </p:cNvSpPr>
          <p:nvPr/>
        </p:nvSpPr>
        <p:spPr bwMode="auto">
          <a:xfrm>
            <a:off x="539750" y="2781300"/>
            <a:ext cx="8135938" cy="920750"/>
          </a:xfrm>
          <a:prstGeom prst="rect">
            <a:avLst/>
          </a:prstGeom>
          <a:noFill/>
          <a:ln w="12700">
            <a:noFill/>
            <a:miter lim="800000"/>
            <a:headEnd/>
            <a:tailEnd/>
          </a:ln>
        </p:spPr>
        <p:txBody>
          <a:bodyPr lIns="88335" tIns="44167" rIns="88335" bIns="44167">
            <a:spAutoFit/>
          </a:bodyPr>
          <a:lstStyle/>
          <a:p>
            <a:pPr marL="0" marR="0" lvl="0" indent="0" algn="ctr" defTabSz="884238" rtl="0" eaLnBrk="1" fontAlgn="base" latinLnBrk="0" hangingPunct="1">
              <a:lnSpc>
                <a:spcPct val="100000"/>
              </a:lnSpc>
              <a:spcBef>
                <a:spcPct val="0"/>
              </a:spcBef>
              <a:spcAft>
                <a:spcPct val="0"/>
              </a:spcAft>
              <a:buClrTx/>
              <a:buSzTx/>
              <a:buFontTx/>
              <a:buNone/>
              <a:tabLst/>
              <a:defRPr/>
            </a:pPr>
            <a:r>
              <a:rPr kumimoji="0" lang="it-IT" sz="2700" b="1" i="0" u="none" strike="noStrike" kern="1200" cap="none" spc="0" normalizeH="0" baseline="0" noProof="0" dirty="0">
                <a:ln>
                  <a:noFill/>
                </a:ln>
                <a:solidFill>
                  <a:srgbClr val="FFCCFF"/>
                </a:solidFill>
                <a:effectLst>
                  <a:outerShdw blurRad="38100" dist="38100" dir="2700000" algn="tl">
                    <a:srgbClr val="000000"/>
                  </a:outerShdw>
                </a:effectLst>
                <a:uLnTx/>
                <a:uFillTx/>
                <a:latin typeface="Arial Narrow" pitchFamily="34" charset="0"/>
                <a:ea typeface="+mn-ea"/>
                <a:cs typeface="+mn-cs"/>
              </a:rPr>
              <a:t>LE VITTIME DEL DOVERE: ASPETTI </a:t>
            </a:r>
            <a:br>
              <a:rPr kumimoji="0" lang="it-IT" sz="2700" b="1" i="0" u="none" strike="noStrike" kern="1200" cap="none" spc="0" normalizeH="0" baseline="0" noProof="0" dirty="0">
                <a:ln>
                  <a:noFill/>
                </a:ln>
                <a:solidFill>
                  <a:srgbClr val="FFCCFF"/>
                </a:solidFill>
                <a:effectLst>
                  <a:outerShdw blurRad="38100" dist="38100" dir="2700000" algn="tl">
                    <a:srgbClr val="000000"/>
                  </a:outerShdw>
                </a:effectLst>
                <a:uLnTx/>
                <a:uFillTx/>
                <a:latin typeface="Arial Narrow" pitchFamily="34" charset="0"/>
                <a:ea typeface="+mn-ea"/>
                <a:cs typeface="+mn-cs"/>
              </a:rPr>
            </a:br>
            <a:r>
              <a:rPr kumimoji="0" lang="it-IT" sz="2700" b="1" i="0" u="none" strike="noStrike" kern="1200" cap="none" spc="0" normalizeH="0" baseline="0" noProof="0" dirty="0">
                <a:ln>
                  <a:noFill/>
                </a:ln>
                <a:solidFill>
                  <a:srgbClr val="FFCCFF"/>
                </a:solidFill>
                <a:effectLst>
                  <a:outerShdw blurRad="38100" dist="38100" dir="2700000" algn="tl">
                    <a:srgbClr val="000000"/>
                  </a:outerShdw>
                </a:effectLst>
                <a:uLnTx/>
                <a:uFillTx/>
                <a:latin typeface="Arial Narrow" pitchFamily="34" charset="0"/>
                <a:ea typeface="+mn-ea"/>
                <a:cs typeface="+mn-cs"/>
              </a:rPr>
              <a:t>MEDICO-LEGALI TRA PRESTAZIONI E RISARCIMENTI </a:t>
            </a:r>
          </a:p>
        </p:txBody>
      </p:sp>
      <p:sp>
        <p:nvSpPr>
          <p:cNvPr id="12" name="Oval 20"/>
          <p:cNvSpPr>
            <a:spLocks noChangeArrowheads="1"/>
          </p:cNvSpPr>
          <p:nvPr/>
        </p:nvSpPr>
        <p:spPr bwMode="auto">
          <a:xfrm>
            <a:off x="8763000" y="6505575"/>
            <a:ext cx="381000" cy="352425"/>
          </a:xfrm>
          <a:prstGeom prst="ellipse">
            <a:avLst/>
          </a:prstGeom>
          <a:solidFill>
            <a:srgbClr val="CCFF33"/>
          </a:solidFill>
          <a:ln>
            <a:noFill/>
          </a:ln>
          <a:effectLs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28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4101" name="Segnaposto numero diapositiva 4"/>
          <p:cNvSpPr txBox="1">
            <a:spLocks noGrp="1"/>
          </p:cNvSpPr>
          <p:nvPr/>
        </p:nvSpPr>
        <p:spPr bwMode="auto">
          <a:xfrm>
            <a:off x="8778875" y="6546850"/>
            <a:ext cx="330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95000"/>
              </a:lnSpc>
              <a:spcBef>
                <a:spcPct val="0"/>
              </a:spcBef>
              <a:spcAft>
                <a:spcPct val="0"/>
              </a:spcAft>
              <a:buClrTx/>
              <a:buSzTx/>
              <a:buFontTx/>
              <a:buNone/>
              <a:tabLst/>
              <a:defRPr/>
            </a:pPr>
            <a:fld id="{09455B56-D128-4C41-BCB9-F292125C5BE4}" type="slidenum">
              <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rPr>
              <a:pPr marL="0" marR="0" lvl="0" indent="0" algn="r" defTabSz="914400" rtl="0" eaLnBrk="1" fontAlgn="base" latinLnBrk="0" hangingPunct="1">
                <a:lnSpc>
                  <a:spcPct val="95000"/>
                </a:lnSpc>
                <a:spcBef>
                  <a:spcPct val="0"/>
                </a:spcBef>
                <a:spcAft>
                  <a:spcPct val="0"/>
                </a:spcAft>
                <a:buClrTx/>
                <a:buSzTx/>
                <a:buFontTx/>
                <a:buNone/>
                <a:tabLst/>
                <a:defRPr/>
              </a:pPr>
              <a:t>1</a:t>
            </a:fld>
            <a:endPar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endParaRPr>
          </a:p>
        </p:txBody>
      </p:sp>
      <p:sp>
        <p:nvSpPr>
          <p:cNvPr id="8" name="Titolo 1"/>
          <p:cNvSpPr txBox="1">
            <a:spLocks/>
          </p:cNvSpPr>
          <p:nvPr/>
        </p:nvSpPr>
        <p:spPr>
          <a:xfrm>
            <a:off x="2916238" y="1339850"/>
            <a:ext cx="3384550" cy="1296988"/>
          </a:xfrm>
          <a:prstGeom prst="rect">
            <a:avLst/>
          </a:prstGeom>
        </p:spPr>
        <p:txBody>
          <a:bodyPr/>
          <a:lstStyle>
            <a:lvl1pPr algn="r" rtl="0" eaLnBrk="0" fontAlgn="base" hangingPunct="0">
              <a:spcBef>
                <a:spcPct val="0"/>
              </a:spcBef>
              <a:spcAft>
                <a:spcPct val="0"/>
              </a:spcAft>
              <a:defRPr sz="4400">
                <a:solidFill>
                  <a:schemeClr val="folHlink"/>
                </a:solidFill>
                <a:latin typeface="+mj-lt"/>
                <a:ea typeface="+mj-ea"/>
                <a:cs typeface="+mj-cs"/>
              </a:defRPr>
            </a:lvl1pPr>
            <a:lvl2pPr algn="r" rtl="0" eaLnBrk="0" fontAlgn="base" hangingPunct="0">
              <a:spcBef>
                <a:spcPct val="0"/>
              </a:spcBef>
              <a:spcAft>
                <a:spcPct val="0"/>
              </a:spcAft>
              <a:defRPr sz="4400">
                <a:solidFill>
                  <a:schemeClr val="folHlink"/>
                </a:solidFill>
                <a:latin typeface="Arial" charset="0"/>
              </a:defRPr>
            </a:lvl2pPr>
            <a:lvl3pPr algn="r" rtl="0" eaLnBrk="0" fontAlgn="base" hangingPunct="0">
              <a:spcBef>
                <a:spcPct val="0"/>
              </a:spcBef>
              <a:spcAft>
                <a:spcPct val="0"/>
              </a:spcAft>
              <a:defRPr sz="4400">
                <a:solidFill>
                  <a:schemeClr val="folHlink"/>
                </a:solidFill>
                <a:latin typeface="Arial" charset="0"/>
              </a:defRPr>
            </a:lvl3pPr>
            <a:lvl4pPr algn="r" rtl="0" eaLnBrk="0" fontAlgn="base" hangingPunct="0">
              <a:spcBef>
                <a:spcPct val="0"/>
              </a:spcBef>
              <a:spcAft>
                <a:spcPct val="0"/>
              </a:spcAft>
              <a:defRPr sz="4400">
                <a:solidFill>
                  <a:schemeClr val="folHlink"/>
                </a:solidFill>
                <a:latin typeface="Arial" charset="0"/>
              </a:defRPr>
            </a:lvl4pPr>
            <a:lvl5pPr algn="r" rtl="0" eaLnBrk="0" fontAlgn="base" hangingPunct="0">
              <a:spcBef>
                <a:spcPct val="0"/>
              </a:spcBef>
              <a:spcAft>
                <a:spcPct val="0"/>
              </a:spcAft>
              <a:defRPr sz="4400">
                <a:solidFill>
                  <a:schemeClr val="folHlink"/>
                </a:solidFill>
                <a:latin typeface="Arial" charset="0"/>
              </a:defRPr>
            </a:lvl5pPr>
            <a:lvl6pPr marL="457200" algn="r" rtl="0" fontAlgn="base">
              <a:spcBef>
                <a:spcPct val="0"/>
              </a:spcBef>
              <a:spcAft>
                <a:spcPct val="0"/>
              </a:spcAft>
              <a:defRPr sz="4400">
                <a:solidFill>
                  <a:schemeClr val="folHlink"/>
                </a:solidFill>
                <a:latin typeface="Arial" charset="0"/>
              </a:defRPr>
            </a:lvl6pPr>
            <a:lvl7pPr marL="914400" algn="r" rtl="0" fontAlgn="base">
              <a:spcBef>
                <a:spcPct val="0"/>
              </a:spcBef>
              <a:spcAft>
                <a:spcPct val="0"/>
              </a:spcAft>
              <a:defRPr sz="4400">
                <a:solidFill>
                  <a:schemeClr val="folHlink"/>
                </a:solidFill>
                <a:latin typeface="Arial" charset="0"/>
              </a:defRPr>
            </a:lvl7pPr>
            <a:lvl8pPr marL="1371600" algn="r" rtl="0" fontAlgn="base">
              <a:spcBef>
                <a:spcPct val="0"/>
              </a:spcBef>
              <a:spcAft>
                <a:spcPct val="0"/>
              </a:spcAft>
              <a:defRPr sz="4400">
                <a:solidFill>
                  <a:schemeClr val="folHlink"/>
                </a:solidFill>
                <a:latin typeface="Arial" charset="0"/>
              </a:defRPr>
            </a:lvl8pPr>
            <a:lvl9pPr marL="1828800" algn="r" rtl="0" fontAlgn="base">
              <a:spcBef>
                <a:spcPct val="0"/>
              </a:spcBef>
              <a:spcAft>
                <a:spcPct val="0"/>
              </a:spcAft>
              <a:defRPr sz="4400">
                <a:solidFill>
                  <a:schemeClr val="folHlink"/>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800" b="1" i="1" u="none" strike="noStrike" kern="0" cap="none" spc="0" normalizeH="0" baseline="0" noProof="0" dirty="0" smtClean="0">
                <a:ln>
                  <a:noFill/>
                </a:ln>
                <a:solidFill>
                  <a:srgbClr val="FFFFFF"/>
                </a:solidFill>
                <a:effectLst/>
                <a:uLnTx/>
                <a:uFillTx/>
                <a:latin typeface="Arial"/>
                <a:ea typeface="+mj-ea"/>
                <a:cs typeface="+mj-cs"/>
              </a:rPr>
              <a:t>«</a:t>
            </a:r>
            <a:r>
              <a:rPr kumimoji="0" lang="it-IT" sz="1800" b="1" i="1" u="none" strike="noStrike" kern="0" cap="none" spc="0" normalizeH="0" baseline="0" noProof="0" dirty="0">
                <a:ln>
                  <a:noFill/>
                </a:ln>
                <a:solidFill>
                  <a:srgbClr val="FFFFFF"/>
                </a:solidFill>
                <a:effectLst/>
                <a:uLnTx/>
                <a:uFillTx/>
                <a:latin typeface="Arial"/>
                <a:ea typeface="+mj-ea"/>
                <a:cs typeface="+mj-cs"/>
              </a:rPr>
              <a:t>La Medicina Legale della Pubblica Amministrazione: diritto, tutele sociali e esigenze </a:t>
            </a:r>
            <a:r>
              <a:rPr kumimoji="0" lang="it-IT" sz="1800" b="1" i="1" u="none" strike="noStrike" kern="0" cap="none" spc="0" normalizeH="0" baseline="0" noProof="0" dirty="0" smtClean="0">
                <a:ln>
                  <a:noFill/>
                </a:ln>
                <a:solidFill>
                  <a:srgbClr val="FFFFFF"/>
                </a:solidFill>
                <a:effectLst/>
                <a:uLnTx/>
                <a:uFillTx/>
                <a:latin typeface="Arial"/>
                <a:ea typeface="+mj-ea"/>
                <a:cs typeface="+mj-cs"/>
              </a:rPr>
              <a:t>organizzative» </a:t>
            </a:r>
            <a:endParaRPr kumimoji="0" lang="it-IT" sz="1800" b="1" i="1" u="none" strike="noStrike" kern="0" cap="none" spc="0" normalizeH="0" baseline="0" noProof="0" dirty="0">
              <a:ln>
                <a:noFill/>
              </a:ln>
              <a:solidFill>
                <a:srgbClr val="FFFFFF"/>
              </a:solidFill>
              <a:effectLst/>
              <a:uLnTx/>
              <a:uFillTx/>
              <a:latin typeface="Arial"/>
              <a:ea typeface="+mj-ea"/>
              <a:cs typeface="+mj-cs"/>
            </a:endParaRPr>
          </a:p>
        </p:txBody>
      </p:sp>
      <p:pic>
        <p:nvPicPr>
          <p:cNvPr id="41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4825" y="73025"/>
            <a:ext cx="2211388"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5" y="73025"/>
            <a:ext cx="2211388"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Rettangolo 2"/>
          <p:cNvSpPr>
            <a:spLocks noChangeArrowheads="1"/>
          </p:cNvSpPr>
          <p:nvPr/>
        </p:nvSpPr>
        <p:spPr bwMode="auto">
          <a:xfrm>
            <a:off x="323850" y="5949950"/>
            <a:ext cx="84963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63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6350" marR="0" lvl="1" indent="0" algn="ctr" defTabSz="914400" rtl="0" eaLnBrk="1" fontAlgn="base" latinLnBrk="0" hangingPunct="1">
              <a:lnSpc>
                <a:spcPct val="100000"/>
              </a:lnSpc>
              <a:spcBef>
                <a:spcPct val="0"/>
              </a:spcBef>
              <a:spcAft>
                <a:spcPct val="0"/>
              </a:spcAft>
              <a:buClrTx/>
              <a:buSzTx/>
              <a:buFontTx/>
              <a:buNone/>
              <a:tabLst/>
              <a:defRPr/>
            </a:pPr>
            <a:r>
              <a:rPr kumimoji="0" lang="it-IT" altLang="it-IT" sz="16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Paestum</a:t>
            </a:r>
            <a:r>
              <a:rPr kumimoji="0" lang="it-IT" altLang="it-IT" sz="1600" b="0" i="0" u="none" strike="noStrike" kern="1200" cap="none" spc="0" normalizeH="0" baseline="0" noProof="0" smtClean="0">
                <a:ln>
                  <a:noFill/>
                </a:ln>
                <a:solidFill>
                  <a:srgbClr val="CCFFFF"/>
                </a:solidFill>
                <a:effectLst/>
                <a:uLnTx/>
                <a:uFillTx/>
                <a:latin typeface="Arial" panose="020B0604020202020204" pitchFamily="34" charset="0"/>
                <a:ea typeface="+mn-ea"/>
                <a:cs typeface="+mn-cs"/>
              </a:rPr>
              <a:t> 14-15 giugno 2019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CCFFFF"/>
                </a:solidFill>
                <a:effectLst/>
                <a:uLnTx/>
                <a:uFillTx/>
                <a:latin typeface="Arial" panose="020B0604020202020204" pitchFamily="34" charset="0"/>
                <a:ea typeface="+mn-ea"/>
                <a:cs typeface="+mn-cs"/>
              </a:rPr>
              <a:t>Associazione nazionale di Medicina Legale per la Pubblica Amministrazione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0" i="1" u="none" strike="noStrike" kern="1200" cap="none" spc="0" normalizeH="0" baseline="0" noProof="0" smtClean="0">
                <a:ln>
                  <a:noFill/>
                </a:ln>
                <a:solidFill>
                  <a:srgbClr val="CCFFFF"/>
                </a:solidFill>
                <a:effectLst/>
                <a:uLnTx/>
                <a:uFillTx/>
                <a:latin typeface="Arial" panose="020B0604020202020204" pitchFamily="34" charset="0"/>
                <a:ea typeface="+mn-ea"/>
                <a:cs typeface="+mn-cs"/>
              </a:rPr>
              <a:t>II Congresso Nazionale </a:t>
            </a:r>
          </a:p>
        </p:txBody>
      </p:sp>
    </p:spTree>
    <p:extLst>
      <p:ext uri="{BB962C8B-B14F-4D97-AF65-F5344CB8AC3E}">
        <p14:creationId xmlns:p14="http://schemas.microsoft.com/office/powerpoint/2010/main" val="32131951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0"/>
          <p:cNvSpPr>
            <a:spLocks noChangeArrowheads="1"/>
          </p:cNvSpPr>
          <p:nvPr/>
        </p:nvSpPr>
        <p:spPr bwMode="auto">
          <a:xfrm>
            <a:off x="8763000" y="6505575"/>
            <a:ext cx="381000" cy="352425"/>
          </a:xfrm>
          <a:prstGeom prst="ellipse">
            <a:avLst/>
          </a:prstGeom>
          <a:solidFill>
            <a:srgbClr val="CCFF33"/>
          </a:solidFill>
          <a:ln>
            <a:noFill/>
          </a:ln>
          <a:effectLs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2800" b="1" i="1"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22531" name="Segnaposto numero diapositiva 4"/>
          <p:cNvSpPr txBox="1">
            <a:spLocks noGrp="1"/>
          </p:cNvSpPr>
          <p:nvPr/>
        </p:nvSpPr>
        <p:spPr bwMode="auto">
          <a:xfrm>
            <a:off x="8778875" y="6546850"/>
            <a:ext cx="330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95000"/>
              </a:lnSpc>
              <a:spcBef>
                <a:spcPct val="0"/>
              </a:spcBef>
              <a:spcAft>
                <a:spcPct val="0"/>
              </a:spcAft>
              <a:buClrTx/>
              <a:buSzTx/>
              <a:buFontTx/>
              <a:buNone/>
              <a:tabLst/>
              <a:defRPr/>
            </a:pPr>
            <a:fld id="{F17BC273-830A-4B20-A207-46F857EEC964}" type="slidenum">
              <a:rPr kumimoji="0" lang="it-IT" altLang="it-IT" sz="10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rPr>
              <a:pPr marL="0" marR="0" lvl="0" indent="0" algn="r" defTabSz="914400" rtl="0" eaLnBrk="1" fontAlgn="base" latinLnBrk="0" hangingPunct="1">
                <a:lnSpc>
                  <a:spcPct val="95000"/>
                </a:lnSpc>
                <a:spcBef>
                  <a:spcPct val="0"/>
                </a:spcBef>
                <a:spcAft>
                  <a:spcPct val="0"/>
                </a:spcAft>
                <a:buClrTx/>
                <a:buSzTx/>
                <a:buFontTx/>
                <a:buNone/>
                <a:tabLst/>
                <a:defRPr/>
              </a:pPr>
              <a:t>10</a:t>
            </a:fld>
            <a:endParaRPr kumimoji="0" lang="it-IT" altLang="it-IT" sz="10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endParaRPr>
          </a:p>
        </p:txBody>
      </p:sp>
      <p:grpSp>
        <p:nvGrpSpPr>
          <p:cNvPr id="22532" name="Group 27"/>
          <p:cNvGrpSpPr>
            <a:grpSpLocks/>
          </p:cNvGrpSpPr>
          <p:nvPr/>
        </p:nvGrpSpPr>
        <p:grpSpPr bwMode="auto">
          <a:xfrm>
            <a:off x="395288" y="836613"/>
            <a:ext cx="8064500" cy="1038225"/>
            <a:chOff x="669" y="609"/>
            <a:chExt cx="2236" cy="666"/>
          </a:xfrm>
        </p:grpSpPr>
        <p:sp>
          <p:nvSpPr>
            <p:cNvPr id="22539" name="AutoShape 28"/>
            <p:cNvSpPr>
              <a:spLocks noChangeArrowheads="1"/>
            </p:cNvSpPr>
            <p:nvPr/>
          </p:nvSpPr>
          <p:spPr bwMode="auto">
            <a:xfrm>
              <a:off x="669" y="609"/>
              <a:ext cx="2222" cy="428"/>
            </a:xfrm>
            <a:prstGeom prst="bevel">
              <a:avLst>
                <a:gd name="adj" fmla="val 12500"/>
              </a:avLst>
            </a:prstGeom>
            <a:solidFill>
              <a:srgbClr val="BBE0E3"/>
            </a:solidFill>
            <a:ln w="9525">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 name="Text Box 29"/>
            <p:cNvSpPr txBox="1">
              <a:spLocks noChangeArrowheads="1"/>
            </p:cNvSpPr>
            <p:nvPr/>
          </p:nvSpPr>
          <p:spPr bwMode="auto">
            <a:xfrm>
              <a:off x="706" y="693"/>
              <a:ext cx="2199" cy="582"/>
            </a:xfrm>
            <a:prstGeom prst="rect">
              <a:avLst/>
            </a:prstGeom>
            <a:noFill/>
            <a:ln>
              <a:noFill/>
            </a:ln>
            <a:effectLs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rPr>
                <a:t>RISARCIMENTO DANNI - </a:t>
              </a:r>
              <a:r>
                <a:rPr kumimoji="0" lang="it-IT"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rPr>
                <a:t>DANNO NON PATRIMONIALE</a:t>
              </a:r>
              <a:endParaRPr kumimoji="0" lang="it-IT" altLang="it-IT"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s-ES" sz="2200" b="0" i="0" u="none" strike="noStrike" kern="1200" cap="none" spc="0" normalizeH="0" baseline="0" noProof="0" dirty="0">
                <a:ln>
                  <a:noFill/>
                </a:ln>
                <a:solidFill>
                  <a:srgbClr val="CC6600"/>
                </a:solidFill>
                <a:effectLst>
                  <a:outerShdw blurRad="38100" dist="38100" dir="2700000" algn="tl">
                    <a:srgbClr val="000000"/>
                  </a:outerShdw>
                </a:effectLst>
                <a:uLnTx/>
                <a:uFillTx/>
                <a:latin typeface="Arial Narrow" pitchFamily="34" charset="0"/>
                <a:ea typeface="+mn-ea"/>
                <a:cs typeface="+mn-cs"/>
              </a:endParaRPr>
            </a:p>
          </p:txBody>
        </p:sp>
      </p:grpSp>
      <p:sp>
        <p:nvSpPr>
          <p:cNvPr id="22533" name="Rectangle 1027"/>
          <p:cNvSpPr txBox="1">
            <a:spLocks noChangeArrowheads="1"/>
          </p:cNvSpPr>
          <p:nvPr/>
        </p:nvSpPr>
        <p:spPr bwMode="auto">
          <a:xfrm>
            <a:off x="179388" y="1631950"/>
            <a:ext cx="8785225" cy="4851400"/>
          </a:xfrm>
          <a:prstGeom prst="rect">
            <a:avLst/>
          </a:prstGeom>
          <a:blipFill dpi="0" rotWithShape="1">
            <a:blip r:embed="rId3"/>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it-IT" altLang="it-IT"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p:txBody>
      </p:sp>
      <p:sp>
        <p:nvSpPr>
          <p:cNvPr id="19" name="CasellaDiTesto 2"/>
          <p:cNvSpPr txBox="1">
            <a:spLocks noChangeArrowheads="1"/>
          </p:cNvSpPr>
          <p:nvPr/>
        </p:nvSpPr>
        <p:spPr bwMode="auto">
          <a:xfrm>
            <a:off x="257175" y="1628775"/>
            <a:ext cx="8642350" cy="5032375"/>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2400" b="1" i="1" u="sng" strike="noStrike" kern="1200" cap="none" spc="0" normalizeH="0" baseline="0" noProof="0" dirty="0" smtClean="0">
                <a:ln>
                  <a:noFill/>
                </a:ln>
                <a:solidFill>
                  <a:srgbClr val="000099"/>
                </a:solidFill>
                <a:effectLst/>
                <a:uLnTx/>
                <a:uFillTx/>
                <a:latin typeface="Arial" charset="0"/>
                <a:ea typeface="+mn-ea"/>
                <a:cs typeface="+mn-cs"/>
              </a:rPr>
              <a:t>DANNO NON PATRIMONIALE</a:t>
            </a:r>
            <a:endParaRPr kumimoji="0" lang="it-IT" sz="2700" b="1" i="1" u="sng" strike="noStrike" kern="1200" cap="none" spc="0" normalizeH="0" baseline="0" noProof="0" dirty="0" smtClean="0">
              <a:ln>
                <a:noFill/>
              </a:ln>
              <a:solidFill>
                <a:srgbClr val="000099"/>
              </a:solidFill>
              <a:effectLst/>
              <a:uLnTx/>
              <a:uFillTx/>
              <a:latin typeface="Arial"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sz="500" b="1" i="0" u="sng" strike="noStrike" kern="1200" cap="none" spc="0" normalizeH="0" baseline="0" noProof="0" dirty="0">
              <a:ln>
                <a:noFill/>
              </a:ln>
              <a:solidFill>
                <a:srgbClr val="000099"/>
              </a:solidFill>
              <a:effectLst/>
              <a:uLnTx/>
              <a:uFillTx/>
              <a:latin typeface="Arial"/>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2100" b="1" i="1" u="sng" strike="noStrike" kern="1200" cap="none" spc="0" normalizeH="0" baseline="0" noProof="0" dirty="0" smtClean="0">
                <a:ln>
                  <a:noFill/>
                </a:ln>
                <a:solidFill>
                  <a:srgbClr val="000099"/>
                </a:solidFill>
                <a:effectLst/>
                <a:uLnTx/>
                <a:uFillTx/>
                <a:latin typeface="Arial"/>
                <a:ea typeface="+mn-ea"/>
                <a:cs typeface="+mn-cs"/>
              </a:rPr>
              <a:t>DANNO MORALE SOGGETTIVO</a:t>
            </a:r>
            <a:r>
              <a:rPr kumimoji="0" lang="it-IT" sz="2100" b="0" i="0" u="none" strike="noStrike" kern="1200" cap="none" spc="0" normalizeH="0" baseline="0" noProof="0" dirty="0" smtClean="0">
                <a:ln>
                  <a:noFill/>
                </a:ln>
                <a:solidFill>
                  <a:srgbClr val="000099"/>
                </a:solidFill>
                <a:effectLst/>
                <a:uLnTx/>
                <a:uFillTx/>
                <a:latin typeface="Arial"/>
                <a:ea typeface="+mn-ea"/>
                <a:cs typeface="+mn-cs"/>
              </a:rPr>
              <a:t>: è la </a:t>
            </a:r>
            <a:r>
              <a:rPr kumimoji="0" lang="it-IT" sz="2100" b="0" i="0" u="none" strike="noStrike" kern="1200" cap="none" spc="0" normalizeH="0" baseline="0" noProof="0" dirty="0">
                <a:ln>
                  <a:noFill/>
                </a:ln>
                <a:solidFill>
                  <a:srgbClr val="000099"/>
                </a:solidFill>
                <a:effectLst/>
                <a:uLnTx/>
                <a:uFillTx/>
                <a:latin typeface="Arial"/>
                <a:ea typeface="+mn-ea"/>
                <a:cs typeface="+mn-cs"/>
              </a:rPr>
              <a:t>sofferenza soggettiva (</a:t>
            </a:r>
            <a:r>
              <a:rPr kumimoji="0" lang="it-IT" sz="2100" b="1" i="1" u="sng" strike="noStrike" kern="1200" cap="none" spc="0" normalizeH="0" baseline="0" noProof="0" dirty="0" err="1">
                <a:ln>
                  <a:noFill/>
                </a:ln>
                <a:solidFill>
                  <a:srgbClr val="000099"/>
                </a:solidFill>
                <a:effectLst/>
                <a:uLnTx/>
                <a:uFillTx/>
                <a:latin typeface="Arial"/>
                <a:ea typeface="+mn-ea"/>
                <a:cs typeface="+mn-cs"/>
              </a:rPr>
              <a:t>pretium</a:t>
            </a:r>
            <a:r>
              <a:rPr kumimoji="0" lang="it-IT" sz="2100" b="1" i="1" u="sng" strike="noStrike" kern="1200" cap="none" spc="0" normalizeH="0" baseline="0" noProof="0" dirty="0">
                <a:ln>
                  <a:noFill/>
                </a:ln>
                <a:solidFill>
                  <a:srgbClr val="000099"/>
                </a:solidFill>
                <a:effectLst/>
                <a:uLnTx/>
                <a:uFillTx/>
                <a:latin typeface="Arial"/>
                <a:ea typeface="+mn-ea"/>
                <a:cs typeface="+mn-cs"/>
              </a:rPr>
              <a:t> </a:t>
            </a:r>
            <a:r>
              <a:rPr kumimoji="0" lang="it-IT" sz="2100" b="1" i="1" u="sng" strike="noStrike" kern="1200" cap="none" spc="0" normalizeH="0" baseline="0" noProof="0" dirty="0" err="1">
                <a:ln>
                  <a:noFill/>
                </a:ln>
                <a:solidFill>
                  <a:srgbClr val="000099"/>
                </a:solidFill>
                <a:effectLst/>
                <a:uLnTx/>
                <a:uFillTx/>
                <a:latin typeface="Arial"/>
                <a:ea typeface="+mn-ea"/>
                <a:cs typeface="+mn-cs"/>
              </a:rPr>
              <a:t>doloris</a:t>
            </a:r>
            <a:r>
              <a:rPr kumimoji="0" lang="it-IT" sz="2100" b="0" i="0" u="none" strike="noStrike" kern="1200" cap="none" spc="0" normalizeH="0" baseline="0" noProof="0" dirty="0">
                <a:ln>
                  <a:noFill/>
                </a:ln>
                <a:solidFill>
                  <a:srgbClr val="000099"/>
                </a:solidFill>
                <a:effectLst/>
                <a:uLnTx/>
                <a:uFillTx/>
                <a:latin typeface="Arial"/>
                <a:ea typeface="+mn-ea"/>
                <a:cs typeface="+mn-cs"/>
              </a:rPr>
              <a:t>) cagionata da fatto illecito e va risarcito solo nei casi previsti dalla legge, in primis se il fatto illecito costituisce reato (art. 185 c.p</a:t>
            </a:r>
            <a:r>
              <a:rPr kumimoji="0" lang="it-IT" sz="2100" b="0" i="0" u="none" strike="noStrike" kern="1200" cap="none" spc="0" normalizeH="0" baseline="0" noProof="0" dirty="0" smtClean="0">
                <a:ln>
                  <a:noFill/>
                </a:ln>
                <a:solidFill>
                  <a:srgbClr val="000099"/>
                </a:solidFill>
                <a:effectLst/>
                <a:uLnTx/>
                <a:uFillTx/>
                <a:latin typeface="Arial"/>
                <a:ea typeface="+mn-ea"/>
                <a:cs typeface="+mn-cs"/>
              </a:rPr>
              <a:t>.). Viene </a:t>
            </a:r>
            <a:r>
              <a:rPr kumimoji="0" lang="it-IT" sz="2100" b="0" i="0" u="none" strike="noStrike" kern="1200" cap="none" spc="0" normalizeH="0" baseline="0" noProof="0" dirty="0">
                <a:ln>
                  <a:noFill/>
                </a:ln>
                <a:solidFill>
                  <a:srgbClr val="000099"/>
                </a:solidFill>
                <a:effectLst/>
                <a:uLnTx/>
                <a:uFillTx/>
                <a:latin typeface="Arial"/>
                <a:ea typeface="+mn-ea"/>
                <a:cs typeface="+mn-cs"/>
              </a:rPr>
              <a:t>liquidato </a:t>
            </a:r>
            <a:r>
              <a:rPr kumimoji="0" lang="it-IT" sz="2100" b="0" i="0" u="none" strike="noStrike" kern="1200" cap="none" spc="0" normalizeH="0" baseline="0" noProof="0" dirty="0" smtClean="0">
                <a:ln>
                  <a:noFill/>
                </a:ln>
                <a:solidFill>
                  <a:srgbClr val="000099"/>
                </a:solidFill>
                <a:effectLst/>
                <a:uLnTx/>
                <a:uFillTx/>
                <a:latin typeface="Arial"/>
                <a:ea typeface="+mn-ea"/>
                <a:cs typeface="+mn-cs"/>
              </a:rPr>
              <a:t>su </a:t>
            </a:r>
            <a:r>
              <a:rPr kumimoji="0" lang="it-IT" sz="2100" b="0" i="0" u="none" strike="noStrike" kern="1200" cap="none" spc="0" normalizeH="0" baseline="0" noProof="0" dirty="0">
                <a:ln>
                  <a:noFill/>
                </a:ln>
                <a:solidFill>
                  <a:srgbClr val="000099"/>
                </a:solidFill>
                <a:effectLst/>
                <a:uLnTx/>
                <a:uFillTx/>
                <a:latin typeface="Arial"/>
                <a:ea typeface="+mn-ea"/>
                <a:cs typeface="+mn-cs"/>
              </a:rPr>
              <a:t>base equitativa, aumentando l'importo riconosciuto a titolo di danno biologico di una percentuale dal </a:t>
            </a:r>
            <a:r>
              <a:rPr kumimoji="0" lang="it-IT" sz="2100" b="1" i="0" u="sng" strike="noStrike" kern="1200" cap="none" spc="0" normalizeH="0" baseline="0" noProof="0" dirty="0">
                <a:ln>
                  <a:noFill/>
                </a:ln>
                <a:solidFill>
                  <a:srgbClr val="000099"/>
                </a:solidFill>
                <a:effectLst/>
                <a:uLnTx/>
                <a:uFillTx/>
                <a:latin typeface="Arial"/>
                <a:ea typeface="+mn-ea"/>
                <a:cs typeface="+mn-cs"/>
              </a:rPr>
              <a:t>30</a:t>
            </a:r>
            <a:r>
              <a:rPr kumimoji="0" lang="it-IT" sz="2100" b="0" i="0" u="none" strike="noStrike" kern="1200" cap="none" spc="0" normalizeH="0" baseline="0" noProof="0" dirty="0">
                <a:ln>
                  <a:noFill/>
                </a:ln>
                <a:solidFill>
                  <a:srgbClr val="000099"/>
                </a:solidFill>
                <a:effectLst/>
                <a:uLnTx/>
                <a:uFillTx/>
                <a:latin typeface="Arial"/>
                <a:ea typeface="+mn-ea"/>
                <a:cs typeface="+mn-cs"/>
              </a:rPr>
              <a:t>% al </a:t>
            </a:r>
            <a:r>
              <a:rPr kumimoji="0" lang="it-IT" sz="2100" b="1" i="0" u="sng" strike="noStrike" kern="1200" cap="none" spc="0" normalizeH="0" baseline="0" noProof="0" dirty="0">
                <a:ln>
                  <a:noFill/>
                </a:ln>
                <a:solidFill>
                  <a:srgbClr val="000099"/>
                </a:solidFill>
                <a:effectLst/>
                <a:uLnTx/>
                <a:uFillTx/>
                <a:latin typeface="Arial"/>
                <a:ea typeface="+mn-ea"/>
                <a:cs typeface="+mn-cs"/>
              </a:rPr>
              <a:t>50</a:t>
            </a:r>
            <a:r>
              <a:rPr kumimoji="0" lang="it-IT" sz="2100" b="0" i="0" u="none" strike="noStrike" kern="1200" cap="none" spc="0" normalizeH="0" baseline="0" noProof="0" dirty="0">
                <a:ln>
                  <a:noFill/>
                </a:ln>
                <a:solidFill>
                  <a:srgbClr val="000099"/>
                </a:solidFill>
                <a:effectLst/>
                <a:uLnTx/>
                <a:uFillTx/>
                <a:latin typeface="Arial"/>
                <a:ea typeface="+mn-ea"/>
                <a:cs typeface="+mn-cs"/>
              </a:rPr>
              <a:t>%. </a:t>
            </a:r>
            <a:r>
              <a:rPr kumimoji="0" lang="it-IT" sz="2100" b="0" i="0" u="none" strike="noStrike" kern="1200" cap="none" spc="0" normalizeH="0" baseline="0" noProof="0" dirty="0" smtClean="0">
                <a:ln>
                  <a:noFill/>
                </a:ln>
                <a:solidFill>
                  <a:srgbClr val="000099"/>
                </a:solidFill>
                <a:effectLst/>
                <a:uLnTx/>
                <a:uFillTx/>
                <a:latin typeface="Arial"/>
                <a:ea typeface="+mn-ea"/>
                <a:cs typeface="+mn-cs"/>
              </a:rPr>
              <a:t>Le </a:t>
            </a:r>
            <a:r>
              <a:rPr kumimoji="0" lang="it-IT" sz="2100" b="0" i="0" u="none" strike="noStrike" kern="1200" cap="none" spc="0" normalizeH="0" baseline="0" noProof="0" dirty="0">
                <a:ln>
                  <a:noFill/>
                </a:ln>
                <a:solidFill>
                  <a:srgbClr val="000099"/>
                </a:solidFill>
                <a:effectLst/>
                <a:uLnTx/>
                <a:uFillTx/>
                <a:latin typeface="Arial"/>
                <a:ea typeface="+mn-ea"/>
                <a:cs typeface="+mn-cs"/>
              </a:rPr>
              <a:t>tabelle di Milano </a:t>
            </a:r>
            <a:r>
              <a:rPr kumimoji="0" lang="it-IT" sz="2100" b="0" i="0" u="none" strike="noStrike" kern="1200" cap="none" spc="0" normalizeH="0" baseline="0" noProof="0" dirty="0" smtClean="0">
                <a:ln>
                  <a:noFill/>
                </a:ln>
                <a:solidFill>
                  <a:srgbClr val="000099"/>
                </a:solidFill>
                <a:effectLst/>
                <a:uLnTx/>
                <a:uFillTx/>
                <a:latin typeface="Arial"/>
                <a:ea typeface="+mn-ea"/>
                <a:cs typeface="+mn-cs"/>
              </a:rPr>
              <a:t>si </a:t>
            </a:r>
            <a:r>
              <a:rPr kumimoji="0" lang="it-IT" sz="2100" b="0" i="0" u="none" strike="noStrike" kern="1200" cap="none" spc="0" normalizeH="0" baseline="0" noProof="0" dirty="0">
                <a:ln>
                  <a:noFill/>
                </a:ln>
                <a:solidFill>
                  <a:srgbClr val="000099"/>
                </a:solidFill>
                <a:effectLst/>
                <a:uLnTx/>
                <a:uFillTx/>
                <a:latin typeface="Arial"/>
                <a:ea typeface="+mn-ea"/>
                <a:cs typeface="+mn-cs"/>
              </a:rPr>
              <a:t>sono adeguate alle novità giurisprudenziali definendo tale </a:t>
            </a:r>
            <a:r>
              <a:rPr kumimoji="0" lang="it-IT" sz="2100" b="0" i="0" u="none" strike="noStrike" kern="1200" cap="none" spc="0" normalizeH="0" baseline="0" noProof="0" dirty="0" smtClean="0">
                <a:ln>
                  <a:noFill/>
                </a:ln>
                <a:solidFill>
                  <a:srgbClr val="000099"/>
                </a:solidFill>
                <a:effectLst/>
                <a:uLnTx/>
                <a:uFillTx/>
                <a:latin typeface="Arial"/>
                <a:ea typeface="+mn-ea"/>
                <a:cs typeface="+mn-cs"/>
              </a:rPr>
              <a:t>aumento quale «</a:t>
            </a:r>
            <a:r>
              <a:rPr kumimoji="0" lang="it-IT" sz="2100" b="1" i="1" u="sng" strike="noStrike" kern="1200" cap="none" spc="0" normalizeH="0" baseline="0" noProof="0" dirty="0" smtClean="0">
                <a:ln>
                  <a:noFill/>
                </a:ln>
                <a:solidFill>
                  <a:srgbClr val="000099"/>
                </a:solidFill>
                <a:effectLst/>
                <a:uLnTx/>
                <a:uFillTx/>
                <a:latin typeface="Arial"/>
                <a:ea typeface="+mn-ea"/>
                <a:cs typeface="+mn-cs"/>
              </a:rPr>
              <a:t>personalizzazione</a:t>
            </a:r>
            <a:r>
              <a:rPr kumimoji="0" lang="it-IT" sz="2100" b="0" i="1" u="none" strike="noStrike" kern="1200" cap="none" spc="0" normalizeH="0" baseline="0" noProof="0" dirty="0" smtClean="0">
                <a:ln>
                  <a:noFill/>
                </a:ln>
                <a:solidFill>
                  <a:srgbClr val="000099"/>
                </a:solidFill>
                <a:effectLst/>
                <a:uLnTx/>
                <a:uFillTx/>
                <a:latin typeface="Arial"/>
                <a:ea typeface="+mn-ea"/>
                <a:cs typeface="+mn-cs"/>
              </a:rPr>
              <a:t>»</a:t>
            </a:r>
            <a:r>
              <a:rPr kumimoji="0" lang="it-IT" sz="2100" b="0" i="0" u="none" strike="noStrike" kern="1200" cap="none" spc="0" normalizeH="0" baseline="0" noProof="0" dirty="0" smtClean="0">
                <a:ln>
                  <a:noFill/>
                </a:ln>
                <a:solidFill>
                  <a:srgbClr val="000099"/>
                </a:solidFill>
                <a:effectLst/>
                <a:uLnTx/>
                <a:uFillTx/>
                <a:latin typeface="Arial"/>
                <a:ea typeface="+mn-ea"/>
                <a:cs typeface="+mn-cs"/>
              </a:rPr>
              <a:t> </a:t>
            </a:r>
            <a:r>
              <a:rPr kumimoji="0" lang="it-IT" sz="2100" b="0" i="0" u="none" strike="noStrike" kern="1200" cap="none" spc="0" normalizeH="0" baseline="0" noProof="0" dirty="0">
                <a:ln>
                  <a:noFill/>
                </a:ln>
                <a:solidFill>
                  <a:srgbClr val="000099"/>
                </a:solidFill>
                <a:effectLst/>
                <a:uLnTx/>
                <a:uFillTx/>
                <a:latin typeface="Arial"/>
                <a:ea typeface="+mn-ea"/>
                <a:cs typeface="+mn-cs"/>
              </a:rPr>
              <a:t>del danno biologico</a:t>
            </a:r>
            <a:r>
              <a:rPr kumimoji="0" lang="it-IT" sz="2100" b="0" i="0" u="none" strike="noStrike" kern="1200" cap="none" spc="0" normalizeH="0" baseline="0" noProof="0" dirty="0" smtClean="0">
                <a:ln>
                  <a:noFill/>
                </a:ln>
                <a:solidFill>
                  <a:srgbClr val="000099"/>
                </a:solidFill>
                <a:effectLst/>
                <a:uLnTx/>
                <a:uFillTx/>
                <a:latin typeface="Arial"/>
                <a:ea typeface="+mn-ea"/>
                <a:cs typeface="+mn-cs"/>
              </a:rPr>
              <a:t>.</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sz="1050" b="0" i="0" u="none" strike="noStrike" kern="1200" cap="none" spc="0" normalizeH="0" baseline="0" noProof="0" dirty="0" smtClean="0">
              <a:ln>
                <a:noFill/>
              </a:ln>
              <a:solidFill>
                <a:srgbClr val="000099"/>
              </a:solidFill>
              <a:effectLst/>
              <a:uLnTx/>
              <a:uFillTx/>
              <a:latin typeface="Arial"/>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2200" b="0" i="0" u="none" strike="noStrike" kern="1200" cap="none" spc="0" normalizeH="0" baseline="0" noProof="0" dirty="0" smtClean="0">
                <a:ln>
                  <a:noFill/>
                </a:ln>
                <a:solidFill>
                  <a:srgbClr val="000099"/>
                </a:solidFill>
                <a:effectLst/>
                <a:uLnTx/>
                <a:uFillTx/>
                <a:latin typeface="Arial"/>
                <a:ea typeface="+mn-ea"/>
                <a:cs typeface="+mn-cs"/>
              </a:rPr>
              <a:t>Unica eccezione normativa rispetto alla valutazione del danno morale,  demandata alla Magistratura, si concretizza proprio nell’ambito </a:t>
            </a:r>
            <a:r>
              <a:rPr kumimoji="0" lang="it-IT" sz="2200" b="0" i="0" u="none" strike="noStrike" kern="1200" cap="none" spc="0" normalizeH="0" baseline="0" noProof="0" dirty="0" err="1" smtClean="0">
                <a:ln>
                  <a:noFill/>
                </a:ln>
                <a:solidFill>
                  <a:srgbClr val="000099"/>
                </a:solidFill>
                <a:effectLst/>
                <a:uLnTx/>
                <a:uFillTx/>
                <a:latin typeface="Arial"/>
                <a:ea typeface="+mn-ea"/>
                <a:cs typeface="+mn-cs"/>
              </a:rPr>
              <a:t>vittimologico</a:t>
            </a:r>
            <a:r>
              <a:rPr kumimoji="0" lang="it-IT" sz="2200" b="0" i="0" u="none" strike="noStrike" kern="1200" cap="none" spc="0" normalizeH="0" baseline="0" noProof="0" dirty="0" smtClean="0">
                <a:ln>
                  <a:noFill/>
                </a:ln>
                <a:solidFill>
                  <a:srgbClr val="000099"/>
                </a:solidFill>
                <a:effectLst/>
                <a:uLnTx/>
                <a:uFillTx/>
                <a:latin typeface="Arial"/>
                <a:ea typeface="+mn-ea"/>
                <a:cs typeface="+mn-cs"/>
              </a:rPr>
              <a:t>. </a:t>
            </a:r>
            <a:endParaRPr kumimoji="0" lang="it-IT" sz="2200" b="0" i="0" u="none" strike="noStrike" kern="1200" cap="none" spc="0" normalizeH="0" baseline="0" noProof="0" dirty="0" smtClean="0">
              <a:ln>
                <a:noFill/>
              </a:ln>
              <a:solidFill>
                <a:srgbClr val="FF0000"/>
              </a:solidFill>
              <a:effectLst/>
              <a:uLnTx/>
              <a:uFillTx/>
              <a:latin typeface="Arial"/>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sz="400" b="0" i="0" u="none" strike="noStrike" kern="1200" cap="none" spc="0" normalizeH="0" baseline="0" noProof="0" dirty="0">
              <a:ln>
                <a:noFill/>
              </a:ln>
              <a:solidFill>
                <a:srgbClr val="FF0000"/>
              </a:solidFill>
              <a:effectLst/>
              <a:uLnTx/>
              <a:uFillTx/>
              <a:latin typeface="Arial"/>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2200" b="0" i="0" u="none" strike="noStrike" kern="1200" cap="none" spc="0" normalizeH="0" baseline="0" noProof="0" dirty="0" smtClean="0">
                <a:ln>
                  <a:noFill/>
                </a:ln>
                <a:solidFill>
                  <a:srgbClr val="C00000"/>
                </a:solidFill>
                <a:effectLst/>
                <a:uLnTx/>
                <a:uFillTx/>
                <a:latin typeface="Arial"/>
                <a:ea typeface="+mn-ea"/>
                <a:cs typeface="+mn-cs"/>
              </a:rPr>
              <a:t>Cfr. cd. formula LISTA: </a:t>
            </a:r>
            <a:r>
              <a:rPr kumimoji="0" lang="de-DE" sz="2200" b="1" i="0" u="sng" strike="noStrike" kern="1200" cap="none" spc="0" normalizeH="0" baseline="0" noProof="0" dirty="0" smtClean="0">
                <a:ln>
                  <a:noFill/>
                </a:ln>
                <a:solidFill>
                  <a:srgbClr val="C00000"/>
                </a:solidFill>
                <a:effectLst/>
                <a:uLnTx/>
                <a:uFillTx/>
                <a:latin typeface="Arial"/>
                <a:ea typeface="+mn-ea"/>
                <a:cs typeface="+mn-cs"/>
              </a:rPr>
              <a:t>IC </a:t>
            </a:r>
            <a:r>
              <a:rPr kumimoji="0" lang="de-DE" sz="2200" b="1" i="0" u="sng" strike="noStrike" kern="1200" cap="none" spc="0" normalizeH="0" baseline="0" noProof="0" dirty="0">
                <a:ln>
                  <a:noFill/>
                </a:ln>
                <a:solidFill>
                  <a:srgbClr val="C00000"/>
                </a:solidFill>
                <a:effectLst/>
                <a:uLnTx/>
                <a:uFillTx/>
                <a:latin typeface="Arial"/>
                <a:ea typeface="+mn-ea"/>
                <a:cs typeface="+mn-cs"/>
              </a:rPr>
              <a:t>= </a:t>
            </a:r>
            <a:r>
              <a:rPr kumimoji="0" lang="de-DE" sz="2200" b="1" i="0" u="sng" strike="noStrike" kern="1200" cap="none" spc="0" normalizeH="0" baseline="0" noProof="0" dirty="0" smtClean="0">
                <a:ln>
                  <a:noFill/>
                </a:ln>
                <a:solidFill>
                  <a:srgbClr val="C00000"/>
                </a:solidFill>
                <a:effectLst/>
                <a:uLnTx/>
                <a:uFillTx/>
                <a:latin typeface="Arial"/>
                <a:ea typeface="+mn-ea"/>
                <a:cs typeface="+mn-cs"/>
              </a:rPr>
              <a:t>DB </a:t>
            </a:r>
            <a:r>
              <a:rPr kumimoji="0" lang="de-DE" sz="2200" b="1" i="0" u="sng" strike="noStrike" kern="1200" cap="none" spc="0" normalizeH="0" baseline="0" noProof="0" dirty="0">
                <a:ln>
                  <a:noFill/>
                </a:ln>
                <a:solidFill>
                  <a:srgbClr val="C00000"/>
                </a:solidFill>
                <a:effectLst/>
                <a:uLnTx/>
                <a:uFillTx/>
                <a:latin typeface="Arial"/>
                <a:ea typeface="+mn-ea"/>
                <a:cs typeface="+mn-cs"/>
              </a:rPr>
              <a:t>+ DM + (</a:t>
            </a:r>
            <a:r>
              <a:rPr kumimoji="0" lang="de-DE" sz="2200" b="1" i="0" u="sng" strike="noStrike" kern="1200" cap="none" spc="0" normalizeH="0" baseline="0" noProof="0" dirty="0" err="1">
                <a:ln>
                  <a:noFill/>
                </a:ln>
                <a:solidFill>
                  <a:srgbClr val="C00000"/>
                </a:solidFill>
                <a:effectLst/>
                <a:uLnTx/>
                <a:uFillTx/>
                <a:latin typeface="Arial"/>
                <a:ea typeface="+mn-ea"/>
                <a:cs typeface="+mn-cs"/>
              </a:rPr>
              <a:t>lP</a:t>
            </a:r>
            <a:r>
              <a:rPr kumimoji="0" lang="de-DE" sz="2200" b="1" i="0" u="sng" strike="noStrike" kern="1200" cap="none" spc="0" normalizeH="0" baseline="0" noProof="0" dirty="0">
                <a:ln>
                  <a:noFill/>
                </a:ln>
                <a:solidFill>
                  <a:srgbClr val="C00000"/>
                </a:solidFill>
                <a:effectLst/>
                <a:uLnTx/>
                <a:uFillTx/>
                <a:latin typeface="Arial"/>
                <a:ea typeface="+mn-ea"/>
                <a:cs typeface="+mn-cs"/>
              </a:rPr>
              <a:t> </a:t>
            </a:r>
            <a:r>
              <a:rPr kumimoji="0" lang="de-DE" sz="2200" b="1" i="0" u="sng" strike="noStrike" kern="1200" cap="none" spc="0" normalizeH="0" baseline="0" noProof="0" dirty="0" smtClean="0">
                <a:ln>
                  <a:noFill/>
                </a:ln>
                <a:solidFill>
                  <a:srgbClr val="C00000"/>
                </a:solidFill>
                <a:effectLst/>
                <a:uLnTx/>
                <a:uFillTx/>
                <a:latin typeface="Arial"/>
                <a:ea typeface="+mn-ea"/>
                <a:cs typeface="+mn-cs"/>
              </a:rPr>
              <a:t>- DB)</a:t>
            </a:r>
            <a:r>
              <a:rPr kumimoji="0" lang="de-DE" sz="2200" b="0" i="0" u="none" strike="noStrike" kern="1200" cap="none" spc="0" normalizeH="0" baseline="0" noProof="0" dirty="0" smtClean="0">
                <a:ln>
                  <a:noFill/>
                </a:ln>
                <a:solidFill>
                  <a:srgbClr val="FF0000"/>
                </a:solidFill>
                <a:effectLst/>
                <a:uLnTx/>
                <a:uFillTx/>
                <a:latin typeface="Arial"/>
                <a:ea typeface="+mn-ea"/>
                <a:cs typeface="+mn-cs"/>
              </a:rPr>
              <a:t>.</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de-DE" sz="1400" b="0" i="0" u="none" strike="noStrike" kern="1200" cap="none" spc="0" normalizeH="0" baseline="0" noProof="0" dirty="0" smtClean="0">
              <a:ln>
                <a:noFill/>
              </a:ln>
              <a:solidFill>
                <a:srgbClr val="FF0000"/>
              </a:solidFill>
              <a:effectLst/>
              <a:uLnTx/>
              <a:uFillTx/>
              <a:latin typeface="Arial"/>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250" b="1" i="1" u="none" strike="noStrike" kern="1200" cap="none" spc="0" normalizeH="0" baseline="0" noProof="0" dirty="0" smtClean="0">
                <a:ln>
                  <a:noFill/>
                </a:ln>
                <a:solidFill>
                  <a:srgbClr val="000099"/>
                </a:solidFill>
                <a:effectLst/>
                <a:uLnTx/>
                <a:uFillTx/>
                <a:latin typeface="Arial"/>
                <a:ea typeface="+mn-ea"/>
                <a:cs typeface="+mn-cs"/>
              </a:rPr>
              <a:t>Rivalutazione percentuali </a:t>
            </a:r>
            <a:r>
              <a:rPr kumimoji="0" lang="it-IT" sz="1250" b="1" i="1" u="none" strike="noStrike" kern="1200" cap="none" spc="0" normalizeH="0" baseline="0" noProof="0" dirty="0">
                <a:ln>
                  <a:noFill/>
                </a:ln>
                <a:solidFill>
                  <a:srgbClr val="000099"/>
                </a:solidFill>
                <a:effectLst/>
                <a:uLnTx/>
                <a:uFillTx/>
                <a:latin typeface="Arial"/>
                <a:ea typeface="+mn-ea"/>
                <a:cs typeface="+mn-cs"/>
              </a:rPr>
              <a:t>di invalidità, già riconosciute ed indennizzate, anteriormente al l gennaio </a:t>
            </a:r>
            <a:r>
              <a:rPr kumimoji="0" lang="it-IT" sz="1250" b="1" i="1" u="none" strike="noStrike" kern="1200" cap="none" spc="0" normalizeH="0" baseline="0" noProof="0" dirty="0" smtClean="0">
                <a:ln>
                  <a:noFill/>
                </a:ln>
                <a:solidFill>
                  <a:srgbClr val="000099"/>
                </a:solidFill>
                <a:effectLst/>
                <a:uLnTx/>
                <a:uFillTx/>
                <a:latin typeface="Arial"/>
                <a:ea typeface="+mn-ea"/>
                <a:cs typeface="+mn-cs"/>
              </a:rPr>
              <a:t>2006.</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800" b="0" i="0" u="none" strike="noStrike" kern="1200" cap="none" spc="0" normalizeH="0" baseline="0" noProof="0" dirty="0">
              <a:ln>
                <a:noFill/>
              </a:ln>
              <a:solidFill>
                <a:srgbClr val="000099"/>
              </a:solidFill>
              <a:effectLst/>
              <a:uLnTx/>
              <a:uFillTx/>
              <a:latin typeface="Arial"/>
              <a:ea typeface="+mn-ea"/>
              <a:cs typeface="+mn-cs"/>
            </a:endParaRPr>
          </a:p>
        </p:txBody>
      </p:sp>
      <p:grpSp>
        <p:nvGrpSpPr>
          <p:cNvPr id="22535" name="Gruppo 3"/>
          <p:cNvGrpSpPr>
            <a:grpSpLocks/>
          </p:cNvGrpSpPr>
          <p:nvPr/>
        </p:nvGrpSpPr>
        <p:grpSpPr bwMode="auto">
          <a:xfrm>
            <a:off x="42863" y="68263"/>
            <a:ext cx="9058275" cy="522287"/>
            <a:chOff x="36709" y="44066"/>
            <a:chExt cx="9057933" cy="522921"/>
          </a:xfrm>
        </p:grpSpPr>
        <p:sp>
          <p:nvSpPr>
            <p:cNvPr id="11272" name="WordArt 72"/>
            <p:cNvSpPr>
              <a:spLocks noChangeArrowheads="1" noChangeShapeType="1" noTextEdit="1"/>
            </p:cNvSpPr>
            <p:nvPr/>
          </p:nvSpPr>
          <p:spPr bwMode="auto">
            <a:xfrm>
              <a:off x="1042988" y="74160"/>
              <a:ext cx="7058025" cy="43497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65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48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II CONGRESSO NAZIONALE A.N.ME.LE.P.A.: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LE VITTIME DEL DOVERE: ASPETTI MEDICO-LEGALI TRA PRESTAZIONI E RISARCIMENTI</a:t>
              </a:r>
            </a:p>
          </p:txBody>
        </p:sp>
        <p:pic>
          <p:nvPicPr>
            <p:cNvPr id="2253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09" y="44624"/>
              <a:ext cx="890392" cy="5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455" y="44066"/>
              <a:ext cx="865187" cy="49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3776002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135719" y="513612"/>
            <a:ext cx="7420599" cy="1031216"/>
          </a:xfrm>
        </p:spPr>
        <p:txBody>
          <a:bodyPr vert="horz" lIns="91440" tIns="45720" rIns="91440" bIns="45720" rtlCol="0" anchor="b">
            <a:normAutofit/>
          </a:bodyPr>
          <a:lstStyle/>
          <a:p>
            <a:pPr algn="l">
              <a:lnSpc>
                <a:spcPct val="90000"/>
              </a:lnSpc>
            </a:pPr>
            <a:r>
              <a:rPr lang="en-US" kern="1200">
                <a:solidFill>
                  <a:schemeClr val="tx1"/>
                </a:solidFill>
                <a:latin typeface="+mj-lt"/>
                <a:ea typeface="+mj-ea"/>
                <a:cs typeface="+mj-cs"/>
              </a:rPr>
              <a:t>Competenze emozionali</a:t>
            </a:r>
          </a:p>
        </p:txBody>
      </p:sp>
      <p:pic>
        <p:nvPicPr>
          <p:cNvPr id="6" name="Segnaposto contenuto 5" descr="Immagine che contiene testo&#10;&#10;Descrizione generata automaticamente">
            <a:extLst>
              <a:ext uri="{FF2B5EF4-FFF2-40B4-BE49-F238E27FC236}">
                <a16:creationId xmlns:a16="http://schemas.microsoft.com/office/drawing/2014/main" id="{0412297D-14A6-46EB-93CC-04908D687E4E}"/>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135719" y="2697895"/>
            <a:ext cx="3802037" cy="2537859"/>
          </a:xfrm>
          <a:prstGeom prst="rect">
            <a:avLst/>
          </a:prstGeom>
        </p:spPr>
      </p:pic>
      <p:sp>
        <p:nvSpPr>
          <p:cNvPr id="11" name="Freeform: Shape 10">
            <a:extLst>
              <a:ext uri="{FF2B5EF4-FFF2-40B4-BE49-F238E27FC236}">
                <a16:creationId xmlns:a16="http://schemas.microsoft.com/office/drawing/2014/main" id="{C607803A-4E99-444E-94F7-8785CDDF58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85115" y="1884045"/>
            <a:ext cx="2456751" cy="2853308"/>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sp>
      <p:sp>
        <p:nvSpPr>
          <p:cNvPr id="13" name="Freeform: Shape 12">
            <a:extLst>
              <a:ext uri="{FF2B5EF4-FFF2-40B4-BE49-F238E27FC236}">
                <a16:creationId xmlns:a16="http://schemas.microsoft.com/office/drawing/2014/main" id="{2989BE6A-C309-418E-8ADD-1616A98057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1866" y="3222529"/>
            <a:ext cx="2432214" cy="2828156"/>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egnaposto contenuto 2"/>
          <p:cNvSpPr>
            <a:spLocks noGrp="1"/>
          </p:cNvSpPr>
          <p:nvPr>
            <p:ph sz="half" idx="1"/>
          </p:nvPr>
        </p:nvSpPr>
        <p:spPr>
          <a:xfrm>
            <a:off x="5652120" y="2279151"/>
            <a:ext cx="3312368" cy="3387145"/>
          </a:xfrm>
        </p:spPr>
        <p:txBody>
          <a:bodyPr vert="horz" lIns="91440" tIns="45720" rIns="91440" bIns="45720" rtlCol="0" anchor="ctr">
            <a:normAutofit/>
          </a:bodyPr>
          <a:lstStyle/>
          <a:p>
            <a:pPr indent="-228600">
              <a:lnSpc>
                <a:spcPct val="90000"/>
              </a:lnSpc>
            </a:pPr>
            <a:endParaRPr lang="en-US" sz="2100" dirty="0"/>
          </a:p>
          <a:p>
            <a:pPr indent="-228600">
              <a:lnSpc>
                <a:spcPct val="90000"/>
              </a:lnSpc>
            </a:pPr>
            <a:r>
              <a:rPr lang="en-US" sz="3500" dirty="0"/>
              <a:t>Auto-</a:t>
            </a:r>
            <a:r>
              <a:rPr lang="en-US" sz="3500" dirty="0" err="1"/>
              <a:t>efficacia</a:t>
            </a:r>
            <a:endParaRPr lang="en-US" sz="3500" dirty="0"/>
          </a:p>
          <a:p>
            <a:pPr indent="-228600">
              <a:lnSpc>
                <a:spcPct val="90000"/>
              </a:lnSpc>
            </a:pPr>
            <a:r>
              <a:rPr lang="en-US" sz="3500" dirty="0" err="1"/>
              <a:t>Gestione</a:t>
            </a:r>
            <a:r>
              <a:rPr lang="en-US" sz="3500" dirty="0"/>
              <a:t> </a:t>
            </a:r>
            <a:r>
              <a:rPr lang="en-US" sz="3500" dirty="0" err="1"/>
              <a:t>conflitti</a:t>
            </a:r>
            <a:endParaRPr lang="en-US" sz="3500" dirty="0"/>
          </a:p>
          <a:p>
            <a:pPr indent="-228600">
              <a:lnSpc>
                <a:spcPct val="90000"/>
              </a:lnSpc>
            </a:pPr>
            <a:r>
              <a:rPr lang="en-US" sz="3500" dirty="0" err="1"/>
              <a:t>Autocontrollo</a:t>
            </a:r>
            <a:endParaRPr lang="en-US" sz="3500" dirty="0"/>
          </a:p>
          <a:p>
            <a:pPr indent="-228600">
              <a:lnSpc>
                <a:spcPct val="90000"/>
              </a:lnSpc>
            </a:pPr>
            <a:r>
              <a:rPr lang="en-US" sz="3500" dirty="0" err="1"/>
              <a:t>Gestione</a:t>
            </a:r>
            <a:r>
              <a:rPr lang="en-US" sz="3500" dirty="0"/>
              <a:t> stress</a:t>
            </a:r>
            <a:endParaRPr lang="en-US" sz="2100" dirty="0"/>
          </a:p>
        </p:txBody>
      </p:sp>
    </p:spTree>
    <p:extLst>
      <p:ext uri="{BB962C8B-B14F-4D97-AF65-F5344CB8AC3E}">
        <p14:creationId xmlns:p14="http://schemas.microsoft.com/office/powerpoint/2010/main" val="37405722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135719" y="513612"/>
            <a:ext cx="7420599" cy="1031216"/>
          </a:xfrm>
        </p:spPr>
        <p:txBody>
          <a:bodyPr vert="horz" lIns="91440" tIns="45720" rIns="91440" bIns="45720" rtlCol="0" anchor="b">
            <a:normAutofit/>
          </a:bodyPr>
          <a:lstStyle/>
          <a:p>
            <a:pPr algn="l">
              <a:lnSpc>
                <a:spcPct val="90000"/>
              </a:lnSpc>
            </a:pPr>
            <a:r>
              <a:rPr lang="en-US" kern="1200">
                <a:solidFill>
                  <a:schemeClr val="tx1"/>
                </a:solidFill>
                <a:latin typeface="+mj-lt"/>
                <a:ea typeface="+mj-ea"/>
                <a:cs typeface="+mj-cs"/>
              </a:rPr>
              <a:t>Competenze ideative</a:t>
            </a:r>
          </a:p>
        </p:txBody>
      </p:sp>
      <p:pic>
        <p:nvPicPr>
          <p:cNvPr id="6" name="Segnaposto contenuto 5" descr="Immagine che contiene tastiera, computer, interni, sedendo&#10;&#10;Descrizione generata automaticamente">
            <a:extLst>
              <a:ext uri="{FF2B5EF4-FFF2-40B4-BE49-F238E27FC236}">
                <a16:creationId xmlns:a16="http://schemas.microsoft.com/office/drawing/2014/main" id="{60DB43F8-3CF4-4139-BEA7-42B3B176F499}"/>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135719" y="2778688"/>
            <a:ext cx="3802037" cy="2376273"/>
          </a:xfrm>
          <a:prstGeom prst="rect">
            <a:avLst/>
          </a:prstGeom>
        </p:spPr>
      </p:pic>
      <p:sp>
        <p:nvSpPr>
          <p:cNvPr id="11" name="Freeform: Shape 10">
            <a:extLst>
              <a:ext uri="{FF2B5EF4-FFF2-40B4-BE49-F238E27FC236}">
                <a16:creationId xmlns:a16="http://schemas.microsoft.com/office/drawing/2014/main" id="{C607803A-4E99-444E-94F7-8785CDDF58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85115" y="1884045"/>
            <a:ext cx="2456751" cy="2853308"/>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sp>
      <p:sp>
        <p:nvSpPr>
          <p:cNvPr id="13" name="Freeform: Shape 12">
            <a:extLst>
              <a:ext uri="{FF2B5EF4-FFF2-40B4-BE49-F238E27FC236}">
                <a16:creationId xmlns:a16="http://schemas.microsoft.com/office/drawing/2014/main" id="{2989BE6A-C309-418E-8ADD-1616A98057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1866" y="3222529"/>
            <a:ext cx="2432214" cy="2828156"/>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egnaposto contenuto 2"/>
          <p:cNvSpPr>
            <a:spLocks noGrp="1"/>
          </p:cNvSpPr>
          <p:nvPr>
            <p:ph sz="half" idx="1"/>
          </p:nvPr>
        </p:nvSpPr>
        <p:spPr>
          <a:xfrm>
            <a:off x="5652120" y="2279151"/>
            <a:ext cx="3240360" cy="3387145"/>
          </a:xfrm>
        </p:spPr>
        <p:txBody>
          <a:bodyPr vert="horz" lIns="91440" tIns="45720" rIns="91440" bIns="45720" rtlCol="0" anchor="ctr">
            <a:normAutofit/>
          </a:bodyPr>
          <a:lstStyle/>
          <a:p>
            <a:pPr indent="-228600">
              <a:lnSpc>
                <a:spcPct val="90000"/>
              </a:lnSpc>
            </a:pPr>
            <a:endParaRPr lang="en-US" sz="2100" dirty="0"/>
          </a:p>
          <a:p>
            <a:pPr indent="-228600">
              <a:lnSpc>
                <a:spcPct val="90000"/>
              </a:lnSpc>
            </a:pPr>
            <a:r>
              <a:rPr lang="en-US" sz="3600" dirty="0" err="1"/>
              <a:t>Flessibilità</a:t>
            </a:r>
            <a:endParaRPr lang="en-US" sz="3600" dirty="0"/>
          </a:p>
          <a:p>
            <a:pPr indent="-228600">
              <a:lnSpc>
                <a:spcPct val="90000"/>
              </a:lnSpc>
            </a:pPr>
            <a:r>
              <a:rPr lang="en-US" sz="3600" dirty="0" err="1"/>
              <a:t>Adattamento</a:t>
            </a:r>
            <a:endParaRPr lang="en-US" sz="3600" dirty="0"/>
          </a:p>
          <a:p>
            <a:pPr indent="-228600">
              <a:lnSpc>
                <a:spcPct val="90000"/>
              </a:lnSpc>
            </a:pPr>
            <a:r>
              <a:rPr lang="en-US" sz="3600" dirty="0" err="1"/>
              <a:t>Cambiamento</a:t>
            </a:r>
            <a:endParaRPr lang="en-US" sz="3600" dirty="0"/>
          </a:p>
          <a:p>
            <a:pPr indent="-228600">
              <a:lnSpc>
                <a:spcPct val="90000"/>
              </a:lnSpc>
            </a:pPr>
            <a:r>
              <a:rPr lang="en-US" sz="3600" dirty="0" err="1"/>
              <a:t>Creatività</a:t>
            </a:r>
            <a:endParaRPr lang="en-US" sz="3600" dirty="0"/>
          </a:p>
          <a:p>
            <a:pPr indent="-228600">
              <a:lnSpc>
                <a:spcPct val="90000"/>
              </a:lnSpc>
            </a:pPr>
            <a:endParaRPr lang="en-US" sz="2100" dirty="0"/>
          </a:p>
        </p:txBody>
      </p:sp>
    </p:spTree>
    <p:extLst>
      <p:ext uri="{BB962C8B-B14F-4D97-AF65-F5344CB8AC3E}">
        <p14:creationId xmlns:p14="http://schemas.microsoft.com/office/powerpoint/2010/main" val="12600309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FA67CD3-AB4E-4A7A-BEB8-53C445D8C44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60045"/>
            <a:ext cx="4694659" cy="573405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07CF545F-9C2E-4446-97CD-AD92990C2B6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10299"/>
          <a:stretch/>
        </p:blipFill>
        <p:spPr>
          <a:xfrm>
            <a:off x="-1" y="857250"/>
            <a:ext cx="9144001" cy="5734050"/>
          </a:xfrm>
          <a:prstGeom prst="rect">
            <a:avLst/>
          </a:prstGeom>
        </p:spPr>
      </p:pic>
      <p:sp>
        <p:nvSpPr>
          <p:cNvPr id="2" name="Titolo 1"/>
          <p:cNvSpPr>
            <a:spLocks noGrp="1"/>
          </p:cNvSpPr>
          <p:nvPr>
            <p:ph type="title"/>
          </p:nvPr>
        </p:nvSpPr>
        <p:spPr>
          <a:xfrm>
            <a:off x="4585344" y="565340"/>
            <a:ext cx="3988849" cy="1381125"/>
          </a:xfrm>
        </p:spPr>
        <p:txBody>
          <a:bodyPr vert="horz" lIns="91440" tIns="45720" rIns="91440" bIns="45720" rtlCol="0" anchor="ctr">
            <a:normAutofit/>
          </a:bodyPr>
          <a:lstStyle/>
          <a:p>
            <a:pPr algn="l">
              <a:lnSpc>
                <a:spcPct val="90000"/>
              </a:lnSpc>
            </a:pPr>
            <a:r>
              <a:rPr lang="en-US" kern="1200" dirty="0" err="1">
                <a:solidFill>
                  <a:srgbClr val="000000"/>
                </a:solidFill>
                <a:latin typeface="+mj-lt"/>
                <a:ea typeface="+mj-ea"/>
                <a:cs typeface="+mj-cs"/>
              </a:rPr>
              <a:t>Profilo</a:t>
            </a:r>
            <a:r>
              <a:rPr lang="en-US" kern="1200" dirty="0">
                <a:solidFill>
                  <a:srgbClr val="000000"/>
                </a:solidFill>
                <a:latin typeface="+mj-lt"/>
                <a:ea typeface="+mj-ea"/>
                <a:cs typeface="+mj-cs"/>
              </a:rPr>
              <a:t> </a:t>
            </a:r>
            <a:r>
              <a:rPr lang="en-US" kern="1200" dirty="0" err="1">
                <a:solidFill>
                  <a:srgbClr val="000000"/>
                </a:solidFill>
                <a:latin typeface="+mj-lt"/>
                <a:ea typeface="+mj-ea"/>
                <a:cs typeface="+mj-cs"/>
              </a:rPr>
              <a:t>professionale</a:t>
            </a:r>
            <a:endParaRPr lang="en-US" kern="1200" dirty="0">
              <a:solidFill>
                <a:srgbClr val="000000"/>
              </a:solidFill>
              <a:latin typeface="+mj-lt"/>
              <a:ea typeface="+mj-ea"/>
              <a:cs typeface="+mj-cs"/>
            </a:endParaRPr>
          </a:p>
        </p:txBody>
      </p:sp>
      <p:sp>
        <p:nvSpPr>
          <p:cNvPr id="18" name="Freeform 62">
            <a:extLst>
              <a:ext uri="{FF2B5EF4-FFF2-40B4-BE49-F238E27FC236}">
                <a16:creationId xmlns:a16="http://schemas.microsoft.com/office/drawing/2014/main" id="{339C8D78-A644-462F-B674-F440635E53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1468363"/>
            <a:ext cx="4180922" cy="4515805"/>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9" name="Segnaposto contenuto 8" descr="Immagine che contiene persona, tavolo, interni, uomo&#10;&#10;Descrizione generata automaticamente">
            <a:extLst>
              <a:ext uri="{FF2B5EF4-FFF2-40B4-BE49-F238E27FC236}">
                <a16:creationId xmlns:a16="http://schemas.microsoft.com/office/drawing/2014/main" id="{F467A88E-3B77-4E80-AFF7-FEC942AB8A62}"/>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22012" y="2204864"/>
            <a:ext cx="3241876" cy="3024336"/>
          </a:xfrm>
          <a:prstGeom prst="rect">
            <a:avLst/>
          </a:prstGeom>
        </p:spPr>
      </p:pic>
      <p:sp>
        <p:nvSpPr>
          <p:cNvPr id="3" name="Segnaposto contenuto 2"/>
          <p:cNvSpPr>
            <a:spLocks noGrp="1"/>
          </p:cNvSpPr>
          <p:nvPr>
            <p:ph sz="half" idx="1"/>
          </p:nvPr>
        </p:nvSpPr>
        <p:spPr>
          <a:xfrm>
            <a:off x="4500561" y="2204865"/>
            <a:ext cx="4073631" cy="3669584"/>
          </a:xfrm>
        </p:spPr>
        <p:txBody>
          <a:bodyPr vert="horz" lIns="91440" tIns="45720" rIns="91440" bIns="45720" rtlCol="0" anchor="ctr">
            <a:normAutofit/>
          </a:bodyPr>
          <a:lstStyle/>
          <a:p>
            <a:pPr indent="-228600">
              <a:lnSpc>
                <a:spcPct val="90000"/>
              </a:lnSpc>
            </a:pPr>
            <a:endParaRPr lang="en-US" dirty="0" smtClean="0">
              <a:solidFill>
                <a:srgbClr val="000000"/>
              </a:solidFill>
            </a:endParaRPr>
          </a:p>
          <a:p>
            <a:pPr indent="-228600">
              <a:lnSpc>
                <a:spcPct val="90000"/>
              </a:lnSpc>
            </a:pPr>
            <a:r>
              <a:rPr lang="en-US" dirty="0" err="1" smtClean="0">
                <a:solidFill>
                  <a:srgbClr val="000000"/>
                </a:solidFill>
              </a:rPr>
              <a:t>Profilo</a:t>
            </a:r>
            <a:r>
              <a:rPr lang="en-US" dirty="0" smtClean="0">
                <a:solidFill>
                  <a:srgbClr val="000000"/>
                </a:solidFill>
              </a:rPr>
              <a:t> – </a:t>
            </a:r>
            <a:r>
              <a:rPr lang="en-US" i="1" dirty="0" smtClean="0">
                <a:solidFill>
                  <a:srgbClr val="000000"/>
                </a:solidFill>
              </a:rPr>
              <a:t>Job description</a:t>
            </a:r>
          </a:p>
          <a:p>
            <a:pPr indent="-228600">
              <a:lnSpc>
                <a:spcPct val="90000"/>
              </a:lnSpc>
            </a:pPr>
            <a:endParaRPr lang="en-US" sz="1500" dirty="0">
              <a:solidFill>
                <a:srgbClr val="000000"/>
              </a:solidFill>
            </a:endParaRPr>
          </a:p>
          <a:p>
            <a:pPr indent="-228600">
              <a:lnSpc>
                <a:spcPct val="90000"/>
              </a:lnSpc>
            </a:pPr>
            <a:r>
              <a:rPr lang="en-US" dirty="0" err="1">
                <a:solidFill>
                  <a:srgbClr val="000000"/>
                </a:solidFill>
              </a:rPr>
              <a:t>Adatto</a:t>
            </a:r>
            <a:r>
              <a:rPr lang="en-US" dirty="0">
                <a:solidFill>
                  <a:srgbClr val="000000"/>
                </a:solidFill>
              </a:rPr>
              <a:t> ad una </a:t>
            </a:r>
            <a:r>
              <a:rPr lang="en-US" dirty="0" err="1">
                <a:solidFill>
                  <a:srgbClr val="000000"/>
                </a:solidFill>
              </a:rPr>
              <a:t>determinata</a:t>
            </a:r>
            <a:r>
              <a:rPr lang="en-US" dirty="0">
                <a:solidFill>
                  <a:srgbClr val="000000"/>
                </a:solidFill>
              </a:rPr>
              <a:t> </a:t>
            </a:r>
            <a:r>
              <a:rPr lang="en-US" dirty="0" err="1">
                <a:solidFill>
                  <a:srgbClr val="000000"/>
                </a:solidFill>
              </a:rPr>
              <a:t>mansione</a:t>
            </a:r>
            <a:r>
              <a:rPr lang="en-US" dirty="0">
                <a:solidFill>
                  <a:srgbClr val="000000"/>
                </a:solidFill>
              </a:rPr>
              <a:t> (</a:t>
            </a:r>
            <a:r>
              <a:rPr lang="en-US" dirty="0" err="1">
                <a:solidFill>
                  <a:srgbClr val="000000"/>
                </a:solidFill>
              </a:rPr>
              <a:t>contesto</a:t>
            </a:r>
            <a:r>
              <a:rPr lang="en-US" dirty="0">
                <a:solidFill>
                  <a:srgbClr val="000000"/>
                </a:solidFill>
              </a:rPr>
              <a:t> </a:t>
            </a:r>
            <a:r>
              <a:rPr lang="en-US" dirty="0" err="1">
                <a:solidFill>
                  <a:srgbClr val="000000"/>
                </a:solidFill>
              </a:rPr>
              <a:t>organizzativo</a:t>
            </a:r>
            <a:r>
              <a:rPr lang="en-US" dirty="0">
                <a:solidFill>
                  <a:srgbClr val="000000"/>
                </a:solidFill>
              </a:rPr>
              <a:t>) in un </a:t>
            </a:r>
            <a:r>
              <a:rPr lang="en-US" dirty="0" err="1">
                <a:solidFill>
                  <a:srgbClr val="000000"/>
                </a:solidFill>
              </a:rPr>
              <a:t>determinato</a:t>
            </a:r>
            <a:r>
              <a:rPr lang="en-US" dirty="0">
                <a:solidFill>
                  <a:srgbClr val="000000"/>
                </a:solidFill>
              </a:rPr>
              <a:t> </a:t>
            </a:r>
            <a:r>
              <a:rPr lang="en-US" dirty="0" err="1">
                <a:solidFill>
                  <a:srgbClr val="000000"/>
                </a:solidFill>
              </a:rPr>
              <a:t>ambiente</a:t>
            </a:r>
            <a:r>
              <a:rPr lang="en-US" dirty="0">
                <a:solidFill>
                  <a:srgbClr val="000000"/>
                </a:solidFill>
              </a:rPr>
              <a:t> (</a:t>
            </a:r>
            <a:r>
              <a:rPr lang="en-US" dirty="0" err="1">
                <a:solidFill>
                  <a:srgbClr val="000000"/>
                </a:solidFill>
              </a:rPr>
              <a:t>contesto</a:t>
            </a:r>
            <a:r>
              <a:rPr lang="en-US" dirty="0">
                <a:solidFill>
                  <a:srgbClr val="000000"/>
                </a:solidFill>
              </a:rPr>
              <a:t> </a:t>
            </a:r>
            <a:r>
              <a:rPr lang="en-US" dirty="0" err="1">
                <a:solidFill>
                  <a:srgbClr val="000000"/>
                </a:solidFill>
              </a:rPr>
              <a:t>lavorativo</a:t>
            </a:r>
            <a:r>
              <a:rPr lang="en-US" dirty="0">
                <a:solidFill>
                  <a:srgbClr val="000000"/>
                </a:solidFill>
              </a:rPr>
              <a:t>)</a:t>
            </a:r>
          </a:p>
          <a:p>
            <a:pPr indent="-228600">
              <a:lnSpc>
                <a:spcPct val="90000"/>
              </a:lnSpc>
            </a:pPr>
            <a:endParaRPr lang="en-US" dirty="0">
              <a:solidFill>
                <a:srgbClr val="000000"/>
              </a:solidFill>
            </a:endParaRPr>
          </a:p>
        </p:txBody>
      </p:sp>
    </p:spTree>
    <p:extLst>
      <p:ext uri="{BB962C8B-B14F-4D97-AF65-F5344CB8AC3E}">
        <p14:creationId xmlns:p14="http://schemas.microsoft.com/office/powerpoint/2010/main" val="9313787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448E28-4EE6-461C-B720-DCBB47557277}"/>
              </a:ext>
            </a:extLst>
          </p:cNvPr>
          <p:cNvSpPr>
            <a:spLocks noGrp="1"/>
          </p:cNvSpPr>
          <p:nvPr>
            <p:ph type="title"/>
          </p:nvPr>
        </p:nvSpPr>
        <p:spPr>
          <a:xfrm>
            <a:off x="1135719" y="513612"/>
            <a:ext cx="7420599" cy="1031216"/>
          </a:xfrm>
        </p:spPr>
        <p:txBody>
          <a:bodyPr vert="horz" lIns="91440" tIns="45720" rIns="91440" bIns="45720" rtlCol="0" anchor="b">
            <a:normAutofit/>
          </a:bodyPr>
          <a:lstStyle/>
          <a:p>
            <a:pPr algn="l">
              <a:lnSpc>
                <a:spcPct val="90000"/>
              </a:lnSpc>
            </a:pPr>
            <a:r>
              <a:rPr lang="en-US" kern="1200">
                <a:solidFill>
                  <a:schemeClr val="tx1"/>
                </a:solidFill>
                <a:latin typeface="+mj-lt"/>
                <a:ea typeface="+mj-ea"/>
                <a:cs typeface="+mj-cs"/>
              </a:rPr>
              <a:t>Requisito attitudinale richiesto</a:t>
            </a:r>
          </a:p>
        </p:txBody>
      </p:sp>
      <p:pic>
        <p:nvPicPr>
          <p:cNvPr id="6" name="Segnaposto contenuto 5" descr="Immagine che contiene testo, mappa&#10;&#10;Descrizione generata automaticamente">
            <a:extLst>
              <a:ext uri="{FF2B5EF4-FFF2-40B4-BE49-F238E27FC236}">
                <a16:creationId xmlns:a16="http://schemas.microsoft.com/office/drawing/2014/main" id="{EC4518E5-54B5-4DD9-BE6D-1CAE08B2CE2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35719" y="2564904"/>
            <a:ext cx="3802037" cy="2828156"/>
          </a:xfrm>
          <a:prstGeom prst="rect">
            <a:avLst/>
          </a:prstGeom>
        </p:spPr>
      </p:pic>
      <p:sp>
        <p:nvSpPr>
          <p:cNvPr id="11" name="Freeform: Shape 10">
            <a:extLst>
              <a:ext uri="{FF2B5EF4-FFF2-40B4-BE49-F238E27FC236}">
                <a16:creationId xmlns:a16="http://schemas.microsoft.com/office/drawing/2014/main" id="{C607803A-4E99-444E-94F7-8785CDDF58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85115" y="1884045"/>
            <a:ext cx="2456751" cy="2853308"/>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sp>
      <p:sp>
        <p:nvSpPr>
          <p:cNvPr id="13" name="Freeform: Shape 12">
            <a:extLst>
              <a:ext uri="{FF2B5EF4-FFF2-40B4-BE49-F238E27FC236}">
                <a16:creationId xmlns:a16="http://schemas.microsoft.com/office/drawing/2014/main" id="{2989BE6A-C309-418E-8ADD-1616A98057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1866" y="3222529"/>
            <a:ext cx="2432214" cy="2828156"/>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egnaposto contenuto 3">
            <a:extLst>
              <a:ext uri="{FF2B5EF4-FFF2-40B4-BE49-F238E27FC236}">
                <a16:creationId xmlns:a16="http://schemas.microsoft.com/office/drawing/2014/main" id="{D305158D-C8DA-4203-B607-609160F9E444}"/>
              </a:ext>
            </a:extLst>
          </p:cNvPr>
          <p:cNvSpPr>
            <a:spLocks noGrp="1"/>
          </p:cNvSpPr>
          <p:nvPr>
            <p:ph sz="half" idx="2"/>
          </p:nvPr>
        </p:nvSpPr>
        <p:spPr>
          <a:xfrm>
            <a:off x="5580112" y="1700809"/>
            <a:ext cx="3384376" cy="3965488"/>
          </a:xfrm>
        </p:spPr>
        <p:txBody>
          <a:bodyPr vert="horz" lIns="91440" tIns="45720" rIns="91440" bIns="45720" rtlCol="0" anchor="ctr">
            <a:normAutofit/>
          </a:bodyPr>
          <a:lstStyle/>
          <a:p>
            <a:pPr indent="-228600">
              <a:lnSpc>
                <a:spcPct val="90000"/>
              </a:lnSpc>
            </a:pPr>
            <a:endParaRPr lang="en-US" sz="2100" dirty="0"/>
          </a:p>
          <a:p>
            <a:pPr indent="-228600">
              <a:lnSpc>
                <a:spcPct val="90000"/>
              </a:lnSpc>
            </a:pPr>
            <a:r>
              <a:rPr lang="en-US" sz="3000" dirty="0" err="1"/>
              <a:t>Apprendimento</a:t>
            </a:r>
            <a:r>
              <a:rPr lang="en-US" sz="3000" dirty="0"/>
              <a:t>: </a:t>
            </a:r>
          </a:p>
          <a:p>
            <a:pPr indent="-228600">
              <a:lnSpc>
                <a:spcPct val="90000"/>
              </a:lnSpc>
            </a:pPr>
            <a:endParaRPr lang="en-US" sz="3000" dirty="0"/>
          </a:p>
          <a:p>
            <a:pPr indent="-228600">
              <a:lnSpc>
                <a:spcPct val="90000"/>
              </a:lnSpc>
            </a:pPr>
            <a:r>
              <a:rPr lang="en-US" sz="3000" dirty="0" err="1"/>
              <a:t>Capacità</a:t>
            </a:r>
            <a:r>
              <a:rPr lang="en-US" sz="3000" dirty="0"/>
              <a:t> di </a:t>
            </a:r>
            <a:r>
              <a:rPr lang="en-US" sz="3000" dirty="0" err="1"/>
              <a:t>apprendimento</a:t>
            </a:r>
            <a:endParaRPr lang="en-US" sz="3000" dirty="0"/>
          </a:p>
          <a:p>
            <a:pPr indent="-228600">
              <a:lnSpc>
                <a:spcPct val="90000"/>
              </a:lnSpc>
            </a:pPr>
            <a:endParaRPr lang="en-US" sz="3000" dirty="0"/>
          </a:p>
          <a:p>
            <a:pPr indent="-228600">
              <a:lnSpc>
                <a:spcPct val="90000"/>
              </a:lnSpc>
            </a:pPr>
            <a:r>
              <a:rPr lang="en-US" sz="3000" dirty="0" err="1"/>
              <a:t>Velocità</a:t>
            </a:r>
            <a:r>
              <a:rPr lang="en-US" sz="3000" dirty="0"/>
              <a:t> di </a:t>
            </a:r>
            <a:r>
              <a:rPr lang="en-US" sz="3000" dirty="0" err="1"/>
              <a:t>apprendimento</a:t>
            </a:r>
            <a:endParaRPr lang="en-US" sz="3000" dirty="0"/>
          </a:p>
        </p:txBody>
      </p:sp>
    </p:spTree>
    <p:extLst>
      <p:ext uri="{BB962C8B-B14F-4D97-AF65-F5344CB8AC3E}">
        <p14:creationId xmlns:p14="http://schemas.microsoft.com/office/powerpoint/2010/main" val="42709939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6F5174-31D9-4DBB-AAB7-A1FD7BDB1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6129"/>
            <a:ext cx="4851603" cy="5925741"/>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AE113210-7872-481A-ADE6-3A05CCAF5E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13200"/>
          <a:stretch/>
        </p:blipFill>
        <p:spPr>
          <a:xfrm>
            <a:off x="0" y="466129"/>
            <a:ext cx="9144000" cy="5925741"/>
          </a:xfrm>
          <a:prstGeom prst="rect">
            <a:avLst/>
          </a:prstGeom>
        </p:spPr>
      </p:pic>
      <p:sp>
        <p:nvSpPr>
          <p:cNvPr id="2" name="Titolo 1"/>
          <p:cNvSpPr>
            <a:spLocks noGrp="1"/>
          </p:cNvSpPr>
          <p:nvPr>
            <p:ph type="title"/>
          </p:nvPr>
        </p:nvSpPr>
        <p:spPr>
          <a:xfrm>
            <a:off x="4912817" y="466129"/>
            <a:ext cx="3733482" cy="1090538"/>
          </a:xfrm>
        </p:spPr>
        <p:txBody>
          <a:bodyPr vert="horz" lIns="91440" tIns="45720" rIns="91440" bIns="45720" rtlCol="0" anchor="ctr">
            <a:normAutofit/>
          </a:bodyPr>
          <a:lstStyle/>
          <a:p>
            <a:pPr algn="l">
              <a:lnSpc>
                <a:spcPct val="90000"/>
              </a:lnSpc>
            </a:pPr>
            <a:r>
              <a:rPr lang="en-US" kern="1200" dirty="0" err="1">
                <a:solidFill>
                  <a:srgbClr val="000000"/>
                </a:solidFill>
                <a:latin typeface="+mj-lt"/>
                <a:ea typeface="+mj-ea"/>
                <a:cs typeface="+mj-cs"/>
              </a:rPr>
              <a:t>Livello</a:t>
            </a:r>
            <a:r>
              <a:rPr lang="en-US" kern="1200" dirty="0">
                <a:solidFill>
                  <a:srgbClr val="000000"/>
                </a:solidFill>
                <a:latin typeface="+mj-lt"/>
                <a:ea typeface="+mj-ea"/>
                <a:cs typeface="+mj-cs"/>
              </a:rPr>
              <a:t> di stress</a:t>
            </a:r>
          </a:p>
        </p:txBody>
      </p:sp>
      <p:sp>
        <p:nvSpPr>
          <p:cNvPr id="15" name="Freeform 62">
            <a:extLst>
              <a:ext uri="{FF2B5EF4-FFF2-40B4-BE49-F238E27FC236}">
                <a16:creationId xmlns:a16="http://schemas.microsoft.com/office/drawing/2014/main"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86286"/>
            <a:ext cx="4320692" cy="4666770"/>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6" name="Segnaposto contenuto 5">
            <a:extLst>
              <a:ext uri="{FF2B5EF4-FFF2-40B4-BE49-F238E27FC236}">
                <a16:creationId xmlns:a16="http://schemas.microsoft.com/office/drawing/2014/main" id="{5406F613-97ED-48B2-839E-6EBA393977D8}"/>
              </a:ext>
            </a:extLst>
          </p:cNvPr>
          <p:cNvPicPr>
            <a:picLocks noGrp="1" noChangeAspect="1"/>
          </p:cNvPicPr>
          <p:nvPr>
            <p:ph sz="half" idx="2"/>
          </p:nvPr>
        </p:nvPicPr>
        <p:blipFill rotWithShape="1">
          <a:blip r:embed="rId3">
            <a:alphaModFix/>
            <a:extLst>
              <a:ext uri="{28A0092B-C50C-407E-A947-70E740481C1C}">
                <a14:useLocalDpi xmlns:a14="http://schemas.microsoft.com/office/drawing/2010/main" val="0"/>
              </a:ext>
            </a:extLst>
          </a:blip>
          <a:srcRect l="5273" r="5632" b="-2"/>
          <a:stretch/>
        </p:blipFill>
        <p:spPr>
          <a:xfrm>
            <a:off x="20" y="1351210"/>
            <a:ext cx="4180350" cy="4375387"/>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Segnaposto contenuto 2"/>
          <p:cNvSpPr>
            <a:spLocks noGrp="1"/>
          </p:cNvSpPr>
          <p:nvPr>
            <p:ph sz="half" idx="1"/>
          </p:nvPr>
        </p:nvSpPr>
        <p:spPr>
          <a:xfrm>
            <a:off x="4716016" y="2420888"/>
            <a:ext cx="3991498" cy="3600400"/>
          </a:xfrm>
        </p:spPr>
        <p:txBody>
          <a:bodyPr vert="horz" lIns="91440" tIns="45720" rIns="91440" bIns="45720" rtlCol="0" anchor="ctr">
            <a:normAutofit lnSpcReduction="10000"/>
          </a:bodyPr>
          <a:lstStyle/>
          <a:p>
            <a:pPr indent="-228600">
              <a:lnSpc>
                <a:spcPct val="90000"/>
              </a:lnSpc>
            </a:pPr>
            <a:r>
              <a:rPr lang="en-US" sz="2400" dirty="0">
                <a:solidFill>
                  <a:srgbClr val="000000"/>
                </a:solidFill>
              </a:rPr>
              <a:t>D.L. 81/2008: </a:t>
            </a:r>
            <a:r>
              <a:rPr lang="en-US" sz="2400" dirty="0" err="1">
                <a:solidFill>
                  <a:srgbClr val="000000"/>
                </a:solidFill>
              </a:rPr>
              <a:t>prevenzione</a:t>
            </a:r>
            <a:r>
              <a:rPr lang="en-US" sz="2400" dirty="0">
                <a:solidFill>
                  <a:srgbClr val="000000"/>
                </a:solidFill>
              </a:rPr>
              <a:t> e tutela </a:t>
            </a:r>
            <a:r>
              <a:rPr lang="en-US" sz="2400" dirty="0" err="1">
                <a:solidFill>
                  <a:srgbClr val="000000"/>
                </a:solidFill>
              </a:rPr>
              <a:t>della</a:t>
            </a:r>
            <a:r>
              <a:rPr lang="en-US" sz="2400" dirty="0">
                <a:solidFill>
                  <a:srgbClr val="000000"/>
                </a:solidFill>
              </a:rPr>
              <a:t> salute </a:t>
            </a:r>
            <a:r>
              <a:rPr lang="en-US" sz="2400" dirty="0" err="1">
                <a:solidFill>
                  <a:srgbClr val="000000"/>
                </a:solidFill>
              </a:rPr>
              <a:t>fisica</a:t>
            </a:r>
            <a:r>
              <a:rPr lang="en-US" sz="2400" dirty="0">
                <a:solidFill>
                  <a:srgbClr val="000000"/>
                </a:solidFill>
              </a:rPr>
              <a:t> e </a:t>
            </a:r>
            <a:r>
              <a:rPr lang="en-US" sz="2400" dirty="0" err="1">
                <a:solidFill>
                  <a:srgbClr val="000000"/>
                </a:solidFill>
              </a:rPr>
              <a:t>mentale</a:t>
            </a:r>
            <a:r>
              <a:rPr lang="en-US" sz="2400" dirty="0">
                <a:solidFill>
                  <a:srgbClr val="000000"/>
                </a:solidFill>
              </a:rPr>
              <a:t> e </a:t>
            </a:r>
            <a:r>
              <a:rPr lang="en-US" sz="2400" dirty="0" err="1">
                <a:solidFill>
                  <a:srgbClr val="000000"/>
                </a:solidFill>
              </a:rPr>
              <a:t>della</a:t>
            </a:r>
            <a:r>
              <a:rPr lang="en-US" sz="2400" dirty="0">
                <a:solidFill>
                  <a:srgbClr val="000000"/>
                </a:solidFill>
              </a:rPr>
              <a:t> salute di </a:t>
            </a:r>
            <a:r>
              <a:rPr lang="en-US" sz="2400" dirty="0" err="1">
                <a:solidFill>
                  <a:srgbClr val="000000"/>
                </a:solidFill>
              </a:rPr>
              <a:t>terzi</a:t>
            </a:r>
            <a:endParaRPr lang="en-US" sz="2400" dirty="0">
              <a:solidFill>
                <a:srgbClr val="000000"/>
              </a:solidFill>
            </a:endParaRPr>
          </a:p>
          <a:p>
            <a:pPr indent="-228600">
              <a:lnSpc>
                <a:spcPct val="90000"/>
              </a:lnSpc>
            </a:pPr>
            <a:endParaRPr lang="en-US" sz="2400" dirty="0">
              <a:solidFill>
                <a:srgbClr val="000000"/>
              </a:solidFill>
            </a:endParaRPr>
          </a:p>
          <a:p>
            <a:pPr indent="-228600">
              <a:lnSpc>
                <a:spcPct val="90000"/>
              </a:lnSpc>
            </a:pPr>
            <a:r>
              <a:rPr lang="en-US" sz="2400" dirty="0" err="1">
                <a:solidFill>
                  <a:srgbClr val="000000"/>
                </a:solidFill>
              </a:rPr>
              <a:t>Disturbi</a:t>
            </a:r>
            <a:r>
              <a:rPr lang="en-US" sz="2400" dirty="0">
                <a:solidFill>
                  <a:srgbClr val="000000"/>
                </a:solidFill>
              </a:rPr>
              <a:t> </a:t>
            </a:r>
            <a:r>
              <a:rPr lang="en-US" sz="2400" dirty="0" err="1">
                <a:solidFill>
                  <a:srgbClr val="000000"/>
                </a:solidFill>
              </a:rPr>
              <a:t>mentali</a:t>
            </a:r>
            <a:endParaRPr lang="en-US" sz="2400" dirty="0">
              <a:solidFill>
                <a:srgbClr val="000000"/>
              </a:solidFill>
            </a:endParaRPr>
          </a:p>
          <a:p>
            <a:pPr marL="114300" indent="0">
              <a:lnSpc>
                <a:spcPct val="90000"/>
              </a:lnSpc>
              <a:buNone/>
            </a:pPr>
            <a:r>
              <a:rPr lang="en-US" sz="2400" dirty="0">
                <a:solidFill>
                  <a:srgbClr val="000000"/>
                </a:solidFill>
              </a:rPr>
              <a:t> </a:t>
            </a:r>
          </a:p>
          <a:p>
            <a:pPr indent="-228600">
              <a:lnSpc>
                <a:spcPct val="90000"/>
              </a:lnSpc>
            </a:pPr>
            <a:r>
              <a:rPr lang="en-US" sz="2400" dirty="0" err="1">
                <a:solidFill>
                  <a:srgbClr val="000000"/>
                </a:solidFill>
              </a:rPr>
              <a:t>Abuso</a:t>
            </a:r>
            <a:r>
              <a:rPr lang="en-US" sz="2400" dirty="0">
                <a:solidFill>
                  <a:srgbClr val="000000"/>
                </a:solidFill>
              </a:rPr>
              <a:t> </a:t>
            </a:r>
            <a:r>
              <a:rPr lang="en-US" sz="2400" dirty="0" err="1">
                <a:solidFill>
                  <a:srgbClr val="000000"/>
                </a:solidFill>
              </a:rPr>
              <a:t>alcol</a:t>
            </a:r>
            <a:endParaRPr lang="en-US" sz="2400" dirty="0">
              <a:solidFill>
                <a:srgbClr val="000000"/>
              </a:solidFill>
            </a:endParaRPr>
          </a:p>
          <a:p>
            <a:pPr indent="-228600">
              <a:lnSpc>
                <a:spcPct val="90000"/>
              </a:lnSpc>
            </a:pPr>
            <a:r>
              <a:rPr lang="en-US" sz="2400" dirty="0" err="1">
                <a:solidFill>
                  <a:srgbClr val="000000"/>
                </a:solidFill>
              </a:rPr>
              <a:t>Abuso</a:t>
            </a:r>
            <a:r>
              <a:rPr lang="en-US" sz="2400" dirty="0">
                <a:solidFill>
                  <a:srgbClr val="000000"/>
                </a:solidFill>
              </a:rPr>
              <a:t> di </a:t>
            </a:r>
            <a:r>
              <a:rPr lang="en-US" sz="2400" dirty="0" err="1">
                <a:solidFill>
                  <a:srgbClr val="000000"/>
                </a:solidFill>
              </a:rPr>
              <a:t>sostanze</a:t>
            </a:r>
            <a:r>
              <a:rPr lang="en-US" sz="2400" dirty="0">
                <a:solidFill>
                  <a:srgbClr val="000000"/>
                </a:solidFill>
              </a:rPr>
              <a:t> </a:t>
            </a:r>
            <a:r>
              <a:rPr lang="en-US" sz="2400" dirty="0" err="1">
                <a:solidFill>
                  <a:srgbClr val="000000"/>
                </a:solidFill>
              </a:rPr>
              <a:t>psicotrope</a:t>
            </a:r>
            <a:endParaRPr lang="en-US" sz="2400" dirty="0">
              <a:solidFill>
                <a:srgbClr val="000000"/>
              </a:solidFill>
            </a:endParaRPr>
          </a:p>
          <a:p>
            <a:pPr indent="-228600">
              <a:lnSpc>
                <a:spcPct val="90000"/>
              </a:lnSpc>
            </a:pPr>
            <a:endParaRPr lang="en-US" sz="2400" dirty="0">
              <a:solidFill>
                <a:srgbClr val="000000"/>
              </a:solidFill>
            </a:endParaRPr>
          </a:p>
          <a:p>
            <a:pPr indent="-228600">
              <a:lnSpc>
                <a:spcPct val="90000"/>
              </a:lnSpc>
            </a:pPr>
            <a:endParaRPr lang="en-US" sz="1500" dirty="0">
              <a:solidFill>
                <a:srgbClr val="000000"/>
              </a:solidFill>
            </a:endParaRPr>
          </a:p>
        </p:txBody>
      </p:sp>
    </p:spTree>
    <p:extLst>
      <p:ext uri="{BB962C8B-B14F-4D97-AF65-F5344CB8AC3E}">
        <p14:creationId xmlns:p14="http://schemas.microsoft.com/office/powerpoint/2010/main" val="235259313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FA67CD3-AB4E-4A7A-BEB8-53C445D8C44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60045"/>
            <a:ext cx="4694659" cy="573405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07CF545F-9C2E-4446-97CD-AD92990C2B6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10299"/>
          <a:stretch/>
        </p:blipFill>
        <p:spPr>
          <a:xfrm>
            <a:off x="-1" y="857250"/>
            <a:ext cx="9144001" cy="5734050"/>
          </a:xfrm>
          <a:prstGeom prst="rect">
            <a:avLst/>
          </a:prstGeom>
        </p:spPr>
      </p:pic>
      <p:sp>
        <p:nvSpPr>
          <p:cNvPr id="2" name="Titolo 1"/>
          <p:cNvSpPr>
            <a:spLocks noGrp="1"/>
          </p:cNvSpPr>
          <p:nvPr>
            <p:ph type="title"/>
          </p:nvPr>
        </p:nvSpPr>
        <p:spPr>
          <a:xfrm>
            <a:off x="4407877" y="280322"/>
            <a:ext cx="3988849" cy="1381125"/>
          </a:xfrm>
        </p:spPr>
        <p:txBody>
          <a:bodyPr vert="horz" lIns="91440" tIns="45720" rIns="91440" bIns="45720" rtlCol="0" anchor="ctr">
            <a:normAutofit/>
          </a:bodyPr>
          <a:lstStyle/>
          <a:p>
            <a:pPr algn="l">
              <a:lnSpc>
                <a:spcPct val="90000"/>
              </a:lnSpc>
            </a:pPr>
            <a:r>
              <a:rPr lang="en-US" kern="1200" dirty="0" err="1">
                <a:solidFill>
                  <a:srgbClr val="000000"/>
                </a:solidFill>
                <a:latin typeface="+mj-lt"/>
                <a:ea typeface="+mj-ea"/>
                <a:cs typeface="+mj-cs"/>
              </a:rPr>
              <a:t>Indicatori</a:t>
            </a:r>
            <a:r>
              <a:rPr lang="en-US" kern="1200" dirty="0">
                <a:solidFill>
                  <a:srgbClr val="000000"/>
                </a:solidFill>
                <a:latin typeface="+mj-lt"/>
                <a:ea typeface="+mj-ea"/>
                <a:cs typeface="+mj-cs"/>
              </a:rPr>
              <a:t> </a:t>
            </a:r>
            <a:r>
              <a:rPr lang="en-US" kern="1200" dirty="0" err="1">
                <a:solidFill>
                  <a:srgbClr val="000000"/>
                </a:solidFill>
                <a:latin typeface="+mj-lt"/>
                <a:ea typeface="+mj-ea"/>
                <a:cs typeface="+mj-cs"/>
              </a:rPr>
              <a:t>stato</a:t>
            </a:r>
            <a:r>
              <a:rPr lang="en-US" kern="1200" dirty="0">
                <a:solidFill>
                  <a:srgbClr val="000000"/>
                </a:solidFill>
                <a:latin typeface="+mj-lt"/>
                <a:ea typeface="+mj-ea"/>
                <a:cs typeface="+mj-cs"/>
              </a:rPr>
              <a:t> </a:t>
            </a:r>
            <a:r>
              <a:rPr lang="en-US" kern="1200" dirty="0" err="1">
                <a:solidFill>
                  <a:srgbClr val="000000"/>
                </a:solidFill>
                <a:latin typeface="+mj-lt"/>
                <a:ea typeface="+mj-ea"/>
                <a:cs typeface="+mj-cs"/>
              </a:rPr>
              <a:t>psichico</a:t>
            </a:r>
            <a:r>
              <a:rPr lang="en-US" kern="1200" dirty="0">
                <a:solidFill>
                  <a:srgbClr val="000000"/>
                </a:solidFill>
                <a:latin typeface="+mj-lt"/>
                <a:ea typeface="+mj-ea"/>
                <a:cs typeface="+mj-cs"/>
              </a:rPr>
              <a:t> </a:t>
            </a:r>
          </a:p>
        </p:txBody>
      </p:sp>
      <p:sp>
        <p:nvSpPr>
          <p:cNvPr id="15" name="Freeform 62">
            <a:extLst>
              <a:ext uri="{FF2B5EF4-FFF2-40B4-BE49-F238E27FC236}">
                <a16:creationId xmlns:a16="http://schemas.microsoft.com/office/drawing/2014/main" id="{339C8D78-A644-462F-B674-F440635E53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1468363"/>
            <a:ext cx="4180922" cy="4515805"/>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6" name="Segnaposto contenuto 5" descr="Immagine che contiene persona, uomo, sedendo, interni&#10;&#10;Descrizione generata automaticamente">
            <a:extLst>
              <a:ext uri="{FF2B5EF4-FFF2-40B4-BE49-F238E27FC236}">
                <a16:creationId xmlns:a16="http://schemas.microsoft.com/office/drawing/2014/main" id="{AE9BBB62-D8D3-4936-B034-54E579569FE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22012" y="2132857"/>
            <a:ext cx="3241876" cy="3256780"/>
          </a:xfrm>
          <a:prstGeom prst="rect">
            <a:avLst/>
          </a:prstGeom>
        </p:spPr>
      </p:pic>
      <p:sp>
        <p:nvSpPr>
          <p:cNvPr id="3" name="Segnaposto contenuto 2"/>
          <p:cNvSpPr>
            <a:spLocks noGrp="1"/>
          </p:cNvSpPr>
          <p:nvPr>
            <p:ph sz="half" idx="1"/>
          </p:nvPr>
        </p:nvSpPr>
        <p:spPr>
          <a:xfrm>
            <a:off x="4393270" y="1963201"/>
            <a:ext cx="4571217" cy="4490136"/>
          </a:xfrm>
        </p:spPr>
        <p:txBody>
          <a:bodyPr vert="horz" lIns="91440" tIns="45720" rIns="91440" bIns="45720" rtlCol="0" anchor="ctr">
            <a:normAutofit lnSpcReduction="10000"/>
          </a:bodyPr>
          <a:lstStyle/>
          <a:p>
            <a:pPr indent="-228600">
              <a:lnSpc>
                <a:spcPct val="90000"/>
              </a:lnSpc>
            </a:pPr>
            <a:r>
              <a:rPr lang="en-US" sz="2400" i="1" dirty="0" err="1">
                <a:solidFill>
                  <a:srgbClr val="000000"/>
                </a:solidFill>
              </a:rPr>
              <a:t>Colloquio</a:t>
            </a:r>
            <a:r>
              <a:rPr lang="en-US" sz="2400" i="1" dirty="0">
                <a:solidFill>
                  <a:srgbClr val="000000"/>
                </a:solidFill>
              </a:rPr>
              <a:t> </a:t>
            </a:r>
            <a:r>
              <a:rPr lang="en-US" sz="2400" i="1" dirty="0" err="1">
                <a:solidFill>
                  <a:srgbClr val="000000"/>
                </a:solidFill>
              </a:rPr>
              <a:t>psichiatrico</a:t>
            </a:r>
            <a:r>
              <a:rPr lang="en-US" sz="2400" i="1" dirty="0">
                <a:solidFill>
                  <a:srgbClr val="000000"/>
                </a:solidFill>
              </a:rPr>
              <a:t> (</a:t>
            </a:r>
            <a:r>
              <a:rPr lang="en-US" sz="2400" i="1" dirty="0" err="1">
                <a:solidFill>
                  <a:srgbClr val="000000"/>
                </a:solidFill>
              </a:rPr>
              <a:t>strutturato</a:t>
            </a:r>
            <a:r>
              <a:rPr lang="en-US" sz="2400" i="1" dirty="0">
                <a:solidFill>
                  <a:srgbClr val="000000"/>
                </a:solidFill>
              </a:rPr>
              <a:t>)</a:t>
            </a:r>
            <a:r>
              <a:rPr lang="en-US" sz="2400" dirty="0">
                <a:solidFill>
                  <a:srgbClr val="000000"/>
                </a:solidFill>
              </a:rPr>
              <a:t>: </a:t>
            </a:r>
          </a:p>
          <a:p>
            <a:pPr indent="-228600">
              <a:lnSpc>
                <a:spcPct val="90000"/>
              </a:lnSpc>
            </a:pPr>
            <a:endParaRPr lang="en-US" sz="2400" dirty="0">
              <a:solidFill>
                <a:srgbClr val="000000"/>
              </a:solidFill>
            </a:endParaRPr>
          </a:p>
          <a:p>
            <a:pPr indent="-228600">
              <a:lnSpc>
                <a:spcPct val="90000"/>
              </a:lnSpc>
            </a:pPr>
            <a:r>
              <a:rPr lang="en-US" sz="2400" dirty="0" err="1">
                <a:solidFill>
                  <a:srgbClr val="000000"/>
                </a:solidFill>
              </a:rPr>
              <a:t>Comportamento</a:t>
            </a:r>
            <a:endParaRPr lang="en-US" sz="2400" dirty="0">
              <a:solidFill>
                <a:srgbClr val="000000"/>
              </a:solidFill>
            </a:endParaRPr>
          </a:p>
          <a:p>
            <a:pPr indent="-228600">
              <a:lnSpc>
                <a:spcPct val="90000"/>
              </a:lnSpc>
            </a:pPr>
            <a:r>
              <a:rPr lang="en-US" sz="2400" dirty="0" err="1">
                <a:solidFill>
                  <a:srgbClr val="000000"/>
                </a:solidFill>
              </a:rPr>
              <a:t>Aspetto</a:t>
            </a:r>
            <a:r>
              <a:rPr lang="en-US" sz="2400" dirty="0">
                <a:solidFill>
                  <a:srgbClr val="000000"/>
                </a:solidFill>
              </a:rPr>
              <a:t> </a:t>
            </a:r>
            <a:r>
              <a:rPr lang="en-US" sz="2400" dirty="0" err="1">
                <a:solidFill>
                  <a:srgbClr val="000000"/>
                </a:solidFill>
              </a:rPr>
              <a:t>fisico</a:t>
            </a:r>
            <a:endParaRPr lang="en-US" sz="2400" dirty="0">
              <a:solidFill>
                <a:srgbClr val="000000"/>
              </a:solidFill>
            </a:endParaRPr>
          </a:p>
          <a:p>
            <a:pPr indent="-228600">
              <a:lnSpc>
                <a:spcPct val="90000"/>
              </a:lnSpc>
            </a:pPr>
            <a:r>
              <a:rPr lang="en-US" sz="2400" dirty="0" err="1">
                <a:solidFill>
                  <a:srgbClr val="000000"/>
                </a:solidFill>
              </a:rPr>
              <a:t>Stato</a:t>
            </a:r>
            <a:r>
              <a:rPr lang="en-US" sz="2400" dirty="0">
                <a:solidFill>
                  <a:srgbClr val="000000"/>
                </a:solidFill>
              </a:rPr>
              <a:t> </a:t>
            </a:r>
            <a:r>
              <a:rPr lang="en-US" sz="2400" dirty="0" err="1">
                <a:solidFill>
                  <a:srgbClr val="000000"/>
                </a:solidFill>
              </a:rPr>
              <a:t>emotivo</a:t>
            </a:r>
            <a:r>
              <a:rPr lang="en-US" sz="2400" dirty="0">
                <a:solidFill>
                  <a:srgbClr val="000000"/>
                </a:solidFill>
              </a:rPr>
              <a:t> e </a:t>
            </a:r>
            <a:r>
              <a:rPr lang="en-US" sz="2400" dirty="0" err="1">
                <a:solidFill>
                  <a:srgbClr val="000000"/>
                </a:solidFill>
              </a:rPr>
              <a:t>dell’umore</a:t>
            </a:r>
            <a:endParaRPr lang="en-US" sz="2400" dirty="0">
              <a:solidFill>
                <a:srgbClr val="000000"/>
              </a:solidFill>
            </a:endParaRPr>
          </a:p>
          <a:p>
            <a:pPr indent="-228600">
              <a:lnSpc>
                <a:spcPct val="90000"/>
              </a:lnSpc>
            </a:pPr>
            <a:r>
              <a:rPr lang="en-US" sz="2400" dirty="0" err="1">
                <a:solidFill>
                  <a:srgbClr val="000000"/>
                </a:solidFill>
              </a:rPr>
              <a:t>Livello</a:t>
            </a:r>
            <a:r>
              <a:rPr lang="en-US" sz="2400" dirty="0">
                <a:solidFill>
                  <a:srgbClr val="000000"/>
                </a:solidFill>
              </a:rPr>
              <a:t> di </a:t>
            </a:r>
            <a:r>
              <a:rPr lang="en-US" sz="2400" dirty="0" err="1">
                <a:solidFill>
                  <a:srgbClr val="000000"/>
                </a:solidFill>
              </a:rPr>
              <a:t>coscienza</a:t>
            </a:r>
            <a:endParaRPr lang="en-US" sz="2400" dirty="0">
              <a:solidFill>
                <a:srgbClr val="000000"/>
              </a:solidFill>
            </a:endParaRPr>
          </a:p>
          <a:p>
            <a:pPr indent="-228600">
              <a:lnSpc>
                <a:spcPct val="90000"/>
              </a:lnSpc>
            </a:pPr>
            <a:r>
              <a:rPr lang="en-US" sz="2400" dirty="0" err="1">
                <a:solidFill>
                  <a:srgbClr val="000000"/>
                </a:solidFill>
              </a:rPr>
              <a:t>Attenzione</a:t>
            </a:r>
            <a:endParaRPr lang="en-US" sz="2400" dirty="0">
              <a:solidFill>
                <a:srgbClr val="000000"/>
              </a:solidFill>
            </a:endParaRPr>
          </a:p>
          <a:p>
            <a:pPr indent="-228600">
              <a:lnSpc>
                <a:spcPct val="90000"/>
              </a:lnSpc>
            </a:pPr>
            <a:r>
              <a:rPr lang="en-US" sz="2400" dirty="0" err="1">
                <a:solidFill>
                  <a:srgbClr val="000000"/>
                </a:solidFill>
              </a:rPr>
              <a:t>Linguaggio</a:t>
            </a:r>
            <a:endParaRPr lang="en-US" sz="2400" dirty="0">
              <a:solidFill>
                <a:srgbClr val="000000"/>
              </a:solidFill>
            </a:endParaRPr>
          </a:p>
          <a:p>
            <a:pPr indent="-228600">
              <a:lnSpc>
                <a:spcPct val="90000"/>
              </a:lnSpc>
            </a:pPr>
            <a:r>
              <a:rPr lang="en-US" sz="2400" dirty="0">
                <a:solidFill>
                  <a:srgbClr val="000000"/>
                </a:solidFill>
              </a:rPr>
              <a:t>Memoria</a:t>
            </a:r>
          </a:p>
          <a:p>
            <a:pPr indent="-228600">
              <a:lnSpc>
                <a:spcPct val="90000"/>
              </a:lnSpc>
            </a:pPr>
            <a:r>
              <a:rPr lang="en-US" sz="2400" dirty="0" err="1">
                <a:solidFill>
                  <a:srgbClr val="000000"/>
                </a:solidFill>
              </a:rPr>
              <a:t>Funzioni</a:t>
            </a:r>
            <a:r>
              <a:rPr lang="en-US" sz="2400" dirty="0">
                <a:solidFill>
                  <a:srgbClr val="000000"/>
                </a:solidFill>
              </a:rPr>
              <a:t> cognitive </a:t>
            </a:r>
            <a:r>
              <a:rPr lang="en-US" sz="2400" dirty="0" err="1">
                <a:solidFill>
                  <a:srgbClr val="000000"/>
                </a:solidFill>
              </a:rPr>
              <a:t>astratte</a:t>
            </a:r>
            <a:r>
              <a:rPr lang="en-US" sz="2400" dirty="0">
                <a:solidFill>
                  <a:srgbClr val="000000"/>
                </a:solidFill>
              </a:rPr>
              <a:t> e </a:t>
            </a:r>
            <a:r>
              <a:rPr lang="en-US" sz="2400" dirty="0" err="1">
                <a:solidFill>
                  <a:srgbClr val="000000"/>
                </a:solidFill>
              </a:rPr>
              <a:t>simboliche</a:t>
            </a:r>
            <a:endParaRPr lang="en-US" sz="2400" dirty="0">
              <a:solidFill>
                <a:srgbClr val="000000"/>
              </a:solidFill>
            </a:endParaRPr>
          </a:p>
        </p:txBody>
      </p:sp>
    </p:spTree>
    <p:extLst>
      <p:ext uri="{BB962C8B-B14F-4D97-AF65-F5344CB8AC3E}">
        <p14:creationId xmlns:p14="http://schemas.microsoft.com/office/powerpoint/2010/main" val="420005940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FA67CD3-AB4E-4A7A-BEB8-53C445D8C44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60045"/>
            <a:ext cx="4694659" cy="573405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22" name="Picture 21">
            <a:extLst>
              <a:ext uri="{FF2B5EF4-FFF2-40B4-BE49-F238E27FC236}">
                <a16:creationId xmlns:a16="http://schemas.microsoft.com/office/drawing/2014/main" id="{07CF545F-9C2E-4446-97CD-AD92990C2B6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10299"/>
          <a:stretch/>
        </p:blipFill>
        <p:spPr>
          <a:xfrm>
            <a:off x="-1" y="857250"/>
            <a:ext cx="9144001" cy="5734050"/>
          </a:xfrm>
          <a:prstGeom prst="rect">
            <a:avLst/>
          </a:prstGeom>
        </p:spPr>
      </p:pic>
      <p:sp>
        <p:nvSpPr>
          <p:cNvPr id="2" name="Titolo 1"/>
          <p:cNvSpPr>
            <a:spLocks noGrp="1"/>
          </p:cNvSpPr>
          <p:nvPr>
            <p:ph type="title"/>
          </p:nvPr>
        </p:nvSpPr>
        <p:spPr>
          <a:xfrm>
            <a:off x="4386691" y="521130"/>
            <a:ext cx="3988849" cy="1381125"/>
          </a:xfrm>
        </p:spPr>
        <p:txBody>
          <a:bodyPr vert="horz" lIns="91440" tIns="45720" rIns="91440" bIns="45720" rtlCol="0" anchor="ctr">
            <a:normAutofit/>
          </a:bodyPr>
          <a:lstStyle/>
          <a:p>
            <a:pPr algn="l">
              <a:lnSpc>
                <a:spcPct val="90000"/>
              </a:lnSpc>
            </a:pPr>
            <a:r>
              <a:rPr lang="en-US" kern="1200" dirty="0" err="1">
                <a:solidFill>
                  <a:srgbClr val="000000"/>
                </a:solidFill>
                <a:latin typeface="+mj-lt"/>
                <a:ea typeface="+mj-ea"/>
                <a:cs typeface="+mj-cs"/>
              </a:rPr>
              <a:t>Quadri</a:t>
            </a:r>
            <a:r>
              <a:rPr lang="en-US" kern="1200" dirty="0">
                <a:solidFill>
                  <a:srgbClr val="000000"/>
                </a:solidFill>
                <a:latin typeface="+mj-lt"/>
                <a:ea typeface="+mj-ea"/>
                <a:cs typeface="+mj-cs"/>
              </a:rPr>
              <a:t> </a:t>
            </a:r>
            <a:r>
              <a:rPr lang="en-US" kern="1200" dirty="0" err="1">
                <a:solidFill>
                  <a:srgbClr val="000000"/>
                </a:solidFill>
                <a:latin typeface="+mj-lt"/>
                <a:ea typeface="+mj-ea"/>
                <a:cs typeface="+mj-cs"/>
              </a:rPr>
              <a:t>nosografici</a:t>
            </a:r>
            <a:endParaRPr lang="en-US" kern="1200" dirty="0">
              <a:solidFill>
                <a:srgbClr val="000000"/>
              </a:solidFill>
              <a:latin typeface="+mj-lt"/>
              <a:ea typeface="+mj-ea"/>
              <a:cs typeface="+mj-cs"/>
            </a:endParaRPr>
          </a:p>
        </p:txBody>
      </p:sp>
      <p:sp>
        <p:nvSpPr>
          <p:cNvPr id="24" name="Freeform 62">
            <a:extLst>
              <a:ext uri="{FF2B5EF4-FFF2-40B4-BE49-F238E27FC236}">
                <a16:creationId xmlns:a16="http://schemas.microsoft.com/office/drawing/2014/main" id="{339C8D78-A644-462F-B674-F440635E53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1468363"/>
            <a:ext cx="4180922" cy="4515805"/>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9" name="Segnaposto contenuto 8">
            <a:extLst>
              <a:ext uri="{FF2B5EF4-FFF2-40B4-BE49-F238E27FC236}">
                <a16:creationId xmlns:a16="http://schemas.microsoft.com/office/drawing/2014/main" id="{85575E99-F88A-41D9-B675-CC54724C94C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22012" y="2204295"/>
            <a:ext cx="3061697" cy="2776284"/>
          </a:xfrm>
          <a:prstGeom prst="rect">
            <a:avLst/>
          </a:prstGeom>
        </p:spPr>
      </p:pic>
      <p:sp>
        <p:nvSpPr>
          <p:cNvPr id="3" name="Segnaposto contenuto 2"/>
          <p:cNvSpPr>
            <a:spLocks noGrp="1"/>
          </p:cNvSpPr>
          <p:nvPr>
            <p:ph sz="half" idx="1"/>
          </p:nvPr>
        </p:nvSpPr>
        <p:spPr>
          <a:xfrm>
            <a:off x="4570579" y="2238375"/>
            <a:ext cx="4003614" cy="3636073"/>
          </a:xfrm>
        </p:spPr>
        <p:txBody>
          <a:bodyPr vert="horz" lIns="91440" tIns="45720" rIns="91440" bIns="45720" rtlCol="0" anchor="ctr">
            <a:normAutofit/>
          </a:bodyPr>
          <a:lstStyle/>
          <a:p>
            <a:pPr indent="-228600">
              <a:lnSpc>
                <a:spcPct val="90000"/>
              </a:lnSpc>
            </a:pPr>
            <a:endParaRPr lang="en-US" sz="1500" dirty="0">
              <a:solidFill>
                <a:srgbClr val="000000"/>
              </a:solidFill>
            </a:endParaRPr>
          </a:p>
          <a:p>
            <a:pPr indent="-228600">
              <a:lnSpc>
                <a:spcPct val="90000"/>
              </a:lnSpc>
            </a:pPr>
            <a:r>
              <a:rPr lang="en-US" sz="3200" dirty="0" err="1">
                <a:solidFill>
                  <a:srgbClr val="000000"/>
                </a:solidFill>
              </a:rPr>
              <a:t>Lavoro</a:t>
            </a:r>
            <a:r>
              <a:rPr lang="en-US" sz="3200" dirty="0">
                <a:solidFill>
                  <a:srgbClr val="000000"/>
                </a:solidFill>
              </a:rPr>
              <a:t> </a:t>
            </a:r>
            <a:r>
              <a:rPr lang="en-US" sz="3200" dirty="0" err="1">
                <a:solidFill>
                  <a:srgbClr val="000000"/>
                </a:solidFill>
              </a:rPr>
              <a:t>correlati</a:t>
            </a:r>
            <a:r>
              <a:rPr lang="en-US" sz="3200" dirty="0">
                <a:solidFill>
                  <a:srgbClr val="000000"/>
                </a:solidFill>
              </a:rPr>
              <a:t> (</a:t>
            </a:r>
            <a:r>
              <a:rPr lang="en-US" sz="3200" i="1" dirty="0">
                <a:solidFill>
                  <a:srgbClr val="000000"/>
                </a:solidFill>
              </a:rPr>
              <a:t>causa </a:t>
            </a:r>
            <a:r>
              <a:rPr lang="en-US" sz="3200" i="1" dirty="0" err="1">
                <a:solidFill>
                  <a:srgbClr val="000000"/>
                </a:solidFill>
              </a:rPr>
              <a:t>lavoro</a:t>
            </a:r>
            <a:r>
              <a:rPr lang="en-US" sz="3200" dirty="0">
                <a:solidFill>
                  <a:srgbClr val="000000"/>
                </a:solidFill>
              </a:rPr>
              <a:t>)</a:t>
            </a:r>
          </a:p>
          <a:p>
            <a:pPr indent="-228600">
              <a:lnSpc>
                <a:spcPct val="90000"/>
              </a:lnSpc>
            </a:pPr>
            <a:endParaRPr lang="en-US" sz="3200" dirty="0">
              <a:solidFill>
                <a:srgbClr val="000000"/>
              </a:solidFill>
            </a:endParaRPr>
          </a:p>
          <a:p>
            <a:pPr indent="-228600">
              <a:lnSpc>
                <a:spcPct val="90000"/>
              </a:lnSpc>
            </a:pPr>
            <a:r>
              <a:rPr lang="en-US" sz="3200" dirty="0">
                <a:solidFill>
                  <a:srgbClr val="000000"/>
                </a:solidFill>
              </a:rPr>
              <a:t>Ad </a:t>
            </a:r>
            <a:r>
              <a:rPr lang="en-US" sz="3200" dirty="0" err="1">
                <a:solidFill>
                  <a:srgbClr val="000000"/>
                </a:solidFill>
              </a:rPr>
              <a:t>etiopatogenesi</a:t>
            </a:r>
            <a:r>
              <a:rPr lang="en-US" sz="3200" dirty="0">
                <a:solidFill>
                  <a:srgbClr val="000000"/>
                </a:solidFill>
              </a:rPr>
              <a:t> </a:t>
            </a:r>
            <a:r>
              <a:rPr lang="en-US" sz="3200" dirty="0" err="1">
                <a:solidFill>
                  <a:srgbClr val="000000"/>
                </a:solidFill>
              </a:rPr>
              <a:t>multifattoriale</a:t>
            </a:r>
            <a:r>
              <a:rPr lang="en-US" sz="3200" dirty="0">
                <a:solidFill>
                  <a:srgbClr val="000000"/>
                </a:solidFill>
              </a:rPr>
              <a:t> (</a:t>
            </a:r>
            <a:r>
              <a:rPr lang="en-US" sz="3200" i="1" dirty="0" err="1">
                <a:solidFill>
                  <a:srgbClr val="000000"/>
                </a:solidFill>
              </a:rPr>
              <a:t>lavoro</a:t>
            </a:r>
            <a:r>
              <a:rPr lang="en-US" sz="3200" i="1" dirty="0">
                <a:solidFill>
                  <a:srgbClr val="000000"/>
                </a:solidFill>
              </a:rPr>
              <a:t> </a:t>
            </a:r>
            <a:r>
              <a:rPr lang="en-US" sz="3200" i="1" dirty="0" err="1">
                <a:solidFill>
                  <a:srgbClr val="000000"/>
                </a:solidFill>
              </a:rPr>
              <a:t>concausa</a:t>
            </a:r>
            <a:r>
              <a:rPr lang="en-US" sz="3200" dirty="0">
                <a:solidFill>
                  <a:srgbClr val="000000"/>
                </a:solidFill>
              </a:rPr>
              <a:t>)</a:t>
            </a:r>
          </a:p>
        </p:txBody>
      </p:sp>
    </p:spTree>
    <p:extLst>
      <p:ext uri="{BB962C8B-B14F-4D97-AF65-F5344CB8AC3E}">
        <p14:creationId xmlns:p14="http://schemas.microsoft.com/office/powerpoint/2010/main" val="359119021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56F5174-31D9-4DBB-AAB7-A1FD7BDB1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6129"/>
            <a:ext cx="4851603" cy="5925741"/>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AE113210-7872-481A-ADE6-3A05CCAF5E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13200"/>
          <a:stretch/>
        </p:blipFill>
        <p:spPr>
          <a:xfrm>
            <a:off x="0" y="466129"/>
            <a:ext cx="9144000" cy="5925741"/>
          </a:xfrm>
          <a:prstGeom prst="rect">
            <a:avLst/>
          </a:prstGeom>
        </p:spPr>
      </p:pic>
      <p:sp>
        <p:nvSpPr>
          <p:cNvPr id="2" name="Titolo 1"/>
          <p:cNvSpPr>
            <a:spLocks noGrp="1"/>
          </p:cNvSpPr>
          <p:nvPr>
            <p:ph type="title"/>
          </p:nvPr>
        </p:nvSpPr>
        <p:spPr>
          <a:xfrm>
            <a:off x="4427984" y="264846"/>
            <a:ext cx="3733482" cy="1296144"/>
          </a:xfrm>
        </p:spPr>
        <p:txBody>
          <a:bodyPr vert="horz" lIns="91440" tIns="45720" rIns="91440" bIns="45720" rtlCol="0" anchor="ctr">
            <a:normAutofit/>
          </a:bodyPr>
          <a:lstStyle/>
          <a:p>
            <a:pPr algn="l">
              <a:lnSpc>
                <a:spcPct val="90000"/>
              </a:lnSpc>
            </a:pPr>
            <a:r>
              <a:rPr lang="en-US" sz="2400" kern="1200" dirty="0" err="1">
                <a:solidFill>
                  <a:srgbClr val="000000"/>
                </a:solidFill>
                <a:latin typeface="+mj-lt"/>
                <a:ea typeface="+mj-ea"/>
                <a:cs typeface="+mj-cs"/>
              </a:rPr>
              <a:t>Reazioni</a:t>
            </a:r>
            <a:r>
              <a:rPr lang="en-US" sz="2400" kern="1200" dirty="0">
                <a:solidFill>
                  <a:srgbClr val="000000"/>
                </a:solidFill>
                <a:latin typeface="+mj-lt"/>
                <a:ea typeface="+mj-ea"/>
                <a:cs typeface="+mj-cs"/>
              </a:rPr>
              <a:t> </a:t>
            </a:r>
            <a:r>
              <a:rPr lang="en-US" sz="2400" kern="1200" dirty="0" err="1">
                <a:solidFill>
                  <a:srgbClr val="000000"/>
                </a:solidFill>
                <a:latin typeface="+mj-lt"/>
                <a:ea typeface="+mj-ea"/>
                <a:cs typeface="+mj-cs"/>
              </a:rPr>
              <a:t>allo</a:t>
            </a:r>
            <a:r>
              <a:rPr lang="en-US" sz="2400" kern="1200" dirty="0">
                <a:solidFill>
                  <a:srgbClr val="000000"/>
                </a:solidFill>
                <a:latin typeface="+mj-lt"/>
                <a:ea typeface="+mj-ea"/>
                <a:cs typeface="+mj-cs"/>
              </a:rPr>
              <a:t> stigma </a:t>
            </a:r>
            <a:r>
              <a:rPr lang="en-US" sz="2400" kern="1200" dirty="0" err="1">
                <a:solidFill>
                  <a:srgbClr val="000000"/>
                </a:solidFill>
                <a:latin typeface="+mj-lt"/>
                <a:ea typeface="+mj-ea"/>
                <a:cs typeface="+mj-cs"/>
              </a:rPr>
              <a:t>sociale</a:t>
            </a:r>
            <a:r>
              <a:rPr lang="en-US" sz="2400" kern="1200" dirty="0">
                <a:solidFill>
                  <a:srgbClr val="000000"/>
                </a:solidFill>
                <a:latin typeface="+mj-lt"/>
                <a:ea typeface="+mj-ea"/>
                <a:cs typeface="+mj-cs"/>
              </a:rPr>
              <a:t>: </a:t>
            </a:r>
            <a:br>
              <a:rPr lang="en-US" sz="2400" kern="1200" dirty="0">
                <a:solidFill>
                  <a:srgbClr val="000000"/>
                </a:solidFill>
                <a:latin typeface="+mj-lt"/>
                <a:ea typeface="+mj-ea"/>
                <a:cs typeface="+mj-cs"/>
              </a:rPr>
            </a:br>
            <a:r>
              <a:rPr lang="en-US" sz="2400" kern="1200" dirty="0">
                <a:solidFill>
                  <a:srgbClr val="000000"/>
                </a:solidFill>
                <a:latin typeface="+mj-lt"/>
                <a:ea typeface="+mj-ea"/>
                <a:cs typeface="+mj-cs"/>
              </a:rPr>
              <a:t>“</a:t>
            </a:r>
            <a:r>
              <a:rPr lang="en-US" sz="2400" i="1" kern="1200" dirty="0" err="1">
                <a:solidFill>
                  <a:srgbClr val="000000"/>
                </a:solidFill>
                <a:latin typeface="+mj-lt"/>
                <a:ea typeface="+mj-ea"/>
                <a:cs typeface="+mj-cs"/>
              </a:rPr>
              <a:t>il</a:t>
            </a:r>
            <a:r>
              <a:rPr lang="en-US" sz="2400" i="1" kern="1200" dirty="0">
                <a:solidFill>
                  <a:srgbClr val="000000"/>
                </a:solidFill>
                <a:latin typeface="+mj-lt"/>
                <a:ea typeface="+mj-ea"/>
                <a:cs typeface="+mj-cs"/>
              </a:rPr>
              <a:t> </a:t>
            </a:r>
            <a:r>
              <a:rPr lang="en-US" sz="2400" i="1" kern="1200" dirty="0" err="1">
                <a:solidFill>
                  <a:srgbClr val="000000"/>
                </a:solidFill>
                <a:latin typeface="+mj-lt"/>
                <a:ea typeface="+mj-ea"/>
                <a:cs typeface="+mj-cs"/>
              </a:rPr>
              <a:t>matto</a:t>
            </a:r>
            <a:r>
              <a:rPr lang="en-US" sz="2400" i="1" kern="1200" dirty="0">
                <a:solidFill>
                  <a:srgbClr val="000000"/>
                </a:solidFill>
                <a:latin typeface="+mj-lt"/>
                <a:ea typeface="+mj-ea"/>
                <a:cs typeface="+mj-cs"/>
              </a:rPr>
              <a:t> al </a:t>
            </a:r>
            <a:r>
              <a:rPr lang="en-US" sz="2400" i="1" kern="1200" dirty="0" err="1">
                <a:solidFill>
                  <a:srgbClr val="000000"/>
                </a:solidFill>
                <a:latin typeface="+mj-lt"/>
                <a:ea typeface="+mj-ea"/>
                <a:cs typeface="+mj-cs"/>
              </a:rPr>
              <a:t>lavoro</a:t>
            </a:r>
            <a:r>
              <a:rPr lang="en-US" sz="2400" kern="1200" dirty="0">
                <a:solidFill>
                  <a:srgbClr val="000000"/>
                </a:solidFill>
                <a:latin typeface="+mj-lt"/>
                <a:ea typeface="+mj-ea"/>
                <a:cs typeface="+mj-cs"/>
              </a:rPr>
              <a:t>”</a:t>
            </a:r>
          </a:p>
        </p:txBody>
      </p:sp>
      <p:sp>
        <p:nvSpPr>
          <p:cNvPr id="22" name="Freeform 62">
            <a:extLst>
              <a:ext uri="{FF2B5EF4-FFF2-40B4-BE49-F238E27FC236}">
                <a16:creationId xmlns:a16="http://schemas.microsoft.com/office/drawing/2014/main"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86286"/>
            <a:ext cx="4320692" cy="4666770"/>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13" name="Segnaposto contenuto 12" descr="Immagine che contiene persona, edificio, terra, pavimento&#10;&#10;Descrizione generata automaticamente">
            <a:extLst>
              <a:ext uri="{FF2B5EF4-FFF2-40B4-BE49-F238E27FC236}">
                <a16:creationId xmlns:a16="http://schemas.microsoft.com/office/drawing/2014/main" id="{EC15B3E7-7789-4505-AD60-5E66C78C3B19}"/>
              </a:ext>
            </a:extLst>
          </p:cNvPr>
          <p:cNvPicPr>
            <a:picLocks noGrp="1" noChangeAspect="1"/>
          </p:cNvPicPr>
          <p:nvPr>
            <p:ph sz="half" idx="2"/>
          </p:nvPr>
        </p:nvPicPr>
        <p:blipFill rotWithShape="1">
          <a:blip r:embed="rId3">
            <a:alphaModFix/>
            <a:extLst>
              <a:ext uri="{28A0092B-C50C-407E-A947-70E740481C1C}">
                <a14:useLocalDpi xmlns:a14="http://schemas.microsoft.com/office/drawing/2010/main" val="0"/>
              </a:ext>
            </a:extLst>
          </a:blip>
          <a:srcRect l="14503" r="21962" b="1"/>
          <a:stretch/>
        </p:blipFill>
        <p:spPr>
          <a:xfrm>
            <a:off x="20" y="1351210"/>
            <a:ext cx="4180350" cy="4375387"/>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Segnaposto contenuto 2"/>
          <p:cNvSpPr>
            <a:spLocks noGrp="1"/>
          </p:cNvSpPr>
          <p:nvPr>
            <p:ph sz="half" idx="1"/>
          </p:nvPr>
        </p:nvSpPr>
        <p:spPr>
          <a:xfrm>
            <a:off x="4214810" y="1351210"/>
            <a:ext cx="4749678" cy="5246142"/>
          </a:xfrm>
        </p:spPr>
        <p:txBody>
          <a:bodyPr vert="horz" lIns="91440" tIns="45720" rIns="91440" bIns="45720" rtlCol="0" anchor="ctr">
            <a:noAutofit/>
          </a:bodyPr>
          <a:lstStyle/>
          <a:p>
            <a:pPr indent="-228600">
              <a:lnSpc>
                <a:spcPct val="90000"/>
              </a:lnSpc>
            </a:pPr>
            <a:r>
              <a:rPr lang="en-US" sz="2000" i="1" dirty="0">
                <a:solidFill>
                  <a:srgbClr val="000000"/>
                </a:solidFill>
              </a:rPr>
              <a:t>Il disagio </a:t>
            </a:r>
            <a:r>
              <a:rPr lang="en-US" sz="2000" i="1" dirty="0" err="1">
                <a:solidFill>
                  <a:srgbClr val="000000"/>
                </a:solidFill>
              </a:rPr>
              <a:t>psichico</a:t>
            </a:r>
            <a:r>
              <a:rPr lang="en-US" sz="2000" i="1" dirty="0">
                <a:solidFill>
                  <a:srgbClr val="000000"/>
                </a:solidFill>
              </a:rPr>
              <a:t> e la </a:t>
            </a:r>
            <a:r>
              <a:rPr lang="en-US" sz="2000" i="1" dirty="0" err="1">
                <a:solidFill>
                  <a:srgbClr val="000000"/>
                </a:solidFill>
              </a:rPr>
              <a:t>terapia</a:t>
            </a:r>
            <a:r>
              <a:rPr lang="en-US" sz="2000" i="1" dirty="0">
                <a:solidFill>
                  <a:srgbClr val="000000"/>
                </a:solidFill>
              </a:rPr>
              <a:t> </a:t>
            </a:r>
            <a:r>
              <a:rPr lang="en-US" sz="2000" i="1" dirty="0" err="1">
                <a:solidFill>
                  <a:srgbClr val="000000"/>
                </a:solidFill>
              </a:rPr>
              <a:t>psicofarmacologica</a:t>
            </a:r>
            <a:r>
              <a:rPr lang="en-US" sz="2000" i="1" dirty="0">
                <a:solidFill>
                  <a:srgbClr val="000000"/>
                </a:solidFill>
              </a:rPr>
              <a:t> </a:t>
            </a:r>
            <a:r>
              <a:rPr lang="en-US" sz="2000" i="1" dirty="0" err="1">
                <a:solidFill>
                  <a:srgbClr val="000000"/>
                </a:solidFill>
              </a:rPr>
              <a:t>riducono</a:t>
            </a:r>
            <a:r>
              <a:rPr lang="en-US" sz="2000" i="1" dirty="0">
                <a:solidFill>
                  <a:srgbClr val="000000"/>
                </a:solidFill>
              </a:rPr>
              <a:t> la performance </a:t>
            </a:r>
            <a:r>
              <a:rPr lang="en-US" sz="2000" i="1" dirty="0" err="1">
                <a:solidFill>
                  <a:srgbClr val="000000"/>
                </a:solidFill>
              </a:rPr>
              <a:t>lavorativa</a:t>
            </a:r>
            <a:r>
              <a:rPr lang="en-US" sz="2000" dirty="0">
                <a:solidFill>
                  <a:srgbClr val="000000"/>
                </a:solidFill>
              </a:rPr>
              <a:t>:</a:t>
            </a:r>
          </a:p>
          <a:p>
            <a:pPr indent="-228600">
              <a:lnSpc>
                <a:spcPct val="90000"/>
              </a:lnSpc>
            </a:pPr>
            <a:endParaRPr lang="en-US" sz="2000" dirty="0">
              <a:solidFill>
                <a:srgbClr val="000000"/>
              </a:solidFill>
            </a:endParaRPr>
          </a:p>
          <a:p>
            <a:pPr indent="-228600">
              <a:lnSpc>
                <a:spcPct val="90000"/>
              </a:lnSpc>
            </a:pPr>
            <a:r>
              <a:rPr lang="en-US" sz="2000" dirty="0" err="1">
                <a:solidFill>
                  <a:srgbClr val="000000"/>
                </a:solidFill>
              </a:rPr>
              <a:t>Frequenti</a:t>
            </a:r>
            <a:r>
              <a:rPr lang="en-US" sz="2000" dirty="0">
                <a:solidFill>
                  <a:srgbClr val="000000"/>
                </a:solidFill>
              </a:rPr>
              <a:t> </a:t>
            </a:r>
            <a:r>
              <a:rPr lang="en-US" sz="2000" dirty="0" err="1">
                <a:solidFill>
                  <a:srgbClr val="000000"/>
                </a:solidFill>
              </a:rPr>
              <a:t>errori</a:t>
            </a:r>
            <a:endParaRPr lang="en-US" sz="2000" dirty="0">
              <a:solidFill>
                <a:srgbClr val="000000"/>
              </a:solidFill>
            </a:endParaRPr>
          </a:p>
          <a:p>
            <a:pPr indent="-228600">
              <a:lnSpc>
                <a:spcPct val="90000"/>
              </a:lnSpc>
            </a:pPr>
            <a:r>
              <a:rPr lang="en-US" sz="2000" dirty="0">
                <a:solidFill>
                  <a:srgbClr val="000000"/>
                </a:solidFill>
              </a:rPr>
              <a:t>Non rispetto tempi e </a:t>
            </a:r>
            <a:r>
              <a:rPr lang="en-US" sz="2000" dirty="0" err="1">
                <a:solidFill>
                  <a:srgbClr val="000000"/>
                </a:solidFill>
              </a:rPr>
              <a:t>scadenze</a:t>
            </a:r>
            <a:endParaRPr lang="en-US" sz="2000" dirty="0">
              <a:solidFill>
                <a:srgbClr val="000000"/>
              </a:solidFill>
            </a:endParaRPr>
          </a:p>
          <a:p>
            <a:pPr indent="-228600">
              <a:lnSpc>
                <a:spcPct val="90000"/>
              </a:lnSpc>
            </a:pPr>
            <a:r>
              <a:rPr lang="en-US" sz="2000" dirty="0" err="1">
                <a:solidFill>
                  <a:srgbClr val="000000"/>
                </a:solidFill>
              </a:rPr>
              <a:t>Produttività</a:t>
            </a:r>
            <a:r>
              <a:rPr lang="en-US" sz="2000" dirty="0">
                <a:solidFill>
                  <a:srgbClr val="000000"/>
                </a:solidFill>
              </a:rPr>
              <a:t> </a:t>
            </a:r>
            <a:r>
              <a:rPr lang="en-US" sz="2000" dirty="0" err="1">
                <a:solidFill>
                  <a:srgbClr val="000000"/>
                </a:solidFill>
              </a:rPr>
              <a:t>discontinua</a:t>
            </a:r>
            <a:endParaRPr lang="en-US" sz="2000" dirty="0">
              <a:solidFill>
                <a:srgbClr val="000000"/>
              </a:solidFill>
            </a:endParaRPr>
          </a:p>
          <a:p>
            <a:pPr indent="-228600">
              <a:lnSpc>
                <a:spcPct val="90000"/>
              </a:lnSpc>
            </a:pPr>
            <a:r>
              <a:rPr lang="en-US" sz="2000" dirty="0">
                <a:solidFill>
                  <a:srgbClr val="000000"/>
                </a:solidFill>
              </a:rPr>
              <a:t>Perdita </a:t>
            </a:r>
            <a:r>
              <a:rPr lang="en-US" sz="2000" dirty="0" err="1">
                <a:solidFill>
                  <a:srgbClr val="000000"/>
                </a:solidFill>
              </a:rPr>
              <a:t>orientamento</a:t>
            </a:r>
            <a:r>
              <a:rPr lang="en-US" sz="2000" dirty="0">
                <a:solidFill>
                  <a:srgbClr val="000000"/>
                </a:solidFill>
              </a:rPr>
              <a:t> </a:t>
            </a:r>
            <a:r>
              <a:rPr lang="en-US" sz="2000" dirty="0" err="1">
                <a:solidFill>
                  <a:srgbClr val="000000"/>
                </a:solidFill>
              </a:rPr>
              <a:t>all’obiettivo</a:t>
            </a:r>
            <a:endParaRPr lang="en-US" sz="2000" dirty="0">
              <a:solidFill>
                <a:srgbClr val="000000"/>
              </a:solidFill>
            </a:endParaRPr>
          </a:p>
          <a:p>
            <a:pPr indent="-228600">
              <a:lnSpc>
                <a:spcPct val="90000"/>
              </a:lnSpc>
            </a:pPr>
            <a:r>
              <a:rPr lang="en-US" sz="2000" dirty="0" err="1">
                <a:solidFill>
                  <a:srgbClr val="000000"/>
                </a:solidFill>
              </a:rPr>
              <a:t>Scarsa</a:t>
            </a:r>
            <a:r>
              <a:rPr lang="en-US" sz="2000" dirty="0">
                <a:solidFill>
                  <a:srgbClr val="000000"/>
                </a:solidFill>
              </a:rPr>
              <a:t> </a:t>
            </a:r>
            <a:r>
              <a:rPr lang="en-US" sz="2000" dirty="0" err="1">
                <a:solidFill>
                  <a:srgbClr val="000000"/>
                </a:solidFill>
              </a:rPr>
              <a:t>iniziativa</a:t>
            </a:r>
            <a:r>
              <a:rPr lang="en-US" sz="2000" dirty="0">
                <a:solidFill>
                  <a:srgbClr val="000000"/>
                </a:solidFill>
              </a:rPr>
              <a:t> ed </a:t>
            </a:r>
            <a:r>
              <a:rPr lang="en-US" sz="2000" dirty="0" err="1">
                <a:solidFill>
                  <a:srgbClr val="000000"/>
                </a:solidFill>
              </a:rPr>
              <a:t>indecisione</a:t>
            </a:r>
            <a:endParaRPr lang="en-US" sz="2000" dirty="0">
              <a:solidFill>
                <a:srgbClr val="000000"/>
              </a:solidFill>
            </a:endParaRPr>
          </a:p>
          <a:p>
            <a:pPr indent="-228600">
              <a:lnSpc>
                <a:spcPct val="90000"/>
              </a:lnSpc>
            </a:pPr>
            <a:r>
              <a:rPr lang="en-US" sz="2000" dirty="0" err="1">
                <a:solidFill>
                  <a:srgbClr val="000000"/>
                </a:solidFill>
              </a:rPr>
              <a:t>Scarsa</a:t>
            </a:r>
            <a:r>
              <a:rPr lang="en-US" sz="2000" dirty="0">
                <a:solidFill>
                  <a:srgbClr val="000000"/>
                </a:solidFill>
              </a:rPr>
              <a:t> auto </a:t>
            </a:r>
            <a:r>
              <a:rPr lang="en-US" sz="2000" dirty="0" err="1">
                <a:solidFill>
                  <a:srgbClr val="000000"/>
                </a:solidFill>
              </a:rPr>
              <a:t>efficacia</a:t>
            </a:r>
            <a:endParaRPr lang="en-US" sz="2000" dirty="0">
              <a:solidFill>
                <a:srgbClr val="000000"/>
              </a:solidFill>
            </a:endParaRPr>
          </a:p>
          <a:p>
            <a:pPr indent="-228600">
              <a:lnSpc>
                <a:spcPct val="90000"/>
              </a:lnSpc>
            </a:pPr>
            <a:r>
              <a:rPr lang="en-US" sz="2000" dirty="0">
                <a:solidFill>
                  <a:srgbClr val="000000"/>
                </a:solidFill>
              </a:rPr>
              <a:t>Perdita </a:t>
            </a:r>
            <a:r>
              <a:rPr lang="en-US" sz="2000" dirty="0" err="1">
                <a:solidFill>
                  <a:srgbClr val="000000"/>
                </a:solidFill>
              </a:rPr>
              <a:t>capacità</a:t>
            </a:r>
            <a:r>
              <a:rPr lang="en-US" sz="2000" dirty="0">
                <a:solidFill>
                  <a:srgbClr val="000000"/>
                </a:solidFill>
              </a:rPr>
              <a:t> </a:t>
            </a:r>
            <a:r>
              <a:rPr lang="en-US" sz="2000" dirty="0" err="1">
                <a:solidFill>
                  <a:srgbClr val="000000"/>
                </a:solidFill>
              </a:rPr>
              <a:t>comunicative</a:t>
            </a:r>
            <a:endParaRPr lang="en-US" sz="2000" dirty="0">
              <a:solidFill>
                <a:srgbClr val="000000"/>
              </a:solidFill>
            </a:endParaRPr>
          </a:p>
          <a:p>
            <a:pPr indent="-228600">
              <a:lnSpc>
                <a:spcPct val="90000"/>
              </a:lnSpc>
            </a:pPr>
            <a:r>
              <a:rPr lang="en-US" sz="2000" dirty="0" err="1">
                <a:solidFill>
                  <a:srgbClr val="000000"/>
                </a:solidFill>
              </a:rPr>
              <a:t>Deterioramento</a:t>
            </a:r>
            <a:r>
              <a:rPr lang="en-US" sz="2000" dirty="0">
                <a:solidFill>
                  <a:srgbClr val="000000"/>
                </a:solidFill>
              </a:rPr>
              <a:t> </a:t>
            </a:r>
            <a:r>
              <a:rPr lang="en-US" sz="2000" dirty="0" err="1">
                <a:solidFill>
                  <a:srgbClr val="000000"/>
                </a:solidFill>
              </a:rPr>
              <a:t>relazioni</a:t>
            </a:r>
            <a:r>
              <a:rPr lang="en-US" sz="2000" dirty="0">
                <a:solidFill>
                  <a:srgbClr val="000000"/>
                </a:solidFill>
              </a:rPr>
              <a:t> </a:t>
            </a:r>
            <a:r>
              <a:rPr lang="en-US" sz="2000" dirty="0" err="1">
                <a:solidFill>
                  <a:srgbClr val="000000"/>
                </a:solidFill>
              </a:rPr>
              <a:t>interpersonali</a:t>
            </a:r>
            <a:endParaRPr lang="en-US" sz="2000" dirty="0">
              <a:solidFill>
                <a:srgbClr val="000000"/>
              </a:solidFill>
            </a:endParaRPr>
          </a:p>
          <a:p>
            <a:pPr indent="-228600">
              <a:lnSpc>
                <a:spcPct val="90000"/>
              </a:lnSpc>
            </a:pPr>
            <a:endParaRPr lang="en-US" sz="2000" dirty="0">
              <a:solidFill>
                <a:srgbClr val="000000"/>
              </a:solidFill>
            </a:endParaRPr>
          </a:p>
          <a:p>
            <a:pPr indent="-228600">
              <a:lnSpc>
                <a:spcPct val="90000"/>
              </a:lnSpc>
            </a:pPr>
            <a:r>
              <a:rPr lang="en-US" sz="2000" dirty="0">
                <a:solidFill>
                  <a:srgbClr val="000000"/>
                </a:solidFill>
              </a:rPr>
              <a:t>DANNO </a:t>
            </a:r>
            <a:r>
              <a:rPr lang="en-US" sz="2000" dirty="0" smtClean="0">
                <a:solidFill>
                  <a:srgbClr val="000000"/>
                </a:solidFill>
              </a:rPr>
              <a:t>LAVORATIVO E DI IMMAGINE</a:t>
            </a:r>
            <a:endParaRPr lang="en-US" sz="2000" dirty="0">
              <a:solidFill>
                <a:srgbClr val="000000"/>
              </a:solidFill>
            </a:endParaRPr>
          </a:p>
        </p:txBody>
      </p:sp>
    </p:spTree>
    <p:extLst>
      <p:ext uri="{BB962C8B-B14F-4D97-AF65-F5344CB8AC3E}">
        <p14:creationId xmlns:p14="http://schemas.microsoft.com/office/powerpoint/2010/main" val="35795735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433368" y="147522"/>
            <a:ext cx="3933226" cy="1538130"/>
          </a:xfrm>
        </p:spPr>
        <p:txBody>
          <a:bodyPr vert="horz" lIns="91440" tIns="45720" rIns="91440" bIns="45720" rtlCol="0" anchor="ctr">
            <a:normAutofit/>
          </a:bodyPr>
          <a:lstStyle/>
          <a:p>
            <a:pPr algn="l">
              <a:lnSpc>
                <a:spcPct val="90000"/>
              </a:lnSpc>
            </a:pPr>
            <a:r>
              <a:rPr lang="en-US" sz="3700" kern="1200" dirty="0" err="1">
                <a:solidFill>
                  <a:schemeClr val="tx1"/>
                </a:solidFill>
                <a:latin typeface="+mj-lt"/>
                <a:ea typeface="+mj-ea"/>
                <a:cs typeface="+mj-cs"/>
              </a:rPr>
              <a:t>Quadri</a:t>
            </a:r>
            <a:r>
              <a:rPr lang="en-US" sz="3700" kern="1200" dirty="0">
                <a:solidFill>
                  <a:schemeClr val="tx1"/>
                </a:solidFill>
                <a:latin typeface="+mj-lt"/>
                <a:ea typeface="+mj-ea"/>
                <a:cs typeface="+mj-cs"/>
              </a:rPr>
              <a:t> </a:t>
            </a:r>
            <a:r>
              <a:rPr lang="en-US" sz="3700" kern="1200" dirty="0" err="1">
                <a:solidFill>
                  <a:schemeClr val="tx1"/>
                </a:solidFill>
                <a:latin typeface="+mj-lt"/>
                <a:ea typeface="+mj-ea"/>
                <a:cs typeface="+mj-cs"/>
              </a:rPr>
              <a:t>nosografici</a:t>
            </a:r>
            <a:r>
              <a:rPr lang="en-US" sz="3700" kern="1200" dirty="0">
                <a:solidFill>
                  <a:schemeClr val="tx1"/>
                </a:solidFill>
                <a:latin typeface="+mj-lt"/>
                <a:ea typeface="+mj-ea"/>
                <a:cs typeface="+mj-cs"/>
              </a:rPr>
              <a:t> </a:t>
            </a:r>
            <a:r>
              <a:rPr lang="en-US" sz="3700" kern="1200" dirty="0" err="1">
                <a:solidFill>
                  <a:schemeClr val="tx1"/>
                </a:solidFill>
                <a:latin typeface="+mj-lt"/>
                <a:ea typeface="+mj-ea"/>
                <a:cs typeface="+mj-cs"/>
              </a:rPr>
              <a:t>lavoro-correlati</a:t>
            </a:r>
            <a:endParaRPr lang="en-US" sz="3700" kern="1200" dirty="0">
              <a:solidFill>
                <a:schemeClr val="tx1"/>
              </a:solidFill>
              <a:latin typeface="+mj-lt"/>
              <a:ea typeface="+mj-ea"/>
              <a:cs typeface="+mj-cs"/>
            </a:endParaRPr>
          </a:p>
        </p:txBody>
      </p:sp>
      <p:sp>
        <p:nvSpPr>
          <p:cNvPr id="26" name="Freeform 6">
            <a:extLst>
              <a:ext uri="{FF2B5EF4-FFF2-40B4-BE49-F238E27FC236}">
                <a16:creationId xmlns:a16="http://schemas.microsoft.com/office/drawing/2014/main" id="{B6C29DB0-17E9-42FF-986E-0B7F493F4D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649688" y="1685652"/>
            <a:ext cx="2456259"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6">
            <a:extLst>
              <a:ext uri="{FF2B5EF4-FFF2-40B4-BE49-F238E27FC236}">
                <a16:creationId xmlns:a16="http://schemas.microsoft.com/office/drawing/2014/main" id="{115AD956-A5B6-4760-B8B2-11E2DF6B021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64643" y="744469"/>
            <a:ext cx="2456751"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pic>
        <p:nvPicPr>
          <p:cNvPr id="9" name="Segnaposto contenuto 8">
            <a:extLst>
              <a:ext uri="{FF2B5EF4-FFF2-40B4-BE49-F238E27FC236}">
                <a16:creationId xmlns:a16="http://schemas.microsoft.com/office/drawing/2014/main" id="{ED7C2AEF-51F9-4D48-81FC-E1CD42DD7F6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110129" y="1916832"/>
            <a:ext cx="2450957" cy="3096344"/>
          </a:xfrm>
          <a:prstGeom prst="rect">
            <a:avLst/>
          </a:prstGeom>
        </p:spPr>
      </p:pic>
      <p:sp>
        <p:nvSpPr>
          <p:cNvPr id="3" name="Segnaposto contenuto 2"/>
          <p:cNvSpPr>
            <a:spLocks noGrp="1"/>
          </p:cNvSpPr>
          <p:nvPr>
            <p:ph sz="half" idx="1"/>
          </p:nvPr>
        </p:nvSpPr>
        <p:spPr>
          <a:xfrm>
            <a:off x="4433368" y="1685652"/>
            <a:ext cx="4315096" cy="4491311"/>
          </a:xfrm>
        </p:spPr>
        <p:txBody>
          <a:bodyPr vert="horz" lIns="91440" tIns="45720" rIns="91440" bIns="45720" rtlCol="0">
            <a:normAutofit/>
          </a:bodyPr>
          <a:lstStyle/>
          <a:p>
            <a:pPr indent="-228600">
              <a:lnSpc>
                <a:spcPct val="90000"/>
              </a:lnSpc>
            </a:pPr>
            <a:r>
              <a:rPr lang="en-US" sz="2400" dirty="0" err="1"/>
              <a:t>Incontro</a:t>
            </a:r>
            <a:r>
              <a:rPr lang="en-US" sz="2400" dirty="0"/>
              <a:t> </a:t>
            </a:r>
            <a:r>
              <a:rPr lang="en-US" sz="2400" dirty="0" err="1"/>
              <a:t>tra</a:t>
            </a:r>
            <a:r>
              <a:rPr lang="en-US" sz="2400" dirty="0"/>
              <a:t> </a:t>
            </a:r>
            <a:r>
              <a:rPr lang="en-US" sz="2400" dirty="0" err="1"/>
              <a:t>contesto</a:t>
            </a:r>
            <a:r>
              <a:rPr lang="en-US" sz="2400" dirty="0"/>
              <a:t> </a:t>
            </a:r>
            <a:r>
              <a:rPr lang="en-US" sz="2400" dirty="0" err="1"/>
              <a:t>ambientale</a:t>
            </a:r>
            <a:r>
              <a:rPr lang="en-US" sz="2400" dirty="0"/>
              <a:t> e </a:t>
            </a:r>
            <a:r>
              <a:rPr lang="en-US" sz="2400" dirty="0" err="1"/>
              <a:t>struttura</a:t>
            </a:r>
            <a:r>
              <a:rPr lang="en-US" sz="2400" dirty="0"/>
              <a:t> </a:t>
            </a:r>
            <a:r>
              <a:rPr lang="en-US" sz="2400" dirty="0" err="1"/>
              <a:t>di</a:t>
            </a:r>
            <a:r>
              <a:rPr lang="en-US" sz="2400" dirty="0"/>
              <a:t> </a:t>
            </a:r>
            <a:r>
              <a:rPr lang="en-US" sz="2400" dirty="0" err="1" smtClean="0"/>
              <a:t>personalità</a:t>
            </a:r>
            <a:r>
              <a:rPr lang="en-US" sz="2400" dirty="0" smtClean="0"/>
              <a:t> (</a:t>
            </a:r>
            <a:r>
              <a:rPr lang="en-US" sz="2400" dirty="0" err="1" smtClean="0"/>
              <a:t>profilo</a:t>
            </a:r>
            <a:r>
              <a:rPr lang="en-US" sz="2400" dirty="0" smtClean="0"/>
              <a:t>, …)</a:t>
            </a:r>
            <a:endParaRPr lang="en-US" sz="2400" dirty="0"/>
          </a:p>
          <a:p>
            <a:pPr indent="-228600">
              <a:lnSpc>
                <a:spcPct val="90000"/>
              </a:lnSpc>
            </a:pPr>
            <a:endParaRPr lang="en-US" sz="2400" dirty="0"/>
          </a:p>
          <a:p>
            <a:pPr indent="-228600">
              <a:lnSpc>
                <a:spcPct val="90000"/>
              </a:lnSpc>
            </a:pPr>
            <a:r>
              <a:rPr lang="en-US" sz="2400" i="1" dirty="0"/>
              <a:t>Life events </a:t>
            </a:r>
            <a:r>
              <a:rPr lang="en-US" sz="2400" dirty="0"/>
              <a:t>(</a:t>
            </a:r>
            <a:r>
              <a:rPr lang="en-US" sz="2400" dirty="0" err="1"/>
              <a:t>eventi</a:t>
            </a:r>
            <a:r>
              <a:rPr lang="en-US" sz="2400" dirty="0"/>
              <a:t> </a:t>
            </a:r>
            <a:r>
              <a:rPr lang="en-US" sz="2400" dirty="0" err="1"/>
              <a:t>stressanti</a:t>
            </a:r>
            <a:r>
              <a:rPr lang="en-US" sz="2400" dirty="0"/>
              <a:t>): </a:t>
            </a:r>
          </a:p>
          <a:p>
            <a:pPr indent="-228600">
              <a:lnSpc>
                <a:spcPct val="90000"/>
              </a:lnSpc>
            </a:pPr>
            <a:endParaRPr lang="en-US" sz="2400" dirty="0"/>
          </a:p>
          <a:p>
            <a:pPr indent="-228600">
              <a:lnSpc>
                <a:spcPct val="90000"/>
              </a:lnSpc>
            </a:pPr>
            <a:r>
              <a:rPr lang="en-US" sz="2400" dirty="0" err="1"/>
              <a:t>Disturbo</a:t>
            </a:r>
            <a:r>
              <a:rPr lang="en-US" sz="2400" dirty="0"/>
              <a:t> </a:t>
            </a:r>
            <a:r>
              <a:rPr lang="en-US" sz="2400" dirty="0" err="1"/>
              <a:t>acuto</a:t>
            </a:r>
            <a:r>
              <a:rPr lang="en-US" sz="2400" dirty="0"/>
              <a:t> da stress</a:t>
            </a:r>
          </a:p>
          <a:p>
            <a:pPr indent="-228600">
              <a:lnSpc>
                <a:spcPct val="90000"/>
              </a:lnSpc>
            </a:pPr>
            <a:r>
              <a:rPr lang="en-US" sz="2400" dirty="0" err="1"/>
              <a:t>Disturbo</a:t>
            </a:r>
            <a:r>
              <a:rPr lang="en-US" sz="2400" dirty="0"/>
              <a:t> </a:t>
            </a:r>
            <a:r>
              <a:rPr lang="en-US" sz="2400" dirty="0" err="1"/>
              <a:t>dell’adattamento</a:t>
            </a:r>
            <a:endParaRPr lang="en-US" sz="2400" dirty="0"/>
          </a:p>
          <a:p>
            <a:pPr indent="-228600">
              <a:lnSpc>
                <a:spcPct val="90000"/>
              </a:lnSpc>
            </a:pPr>
            <a:r>
              <a:rPr lang="en-US" sz="2400" dirty="0" err="1"/>
              <a:t>Disturbo</a:t>
            </a:r>
            <a:r>
              <a:rPr lang="en-US" sz="2400" dirty="0"/>
              <a:t> post-</a:t>
            </a:r>
            <a:r>
              <a:rPr lang="en-US" sz="2400" dirty="0" err="1"/>
              <a:t>traumatico</a:t>
            </a:r>
            <a:r>
              <a:rPr lang="en-US" sz="2400" dirty="0"/>
              <a:t> da stress</a:t>
            </a:r>
          </a:p>
        </p:txBody>
      </p:sp>
    </p:spTree>
    <p:extLst>
      <p:ext uri="{BB962C8B-B14F-4D97-AF65-F5344CB8AC3E}">
        <p14:creationId xmlns:p14="http://schemas.microsoft.com/office/powerpoint/2010/main" val="91227433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355976" y="200763"/>
            <a:ext cx="3933226" cy="1538130"/>
          </a:xfrm>
        </p:spPr>
        <p:txBody>
          <a:bodyPr vert="horz" lIns="91440" tIns="45720" rIns="91440" bIns="45720" rtlCol="0" anchor="ctr">
            <a:normAutofit/>
          </a:bodyPr>
          <a:lstStyle/>
          <a:p>
            <a:pPr algn="l">
              <a:lnSpc>
                <a:spcPct val="90000"/>
              </a:lnSpc>
            </a:pPr>
            <a:r>
              <a:rPr lang="en-US" kern="1200" dirty="0" err="1">
                <a:solidFill>
                  <a:schemeClr val="tx1"/>
                </a:solidFill>
                <a:latin typeface="+mj-lt"/>
                <a:ea typeface="+mj-ea"/>
                <a:cs typeface="+mj-cs"/>
              </a:rPr>
              <a:t>Disturbi</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correlati</a:t>
            </a:r>
            <a:r>
              <a:rPr lang="en-US" kern="1200" dirty="0">
                <a:solidFill>
                  <a:schemeClr val="tx1"/>
                </a:solidFill>
                <a:latin typeface="+mj-lt"/>
                <a:ea typeface="+mj-ea"/>
                <a:cs typeface="+mj-cs"/>
              </a:rPr>
              <a:t> a stress</a:t>
            </a:r>
          </a:p>
        </p:txBody>
      </p:sp>
      <p:sp>
        <p:nvSpPr>
          <p:cNvPr id="20" name="Freeform 6">
            <a:extLst>
              <a:ext uri="{FF2B5EF4-FFF2-40B4-BE49-F238E27FC236}">
                <a16:creationId xmlns:a16="http://schemas.microsoft.com/office/drawing/2014/main" id="{B6C29DB0-17E9-42FF-986E-0B7F493F4D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649688" y="1685652"/>
            <a:ext cx="2456259"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6">
            <a:extLst>
              <a:ext uri="{FF2B5EF4-FFF2-40B4-BE49-F238E27FC236}">
                <a16:creationId xmlns:a16="http://schemas.microsoft.com/office/drawing/2014/main" id="{115AD956-A5B6-4760-B8B2-11E2DF6B021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64643" y="744469"/>
            <a:ext cx="2456751"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pic>
        <p:nvPicPr>
          <p:cNvPr id="6" name="Segnaposto contenuto 5" descr="Immagine che contiene parete, persona, interni, tavolo&#10;&#10;Descrizione generata automaticamente">
            <a:extLst>
              <a:ext uri="{FF2B5EF4-FFF2-40B4-BE49-F238E27FC236}">
                <a16:creationId xmlns:a16="http://schemas.microsoft.com/office/drawing/2014/main" id="{4267EA10-0313-4F62-9769-C01AF348BA0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606" r="3848" b="-4"/>
          <a:stretch/>
        </p:blipFill>
        <p:spPr>
          <a:xfrm>
            <a:off x="1110129" y="1705043"/>
            <a:ext cx="2450957" cy="3447914"/>
          </a:xfrm>
          <a:prstGeom prst="rect">
            <a:avLst/>
          </a:prstGeom>
        </p:spPr>
      </p:pic>
      <p:sp>
        <p:nvSpPr>
          <p:cNvPr id="3" name="Segnaposto contenuto 2"/>
          <p:cNvSpPr>
            <a:spLocks noGrp="1"/>
          </p:cNvSpPr>
          <p:nvPr>
            <p:ph sz="half" idx="1"/>
          </p:nvPr>
        </p:nvSpPr>
        <p:spPr>
          <a:xfrm>
            <a:off x="4355976" y="1768475"/>
            <a:ext cx="4223381" cy="4408487"/>
          </a:xfrm>
        </p:spPr>
        <p:txBody>
          <a:bodyPr vert="horz" lIns="91440" tIns="45720" rIns="91440" bIns="45720" rtlCol="0">
            <a:normAutofit/>
          </a:bodyPr>
          <a:lstStyle/>
          <a:p>
            <a:pPr indent="-228600">
              <a:lnSpc>
                <a:spcPct val="90000"/>
              </a:lnSpc>
            </a:pPr>
            <a:r>
              <a:rPr lang="en-US" sz="2400" dirty="0"/>
              <a:t>Non </a:t>
            </a:r>
            <a:r>
              <a:rPr lang="en-US" sz="2400" dirty="0" err="1"/>
              <a:t>idonei</a:t>
            </a:r>
            <a:r>
              <a:rPr lang="en-US" sz="2400" dirty="0"/>
              <a:t> a </a:t>
            </a:r>
            <a:r>
              <a:rPr lang="en-US" sz="2400" dirty="0" err="1"/>
              <a:t>mansioni</a:t>
            </a:r>
            <a:r>
              <a:rPr lang="en-US" sz="2400" dirty="0"/>
              <a:t> di </a:t>
            </a:r>
            <a:r>
              <a:rPr lang="en-US" sz="2400" dirty="0" err="1"/>
              <a:t>responsabilità</a:t>
            </a:r>
            <a:r>
              <a:rPr lang="en-US" sz="2400" dirty="0"/>
              <a:t> e con </a:t>
            </a:r>
            <a:r>
              <a:rPr lang="en-US" sz="2400" dirty="0" err="1"/>
              <a:t>aspetti</a:t>
            </a:r>
            <a:r>
              <a:rPr lang="en-US" sz="2400" dirty="0"/>
              <a:t> </a:t>
            </a:r>
            <a:r>
              <a:rPr lang="en-US" sz="2400" dirty="0" err="1"/>
              <a:t>decisionali</a:t>
            </a:r>
            <a:endParaRPr lang="en-US" sz="2400" dirty="0"/>
          </a:p>
          <a:p>
            <a:pPr indent="-228600">
              <a:lnSpc>
                <a:spcPct val="90000"/>
              </a:lnSpc>
            </a:pPr>
            <a:r>
              <a:rPr lang="en-US" sz="2400" dirty="0"/>
              <a:t>Non </a:t>
            </a:r>
            <a:r>
              <a:rPr lang="en-US" sz="2400" dirty="0" err="1"/>
              <a:t>idonei</a:t>
            </a:r>
            <a:r>
              <a:rPr lang="en-US" sz="2400" dirty="0"/>
              <a:t> in </a:t>
            </a:r>
            <a:r>
              <a:rPr lang="en-US" sz="2400" dirty="0" err="1"/>
              <a:t>contesti</a:t>
            </a:r>
            <a:r>
              <a:rPr lang="en-US" sz="2400" dirty="0"/>
              <a:t> con </a:t>
            </a:r>
            <a:r>
              <a:rPr lang="en-US" sz="2400" dirty="0" err="1"/>
              <a:t>alti</a:t>
            </a:r>
            <a:r>
              <a:rPr lang="en-US" sz="2400" dirty="0"/>
              <a:t> </a:t>
            </a:r>
            <a:r>
              <a:rPr lang="en-US" sz="2400" dirty="0" err="1"/>
              <a:t>livelli</a:t>
            </a:r>
            <a:r>
              <a:rPr lang="en-US" sz="2400" dirty="0"/>
              <a:t> di </a:t>
            </a:r>
            <a:r>
              <a:rPr lang="en-US" sz="2400" dirty="0" err="1"/>
              <a:t>comunicazione</a:t>
            </a:r>
            <a:r>
              <a:rPr lang="en-US" sz="2400" dirty="0"/>
              <a:t> e </a:t>
            </a:r>
            <a:r>
              <a:rPr lang="en-US" sz="2400" dirty="0" err="1"/>
              <a:t>relazionabilità</a:t>
            </a:r>
            <a:endParaRPr lang="en-US" sz="2400" dirty="0"/>
          </a:p>
          <a:p>
            <a:pPr indent="-228600">
              <a:lnSpc>
                <a:spcPct val="90000"/>
              </a:lnSpc>
            </a:pPr>
            <a:r>
              <a:rPr lang="en-US" sz="2400" dirty="0"/>
              <a:t>Non </a:t>
            </a:r>
            <a:r>
              <a:rPr lang="en-US" sz="2400" dirty="0" err="1"/>
              <a:t>idonei</a:t>
            </a:r>
            <a:r>
              <a:rPr lang="en-US" sz="2400" dirty="0"/>
              <a:t> in </a:t>
            </a:r>
            <a:r>
              <a:rPr lang="en-US" sz="2400" dirty="0" err="1"/>
              <a:t>contesti</a:t>
            </a:r>
            <a:r>
              <a:rPr lang="en-US" sz="2400" dirty="0"/>
              <a:t> </a:t>
            </a:r>
            <a:r>
              <a:rPr lang="en-US" sz="2400" dirty="0" err="1"/>
              <a:t>che</a:t>
            </a:r>
            <a:r>
              <a:rPr lang="en-US" sz="2400" dirty="0"/>
              <a:t> </a:t>
            </a:r>
            <a:r>
              <a:rPr lang="en-US" sz="2400" dirty="0" err="1"/>
              <a:t>richiedono</a:t>
            </a:r>
            <a:r>
              <a:rPr lang="en-US" sz="2400" dirty="0"/>
              <a:t> </a:t>
            </a:r>
            <a:r>
              <a:rPr lang="en-US" sz="2400" dirty="0" err="1"/>
              <a:t>creatività</a:t>
            </a:r>
            <a:r>
              <a:rPr lang="en-US" sz="2400" dirty="0"/>
              <a:t>, </a:t>
            </a:r>
            <a:r>
              <a:rPr lang="en-US" sz="2400" dirty="0" err="1"/>
              <a:t>flessibilità</a:t>
            </a:r>
            <a:r>
              <a:rPr lang="en-US" sz="2400" dirty="0"/>
              <a:t>, </a:t>
            </a:r>
            <a:r>
              <a:rPr lang="en-US" sz="2400" dirty="0" err="1"/>
              <a:t>cambiamento</a:t>
            </a:r>
            <a:r>
              <a:rPr lang="en-US" sz="2400" dirty="0"/>
              <a:t> e problem solving</a:t>
            </a:r>
          </a:p>
          <a:p>
            <a:pPr indent="-228600">
              <a:lnSpc>
                <a:spcPct val="90000"/>
              </a:lnSpc>
            </a:pPr>
            <a:r>
              <a:rPr lang="en-US" sz="2400" dirty="0"/>
              <a:t>Non </a:t>
            </a:r>
            <a:r>
              <a:rPr lang="en-US" sz="2400" dirty="0" err="1"/>
              <a:t>idonei</a:t>
            </a:r>
            <a:r>
              <a:rPr lang="en-US" sz="2400" dirty="0"/>
              <a:t> </a:t>
            </a:r>
            <a:r>
              <a:rPr lang="en-US" sz="2400" dirty="0" err="1"/>
              <a:t>alla</a:t>
            </a:r>
            <a:r>
              <a:rPr lang="en-US" sz="2400" dirty="0"/>
              <a:t> tutela di </a:t>
            </a:r>
            <a:r>
              <a:rPr lang="en-US" sz="2400" dirty="0" err="1"/>
              <a:t>terzi</a:t>
            </a:r>
            <a:endParaRPr lang="en-US" sz="2400" dirty="0"/>
          </a:p>
          <a:p>
            <a:pPr indent="-228600">
              <a:lnSpc>
                <a:spcPct val="90000"/>
              </a:lnSpc>
            </a:pPr>
            <a:endParaRPr lang="en-US" sz="2100" dirty="0"/>
          </a:p>
          <a:p>
            <a:pPr indent="-228600">
              <a:lnSpc>
                <a:spcPct val="90000"/>
              </a:lnSpc>
            </a:pPr>
            <a:endParaRPr lang="en-US" sz="2100" dirty="0"/>
          </a:p>
        </p:txBody>
      </p:sp>
    </p:spTree>
    <p:extLst>
      <p:ext uri="{BB962C8B-B14F-4D97-AF65-F5344CB8AC3E}">
        <p14:creationId xmlns:p14="http://schemas.microsoft.com/office/powerpoint/2010/main" val="2987744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0"/>
          <p:cNvSpPr>
            <a:spLocks noChangeArrowheads="1"/>
          </p:cNvSpPr>
          <p:nvPr/>
        </p:nvSpPr>
        <p:spPr bwMode="auto">
          <a:xfrm>
            <a:off x="8763000" y="6505575"/>
            <a:ext cx="381000" cy="352425"/>
          </a:xfrm>
          <a:prstGeom prst="ellipse">
            <a:avLst/>
          </a:prstGeom>
          <a:solidFill>
            <a:srgbClr val="CCFF33"/>
          </a:solidFill>
          <a:ln>
            <a:noFill/>
          </a:ln>
          <a:effectLs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2800" b="1" i="1"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24579" name="Segnaposto numero diapositiva 4"/>
          <p:cNvSpPr txBox="1">
            <a:spLocks noGrp="1"/>
          </p:cNvSpPr>
          <p:nvPr/>
        </p:nvSpPr>
        <p:spPr bwMode="auto">
          <a:xfrm>
            <a:off x="8778875" y="6546850"/>
            <a:ext cx="330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95000"/>
              </a:lnSpc>
              <a:spcBef>
                <a:spcPct val="0"/>
              </a:spcBef>
              <a:spcAft>
                <a:spcPct val="0"/>
              </a:spcAft>
              <a:buClrTx/>
              <a:buSzTx/>
              <a:buFontTx/>
              <a:buNone/>
              <a:tabLst/>
              <a:defRPr/>
            </a:pPr>
            <a:fld id="{F082B671-7C6D-452B-89BF-008544266044}" type="slidenum">
              <a:rPr kumimoji="0" lang="it-IT" altLang="it-IT" sz="10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rPr>
              <a:pPr marL="0" marR="0" lvl="0" indent="0" algn="r" defTabSz="914400" rtl="0" eaLnBrk="1" fontAlgn="base" latinLnBrk="0" hangingPunct="1">
                <a:lnSpc>
                  <a:spcPct val="95000"/>
                </a:lnSpc>
                <a:spcBef>
                  <a:spcPct val="0"/>
                </a:spcBef>
                <a:spcAft>
                  <a:spcPct val="0"/>
                </a:spcAft>
                <a:buClrTx/>
                <a:buSzTx/>
                <a:buFontTx/>
                <a:buNone/>
                <a:tabLst/>
                <a:defRPr/>
              </a:pPr>
              <a:t>11</a:t>
            </a:fld>
            <a:endParaRPr kumimoji="0" lang="it-IT" altLang="it-IT" sz="10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endParaRPr>
          </a:p>
        </p:txBody>
      </p:sp>
      <p:grpSp>
        <p:nvGrpSpPr>
          <p:cNvPr id="24580" name="Group 27"/>
          <p:cNvGrpSpPr>
            <a:grpSpLocks/>
          </p:cNvGrpSpPr>
          <p:nvPr/>
        </p:nvGrpSpPr>
        <p:grpSpPr bwMode="auto">
          <a:xfrm>
            <a:off x="395288" y="836613"/>
            <a:ext cx="8064500" cy="1038225"/>
            <a:chOff x="669" y="609"/>
            <a:chExt cx="2236" cy="666"/>
          </a:xfrm>
        </p:grpSpPr>
        <p:sp>
          <p:nvSpPr>
            <p:cNvPr id="24587" name="AutoShape 28"/>
            <p:cNvSpPr>
              <a:spLocks noChangeArrowheads="1"/>
            </p:cNvSpPr>
            <p:nvPr/>
          </p:nvSpPr>
          <p:spPr bwMode="auto">
            <a:xfrm>
              <a:off x="669" y="609"/>
              <a:ext cx="2222" cy="428"/>
            </a:xfrm>
            <a:prstGeom prst="bevel">
              <a:avLst>
                <a:gd name="adj" fmla="val 12500"/>
              </a:avLst>
            </a:prstGeom>
            <a:solidFill>
              <a:srgbClr val="BBE0E3"/>
            </a:solidFill>
            <a:ln w="9525">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 name="Text Box 29"/>
            <p:cNvSpPr txBox="1">
              <a:spLocks noChangeArrowheads="1"/>
            </p:cNvSpPr>
            <p:nvPr/>
          </p:nvSpPr>
          <p:spPr bwMode="auto">
            <a:xfrm>
              <a:off x="706" y="693"/>
              <a:ext cx="2199" cy="582"/>
            </a:xfrm>
            <a:prstGeom prst="rect">
              <a:avLst/>
            </a:prstGeom>
            <a:noFill/>
            <a:ln>
              <a:noFill/>
            </a:ln>
            <a:effectLs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rPr>
                <a:t>RISARCIMENTO DANNI - </a:t>
              </a:r>
              <a:r>
                <a:rPr kumimoji="0" lang="it-IT"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rPr>
                <a:t>DANNO NON PATRIMONIALE</a:t>
              </a:r>
              <a:endParaRPr kumimoji="0" lang="it-IT" altLang="it-IT"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s-ES" sz="2200" b="0" i="0" u="none" strike="noStrike" kern="1200" cap="none" spc="0" normalizeH="0" baseline="0" noProof="0" dirty="0">
                <a:ln>
                  <a:noFill/>
                </a:ln>
                <a:solidFill>
                  <a:srgbClr val="CC6600"/>
                </a:solidFill>
                <a:effectLst>
                  <a:outerShdw blurRad="38100" dist="38100" dir="2700000" algn="tl">
                    <a:srgbClr val="000000"/>
                  </a:outerShdw>
                </a:effectLst>
                <a:uLnTx/>
                <a:uFillTx/>
                <a:latin typeface="Arial Narrow" pitchFamily="34" charset="0"/>
                <a:ea typeface="+mn-ea"/>
                <a:cs typeface="+mn-cs"/>
              </a:endParaRPr>
            </a:p>
          </p:txBody>
        </p:sp>
      </p:grpSp>
      <p:sp>
        <p:nvSpPr>
          <p:cNvPr id="24581" name="Rectangle 1027"/>
          <p:cNvSpPr txBox="1">
            <a:spLocks noChangeArrowheads="1"/>
          </p:cNvSpPr>
          <p:nvPr/>
        </p:nvSpPr>
        <p:spPr bwMode="auto">
          <a:xfrm>
            <a:off x="179388" y="1631950"/>
            <a:ext cx="8785225" cy="4851400"/>
          </a:xfrm>
          <a:prstGeom prst="rect">
            <a:avLst/>
          </a:prstGeom>
          <a:blipFill dpi="0" rotWithShape="1">
            <a:blip r:embed="rId3"/>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it-IT" altLang="it-IT"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p:txBody>
      </p:sp>
      <p:sp>
        <p:nvSpPr>
          <p:cNvPr id="19" name="CasellaDiTesto 2"/>
          <p:cNvSpPr txBox="1">
            <a:spLocks noChangeArrowheads="1"/>
          </p:cNvSpPr>
          <p:nvPr/>
        </p:nvSpPr>
        <p:spPr bwMode="auto">
          <a:xfrm>
            <a:off x="257175" y="1628775"/>
            <a:ext cx="8642350" cy="5032375"/>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2400" b="1" i="1" u="sng" strike="noStrike" kern="1200" cap="none" spc="0" normalizeH="0" baseline="0" noProof="0" dirty="0" smtClean="0">
                <a:ln>
                  <a:noFill/>
                </a:ln>
                <a:solidFill>
                  <a:srgbClr val="000099"/>
                </a:solidFill>
                <a:effectLst/>
                <a:uLnTx/>
                <a:uFillTx/>
                <a:latin typeface="Arial" charset="0"/>
                <a:ea typeface="+mn-ea"/>
                <a:cs typeface="+mn-cs"/>
              </a:rPr>
              <a:t>DANNO NON PATRIMONIALE</a:t>
            </a:r>
            <a:endParaRPr kumimoji="0" lang="it-IT" sz="2700" b="1" i="1" u="sng" strike="noStrike" kern="1200" cap="none" spc="0" normalizeH="0" baseline="0" noProof="0" dirty="0" smtClean="0">
              <a:ln>
                <a:noFill/>
              </a:ln>
              <a:solidFill>
                <a:srgbClr val="000099"/>
              </a:solidFill>
              <a:effectLst/>
              <a:uLnTx/>
              <a:uFillTx/>
              <a:latin typeface="Arial"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sz="500" b="1" i="0" u="sng" strike="noStrike" kern="1200" cap="none" spc="0" normalizeH="0" baseline="0" noProof="0" dirty="0">
              <a:ln>
                <a:noFill/>
              </a:ln>
              <a:solidFill>
                <a:srgbClr val="000099"/>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800" b="0" i="0" u="none" strike="noStrike" kern="1200" cap="none" spc="0" normalizeH="0" baseline="0" noProof="0" dirty="0" smtClean="0">
              <a:ln>
                <a:noFill/>
              </a:ln>
              <a:solidFill>
                <a:srgbClr val="000099"/>
              </a:solidFill>
              <a:effectLst/>
              <a:uLnTx/>
              <a:uFillTx/>
              <a:latin typeface="Arial"/>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2200" b="1" i="1" u="sng" strike="noStrike" kern="1200" cap="none" spc="0" normalizeH="0" baseline="0" noProof="0" dirty="0" smtClean="0">
                <a:ln>
                  <a:noFill/>
                </a:ln>
                <a:solidFill>
                  <a:srgbClr val="000099"/>
                </a:solidFill>
                <a:effectLst/>
                <a:uLnTx/>
                <a:uFillTx/>
                <a:latin typeface="Arial"/>
                <a:ea typeface="+mn-ea"/>
                <a:cs typeface="+mn-cs"/>
              </a:rPr>
              <a:t>DANNO ESISTENZIALE</a:t>
            </a:r>
            <a:r>
              <a:rPr kumimoji="0" lang="it-IT" sz="2200" b="1" i="0" u="none" strike="noStrike" kern="1200" cap="none" spc="0" normalizeH="0" baseline="0" noProof="0" dirty="0">
                <a:ln>
                  <a:noFill/>
                </a:ln>
                <a:solidFill>
                  <a:srgbClr val="000099"/>
                </a:solidFill>
                <a:effectLst/>
                <a:uLnTx/>
                <a:uFillTx/>
                <a:latin typeface="Arial"/>
                <a:ea typeface="+mn-ea"/>
                <a:cs typeface="+mn-cs"/>
              </a:rPr>
              <a:t> </a:t>
            </a:r>
            <a:r>
              <a:rPr kumimoji="0" lang="it-IT" sz="2200" b="0" i="0" u="none" strike="noStrike" kern="1200" cap="none" spc="0" normalizeH="0" baseline="0" noProof="0" dirty="0">
                <a:ln>
                  <a:noFill/>
                </a:ln>
                <a:solidFill>
                  <a:srgbClr val="000099"/>
                </a:solidFill>
                <a:effectLst/>
                <a:uLnTx/>
                <a:uFillTx/>
                <a:latin typeface="Arial"/>
                <a:ea typeface="+mn-ea"/>
                <a:cs typeface="+mn-cs"/>
              </a:rPr>
              <a:t>(o danno a valori costituzionalmente riconosciuti), è qualsiasi </a:t>
            </a:r>
            <a:r>
              <a:rPr kumimoji="0" lang="it-IT" sz="2200" b="1" i="0" u="sng" strike="noStrike" kern="1200" cap="none" spc="0" normalizeH="0" baseline="0" noProof="0" dirty="0">
                <a:ln>
                  <a:noFill/>
                </a:ln>
                <a:solidFill>
                  <a:srgbClr val="000099"/>
                </a:solidFill>
                <a:effectLst/>
                <a:uLnTx/>
                <a:uFillTx/>
                <a:latin typeface="Arial"/>
                <a:ea typeface="+mn-ea"/>
                <a:cs typeface="+mn-cs"/>
              </a:rPr>
              <a:t>compromissione delle attività realizzatrici della persona </a:t>
            </a:r>
            <a:r>
              <a:rPr kumimoji="0" lang="it-IT" sz="2200" b="1" i="0" u="sng" strike="noStrike" kern="1200" cap="none" spc="0" normalizeH="0" baseline="0" noProof="0" dirty="0" smtClean="0">
                <a:ln>
                  <a:noFill/>
                </a:ln>
                <a:solidFill>
                  <a:srgbClr val="000099"/>
                </a:solidFill>
                <a:effectLst/>
                <a:uLnTx/>
                <a:uFillTx/>
                <a:latin typeface="Arial"/>
                <a:ea typeface="+mn-ea"/>
                <a:cs typeface="+mn-cs"/>
              </a:rPr>
              <a:t>umana</a:t>
            </a:r>
            <a:r>
              <a:rPr kumimoji="0" lang="it-IT" sz="2200" b="0" i="0" u="none" strike="noStrike" kern="1200" cap="none" spc="0" normalizeH="0" baseline="0" noProof="0" dirty="0" smtClean="0">
                <a:ln>
                  <a:noFill/>
                </a:ln>
                <a:solidFill>
                  <a:srgbClr val="000099"/>
                </a:solidFill>
                <a:effectLst/>
                <a:uLnTx/>
                <a:uFillTx/>
                <a:latin typeface="Arial"/>
                <a:ea typeface="+mn-ea"/>
                <a:cs typeface="+mn-cs"/>
              </a:rPr>
              <a:t> (quale </a:t>
            </a:r>
            <a:r>
              <a:rPr kumimoji="0" lang="it-IT" sz="2200" b="0" i="0" u="none" strike="noStrike" kern="1200" cap="none" spc="0" normalizeH="0" baseline="0" noProof="0" dirty="0">
                <a:ln>
                  <a:noFill/>
                </a:ln>
                <a:solidFill>
                  <a:srgbClr val="000099"/>
                </a:solidFill>
                <a:effectLst/>
                <a:uLnTx/>
                <a:uFillTx/>
                <a:latin typeface="Arial"/>
                <a:ea typeface="+mn-ea"/>
                <a:cs typeface="+mn-cs"/>
              </a:rPr>
              <a:t>ad esempio la lesione della serenità familiare, o del godimento di un ambiente </a:t>
            </a:r>
            <a:r>
              <a:rPr kumimoji="0" lang="it-IT" sz="2200" b="0" i="0" u="none" strike="noStrike" kern="1200" cap="none" spc="0" normalizeH="0" baseline="0" noProof="0" dirty="0" smtClean="0">
                <a:ln>
                  <a:noFill/>
                </a:ln>
                <a:solidFill>
                  <a:srgbClr val="000099"/>
                </a:solidFill>
                <a:effectLst/>
                <a:uLnTx/>
                <a:uFillTx/>
                <a:latin typeface="Arial"/>
                <a:ea typeface="+mn-ea"/>
                <a:cs typeface="+mn-cs"/>
              </a:rPr>
              <a:t>salubre) </a:t>
            </a:r>
            <a:r>
              <a:rPr kumimoji="0" lang="it-IT" sz="2200" b="1" i="0" u="sng" strike="noStrike" kern="1200" cap="none" spc="0" normalizeH="0" baseline="0" noProof="0" dirty="0">
                <a:ln>
                  <a:noFill/>
                </a:ln>
                <a:solidFill>
                  <a:srgbClr val="000099"/>
                </a:solidFill>
                <a:effectLst/>
                <a:uLnTx/>
                <a:uFillTx/>
                <a:latin typeface="Arial"/>
                <a:ea typeface="+mn-ea"/>
                <a:cs typeface="+mn-cs"/>
              </a:rPr>
              <a:t>distinto dal </a:t>
            </a:r>
            <a:r>
              <a:rPr kumimoji="0" lang="it-IT" sz="2200" b="1" i="0" u="sng" strike="noStrike" kern="1200" cap="none" spc="0" normalizeH="0" baseline="0" noProof="0" dirty="0" smtClean="0">
                <a:ln>
                  <a:noFill/>
                </a:ln>
                <a:solidFill>
                  <a:srgbClr val="000099"/>
                </a:solidFill>
                <a:effectLst/>
                <a:uLnTx/>
                <a:uFillTx/>
                <a:latin typeface="Arial"/>
                <a:ea typeface="+mn-ea"/>
                <a:cs typeface="+mn-cs"/>
              </a:rPr>
              <a:t>D.B.</a:t>
            </a:r>
            <a:r>
              <a:rPr kumimoji="0" lang="it-IT" sz="2200" b="0" i="0" u="none" strike="noStrike" kern="1200" cap="none" spc="0" normalizeH="0" baseline="0" noProof="0" dirty="0" smtClean="0">
                <a:ln>
                  <a:noFill/>
                </a:ln>
                <a:solidFill>
                  <a:srgbClr val="000099"/>
                </a:solidFill>
                <a:effectLst/>
                <a:uLnTx/>
                <a:uFillTx/>
                <a:latin typeface="Arial"/>
                <a:ea typeface="+mn-ea"/>
                <a:cs typeface="+mn-cs"/>
              </a:rPr>
              <a:t> perché </a:t>
            </a:r>
            <a:r>
              <a:rPr kumimoji="0" lang="it-IT" sz="2200" b="0" i="0" u="sng" strike="noStrike" kern="1200" cap="none" spc="0" normalizeH="0" baseline="0" noProof="0" dirty="0">
                <a:ln>
                  <a:noFill/>
                </a:ln>
                <a:solidFill>
                  <a:srgbClr val="000099"/>
                </a:solidFill>
                <a:effectLst/>
                <a:uLnTx/>
                <a:uFillTx/>
                <a:latin typeface="Arial"/>
                <a:ea typeface="+mn-ea"/>
                <a:cs typeface="+mn-cs"/>
              </a:rPr>
              <a:t>non presuppone l'esistenza di una lesione fisica</a:t>
            </a:r>
            <a:r>
              <a:rPr kumimoji="0" lang="it-IT" sz="2200" b="0" i="0" u="none" strike="noStrike" kern="1200" cap="none" spc="0" normalizeH="0" baseline="0" noProof="0" dirty="0">
                <a:ln>
                  <a:noFill/>
                </a:ln>
                <a:solidFill>
                  <a:srgbClr val="000099"/>
                </a:solidFill>
                <a:effectLst/>
                <a:uLnTx/>
                <a:uFillTx/>
                <a:latin typeface="Arial"/>
                <a:ea typeface="+mn-ea"/>
                <a:cs typeface="+mn-cs"/>
              </a:rPr>
              <a:t>, e distinto dal danno morale perché non costituisce una sofferenza di tipo </a:t>
            </a:r>
            <a:r>
              <a:rPr kumimoji="0" lang="it-IT" sz="2200" b="0" i="0" u="none" strike="noStrike" kern="1200" cap="none" spc="0" normalizeH="0" baseline="0" noProof="0" dirty="0" smtClean="0">
                <a:ln>
                  <a:noFill/>
                </a:ln>
                <a:solidFill>
                  <a:srgbClr val="000099"/>
                </a:solidFill>
                <a:effectLst/>
                <a:uLnTx/>
                <a:uFillTx/>
                <a:latin typeface="Arial"/>
                <a:ea typeface="+mn-ea"/>
                <a:cs typeface="+mn-cs"/>
              </a:rPr>
              <a:t>soggettivo </a:t>
            </a:r>
            <a:r>
              <a:rPr kumimoji="0" lang="it-IT" sz="1800" b="0" i="1" u="none" strike="noStrike" kern="1200" cap="none" spc="0" normalizeH="0" baseline="0" noProof="0" dirty="0">
                <a:ln>
                  <a:noFill/>
                </a:ln>
                <a:solidFill>
                  <a:srgbClr val="000099"/>
                </a:solidFill>
                <a:effectLst/>
                <a:uLnTx/>
                <a:uFillTx/>
                <a:latin typeface="Arial"/>
                <a:ea typeface="+mn-ea"/>
                <a:cs typeface="+mn-cs"/>
              </a:rPr>
              <a:t>(</a:t>
            </a:r>
            <a:r>
              <a:rPr kumimoji="0" lang="it-IT" sz="1800" b="0" i="1" u="none" strike="noStrike" kern="1200" cap="none" spc="0" normalizeH="0" baseline="0" noProof="0" dirty="0" smtClean="0">
                <a:ln>
                  <a:noFill/>
                </a:ln>
                <a:solidFill>
                  <a:srgbClr val="000099"/>
                </a:solidFill>
                <a:effectLst/>
                <a:uLnTx/>
                <a:uFillTx/>
                <a:latin typeface="Arial"/>
                <a:ea typeface="+mn-ea"/>
                <a:cs typeface="+mn-cs"/>
              </a:rPr>
              <a:t>Si </a:t>
            </a:r>
            <a:r>
              <a:rPr kumimoji="0" lang="it-IT" sz="1800" b="0" i="1" u="none" strike="noStrike" kern="1200" cap="none" spc="0" normalizeH="0" baseline="0" noProof="0" dirty="0">
                <a:ln>
                  <a:noFill/>
                </a:ln>
                <a:solidFill>
                  <a:srgbClr val="000099"/>
                </a:solidFill>
                <a:effectLst/>
                <a:uLnTx/>
                <a:uFillTx/>
                <a:latin typeface="Arial"/>
                <a:ea typeface="+mn-ea"/>
                <a:cs typeface="+mn-cs"/>
              </a:rPr>
              <a:t>tratta di una sottocategoria di danno ancora in via di definizione, comprensivo del cd. danno estetico, del cd. danno alla vita di relazione, alla sfera sessuale ecc</a:t>
            </a:r>
            <a:r>
              <a:rPr kumimoji="0" lang="it-IT" sz="1800" b="0" i="1" u="none" strike="noStrike" kern="1200" cap="none" spc="0" normalizeH="0" baseline="0" noProof="0" dirty="0" smtClean="0">
                <a:ln>
                  <a:noFill/>
                </a:ln>
                <a:solidFill>
                  <a:srgbClr val="000099"/>
                </a:solidFill>
                <a:effectLst/>
                <a:uLnTx/>
                <a:uFillTx/>
                <a:latin typeface="Arial"/>
                <a:ea typeface="+mn-ea"/>
                <a:cs typeface="+mn-cs"/>
              </a:rPr>
              <a:t>.) </a:t>
            </a:r>
            <a:r>
              <a:rPr kumimoji="0" lang="it-IT" sz="1800" b="0" i="0" u="none" strike="noStrike" kern="1200" cap="none" spc="0" normalizeH="0" baseline="0" noProof="0" dirty="0" smtClean="0">
                <a:ln>
                  <a:noFill/>
                </a:ln>
                <a:solidFill>
                  <a:srgbClr val="000099"/>
                </a:solidFill>
                <a:effectLst/>
                <a:uLnTx/>
                <a:uFillTx/>
                <a:latin typeface="Arial"/>
                <a:ea typeface="+mn-ea"/>
                <a:cs typeface="+mn-cs"/>
              </a:rPr>
              <a:t> </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sz="1000" b="0" i="0" u="none" strike="noStrike" kern="1200" cap="none" spc="0" normalizeH="0" baseline="0" noProof="0" dirty="0" smtClean="0">
              <a:ln>
                <a:noFill/>
              </a:ln>
              <a:solidFill>
                <a:srgbClr val="000099"/>
              </a:solidFill>
              <a:effectLst/>
              <a:uLnTx/>
              <a:uFillTx/>
              <a:latin typeface="Arial"/>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2200" b="1" i="0" u="none" strike="noStrike" kern="1200" cap="none" spc="0" normalizeH="0" baseline="0" noProof="0" dirty="0" smtClean="0">
                <a:ln>
                  <a:noFill/>
                </a:ln>
                <a:solidFill>
                  <a:srgbClr val="000099"/>
                </a:solidFill>
                <a:effectLst/>
                <a:uLnTx/>
                <a:uFillTx/>
                <a:latin typeface="Arial" charset="0"/>
                <a:ea typeface="+mn-ea"/>
                <a:cs typeface="+mn-cs"/>
              </a:rPr>
              <a:t>Radicale </a:t>
            </a:r>
            <a:r>
              <a:rPr kumimoji="0" lang="it-IT" sz="2200" b="1" i="0" u="none" strike="noStrike" kern="1200" cap="none" spc="0" normalizeH="0" baseline="0" noProof="0" dirty="0">
                <a:ln>
                  <a:noFill/>
                </a:ln>
                <a:solidFill>
                  <a:srgbClr val="000099"/>
                </a:solidFill>
                <a:effectLst/>
                <a:uLnTx/>
                <a:uFillTx/>
                <a:latin typeface="Arial" charset="0"/>
                <a:ea typeface="+mn-ea"/>
                <a:cs typeface="+mn-cs"/>
              </a:rPr>
              <a:t>cambiamento di vita, nell’alterazione/cambiamento della personalità del </a:t>
            </a:r>
            <a:r>
              <a:rPr kumimoji="0" lang="it-IT" sz="2200" b="1" i="0" u="none" strike="noStrike" kern="1200" cap="none" spc="0" normalizeH="0" baseline="0" noProof="0" dirty="0" smtClean="0">
                <a:ln>
                  <a:noFill/>
                </a:ln>
                <a:solidFill>
                  <a:srgbClr val="000099"/>
                </a:solidFill>
                <a:effectLst/>
                <a:uLnTx/>
                <a:uFillTx/>
                <a:latin typeface="Arial" charset="0"/>
                <a:ea typeface="+mn-ea"/>
                <a:cs typeface="+mn-cs"/>
              </a:rPr>
              <a:t>soggetto </a:t>
            </a:r>
            <a:r>
              <a:rPr kumimoji="0" lang="it-IT" sz="1400" b="0" i="0" u="none" strike="noStrike" kern="1200" cap="none" spc="0" normalizeH="0" baseline="0" noProof="0" dirty="0">
                <a:ln>
                  <a:noFill/>
                </a:ln>
                <a:solidFill>
                  <a:srgbClr val="000099"/>
                </a:solidFill>
                <a:effectLst/>
                <a:uLnTx/>
                <a:uFillTx/>
                <a:latin typeface="Arial" charset="0"/>
                <a:ea typeface="+mn-ea"/>
                <a:cs typeface="+mn-cs"/>
              </a:rPr>
              <a:t>(cfr. Corte di Cassazione, Sezione III Civile, con l’ordinanza del 29 gennaio 2018, n. 2056).</a:t>
            </a:r>
            <a:endParaRPr kumimoji="0" lang="it-IT" sz="1400" b="1" i="0" u="none" strike="noStrike" kern="1200" cap="none" spc="0" normalizeH="0" baseline="0" noProof="0" dirty="0" smtClean="0">
              <a:ln>
                <a:noFill/>
              </a:ln>
              <a:solidFill>
                <a:srgbClr val="000099"/>
              </a:solidFill>
              <a:effectLst/>
              <a:uLnTx/>
              <a:uFillTx/>
              <a:latin typeface="Arial"/>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sz="1400" b="1" i="1" u="none" strike="noStrike" kern="1200" cap="none" spc="0" normalizeH="0" baseline="0" noProof="0" dirty="0">
              <a:ln>
                <a:noFill/>
              </a:ln>
              <a:solidFill>
                <a:srgbClr val="000099"/>
              </a:solidFill>
              <a:effectLst/>
              <a:uLnTx/>
              <a:uFillTx/>
              <a:latin typeface="Arial"/>
              <a:ea typeface="+mn-ea"/>
              <a:cs typeface="+mn-cs"/>
            </a:endParaRPr>
          </a:p>
        </p:txBody>
      </p:sp>
      <p:grpSp>
        <p:nvGrpSpPr>
          <p:cNvPr id="24583" name="Gruppo 3"/>
          <p:cNvGrpSpPr>
            <a:grpSpLocks/>
          </p:cNvGrpSpPr>
          <p:nvPr/>
        </p:nvGrpSpPr>
        <p:grpSpPr bwMode="auto">
          <a:xfrm>
            <a:off x="42863" y="68263"/>
            <a:ext cx="9058275" cy="522287"/>
            <a:chOff x="36709" y="44066"/>
            <a:chExt cx="9057933" cy="522921"/>
          </a:xfrm>
        </p:grpSpPr>
        <p:sp>
          <p:nvSpPr>
            <p:cNvPr id="11272" name="WordArt 72"/>
            <p:cNvSpPr>
              <a:spLocks noChangeArrowheads="1" noChangeShapeType="1" noTextEdit="1"/>
            </p:cNvSpPr>
            <p:nvPr/>
          </p:nvSpPr>
          <p:spPr bwMode="auto">
            <a:xfrm>
              <a:off x="1042988" y="74160"/>
              <a:ext cx="7058025" cy="43497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65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48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II CONGRESSO NAZIONALE A.N.ME.LE.P.A.: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LE VITTIME DEL DOVERE: ASPETTI MEDICO-LEGALI TRA PRESTAZIONI E RISARCIMENTI</a:t>
              </a:r>
            </a:p>
          </p:txBody>
        </p:sp>
        <p:pic>
          <p:nvPicPr>
            <p:cNvPr id="2458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09" y="44624"/>
              <a:ext cx="890392" cy="5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455" y="44066"/>
              <a:ext cx="865187" cy="49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4518856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536577" y="458678"/>
            <a:ext cx="3933226" cy="1538130"/>
          </a:xfrm>
        </p:spPr>
        <p:txBody>
          <a:bodyPr vert="horz" lIns="91440" tIns="45720" rIns="91440" bIns="45720" rtlCol="0" anchor="ctr">
            <a:normAutofit/>
          </a:bodyPr>
          <a:lstStyle/>
          <a:p>
            <a:pPr algn="l">
              <a:lnSpc>
                <a:spcPct val="90000"/>
              </a:lnSpc>
            </a:pPr>
            <a:r>
              <a:rPr lang="en-US" sz="3700" kern="1200" dirty="0" err="1">
                <a:solidFill>
                  <a:schemeClr val="tx1"/>
                </a:solidFill>
                <a:latin typeface="+mj-lt"/>
                <a:ea typeface="+mj-ea"/>
                <a:cs typeface="+mj-cs"/>
              </a:rPr>
              <a:t>Quadri</a:t>
            </a:r>
            <a:r>
              <a:rPr lang="en-US" sz="3700" kern="1200" dirty="0">
                <a:solidFill>
                  <a:schemeClr val="tx1"/>
                </a:solidFill>
                <a:latin typeface="+mj-lt"/>
                <a:ea typeface="+mj-ea"/>
                <a:cs typeface="+mj-cs"/>
              </a:rPr>
              <a:t> </a:t>
            </a:r>
            <a:r>
              <a:rPr lang="en-US" sz="3700" kern="1200" dirty="0" err="1">
                <a:solidFill>
                  <a:schemeClr val="tx1"/>
                </a:solidFill>
                <a:latin typeface="+mj-lt"/>
                <a:ea typeface="+mj-ea"/>
                <a:cs typeface="+mj-cs"/>
              </a:rPr>
              <a:t>nosografici</a:t>
            </a:r>
            <a:r>
              <a:rPr lang="en-US" sz="3700" kern="1200" dirty="0">
                <a:solidFill>
                  <a:schemeClr val="tx1"/>
                </a:solidFill>
                <a:latin typeface="+mj-lt"/>
                <a:ea typeface="+mj-ea"/>
                <a:cs typeface="+mj-cs"/>
              </a:rPr>
              <a:t> </a:t>
            </a:r>
            <a:r>
              <a:rPr lang="en-US" sz="3700" kern="1200" dirty="0" err="1">
                <a:solidFill>
                  <a:schemeClr val="tx1"/>
                </a:solidFill>
                <a:latin typeface="+mj-lt"/>
                <a:ea typeface="+mj-ea"/>
                <a:cs typeface="+mj-cs"/>
              </a:rPr>
              <a:t>multifattoriali</a:t>
            </a:r>
            <a:endParaRPr lang="en-US" sz="3700" kern="1200" dirty="0">
              <a:solidFill>
                <a:schemeClr val="tx1"/>
              </a:solidFill>
              <a:latin typeface="+mj-lt"/>
              <a:ea typeface="+mj-ea"/>
              <a:cs typeface="+mj-cs"/>
            </a:endParaRPr>
          </a:p>
        </p:txBody>
      </p:sp>
      <p:sp>
        <p:nvSpPr>
          <p:cNvPr id="18" name="Freeform 6">
            <a:extLst>
              <a:ext uri="{FF2B5EF4-FFF2-40B4-BE49-F238E27FC236}">
                <a16:creationId xmlns:a16="http://schemas.microsoft.com/office/drawing/2014/main" id="{B6C29DB0-17E9-42FF-986E-0B7F493F4D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649688" y="1685652"/>
            <a:ext cx="2456259"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6">
            <a:extLst>
              <a:ext uri="{FF2B5EF4-FFF2-40B4-BE49-F238E27FC236}">
                <a16:creationId xmlns:a16="http://schemas.microsoft.com/office/drawing/2014/main" id="{115AD956-A5B6-4760-B8B2-11E2DF6B021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64643" y="744469"/>
            <a:ext cx="2456751"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pic>
        <p:nvPicPr>
          <p:cNvPr id="6" name="Segnaposto contenuto 5" descr="Immagine che contiene portatile, donna, computer, persona&#10;&#10;Descrizione generata automaticamente">
            <a:extLst>
              <a:ext uri="{FF2B5EF4-FFF2-40B4-BE49-F238E27FC236}">
                <a16:creationId xmlns:a16="http://schemas.microsoft.com/office/drawing/2014/main" id="{7F27DF95-EE95-4711-9CA4-460AA2B127D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110129" y="1988840"/>
            <a:ext cx="2450957" cy="2808312"/>
          </a:xfrm>
          <a:prstGeom prst="rect">
            <a:avLst/>
          </a:prstGeom>
        </p:spPr>
      </p:pic>
      <p:sp>
        <p:nvSpPr>
          <p:cNvPr id="3" name="Segnaposto contenuto 2"/>
          <p:cNvSpPr>
            <a:spLocks noGrp="1"/>
          </p:cNvSpPr>
          <p:nvPr>
            <p:ph sz="half" idx="1"/>
          </p:nvPr>
        </p:nvSpPr>
        <p:spPr>
          <a:xfrm>
            <a:off x="4433368" y="2071678"/>
            <a:ext cx="4037739" cy="4105285"/>
          </a:xfrm>
        </p:spPr>
        <p:txBody>
          <a:bodyPr vert="horz" lIns="91440" tIns="45720" rIns="91440" bIns="45720" rtlCol="0">
            <a:normAutofit/>
          </a:bodyPr>
          <a:lstStyle/>
          <a:p>
            <a:pPr indent="-228600">
              <a:lnSpc>
                <a:spcPct val="90000"/>
              </a:lnSpc>
            </a:pPr>
            <a:endParaRPr lang="en-US" sz="2100" dirty="0"/>
          </a:p>
          <a:p>
            <a:pPr indent="-228600">
              <a:lnSpc>
                <a:spcPct val="90000"/>
              </a:lnSpc>
            </a:pPr>
            <a:r>
              <a:rPr lang="en-US" dirty="0" err="1"/>
              <a:t>Disturbo</a:t>
            </a:r>
            <a:r>
              <a:rPr lang="en-US" dirty="0"/>
              <a:t> </a:t>
            </a:r>
            <a:r>
              <a:rPr lang="en-US" dirty="0" err="1"/>
              <a:t>bipolare</a:t>
            </a:r>
            <a:endParaRPr lang="en-US" dirty="0"/>
          </a:p>
          <a:p>
            <a:pPr indent="-228600">
              <a:lnSpc>
                <a:spcPct val="90000"/>
              </a:lnSpc>
            </a:pPr>
            <a:r>
              <a:rPr lang="en-US" dirty="0" err="1"/>
              <a:t>Disturbo</a:t>
            </a:r>
            <a:r>
              <a:rPr lang="en-US" dirty="0"/>
              <a:t> </a:t>
            </a:r>
            <a:r>
              <a:rPr lang="en-US" dirty="0" err="1"/>
              <a:t>depressivo</a:t>
            </a:r>
            <a:endParaRPr lang="en-US" dirty="0"/>
          </a:p>
          <a:p>
            <a:pPr indent="-228600">
              <a:lnSpc>
                <a:spcPct val="90000"/>
              </a:lnSpc>
            </a:pPr>
            <a:r>
              <a:rPr lang="en-US" dirty="0" err="1"/>
              <a:t>Disturbo</a:t>
            </a:r>
            <a:r>
              <a:rPr lang="en-US" dirty="0"/>
              <a:t> di </a:t>
            </a:r>
            <a:r>
              <a:rPr lang="en-US" dirty="0" err="1"/>
              <a:t>personalità</a:t>
            </a:r>
            <a:r>
              <a:rPr lang="en-US" dirty="0"/>
              <a:t> con </a:t>
            </a:r>
            <a:r>
              <a:rPr lang="en-US" dirty="0" err="1"/>
              <a:t>anomalie</a:t>
            </a:r>
            <a:r>
              <a:rPr lang="en-US" dirty="0"/>
              <a:t> </a:t>
            </a:r>
            <a:r>
              <a:rPr lang="en-US" dirty="0" err="1"/>
              <a:t>della</a:t>
            </a:r>
            <a:r>
              <a:rPr lang="en-US" dirty="0"/>
              <a:t> </a:t>
            </a:r>
            <a:r>
              <a:rPr lang="en-US" dirty="0" err="1"/>
              <a:t>condotta</a:t>
            </a:r>
            <a:endParaRPr lang="en-US" dirty="0"/>
          </a:p>
          <a:p>
            <a:pPr indent="-228600">
              <a:lnSpc>
                <a:spcPct val="90000"/>
              </a:lnSpc>
            </a:pPr>
            <a:r>
              <a:rPr lang="en-US" dirty="0" err="1"/>
              <a:t>Disturbi</a:t>
            </a:r>
            <a:r>
              <a:rPr lang="en-US" dirty="0"/>
              <a:t> </a:t>
            </a:r>
            <a:r>
              <a:rPr lang="en-US" dirty="0" err="1"/>
              <a:t>psicotici</a:t>
            </a:r>
            <a:endParaRPr lang="en-US" dirty="0"/>
          </a:p>
        </p:txBody>
      </p:sp>
    </p:spTree>
    <p:extLst>
      <p:ext uri="{BB962C8B-B14F-4D97-AF65-F5344CB8AC3E}">
        <p14:creationId xmlns:p14="http://schemas.microsoft.com/office/powerpoint/2010/main" val="83442141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6F5174-31D9-4DBB-AAB7-A1FD7BDB1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6129"/>
            <a:ext cx="4851603" cy="5925741"/>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AE113210-7872-481A-ADE6-3A05CCAF5E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13200"/>
          <a:stretch/>
        </p:blipFill>
        <p:spPr>
          <a:xfrm>
            <a:off x="0" y="466129"/>
            <a:ext cx="9144000" cy="5925741"/>
          </a:xfrm>
          <a:prstGeom prst="rect">
            <a:avLst/>
          </a:prstGeom>
        </p:spPr>
      </p:pic>
      <p:sp>
        <p:nvSpPr>
          <p:cNvPr id="2" name="Titolo 1"/>
          <p:cNvSpPr>
            <a:spLocks noGrp="1"/>
          </p:cNvSpPr>
          <p:nvPr>
            <p:ph type="title"/>
          </p:nvPr>
        </p:nvSpPr>
        <p:spPr>
          <a:xfrm>
            <a:off x="4974330" y="909752"/>
            <a:ext cx="3733482" cy="1090538"/>
          </a:xfrm>
        </p:spPr>
        <p:txBody>
          <a:bodyPr vert="horz" lIns="91440" tIns="45720" rIns="91440" bIns="45720" rtlCol="0" anchor="ctr">
            <a:normAutofit/>
          </a:bodyPr>
          <a:lstStyle/>
          <a:p>
            <a:pPr algn="l">
              <a:lnSpc>
                <a:spcPct val="90000"/>
              </a:lnSpc>
            </a:pPr>
            <a:r>
              <a:rPr lang="en-US" sz="4100" kern="1200" dirty="0" err="1">
                <a:solidFill>
                  <a:srgbClr val="000000"/>
                </a:solidFill>
                <a:latin typeface="+mj-lt"/>
                <a:ea typeface="+mj-ea"/>
                <a:cs typeface="+mj-cs"/>
              </a:rPr>
              <a:t>Disturbi</a:t>
            </a:r>
            <a:r>
              <a:rPr lang="en-US" sz="4100" kern="1200" dirty="0">
                <a:solidFill>
                  <a:srgbClr val="000000"/>
                </a:solidFill>
                <a:latin typeface="+mj-lt"/>
                <a:ea typeface="+mj-ea"/>
                <a:cs typeface="+mj-cs"/>
              </a:rPr>
              <a:t> </a:t>
            </a:r>
            <a:r>
              <a:rPr lang="en-US" sz="4100" kern="1200" dirty="0" err="1">
                <a:solidFill>
                  <a:srgbClr val="000000"/>
                </a:solidFill>
                <a:latin typeface="+mj-lt"/>
                <a:ea typeface="+mj-ea"/>
                <a:cs typeface="+mj-cs"/>
              </a:rPr>
              <a:t>bipolari</a:t>
            </a:r>
            <a:endParaRPr lang="en-US" sz="4100" kern="1200" dirty="0">
              <a:solidFill>
                <a:srgbClr val="000000"/>
              </a:solidFill>
              <a:latin typeface="+mj-lt"/>
              <a:ea typeface="+mj-ea"/>
              <a:cs typeface="+mj-cs"/>
            </a:endParaRPr>
          </a:p>
        </p:txBody>
      </p:sp>
      <p:sp>
        <p:nvSpPr>
          <p:cNvPr id="15" name="Freeform 62">
            <a:extLst>
              <a:ext uri="{FF2B5EF4-FFF2-40B4-BE49-F238E27FC236}">
                <a16:creationId xmlns:a16="http://schemas.microsoft.com/office/drawing/2014/main"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86286"/>
            <a:ext cx="4320692" cy="4666770"/>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6" name="Segnaposto contenuto 5" descr="Immagine che contiene persona, donna, abbigliamento, interni&#10;&#10;Descrizione generata automaticamente">
            <a:extLst>
              <a:ext uri="{FF2B5EF4-FFF2-40B4-BE49-F238E27FC236}">
                <a16:creationId xmlns:a16="http://schemas.microsoft.com/office/drawing/2014/main" id="{71619AC2-D869-45EC-A4C8-96655614921E}"/>
              </a:ext>
            </a:extLst>
          </p:cNvPr>
          <p:cNvPicPr>
            <a:picLocks noGrp="1" noChangeAspect="1"/>
          </p:cNvPicPr>
          <p:nvPr>
            <p:ph sz="half" idx="2"/>
          </p:nvPr>
        </p:nvPicPr>
        <p:blipFill rotWithShape="1">
          <a:blip r:embed="rId4">
            <a:alphaModFix/>
            <a:extLst>
              <a:ext uri="{28A0092B-C50C-407E-A947-70E740481C1C}">
                <a14:useLocalDpi xmlns:a14="http://schemas.microsoft.com/office/drawing/2010/main" val="0"/>
              </a:ext>
            </a:extLst>
          </a:blip>
          <a:srcRect l="26216" r="218" b="1"/>
          <a:stretch/>
        </p:blipFill>
        <p:spPr>
          <a:xfrm>
            <a:off x="20" y="1351210"/>
            <a:ext cx="4180350" cy="4375387"/>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Segnaposto contenuto 2"/>
          <p:cNvSpPr>
            <a:spLocks noGrp="1"/>
          </p:cNvSpPr>
          <p:nvPr>
            <p:ph sz="half" idx="1"/>
          </p:nvPr>
        </p:nvSpPr>
        <p:spPr>
          <a:xfrm>
            <a:off x="4716016" y="2276872"/>
            <a:ext cx="3991498" cy="3126107"/>
          </a:xfrm>
        </p:spPr>
        <p:txBody>
          <a:bodyPr vert="horz" lIns="91440" tIns="45720" rIns="91440" bIns="45720" rtlCol="0" anchor="ctr">
            <a:normAutofit/>
          </a:bodyPr>
          <a:lstStyle/>
          <a:p>
            <a:pPr indent="-228600">
              <a:lnSpc>
                <a:spcPct val="90000"/>
              </a:lnSpc>
            </a:pPr>
            <a:endParaRPr lang="en-US" sz="1500" dirty="0">
              <a:solidFill>
                <a:srgbClr val="000000"/>
              </a:solidFill>
            </a:endParaRPr>
          </a:p>
          <a:p>
            <a:pPr indent="-228600">
              <a:lnSpc>
                <a:spcPct val="90000"/>
              </a:lnSpc>
            </a:pPr>
            <a:r>
              <a:rPr lang="en-US" sz="3000" dirty="0">
                <a:solidFill>
                  <a:srgbClr val="000000"/>
                </a:solidFill>
              </a:rPr>
              <a:t>Non </a:t>
            </a:r>
            <a:r>
              <a:rPr lang="en-US" sz="3000" dirty="0" err="1">
                <a:solidFill>
                  <a:srgbClr val="000000"/>
                </a:solidFill>
              </a:rPr>
              <a:t>idonei</a:t>
            </a:r>
            <a:r>
              <a:rPr lang="en-US" sz="3000" dirty="0">
                <a:solidFill>
                  <a:srgbClr val="000000"/>
                </a:solidFill>
              </a:rPr>
              <a:t> a </a:t>
            </a:r>
            <a:r>
              <a:rPr lang="en-US" sz="3000" dirty="0" err="1">
                <a:solidFill>
                  <a:srgbClr val="000000"/>
                </a:solidFill>
              </a:rPr>
              <a:t>mansioni</a:t>
            </a:r>
            <a:r>
              <a:rPr lang="en-US" sz="3000" dirty="0">
                <a:solidFill>
                  <a:srgbClr val="000000"/>
                </a:solidFill>
              </a:rPr>
              <a:t> a </a:t>
            </a:r>
            <a:r>
              <a:rPr lang="en-US" sz="3000" dirty="0" err="1">
                <a:solidFill>
                  <a:srgbClr val="000000"/>
                </a:solidFill>
              </a:rPr>
              <a:t>rischio</a:t>
            </a:r>
            <a:r>
              <a:rPr lang="en-US" sz="3000" dirty="0">
                <a:solidFill>
                  <a:srgbClr val="000000"/>
                </a:solidFill>
              </a:rPr>
              <a:t> per </a:t>
            </a:r>
            <a:r>
              <a:rPr lang="en-US" sz="3000" dirty="0" err="1">
                <a:solidFill>
                  <a:srgbClr val="000000"/>
                </a:solidFill>
              </a:rPr>
              <a:t>terzi</a:t>
            </a:r>
            <a:endParaRPr lang="en-US" sz="3000" dirty="0">
              <a:solidFill>
                <a:srgbClr val="000000"/>
              </a:solidFill>
            </a:endParaRPr>
          </a:p>
          <a:p>
            <a:pPr indent="-228600">
              <a:lnSpc>
                <a:spcPct val="90000"/>
              </a:lnSpc>
            </a:pPr>
            <a:r>
              <a:rPr lang="en-US" sz="3000" dirty="0">
                <a:solidFill>
                  <a:srgbClr val="000000"/>
                </a:solidFill>
              </a:rPr>
              <a:t>Non </a:t>
            </a:r>
            <a:r>
              <a:rPr lang="en-US" sz="3000" dirty="0" err="1">
                <a:solidFill>
                  <a:srgbClr val="000000"/>
                </a:solidFill>
              </a:rPr>
              <a:t>idonei</a:t>
            </a:r>
            <a:r>
              <a:rPr lang="en-US" sz="3000" dirty="0">
                <a:solidFill>
                  <a:srgbClr val="000000"/>
                </a:solidFill>
              </a:rPr>
              <a:t> a </a:t>
            </a:r>
            <a:r>
              <a:rPr lang="en-US" sz="3000" dirty="0" err="1">
                <a:solidFill>
                  <a:srgbClr val="000000"/>
                </a:solidFill>
              </a:rPr>
              <a:t>mansioni</a:t>
            </a:r>
            <a:r>
              <a:rPr lang="en-US" sz="3000" dirty="0">
                <a:solidFill>
                  <a:srgbClr val="000000"/>
                </a:solidFill>
              </a:rPr>
              <a:t> con </a:t>
            </a:r>
            <a:r>
              <a:rPr lang="en-US" sz="3000" dirty="0" err="1">
                <a:solidFill>
                  <a:srgbClr val="000000"/>
                </a:solidFill>
              </a:rPr>
              <a:t>turnazioni</a:t>
            </a:r>
            <a:r>
              <a:rPr lang="en-US" sz="3000" dirty="0">
                <a:solidFill>
                  <a:srgbClr val="000000"/>
                </a:solidFill>
              </a:rPr>
              <a:t>, </a:t>
            </a:r>
            <a:r>
              <a:rPr lang="en-US" sz="3000" dirty="0" err="1">
                <a:solidFill>
                  <a:srgbClr val="000000"/>
                </a:solidFill>
              </a:rPr>
              <a:t>irregolarità</a:t>
            </a:r>
            <a:r>
              <a:rPr lang="en-US" sz="3000" dirty="0">
                <a:solidFill>
                  <a:srgbClr val="000000"/>
                </a:solidFill>
              </a:rPr>
              <a:t> </a:t>
            </a:r>
            <a:r>
              <a:rPr lang="en-US" sz="3000" dirty="0" err="1">
                <a:solidFill>
                  <a:srgbClr val="000000"/>
                </a:solidFill>
              </a:rPr>
              <a:t>degli</a:t>
            </a:r>
            <a:r>
              <a:rPr lang="en-US" sz="3000" dirty="0">
                <a:solidFill>
                  <a:srgbClr val="000000"/>
                </a:solidFill>
              </a:rPr>
              <a:t> </a:t>
            </a:r>
            <a:r>
              <a:rPr lang="en-US" sz="3000" dirty="0" err="1">
                <a:solidFill>
                  <a:srgbClr val="000000"/>
                </a:solidFill>
              </a:rPr>
              <a:t>orari</a:t>
            </a:r>
            <a:r>
              <a:rPr lang="en-US" sz="3000" dirty="0">
                <a:solidFill>
                  <a:srgbClr val="000000"/>
                </a:solidFill>
              </a:rPr>
              <a:t> e stress </a:t>
            </a:r>
            <a:r>
              <a:rPr lang="en-US" sz="3000" dirty="0" err="1">
                <a:solidFill>
                  <a:srgbClr val="000000"/>
                </a:solidFill>
              </a:rPr>
              <a:t>psichico</a:t>
            </a:r>
            <a:endParaRPr lang="en-US" sz="3000" dirty="0">
              <a:solidFill>
                <a:srgbClr val="000000"/>
              </a:solidFill>
            </a:endParaRPr>
          </a:p>
        </p:txBody>
      </p:sp>
    </p:spTree>
    <p:extLst>
      <p:ext uri="{BB962C8B-B14F-4D97-AF65-F5344CB8AC3E}">
        <p14:creationId xmlns:p14="http://schemas.microsoft.com/office/powerpoint/2010/main" val="152616619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56F5174-31D9-4DBB-AAB7-A1FD7BDB1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6129"/>
            <a:ext cx="4851603" cy="5925741"/>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AE113210-7872-481A-ADE6-3A05CCAF5E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13200"/>
          <a:stretch/>
        </p:blipFill>
        <p:spPr>
          <a:xfrm>
            <a:off x="0" y="466129"/>
            <a:ext cx="9144000" cy="5925741"/>
          </a:xfrm>
          <a:prstGeom prst="rect">
            <a:avLst/>
          </a:prstGeom>
        </p:spPr>
      </p:pic>
      <p:sp>
        <p:nvSpPr>
          <p:cNvPr id="2" name="Titolo 1"/>
          <p:cNvSpPr>
            <a:spLocks noGrp="1"/>
          </p:cNvSpPr>
          <p:nvPr>
            <p:ph type="title"/>
          </p:nvPr>
        </p:nvSpPr>
        <p:spPr>
          <a:xfrm>
            <a:off x="4851728" y="754224"/>
            <a:ext cx="3733482" cy="1090538"/>
          </a:xfrm>
        </p:spPr>
        <p:txBody>
          <a:bodyPr vert="horz" lIns="91440" tIns="45720" rIns="91440" bIns="45720" rtlCol="0" anchor="ctr">
            <a:normAutofit/>
          </a:bodyPr>
          <a:lstStyle/>
          <a:p>
            <a:pPr algn="l">
              <a:lnSpc>
                <a:spcPct val="90000"/>
              </a:lnSpc>
            </a:pPr>
            <a:r>
              <a:rPr lang="en-US" sz="3400" kern="1200" dirty="0" err="1">
                <a:solidFill>
                  <a:srgbClr val="000000"/>
                </a:solidFill>
                <a:latin typeface="+mj-lt"/>
                <a:ea typeface="+mj-ea"/>
                <a:cs typeface="+mj-cs"/>
              </a:rPr>
              <a:t>Disturbo</a:t>
            </a:r>
            <a:r>
              <a:rPr lang="en-US" sz="3400" kern="1200" dirty="0">
                <a:solidFill>
                  <a:srgbClr val="000000"/>
                </a:solidFill>
                <a:latin typeface="+mj-lt"/>
                <a:ea typeface="+mj-ea"/>
                <a:cs typeface="+mj-cs"/>
              </a:rPr>
              <a:t> </a:t>
            </a:r>
            <a:r>
              <a:rPr lang="en-US" sz="3400" kern="1200" dirty="0" err="1">
                <a:solidFill>
                  <a:srgbClr val="000000"/>
                </a:solidFill>
                <a:latin typeface="+mj-lt"/>
                <a:ea typeface="+mj-ea"/>
                <a:cs typeface="+mj-cs"/>
              </a:rPr>
              <a:t>depressivo</a:t>
            </a:r>
            <a:endParaRPr lang="en-US" sz="3400" kern="1200" dirty="0">
              <a:solidFill>
                <a:srgbClr val="000000"/>
              </a:solidFill>
              <a:latin typeface="+mj-lt"/>
              <a:ea typeface="+mj-ea"/>
              <a:cs typeface="+mj-cs"/>
            </a:endParaRPr>
          </a:p>
        </p:txBody>
      </p:sp>
      <p:sp>
        <p:nvSpPr>
          <p:cNvPr id="18" name="Freeform 62">
            <a:extLst>
              <a:ext uri="{FF2B5EF4-FFF2-40B4-BE49-F238E27FC236}">
                <a16:creationId xmlns:a16="http://schemas.microsoft.com/office/drawing/2014/main"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86286"/>
            <a:ext cx="4320692" cy="4666770"/>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9" name="Segnaposto contenuto 8" descr="Immagine che contiene persona, interni, parete, uomo&#10;&#10;Descrizione generata automaticamente">
            <a:extLst>
              <a:ext uri="{FF2B5EF4-FFF2-40B4-BE49-F238E27FC236}">
                <a16:creationId xmlns:a16="http://schemas.microsoft.com/office/drawing/2014/main" id="{2B11199F-7A75-45A8-9DA7-6F38E08388EA}"/>
              </a:ext>
            </a:extLst>
          </p:cNvPr>
          <p:cNvPicPr>
            <a:picLocks noGrp="1" noChangeAspect="1"/>
          </p:cNvPicPr>
          <p:nvPr>
            <p:ph sz="half" idx="2"/>
          </p:nvPr>
        </p:nvPicPr>
        <p:blipFill rotWithShape="1">
          <a:blip r:embed="rId3">
            <a:alphaModFix/>
            <a:extLst>
              <a:ext uri="{28A0092B-C50C-407E-A947-70E740481C1C}">
                <a14:useLocalDpi xmlns:a14="http://schemas.microsoft.com/office/drawing/2010/main" val="0"/>
              </a:ext>
            </a:extLst>
          </a:blip>
          <a:srcRect l="7129" r="39128" b="-1"/>
          <a:stretch/>
        </p:blipFill>
        <p:spPr>
          <a:xfrm>
            <a:off x="20" y="1351210"/>
            <a:ext cx="4180350" cy="4375387"/>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Segnaposto contenuto 2"/>
          <p:cNvSpPr>
            <a:spLocks noGrp="1"/>
          </p:cNvSpPr>
          <p:nvPr>
            <p:ph sz="half" idx="1"/>
          </p:nvPr>
        </p:nvSpPr>
        <p:spPr>
          <a:xfrm>
            <a:off x="4500562" y="1928802"/>
            <a:ext cx="4247902" cy="3474177"/>
          </a:xfrm>
        </p:spPr>
        <p:txBody>
          <a:bodyPr vert="horz" lIns="91440" tIns="45720" rIns="91440" bIns="45720" rtlCol="0" anchor="ctr">
            <a:normAutofit/>
          </a:bodyPr>
          <a:lstStyle/>
          <a:p>
            <a:pPr indent="-228600">
              <a:lnSpc>
                <a:spcPct val="90000"/>
              </a:lnSpc>
            </a:pPr>
            <a:endParaRPr lang="en-US" sz="1500" dirty="0">
              <a:solidFill>
                <a:srgbClr val="000000"/>
              </a:solidFill>
            </a:endParaRPr>
          </a:p>
          <a:p>
            <a:pPr indent="-228600">
              <a:lnSpc>
                <a:spcPct val="90000"/>
              </a:lnSpc>
            </a:pPr>
            <a:r>
              <a:rPr lang="en-US" sz="3200" dirty="0">
                <a:solidFill>
                  <a:srgbClr val="000000"/>
                </a:solidFill>
              </a:rPr>
              <a:t>Non </a:t>
            </a:r>
            <a:r>
              <a:rPr lang="en-US" sz="3200" dirty="0" err="1">
                <a:solidFill>
                  <a:srgbClr val="000000"/>
                </a:solidFill>
              </a:rPr>
              <a:t>idonei</a:t>
            </a:r>
            <a:r>
              <a:rPr lang="en-US" sz="3200" dirty="0">
                <a:solidFill>
                  <a:srgbClr val="000000"/>
                </a:solidFill>
              </a:rPr>
              <a:t> a </a:t>
            </a:r>
            <a:r>
              <a:rPr lang="en-US" sz="3200" dirty="0" err="1">
                <a:solidFill>
                  <a:srgbClr val="000000"/>
                </a:solidFill>
              </a:rPr>
              <a:t>mansioni</a:t>
            </a:r>
            <a:r>
              <a:rPr lang="en-US" sz="3200" dirty="0">
                <a:solidFill>
                  <a:srgbClr val="000000"/>
                </a:solidFill>
              </a:rPr>
              <a:t> a </a:t>
            </a:r>
            <a:r>
              <a:rPr lang="en-US" sz="3200" dirty="0" err="1">
                <a:solidFill>
                  <a:srgbClr val="000000"/>
                </a:solidFill>
              </a:rPr>
              <a:t>rischio</a:t>
            </a:r>
            <a:r>
              <a:rPr lang="en-US" sz="3200" dirty="0">
                <a:solidFill>
                  <a:srgbClr val="000000"/>
                </a:solidFill>
              </a:rPr>
              <a:t> per </a:t>
            </a:r>
            <a:r>
              <a:rPr lang="en-US" sz="3200" dirty="0" err="1">
                <a:solidFill>
                  <a:srgbClr val="000000"/>
                </a:solidFill>
              </a:rPr>
              <a:t>terzi</a:t>
            </a:r>
            <a:endParaRPr lang="en-US" sz="3200" dirty="0">
              <a:solidFill>
                <a:srgbClr val="000000"/>
              </a:solidFill>
            </a:endParaRPr>
          </a:p>
          <a:p>
            <a:pPr indent="-228600">
              <a:lnSpc>
                <a:spcPct val="90000"/>
              </a:lnSpc>
            </a:pPr>
            <a:r>
              <a:rPr lang="en-US" sz="3200" dirty="0">
                <a:solidFill>
                  <a:srgbClr val="000000"/>
                </a:solidFill>
              </a:rPr>
              <a:t>Non </a:t>
            </a:r>
            <a:r>
              <a:rPr lang="en-US" sz="3200" dirty="0" err="1">
                <a:solidFill>
                  <a:srgbClr val="000000"/>
                </a:solidFill>
              </a:rPr>
              <a:t>idonei</a:t>
            </a:r>
            <a:r>
              <a:rPr lang="en-US" sz="3200" dirty="0">
                <a:solidFill>
                  <a:srgbClr val="000000"/>
                </a:solidFill>
              </a:rPr>
              <a:t> a </a:t>
            </a:r>
            <a:r>
              <a:rPr lang="en-US" sz="3200" dirty="0" err="1">
                <a:solidFill>
                  <a:srgbClr val="000000"/>
                </a:solidFill>
              </a:rPr>
              <a:t>mansioni</a:t>
            </a:r>
            <a:r>
              <a:rPr lang="en-US" sz="3200" dirty="0">
                <a:solidFill>
                  <a:srgbClr val="000000"/>
                </a:solidFill>
              </a:rPr>
              <a:t> di </a:t>
            </a:r>
            <a:r>
              <a:rPr lang="en-US" sz="3200" dirty="0" err="1">
                <a:solidFill>
                  <a:srgbClr val="000000"/>
                </a:solidFill>
              </a:rPr>
              <a:t>responsabilità</a:t>
            </a:r>
            <a:r>
              <a:rPr lang="en-US" sz="3200" dirty="0">
                <a:solidFill>
                  <a:srgbClr val="000000"/>
                </a:solidFill>
              </a:rPr>
              <a:t> e con </a:t>
            </a:r>
            <a:r>
              <a:rPr lang="en-US" sz="3200" dirty="0" err="1">
                <a:solidFill>
                  <a:srgbClr val="000000"/>
                </a:solidFill>
              </a:rPr>
              <a:t>aspetti</a:t>
            </a:r>
            <a:r>
              <a:rPr lang="en-US" sz="3200" dirty="0">
                <a:solidFill>
                  <a:srgbClr val="000000"/>
                </a:solidFill>
              </a:rPr>
              <a:t> </a:t>
            </a:r>
            <a:r>
              <a:rPr lang="en-US" sz="3200" dirty="0" err="1">
                <a:solidFill>
                  <a:srgbClr val="000000"/>
                </a:solidFill>
              </a:rPr>
              <a:t>decisionali</a:t>
            </a:r>
            <a:endParaRPr lang="en-US" sz="3200" dirty="0">
              <a:solidFill>
                <a:srgbClr val="000000"/>
              </a:solidFill>
            </a:endParaRPr>
          </a:p>
        </p:txBody>
      </p:sp>
    </p:spTree>
    <p:extLst>
      <p:ext uri="{BB962C8B-B14F-4D97-AF65-F5344CB8AC3E}">
        <p14:creationId xmlns:p14="http://schemas.microsoft.com/office/powerpoint/2010/main" val="389676190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6F5174-31D9-4DBB-AAB7-A1FD7BDB1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6129"/>
            <a:ext cx="4851603" cy="5925741"/>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AE113210-7872-481A-ADE6-3A05CCAF5E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13200"/>
          <a:stretch/>
        </p:blipFill>
        <p:spPr>
          <a:xfrm>
            <a:off x="0" y="466129"/>
            <a:ext cx="9144000" cy="5925741"/>
          </a:xfrm>
          <a:prstGeom prst="rect">
            <a:avLst/>
          </a:prstGeom>
        </p:spPr>
      </p:pic>
      <p:sp>
        <p:nvSpPr>
          <p:cNvPr id="2" name="Titolo 1"/>
          <p:cNvSpPr>
            <a:spLocks noGrp="1"/>
          </p:cNvSpPr>
          <p:nvPr>
            <p:ph type="title"/>
          </p:nvPr>
        </p:nvSpPr>
        <p:spPr>
          <a:xfrm>
            <a:off x="4562246" y="466211"/>
            <a:ext cx="3733482" cy="1090538"/>
          </a:xfrm>
        </p:spPr>
        <p:txBody>
          <a:bodyPr vert="horz" lIns="91440" tIns="45720" rIns="91440" bIns="45720" rtlCol="0" anchor="ctr">
            <a:normAutofit fontScale="90000"/>
          </a:bodyPr>
          <a:lstStyle/>
          <a:p>
            <a:pPr algn="l">
              <a:lnSpc>
                <a:spcPct val="90000"/>
              </a:lnSpc>
            </a:pPr>
            <a:r>
              <a:rPr lang="en-US" sz="3100" kern="1200" dirty="0" err="1">
                <a:solidFill>
                  <a:srgbClr val="000000"/>
                </a:solidFill>
                <a:latin typeface="+mj-lt"/>
                <a:ea typeface="+mj-ea"/>
                <a:cs typeface="+mj-cs"/>
              </a:rPr>
              <a:t>Disturbi</a:t>
            </a:r>
            <a:r>
              <a:rPr lang="en-US" sz="3100" kern="1200" dirty="0">
                <a:solidFill>
                  <a:srgbClr val="000000"/>
                </a:solidFill>
                <a:latin typeface="+mj-lt"/>
                <a:ea typeface="+mj-ea"/>
                <a:cs typeface="+mj-cs"/>
              </a:rPr>
              <a:t> </a:t>
            </a:r>
            <a:r>
              <a:rPr lang="en-US" sz="3100" kern="1200" dirty="0" err="1">
                <a:solidFill>
                  <a:srgbClr val="000000"/>
                </a:solidFill>
                <a:latin typeface="+mj-lt"/>
                <a:ea typeface="+mj-ea"/>
                <a:cs typeface="+mj-cs"/>
              </a:rPr>
              <a:t>di</a:t>
            </a:r>
            <a:r>
              <a:rPr lang="en-US" sz="3100" kern="1200" dirty="0">
                <a:solidFill>
                  <a:srgbClr val="000000"/>
                </a:solidFill>
                <a:latin typeface="+mj-lt"/>
                <a:ea typeface="+mj-ea"/>
                <a:cs typeface="+mj-cs"/>
              </a:rPr>
              <a:t> </a:t>
            </a:r>
            <a:r>
              <a:rPr lang="en-US" sz="3100" kern="1200" dirty="0" err="1" smtClean="0">
                <a:solidFill>
                  <a:srgbClr val="000000"/>
                </a:solidFill>
                <a:latin typeface="+mj-lt"/>
                <a:ea typeface="+mj-ea"/>
                <a:cs typeface="+mj-cs"/>
              </a:rPr>
              <a:t>personalità</a:t>
            </a:r>
            <a:r>
              <a:rPr lang="en-US" sz="3100" kern="1200" dirty="0" smtClean="0">
                <a:solidFill>
                  <a:srgbClr val="000000"/>
                </a:solidFill>
                <a:latin typeface="+mj-lt"/>
                <a:ea typeface="+mj-ea"/>
                <a:cs typeface="+mj-cs"/>
              </a:rPr>
              <a:t> (BPD) </a:t>
            </a:r>
            <a:r>
              <a:rPr lang="en-US" sz="3100" kern="1200" dirty="0">
                <a:solidFill>
                  <a:srgbClr val="000000"/>
                </a:solidFill>
                <a:latin typeface="+mj-lt"/>
                <a:ea typeface="+mj-ea"/>
                <a:cs typeface="+mj-cs"/>
              </a:rPr>
              <a:t>e </a:t>
            </a:r>
            <a:r>
              <a:rPr lang="en-US" sz="3100" kern="1200" dirty="0" err="1">
                <a:solidFill>
                  <a:srgbClr val="000000"/>
                </a:solidFill>
                <a:latin typeface="+mj-lt"/>
                <a:ea typeface="+mj-ea"/>
                <a:cs typeface="+mj-cs"/>
              </a:rPr>
              <a:t>della</a:t>
            </a:r>
            <a:r>
              <a:rPr lang="en-US" sz="3100" kern="1200" dirty="0">
                <a:solidFill>
                  <a:srgbClr val="000000"/>
                </a:solidFill>
                <a:latin typeface="+mj-lt"/>
                <a:ea typeface="+mj-ea"/>
                <a:cs typeface="+mj-cs"/>
              </a:rPr>
              <a:t> </a:t>
            </a:r>
            <a:r>
              <a:rPr lang="en-US" sz="3100" kern="1200" dirty="0" err="1">
                <a:solidFill>
                  <a:srgbClr val="000000"/>
                </a:solidFill>
                <a:latin typeface="+mj-lt"/>
                <a:ea typeface="+mj-ea"/>
                <a:cs typeface="+mj-cs"/>
              </a:rPr>
              <a:t>condotta</a:t>
            </a:r>
            <a:endParaRPr lang="en-US" sz="3100" kern="1200" dirty="0">
              <a:solidFill>
                <a:srgbClr val="000000"/>
              </a:solidFill>
              <a:latin typeface="+mj-lt"/>
              <a:ea typeface="+mj-ea"/>
              <a:cs typeface="+mj-cs"/>
            </a:endParaRPr>
          </a:p>
        </p:txBody>
      </p:sp>
      <p:sp>
        <p:nvSpPr>
          <p:cNvPr id="15" name="Freeform 62">
            <a:extLst>
              <a:ext uri="{FF2B5EF4-FFF2-40B4-BE49-F238E27FC236}">
                <a16:creationId xmlns:a16="http://schemas.microsoft.com/office/drawing/2014/main"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86286"/>
            <a:ext cx="4320692" cy="4666770"/>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6" name="Segnaposto contenuto 5" descr="Immagine che contiene persona, esterni, donna, inpiedi&#10;&#10;Descrizione generata automaticamente">
            <a:extLst>
              <a:ext uri="{FF2B5EF4-FFF2-40B4-BE49-F238E27FC236}">
                <a16:creationId xmlns:a16="http://schemas.microsoft.com/office/drawing/2014/main" id="{2234A674-1E8E-4E36-8736-3480385C85C7}"/>
              </a:ext>
            </a:extLst>
          </p:cNvPr>
          <p:cNvPicPr>
            <a:picLocks noGrp="1" noChangeAspect="1"/>
          </p:cNvPicPr>
          <p:nvPr>
            <p:ph sz="half" idx="2"/>
          </p:nvPr>
        </p:nvPicPr>
        <p:blipFill rotWithShape="1">
          <a:blip r:embed="rId3">
            <a:alphaModFix/>
            <a:extLst>
              <a:ext uri="{28A0092B-C50C-407E-A947-70E740481C1C}">
                <a14:useLocalDpi xmlns:a14="http://schemas.microsoft.com/office/drawing/2010/main" val="0"/>
              </a:ext>
            </a:extLst>
          </a:blip>
          <a:srcRect l="32258" r="3489" b="-2"/>
          <a:stretch/>
        </p:blipFill>
        <p:spPr>
          <a:xfrm>
            <a:off x="20" y="1351210"/>
            <a:ext cx="4180350" cy="4375387"/>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Segnaposto contenuto 2"/>
          <p:cNvSpPr>
            <a:spLocks noGrp="1"/>
          </p:cNvSpPr>
          <p:nvPr>
            <p:ph sz="half" idx="1"/>
          </p:nvPr>
        </p:nvSpPr>
        <p:spPr>
          <a:xfrm>
            <a:off x="4429124" y="1772817"/>
            <a:ext cx="4278390" cy="3953780"/>
          </a:xfrm>
        </p:spPr>
        <p:txBody>
          <a:bodyPr vert="horz" lIns="91440" tIns="45720" rIns="91440" bIns="45720" rtlCol="0" anchor="ctr">
            <a:normAutofit lnSpcReduction="10000"/>
          </a:bodyPr>
          <a:lstStyle/>
          <a:p>
            <a:pPr indent="-228600">
              <a:lnSpc>
                <a:spcPct val="90000"/>
              </a:lnSpc>
            </a:pPr>
            <a:r>
              <a:rPr lang="en-US" dirty="0">
                <a:solidFill>
                  <a:srgbClr val="000000"/>
                </a:solidFill>
              </a:rPr>
              <a:t>Non </a:t>
            </a:r>
            <a:r>
              <a:rPr lang="en-US" dirty="0" err="1">
                <a:solidFill>
                  <a:srgbClr val="000000"/>
                </a:solidFill>
              </a:rPr>
              <a:t>idonei</a:t>
            </a:r>
            <a:r>
              <a:rPr lang="en-US" dirty="0">
                <a:solidFill>
                  <a:srgbClr val="000000"/>
                </a:solidFill>
              </a:rPr>
              <a:t> in </a:t>
            </a:r>
            <a:r>
              <a:rPr lang="en-US" dirty="0" err="1">
                <a:solidFill>
                  <a:srgbClr val="000000"/>
                </a:solidFill>
              </a:rPr>
              <a:t>contesti</a:t>
            </a:r>
            <a:r>
              <a:rPr lang="en-US" dirty="0">
                <a:solidFill>
                  <a:srgbClr val="000000"/>
                </a:solidFill>
              </a:rPr>
              <a:t> con </a:t>
            </a:r>
            <a:r>
              <a:rPr lang="en-US" dirty="0" err="1">
                <a:solidFill>
                  <a:srgbClr val="000000"/>
                </a:solidFill>
              </a:rPr>
              <a:t>alti</a:t>
            </a:r>
            <a:r>
              <a:rPr lang="en-US" dirty="0">
                <a:solidFill>
                  <a:srgbClr val="000000"/>
                </a:solidFill>
              </a:rPr>
              <a:t> </a:t>
            </a:r>
            <a:r>
              <a:rPr lang="en-US" dirty="0" err="1">
                <a:solidFill>
                  <a:srgbClr val="000000"/>
                </a:solidFill>
              </a:rPr>
              <a:t>livelli</a:t>
            </a:r>
            <a:r>
              <a:rPr lang="en-US" dirty="0">
                <a:solidFill>
                  <a:srgbClr val="000000"/>
                </a:solidFill>
              </a:rPr>
              <a:t> di </a:t>
            </a:r>
            <a:r>
              <a:rPr lang="en-US" dirty="0" err="1">
                <a:solidFill>
                  <a:srgbClr val="000000"/>
                </a:solidFill>
              </a:rPr>
              <a:t>comunicazione</a:t>
            </a:r>
            <a:r>
              <a:rPr lang="en-US" dirty="0">
                <a:solidFill>
                  <a:srgbClr val="000000"/>
                </a:solidFill>
              </a:rPr>
              <a:t> e </a:t>
            </a:r>
            <a:r>
              <a:rPr lang="en-US" dirty="0" err="1">
                <a:solidFill>
                  <a:srgbClr val="000000"/>
                </a:solidFill>
              </a:rPr>
              <a:t>relazionabilità</a:t>
            </a:r>
            <a:endParaRPr lang="en-US" dirty="0">
              <a:solidFill>
                <a:srgbClr val="000000"/>
              </a:solidFill>
            </a:endParaRPr>
          </a:p>
          <a:p>
            <a:pPr indent="-228600">
              <a:lnSpc>
                <a:spcPct val="90000"/>
              </a:lnSpc>
            </a:pPr>
            <a:r>
              <a:rPr lang="en-US" dirty="0">
                <a:solidFill>
                  <a:srgbClr val="000000"/>
                </a:solidFill>
              </a:rPr>
              <a:t>Non </a:t>
            </a:r>
            <a:r>
              <a:rPr lang="en-US" dirty="0" err="1">
                <a:solidFill>
                  <a:srgbClr val="000000"/>
                </a:solidFill>
              </a:rPr>
              <a:t>idonei</a:t>
            </a:r>
            <a:r>
              <a:rPr lang="en-US" dirty="0">
                <a:solidFill>
                  <a:srgbClr val="000000"/>
                </a:solidFill>
              </a:rPr>
              <a:t> in </a:t>
            </a:r>
            <a:r>
              <a:rPr lang="en-US" dirty="0" err="1">
                <a:solidFill>
                  <a:srgbClr val="000000"/>
                </a:solidFill>
              </a:rPr>
              <a:t>contesti</a:t>
            </a:r>
            <a:r>
              <a:rPr lang="en-US" dirty="0">
                <a:solidFill>
                  <a:srgbClr val="000000"/>
                </a:solidFill>
              </a:rPr>
              <a:t> </a:t>
            </a:r>
            <a:r>
              <a:rPr lang="en-US" dirty="0" err="1">
                <a:solidFill>
                  <a:srgbClr val="000000"/>
                </a:solidFill>
              </a:rPr>
              <a:t>che</a:t>
            </a:r>
            <a:r>
              <a:rPr lang="en-US" dirty="0">
                <a:solidFill>
                  <a:srgbClr val="000000"/>
                </a:solidFill>
              </a:rPr>
              <a:t> </a:t>
            </a:r>
            <a:r>
              <a:rPr lang="en-US" dirty="0" err="1">
                <a:solidFill>
                  <a:srgbClr val="000000"/>
                </a:solidFill>
              </a:rPr>
              <a:t>richiedono</a:t>
            </a:r>
            <a:r>
              <a:rPr lang="en-US" dirty="0">
                <a:solidFill>
                  <a:srgbClr val="000000"/>
                </a:solidFill>
              </a:rPr>
              <a:t> </a:t>
            </a:r>
            <a:r>
              <a:rPr lang="en-US" dirty="0" err="1">
                <a:solidFill>
                  <a:srgbClr val="000000"/>
                </a:solidFill>
              </a:rPr>
              <a:t>creatività</a:t>
            </a:r>
            <a:r>
              <a:rPr lang="en-US" dirty="0">
                <a:solidFill>
                  <a:srgbClr val="000000"/>
                </a:solidFill>
              </a:rPr>
              <a:t>, </a:t>
            </a:r>
            <a:r>
              <a:rPr lang="en-US" dirty="0" err="1">
                <a:solidFill>
                  <a:srgbClr val="000000"/>
                </a:solidFill>
              </a:rPr>
              <a:t>flessibilità</a:t>
            </a:r>
            <a:r>
              <a:rPr lang="en-US" dirty="0">
                <a:solidFill>
                  <a:srgbClr val="000000"/>
                </a:solidFill>
              </a:rPr>
              <a:t>, </a:t>
            </a:r>
            <a:r>
              <a:rPr lang="en-US" dirty="0" err="1">
                <a:solidFill>
                  <a:srgbClr val="000000"/>
                </a:solidFill>
              </a:rPr>
              <a:t>cambiamento</a:t>
            </a:r>
            <a:r>
              <a:rPr lang="en-US" dirty="0">
                <a:solidFill>
                  <a:srgbClr val="000000"/>
                </a:solidFill>
              </a:rPr>
              <a:t> e problem solving</a:t>
            </a:r>
          </a:p>
          <a:p>
            <a:pPr indent="-228600">
              <a:lnSpc>
                <a:spcPct val="90000"/>
              </a:lnSpc>
            </a:pPr>
            <a:r>
              <a:rPr lang="en-US" dirty="0">
                <a:solidFill>
                  <a:srgbClr val="000000"/>
                </a:solidFill>
              </a:rPr>
              <a:t>Non </a:t>
            </a:r>
            <a:r>
              <a:rPr lang="en-US" dirty="0" err="1">
                <a:solidFill>
                  <a:srgbClr val="000000"/>
                </a:solidFill>
              </a:rPr>
              <a:t>idonei</a:t>
            </a:r>
            <a:r>
              <a:rPr lang="en-US" dirty="0">
                <a:solidFill>
                  <a:srgbClr val="000000"/>
                </a:solidFill>
              </a:rPr>
              <a:t> </a:t>
            </a:r>
            <a:r>
              <a:rPr lang="en-US" dirty="0" err="1">
                <a:solidFill>
                  <a:srgbClr val="000000"/>
                </a:solidFill>
              </a:rPr>
              <a:t>alla</a:t>
            </a:r>
            <a:r>
              <a:rPr lang="en-US" dirty="0">
                <a:solidFill>
                  <a:srgbClr val="000000"/>
                </a:solidFill>
              </a:rPr>
              <a:t> tutela di </a:t>
            </a:r>
            <a:r>
              <a:rPr lang="en-US" dirty="0" err="1">
                <a:solidFill>
                  <a:srgbClr val="000000"/>
                </a:solidFill>
              </a:rPr>
              <a:t>terzi</a:t>
            </a:r>
            <a:endParaRPr lang="en-US" dirty="0">
              <a:solidFill>
                <a:srgbClr val="000000"/>
              </a:solidFill>
            </a:endParaRPr>
          </a:p>
        </p:txBody>
      </p:sp>
    </p:spTree>
    <p:extLst>
      <p:ext uri="{BB962C8B-B14F-4D97-AF65-F5344CB8AC3E}">
        <p14:creationId xmlns:p14="http://schemas.microsoft.com/office/powerpoint/2010/main" val="155815268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433368" y="381472"/>
            <a:ext cx="4040204" cy="1538130"/>
          </a:xfrm>
        </p:spPr>
        <p:txBody>
          <a:bodyPr vert="horz" lIns="91440" tIns="45720" rIns="91440" bIns="45720" rtlCol="0" anchor="ctr">
            <a:normAutofit/>
          </a:bodyPr>
          <a:lstStyle/>
          <a:p>
            <a:pPr algn="l">
              <a:lnSpc>
                <a:spcPct val="90000"/>
              </a:lnSpc>
            </a:pPr>
            <a:r>
              <a:rPr lang="en-US" kern="1200" dirty="0" err="1">
                <a:solidFill>
                  <a:schemeClr val="tx1"/>
                </a:solidFill>
                <a:latin typeface="+mj-lt"/>
                <a:ea typeface="+mj-ea"/>
                <a:cs typeface="+mj-cs"/>
              </a:rPr>
              <a:t>Disturbi</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psicotici</a:t>
            </a:r>
            <a:endParaRPr lang="en-US" kern="1200" dirty="0">
              <a:solidFill>
                <a:schemeClr val="tx1"/>
              </a:solidFill>
              <a:latin typeface="+mj-lt"/>
              <a:ea typeface="+mj-ea"/>
              <a:cs typeface="+mj-cs"/>
            </a:endParaRPr>
          </a:p>
        </p:txBody>
      </p:sp>
      <p:sp>
        <p:nvSpPr>
          <p:cNvPr id="19" name="Freeform 6">
            <a:extLst>
              <a:ext uri="{FF2B5EF4-FFF2-40B4-BE49-F238E27FC236}">
                <a16:creationId xmlns:a16="http://schemas.microsoft.com/office/drawing/2014/main" id="{B6C29DB0-17E9-42FF-986E-0B7F493F4D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649688" y="1685652"/>
            <a:ext cx="2456259"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6">
            <a:extLst>
              <a:ext uri="{FF2B5EF4-FFF2-40B4-BE49-F238E27FC236}">
                <a16:creationId xmlns:a16="http://schemas.microsoft.com/office/drawing/2014/main" id="{115AD956-A5B6-4760-B8B2-11E2DF6B021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64643" y="744469"/>
            <a:ext cx="2456751"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sp>
        <p:nvSpPr>
          <p:cNvPr id="3" name="Segnaposto contenuto 2"/>
          <p:cNvSpPr>
            <a:spLocks noGrp="1"/>
          </p:cNvSpPr>
          <p:nvPr>
            <p:ph sz="half" idx="1"/>
          </p:nvPr>
        </p:nvSpPr>
        <p:spPr>
          <a:xfrm>
            <a:off x="4400999" y="1919602"/>
            <a:ext cx="4037739" cy="4029678"/>
          </a:xfrm>
        </p:spPr>
        <p:txBody>
          <a:bodyPr vert="horz" lIns="91440" tIns="45720" rIns="91440" bIns="45720" rtlCol="0">
            <a:normAutofit lnSpcReduction="10000"/>
          </a:bodyPr>
          <a:lstStyle/>
          <a:p>
            <a:pPr indent="-228600">
              <a:lnSpc>
                <a:spcPct val="90000"/>
              </a:lnSpc>
            </a:pPr>
            <a:r>
              <a:rPr lang="en-US" dirty="0"/>
              <a:t>Non </a:t>
            </a:r>
            <a:r>
              <a:rPr lang="en-US" dirty="0" err="1"/>
              <a:t>idonei</a:t>
            </a:r>
            <a:r>
              <a:rPr lang="en-US" dirty="0"/>
              <a:t> in </a:t>
            </a:r>
            <a:r>
              <a:rPr lang="en-US" dirty="0" err="1"/>
              <a:t>contesti</a:t>
            </a:r>
            <a:r>
              <a:rPr lang="en-US" dirty="0"/>
              <a:t> con </a:t>
            </a:r>
            <a:r>
              <a:rPr lang="en-US" dirty="0" err="1"/>
              <a:t>alti</a:t>
            </a:r>
            <a:r>
              <a:rPr lang="en-US" dirty="0"/>
              <a:t> </a:t>
            </a:r>
            <a:r>
              <a:rPr lang="en-US" dirty="0" err="1"/>
              <a:t>livelli</a:t>
            </a:r>
            <a:r>
              <a:rPr lang="en-US" dirty="0"/>
              <a:t> di </a:t>
            </a:r>
            <a:r>
              <a:rPr lang="en-US" dirty="0" err="1"/>
              <a:t>comunicazione</a:t>
            </a:r>
            <a:r>
              <a:rPr lang="en-US" dirty="0"/>
              <a:t> e </a:t>
            </a:r>
            <a:r>
              <a:rPr lang="en-US" dirty="0" err="1"/>
              <a:t>relazionabilità</a:t>
            </a:r>
            <a:endParaRPr lang="en-US" dirty="0"/>
          </a:p>
          <a:p>
            <a:pPr indent="-228600">
              <a:lnSpc>
                <a:spcPct val="90000"/>
              </a:lnSpc>
            </a:pPr>
            <a:r>
              <a:rPr lang="en-US" dirty="0"/>
              <a:t>Non </a:t>
            </a:r>
            <a:r>
              <a:rPr lang="en-US" dirty="0" err="1"/>
              <a:t>idonei</a:t>
            </a:r>
            <a:r>
              <a:rPr lang="en-US" dirty="0"/>
              <a:t> in </a:t>
            </a:r>
            <a:r>
              <a:rPr lang="en-US" dirty="0" err="1"/>
              <a:t>contesti</a:t>
            </a:r>
            <a:r>
              <a:rPr lang="en-US" dirty="0"/>
              <a:t> </a:t>
            </a:r>
            <a:r>
              <a:rPr lang="en-US" dirty="0" err="1"/>
              <a:t>che</a:t>
            </a:r>
            <a:r>
              <a:rPr lang="en-US" dirty="0"/>
              <a:t> </a:t>
            </a:r>
            <a:r>
              <a:rPr lang="en-US" dirty="0" err="1"/>
              <a:t>richiedono</a:t>
            </a:r>
            <a:r>
              <a:rPr lang="en-US" dirty="0"/>
              <a:t> </a:t>
            </a:r>
            <a:r>
              <a:rPr lang="en-US" dirty="0" err="1"/>
              <a:t>creatività</a:t>
            </a:r>
            <a:r>
              <a:rPr lang="en-US" dirty="0"/>
              <a:t>, </a:t>
            </a:r>
            <a:r>
              <a:rPr lang="en-US" dirty="0" err="1"/>
              <a:t>flessibilità</a:t>
            </a:r>
            <a:r>
              <a:rPr lang="en-US" dirty="0"/>
              <a:t>, </a:t>
            </a:r>
            <a:r>
              <a:rPr lang="en-US" dirty="0" err="1"/>
              <a:t>cambiamento</a:t>
            </a:r>
            <a:r>
              <a:rPr lang="en-US" dirty="0"/>
              <a:t> e problem solving</a:t>
            </a:r>
          </a:p>
          <a:p>
            <a:pPr indent="-228600">
              <a:lnSpc>
                <a:spcPct val="90000"/>
              </a:lnSpc>
            </a:pPr>
            <a:r>
              <a:rPr lang="en-US" dirty="0"/>
              <a:t>Non </a:t>
            </a:r>
            <a:r>
              <a:rPr lang="en-US" dirty="0" err="1"/>
              <a:t>idonei</a:t>
            </a:r>
            <a:r>
              <a:rPr lang="en-US" dirty="0"/>
              <a:t> </a:t>
            </a:r>
            <a:r>
              <a:rPr lang="en-US" dirty="0" err="1"/>
              <a:t>alla</a:t>
            </a:r>
            <a:r>
              <a:rPr lang="en-US" dirty="0"/>
              <a:t> tutela di </a:t>
            </a:r>
            <a:r>
              <a:rPr lang="en-US" dirty="0" err="1"/>
              <a:t>terzi</a:t>
            </a:r>
            <a:endParaRPr lang="en-US" dirty="0"/>
          </a:p>
          <a:p>
            <a:pPr indent="-228600">
              <a:lnSpc>
                <a:spcPct val="90000"/>
              </a:lnSpc>
            </a:pPr>
            <a:endParaRPr lang="en-US" sz="2100" dirty="0"/>
          </a:p>
        </p:txBody>
      </p:sp>
      <p:pic>
        <p:nvPicPr>
          <p:cNvPr id="7" name="Segnaposto contenuto 6">
            <a:extLst>
              <a:ext uri="{FF2B5EF4-FFF2-40B4-BE49-F238E27FC236}">
                <a16:creationId xmlns:a16="http://schemas.microsoft.com/office/drawing/2014/main" id="{648E2038-0A00-4219-A948-D449C6FECEC3}"/>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971600" y="1370106"/>
            <a:ext cx="2808312" cy="4117788"/>
          </a:xfrm>
        </p:spPr>
      </p:pic>
    </p:spTree>
    <p:extLst>
      <p:ext uri="{BB962C8B-B14F-4D97-AF65-F5344CB8AC3E}">
        <p14:creationId xmlns:p14="http://schemas.microsoft.com/office/powerpoint/2010/main" val="387576989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6F5174-31D9-4DBB-AAB7-A1FD7BDB1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6129"/>
            <a:ext cx="4851603" cy="5925741"/>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AE113210-7872-481A-ADE6-3A05CCAF5E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13200"/>
          <a:stretch/>
        </p:blipFill>
        <p:spPr>
          <a:xfrm>
            <a:off x="0" y="466129"/>
            <a:ext cx="9144000" cy="5925741"/>
          </a:xfrm>
          <a:prstGeom prst="rect">
            <a:avLst/>
          </a:prstGeom>
        </p:spPr>
      </p:pic>
      <p:sp>
        <p:nvSpPr>
          <p:cNvPr id="2" name="Titolo 1"/>
          <p:cNvSpPr>
            <a:spLocks noGrp="1"/>
          </p:cNvSpPr>
          <p:nvPr>
            <p:ph type="title"/>
          </p:nvPr>
        </p:nvSpPr>
        <p:spPr>
          <a:xfrm>
            <a:off x="4214810" y="260672"/>
            <a:ext cx="4384278" cy="1090538"/>
          </a:xfrm>
        </p:spPr>
        <p:txBody>
          <a:bodyPr vert="horz" lIns="91440" tIns="45720" rIns="91440" bIns="45720" rtlCol="0" anchor="ctr">
            <a:normAutofit/>
          </a:bodyPr>
          <a:lstStyle/>
          <a:p>
            <a:pPr>
              <a:lnSpc>
                <a:spcPct val="90000"/>
              </a:lnSpc>
            </a:pPr>
            <a:r>
              <a:rPr lang="en-US" sz="3100" kern="1200" dirty="0" err="1">
                <a:solidFill>
                  <a:srgbClr val="000000"/>
                </a:solidFill>
                <a:latin typeface="+mj-lt"/>
                <a:ea typeface="+mj-ea"/>
                <a:cs typeface="+mj-cs"/>
              </a:rPr>
              <a:t>Giudizio</a:t>
            </a:r>
            <a:r>
              <a:rPr lang="en-US" sz="3100" kern="1200" dirty="0">
                <a:solidFill>
                  <a:srgbClr val="000000"/>
                </a:solidFill>
                <a:latin typeface="+mj-lt"/>
                <a:ea typeface="+mj-ea"/>
                <a:cs typeface="+mj-cs"/>
              </a:rPr>
              <a:t> </a:t>
            </a:r>
            <a:r>
              <a:rPr lang="en-US" sz="3100" kern="1200" dirty="0" err="1">
                <a:solidFill>
                  <a:srgbClr val="000000"/>
                </a:solidFill>
                <a:latin typeface="+mj-lt"/>
                <a:ea typeface="+mj-ea"/>
                <a:cs typeface="+mj-cs"/>
              </a:rPr>
              <a:t>di</a:t>
            </a:r>
            <a:r>
              <a:rPr lang="en-US" sz="3100" kern="1200" dirty="0">
                <a:solidFill>
                  <a:srgbClr val="000000"/>
                </a:solidFill>
                <a:latin typeface="+mj-lt"/>
                <a:ea typeface="+mj-ea"/>
                <a:cs typeface="+mj-cs"/>
              </a:rPr>
              <a:t> </a:t>
            </a:r>
            <a:r>
              <a:rPr lang="en-US" sz="3100" kern="1200" dirty="0" smtClean="0">
                <a:solidFill>
                  <a:srgbClr val="000000"/>
                </a:solidFill>
                <a:latin typeface="+mj-lt"/>
                <a:ea typeface="+mj-ea"/>
                <a:cs typeface="+mj-cs"/>
              </a:rPr>
              <a:t/>
            </a:r>
            <a:br>
              <a:rPr lang="en-US" sz="3100" kern="1200" dirty="0" smtClean="0">
                <a:solidFill>
                  <a:srgbClr val="000000"/>
                </a:solidFill>
                <a:latin typeface="+mj-lt"/>
                <a:ea typeface="+mj-ea"/>
                <a:cs typeface="+mj-cs"/>
              </a:rPr>
            </a:br>
            <a:r>
              <a:rPr lang="en-US" sz="3100" kern="1200" dirty="0" smtClean="0">
                <a:solidFill>
                  <a:srgbClr val="000000"/>
                </a:solidFill>
                <a:latin typeface="+mj-lt"/>
                <a:ea typeface="+mj-ea"/>
                <a:cs typeface="+mj-cs"/>
              </a:rPr>
              <a:t>“</a:t>
            </a:r>
            <a:r>
              <a:rPr lang="en-US" sz="3100" kern="1200" dirty="0" err="1">
                <a:solidFill>
                  <a:srgbClr val="000000"/>
                </a:solidFill>
                <a:latin typeface="+mj-lt"/>
                <a:ea typeface="+mj-ea"/>
                <a:cs typeface="+mj-cs"/>
              </a:rPr>
              <a:t>Idoneità</a:t>
            </a:r>
            <a:r>
              <a:rPr lang="en-US" sz="3100" kern="1200" dirty="0">
                <a:solidFill>
                  <a:srgbClr val="000000"/>
                </a:solidFill>
                <a:latin typeface="+mj-lt"/>
                <a:ea typeface="+mj-ea"/>
                <a:cs typeface="+mj-cs"/>
              </a:rPr>
              <a:t> </a:t>
            </a:r>
            <a:r>
              <a:rPr lang="en-US" sz="3100" kern="1200" dirty="0" err="1">
                <a:solidFill>
                  <a:srgbClr val="000000"/>
                </a:solidFill>
                <a:latin typeface="+mj-lt"/>
                <a:ea typeface="+mj-ea"/>
                <a:cs typeface="+mj-cs"/>
              </a:rPr>
              <a:t>alla</a:t>
            </a:r>
            <a:r>
              <a:rPr lang="en-US" sz="3100" kern="1200" dirty="0">
                <a:solidFill>
                  <a:srgbClr val="000000"/>
                </a:solidFill>
                <a:latin typeface="+mj-lt"/>
                <a:ea typeface="+mj-ea"/>
                <a:cs typeface="+mj-cs"/>
              </a:rPr>
              <a:t> </a:t>
            </a:r>
            <a:r>
              <a:rPr lang="en-US" sz="3100" kern="1200" dirty="0" err="1">
                <a:solidFill>
                  <a:srgbClr val="000000"/>
                </a:solidFill>
                <a:latin typeface="+mj-lt"/>
                <a:ea typeface="+mj-ea"/>
                <a:cs typeface="+mj-cs"/>
              </a:rPr>
              <a:t>mansione</a:t>
            </a:r>
            <a:r>
              <a:rPr lang="en-US" sz="3100" kern="1200" dirty="0">
                <a:solidFill>
                  <a:srgbClr val="000000"/>
                </a:solidFill>
                <a:latin typeface="+mj-lt"/>
                <a:ea typeface="+mj-ea"/>
                <a:cs typeface="+mj-cs"/>
              </a:rPr>
              <a:t>”</a:t>
            </a:r>
          </a:p>
        </p:txBody>
      </p:sp>
      <p:sp>
        <p:nvSpPr>
          <p:cNvPr id="15" name="Freeform 62">
            <a:extLst>
              <a:ext uri="{FF2B5EF4-FFF2-40B4-BE49-F238E27FC236}">
                <a16:creationId xmlns:a16="http://schemas.microsoft.com/office/drawing/2014/main"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86286"/>
            <a:ext cx="4320692" cy="4666770"/>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6" name="Segnaposto contenuto 5" descr="Immagine che contiene testo, lavagna&#10;&#10;Descrizione generata automaticamente">
            <a:extLst>
              <a:ext uri="{FF2B5EF4-FFF2-40B4-BE49-F238E27FC236}">
                <a16:creationId xmlns:a16="http://schemas.microsoft.com/office/drawing/2014/main" id="{E4D02F4D-1197-4AA1-91AD-1E36C3306385}"/>
              </a:ext>
            </a:extLst>
          </p:cNvPr>
          <p:cNvPicPr>
            <a:picLocks noGrp="1" noChangeAspect="1"/>
          </p:cNvPicPr>
          <p:nvPr>
            <p:ph sz="half" idx="2"/>
          </p:nvPr>
        </p:nvPicPr>
        <p:blipFill rotWithShape="1">
          <a:blip r:embed="rId3">
            <a:alphaModFix/>
            <a:extLst>
              <a:ext uri="{28A0092B-C50C-407E-A947-70E740481C1C}">
                <a14:useLocalDpi xmlns:a14="http://schemas.microsoft.com/office/drawing/2010/main" val="0"/>
              </a:ext>
            </a:extLst>
          </a:blip>
          <a:srcRect l="25697" r="22950" b="2"/>
          <a:stretch/>
        </p:blipFill>
        <p:spPr>
          <a:xfrm>
            <a:off x="20" y="1351210"/>
            <a:ext cx="4180350" cy="4375387"/>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Segnaposto contenuto 2"/>
          <p:cNvSpPr>
            <a:spLocks noGrp="1"/>
          </p:cNvSpPr>
          <p:nvPr>
            <p:ph sz="half" idx="1"/>
          </p:nvPr>
        </p:nvSpPr>
        <p:spPr>
          <a:xfrm>
            <a:off x="4499992" y="1731555"/>
            <a:ext cx="4643988" cy="4433749"/>
          </a:xfrm>
        </p:spPr>
        <p:txBody>
          <a:bodyPr vert="horz" lIns="91440" tIns="45720" rIns="91440" bIns="45720" rtlCol="0" anchor="ctr">
            <a:normAutofit fontScale="92500" lnSpcReduction="10000"/>
          </a:bodyPr>
          <a:lstStyle/>
          <a:p>
            <a:pPr indent="-228600">
              <a:lnSpc>
                <a:spcPct val="90000"/>
              </a:lnSpc>
            </a:pPr>
            <a:r>
              <a:rPr lang="en-US" sz="2400" dirty="0">
                <a:solidFill>
                  <a:srgbClr val="000000"/>
                </a:solidFill>
              </a:rPr>
              <a:t>Prima </a:t>
            </a:r>
            <a:r>
              <a:rPr lang="en-US" sz="2400" dirty="0" err="1">
                <a:solidFill>
                  <a:srgbClr val="000000"/>
                </a:solidFill>
              </a:rPr>
              <a:t>scelta</a:t>
            </a:r>
            <a:r>
              <a:rPr lang="en-US" sz="2400" dirty="0">
                <a:solidFill>
                  <a:srgbClr val="000000"/>
                </a:solidFill>
              </a:rPr>
              <a:t>: </a:t>
            </a:r>
            <a:r>
              <a:rPr lang="en-US" sz="2400" dirty="0" err="1">
                <a:solidFill>
                  <a:srgbClr val="000000"/>
                </a:solidFill>
              </a:rPr>
              <a:t>idoneità</a:t>
            </a:r>
            <a:r>
              <a:rPr lang="en-US" sz="2400" dirty="0">
                <a:solidFill>
                  <a:srgbClr val="000000"/>
                </a:solidFill>
              </a:rPr>
              <a:t> al </a:t>
            </a:r>
            <a:r>
              <a:rPr lang="en-US" sz="2400" dirty="0" err="1">
                <a:solidFill>
                  <a:srgbClr val="000000"/>
                </a:solidFill>
              </a:rPr>
              <a:t>lavoro</a:t>
            </a:r>
            <a:endParaRPr lang="en-US" sz="2400" dirty="0">
              <a:solidFill>
                <a:srgbClr val="000000"/>
              </a:solidFill>
            </a:endParaRPr>
          </a:p>
          <a:p>
            <a:pPr indent="-228600">
              <a:lnSpc>
                <a:spcPct val="90000"/>
              </a:lnSpc>
            </a:pPr>
            <a:endParaRPr lang="en-US" sz="1000" dirty="0" smtClean="0">
              <a:solidFill>
                <a:srgbClr val="000000"/>
              </a:solidFill>
            </a:endParaRPr>
          </a:p>
          <a:p>
            <a:pPr indent="-228600">
              <a:lnSpc>
                <a:spcPct val="90000"/>
              </a:lnSpc>
            </a:pPr>
            <a:endParaRPr lang="en-US" sz="1000" dirty="0">
              <a:solidFill>
                <a:srgbClr val="000000"/>
              </a:solidFill>
            </a:endParaRPr>
          </a:p>
          <a:p>
            <a:pPr indent="-228600">
              <a:lnSpc>
                <a:spcPct val="90000"/>
              </a:lnSpc>
            </a:pPr>
            <a:r>
              <a:rPr lang="en-US" sz="2400" dirty="0">
                <a:solidFill>
                  <a:srgbClr val="000000"/>
                </a:solidFill>
              </a:rPr>
              <a:t>In </a:t>
            </a:r>
            <a:r>
              <a:rPr lang="en-US" sz="2400" dirty="0" err="1">
                <a:solidFill>
                  <a:srgbClr val="000000"/>
                </a:solidFill>
              </a:rPr>
              <a:t>ogni</a:t>
            </a:r>
            <a:r>
              <a:rPr lang="en-US" sz="2400" dirty="0">
                <a:solidFill>
                  <a:srgbClr val="000000"/>
                </a:solidFill>
              </a:rPr>
              <a:t> </a:t>
            </a:r>
            <a:r>
              <a:rPr lang="en-US" sz="2400" dirty="0" err="1">
                <a:solidFill>
                  <a:srgbClr val="000000"/>
                </a:solidFill>
              </a:rPr>
              <a:t>caso</a:t>
            </a:r>
            <a:r>
              <a:rPr lang="en-US" sz="2400" dirty="0">
                <a:solidFill>
                  <a:srgbClr val="000000"/>
                </a:solidFill>
              </a:rPr>
              <a:t> </a:t>
            </a:r>
            <a:r>
              <a:rPr lang="en-US" sz="2400" dirty="0" err="1">
                <a:solidFill>
                  <a:srgbClr val="000000"/>
                </a:solidFill>
              </a:rPr>
              <a:t>prevede</a:t>
            </a:r>
            <a:r>
              <a:rPr lang="en-US" sz="2400" dirty="0">
                <a:solidFill>
                  <a:srgbClr val="000000"/>
                </a:solidFill>
              </a:rPr>
              <a:t> </a:t>
            </a:r>
            <a:r>
              <a:rPr lang="en-US" sz="2400" dirty="0" err="1">
                <a:solidFill>
                  <a:srgbClr val="000000"/>
                </a:solidFill>
              </a:rPr>
              <a:t>compenso</a:t>
            </a:r>
            <a:r>
              <a:rPr lang="en-US" sz="2400" dirty="0">
                <a:solidFill>
                  <a:srgbClr val="000000"/>
                </a:solidFill>
              </a:rPr>
              <a:t> </a:t>
            </a:r>
            <a:r>
              <a:rPr lang="en-US" sz="2400" dirty="0" err="1">
                <a:solidFill>
                  <a:srgbClr val="000000"/>
                </a:solidFill>
              </a:rPr>
              <a:t>clinico</a:t>
            </a:r>
            <a:r>
              <a:rPr lang="en-US" sz="2400" dirty="0">
                <a:solidFill>
                  <a:srgbClr val="000000"/>
                </a:solidFill>
              </a:rPr>
              <a:t> ed “</a:t>
            </a:r>
            <a:r>
              <a:rPr lang="en-US" sz="2400" dirty="0" err="1">
                <a:solidFill>
                  <a:srgbClr val="000000"/>
                </a:solidFill>
              </a:rPr>
              <a:t>equilibrio</a:t>
            </a:r>
            <a:r>
              <a:rPr lang="en-US" sz="2400" dirty="0">
                <a:solidFill>
                  <a:srgbClr val="000000"/>
                </a:solidFill>
              </a:rPr>
              <a:t>” </a:t>
            </a:r>
            <a:r>
              <a:rPr lang="en-US" sz="2400" dirty="0" err="1">
                <a:solidFill>
                  <a:srgbClr val="000000"/>
                </a:solidFill>
              </a:rPr>
              <a:t>psichico</a:t>
            </a:r>
            <a:r>
              <a:rPr lang="en-US" sz="2400" dirty="0">
                <a:solidFill>
                  <a:srgbClr val="000000"/>
                </a:solidFill>
              </a:rPr>
              <a:t> (</a:t>
            </a:r>
            <a:r>
              <a:rPr lang="en-US" sz="2400" dirty="0" err="1">
                <a:solidFill>
                  <a:srgbClr val="000000"/>
                </a:solidFill>
              </a:rPr>
              <a:t>anche</a:t>
            </a:r>
            <a:r>
              <a:rPr lang="en-US" sz="2400" dirty="0">
                <a:solidFill>
                  <a:srgbClr val="000000"/>
                </a:solidFill>
              </a:rPr>
              <a:t> per </a:t>
            </a:r>
            <a:r>
              <a:rPr lang="en-US" sz="2400" dirty="0" err="1">
                <a:solidFill>
                  <a:srgbClr val="000000"/>
                </a:solidFill>
              </a:rPr>
              <a:t>effetto</a:t>
            </a:r>
            <a:r>
              <a:rPr lang="en-US" sz="2400" dirty="0">
                <a:solidFill>
                  <a:srgbClr val="000000"/>
                </a:solidFill>
              </a:rPr>
              <a:t> </a:t>
            </a:r>
            <a:r>
              <a:rPr lang="en-US" sz="2400" dirty="0" err="1">
                <a:solidFill>
                  <a:srgbClr val="000000"/>
                </a:solidFill>
              </a:rPr>
              <a:t>farmacologico</a:t>
            </a:r>
            <a:r>
              <a:rPr lang="en-US" sz="2400" dirty="0">
                <a:solidFill>
                  <a:srgbClr val="000000"/>
                </a:solidFill>
              </a:rPr>
              <a:t>)</a:t>
            </a:r>
          </a:p>
          <a:p>
            <a:pPr indent="-228600">
              <a:lnSpc>
                <a:spcPct val="90000"/>
              </a:lnSpc>
            </a:pPr>
            <a:endParaRPr lang="en-US" sz="2400" dirty="0" smtClean="0">
              <a:solidFill>
                <a:srgbClr val="000000"/>
              </a:solidFill>
            </a:endParaRPr>
          </a:p>
          <a:p>
            <a:pPr indent="-228600">
              <a:lnSpc>
                <a:spcPct val="90000"/>
              </a:lnSpc>
            </a:pPr>
            <a:r>
              <a:rPr lang="en-US" sz="2400" dirty="0" smtClean="0">
                <a:solidFill>
                  <a:srgbClr val="000000"/>
                </a:solidFill>
              </a:rPr>
              <a:t>Non </a:t>
            </a:r>
            <a:r>
              <a:rPr lang="en-US" sz="2400" dirty="0" err="1">
                <a:solidFill>
                  <a:srgbClr val="000000"/>
                </a:solidFill>
              </a:rPr>
              <a:t>esistono</a:t>
            </a:r>
            <a:r>
              <a:rPr lang="en-US" sz="2400" dirty="0">
                <a:solidFill>
                  <a:srgbClr val="000000"/>
                </a:solidFill>
              </a:rPr>
              <a:t> ex-</a:t>
            </a:r>
            <a:r>
              <a:rPr lang="en-US" sz="2400" dirty="0" err="1">
                <a:solidFill>
                  <a:srgbClr val="000000"/>
                </a:solidFill>
              </a:rPr>
              <a:t>pazienti</a:t>
            </a:r>
            <a:r>
              <a:rPr lang="en-US" sz="2400" dirty="0">
                <a:solidFill>
                  <a:srgbClr val="000000"/>
                </a:solidFill>
              </a:rPr>
              <a:t> </a:t>
            </a:r>
            <a:r>
              <a:rPr lang="en-US" sz="2400" dirty="0" err="1">
                <a:solidFill>
                  <a:srgbClr val="000000"/>
                </a:solidFill>
              </a:rPr>
              <a:t>psichiatrici</a:t>
            </a:r>
            <a:endParaRPr lang="en-US" sz="2400" dirty="0">
              <a:solidFill>
                <a:srgbClr val="000000"/>
              </a:solidFill>
            </a:endParaRPr>
          </a:p>
          <a:p>
            <a:pPr indent="-228600">
              <a:lnSpc>
                <a:spcPct val="90000"/>
              </a:lnSpc>
            </a:pPr>
            <a:r>
              <a:rPr lang="en-US" sz="2400" dirty="0" err="1">
                <a:solidFill>
                  <a:srgbClr val="000000"/>
                </a:solidFill>
              </a:rPr>
              <a:t>Esistono</a:t>
            </a:r>
            <a:r>
              <a:rPr lang="en-US" sz="2400" dirty="0">
                <a:solidFill>
                  <a:srgbClr val="000000"/>
                </a:solidFill>
              </a:rPr>
              <a:t> </a:t>
            </a:r>
            <a:r>
              <a:rPr lang="en-US" sz="2400" dirty="0" err="1">
                <a:solidFill>
                  <a:srgbClr val="000000"/>
                </a:solidFill>
              </a:rPr>
              <a:t>pazienti</a:t>
            </a:r>
            <a:r>
              <a:rPr lang="en-US" sz="2400" dirty="0">
                <a:solidFill>
                  <a:srgbClr val="000000"/>
                </a:solidFill>
              </a:rPr>
              <a:t> </a:t>
            </a:r>
            <a:r>
              <a:rPr lang="en-US" sz="2400" dirty="0" err="1">
                <a:solidFill>
                  <a:srgbClr val="000000"/>
                </a:solidFill>
              </a:rPr>
              <a:t>psichiatrici</a:t>
            </a:r>
            <a:r>
              <a:rPr lang="en-US" sz="2400" dirty="0">
                <a:solidFill>
                  <a:srgbClr val="000000"/>
                </a:solidFill>
              </a:rPr>
              <a:t> </a:t>
            </a:r>
            <a:r>
              <a:rPr lang="en-US" sz="2400" dirty="0" smtClean="0">
                <a:solidFill>
                  <a:srgbClr val="000000"/>
                </a:solidFill>
              </a:rPr>
              <a:t>in</a:t>
            </a:r>
          </a:p>
          <a:p>
            <a:pPr indent="-228600">
              <a:lnSpc>
                <a:spcPct val="90000"/>
              </a:lnSpc>
              <a:buNone/>
            </a:pPr>
            <a:r>
              <a:rPr lang="en-US" sz="2400" dirty="0" smtClean="0">
                <a:solidFill>
                  <a:srgbClr val="000000"/>
                </a:solidFill>
              </a:rPr>
              <a:t>	</a:t>
            </a:r>
            <a:r>
              <a:rPr lang="en-US" sz="2400" dirty="0" err="1" smtClean="0">
                <a:solidFill>
                  <a:srgbClr val="000000"/>
                </a:solidFill>
              </a:rPr>
              <a:t>compenso</a:t>
            </a:r>
            <a:r>
              <a:rPr lang="en-US" sz="2400" dirty="0" smtClean="0">
                <a:solidFill>
                  <a:srgbClr val="000000"/>
                </a:solidFill>
              </a:rPr>
              <a:t> </a:t>
            </a:r>
            <a:r>
              <a:rPr lang="en-US" sz="2400" dirty="0">
                <a:solidFill>
                  <a:srgbClr val="000000"/>
                </a:solidFill>
              </a:rPr>
              <a:t>ed </a:t>
            </a:r>
            <a:r>
              <a:rPr lang="en-US" sz="2400" dirty="0" err="1">
                <a:solidFill>
                  <a:srgbClr val="000000"/>
                </a:solidFill>
              </a:rPr>
              <a:t>equilibrio</a:t>
            </a:r>
            <a:r>
              <a:rPr lang="en-US" sz="2400" dirty="0">
                <a:solidFill>
                  <a:srgbClr val="000000"/>
                </a:solidFill>
              </a:rPr>
              <a:t> </a:t>
            </a:r>
            <a:r>
              <a:rPr lang="en-US" sz="2400" dirty="0" err="1" smtClean="0">
                <a:solidFill>
                  <a:srgbClr val="000000"/>
                </a:solidFill>
              </a:rPr>
              <a:t>clinico</a:t>
            </a:r>
            <a:endParaRPr lang="en-US" sz="2400" dirty="0" smtClean="0">
              <a:solidFill>
                <a:srgbClr val="000000"/>
              </a:solidFill>
            </a:endParaRPr>
          </a:p>
          <a:p>
            <a:pPr indent="-228600">
              <a:lnSpc>
                <a:spcPct val="90000"/>
              </a:lnSpc>
              <a:buNone/>
            </a:pPr>
            <a:r>
              <a:rPr lang="en-US" sz="2400" dirty="0" smtClean="0">
                <a:solidFill>
                  <a:srgbClr val="000000"/>
                </a:solidFill>
              </a:rPr>
              <a:t>	(</a:t>
            </a:r>
            <a:r>
              <a:rPr lang="en-US" sz="2400" dirty="0" err="1" smtClean="0">
                <a:solidFill>
                  <a:srgbClr val="000000"/>
                </a:solidFill>
              </a:rPr>
              <a:t>sottosoglia</a:t>
            </a:r>
            <a:r>
              <a:rPr lang="en-US" sz="2400" dirty="0" smtClean="0">
                <a:solidFill>
                  <a:srgbClr val="000000"/>
                </a:solidFill>
              </a:rPr>
              <a:t>)</a:t>
            </a:r>
            <a:endParaRPr lang="en-US" sz="2400" dirty="0">
              <a:solidFill>
                <a:srgbClr val="000000"/>
              </a:solidFill>
            </a:endParaRPr>
          </a:p>
          <a:p>
            <a:pPr indent="-228600">
              <a:lnSpc>
                <a:spcPct val="90000"/>
              </a:lnSpc>
            </a:pPr>
            <a:endParaRPr lang="en-US" sz="2400" dirty="0">
              <a:solidFill>
                <a:srgbClr val="000000"/>
              </a:solidFill>
            </a:endParaRPr>
          </a:p>
          <a:p>
            <a:pPr indent="-228600">
              <a:lnSpc>
                <a:spcPct val="90000"/>
              </a:lnSpc>
            </a:pPr>
            <a:r>
              <a:rPr lang="en-US" sz="2400" dirty="0">
                <a:solidFill>
                  <a:srgbClr val="000000"/>
                </a:solidFill>
              </a:rPr>
              <a:t>Se in </a:t>
            </a:r>
            <a:r>
              <a:rPr lang="en-US" sz="2400" dirty="0" err="1">
                <a:solidFill>
                  <a:srgbClr val="000000"/>
                </a:solidFill>
              </a:rPr>
              <a:t>fase</a:t>
            </a:r>
            <a:r>
              <a:rPr lang="en-US" sz="2400" dirty="0">
                <a:solidFill>
                  <a:srgbClr val="000000"/>
                </a:solidFill>
              </a:rPr>
              <a:t> </a:t>
            </a:r>
            <a:r>
              <a:rPr lang="en-US" sz="2400" dirty="0" err="1">
                <a:solidFill>
                  <a:srgbClr val="000000"/>
                </a:solidFill>
              </a:rPr>
              <a:t>acuta</a:t>
            </a:r>
            <a:r>
              <a:rPr lang="en-US" sz="2400" dirty="0">
                <a:solidFill>
                  <a:srgbClr val="000000"/>
                </a:solidFill>
              </a:rPr>
              <a:t> (</a:t>
            </a:r>
            <a:r>
              <a:rPr lang="en-US" sz="2400" dirty="0" err="1">
                <a:solidFill>
                  <a:srgbClr val="000000"/>
                </a:solidFill>
              </a:rPr>
              <a:t>produttiva</a:t>
            </a:r>
            <a:r>
              <a:rPr lang="en-US" sz="2400" dirty="0">
                <a:solidFill>
                  <a:srgbClr val="000000"/>
                </a:solidFill>
              </a:rPr>
              <a:t>): TNI assoluta per 4 – 6 </a:t>
            </a:r>
            <a:r>
              <a:rPr lang="en-US" sz="2400" dirty="0" err="1">
                <a:solidFill>
                  <a:srgbClr val="000000"/>
                </a:solidFill>
              </a:rPr>
              <a:t>mesi</a:t>
            </a:r>
            <a:endParaRPr lang="en-US" sz="2400" dirty="0">
              <a:solidFill>
                <a:srgbClr val="000000"/>
              </a:solidFill>
            </a:endParaRPr>
          </a:p>
        </p:txBody>
      </p:sp>
    </p:spTree>
    <p:extLst>
      <p:ext uri="{BB962C8B-B14F-4D97-AF65-F5344CB8AC3E}">
        <p14:creationId xmlns:p14="http://schemas.microsoft.com/office/powerpoint/2010/main" val="197089598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525018" y="476672"/>
            <a:ext cx="3933226" cy="1538130"/>
          </a:xfrm>
        </p:spPr>
        <p:txBody>
          <a:bodyPr vert="horz" lIns="91440" tIns="45720" rIns="91440" bIns="45720" rtlCol="0" anchor="ctr">
            <a:normAutofit/>
          </a:bodyPr>
          <a:lstStyle/>
          <a:p>
            <a:pPr algn="l">
              <a:lnSpc>
                <a:spcPct val="90000"/>
              </a:lnSpc>
            </a:pPr>
            <a:r>
              <a:rPr lang="en-US" kern="1200" dirty="0" err="1">
                <a:solidFill>
                  <a:schemeClr val="tx1"/>
                </a:solidFill>
                <a:latin typeface="+mj-lt"/>
                <a:ea typeface="+mj-ea"/>
                <a:cs typeface="+mj-cs"/>
              </a:rPr>
              <a:t>Costituzione</a:t>
            </a:r>
            <a:r>
              <a:rPr lang="en-US" kern="1200" dirty="0">
                <a:solidFill>
                  <a:schemeClr val="tx1"/>
                </a:solidFill>
                <a:latin typeface="+mj-lt"/>
                <a:ea typeface="+mj-ea"/>
                <a:cs typeface="+mj-cs"/>
              </a:rPr>
              <a:t> </a:t>
            </a:r>
          </a:p>
        </p:txBody>
      </p:sp>
      <p:sp>
        <p:nvSpPr>
          <p:cNvPr id="16" name="Freeform 6">
            <a:extLst>
              <a:ext uri="{FF2B5EF4-FFF2-40B4-BE49-F238E27FC236}">
                <a16:creationId xmlns:a16="http://schemas.microsoft.com/office/drawing/2014/main" id="{B6C29DB0-17E9-42FF-986E-0B7F493F4D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649688" y="1685652"/>
            <a:ext cx="2456259"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6">
            <a:extLst>
              <a:ext uri="{FF2B5EF4-FFF2-40B4-BE49-F238E27FC236}">
                <a16:creationId xmlns:a16="http://schemas.microsoft.com/office/drawing/2014/main" id="{115AD956-A5B6-4760-B8B2-11E2DF6B021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64643" y="744469"/>
            <a:ext cx="2456751"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pic>
        <p:nvPicPr>
          <p:cNvPr id="6" name="Segnaposto contenuto 5">
            <a:extLst>
              <a:ext uri="{FF2B5EF4-FFF2-40B4-BE49-F238E27FC236}">
                <a16:creationId xmlns:a16="http://schemas.microsoft.com/office/drawing/2014/main" id="{2A8A4DF8-F6D6-4E36-933B-B9C3FA0ED74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0092" r="30899"/>
          <a:stretch/>
        </p:blipFill>
        <p:spPr>
          <a:xfrm>
            <a:off x="1110129" y="1649741"/>
            <a:ext cx="2450957" cy="3549925"/>
          </a:xfrm>
          <a:prstGeom prst="rect">
            <a:avLst/>
          </a:prstGeom>
        </p:spPr>
      </p:pic>
      <p:sp>
        <p:nvSpPr>
          <p:cNvPr id="3" name="Segnaposto contenuto 2"/>
          <p:cNvSpPr>
            <a:spLocks noGrp="1"/>
          </p:cNvSpPr>
          <p:nvPr>
            <p:ph sz="half" idx="1"/>
          </p:nvPr>
        </p:nvSpPr>
        <p:spPr>
          <a:xfrm>
            <a:off x="4433368" y="2014803"/>
            <a:ext cx="4315096" cy="4162160"/>
          </a:xfrm>
        </p:spPr>
        <p:txBody>
          <a:bodyPr vert="horz" lIns="91440" tIns="45720" rIns="91440" bIns="45720" rtlCol="0">
            <a:normAutofit/>
          </a:bodyPr>
          <a:lstStyle/>
          <a:p>
            <a:pPr indent="-228600">
              <a:lnSpc>
                <a:spcPct val="90000"/>
              </a:lnSpc>
            </a:pPr>
            <a:r>
              <a:rPr lang="en-US" sz="2400" dirty="0"/>
              <a:t>Art. 4 – “</a:t>
            </a:r>
            <a:r>
              <a:rPr lang="en-US" sz="2400" i="1" dirty="0"/>
              <a:t>La Repubblica </a:t>
            </a:r>
            <a:r>
              <a:rPr lang="en-US" sz="2400" i="1" dirty="0" err="1"/>
              <a:t>riconosce</a:t>
            </a:r>
            <a:r>
              <a:rPr lang="en-US" sz="2400" i="1" dirty="0"/>
              <a:t> a </a:t>
            </a:r>
            <a:r>
              <a:rPr lang="en-US" sz="2400" i="1" dirty="0" err="1"/>
              <a:t>tutti</a:t>
            </a:r>
            <a:r>
              <a:rPr lang="en-US" sz="2400" i="1" dirty="0"/>
              <a:t> </a:t>
            </a:r>
            <a:r>
              <a:rPr lang="en-US" sz="2400" i="1" dirty="0" err="1"/>
              <a:t>i</a:t>
            </a:r>
            <a:r>
              <a:rPr lang="en-US" sz="2400" i="1" dirty="0"/>
              <a:t> </a:t>
            </a:r>
            <a:r>
              <a:rPr lang="en-US" sz="2400" i="1" dirty="0" err="1"/>
              <a:t>cittadini</a:t>
            </a:r>
            <a:r>
              <a:rPr lang="en-US" sz="2400" i="1" dirty="0"/>
              <a:t> </a:t>
            </a:r>
            <a:r>
              <a:rPr lang="en-US" sz="2400" i="1" dirty="0" err="1"/>
              <a:t>il</a:t>
            </a:r>
            <a:r>
              <a:rPr lang="en-US" sz="2400" i="1" dirty="0"/>
              <a:t> </a:t>
            </a:r>
            <a:r>
              <a:rPr lang="en-US" sz="2400" i="1" dirty="0" err="1"/>
              <a:t>diritto</a:t>
            </a:r>
            <a:r>
              <a:rPr lang="en-US" sz="2400" i="1" dirty="0"/>
              <a:t> al </a:t>
            </a:r>
            <a:r>
              <a:rPr lang="en-US" sz="2400" i="1" dirty="0" err="1"/>
              <a:t>lavoro</a:t>
            </a:r>
            <a:r>
              <a:rPr lang="en-US" sz="2400" i="1" dirty="0"/>
              <a:t> e </a:t>
            </a:r>
            <a:r>
              <a:rPr lang="en-US" sz="2400" i="1" dirty="0" err="1"/>
              <a:t>promuove</a:t>
            </a:r>
            <a:r>
              <a:rPr lang="en-US" sz="2400" i="1" dirty="0"/>
              <a:t> le </a:t>
            </a:r>
            <a:r>
              <a:rPr lang="en-US" sz="2400" i="1" dirty="0" err="1"/>
              <a:t>condizioni</a:t>
            </a:r>
            <a:r>
              <a:rPr lang="en-US" sz="2400" i="1" dirty="0"/>
              <a:t> </a:t>
            </a:r>
            <a:r>
              <a:rPr lang="en-US" sz="2400" i="1" dirty="0" err="1"/>
              <a:t>che</a:t>
            </a:r>
            <a:r>
              <a:rPr lang="en-US" sz="2400" i="1" dirty="0"/>
              <a:t> </a:t>
            </a:r>
            <a:r>
              <a:rPr lang="en-US" sz="2400" i="1" dirty="0" err="1"/>
              <a:t>rendono</a:t>
            </a:r>
            <a:r>
              <a:rPr lang="en-US" sz="2400" i="1" dirty="0"/>
              <a:t> </a:t>
            </a:r>
            <a:r>
              <a:rPr lang="en-US" sz="2400" i="1" dirty="0" err="1"/>
              <a:t>effettivo</a:t>
            </a:r>
            <a:r>
              <a:rPr lang="en-US" sz="2400" i="1" dirty="0"/>
              <a:t> </a:t>
            </a:r>
            <a:r>
              <a:rPr lang="en-US" sz="2400" i="1" dirty="0" err="1"/>
              <a:t>questo</a:t>
            </a:r>
            <a:r>
              <a:rPr lang="en-US" sz="2400" i="1" dirty="0"/>
              <a:t> </a:t>
            </a:r>
            <a:r>
              <a:rPr lang="en-US" sz="2400" i="1" dirty="0" err="1"/>
              <a:t>diritto</a:t>
            </a:r>
            <a:r>
              <a:rPr lang="en-US" sz="2400" i="1" dirty="0"/>
              <a:t>”</a:t>
            </a:r>
          </a:p>
          <a:p>
            <a:pPr indent="-228600">
              <a:lnSpc>
                <a:spcPct val="90000"/>
              </a:lnSpc>
            </a:pPr>
            <a:endParaRPr lang="en-US" sz="2400" dirty="0"/>
          </a:p>
          <a:p>
            <a:pPr indent="-228600">
              <a:lnSpc>
                <a:spcPct val="90000"/>
              </a:lnSpc>
            </a:pPr>
            <a:r>
              <a:rPr lang="en-US" sz="2400" dirty="0"/>
              <a:t>Art. 5 – “</a:t>
            </a:r>
            <a:r>
              <a:rPr lang="en-US" sz="2400" i="1" dirty="0"/>
              <a:t>La Repubblica tutela </a:t>
            </a:r>
            <a:r>
              <a:rPr lang="en-US" sz="2400" i="1" dirty="0" err="1"/>
              <a:t>il</a:t>
            </a:r>
            <a:r>
              <a:rPr lang="en-US" sz="2400" i="1" dirty="0"/>
              <a:t> </a:t>
            </a:r>
            <a:r>
              <a:rPr lang="en-US" sz="2400" i="1" dirty="0" err="1"/>
              <a:t>lavoro</a:t>
            </a:r>
            <a:r>
              <a:rPr lang="en-US" sz="2400" i="1" dirty="0"/>
              <a:t> </a:t>
            </a:r>
            <a:r>
              <a:rPr lang="en-US" sz="2400" i="1" dirty="0" err="1"/>
              <a:t>il</a:t>
            </a:r>
            <a:r>
              <a:rPr lang="en-US" sz="2400" i="1" dirty="0"/>
              <a:t> </a:t>
            </a:r>
            <a:r>
              <a:rPr lang="en-US" sz="2400" i="1" dirty="0" err="1"/>
              <a:t>tutte</a:t>
            </a:r>
            <a:r>
              <a:rPr lang="en-US" sz="2400" i="1" dirty="0"/>
              <a:t> le sue </a:t>
            </a:r>
            <a:r>
              <a:rPr lang="en-US" sz="2400" i="1" dirty="0" err="1"/>
              <a:t>forme</a:t>
            </a:r>
            <a:r>
              <a:rPr lang="en-US" sz="2400" i="1" dirty="0"/>
              <a:t> e </a:t>
            </a:r>
            <a:r>
              <a:rPr lang="en-US" sz="2400" i="1" dirty="0" err="1"/>
              <a:t>applicazioni</a:t>
            </a:r>
            <a:r>
              <a:rPr lang="en-US" sz="2400" dirty="0"/>
              <a:t>”</a:t>
            </a:r>
          </a:p>
        </p:txBody>
      </p:sp>
    </p:spTree>
    <p:extLst>
      <p:ext uri="{BB962C8B-B14F-4D97-AF65-F5344CB8AC3E}">
        <p14:creationId xmlns:p14="http://schemas.microsoft.com/office/powerpoint/2010/main" val="155181973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5EEC26-282C-4BD9-90C4-8862A7F5EE76}"/>
              </a:ext>
            </a:extLst>
          </p:cNvPr>
          <p:cNvSpPr>
            <a:spLocks noGrp="1"/>
          </p:cNvSpPr>
          <p:nvPr>
            <p:ph type="title"/>
          </p:nvPr>
        </p:nvSpPr>
        <p:spPr>
          <a:xfrm>
            <a:off x="457200" y="274638"/>
            <a:ext cx="8229600" cy="1143000"/>
          </a:xfrm>
        </p:spPr>
        <p:txBody>
          <a:bodyPr/>
          <a:lstStyle/>
          <a:p>
            <a:r>
              <a:rPr lang="it-IT" dirty="0"/>
              <a:t>«</a:t>
            </a:r>
            <a:r>
              <a:rPr lang="it-IT" i="1" dirty="0"/>
              <a:t>Peer support </a:t>
            </a:r>
            <a:r>
              <a:rPr lang="it-IT" i="1" dirty="0" err="1"/>
              <a:t>working</a:t>
            </a:r>
            <a:r>
              <a:rPr lang="it-IT" dirty="0"/>
              <a:t>»</a:t>
            </a:r>
          </a:p>
        </p:txBody>
      </p:sp>
      <p:pic>
        <p:nvPicPr>
          <p:cNvPr id="6" name="Segnaposto contenuto 5" descr="Immagine che contiene screenshot&#10;&#10;Descrizione generata automaticamente">
            <a:extLst>
              <a:ext uri="{FF2B5EF4-FFF2-40B4-BE49-F238E27FC236}">
                <a16:creationId xmlns:a16="http://schemas.microsoft.com/office/drawing/2014/main" id="{B2AB835F-C085-4091-8B1C-D69F6CC8C5A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1" y="1688101"/>
            <a:ext cx="3614734" cy="4806704"/>
          </a:xfrm>
        </p:spPr>
      </p:pic>
      <p:pic>
        <p:nvPicPr>
          <p:cNvPr id="8" name="Segnaposto contenuto 7">
            <a:extLst>
              <a:ext uri="{FF2B5EF4-FFF2-40B4-BE49-F238E27FC236}">
                <a16:creationId xmlns:a16="http://schemas.microsoft.com/office/drawing/2014/main" id="{F1700251-BE66-49EF-958F-8E25C0B4BA7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929058" y="1500174"/>
            <a:ext cx="5035430" cy="5000659"/>
          </a:xfrm>
        </p:spPr>
      </p:pic>
    </p:spTree>
    <p:extLst>
      <p:ext uri="{BB962C8B-B14F-4D97-AF65-F5344CB8AC3E}">
        <p14:creationId xmlns:p14="http://schemas.microsoft.com/office/powerpoint/2010/main" val="211255301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B854194-185D-494D-905C-7C7CB2E30F6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B4F5FA0D-0104-4987-8241-EFF7C85B88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2897127E-6CEF-446C-BE87-93B7C46E49D1}"/>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olo 4"/>
          <p:cNvSpPr>
            <a:spLocks noGrp="1"/>
          </p:cNvSpPr>
          <p:nvPr>
            <p:ph type="title"/>
          </p:nvPr>
        </p:nvSpPr>
        <p:spPr>
          <a:xfrm>
            <a:off x="480059" y="2053641"/>
            <a:ext cx="2751871" cy="2760098"/>
          </a:xfrm>
        </p:spPr>
        <p:txBody>
          <a:bodyPr>
            <a:normAutofit/>
          </a:bodyPr>
          <a:lstStyle/>
          <a:p>
            <a:endParaRPr lang="it-IT" dirty="0">
              <a:solidFill>
                <a:srgbClr val="FFFFFF"/>
              </a:solidFill>
            </a:endParaRPr>
          </a:p>
        </p:txBody>
      </p:sp>
      <p:sp>
        <p:nvSpPr>
          <p:cNvPr id="6" name="Segnaposto contenuto 5"/>
          <p:cNvSpPr>
            <a:spLocks noGrp="1"/>
          </p:cNvSpPr>
          <p:nvPr>
            <p:ph idx="1"/>
          </p:nvPr>
        </p:nvSpPr>
        <p:spPr>
          <a:xfrm>
            <a:off x="4139952" y="801866"/>
            <a:ext cx="4407541" cy="5230634"/>
          </a:xfrm>
        </p:spPr>
        <p:txBody>
          <a:bodyPr anchor="ctr">
            <a:normAutofit fontScale="92500" lnSpcReduction="10000"/>
          </a:bodyPr>
          <a:lstStyle/>
          <a:p>
            <a:pPr algn="ctr">
              <a:buNone/>
            </a:pPr>
            <a:r>
              <a:rPr lang="it-IT" dirty="0">
                <a:solidFill>
                  <a:schemeClr val="accent1"/>
                </a:solidFill>
              </a:rPr>
              <a:t>GRAZIE PER LA VOSTRA ATTENZIONE</a:t>
            </a:r>
          </a:p>
          <a:p>
            <a:pPr algn="ctr">
              <a:buNone/>
            </a:pPr>
            <a:endParaRPr lang="it-IT" dirty="0">
              <a:solidFill>
                <a:schemeClr val="accent1"/>
              </a:solidFill>
            </a:endParaRPr>
          </a:p>
          <a:p>
            <a:pPr algn="ctr">
              <a:buNone/>
            </a:pPr>
            <a:endParaRPr lang="it-IT" b="1" dirty="0">
              <a:solidFill>
                <a:schemeClr val="accent1"/>
              </a:solidFill>
            </a:endParaRPr>
          </a:p>
          <a:p>
            <a:pPr algn="ctr">
              <a:buNone/>
            </a:pPr>
            <a:r>
              <a:rPr lang="it-IT" b="1" dirty="0">
                <a:solidFill>
                  <a:schemeClr val="accent1"/>
                </a:solidFill>
              </a:rPr>
              <a:t>Dr. Marco Cannavicci </a:t>
            </a:r>
          </a:p>
          <a:p>
            <a:pPr algn="ctr">
              <a:buNone/>
            </a:pPr>
            <a:r>
              <a:rPr lang="it-IT" i="1" dirty="0">
                <a:solidFill>
                  <a:schemeClr val="accent1"/>
                </a:solidFill>
              </a:rPr>
              <a:t>Psichiatra</a:t>
            </a:r>
          </a:p>
          <a:p>
            <a:pPr algn="ctr">
              <a:buNone/>
            </a:pPr>
            <a:r>
              <a:rPr lang="it-IT" i="1" dirty="0" err="1">
                <a:solidFill>
                  <a:schemeClr val="accent1"/>
                </a:solidFill>
              </a:rPr>
              <a:t>Ph</a:t>
            </a:r>
            <a:r>
              <a:rPr lang="it-IT" i="1" dirty="0">
                <a:solidFill>
                  <a:schemeClr val="accent1"/>
                </a:solidFill>
              </a:rPr>
              <a:t>. D. in scienze forensi</a:t>
            </a:r>
          </a:p>
          <a:p>
            <a:pPr algn="ctr">
              <a:buNone/>
            </a:pPr>
            <a:endParaRPr lang="it-IT" i="1" dirty="0">
              <a:solidFill>
                <a:schemeClr val="accent1"/>
              </a:solidFill>
            </a:endParaRPr>
          </a:p>
          <a:p>
            <a:pPr algn="ctr">
              <a:buNone/>
            </a:pPr>
            <a:r>
              <a:rPr lang="it-IT" i="1" dirty="0">
                <a:solidFill>
                  <a:schemeClr val="accent1"/>
                </a:solidFill>
              </a:rPr>
              <a:t>Per approfondimenti: </a:t>
            </a:r>
          </a:p>
          <a:p>
            <a:pPr algn="ctr">
              <a:buNone/>
            </a:pPr>
            <a:r>
              <a:rPr lang="it-IT" i="1" dirty="0">
                <a:solidFill>
                  <a:schemeClr val="accent1"/>
                </a:solidFill>
              </a:rPr>
              <a:t>info@marcocannavicci.it</a:t>
            </a:r>
            <a:endParaRPr lang="it-IT" dirty="0">
              <a:solidFill>
                <a:schemeClr val="accent1"/>
              </a:solidFill>
            </a:endParaRPr>
          </a:p>
          <a:p>
            <a:pPr>
              <a:buNone/>
            </a:pPr>
            <a:endParaRPr lang="it-IT" sz="2100" dirty="0">
              <a:solidFill>
                <a:srgbClr val="000000"/>
              </a:solidFill>
            </a:endParaRPr>
          </a:p>
        </p:txBody>
      </p:sp>
    </p:spTree>
    <p:extLst>
      <p:ext uri="{BB962C8B-B14F-4D97-AF65-F5344CB8AC3E}">
        <p14:creationId xmlns:p14="http://schemas.microsoft.com/office/powerpoint/2010/main" val="151416019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85800" y="3611606"/>
            <a:ext cx="7772400" cy="1401569"/>
          </a:xfrm>
        </p:spPr>
        <p:txBody>
          <a:bodyPr>
            <a:normAutofit fontScale="92500" lnSpcReduction="10000"/>
          </a:bodyPr>
          <a:lstStyle/>
          <a:p>
            <a:r>
              <a:rPr lang="it-IT" sz="2400" dirty="0">
                <a:latin typeface="Times New Roman" panose="02020603050405020304" pitchFamily="18" charset="0"/>
                <a:cs typeface="Times New Roman" panose="02020603050405020304" pitchFamily="18" charset="0"/>
              </a:rPr>
              <a:t>Ruolo e competenze del Medico Rappresentante di categoria nelle Commissioni Mediche dello Stato</a:t>
            </a:r>
          </a:p>
          <a:p>
            <a:endParaRPr lang="it-IT" sz="2400" dirty="0">
              <a:latin typeface="Times New Roman" panose="02020603050405020304" pitchFamily="18" charset="0"/>
              <a:cs typeface="Times New Roman" panose="02020603050405020304" pitchFamily="18" charset="0"/>
            </a:endParaRPr>
          </a:p>
          <a:p>
            <a:r>
              <a:rPr lang="it-IT" sz="2400" dirty="0">
                <a:latin typeface="Times New Roman" panose="02020603050405020304" pitchFamily="18" charset="0"/>
                <a:cs typeface="Times New Roman" panose="02020603050405020304" pitchFamily="18" charset="0"/>
              </a:rPr>
              <a:t>Guido Lanzara</a:t>
            </a:r>
          </a:p>
        </p:txBody>
      </p:sp>
      <p:sp>
        <p:nvSpPr>
          <p:cNvPr id="4" name="CasellaDiTesto 3"/>
          <p:cNvSpPr txBox="1"/>
          <p:nvPr/>
        </p:nvSpPr>
        <p:spPr>
          <a:xfrm>
            <a:off x="179512" y="476672"/>
            <a:ext cx="896448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Work Shop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Casa dell’Aviatore – Roma 22 aprile 2016</a:t>
            </a:r>
          </a:p>
        </p:txBody>
      </p:sp>
      <p:pic>
        <p:nvPicPr>
          <p:cNvPr id="1026" name="Picture 2" descr="C:\Users\Guido\Downloads\LOGO DEFINITIVO.png"/>
          <p:cNvPicPr>
            <a:picLocks noChangeAspect="1" noChangeArrowheads="1"/>
          </p:cNvPicPr>
          <p:nvPr/>
        </p:nvPicPr>
        <p:blipFill>
          <a:blip r:embed="rId2" cstate="print"/>
          <a:srcRect/>
          <a:stretch>
            <a:fillRect/>
          </a:stretch>
        </p:blipFill>
        <p:spPr bwMode="auto">
          <a:xfrm>
            <a:off x="899592" y="692696"/>
            <a:ext cx="6984776" cy="2592288"/>
          </a:xfrm>
          <a:prstGeom prst="rect">
            <a:avLst/>
          </a:prstGeom>
          <a:noFill/>
        </p:spPr>
      </p:pic>
      <p:sp>
        <p:nvSpPr>
          <p:cNvPr id="5" name="CasellaDiTesto 4"/>
          <p:cNvSpPr txBox="1"/>
          <p:nvPr/>
        </p:nvSpPr>
        <p:spPr>
          <a:xfrm>
            <a:off x="2090071" y="5877272"/>
            <a:ext cx="484619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Paestum  14 - 15 giugno 2019 – Hotel «Ariston»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II Congresso Nazionale AN.Me.Le.Pa</a:t>
            </a:r>
          </a:p>
        </p:txBody>
      </p:sp>
    </p:spTree>
    <p:extLst>
      <p:ext uri="{BB962C8B-B14F-4D97-AF65-F5344CB8AC3E}">
        <p14:creationId xmlns:p14="http://schemas.microsoft.com/office/powerpoint/2010/main" val="1579770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0"/>
          <p:cNvSpPr>
            <a:spLocks noChangeArrowheads="1"/>
          </p:cNvSpPr>
          <p:nvPr/>
        </p:nvSpPr>
        <p:spPr bwMode="auto">
          <a:xfrm>
            <a:off x="8763000" y="6505575"/>
            <a:ext cx="381000" cy="352425"/>
          </a:xfrm>
          <a:prstGeom prst="ellipse">
            <a:avLst/>
          </a:prstGeom>
          <a:solidFill>
            <a:srgbClr val="CCFF33"/>
          </a:solidFill>
          <a:ln>
            <a:noFill/>
          </a:ln>
          <a:effectLs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2800" b="1" i="1"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26627" name="Segnaposto numero diapositiva 4"/>
          <p:cNvSpPr txBox="1">
            <a:spLocks noGrp="1"/>
          </p:cNvSpPr>
          <p:nvPr/>
        </p:nvSpPr>
        <p:spPr bwMode="auto">
          <a:xfrm>
            <a:off x="8778875" y="6546850"/>
            <a:ext cx="330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95000"/>
              </a:lnSpc>
              <a:spcBef>
                <a:spcPct val="0"/>
              </a:spcBef>
              <a:spcAft>
                <a:spcPct val="0"/>
              </a:spcAft>
              <a:buClrTx/>
              <a:buSzTx/>
              <a:buFontTx/>
              <a:buNone/>
              <a:tabLst/>
              <a:defRPr/>
            </a:pPr>
            <a:fld id="{F1C523EE-C05F-4BC2-9C9A-DDAE604840F6}" type="slidenum">
              <a:rPr kumimoji="0" lang="it-IT" altLang="it-IT" sz="10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rPr>
              <a:pPr marL="0" marR="0" lvl="0" indent="0" algn="r" defTabSz="914400" rtl="0" eaLnBrk="1" fontAlgn="base" latinLnBrk="0" hangingPunct="1">
                <a:lnSpc>
                  <a:spcPct val="95000"/>
                </a:lnSpc>
                <a:spcBef>
                  <a:spcPct val="0"/>
                </a:spcBef>
                <a:spcAft>
                  <a:spcPct val="0"/>
                </a:spcAft>
                <a:buClrTx/>
                <a:buSzTx/>
                <a:buFontTx/>
                <a:buNone/>
                <a:tabLst/>
                <a:defRPr/>
              </a:pPr>
              <a:t>12</a:t>
            </a:fld>
            <a:endParaRPr kumimoji="0" lang="it-IT" altLang="it-IT" sz="10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endParaRPr>
          </a:p>
        </p:txBody>
      </p:sp>
      <p:grpSp>
        <p:nvGrpSpPr>
          <p:cNvPr id="26628" name="Group 27"/>
          <p:cNvGrpSpPr>
            <a:grpSpLocks/>
          </p:cNvGrpSpPr>
          <p:nvPr/>
        </p:nvGrpSpPr>
        <p:grpSpPr bwMode="auto">
          <a:xfrm>
            <a:off x="395288" y="836613"/>
            <a:ext cx="8064500" cy="1038225"/>
            <a:chOff x="669" y="609"/>
            <a:chExt cx="2236" cy="666"/>
          </a:xfrm>
        </p:grpSpPr>
        <p:sp>
          <p:nvSpPr>
            <p:cNvPr id="26636" name="AutoShape 28"/>
            <p:cNvSpPr>
              <a:spLocks noChangeArrowheads="1"/>
            </p:cNvSpPr>
            <p:nvPr/>
          </p:nvSpPr>
          <p:spPr bwMode="auto">
            <a:xfrm>
              <a:off x="669" y="609"/>
              <a:ext cx="2222" cy="428"/>
            </a:xfrm>
            <a:prstGeom prst="bevel">
              <a:avLst>
                <a:gd name="adj" fmla="val 12500"/>
              </a:avLst>
            </a:prstGeom>
            <a:solidFill>
              <a:srgbClr val="BBE0E3"/>
            </a:solidFill>
            <a:ln w="9525">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 name="Text Box 29"/>
            <p:cNvSpPr txBox="1">
              <a:spLocks noChangeArrowheads="1"/>
            </p:cNvSpPr>
            <p:nvPr/>
          </p:nvSpPr>
          <p:spPr bwMode="auto">
            <a:xfrm>
              <a:off x="706" y="693"/>
              <a:ext cx="2199" cy="582"/>
            </a:xfrm>
            <a:prstGeom prst="rect">
              <a:avLst/>
            </a:prstGeom>
            <a:noFill/>
            <a:ln>
              <a:noFill/>
            </a:ln>
            <a:effectLs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rPr>
                <a:t>RISARCIMENTO DANNI - </a:t>
              </a:r>
              <a:r>
                <a:rPr kumimoji="0" lang="it-IT"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rPr>
                <a:t>DANNO NON PATRIMONIALE</a:t>
              </a:r>
              <a:endParaRPr kumimoji="0" lang="it-IT" altLang="it-IT"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s-ES" sz="2200" b="0" i="0" u="none" strike="noStrike" kern="1200" cap="none" spc="0" normalizeH="0" baseline="0" noProof="0" dirty="0">
                <a:ln>
                  <a:noFill/>
                </a:ln>
                <a:solidFill>
                  <a:srgbClr val="CC6600"/>
                </a:solidFill>
                <a:effectLst>
                  <a:outerShdw blurRad="38100" dist="38100" dir="2700000" algn="tl">
                    <a:srgbClr val="000000"/>
                  </a:outerShdw>
                </a:effectLst>
                <a:uLnTx/>
                <a:uFillTx/>
                <a:latin typeface="Arial Narrow" pitchFamily="34" charset="0"/>
                <a:ea typeface="+mn-ea"/>
                <a:cs typeface="+mn-cs"/>
              </a:endParaRPr>
            </a:p>
          </p:txBody>
        </p:sp>
      </p:grpSp>
      <p:sp>
        <p:nvSpPr>
          <p:cNvPr id="26629" name="Rectangle 1027"/>
          <p:cNvSpPr txBox="1">
            <a:spLocks noChangeArrowheads="1"/>
          </p:cNvSpPr>
          <p:nvPr/>
        </p:nvSpPr>
        <p:spPr bwMode="auto">
          <a:xfrm>
            <a:off x="179388" y="1631950"/>
            <a:ext cx="8785225" cy="4851400"/>
          </a:xfrm>
          <a:prstGeom prst="rect">
            <a:avLst/>
          </a:prstGeom>
          <a:blipFill dpi="0" rotWithShape="1">
            <a:blip r:embed="rId3"/>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it-IT" altLang="it-IT"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p:txBody>
      </p:sp>
      <p:sp>
        <p:nvSpPr>
          <p:cNvPr id="19" name="CasellaDiTesto 2"/>
          <p:cNvSpPr txBox="1">
            <a:spLocks noChangeArrowheads="1"/>
          </p:cNvSpPr>
          <p:nvPr/>
        </p:nvSpPr>
        <p:spPr bwMode="auto">
          <a:xfrm>
            <a:off x="179388" y="1631950"/>
            <a:ext cx="4740275" cy="5524500"/>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2400" b="1" i="1" u="sng" strike="noStrike" kern="1200" cap="none" spc="0" normalizeH="0" baseline="0" noProof="0" dirty="0" smtClean="0">
                <a:ln>
                  <a:noFill/>
                </a:ln>
                <a:solidFill>
                  <a:srgbClr val="000099"/>
                </a:solidFill>
                <a:effectLst/>
                <a:uLnTx/>
                <a:uFillTx/>
                <a:latin typeface="Arial" charset="0"/>
                <a:ea typeface="+mn-ea"/>
                <a:cs typeface="+mn-cs"/>
              </a:rPr>
              <a:t>DANNO NON PATRIMONIALE</a:t>
            </a:r>
            <a:endParaRPr kumimoji="0" lang="it-IT" sz="2700" b="1" i="1" u="sng" strike="noStrike" kern="1200" cap="none" spc="0" normalizeH="0" baseline="0" noProof="0" dirty="0" smtClean="0">
              <a:ln>
                <a:noFill/>
              </a:ln>
              <a:solidFill>
                <a:srgbClr val="000099"/>
              </a:solidFill>
              <a:effectLst/>
              <a:uLnTx/>
              <a:uFillTx/>
              <a:latin typeface="Arial"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sz="500" b="1" i="0" u="sng" strike="noStrike" kern="1200" cap="none" spc="0" normalizeH="0" baseline="0" noProof="0" dirty="0">
              <a:ln>
                <a:noFill/>
              </a:ln>
              <a:solidFill>
                <a:srgbClr val="000099"/>
              </a:solidFill>
              <a:effectLst/>
              <a:uLnTx/>
              <a:uFillTx/>
              <a:latin typeface="Arial"/>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800" b="1" i="1" u="sng" strike="noStrike" kern="1200" cap="none" spc="0" normalizeH="0" baseline="0" noProof="0" dirty="0" smtClean="0">
                <a:ln>
                  <a:noFill/>
                </a:ln>
                <a:solidFill>
                  <a:srgbClr val="000099"/>
                </a:solidFill>
                <a:effectLst/>
                <a:uLnTx/>
                <a:uFillTx/>
                <a:latin typeface="Arial"/>
                <a:ea typeface="+mn-ea"/>
                <a:cs typeface="+mn-cs"/>
              </a:rPr>
              <a:t>DANNO DA MORTE</a:t>
            </a:r>
            <a:r>
              <a:rPr kumimoji="0" lang="it-IT" sz="1800" b="0" i="0" u="none" strike="noStrike" kern="1200" cap="none" spc="0" normalizeH="0" baseline="0" noProof="0" dirty="0" smtClean="0">
                <a:ln>
                  <a:noFill/>
                </a:ln>
                <a:solidFill>
                  <a:srgbClr val="000099"/>
                </a:solidFill>
                <a:effectLst/>
                <a:uLnTx/>
                <a:uFillTx/>
                <a:latin typeface="Arial"/>
                <a:ea typeface="+mn-ea"/>
                <a:cs typeface="+mn-cs"/>
              </a:rPr>
              <a:t>: è il c.d. </a:t>
            </a:r>
            <a:r>
              <a:rPr kumimoji="0" lang="it-IT" sz="1800" b="1" i="0" u="sng" strike="noStrike" kern="1200" cap="none" spc="0" normalizeH="0" baseline="0" noProof="0" dirty="0" smtClean="0">
                <a:ln>
                  <a:noFill/>
                </a:ln>
                <a:solidFill>
                  <a:srgbClr val="000099"/>
                </a:solidFill>
                <a:effectLst/>
                <a:uLnTx/>
                <a:uFillTx/>
                <a:latin typeface="Arial" charset="0"/>
                <a:ea typeface="+mn-ea"/>
                <a:cs typeface="+mn-cs"/>
              </a:rPr>
              <a:t>danno tanatologico</a:t>
            </a:r>
            <a:r>
              <a:rPr kumimoji="0" lang="it-IT" sz="1800" b="0" i="0" u="none" strike="noStrike" kern="1200" cap="none" spc="0" normalizeH="0" baseline="0" noProof="0" dirty="0" smtClean="0">
                <a:ln>
                  <a:noFill/>
                </a:ln>
                <a:solidFill>
                  <a:srgbClr val="000099"/>
                </a:solidFill>
                <a:effectLst/>
                <a:uLnTx/>
                <a:uFillTx/>
                <a:latin typeface="Arial" charset="0"/>
                <a:ea typeface="+mn-ea"/>
                <a:cs typeface="+mn-cs"/>
              </a:rPr>
              <a:t>, inteso </a:t>
            </a:r>
            <a:r>
              <a:rPr kumimoji="0" lang="it-IT" sz="1800" b="0" i="0" u="none" strike="noStrike" kern="1200" cap="none" spc="0" normalizeH="0" baseline="0" noProof="0" dirty="0">
                <a:ln>
                  <a:noFill/>
                </a:ln>
                <a:solidFill>
                  <a:srgbClr val="000099"/>
                </a:solidFill>
                <a:effectLst/>
                <a:uLnTx/>
                <a:uFillTx/>
                <a:latin typeface="Arial" charset="0"/>
                <a:ea typeface="+mn-ea"/>
                <a:cs typeface="+mn-cs"/>
              </a:rPr>
              <a:t>come </a:t>
            </a:r>
            <a:r>
              <a:rPr kumimoji="0" lang="it-IT" sz="1800" b="1" i="0" u="sng" strike="noStrike" kern="1200" cap="none" spc="0" normalizeH="0" baseline="0" noProof="0" dirty="0">
                <a:ln>
                  <a:noFill/>
                </a:ln>
                <a:solidFill>
                  <a:srgbClr val="000099"/>
                </a:solidFill>
                <a:effectLst/>
                <a:uLnTx/>
                <a:uFillTx/>
                <a:latin typeface="Arial" charset="0"/>
                <a:ea typeface="+mn-ea"/>
                <a:cs typeface="+mn-cs"/>
              </a:rPr>
              <a:t>consapevolezza dell'imminente fine della </a:t>
            </a:r>
            <a:r>
              <a:rPr kumimoji="0" lang="it-IT" sz="1800" b="1" i="0" u="sng" strike="noStrike" kern="1200" cap="none" spc="0" normalizeH="0" baseline="0" noProof="0" dirty="0" smtClean="0">
                <a:ln>
                  <a:noFill/>
                </a:ln>
                <a:solidFill>
                  <a:srgbClr val="000099"/>
                </a:solidFill>
                <a:effectLst/>
                <a:uLnTx/>
                <a:uFillTx/>
                <a:latin typeface="Arial" charset="0"/>
                <a:ea typeface="+mn-ea"/>
                <a:cs typeface="+mn-cs"/>
              </a:rPr>
              <a:t>vita</a:t>
            </a:r>
            <a:r>
              <a:rPr kumimoji="0" lang="it-IT" sz="1800" b="0" i="0" u="none" strike="noStrike" kern="1200" cap="none" spc="0" normalizeH="0" baseline="0" noProof="0" dirty="0">
                <a:ln>
                  <a:noFill/>
                </a:ln>
                <a:solidFill>
                  <a:srgbClr val="000099"/>
                </a:solidFill>
                <a:effectLst/>
                <a:uLnTx/>
                <a:uFillTx/>
                <a:latin typeface="Arial" charset="0"/>
                <a:ea typeface="+mn-ea"/>
                <a:cs typeface="+mn-cs"/>
              </a:rPr>
              <a:t> </a:t>
            </a:r>
            <a:r>
              <a:rPr kumimoji="0" lang="it-IT" sz="1800" b="0" i="0" u="none" strike="noStrike" kern="1200" cap="none" spc="0" normalizeH="0" baseline="0" noProof="0" dirty="0" smtClean="0">
                <a:ln>
                  <a:noFill/>
                </a:ln>
                <a:solidFill>
                  <a:srgbClr val="000099"/>
                </a:solidFill>
                <a:effectLst/>
                <a:uLnTx/>
                <a:uFillTx/>
                <a:latin typeface="Arial" charset="0"/>
                <a:ea typeface="+mn-ea"/>
                <a:cs typeface="+mn-cs"/>
              </a:rPr>
              <a:t>da parte della vittima. Risarcibile se la </a:t>
            </a:r>
            <a:r>
              <a:rPr kumimoji="0" lang="it-IT" sz="1800" b="0" i="0" u="none" strike="noStrike" kern="1200" cap="none" spc="0" normalizeH="0" baseline="0" noProof="0" dirty="0">
                <a:ln>
                  <a:noFill/>
                </a:ln>
                <a:solidFill>
                  <a:srgbClr val="000099"/>
                </a:solidFill>
                <a:effectLst/>
                <a:uLnTx/>
                <a:uFillTx/>
                <a:latin typeface="Arial" charset="0"/>
                <a:ea typeface="+mn-ea"/>
                <a:cs typeface="+mn-cs"/>
              </a:rPr>
              <a:t>vittima, secondo quanto accertato nel merito, abbia sofferto dolore di natura psichica. </a:t>
            </a:r>
            <a:endParaRPr kumimoji="0" lang="it-IT" sz="1800" b="0" i="0" u="none" strike="noStrike" kern="1200" cap="none" spc="0" normalizeH="0" baseline="0" noProof="0" dirty="0" smtClean="0">
              <a:ln>
                <a:noFill/>
              </a:ln>
              <a:solidFill>
                <a:srgbClr val="000099"/>
              </a:solidFill>
              <a:effectLst/>
              <a:uLnTx/>
              <a:uFillTx/>
              <a:latin typeface="Arial"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800" b="0" i="0" u="none" strike="noStrike" kern="1200" cap="none" spc="0" normalizeH="0" baseline="0" noProof="0" dirty="0" smtClean="0">
                <a:ln>
                  <a:noFill/>
                </a:ln>
                <a:solidFill>
                  <a:srgbClr val="000099"/>
                </a:solidFill>
                <a:effectLst/>
                <a:uLnTx/>
                <a:uFillTx/>
                <a:latin typeface="Arial" charset="0"/>
                <a:ea typeface="+mn-ea"/>
                <a:cs typeface="+mn-cs"/>
              </a:rPr>
              <a:t>Viene </a:t>
            </a:r>
            <a:r>
              <a:rPr kumimoji="0" lang="it-IT" sz="1800" b="0" i="0" u="none" strike="noStrike" kern="1200" cap="none" spc="0" normalizeH="0" baseline="0" noProof="0" dirty="0">
                <a:ln>
                  <a:noFill/>
                </a:ln>
                <a:solidFill>
                  <a:srgbClr val="000099"/>
                </a:solidFill>
                <a:effectLst/>
                <a:uLnTx/>
                <a:uFillTx/>
                <a:latin typeface="Arial" charset="0"/>
                <a:ea typeface="+mn-ea"/>
                <a:cs typeface="+mn-cs"/>
              </a:rPr>
              <a:t>escluso quando la vittima decede immediatamente o si trova in coma e pertanto non soffrirebbe vedendo lucidamente avvicinarsi la morte, a patto che rimanga in coma fino al </a:t>
            </a:r>
            <a:r>
              <a:rPr kumimoji="0" lang="it-IT" sz="1800" b="0" i="0" u="none" strike="noStrike" kern="1200" cap="none" spc="0" normalizeH="0" baseline="0" noProof="0" dirty="0" smtClean="0">
                <a:ln>
                  <a:noFill/>
                </a:ln>
                <a:solidFill>
                  <a:srgbClr val="000099"/>
                </a:solidFill>
                <a:effectLst/>
                <a:uLnTx/>
                <a:uFillTx/>
                <a:latin typeface="Arial" charset="0"/>
                <a:ea typeface="+mn-ea"/>
                <a:cs typeface="+mn-cs"/>
              </a:rPr>
              <a:t>decesso.</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800" b="0" i="0" u="none" strike="noStrike" kern="1200" cap="none" spc="0" normalizeH="0" baseline="0" noProof="0" dirty="0" smtClean="0">
                <a:ln>
                  <a:noFill/>
                </a:ln>
                <a:solidFill>
                  <a:srgbClr val="000099"/>
                </a:solidFill>
                <a:effectLst/>
                <a:uLnTx/>
                <a:uFillTx/>
                <a:latin typeface="Arial" charset="0"/>
                <a:ea typeface="+mn-ea"/>
                <a:cs typeface="+mn-cs"/>
              </a:rPr>
              <a:t>Nel corso del 2016 sono state elaborate specifiche Tabelle dal Tribunale di Milano per il risarcimento di tale danno, comprensivo </a:t>
            </a:r>
            <a:r>
              <a:rPr kumimoji="0" lang="it-IT" sz="1800" b="0" i="0" u="none" strike="noStrike" kern="1200" cap="none" spc="0" normalizeH="0" baseline="0" noProof="0" dirty="0">
                <a:ln>
                  <a:noFill/>
                </a:ln>
                <a:solidFill>
                  <a:srgbClr val="000099"/>
                </a:solidFill>
                <a:effectLst/>
                <a:uLnTx/>
                <a:uFillTx/>
                <a:latin typeface="Arial" charset="0"/>
                <a:ea typeface="+mn-ea"/>
                <a:cs typeface="+mn-cs"/>
              </a:rPr>
              <a:t>della componente biologica </a:t>
            </a:r>
            <a:r>
              <a:rPr kumimoji="0" lang="it-IT" sz="1800" b="0" i="0" u="none" strike="noStrike" kern="1200" cap="none" spc="0" normalizeH="0" baseline="0" noProof="0" dirty="0" smtClean="0">
                <a:ln>
                  <a:noFill/>
                </a:ln>
                <a:solidFill>
                  <a:srgbClr val="000099"/>
                </a:solidFill>
                <a:effectLst/>
                <a:uLnTx/>
                <a:uFillTx/>
                <a:latin typeface="Arial" charset="0"/>
                <a:ea typeface="+mn-ea"/>
                <a:cs typeface="+mn-cs"/>
              </a:rPr>
              <a:t>temporanea</a:t>
            </a:r>
            <a:r>
              <a:rPr kumimoji="0" lang="it-IT" sz="1800" b="0" i="0" u="none" strike="noStrike" kern="1200" cap="none" spc="0" normalizeH="0" baseline="0" noProof="0" dirty="0">
                <a:ln>
                  <a:noFill/>
                </a:ln>
                <a:solidFill>
                  <a:srgbClr val="000099"/>
                </a:solidFill>
                <a:effectLst/>
                <a:uLnTx/>
                <a:uFillTx/>
                <a:latin typeface="Arial" charset="0"/>
                <a:ea typeface="+mn-ea"/>
                <a:cs typeface="+mn-cs"/>
              </a:rPr>
              <a:t>.</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srgbClr val="000099"/>
              </a:solidFill>
              <a:effectLst/>
              <a:uLnTx/>
              <a:uFillTx/>
              <a:latin typeface="Arial"/>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dirty="0" smtClean="0">
              <a:ln>
                <a:noFill/>
              </a:ln>
              <a:solidFill>
                <a:srgbClr val="000099"/>
              </a:solidFill>
              <a:effectLst/>
              <a:uLnTx/>
              <a:uFillTx/>
              <a:latin typeface="Arial"/>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srgbClr val="000099"/>
              </a:solidFill>
              <a:effectLst/>
              <a:uLnTx/>
              <a:uFillTx/>
              <a:latin typeface="Arial"/>
              <a:ea typeface="+mn-ea"/>
              <a:cs typeface="+mn-cs"/>
            </a:endParaRPr>
          </a:p>
        </p:txBody>
      </p:sp>
      <p:grpSp>
        <p:nvGrpSpPr>
          <p:cNvPr id="26631" name="Gruppo 3"/>
          <p:cNvGrpSpPr>
            <a:grpSpLocks/>
          </p:cNvGrpSpPr>
          <p:nvPr/>
        </p:nvGrpSpPr>
        <p:grpSpPr bwMode="auto">
          <a:xfrm>
            <a:off x="42863" y="68263"/>
            <a:ext cx="9058275" cy="522287"/>
            <a:chOff x="36709" y="44066"/>
            <a:chExt cx="9057933" cy="522921"/>
          </a:xfrm>
        </p:grpSpPr>
        <p:sp>
          <p:nvSpPr>
            <p:cNvPr id="11272" name="WordArt 72"/>
            <p:cNvSpPr>
              <a:spLocks noChangeArrowheads="1" noChangeShapeType="1" noTextEdit="1"/>
            </p:cNvSpPr>
            <p:nvPr/>
          </p:nvSpPr>
          <p:spPr bwMode="auto">
            <a:xfrm>
              <a:off x="1042988" y="74160"/>
              <a:ext cx="7058025" cy="43497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65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48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II CONGRESSO NAZIONALE A.N.ME.LE.P.A.: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LE VITTIME DEL DOVERE: ASPETTI MEDICO-LEGALI TRA PRESTAZIONI E RISARCIMENTI</a:t>
              </a:r>
            </a:p>
          </p:txBody>
        </p:sp>
        <p:pic>
          <p:nvPicPr>
            <p:cNvPr id="2663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09" y="44624"/>
              <a:ext cx="890392" cy="5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455" y="44066"/>
              <a:ext cx="865187" cy="49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632" name="Immagine 4"/>
          <p:cNvPicPr>
            <a:picLocks noChangeAspect="1"/>
          </p:cNvPicPr>
          <p:nvPr/>
        </p:nvPicPr>
        <p:blipFill>
          <a:blip r:embed="rId6">
            <a:extLst>
              <a:ext uri="{28A0092B-C50C-407E-A947-70E740481C1C}">
                <a14:useLocalDpi xmlns:a14="http://schemas.microsoft.com/office/drawing/2010/main" val="0"/>
              </a:ext>
            </a:extLst>
          </a:blip>
          <a:srcRect l="5901" t="8771" r="29526" b="8881"/>
          <a:stretch>
            <a:fillRect/>
          </a:stretch>
        </p:blipFill>
        <p:spPr bwMode="auto">
          <a:xfrm>
            <a:off x="4983163" y="1916113"/>
            <a:ext cx="391795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184508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15616" y="188640"/>
            <a:ext cx="7848872"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Ruolo e competenze del Medico Rappresentante di categoria nelle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Commissioni Mediche dello Stato</a:t>
            </a:r>
          </a:p>
        </p:txBody>
      </p:sp>
      <p:sp>
        <p:nvSpPr>
          <p:cNvPr id="4" name="CasellaDiTesto 3">
            <a:extLst>
              <a:ext uri="{FF2B5EF4-FFF2-40B4-BE49-F238E27FC236}">
                <a16:creationId xmlns:a16="http://schemas.microsoft.com/office/drawing/2014/main" id="{FB2DCF86-7A26-C24D-B407-94F535532B70}"/>
              </a:ext>
            </a:extLst>
          </p:cNvPr>
          <p:cNvSpPr txBox="1"/>
          <p:nvPr/>
        </p:nvSpPr>
        <p:spPr>
          <a:xfrm>
            <a:off x="4499992" y="6237312"/>
            <a:ext cx="446449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Paestum 14 – 16 giugno 2019</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 Congresso Nazionale – AN.Me.Le.PA</a:t>
            </a:r>
          </a:p>
        </p:txBody>
      </p:sp>
      <p:graphicFrame>
        <p:nvGraphicFramePr>
          <p:cNvPr id="5" name="Diagramma 4">
            <a:extLst>
              <a:ext uri="{FF2B5EF4-FFF2-40B4-BE49-F238E27FC236}">
                <a16:creationId xmlns:a16="http://schemas.microsoft.com/office/drawing/2014/main" id="{6F67DCE3-BB67-4342-BFFD-89A31C53DD4C}"/>
              </a:ext>
            </a:extLst>
          </p:cNvPr>
          <p:cNvGraphicFramePr/>
          <p:nvPr>
            <p:extLst/>
          </p:nvPr>
        </p:nvGraphicFramePr>
        <p:xfrm>
          <a:off x="971600" y="1397000"/>
          <a:ext cx="7128792"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389590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15616" y="188640"/>
            <a:ext cx="7848872"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Ruolo e competenze del Medico Rappresentante di Categoria nelle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Commissioni Mediche dello Stato</a:t>
            </a:r>
          </a:p>
        </p:txBody>
      </p:sp>
      <p:sp>
        <p:nvSpPr>
          <p:cNvPr id="4" name="CasellaDiTesto 3">
            <a:extLst>
              <a:ext uri="{FF2B5EF4-FFF2-40B4-BE49-F238E27FC236}">
                <a16:creationId xmlns:a16="http://schemas.microsoft.com/office/drawing/2014/main" id="{FB2DCF86-7A26-C24D-B407-94F535532B70}"/>
              </a:ext>
            </a:extLst>
          </p:cNvPr>
          <p:cNvSpPr txBox="1"/>
          <p:nvPr/>
        </p:nvSpPr>
        <p:spPr>
          <a:xfrm>
            <a:off x="4499992" y="6237312"/>
            <a:ext cx="446449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Paestum 14 – 15 giugno 2019</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 Congresso Nazionale – AN.Me.Le.PA</a:t>
            </a:r>
          </a:p>
        </p:txBody>
      </p:sp>
      <p:graphicFrame>
        <p:nvGraphicFramePr>
          <p:cNvPr id="5" name="Diagramma 4">
            <a:extLst>
              <a:ext uri="{FF2B5EF4-FFF2-40B4-BE49-F238E27FC236}">
                <a16:creationId xmlns:a16="http://schemas.microsoft.com/office/drawing/2014/main" id="{6F67DCE3-BB67-4342-BFFD-89A31C53DD4C}"/>
              </a:ext>
            </a:extLst>
          </p:cNvPr>
          <p:cNvGraphicFramePr/>
          <p:nvPr>
            <p:extLst/>
          </p:nvPr>
        </p:nvGraphicFramePr>
        <p:xfrm>
          <a:off x="467544" y="1397000"/>
          <a:ext cx="763284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381089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15616" y="188640"/>
            <a:ext cx="7848872"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Ruolo e competenze del Medico Rappresentante di categoria nelle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Commissioni Mediche dello Stato</a:t>
            </a:r>
          </a:p>
        </p:txBody>
      </p:sp>
      <p:sp>
        <p:nvSpPr>
          <p:cNvPr id="4" name="CasellaDiTesto 3">
            <a:extLst>
              <a:ext uri="{FF2B5EF4-FFF2-40B4-BE49-F238E27FC236}">
                <a16:creationId xmlns:a16="http://schemas.microsoft.com/office/drawing/2014/main" id="{FB2DCF86-7A26-C24D-B407-94F535532B70}"/>
              </a:ext>
            </a:extLst>
          </p:cNvPr>
          <p:cNvSpPr txBox="1"/>
          <p:nvPr/>
        </p:nvSpPr>
        <p:spPr>
          <a:xfrm>
            <a:off x="4499992" y="6237312"/>
            <a:ext cx="446449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Paestum 14 – 16 giugno 2019</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 Congresso Nazionale – AN.Me.Le.PA</a:t>
            </a:r>
          </a:p>
        </p:txBody>
      </p:sp>
      <p:graphicFrame>
        <p:nvGraphicFramePr>
          <p:cNvPr id="5" name="Diagramma 4">
            <a:extLst>
              <a:ext uri="{FF2B5EF4-FFF2-40B4-BE49-F238E27FC236}">
                <a16:creationId xmlns:a16="http://schemas.microsoft.com/office/drawing/2014/main" id="{6F67DCE3-BB67-4342-BFFD-89A31C53DD4C}"/>
              </a:ext>
            </a:extLst>
          </p:cNvPr>
          <p:cNvGraphicFramePr/>
          <p:nvPr>
            <p:extLst/>
          </p:nvPr>
        </p:nvGraphicFramePr>
        <p:xfrm>
          <a:off x="971600" y="1397000"/>
          <a:ext cx="7128792"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410987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15616" y="188640"/>
            <a:ext cx="7848872"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Ruolo e competenze del Medico Rappresentante di categoria nelle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Commissioni Mediche dello Stato</a:t>
            </a:r>
          </a:p>
        </p:txBody>
      </p:sp>
      <p:sp>
        <p:nvSpPr>
          <p:cNvPr id="4" name="CasellaDiTesto 3">
            <a:extLst>
              <a:ext uri="{FF2B5EF4-FFF2-40B4-BE49-F238E27FC236}">
                <a16:creationId xmlns:a16="http://schemas.microsoft.com/office/drawing/2014/main" id="{FB2DCF86-7A26-C24D-B407-94F535532B70}"/>
              </a:ext>
            </a:extLst>
          </p:cNvPr>
          <p:cNvSpPr txBox="1"/>
          <p:nvPr/>
        </p:nvSpPr>
        <p:spPr>
          <a:xfrm>
            <a:off x="4499992" y="6237312"/>
            <a:ext cx="446449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Paestum 14 – 15 giugno 2019</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 Congresso Nazionale – AN.Me.Le.PA</a:t>
            </a:r>
          </a:p>
        </p:txBody>
      </p:sp>
      <p:sp>
        <p:nvSpPr>
          <p:cNvPr id="2" name="CasellaDiTesto 1">
            <a:extLst>
              <a:ext uri="{FF2B5EF4-FFF2-40B4-BE49-F238E27FC236}">
                <a16:creationId xmlns:a16="http://schemas.microsoft.com/office/drawing/2014/main" id="{2D406B5B-B228-8C4F-87F6-FD8B16758D2B}"/>
              </a:ext>
            </a:extLst>
          </p:cNvPr>
          <p:cNvSpPr txBox="1"/>
          <p:nvPr/>
        </p:nvSpPr>
        <p:spPr>
          <a:xfrm>
            <a:off x="971600" y="1549727"/>
            <a:ext cx="7776864" cy="37548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Invalidità Civile</a:t>
            </a: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le commissioni sono integrate da un sanitario appartenente 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Associazione dei Mutilati ed Invalidi Civili;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Unione Italiana Ciechi;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Ente Nazionale Sordomuti;</a:t>
            </a:r>
            <a:b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Associazione Nazionale Fanciulli con Handicap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Pensioni di Guerra</a:t>
            </a: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le commissioni sono integrate da un sanitario appartenente a</a:t>
            </a:r>
          </a:p>
          <a:p>
            <a:pPr marL="457200" marR="0" lvl="0" indent="-457200" algn="ctr" defTabSz="914400" rtl="0" eaLnBrk="1" fontAlgn="auto" latinLnBrk="0" hangingPunct="1">
              <a:lnSpc>
                <a:spcPct val="100000"/>
              </a:lnSpc>
              <a:spcBef>
                <a:spcPts val="0"/>
              </a:spcBef>
              <a:spcAft>
                <a:spcPts val="0"/>
              </a:spcAft>
              <a:buClrTx/>
              <a:buSzTx/>
              <a:buFontTx/>
              <a:buAutoNum type="arabicParenR"/>
              <a:tabLst/>
              <a:defRPr/>
            </a:pP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Associazione Nazionale Mutilati ed Invalidi di Guerra;</a:t>
            </a:r>
          </a:p>
          <a:p>
            <a:pPr marL="457200" marR="0" lvl="0" indent="-457200" algn="ctr" defTabSz="914400" rtl="0" eaLnBrk="1" fontAlgn="auto" latinLnBrk="0" hangingPunct="1">
              <a:lnSpc>
                <a:spcPct val="100000"/>
              </a:lnSpc>
              <a:spcBef>
                <a:spcPts val="0"/>
              </a:spcBef>
              <a:spcAft>
                <a:spcPts val="0"/>
              </a:spcAft>
              <a:buClrTx/>
              <a:buSzTx/>
              <a:buFontTx/>
              <a:buAutoNum type="arabicParenR"/>
              <a:tabLst/>
              <a:defRPr/>
            </a:pP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Associazione Nazionale delle famiglie dei Caduti di Guerra e Dispersi;</a:t>
            </a:r>
          </a:p>
          <a:p>
            <a:pPr marL="457200" marR="0" lvl="0" indent="-457200" algn="ctr" defTabSz="914400" rtl="0" eaLnBrk="1" fontAlgn="auto" latinLnBrk="0" hangingPunct="1">
              <a:lnSpc>
                <a:spcPct val="100000"/>
              </a:lnSpc>
              <a:spcBef>
                <a:spcPts val="0"/>
              </a:spcBef>
              <a:spcAft>
                <a:spcPts val="0"/>
              </a:spcAft>
              <a:buClrTx/>
              <a:buSzTx/>
              <a:buFontTx/>
              <a:buAutoNum type="arabicParenR"/>
              <a:tabLst/>
              <a:defRPr/>
            </a:pP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Associazione Nazionale delle Vittime Civili di Guerra;</a:t>
            </a:r>
          </a:p>
          <a:p>
            <a:pPr marL="457200" marR="0" lvl="0" indent="-457200" algn="ctr" defTabSz="914400" rtl="0" eaLnBrk="1" fontAlgn="auto" latinLnBrk="0" hangingPunct="1">
              <a:lnSpc>
                <a:spcPct val="100000"/>
              </a:lnSpc>
              <a:spcBef>
                <a:spcPts val="0"/>
              </a:spcBef>
              <a:spcAft>
                <a:spcPts val="0"/>
              </a:spcAft>
              <a:buClrTx/>
              <a:buSzTx/>
              <a:buFontTx/>
              <a:buAutoNum type="arabicParenR"/>
              <a:tabLst/>
              <a:defRPr/>
            </a:pP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Associazione di rappresentanza K.Z e P.P</a:t>
            </a:r>
          </a:p>
          <a:p>
            <a:pPr marL="457200" marR="0" lvl="0" indent="-457200" algn="ctr" defTabSz="914400" rtl="0" eaLnBrk="1" fontAlgn="auto" latinLnBrk="0" hangingPunct="1">
              <a:lnSpc>
                <a:spcPct val="100000"/>
              </a:lnSpc>
              <a:spcBef>
                <a:spcPts val="0"/>
              </a:spcBef>
              <a:spcAft>
                <a:spcPts val="0"/>
              </a:spcAft>
              <a:buClrTx/>
              <a:buSzTx/>
              <a:buFontTx/>
              <a:buAutoNum type="arabicParenR"/>
              <a:tabLst/>
              <a:defRPr/>
            </a:pPr>
            <a:endParaRPr kumimoji="0" lang="it-IT"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0" indent="-457200" algn="ctr" defTabSz="914400" rtl="0" eaLnBrk="1" fontAlgn="auto" latinLnBrk="0" hangingPunct="1">
              <a:lnSpc>
                <a:spcPct val="100000"/>
              </a:lnSpc>
              <a:spcBef>
                <a:spcPts val="0"/>
              </a:spcBef>
              <a:spcAft>
                <a:spcPts val="0"/>
              </a:spcAft>
              <a:buClrTx/>
              <a:buSzTx/>
              <a:buFontTx/>
              <a:buAutoNum type="arabicParenR"/>
              <a:tabLst/>
              <a:defRPr/>
            </a:pPr>
            <a:endParaRPr kumimoji="0" lang="it-IT"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1979349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15616" y="188640"/>
            <a:ext cx="7848872"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Ruolo e competenze del Medico Rappresentante di categoria nelle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Commissioni Mediche dello Stato</a:t>
            </a:r>
          </a:p>
        </p:txBody>
      </p:sp>
      <p:sp>
        <p:nvSpPr>
          <p:cNvPr id="4" name="CasellaDiTesto 3">
            <a:extLst>
              <a:ext uri="{FF2B5EF4-FFF2-40B4-BE49-F238E27FC236}">
                <a16:creationId xmlns:a16="http://schemas.microsoft.com/office/drawing/2014/main" id="{FB2DCF86-7A26-C24D-B407-94F535532B70}"/>
              </a:ext>
            </a:extLst>
          </p:cNvPr>
          <p:cNvSpPr txBox="1"/>
          <p:nvPr/>
        </p:nvSpPr>
        <p:spPr>
          <a:xfrm>
            <a:off x="4499992" y="6237312"/>
            <a:ext cx="446449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Paestum 14 – 15 giugno 2019</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 Congresso Nazionale – AN.Me.Le.PA</a:t>
            </a:r>
          </a:p>
        </p:txBody>
      </p:sp>
      <p:graphicFrame>
        <p:nvGraphicFramePr>
          <p:cNvPr id="2" name="Diagramma 1">
            <a:extLst>
              <a:ext uri="{FF2B5EF4-FFF2-40B4-BE49-F238E27FC236}">
                <a16:creationId xmlns:a16="http://schemas.microsoft.com/office/drawing/2014/main" id="{A441445B-50A9-024B-9644-7DD034320CF6}"/>
              </a:ext>
            </a:extLst>
          </p:cNvPr>
          <p:cNvGraphicFramePr/>
          <p:nvPr>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119311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15616" y="188640"/>
            <a:ext cx="7848872"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Ruolo e competenze del Medico Rappresentante di categoria nelle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Commissioni Mediche dello Stato</a:t>
            </a:r>
          </a:p>
        </p:txBody>
      </p:sp>
      <p:sp>
        <p:nvSpPr>
          <p:cNvPr id="4" name="CasellaDiTesto 3">
            <a:extLst>
              <a:ext uri="{FF2B5EF4-FFF2-40B4-BE49-F238E27FC236}">
                <a16:creationId xmlns:a16="http://schemas.microsoft.com/office/drawing/2014/main" id="{FB2DCF86-7A26-C24D-B407-94F535532B70}"/>
              </a:ext>
            </a:extLst>
          </p:cNvPr>
          <p:cNvSpPr txBox="1"/>
          <p:nvPr/>
        </p:nvSpPr>
        <p:spPr>
          <a:xfrm>
            <a:off x="4499992" y="6237312"/>
            <a:ext cx="446449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Paestum 14 – 15 giugno 2019</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 Congresso Nazionale – AN.Me.Le.PA</a:t>
            </a:r>
          </a:p>
        </p:txBody>
      </p:sp>
      <p:sp>
        <p:nvSpPr>
          <p:cNvPr id="5" name="Rettangolo 4">
            <a:extLst>
              <a:ext uri="{FF2B5EF4-FFF2-40B4-BE49-F238E27FC236}">
                <a16:creationId xmlns:a16="http://schemas.microsoft.com/office/drawing/2014/main" id="{F8235579-3FB7-4C8A-8372-AC3D7E27D655}"/>
              </a:ext>
            </a:extLst>
          </p:cNvPr>
          <p:cNvSpPr/>
          <p:nvPr/>
        </p:nvSpPr>
        <p:spPr>
          <a:xfrm>
            <a:off x="467544" y="-2434143"/>
            <a:ext cx="8208912" cy="77251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Art:105 - Commissioni mediche per le pensioni di guerra  (DPR 915/78)</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Gli accertamenti sanitari relativi alle cause e all'entità delle menomazioni dell'integrità fisica del militare o del civile vengono eseguiti mediante visita diretta da parte di una commissione composta di ufficiali medici…</a:t>
            </a:r>
            <a:r>
              <a:rPr kumimoji="0" lang="it-IT"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sanitari civili scelti fra quelli designati dall'Associazione nazionale mutilati e invalidi di guerra e dall'Associazione nazionale famiglie dei caduti in guerra, nonché un sanitario avente la qualifica di mutilato o di invalido per la lotta di liberazione, uno avente la qualifica di partigiano combattente e uno designato dall'Associazione nazionale vittime civili di guerra</a:t>
            </a:r>
            <a:r>
              <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 commissione si pronuncia con l'intervento di tre membri uno dei quali assume la funzione di presidente. Di essa </a:t>
            </a:r>
            <a:r>
              <a:rPr kumimoji="0" lang="it-IT"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deve sempre far parte uno dei medici civili designati dall'associazione che rappresenta la categoria cui appartiene, l'invalido</a:t>
            </a:r>
            <a:r>
              <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411004434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15616" y="188640"/>
            <a:ext cx="7848872"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Ruolo e competenze del Medico Rappresentante di categoria nelle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Commissioni Mediche dello Stato</a:t>
            </a:r>
          </a:p>
        </p:txBody>
      </p:sp>
      <p:sp>
        <p:nvSpPr>
          <p:cNvPr id="4" name="CasellaDiTesto 3">
            <a:extLst>
              <a:ext uri="{FF2B5EF4-FFF2-40B4-BE49-F238E27FC236}">
                <a16:creationId xmlns:a16="http://schemas.microsoft.com/office/drawing/2014/main" id="{FB2DCF86-7A26-C24D-B407-94F535532B70}"/>
              </a:ext>
            </a:extLst>
          </p:cNvPr>
          <p:cNvSpPr txBox="1"/>
          <p:nvPr/>
        </p:nvSpPr>
        <p:spPr>
          <a:xfrm>
            <a:off x="4499992" y="6237312"/>
            <a:ext cx="446449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Paestum 14 – 15 giugno 2019</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 Congresso Nazionale – AN.Me.Le.PA</a:t>
            </a:r>
          </a:p>
        </p:txBody>
      </p:sp>
      <p:sp>
        <p:nvSpPr>
          <p:cNvPr id="2" name="CasellaDiTesto 1">
            <a:extLst>
              <a:ext uri="{FF2B5EF4-FFF2-40B4-BE49-F238E27FC236}">
                <a16:creationId xmlns:a16="http://schemas.microsoft.com/office/drawing/2014/main" id="{7252DAE4-DCA4-4846-B2F7-9B055AF48D16}"/>
              </a:ext>
            </a:extLst>
          </p:cNvPr>
          <p:cNvSpPr txBox="1"/>
          <p:nvPr/>
        </p:nvSpPr>
        <p:spPr>
          <a:xfrm>
            <a:off x="438813" y="1340768"/>
            <a:ext cx="8496944" cy="3323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Art: 106 - Commissione medica superiore (DPR 915/78)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Il Ministro del tesoro, previe intese con i Ministri interessati, nomina, con proprio decreto, una commissione medica superiore composta di ufficiali generali e ufficiali superiori medici del servizio permanente o delle categorie in congedo, di docenti universitari effettivi ed aggregati od aiuti di ruolo nelle specialità relative alle lesioni o infermità in esame, di liberi docenti universitari, nonché di </a:t>
            </a:r>
            <a:r>
              <a:rPr kumimoji="0" lang="it-IT"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un sanitario avente la qualifica di mutilato o invalido per la lotta di liberazione</a:t>
            </a:r>
            <a:r>
              <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…un quarto dei membri della </a:t>
            </a:r>
            <a:r>
              <a:rPr kumimoji="0" lang="it-IT"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commissione predetta è scelto fra quelli proposti dall'Associazione nazionale mutilati ed invalidi di guerra, dall'Associazione nazionale delle famiglie dei caduti in guerra e dall'Associazione nazionale vittime civili di guerra</a:t>
            </a:r>
            <a:r>
              <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Lucida Sans Unicode"/>
                <a:ea typeface="+mn-ea"/>
                <a:cs typeface="+mn-cs"/>
              </a:rPr>
              <a:t> </a:t>
            </a:r>
          </a:p>
        </p:txBody>
      </p:sp>
    </p:spTree>
    <p:extLst>
      <p:ext uri="{BB962C8B-B14F-4D97-AF65-F5344CB8AC3E}">
        <p14:creationId xmlns:p14="http://schemas.microsoft.com/office/powerpoint/2010/main" val="401113529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15616" y="188640"/>
            <a:ext cx="7848872"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Ruolo e competenze del Medico Rappresentante di categoria nelle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Commissioni Mediche dello Stato</a:t>
            </a:r>
          </a:p>
        </p:txBody>
      </p:sp>
      <p:sp>
        <p:nvSpPr>
          <p:cNvPr id="4" name="CasellaDiTesto 3">
            <a:extLst>
              <a:ext uri="{FF2B5EF4-FFF2-40B4-BE49-F238E27FC236}">
                <a16:creationId xmlns:a16="http://schemas.microsoft.com/office/drawing/2014/main" id="{FB2DCF86-7A26-C24D-B407-94F535532B70}"/>
              </a:ext>
            </a:extLst>
          </p:cNvPr>
          <p:cNvSpPr txBox="1"/>
          <p:nvPr/>
        </p:nvSpPr>
        <p:spPr>
          <a:xfrm>
            <a:off x="4499992" y="6237312"/>
            <a:ext cx="446449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Paestum 14 – 15 giugno 2019</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 Congresso Nazionale – AN.Me.Le.PA</a:t>
            </a:r>
          </a:p>
        </p:txBody>
      </p:sp>
      <p:sp>
        <p:nvSpPr>
          <p:cNvPr id="2" name="CasellaDiTesto 1">
            <a:extLst>
              <a:ext uri="{FF2B5EF4-FFF2-40B4-BE49-F238E27FC236}">
                <a16:creationId xmlns:a16="http://schemas.microsoft.com/office/drawing/2014/main" id="{7252DAE4-DCA4-4846-B2F7-9B055AF48D16}"/>
              </a:ext>
            </a:extLst>
          </p:cNvPr>
          <p:cNvSpPr txBox="1"/>
          <p:nvPr/>
        </p:nvSpPr>
        <p:spPr>
          <a:xfrm>
            <a:off x="438813" y="1340768"/>
            <a:ext cx="8496944"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Art: 1 - Commissione mediche Invalidità Civile (Legge 295/90)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 commissioni di cui al comma 2 sono di volta in volta </a:t>
            </a:r>
            <a:r>
              <a:rPr kumimoji="0" lang="it-IT"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integrate con un sanitario in rappresentanza</a:t>
            </a:r>
            <a:r>
              <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rispettivamente, dell'Associazione nazionale dei mutilati ed invalidi civili, dell'Unione italiana ciechi, dell'Ente nazionale per la protezione e l'assistenza ai sordomuti e dell'Associazione nazionale delle famiglie dei fanciulli ed adulti subnormali, ogni qualvolta devono pronunciarsi su invalidi appartenenti alle rispettive categorie</a:t>
            </a:r>
            <a:endParaRPr kumimoji="0" lang="it-IT" sz="1800" b="0" i="0" u="none" strike="noStrike" kern="1200" cap="none" spc="0" normalizeH="0" baseline="0" noProof="0" dirty="0">
              <a:ln>
                <a:noFill/>
              </a:ln>
              <a:solidFill>
                <a:prstClr val="black"/>
              </a:solidFill>
              <a:effectLst/>
              <a:uLnTx/>
              <a:uFillTx/>
              <a:latin typeface="Lucida Sans Unicode"/>
              <a:ea typeface="+mn-ea"/>
              <a:cs typeface="+mn-cs"/>
            </a:endParaRPr>
          </a:p>
        </p:txBody>
      </p:sp>
    </p:spTree>
    <p:extLst>
      <p:ext uri="{BB962C8B-B14F-4D97-AF65-F5344CB8AC3E}">
        <p14:creationId xmlns:p14="http://schemas.microsoft.com/office/powerpoint/2010/main" val="197019698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15616" y="188640"/>
            <a:ext cx="7848872"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Ruolo e competenze del Medico Rappresentante di categoria nelle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Commissioni Mediche dello Stato</a:t>
            </a:r>
          </a:p>
        </p:txBody>
      </p:sp>
      <p:sp>
        <p:nvSpPr>
          <p:cNvPr id="4" name="CasellaDiTesto 3">
            <a:extLst>
              <a:ext uri="{FF2B5EF4-FFF2-40B4-BE49-F238E27FC236}">
                <a16:creationId xmlns:a16="http://schemas.microsoft.com/office/drawing/2014/main" id="{FB2DCF86-7A26-C24D-B407-94F535532B70}"/>
              </a:ext>
            </a:extLst>
          </p:cNvPr>
          <p:cNvSpPr txBox="1"/>
          <p:nvPr/>
        </p:nvSpPr>
        <p:spPr>
          <a:xfrm>
            <a:off x="4499992" y="6237312"/>
            <a:ext cx="446449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Paestum 14 – 15 giugno 2019</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 Congresso Nazionale – AN.Me.Le.PA</a:t>
            </a:r>
          </a:p>
        </p:txBody>
      </p:sp>
      <p:sp>
        <p:nvSpPr>
          <p:cNvPr id="5" name="CasellaDiTesto 4">
            <a:extLst>
              <a:ext uri="{FF2B5EF4-FFF2-40B4-BE49-F238E27FC236}">
                <a16:creationId xmlns:a16="http://schemas.microsoft.com/office/drawing/2014/main" id="{939A6615-C26B-4BD3-9A56-E17D27195AF1}"/>
              </a:ext>
            </a:extLst>
          </p:cNvPr>
          <p:cNvSpPr txBox="1"/>
          <p:nvPr/>
        </p:nvSpPr>
        <p:spPr>
          <a:xfrm>
            <a:off x="323528" y="2564905"/>
            <a:ext cx="8424935"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 la prima organizzazione unitaria e totalitaria sorta in Italia. Fu costituita a Milano il 29 aprile 1917, per accogliere e difendere gli interessi di tutti i minorati di guerra. Solo con la legge del 1923 fu riconosciuta ed "</a:t>
            </a:r>
            <a:r>
              <a:rPr kumimoji="0" lang="it-IT" sz="1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esclusivamente demandate la rappresentanza e la tutela dei mutilati di guerra presso il governo e presso tutti i competenti organi dello stato</a:t>
            </a:r>
            <a:r>
              <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È stata eretta in ente morale con R.D. 16 dicembre 1929, n. 2162.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Alla fine della seconda guerra mondiale l’ANMIG, come le altre associazioni combattentistiche, fu commissariata dal CLN. Nel dopoguerra le sue attività si concentrarono sulla rivalutazione delle pensioni concesse ai mutilati e agli invalidi e nell’incentivare e rendere loro più facilmente disponibile l’assistenza sanitaria. Nel 1977 l'ANMIG è stata soppressa come ente pubblico; continua a esistere come </a:t>
            </a:r>
            <a:r>
              <a:rPr kumimoji="0" lang="it-IT" sz="16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ente morale con personalità giuridica di diritto privato</a:t>
            </a:r>
            <a:r>
              <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L’ANMIG conta oggi oltre 40.000 soci tra mutilati e invalidi di guerra, vedove e orfani titolari di pensione di reversibilità e nuovi soci tutelati. </a:t>
            </a:r>
          </a:p>
        </p:txBody>
      </p:sp>
      <p:sp>
        <p:nvSpPr>
          <p:cNvPr id="6" name="CasellaDiTesto 5">
            <a:extLst>
              <a:ext uri="{FF2B5EF4-FFF2-40B4-BE49-F238E27FC236}">
                <a16:creationId xmlns:a16="http://schemas.microsoft.com/office/drawing/2014/main" id="{7E55B9A2-1C6C-427F-AAAD-B4CD0DDE933E}"/>
              </a:ext>
            </a:extLst>
          </p:cNvPr>
          <p:cNvSpPr txBox="1"/>
          <p:nvPr/>
        </p:nvSpPr>
        <p:spPr>
          <a:xfrm>
            <a:off x="1763688" y="1328866"/>
            <a:ext cx="554461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Associazione nazionale mutilati e invalidi di guerra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ANMIG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40376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0"/>
          <p:cNvSpPr>
            <a:spLocks noChangeArrowheads="1"/>
          </p:cNvSpPr>
          <p:nvPr/>
        </p:nvSpPr>
        <p:spPr bwMode="auto">
          <a:xfrm>
            <a:off x="8763000" y="6505575"/>
            <a:ext cx="381000" cy="352425"/>
          </a:xfrm>
          <a:prstGeom prst="ellipse">
            <a:avLst/>
          </a:prstGeom>
          <a:solidFill>
            <a:srgbClr val="CCFF33"/>
          </a:solidFill>
          <a:ln>
            <a:noFill/>
          </a:ln>
          <a:effectLs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2800" b="1" i="1"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28675" name="Segnaposto numero diapositiva 4"/>
          <p:cNvSpPr txBox="1">
            <a:spLocks noGrp="1"/>
          </p:cNvSpPr>
          <p:nvPr/>
        </p:nvSpPr>
        <p:spPr bwMode="auto">
          <a:xfrm>
            <a:off x="8604250" y="6546850"/>
            <a:ext cx="504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95000"/>
              </a:lnSpc>
              <a:spcBef>
                <a:spcPct val="0"/>
              </a:spcBef>
              <a:spcAft>
                <a:spcPct val="0"/>
              </a:spcAft>
              <a:buClrTx/>
              <a:buSzTx/>
              <a:buFontTx/>
              <a:buNone/>
              <a:tabLst/>
              <a:defRPr/>
            </a:pPr>
            <a:fld id="{AE9D8685-FC4C-431D-B79D-B36B9DF9404D}" type="slidenum">
              <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rPr>
              <a:pPr marL="0" marR="0" lvl="0" indent="0" algn="r" defTabSz="914400" rtl="0" eaLnBrk="1" fontAlgn="base" latinLnBrk="0" hangingPunct="1">
                <a:lnSpc>
                  <a:spcPct val="95000"/>
                </a:lnSpc>
                <a:spcBef>
                  <a:spcPct val="0"/>
                </a:spcBef>
                <a:spcAft>
                  <a:spcPct val="0"/>
                </a:spcAft>
                <a:buClrTx/>
                <a:buSzTx/>
                <a:buFontTx/>
                <a:buNone/>
                <a:tabLst/>
                <a:defRPr/>
              </a:pPr>
              <a:t>13</a:t>
            </a:fld>
            <a:endPar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endParaRPr>
          </a:p>
        </p:txBody>
      </p:sp>
      <p:grpSp>
        <p:nvGrpSpPr>
          <p:cNvPr id="28676" name="Group 27"/>
          <p:cNvGrpSpPr>
            <a:grpSpLocks/>
          </p:cNvGrpSpPr>
          <p:nvPr/>
        </p:nvGrpSpPr>
        <p:grpSpPr bwMode="auto">
          <a:xfrm>
            <a:off x="395288" y="836613"/>
            <a:ext cx="8064500" cy="1038225"/>
            <a:chOff x="669" y="609"/>
            <a:chExt cx="2236" cy="666"/>
          </a:xfrm>
        </p:grpSpPr>
        <p:sp>
          <p:nvSpPr>
            <p:cNvPr id="28692" name="AutoShape 28"/>
            <p:cNvSpPr>
              <a:spLocks noChangeArrowheads="1"/>
            </p:cNvSpPr>
            <p:nvPr/>
          </p:nvSpPr>
          <p:spPr bwMode="auto">
            <a:xfrm>
              <a:off x="669" y="609"/>
              <a:ext cx="2222" cy="428"/>
            </a:xfrm>
            <a:prstGeom prst="bevel">
              <a:avLst>
                <a:gd name="adj" fmla="val 12500"/>
              </a:avLst>
            </a:prstGeom>
            <a:solidFill>
              <a:srgbClr val="BBE0E3"/>
            </a:solidFill>
            <a:ln w="9525">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 name="Text Box 29"/>
            <p:cNvSpPr txBox="1">
              <a:spLocks noChangeArrowheads="1"/>
            </p:cNvSpPr>
            <p:nvPr/>
          </p:nvSpPr>
          <p:spPr bwMode="auto">
            <a:xfrm>
              <a:off x="706" y="693"/>
              <a:ext cx="2199" cy="582"/>
            </a:xfrm>
            <a:prstGeom prst="rect">
              <a:avLst/>
            </a:prstGeom>
            <a:noFill/>
            <a:ln>
              <a:noFill/>
            </a:ln>
            <a:effectLs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rPr>
                <a:t>RISARCIMENTO DANNI - </a:t>
              </a:r>
              <a:r>
                <a:rPr kumimoji="0" lang="it-IT"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rPr>
                <a:t>DANNO NON PATRIMONIALE</a:t>
              </a:r>
              <a:endParaRPr kumimoji="0" lang="it-IT" altLang="it-IT"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s-ES" sz="2200" b="0" i="0" u="none" strike="noStrike" kern="1200" cap="none" spc="0" normalizeH="0" baseline="0" noProof="0" dirty="0">
                <a:ln>
                  <a:noFill/>
                </a:ln>
                <a:solidFill>
                  <a:srgbClr val="CC6600"/>
                </a:solidFill>
                <a:effectLst>
                  <a:outerShdw blurRad="38100" dist="38100" dir="2700000" algn="tl">
                    <a:srgbClr val="000000"/>
                  </a:outerShdw>
                </a:effectLst>
                <a:uLnTx/>
                <a:uFillTx/>
                <a:latin typeface="Arial Narrow" pitchFamily="34" charset="0"/>
                <a:ea typeface="+mn-ea"/>
                <a:cs typeface="+mn-cs"/>
              </a:endParaRPr>
            </a:p>
          </p:txBody>
        </p:sp>
      </p:grpSp>
      <p:sp>
        <p:nvSpPr>
          <p:cNvPr id="28677" name="Rectangle 1027"/>
          <p:cNvSpPr txBox="1">
            <a:spLocks noChangeArrowheads="1"/>
          </p:cNvSpPr>
          <p:nvPr/>
        </p:nvSpPr>
        <p:spPr bwMode="auto">
          <a:xfrm>
            <a:off x="179388" y="1631950"/>
            <a:ext cx="8785225" cy="4851400"/>
          </a:xfrm>
          <a:prstGeom prst="rect">
            <a:avLst/>
          </a:prstGeom>
          <a:blipFill dpi="0" rotWithShape="1">
            <a:blip r:embed="rId3"/>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it-IT" altLang="it-IT"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p:txBody>
      </p:sp>
      <p:sp>
        <p:nvSpPr>
          <p:cNvPr id="19" name="CasellaDiTesto 2"/>
          <p:cNvSpPr txBox="1">
            <a:spLocks noChangeArrowheads="1"/>
          </p:cNvSpPr>
          <p:nvPr/>
        </p:nvSpPr>
        <p:spPr bwMode="auto">
          <a:xfrm>
            <a:off x="206375" y="1601788"/>
            <a:ext cx="8804275" cy="2200275"/>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2400" b="1" i="1" u="sng" strike="noStrike" kern="1200" cap="none" spc="0" normalizeH="0" baseline="0" noProof="0" dirty="0" smtClean="0">
                <a:ln>
                  <a:noFill/>
                </a:ln>
                <a:solidFill>
                  <a:srgbClr val="000099"/>
                </a:solidFill>
                <a:effectLst/>
                <a:uLnTx/>
                <a:uFillTx/>
                <a:latin typeface="Arial" charset="0"/>
                <a:ea typeface="+mn-ea"/>
                <a:cs typeface="+mn-cs"/>
              </a:rPr>
              <a:t>DANNO NON PATRIMONIALE</a:t>
            </a:r>
            <a:endParaRPr kumimoji="0" lang="it-IT" sz="2700" b="1" i="1" u="sng" strike="noStrike" kern="1200" cap="none" spc="0" normalizeH="0" baseline="0" noProof="0" dirty="0" smtClean="0">
              <a:ln>
                <a:noFill/>
              </a:ln>
              <a:solidFill>
                <a:srgbClr val="000099"/>
              </a:solidFill>
              <a:effectLst/>
              <a:uLnTx/>
              <a:uFillTx/>
              <a:latin typeface="Arial"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sz="500" b="1" i="0" u="sng" strike="noStrike" kern="1200" cap="none" spc="0" normalizeH="0" baseline="0" noProof="0" dirty="0">
              <a:ln>
                <a:noFill/>
              </a:ln>
              <a:solidFill>
                <a:srgbClr val="000099"/>
              </a:solidFill>
              <a:effectLst/>
              <a:uLnTx/>
              <a:uFillTx/>
              <a:latin typeface="Arial"/>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800" b="1" i="0" u="sng" strike="noStrike" kern="1200" cap="none" spc="0" normalizeH="0" baseline="0" noProof="0" dirty="0" smtClean="0">
                <a:ln>
                  <a:noFill/>
                </a:ln>
                <a:solidFill>
                  <a:srgbClr val="000099"/>
                </a:solidFill>
                <a:effectLst/>
                <a:uLnTx/>
                <a:uFillTx/>
                <a:latin typeface="Arial"/>
                <a:ea typeface="+mn-ea"/>
                <a:cs typeface="+mn-cs"/>
              </a:rPr>
              <a:t>DANNO DA MORTE DEL CONGIUNTO</a:t>
            </a:r>
            <a:r>
              <a:rPr kumimoji="0" lang="it-IT" sz="1800" b="0" i="0" u="none" strike="noStrike" kern="1200" cap="none" spc="0" normalizeH="0" baseline="0" noProof="0" dirty="0" smtClean="0">
                <a:ln>
                  <a:noFill/>
                </a:ln>
                <a:solidFill>
                  <a:srgbClr val="000099"/>
                </a:solidFill>
                <a:effectLst/>
                <a:uLnTx/>
                <a:uFillTx/>
                <a:latin typeface="Arial"/>
                <a:ea typeface="+mn-ea"/>
                <a:cs typeface="+mn-cs"/>
              </a:rPr>
              <a:t>: a </a:t>
            </a:r>
            <a:r>
              <a:rPr kumimoji="0" lang="it-IT" sz="1800" b="0" i="0" u="none" strike="noStrike" kern="1200" cap="none" spc="0" normalizeH="0" baseline="0" noProof="0" dirty="0">
                <a:ln>
                  <a:noFill/>
                </a:ln>
                <a:solidFill>
                  <a:srgbClr val="000099"/>
                </a:solidFill>
                <a:effectLst/>
                <a:uLnTx/>
                <a:uFillTx/>
                <a:latin typeface="Arial"/>
                <a:ea typeface="+mn-ea"/>
                <a:cs typeface="+mn-cs"/>
              </a:rPr>
              <a:t>seguito della morte di una persona </a:t>
            </a:r>
            <a:r>
              <a:rPr kumimoji="0" lang="it-IT" sz="1800" b="0" i="0" u="none" strike="noStrike" kern="1200" cap="none" spc="0" normalizeH="0" baseline="0" noProof="0" dirty="0" smtClean="0">
                <a:ln>
                  <a:noFill/>
                </a:ln>
                <a:solidFill>
                  <a:srgbClr val="000099"/>
                </a:solidFill>
                <a:effectLst/>
                <a:uLnTx/>
                <a:uFillTx/>
                <a:latin typeface="Arial"/>
                <a:ea typeface="+mn-ea"/>
                <a:cs typeface="+mn-cs"/>
              </a:rPr>
              <a:t>causata </a:t>
            </a:r>
            <a:r>
              <a:rPr kumimoji="0" lang="it-IT" sz="1800" b="0" i="0" u="none" strike="noStrike" kern="1200" cap="none" spc="0" normalizeH="0" baseline="0" noProof="0" dirty="0">
                <a:ln>
                  <a:noFill/>
                </a:ln>
                <a:solidFill>
                  <a:srgbClr val="000099"/>
                </a:solidFill>
                <a:effectLst/>
                <a:uLnTx/>
                <a:uFillTx/>
                <a:latin typeface="Arial"/>
                <a:ea typeface="+mn-ea"/>
                <a:cs typeface="+mn-cs"/>
              </a:rPr>
              <a:t>dalla condotta illecita altrui, coloro che al momento del decesso si trovavano in una relazione affettiva con la vittima hanno diritto, ove ne provino l'esistenza, al risarcimento del danno alla propria integrità psico-fisica, patita a causa dell'evento luttuoso che li ha colpiti. Tale tipologia di danno viene comunemente detto "</a:t>
            </a:r>
            <a:r>
              <a:rPr kumimoji="0" lang="it-IT" sz="1800" b="1" i="1" u="none" strike="noStrike" kern="1200" cap="none" spc="0" normalizeH="0" baseline="0" noProof="0" dirty="0">
                <a:ln>
                  <a:noFill/>
                </a:ln>
                <a:solidFill>
                  <a:srgbClr val="000099"/>
                </a:solidFill>
                <a:effectLst/>
                <a:uLnTx/>
                <a:uFillTx/>
                <a:latin typeface="Arial"/>
                <a:ea typeface="+mn-ea"/>
                <a:cs typeface="+mn-cs"/>
              </a:rPr>
              <a:t>danno da perdita parentale</a:t>
            </a:r>
            <a:r>
              <a:rPr kumimoji="0" lang="it-IT" sz="1800" b="0" i="0" u="none" strike="noStrike" kern="1200" cap="none" spc="0" normalizeH="0" baseline="0" noProof="0" dirty="0">
                <a:ln>
                  <a:noFill/>
                </a:ln>
                <a:solidFill>
                  <a:srgbClr val="000099"/>
                </a:solidFill>
                <a:effectLst/>
                <a:uLnTx/>
                <a:uFillTx/>
                <a:latin typeface="Arial"/>
                <a:ea typeface="+mn-ea"/>
                <a:cs typeface="+mn-cs"/>
              </a:rPr>
              <a:t>" o "</a:t>
            </a:r>
            <a:r>
              <a:rPr kumimoji="0" lang="it-IT" sz="1800" b="0" i="1" u="none" strike="noStrike" kern="1200" cap="none" spc="0" normalizeH="0" baseline="0" noProof="0" dirty="0">
                <a:ln>
                  <a:noFill/>
                </a:ln>
                <a:solidFill>
                  <a:srgbClr val="000099"/>
                </a:solidFill>
                <a:effectLst/>
                <a:uLnTx/>
                <a:uFillTx/>
                <a:latin typeface="Arial"/>
                <a:ea typeface="+mn-ea"/>
                <a:cs typeface="+mn-cs"/>
              </a:rPr>
              <a:t>danno parentale</a:t>
            </a:r>
            <a:r>
              <a:rPr kumimoji="0" lang="it-IT" sz="1800" b="0" i="0" u="none" strike="noStrike" kern="1200" cap="none" spc="0" normalizeH="0" baseline="0" noProof="0" dirty="0">
                <a:ln>
                  <a:noFill/>
                </a:ln>
                <a:solidFill>
                  <a:srgbClr val="000099"/>
                </a:solidFill>
                <a:effectLst/>
                <a:uLnTx/>
                <a:uFillTx/>
                <a:latin typeface="Arial"/>
                <a:ea typeface="+mn-ea"/>
                <a:cs typeface="+mn-cs"/>
              </a:rPr>
              <a:t>". </a:t>
            </a:r>
          </a:p>
        </p:txBody>
      </p:sp>
      <p:grpSp>
        <p:nvGrpSpPr>
          <p:cNvPr id="28679" name="Gruppo 3"/>
          <p:cNvGrpSpPr>
            <a:grpSpLocks/>
          </p:cNvGrpSpPr>
          <p:nvPr/>
        </p:nvGrpSpPr>
        <p:grpSpPr bwMode="auto">
          <a:xfrm>
            <a:off x="42863" y="68263"/>
            <a:ext cx="9058275" cy="522287"/>
            <a:chOff x="36709" y="44066"/>
            <a:chExt cx="9057933" cy="522921"/>
          </a:xfrm>
        </p:grpSpPr>
        <p:sp>
          <p:nvSpPr>
            <p:cNvPr id="11272" name="WordArt 72"/>
            <p:cNvSpPr>
              <a:spLocks noChangeArrowheads="1" noChangeShapeType="1" noTextEdit="1"/>
            </p:cNvSpPr>
            <p:nvPr/>
          </p:nvSpPr>
          <p:spPr bwMode="auto">
            <a:xfrm>
              <a:off x="1042988" y="74160"/>
              <a:ext cx="7058025" cy="43497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65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48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II CONGRESSO NAZIONALE A.N.ME.LE.P.A.: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LE VITTIME DEL DOVERE: ASPETTI MEDICO-LEGALI TRA PRESTAZIONI E RISARCIMENTI</a:t>
              </a:r>
            </a:p>
          </p:txBody>
        </p:sp>
        <p:pic>
          <p:nvPicPr>
            <p:cNvPr id="2869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09" y="44624"/>
              <a:ext cx="890392" cy="5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455" y="44066"/>
              <a:ext cx="865187" cy="49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7" name="Tabella 6"/>
          <p:cNvGraphicFramePr>
            <a:graphicFrameLocks noGrp="1"/>
          </p:cNvGraphicFramePr>
          <p:nvPr/>
        </p:nvGraphicFramePr>
        <p:xfrm>
          <a:off x="206375" y="3887788"/>
          <a:ext cx="8489950" cy="2346720"/>
        </p:xfrm>
        <a:graphic>
          <a:graphicData uri="http://schemas.openxmlformats.org/drawingml/2006/table">
            <a:tbl>
              <a:tblPr firstRow="1" bandRow="1">
                <a:tableStyleId>{5C22544A-7EE6-4342-B048-85BDC9FD1C3A}</a:tableStyleId>
              </a:tblPr>
              <a:tblGrid>
                <a:gridCol w="4195729">
                  <a:extLst>
                    <a:ext uri="{9D8B030D-6E8A-4147-A177-3AD203B41FA5}">
                      <a16:colId xmlns:a16="http://schemas.microsoft.com/office/drawing/2014/main" val="20000"/>
                    </a:ext>
                  </a:extLst>
                </a:gridCol>
                <a:gridCol w="4294221">
                  <a:extLst>
                    <a:ext uri="{9D8B030D-6E8A-4147-A177-3AD203B41FA5}">
                      <a16:colId xmlns:a16="http://schemas.microsoft.com/office/drawing/2014/main" val="20001"/>
                    </a:ext>
                  </a:extLst>
                </a:gridCol>
              </a:tblGrid>
              <a:tr h="2346325">
                <a:tc>
                  <a:txBody>
                    <a:bodyPr/>
                    <a:lstStyle/>
                    <a:p>
                      <a:pPr algn="just">
                        <a:defRPr/>
                      </a:pPr>
                      <a:r>
                        <a:rPr lang="it-IT" sz="2000" b="1" i="1" u="sng" kern="1200" dirty="0" smtClean="0">
                          <a:solidFill>
                            <a:schemeClr val="bg1"/>
                          </a:solidFill>
                          <a:latin typeface="+mn-lt"/>
                          <a:ea typeface="+mn-ea"/>
                          <a:cs typeface="+mn-cs"/>
                        </a:rPr>
                        <a:t>Tabelle del Tribunale di Roma </a:t>
                      </a:r>
                    </a:p>
                    <a:p>
                      <a:pPr algn="just"/>
                      <a:r>
                        <a:rPr lang="it-IT" sz="1600" b="1" kern="1200" dirty="0" smtClean="0">
                          <a:solidFill>
                            <a:schemeClr val="bg1"/>
                          </a:solidFill>
                          <a:latin typeface="+mn-lt"/>
                          <a:ea typeface="+mn-ea"/>
                          <a:cs typeface="+mn-cs"/>
                        </a:rPr>
                        <a:t>Fattori che determinano l'entità del risarcimento:</a:t>
                      </a:r>
                    </a:p>
                    <a:p>
                      <a:pPr marL="0" marR="0" lvl="0" indent="0" algn="just" defTabSz="914400" rtl="0" eaLnBrk="1" fontAlgn="auto" latinLnBrk="0" hangingPunct="1">
                        <a:lnSpc>
                          <a:spcPct val="100000"/>
                        </a:lnSpc>
                        <a:spcBef>
                          <a:spcPts val="0"/>
                        </a:spcBef>
                        <a:spcAft>
                          <a:spcPts val="0"/>
                        </a:spcAft>
                        <a:buClrTx/>
                        <a:buSzTx/>
                        <a:buFontTx/>
                        <a:buNone/>
                        <a:tabLst/>
                        <a:defRPr/>
                      </a:pPr>
                      <a:r>
                        <a:rPr lang="it-IT" sz="1600" b="1" i="1" kern="1200" dirty="0" smtClean="0">
                          <a:solidFill>
                            <a:srgbClr val="FF0000"/>
                          </a:solidFill>
                          <a:latin typeface="+mn-lt"/>
                          <a:ea typeface="+mn-ea"/>
                          <a:cs typeface="+mn-cs"/>
                        </a:rPr>
                        <a:t>- rapporto di parentela;</a:t>
                      </a:r>
                    </a:p>
                    <a:p>
                      <a:pPr marL="0" marR="0" lvl="0" indent="0" algn="just" defTabSz="914400" rtl="0" eaLnBrk="1" fontAlgn="auto" latinLnBrk="0" hangingPunct="1">
                        <a:lnSpc>
                          <a:spcPct val="100000"/>
                        </a:lnSpc>
                        <a:spcBef>
                          <a:spcPts val="0"/>
                        </a:spcBef>
                        <a:spcAft>
                          <a:spcPts val="0"/>
                        </a:spcAft>
                        <a:buClrTx/>
                        <a:buSzTx/>
                        <a:buFontTx/>
                        <a:buNone/>
                        <a:tabLst/>
                        <a:defRPr/>
                      </a:pPr>
                      <a:r>
                        <a:rPr lang="it-IT" sz="1600" b="1" i="1" kern="1200" dirty="0" smtClean="0">
                          <a:solidFill>
                            <a:srgbClr val="FF0000"/>
                          </a:solidFill>
                          <a:latin typeface="+mn-lt"/>
                          <a:ea typeface="+mn-ea"/>
                          <a:cs typeface="+mn-cs"/>
                        </a:rPr>
                        <a:t>- età del congiunto;</a:t>
                      </a:r>
                    </a:p>
                    <a:p>
                      <a:pPr marL="0" marR="0" lvl="0" indent="0" algn="just" defTabSz="914400" rtl="0" eaLnBrk="1" fontAlgn="auto" latinLnBrk="0" hangingPunct="1">
                        <a:lnSpc>
                          <a:spcPct val="100000"/>
                        </a:lnSpc>
                        <a:spcBef>
                          <a:spcPts val="0"/>
                        </a:spcBef>
                        <a:spcAft>
                          <a:spcPts val="0"/>
                        </a:spcAft>
                        <a:buClrTx/>
                        <a:buSzTx/>
                        <a:buFontTx/>
                        <a:buNone/>
                        <a:tabLst/>
                        <a:defRPr/>
                      </a:pPr>
                      <a:r>
                        <a:rPr lang="it-IT" sz="1600" b="1" i="1" kern="1200" dirty="0" smtClean="0">
                          <a:solidFill>
                            <a:srgbClr val="FF0000"/>
                          </a:solidFill>
                          <a:latin typeface="+mn-lt"/>
                          <a:ea typeface="+mn-ea"/>
                          <a:cs typeface="+mn-cs"/>
                        </a:rPr>
                        <a:t>- età della vittima;</a:t>
                      </a:r>
                    </a:p>
                    <a:p>
                      <a:pPr marL="0" marR="0" lvl="0" indent="0" algn="just" defTabSz="914400" rtl="0" eaLnBrk="1" fontAlgn="auto" latinLnBrk="0" hangingPunct="1">
                        <a:lnSpc>
                          <a:spcPct val="100000"/>
                        </a:lnSpc>
                        <a:spcBef>
                          <a:spcPts val="0"/>
                        </a:spcBef>
                        <a:spcAft>
                          <a:spcPts val="0"/>
                        </a:spcAft>
                        <a:buClrTx/>
                        <a:buSzTx/>
                        <a:buFontTx/>
                        <a:buNone/>
                        <a:tabLst/>
                        <a:defRPr/>
                      </a:pPr>
                      <a:r>
                        <a:rPr lang="it-IT" sz="1600" b="1" i="1" kern="1200" smtClean="0">
                          <a:solidFill>
                            <a:srgbClr val="FF0000"/>
                          </a:solidFill>
                          <a:latin typeface="+mn-lt"/>
                          <a:ea typeface="+mn-ea"/>
                          <a:cs typeface="+mn-cs"/>
                        </a:rPr>
                        <a:t>- convivenza;</a:t>
                      </a:r>
                      <a:endParaRPr lang="it-IT" sz="1600" b="1" i="1" kern="1200" dirty="0" smtClean="0">
                        <a:solidFill>
                          <a:srgbClr val="FF0000"/>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it-IT" sz="1600" b="1" i="1" kern="1200" dirty="0" smtClean="0">
                          <a:solidFill>
                            <a:srgbClr val="FF0000"/>
                          </a:solidFill>
                          <a:latin typeface="+mn-lt"/>
                          <a:ea typeface="+mn-ea"/>
                          <a:cs typeface="+mn-cs"/>
                        </a:rPr>
                        <a:t>- presenza</a:t>
                      </a:r>
                      <a:r>
                        <a:rPr lang="it-IT" sz="1600" b="1" i="1" kern="1200" baseline="0" dirty="0" smtClean="0">
                          <a:solidFill>
                            <a:srgbClr val="FF0000"/>
                          </a:solidFill>
                          <a:latin typeface="+mn-lt"/>
                          <a:ea typeface="+mn-ea"/>
                          <a:cs typeface="+mn-cs"/>
                        </a:rPr>
                        <a:t> di </a:t>
                      </a:r>
                      <a:r>
                        <a:rPr lang="it-IT" sz="1600" b="1" i="1" kern="1200" dirty="0" smtClean="0">
                          <a:solidFill>
                            <a:srgbClr val="FF0000"/>
                          </a:solidFill>
                          <a:latin typeface="+mn-lt"/>
                          <a:ea typeface="+mn-ea"/>
                          <a:cs typeface="+mn-cs"/>
                        </a:rPr>
                        <a:t> altri conviventi o di altri familiari non conviventi (fino al 2° grado)</a:t>
                      </a:r>
                      <a:r>
                        <a:rPr lang="it-IT" sz="1600" b="1" i="0" kern="1200" dirty="0" smtClean="0">
                          <a:solidFill>
                            <a:srgbClr val="FF0000"/>
                          </a:solidFill>
                          <a:latin typeface="+mn-lt"/>
                          <a:ea typeface="+mn-ea"/>
                          <a:cs typeface="+mn-cs"/>
                        </a:rPr>
                        <a:t>.</a:t>
                      </a:r>
                      <a:endParaRPr lang="it-IT" sz="1800" b="1" kern="1200" dirty="0">
                        <a:solidFill>
                          <a:srgbClr val="FF0000"/>
                        </a:solidFill>
                        <a:latin typeface="+mn-lt"/>
                        <a:ea typeface="+mn-ea"/>
                        <a:cs typeface="+mn-cs"/>
                      </a:endParaRPr>
                    </a:p>
                  </a:txBody>
                  <a:tcPr marL="91426" marR="91426" marT="45600" marB="45600">
                    <a:noFill/>
                  </a:tcPr>
                </a:tc>
                <a:tc>
                  <a:txBody>
                    <a:bodyPr/>
                    <a:lstStyle/>
                    <a:p>
                      <a:endParaRPr lang="it-IT" sz="1800" dirty="0"/>
                    </a:p>
                  </a:txBody>
                  <a:tcPr marL="91426" marR="91426" marT="45600" marB="45600"/>
                </a:tc>
                <a:extLst>
                  <a:ext uri="{0D108BD9-81ED-4DB2-BD59-A6C34878D82A}">
                    <a16:rowId xmlns:a16="http://schemas.microsoft.com/office/drawing/2014/main" val="10000"/>
                  </a:ext>
                </a:extLst>
              </a:tr>
            </a:tbl>
          </a:graphicData>
        </a:graphic>
      </p:graphicFrame>
      <p:pic>
        <p:nvPicPr>
          <p:cNvPr id="28688" name="Immagine 8"/>
          <p:cNvPicPr>
            <a:picLocks noChangeAspect="1"/>
          </p:cNvPicPr>
          <p:nvPr/>
        </p:nvPicPr>
        <p:blipFill>
          <a:blip r:embed="rId6">
            <a:extLst>
              <a:ext uri="{28A0092B-C50C-407E-A947-70E740481C1C}">
                <a14:useLocalDpi xmlns:a14="http://schemas.microsoft.com/office/drawing/2010/main" val="0"/>
              </a:ext>
            </a:extLst>
          </a:blip>
          <a:srcRect r="481" b="46330"/>
          <a:stretch>
            <a:fillRect/>
          </a:stretch>
        </p:blipFill>
        <p:spPr bwMode="auto">
          <a:xfrm>
            <a:off x="4414838" y="3481388"/>
            <a:ext cx="4359275" cy="304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82778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0"/>
          <p:cNvSpPr>
            <a:spLocks noChangeArrowheads="1"/>
          </p:cNvSpPr>
          <p:nvPr/>
        </p:nvSpPr>
        <p:spPr bwMode="auto">
          <a:xfrm>
            <a:off x="8763000" y="6505575"/>
            <a:ext cx="381000" cy="352425"/>
          </a:xfrm>
          <a:prstGeom prst="ellipse">
            <a:avLst/>
          </a:prstGeom>
          <a:solidFill>
            <a:srgbClr val="CCFF33"/>
          </a:solidFill>
          <a:ln>
            <a:noFill/>
          </a:ln>
          <a:effectLs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2800" b="1" i="1"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30723" name="Segnaposto numero diapositiva 4"/>
          <p:cNvSpPr txBox="1">
            <a:spLocks noGrp="1"/>
          </p:cNvSpPr>
          <p:nvPr/>
        </p:nvSpPr>
        <p:spPr bwMode="auto">
          <a:xfrm>
            <a:off x="8604250" y="6546850"/>
            <a:ext cx="504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95000"/>
              </a:lnSpc>
              <a:spcBef>
                <a:spcPct val="0"/>
              </a:spcBef>
              <a:spcAft>
                <a:spcPct val="0"/>
              </a:spcAft>
              <a:buClrTx/>
              <a:buSzTx/>
              <a:buFontTx/>
              <a:buNone/>
              <a:tabLst/>
              <a:defRPr/>
            </a:pPr>
            <a:fld id="{5384B1A2-D13E-49A2-BFAB-C8C86AFDE188}" type="slidenum">
              <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rPr>
              <a:pPr marL="0" marR="0" lvl="0" indent="0" algn="r" defTabSz="914400" rtl="0" eaLnBrk="1" fontAlgn="base" latinLnBrk="0" hangingPunct="1">
                <a:lnSpc>
                  <a:spcPct val="95000"/>
                </a:lnSpc>
                <a:spcBef>
                  <a:spcPct val="0"/>
                </a:spcBef>
                <a:spcAft>
                  <a:spcPct val="0"/>
                </a:spcAft>
                <a:buClrTx/>
                <a:buSzTx/>
                <a:buFontTx/>
                <a:buNone/>
                <a:tabLst/>
                <a:defRPr/>
              </a:pPr>
              <a:t>14</a:t>
            </a:fld>
            <a:endPar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endParaRPr>
          </a:p>
        </p:txBody>
      </p:sp>
      <p:grpSp>
        <p:nvGrpSpPr>
          <p:cNvPr id="30724" name="Group 27"/>
          <p:cNvGrpSpPr>
            <a:grpSpLocks/>
          </p:cNvGrpSpPr>
          <p:nvPr/>
        </p:nvGrpSpPr>
        <p:grpSpPr bwMode="auto">
          <a:xfrm>
            <a:off x="395288" y="836613"/>
            <a:ext cx="8064500" cy="666750"/>
            <a:chOff x="669" y="609"/>
            <a:chExt cx="2236" cy="428"/>
          </a:xfrm>
        </p:grpSpPr>
        <p:sp>
          <p:nvSpPr>
            <p:cNvPr id="30731" name="AutoShape 28"/>
            <p:cNvSpPr>
              <a:spLocks noChangeArrowheads="1"/>
            </p:cNvSpPr>
            <p:nvPr/>
          </p:nvSpPr>
          <p:spPr bwMode="auto">
            <a:xfrm>
              <a:off x="669" y="609"/>
              <a:ext cx="2222" cy="428"/>
            </a:xfrm>
            <a:prstGeom prst="bevel">
              <a:avLst>
                <a:gd name="adj" fmla="val 12500"/>
              </a:avLst>
            </a:prstGeom>
            <a:solidFill>
              <a:srgbClr val="BBE0E3"/>
            </a:solidFill>
            <a:ln w="9525">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 name="Text Box 29"/>
            <p:cNvSpPr txBox="1">
              <a:spLocks noChangeArrowheads="1"/>
            </p:cNvSpPr>
            <p:nvPr/>
          </p:nvSpPr>
          <p:spPr bwMode="auto">
            <a:xfrm>
              <a:off x="706" y="693"/>
              <a:ext cx="2199" cy="264"/>
            </a:xfrm>
            <a:prstGeom prst="rect">
              <a:avLst/>
            </a:prstGeom>
            <a:noFill/>
            <a:ln>
              <a:noFill/>
            </a:ln>
            <a:effectLs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t>
              </a:r>
              <a:r>
                <a:rPr kumimoji="0" lang="it-IT" sz="2000" b="0" i="1"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COMPENSAZIO LUCRI CUM DANNO</a:t>
              </a:r>
              <a:r>
                <a:rPr kumimoji="0" lang="it-IT"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t>
              </a:r>
              <a:endParaRPr kumimoji="0" lang="es-ES" sz="2200" b="0" i="0" u="none" strike="noStrike" kern="1200" cap="none" spc="0" normalizeH="0" baseline="0" noProof="0" dirty="0">
                <a:ln>
                  <a:noFill/>
                </a:ln>
                <a:solidFill>
                  <a:srgbClr val="CC6600"/>
                </a:solidFill>
                <a:effectLst>
                  <a:outerShdw blurRad="38100" dist="38100" dir="2700000" algn="tl">
                    <a:srgbClr val="000000"/>
                  </a:outerShdw>
                </a:effectLst>
                <a:uLnTx/>
                <a:uFillTx/>
                <a:latin typeface="Arial Narrow" pitchFamily="34" charset="0"/>
                <a:ea typeface="+mn-ea"/>
                <a:cs typeface="+mn-cs"/>
              </a:endParaRPr>
            </a:p>
          </p:txBody>
        </p:sp>
      </p:grpSp>
      <p:sp>
        <p:nvSpPr>
          <p:cNvPr id="30725" name="Rectangle 1027"/>
          <p:cNvSpPr txBox="1">
            <a:spLocks noChangeArrowheads="1"/>
          </p:cNvSpPr>
          <p:nvPr/>
        </p:nvSpPr>
        <p:spPr bwMode="auto">
          <a:xfrm>
            <a:off x="179388" y="1631950"/>
            <a:ext cx="8785225" cy="4851400"/>
          </a:xfrm>
          <a:prstGeom prst="rect">
            <a:avLst/>
          </a:prstGeom>
          <a:blipFill dpi="0" rotWithShape="1">
            <a:blip r:embed="rId3"/>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it-IT" altLang="it-IT"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p:txBody>
      </p:sp>
      <p:sp>
        <p:nvSpPr>
          <p:cNvPr id="19" name="CasellaDiTesto 2"/>
          <p:cNvSpPr txBox="1">
            <a:spLocks noChangeArrowheads="1"/>
          </p:cNvSpPr>
          <p:nvPr/>
        </p:nvSpPr>
        <p:spPr bwMode="auto">
          <a:xfrm>
            <a:off x="214313" y="1631950"/>
            <a:ext cx="8804275" cy="5086350"/>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2000" b="1" i="0" u="none" strike="noStrike" kern="1200" cap="none" spc="0" normalizeH="0" baseline="0" noProof="0" dirty="0" smtClean="0">
                <a:ln>
                  <a:noFill/>
                </a:ln>
                <a:solidFill>
                  <a:srgbClr val="000099"/>
                </a:solidFill>
                <a:effectLst/>
                <a:uLnTx/>
                <a:uFillTx/>
                <a:latin typeface="Arial"/>
                <a:ea typeface="+mn-ea"/>
                <a:cs typeface="+mn-cs"/>
              </a:rPr>
              <a:t>Principio più volte riaffermato dalla giurisprudenza</a:t>
            </a:r>
            <a:r>
              <a:rPr kumimoji="0" lang="it-IT" sz="2000" b="0" i="0" u="none" strike="noStrike" kern="1200" cap="none" spc="0" normalizeH="0" baseline="0" noProof="0" dirty="0" smtClean="0">
                <a:ln>
                  <a:noFill/>
                </a:ln>
                <a:solidFill>
                  <a:srgbClr val="000099"/>
                </a:solidFill>
                <a:effectLst/>
                <a:uLnTx/>
                <a:uFillTx/>
                <a:latin typeface="Arial"/>
                <a:ea typeface="+mn-ea"/>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600" b="0" i="0" u="none" strike="noStrike" kern="1200" cap="none" spc="0" normalizeH="0" baseline="0" noProof="0" dirty="0" smtClean="0">
              <a:ln>
                <a:noFill/>
              </a:ln>
              <a:solidFill>
                <a:srgbClr val="000099"/>
              </a:solidFill>
              <a:effectLst/>
              <a:uLnTx/>
              <a:uFillTx/>
              <a:latin typeface="Arial"/>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900" b="0" i="0" u="none" strike="noStrike" kern="1200" cap="none" spc="0" normalizeH="0" baseline="0" noProof="0" dirty="0">
                <a:ln>
                  <a:noFill/>
                </a:ln>
                <a:solidFill>
                  <a:srgbClr val="000099"/>
                </a:solidFill>
                <a:effectLst/>
                <a:uLnTx/>
                <a:uFillTx/>
                <a:latin typeface="Arial"/>
                <a:ea typeface="+mn-ea"/>
                <a:cs typeface="+mn-cs"/>
              </a:rPr>
              <a:t>Sentenza n.  1 del 23.01.2018 del </a:t>
            </a:r>
            <a:r>
              <a:rPr kumimoji="0" lang="it-IT" sz="1900" b="0" i="0" u="sng" strike="noStrike" kern="1200" cap="none" spc="0" normalizeH="0" baseline="0" noProof="0" dirty="0">
                <a:ln>
                  <a:noFill/>
                </a:ln>
                <a:solidFill>
                  <a:srgbClr val="000099"/>
                </a:solidFill>
                <a:effectLst/>
                <a:uLnTx/>
                <a:uFillTx/>
                <a:latin typeface="Arial"/>
                <a:ea typeface="+mn-ea"/>
                <a:cs typeface="+mn-cs"/>
              </a:rPr>
              <a:t>Consiglio di Stato</a:t>
            </a:r>
            <a:r>
              <a:rPr kumimoji="0" lang="it-IT" sz="1900" b="0" i="0" u="none" strike="noStrike" kern="1200" cap="none" spc="0" normalizeH="0" baseline="0" noProof="0" dirty="0">
                <a:ln>
                  <a:noFill/>
                </a:ln>
                <a:solidFill>
                  <a:srgbClr val="000099"/>
                </a:solidFill>
                <a:effectLst/>
                <a:uLnTx/>
                <a:uFillTx/>
                <a:latin typeface="Arial"/>
                <a:ea typeface="+mn-ea"/>
                <a:cs typeface="+mn-cs"/>
              </a:rPr>
              <a:t> in Adunanza Plenaria </a:t>
            </a:r>
            <a:r>
              <a:rPr kumimoji="0" lang="it-IT" sz="1900" b="0" i="0" u="none" strike="noStrike" kern="1200" cap="none" spc="0" normalizeH="0" baseline="0" noProof="0" dirty="0" smtClean="0">
                <a:ln>
                  <a:noFill/>
                </a:ln>
                <a:solidFill>
                  <a:srgbClr val="000099"/>
                </a:solidFill>
                <a:effectLst/>
                <a:uLnTx/>
                <a:uFillTx/>
                <a:latin typeface="Arial"/>
                <a:ea typeface="+mn-ea"/>
                <a:cs typeface="+mn-cs"/>
              </a:rPr>
              <a:t>sancisce </a:t>
            </a:r>
            <a:r>
              <a:rPr kumimoji="0" lang="it-IT" sz="1900" b="0" i="0" u="none" strike="noStrike" kern="1200" cap="none" spc="0" normalizeH="0" baseline="0" noProof="0" dirty="0">
                <a:ln>
                  <a:noFill/>
                </a:ln>
                <a:solidFill>
                  <a:srgbClr val="000099"/>
                </a:solidFill>
                <a:effectLst/>
                <a:uLnTx/>
                <a:uFillTx/>
                <a:latin typeface="Arial"/>
                <a:ea typeface="+mn-ea"/>
                <a:cs typeface="+mn-cs"/>
              </a:rPr>
              <a:t>il principio del “</a:t>
            </a:r>
            <a:r>
              <a:rPr kumimoji="0" lang="it-IT" sz="1900" b="1" i="1" u="sng" strike="noStrike" kern="1200" cap="none" spc="0" normalizeH="0" baseline="0" noProof="0" dirty="0">
                <a:ln>
                  <a:noFill/>
                </a:ln>
                <a:solidFill>
                  <a:srgbClr val="000099"/>
                </a:solidFill>
                <a:effectLst/>
                <a:uLnTx/>
                <a:uFillTx/>
                <a:latin typeface="Arial"/>
                <a:ea typeface="+mn-ea"/>
                <a:cs typeface="+mn-cs"/>
              </a:rPr>
              <a:t>divieto del cumulo</a:t>
            </a:r>
            <a:r>
              <a:rPr kumimoji="0" lang="it-IT" sz="1900" b="1" i="1" u="none" strike="noStrike" kern="1200" cap="none" spc="0" normalizeH="0" baseline="0" noProof="0" dirty="0">
                <a:ln>
                  <a:noFill/>
                </a:ln>
                <a:solidFill>
                  <a:srgbClr val="000099"/>
                </a:solidFill>
                <a:effectLst/>
                <a:uLnTx/>
                <a:uFillTx/>
                <a:latin typeface="Arial"/>
                <a:ea typeface="+mn-ea"/>
                <a:cs typeface="+mn-cs"/>
              </a:rPr>
              <a:t> </a:t>
            </a:r>
            <a:r>
              <a:rPr kumimoji="0" lang="it-IT" sz="1900" b="0" i="1" u="none" strike="noStrike" kern="1200" cap="none" spc="0" normalizeH="0" baseline="0" noProof="0" dirty="0">
                <a:ln>
                  <a:noFill/>
                </a:ln>
                <a:solidFill>
                  <a:srgbClr val="000099"/>
                </a:solidFill>
                <a:effectLst/>
                <a:uLnTx/>
                <a:uFillTx/>
                <a:latin typeface="Arial"/>
                <a:ea typeface="+mn-ea"/>
                <a:cs typeface="+mn-cs"/>
              </a:rPr>
              <a:t>con conseguente necessità di </a:t>
            </a:r>
            <a:r>
              <a:rPr kumimoji="0" lang="it-IT" sz="1900" b="0" i="1" u="sng" strike="noStrike" kern="1200" cap="none" spc="0" normalizeH="0" baseline="0" noProof="0" dirty="0">
                <a:ln>
                  <a:noFill/>
                </a:ln>
                <a:solidFill>
                  <a:srgbClr val="000099"/>
                </a:solidFill>
                <a:effectLst/>
                <a:uLnTx/>
                <a:uFillTx/>
                <a:latin typeface="Arial"/>
                <a:ea typeface="+mn-ea"/>
                <a:cs typeface="+mn-cs"/>
              </a:rPr>
              <a:t>detrarre dalla somma dovuta a titolo di risarcimento del danno contrattuale quella corrisposta a titolo </a:t>
            </a:r>
            <a:r>
              <a:rPr kumimoji="0" lang="it-IT" sz="1900" b="0" i="1" u="sng" strike="noStrike" kern="1200" cap="none" spc="0" normalizeH="0" baseline="0" noProof="0" dirty="0" smtClean="0">
                <a:ln>
                  <a:noFill/>
                </a:ln>
                <a:solidFill>
                  <a:srgbClr val="000099"/>
                </a:solidFill>
                <a:effectLst/>
                <a:uLnTx/>
                <a:uFillTx/>
                <a:latin typeface="Arial"/>
                <a:ea typeface="+mn-ea"/>
                <a:cs typeface="+mn-cs"/>
              </a:rPr>
              <a:t>indennitario</a:t>
            </a:r>
            <a:r>
              <a:rPr kumimoji="0" lang="it-IT" sz="1900" b="0" i="1" u="none" strike="noStrike" kern="1200" cap="none" spc="0" normalizeH="0" baseline="0" noProof="0" dirty="0" smtClean="0">
                <a:ln>
                  <a:noFill/>
                </a:ln>
                <a:solidFill>
                  <a:srgbClr val="000099"/>
                </a:solidFill>
                <a:effectLst/>
                <a:uLnTx/>
                <a:uFillTx/>
                <a:latin typeface="Arial"/>
                <a:ea typeface="+mn-ea"/>
                <a:cs typeface="+mn-cs"/>
              </a:rPr>
              <a:t>”</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sz="300" b="0" i="1" u="none" strike="noStrike" kern="1200" cap="none" spc="0" normalizeH="0" baseline="0" noProof="0" dirty="0">
              <a:ln>
                <a:noFill/>
              </a:ln>
              <a:solidFill>
                <a:srgbClr val="000099"/>
              </a:solidFill>
              <a:effectLst/>
              <a:uLnTx/>
              <a:uFillTx/>
              <a:latin typeface="Arial"/>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900" b="0" i="0" u="none" strike="noStrike" kern="1200" cap="none" spc="0" normalizeH="0" baseline="0" noProof="0" dirty="0" smtClean="0">
                <a:ln>
                  <a:noFill/>
                </a:ln>
                <a:solidFill>
                  <a:srgbClr val="000099"/>
                </a:solidFill>
                <a:effectLst/>
                <a:uLnTx/>
                <a:uFillTx/>
                <a:latin typeface="Arial" charset="0"/>
                <a:ea typeface="+mn-ea"/>
                <a:cs typeface="+mn-cs"/>
              </a:rPr>
              <a:t>Le </a:t>
            </a:r>
            <a:r>
              <a:rPr kumimoji="0" lang="it-IT" sz="1900" b="0" i="0" u="none" strike="noStrike" kern="1200" cap="none" spc="0" normalizeH="0" baseline="0" noProof="0" dirty="0">
                <a:ln>
                  <a:noFill/>
                </a:ln>
                <a:solidFill>
                  <a:srgbClr val="000099"/>
                </a:solidFill>
                <a:effectLst/>
                <a:uLnTx/>
                <a:uFillTx/>
                <a:latin typeface="Arial" charset="0"/>
                <a:ea typeface="+mn-ea"/>
                <a:cs typeface="+mn-cs"/>
              </a:rPr>
              <a:t>pronunce n. 12564/2018 e n. 12564/2018, con cui la </a:t>
            </a:r>
            <a:r>
              <a:rPr kumimoji="0" lang="it-IT" sz="1900" b="0" i="0" u="sng" strike="noStrike" kern="1200" cap="none" spc="0" normalizeH="0" baseline="0" noProof="0" dirty="0">
                <a:ln>
                  <a:noFill/>
                </a:ln>
                <a:solidFill>
                  <a:srgbClr val="000099"/>
                </a:solidFill>
                <a:effectLst/>
                <a:uLnTx/>
                <a:uFillTx/>
                <a:latin typeface="Arial" charset="0"/>
                <a:ea typeface="+mn-ea"/>
                <a:cs typeface="+mn-cs"/>
              </a:rPr>
              <a:t>Corte Suprema di Cassazione</a:t>
            </a:r>
            <a:r>
              <a:rPr kumimoji="0" lang="it-IT" sz="1900" b="0" i="0" u="none" strike="noStrike" kern="1200" cap="none" spc="0" normalizeH="0" baseline="0" noProof="0" dirty="0">
                <a:ln>
                  <a:noFill/>
                </a:ln>
                <a:solidFill>
                  <a:srgbClr val="000099"/>
                </a:solidFill>
                <a:effectLst/>
                <a:uLnTx/>
                <a:uFillTx/>
                <a:latin typeface="Arial" charset="0"/>
                <a:ea typeface="+mn-ea"/>
                <a:cs typeface="+mn-cs"/>
              </a:rPr>
              <a:t> a Sezioni Unite ha confermato che nelle </a:t>
            </a:r>
            <a:r>
              <a:rPr kumimoji="0" lang="it-IT" sz="1900" b="0" i="0" u="none" strike="noStrike" kern="1200" cap="none" spc="0" normalizeH="0" baseline="0" noProof="0" dirty="0" smtClean="0">
                <a:ln>
                  <a:noFill/>
                </a:ln>
                <a:solidFill>
                  <a:srgbClr val="000099"/>
                </a:solidFill>
                <a:effectLst/>
                <a:uLnTx/>
                <a:uFillTx/>
                <a:latin typeface="Arial" charset="0"/>
                <a:ea typeface="+mn-ea"/>
                <a:cs typeface="+mn-cs"/>
              </a:rPr>
              <a:t>ipotesi </a:t>
            </a:r>
            <a:r>
              <a:rPr kumimoji="0" lang="it-IT" sz="1900" b="0" i="0" u="none" strike="noStrike" kern="1200" cap="none" spc="0" normalizeH="0" baseline="0" noProof="0" dirty="0">
                <a:ln>
                  <a:noFill/>
                </a:ln>
                <a:solidFill>
                  <a:srgbClr val="000099"/>
                </a:solidFill>
                <a:effectLst/>
                <a:uLnTx/>
                <a:uFillTx/>
                <a:latin typeface="Arial" charset="0"/>
                <a:ea typeface="+mn-ea"/>
                <a:cs typeface="+mn-cs"/>
              </a:rPr>
              <a:t>in cui -pur </a:t>
            </a:r>
            <a:br>
              <a:rPr kumimoji="0" lang="it-IT" sz="1900" b="0" i="0" u="none" strike="noStrike" kern="1200" cap="none" spc="0" normalizeH="0" baseline="0" noProof="0" dirty="0">
                <a:ln>
                  <a:noFill/>
                </a:ln>
                <a:solidFill>
                  <a:srgbClr val="000099"/>
                </a:solidFill>
                <a:effectLst/>
                <a:uLnTx/>
                <a:uFillTx/>
                <a:latin typeface="Arial" charset="0"/>
                <a:ea typeface="+mn-ea"/>
                <a:cs typeface="+mn-cs"/>
              </a:rPr>
            </a:br>
            <a:r>
              <a:rPr kumimoji="0" lang="it-IT" sz="1900" b="0" i="0" u="none" strike="noStrike" kern="1200" cap="none" spc="0" normalizeH="0" baseline="0" noProof="0" dirty="0">
                <a:ln>
                  <a:noFill/>
                </a:ln>
                <a:solidFill>
                  <a:srgbClr val="000099"/>
                </a:solidFill>
                <a:effectLst/>
                <a:uLnTx/>
                <a:uFillTx/>
                <a:latin typeface="Arial" charset="0"/>
                <a:ea typeface="+mn-ea"/>
                <a:cs typeface="+mn-cs"/>
              </a:rPr>
              <a:t>in presenza di titoli differenti- vi sia unicità del soggetto responsabile del fatto illecito fonte di danni ed al contempo obbligato a corrispondere al danneggiato una provvidenza indennitaria, </a:t>
            </a:r>
            <a:r>
              <a:rPr kumimoji="0" lang="it-IT" sz="1900" b="1" i="0" u="none" strike="noStrike" kern="1200" cap="none" spc="0" normalizeH="0" baseline="0" noProof="0" dirty="0">
                <a:ln>
                  <a:noFill/>
                </a:ln>
                <a:solidFill>
                  <a:srgbClr val="000099"/>
                </a:solidFill>
                <a:effectLst/>
                <a:uLnTx/>
                <a:uFillTx/>
                <a:latin typeface="Arial" charset="0"/>
                <a:ea typeface="+mn-ea"/>
                <a:cs typeface="+mn-cs"/>
              </a:rPr>
              <a:t>vale la regola del diffalco</a:t>
            </a:r>
            <a:r>
              <a:rPr kumimoji="0" lang="it-IT" sz="1900" b="0" i="0" u="none" strike="noStrike" kern="1200" cap="none" spc="0" normalizeH="0" baseline="0" noProof="0" dirty="0">
                <a:ln>
                  <a:noFill/>
                </a:ln>
                <a:solidFill>
                  <a:srgbClr val="000099"/>
                </a:solidFill>
                <a:effectLst/>
                <a:uLnTx/>
                <a:uFillTx/>
                <a:latin typeface="Arial" charset="0"/>
                <a:ea typeface="+mn-ea"/>
                <a:cs typeface="+mn-cs"/>
              </a:rPr>
              <a:t>, </a:t>
            </a:r>
            <a:r>
              <a:rPr kumimoji="0" lang="it-IT" sz="1900" b="1" i="0" u="none" strike="noStrike" kern="1200" cap="none" spc="0" normalizeH="0" baseline="0" noProof="0" dirty="0">
                <a:ln>
                  <a:noFill/>
                </a:ln>
                <a:solidFill>
                  <a:srgbClr val="000099"/>
                </a:solidFill>
                <a:effectLst/>
                <a:uLnTx/>
                <a:uFillTx/>
                <a:latin typeface="Arial" charset="0"/>
                <a:ea typeface="+mn-ea"/>
                <a:cs typeface="+mn-cs"/>
              </a:rPr>
              <a:t>dall’ammontare del risarcimento del danno, della posta indennitaria avente finalità </a:t>
            </a:r>
            <a:r>
              <a:rPr kumimoji="0" lang="it-IT" sz="1900" b="1" i="0" u="none" strike="noStrike" kern="1200" cap="none" spc="0" normalizeH="0" baseline="0" noProof="0" dirty="0" smtClean="0">
                <a:ln>
                  <a:noFill/>
                </a:ln>
                <a:solidFill>
                  <a:srgbClr val="000099"/>
                </a:solidFill>
                <a:effectLst/>
                <a:uLnTx/>
                <a:uFillTx/>
                <a:latin typeface="Arial" charset="0"/>
                <a:ea typeface="+mn-ea"/>
                <a:cs typeface="+mn-cs"/>
              </a:rPr>
              <a:t>compensativa</a:t>
            </a:r>
            <a:r>
              <a:rPr kumimoji="0" lang="it-IT" sz="1900" b="0" i="0" u="none" strike="noStrike" kern="1200" cap="none" spc="0" normalizeH="0" baseline="0" noProof="0" dirty="0">
                <a:ln>
                  <a:noFill/>
                </a:ln>
                <a:solidFill>
                  <a:srgbClr val="000099"/>
                </a:solidFill>
                <a:effectLst/>
                <a:uLnTx/>
                <a:uFillTx/>
                <a:latin typeface="Arial" charset="0"/>
                <a:ea typeface="+mn-ea"/>
                <a:cs typeface="+mn-cs"/>
              </a:rPr>
              <a:t>.</a:t>
            </a:r>
            <a:endParaRPr kumimoji="0" lang="it-IT" sz="1900" b="0" i="0" u="none" strike="noStrike" kern="1200" cap="none" spc="0" normalizeH="0" baseline="0" noProof="0" dirty="0" smtClean="0">
              <a:ln>
                <a:noFill/>
              </a:ln>
              <a:solidFill>
                <a:srgbClr val="000099"/>
              </a:solidFill>
              <a:effectLst/>
              <a:uLnTx/>
              <a:uFillTx/>
              <a:latin typeface="Arial"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sz="300" b="0" i="0" u="none" strike="noStrike" kern="1200" cap="none" spc="0" normalizeH="0" baseline="0" noProof="0" dirty="0">
              <a:ln>
                <a:noFill/>
              </a:ln>
              <a:solidFill>
                <a:srgbClr val="000099"/>
              </a:solidFill>
              <a:effectLst/>
              <a:uLnTx/>
              <a:uFillTx/>
              <a:latin typeface="Arial"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900" b="0" i="0" u="none" strike="noStrike" kern="1200" cap="none" spc="0" normalizeH="0" baseline="0" noProof="0" dirty="0" smtClean="0">
                <a:ln>
                  <a:noFill/>
                </a:ln>
                <a:solidFill>
                  <a:srgbClr val="000099"/>
                </a:solidFill>
                <a:effectLst/>
                <a:uLnTx/>
                <a:uFillTx/>
                <a:latin typeface="Arial" charset="0"/>
                <a:ea typeface="+mn-ea"/>
                <a:cs typeface="+mn-cs"/>
              </a:rPr>
              <a:t>La </a:t>
            </a:r>
            <a:r>
              <a:rPr kumimoji="0" lang="it-IT" sz="1900" b="0" i="0" u="none" strike="noStrike" kern="1200" cap="none" spc="0" normalizeH="0" baseline="0" noProof="0" dirty="0">
                <a:ln>
                  <a:noFill/>
                </a:ln>
                <a:solidFill>
                  <a:srgbClr val="000099"/>
                </a:solidFill>
                <a:effectLst/>
                <a:uLnTx/>
                <a:uFillTx/>
                <a:latin typeface="Arial" charset="0"/>
                <a:ea typeface="+mn-ea"/>
                <a:cs typeface="+mn-cs"/>
              </a:rPr>
              <a:t>decisione n. </a:t>
            </a:r>
            <a:r>
              <a:rPr kumimoji="0" lang="it-IT" sz="1900" b="0" i="0" u="sng" strike="noStrike" kern="1200" cap="none" spc="0" normalizeH="0" baseline="0" noProof="0" dirty="0">
                <a:ln>
                  <a:noFill/>
                </a:ln>
                <a:solidFill>
                  <a:srgbClr val="000099"/>
                </a:solidFill>
                <a:effectLst/>
                <a:uLnTx/>
                <a:uFillTx/>
                <a:latin typeface="Arial" charset="0"/>
                <a:ea typeface="+mn-ea"/>
                <a:cs typeface="+mn-cs"/>
              </a:rPr>
              <a:t>31543/2018</a:t>
            </a:r>
            <a:r>
              <a:rPr kumimoji="0" lang="it-IT" sz="1900" b="0" i="0" u="none" strike="noStrike" kern="1200" cap="none" spc="0" normalizeH="0" baseline="0" noProof="0" dirty="0">
                <a:ln>
                  <a:noFill/>
                </a:ln>
                <a:solidFill>
                  <a:srgbClr val="000099"/>
                </a:solidFill>
                <a:effectLst/>
                <a:uLnTx/>
                <a:uFillTx/>
                <a:latin typeface="Arial" charset="0"/>
                <a:ea typeface="+mn-ea"/>
                <a:cs typeface="+mn-cs"/>
              </a:rPr>
              <a:t> della </a:t>
            </a:r>
            <a:r>
              <a:rPr kumimoji="0" lang="it-IT" sz="1900" b="0" i="0" u="sng" strike="noStrike" kern="1200" cap="none" spc="0" normalizeH="0" baseline="0" noProof="0" dirty="0">
                <a:ln>
                  <a:noFill/>
                </a:ln>
                <a:solidFill>
                  <a:srgbClr val="000099"/>
                </a:solidFill>
                <a:effectLst/>
                <a:uLnTx/>
                <a:uFillTx/>
                <a:latin typeface="Arial" charset="0"/>
                <a:ea typeface="+mn-ea"/>
                <a:cs typeface="+mn-cs"/>
              </a:rPr>
              <a:t>Corte Suprema di Cassazione</a:t>
            </a:r>
            <a:r>
              <a:rPr kumimoji="0" lang="it-IT" sz="1900" b="0" i="0" u="none" strike="noStrike" kern="1200" cap="none" spc="0" normalizeH="0" baseline="0" noProof="0" dirty="0">
                <a:ln>
                  <a:noFill/>
                </a:ln>
                <a:solidFill>
                  <a:srgbClr val="000099"/>
                </a:solidFill>
                <a:effectLst/>
                <a:uLnTx/>
                <a:uFillTx/>
                <a:latin typeface="Arial" charset="0"/>
                <a:ea typeface="+mn-ea"/>
                <a:cs typeface="+mn-cs"/>
              </a:rPr>
              <a:t>, con cui </a:t>
            </a:r>
            <a:r>
              <a:rPr kumimoji="0" lang="it-IT" sz="1900" b="0" i="0" u="none" strike="noStrike" kern="1200" cap="none" spc="0" normalizeH="0" baseline="0" noProof="0" dirty="0" smtClean="0">
                <a:ln>
                  <a:noFill/>
                </a:ln>
                <a:solidFill>
                  <a:srgbClr val="000099"/>
                </a:solidFill>
                <a:effectLst/>
                <a:uLnTx/>
                <a:uFillTx/>
                <a:latin typeface="Arial" charset="0"/>
                <a:ea typeface="+mn-ea"/>
                <a:cs typeface="+mn-cs"/>
              </a:rPr>
              <a:t>-nel  </a:t>
            </a:r>
            <a:r>
              <a:rPr kumimoji="0" lang="it-IT" sz="1900" b="0" i="0" u="none" strike="noStrike" kern="1200" cap="none" spc="0" normalizeH="0" baseline="0" noProof="0" dirty="0">
                <a:ln>
                  <a:noFill/>
                </a:ln>
                <a:solidFill>
                  <a:srgbClr val="000099"/>
                </a:solidFill>
                <a:effectLst/>
                <a:uLnTx/>
                <a:uFillTx/>
                <a:latin typeface="Arial" charset="0"/>
                <a:ea typeface="+mn-ea"/>
                <a:cs typeface="+mn-cs"/>
              </a:rPr>
              <a:t>ribadire il </a:t>
            </a:r>
            <a:r>
              <a:rPr kumimoji="0" lang="it-IT" sz="1900" b="0" i="0" u="none" strike="noStrike" kern="1200" cap="none" spc="0" normalizeH="0" baseline="0" noProof="0" dirty="0" smtClean="0">
                <a:ln>
                  <a:noFill/>
                </a:ln>
                <a:solidFill>
                  <a:srgbClr val="000099"/>
                </a:solidFill>
                <a:effectLst/>
                <a:uLnTx/>
                <a:uFillTx/>
                <a:latin typeface="Arial" charset="0"/>
                <a:ea typeface="+mn-ea"/>
                <a:cs typeface="+mn-cs"/>
              </a:rPr>
              <a:t>principio </a:t>
            </a:r>
            <a:r>
              <a:rPr kumimoji="0" lang="it-IT" sz="1900" b="0" i="0" u="none" strike="noStrike" kern="1200" cap="none" spc="0" normalizeH="0" baseline="0" noProof="0" dirty="0">
                <a:ln>
                  <a:noFill/>
                </a:ln>
                <a:solidFill>
                  <a:srgbClr val="000099"/>
                </a:solidFill>
                <a:effectLst/>
                <a:uLnTx/>
                <a:uFillTx/>
                <a:latin typeface="Arial" charset="0"/>
                <a:ea typeface="+mn-ea"/>
                <a:cs typeface="+mn-cs"/>
              </a:rPr>
              <a:t>per le somme già erogate- è stato stabilito che dal risarcimento del danno è </a:t>
            </a:r>
            <a:r>
              <a:rPr kumimoji="0" lang="it-IT" sz="1900" b="1" i="0" u="none" strike="noStrike" kern="1200" cap="none" spc="0" normalizeH="0" baseline="0" noProof="0" dirty="0">
                <a:ln>
                  <a:noFill/>
                </a:ln>
                <a:solidFill>
                  <a:srgbClr val="000099"/>
                </a:solidFill>
                <a:effectLst/>
                <a:uLnTx/>
                <a:uFillTx/>
                <a:latin typeface="Arial" charset="0"/>
                <a:ea typeface="+mn-ea"/>
                <a:cs typeface="+mn-cs"/>
              </a:rPr>
              <a:t>defalcabile</a:t>
            </a:r>
            <a:r>
              <a:rPr kumimoji="0" lang="it-IT" sz="1900" b="0" i="0" u="none" strike="noStrike" kern="1200" cap="none" spc="0" normalizeH="0" baseline="0" noProof="0" dirty="0">
                <a:ln>
                  <a:noFill/>
                </a:ln>
                <a:solidFill>
                  <a:srgbClr val="000099"/>
                </a:solidFill>
                <a:effectLst/>
                <a:uLnTx/>
                <a:uFillTx/>
                <a:latin typeface="Arial" charset="0"/>
                <a:ea typeface="+mn-ea"/>
                <a:cs typeface="+mn-cs"/>
              </a:rPr>
              <a:t> anche </a:t>
            </a:r>
            <a:r>
              <a:rPr kumimoji="0" lang="it-IT" sz="1900" b="1" i="0" u="none" strike="noStrike" kern="1200" cap="none" spc="0" normalizeH="0" baseline="0" noProof="0" dirty="0">
                <a:ln>
                  <a:noFill/>
                </a:ln>
                <a:solidFill>
                  <a:srgbClr val="000099"/>
                </a:solidFill>
                <a:effectLst/>
                <a:uLnTx/>
                <a:uFillTx/>
                <a:latin typeface="Arial" charset="0"/>
                <a:ea typeface="+mn-ea"/>
                <a:cs typeface="+mn-cs"/>
              </a:rPr>
              <a:t>la somma risultante dalla capitalizzazione dei </a:t>
            </a:r>
            <a:r>
              <a:rPr kumimoji="0" lang="it-IT" sz="1900" b="1" i="0" u="sng" strike="noStrike" kern="1200" cap="none" spc="0" normalizeH="0" baseline="0" noProof="0" dirty="0">
                <a:ln>
                  <a:noFill/>
                </a:ln>
                <a:solidFill>
                  <a:srgbClr val="000099"/>
                </a:solidFill>
                <a:effectLst/>
                <a:uLnTx/>
                <a:uFillTx/>
                <a:latin typeface="Arial" charset="0"/>
                <a:ea typeface="+mn-ea"/>
                <a:cs typeface="+mn-cs"/>
              </a:rPr>
              <a:t>ratei futuri</a:t>
            </a:r>
            <a:r>
              <a:rPr kumimoji="0" lang="it-IT" sz="1900" b="1" i="0" u="none" strike="noStrike" kern="1200" cap="none" spc="0" normalizeH="0" baseline="0" noProof="0" dirty="0">
                <a:ln>
                  <a:noFill/>
                </a:ln>
                <a:solidFill>
                  <a:srgbClr val="000099"/>
                </a:solidFill>
                <a:effectLst/>
                <a:uLnTx/>
                <a:uFillTx/>
                <a:latin typeface="Arial" charset="0"/>
                <a:ea typeface="+mn-ea"/>
                <a:cs typeface="+mn-cs"/>
              </a:rPr>
              <a:t> degli indennizzi già riconosciuti</a:t>
            </a:r>
            <a:r>
              <a:rPr kumimoji="0" lang="it-IT" sz="1900" b="0" i="0" u="none" strike="noStrike" kern="1200" cap="none" spc="0" normalizeH="0" baseline="0" noProof="0" dirty="0">
                <a:ln>
                  <a:noFill/>
                </a:ln>
                <a:solidFill>
                  <a:srgbClr val="000099"/>
                </a:solidFill>
                <a:effectLst/>
                <a:uLnTx/>
                <a:uFillTx/>
                <a:latin typeface="Arial" charset="0"/>
                <a:ea typeface="+mn-ea"/>
                <a:cs typeface="+mn-cs"/>
              </a:rPr>
              <a:t>. </a:t>
            </a:r>
          </a:p>
        </p:txBody>
      </p:sp>
      <p:grpSp>
        <p:nvGrpSpPr>
          <p:cNvPr id="30727" name="Gruppo 3"/>
          <p:cNvGrpSpPr>
            <a:grpSpLocks/>
          </p:cNvGrpSpPr>
          <p:nvPr/>
        </p:nvGrpSpPr>
        <p:grpSpPr bwMode="auto">
          <a:xfrm>
            <a:off x="42863" y="68263"/>
            <a:ext cx="9058275" cy="522287"/>
            <a:chOff x="36709" y="44066"/>
            <a:chExt cx="9057933" cy="522921"/>
          </a:xfrm>
        </p:grpSpPr>
        <p:sp>
          <p:nvSpPr>
            <p:cNvPr id="11272" name="WordArt 72"/>
            <p:cNvSpPr>
              <a:spLocks noChangeArrowheads="1" noChangeShapeType="1" noTextEdit="1"/>
            </p:cNvSpPr>
            <p:nvPr/>
          </p:nvSpPr>
          <p:spPr bwMode="auto">
            <a:xfrm>
              <a:off x="1042988" y="74160"/>
              <a:ext cx="7058025" cy="43497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65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48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II CONGRESSO NAZIONALE A.N.ME.LE.P.A.: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LE VITTIME DEL DOVERE: ASPETTI MEDICO-LEGALI TRA PRESTAZIONI E RISARCIMENTI</a:t>
              </a:r>
            </a:p>
          </p:txBody>
        </p:sp>
        <p:pic>
          <p:nvPicPr>
            <p:cNvPr id="3072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09" y="44624"/>
              <a:ext cx="890392" cy="5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455" y="44066"/>
              <a:ext cx="865187" cy="49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843227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0"/>
          <p:cNvSpPr>
            <a:spLocks noChangeArrowheads="1"/>
          </p:cNvSpPr>
          <p:nvPr/>
        </p:nvSpPr>
        <p:spPr bwMode="auto">
          <a:xfrm>
            <a:off x="8763000" y="6505575"/>
            <a:ext cx="381000" cy="352425"/>
          </a:xfrm>
          <a:prstGeom prst="ellipse">
            <a:avLst/>
          </a:prstGeom>
          <a:solidFill>
            <a:srgbClr val="CCFF33"/>
          </a:solidFill>
          <a:ln>
            <a:noFill/>
          </a:ln>
          <a:effectLs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2800" b="1" i="1"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32771" name="Segnaposto numero diapositiva 4"/>
          <p:cNvSpPr txBox="1">
            <a:spLocks noGrp="1"/>
          </p:cNvSpPr>
          <p:nvPr/>
        </p:nvSpPr>
        <p:spPr bwMode="auto">
          <a:xfrm>
            <a:off x="8604250" y="6546850"/>
            <a:ext cx="504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95000"/>
              </a:lnSpc>
              <a:spcBef>
                <a:spcPct val="0"/>
              </a:spcBef>
              <a:spcAft>
                <a:spcPct val="0"/>
              </a:spcAft>
              <a:buClrTx/>
              <a:buSzTx/>
              <a:buFontTx/>
              <a:buNone/>
              <a:tabLst/>
              <a:defRPr/>
            </a:pPr>
            <a:fld id="{A967B71E-47BF-41DC-93B8-72A59F9CFD68}" type="slidenum">
              <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rPr>
              <a:pPr marL="0" marR="0" lvl="0" indent="0" algn="r" defTabSz="914400" rtl="0" eaLnBrk="1" fontAlgn="base" latinLnBrk="0" hangingPunct="1">
                <a:lnSpc>
                  <a:spcPct val="95000"/>
                </a:lnSpc>
                <a:spcBef>
                  <a:spcPct val="0"/>
                </a:spcBef>
                <a:spcAft>
                  <a:spcPct val="0"/>
                </a:spcAft>
                <a:buClrTx/>
                <a:buSzTx/>
                <a:buFontTx/>
                <a:buNone/>
                <a:tabLst/>
                <a:defRPr/>
              </a:pPr>
              <a:t>15</a:t>
            </a:fld>
            <a:endPar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endParaRPr>
          </a:p>
        </p:txBody>
      </p:sp>
      <p:grpSp>
        <p:nvGrpSpPr>
          <p:cNvPr id="32772" name="Group 27"/>
          <p:cNvGrpSpPr>
            <a:grpSpLocks/>
          </p:cNvGrpSpPr>
          <p:nvPr/>
        </p:nvGrpSpPr>
        <p:grpSpPr bwMode="auto">
          <a:xfrm>
            <a:off x="395288" y="836613"/>
            <a:ext cx="8064500" cy="666750"/>
            <a:chOff x="669" y="609"/>
            <a:chExt cx="2236" cy="428"/>
          </a:xfrm>
        </p:grpSpPr>
        <p:sp>
          <p:nvSpPr>
            <p:cNvPr id="32779" name="AutoShape 28"/>
            <p:cNvSpPr>
              <a:spLocks noChangeArrowheads="1"/>
            </p:cNvSpPr>
            <p:nvPr/>
          </p:nvSpPr>
          <p:spPr bwMode="auto">
            <a:xfrm>
              <a:off x="669" y="609"/>
              <a:ext cx="2222" cy="428"/>
            </a:xfrm>
            <a:prstGeom prst="bevel">
              <a:avLst>
                <a:gd name="adj" fmla="val 12500"/>
              </a:avLst>
            </a:prstGeom>
            <a:solidFill>
              <a:srgbClr val="BBE0E3"/>
            </a:solidFill>
            <a:ln w="9525">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 name="Text Box 29"/>
            <p:cNvSpPr txBox="1">
              <a:spLocks noChangeArrowheads="1"/>
            </p:cNvSpPr>
            <p:nvPr/>
          </p:nvSpPr>
          <p:spPr bwMode="auto">
            <a:xfrm>
              <a:off x="706" y="693"/>
              <a:ext cx="2199" cy="264"/>
            </a:xfrm>
            <a:prstGeom prst="rect">
              <a:avLst/>
            </a:prstGeom>
            <a:noFill/>
            <a:ln>
              <a:noFill/>
            </a:ln>
            <a:effectLs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t>
              </a:r>
              <a:r>
                <a:rPr kumimoji="0" lang="it-IT" sz="2000" b="0" i="1"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COMPENSAZIO LUCRI CUM DANNO</a:t>
              </a:r>
              <a:r>
                <a:rPr kumimoji="0" lang="it-IT"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t>
              </a:r>
              <a:endParaRPr kumimoji="0" lang="es-ES" sz="2200" b="0" i="0" u="none" strike="noStrike" kern="1200" cap="none" spc="0" normalizeH="0" baseline="0" noProof="0" dirty="0">
                <a:ln>
                  <a:noFill/>
                </a:ln>
                <a:solidFill>
                  <a:srgbClr val="CC6600"/>
                </a:solidFill>
                <a:effectLst>
                  <a:outerShdw blurRad="38100" dist="38100" dir="2700000" algn="tl">
                    <a:srgbClr val="000000"/>
                  </a:outerShdw>
                </a:effectLst>
                <a:uLnTx/>
                <a:uFillTx/>
                <a:latin typeface="Arial Narrow" pitchFamily="34" charset="0"/>
                <a:ea typeface="+mn-ea"/>
                <a:cs typeface="+mn-cs"/>
              </a:endParaRPr>
            </a:p>
          </p:txBody>
        </p:sp>
      </p:grpSp>
      <p:sp>
        <p:nvSpPr>
          <p:cNvPr id="32773" name="Rectangle 1027"/>
          <p:cNvSpPr txBox="1">
            <a:spLocks noChangeArrowheads="1"/>
          </p:cNvSpPr>
          <p:nvPr/>
        </p:nvSpPr>
        <p:spPr bwMode="auto">
          <a:xfrm>
            <a:off x="179388" y="1631950"/>
            <a:ext cx="8785225" cy="4851400"/>
          </a:xfrm>
          <a:prstGeom prst="rect">
            <a:avLst/>
          </a:prstGeom>
          <a:blipFill dpi="0" rotWithShape="1">
            <a:blip r:embed="rId3"/>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it-IT" altLang="it-IT"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p:txBody>
      </p:sp>
      <p:sp>
        <p:nvSpPr>
          <p:cNvPr id="19" name="CasellaDiTesto 2"/>
          <p:cNvSpPr txBox="1">
            <a:spLocks noChangeArrowheads="1"/>
          </p:cNvSpPr>
          <p:nvPr/>
        </p:nvSpPr>
        <p:spPr bwMode="auto">
          <a:xfrm>
            <a:off x="169863" y="1500188"/>
            <a:ext cx="8804275" cy="6262687"/>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600" b="0" i="0" u="none" strike="noStrike" kern="1200" cap="none" spc="0" normalizeH="0" baseline="0" noProof="0" dirty="0" smtClean="0">
              <a:ln>
                <a:noFill/>
              </a:ln>
              <a:solidFill>
                <a:srgbClr val="000099"/>
              </a:solidFill>
              <a:effectLst/>
              <a:uLnTx/>
              <a:uFillTx/>
              <a:latin typeface="Arial"/>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2800" b="1" i="1" u="none" strike="noStrike" kern="1200" cap="none" spc="0" normalizeH="0" baseline="0" noProof="0" dirty="0" smtClean="0">
                <a:ln>
                  <a:noFill/>
                </a:ln>
                <a:solidFill>
                  <a:srgbClr val="000099"/>
                </a:solidFill>
                <a:effectLst/>
                <a:uLnTx/>
                <a:uFillTx/>
                <a:latin typeface="Arial"/>
                <a:ea typeface="+mn-ea"/>
                <a:cs typeface="+mn-cs"/>
              </a:rPr>
              <a:t>La valorizzazione dei principali benefici economici</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000" b="0" i="0" u="none" strike="noStrike" kern="1200" cap="none" spc="0" normalizeH="0" baseline="0" noProof="0" dirty="0">
              <a:ln>
                <a:noFill/>
              </a:ln>
              <a:solidFill>
                <a:srgbClr val="000099"/>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2000" b="1" i="0" u="none" strike="noStrike" kern="1200" cap="none" spc="0" normalizeH="0" baseline="0" noProof="0" dirty="0" smtClean="0">
                <a:ln>
                  <a:noFill/>
                </a:ln>
                <a:solidFill>
                  <a:srgbClr val="000099"/>
                </a:solidFill>
                <a:effectLst/>
                <a:uLnTx/>
                <a:uFillTx/>
                <a:latin typeface="Arial" charset="0"/>
                <a:ea typeface="+mn-ea"/>
                <a:cs typeface="+mn-cs"/>
              </a:rPr>
              <a:t>relativi allo status di </a:t>
            </a:r>
            <a:r>
              <a:rPr kumimoji="0" lang="it-IT" sz="2000" b="1" i="1" u="sng" strike="noStrike" kern="1200" cap="none" spc="0" normalizeH="0" baseline="0" noProof="0" dirty="0" smtClean="0">
                <a:ln>
                  <a:noFill/>
                </a:ln>
                <a:solidFill>
                  <a:srgbClr val="FF0000"/>
                </a:solidFill>
                <a:effectLst/>
                <a:uLnTx/>
                <a:uFillTx/>
                <a:latin typeface="Arial" charset="0"/>
                <a:ea typeface="+mn-ea"/>
                <a:cs typeface="+mn-cs"/>
              </a:rPr>
              <a:t>Vittima del</a:t>
            </a:r>
            <a:r>
              <a:rPr kumimoji="0" lang="it-IT" sz="2000" b="1" i="1" u="none" strike="noStrike" kern="1200" cap="none" spc="0" normalizeH="0" baseline="0" noProof="0" dirty="0" smtClean="0">
                <a:ln>
                  <a:noFill/>
                </a:ln>
                <a:solidFill>
                  <a:srgbClr val="FF0000"/>
                </a:solidFill>
                <a:effectLst/>
                <a:uLnTx/>
                <a:uFillTx/>
                <a:latin typeface="Arial"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2000" b="1" i="1" u="sng" strike="noStrike" kern="1200" cap="none" spc="0" normalizeH="0" baseline="0" noProof="0" dirty="0">
                <a:ln>
                  <a:noFill/>
                </a:ln>
                <a:solidFill>
                  <a:srgbClr val="FF0000"/>
                </a:solidFill>
                <a:effectLst/>
                <a:uLnTx/>
                <a:uFillTx/>
                <a:latin typeface="Arial" charset="0"/>
                <a:ea typeface="+mn-ea"/>
                <a:cs typeface="+mn-cs"/>
              </a:rPr>
              <a:t>dovere</a:t>
            </a:r>
            <a:r>
              <a:rPr kumimoji="0" lang="it-IT" sz="2000" b="1" i="0" u="none" strike="noStrike" kern="1200" cap="none" spc="0" normalizeH="0" baseline="0" noProof="0" dirty="0">
                <a:ln>
                  <a:noFill/>
                </a:ln>
                <a:solidFill>
                  <a:srgbClr val="000099"/>
                </a:solidFill>
                <a:effectLst/>
                <a:uLnTx/>
                <a:uFillTx/>
                <a:latin typeface="Arial" charset="0"/>
                <a:ea typeface="+mn-ea"/>
                <a:cs typeface="+mn-cs"/>
              </a:rPr>
              <a:t> o </a:t>
            </a:r>
            <a:r>
              <a:rPr kumimoji="0" lang="it-IT" sz="2000" b="1" i="1" u="sng" strike="noStrike" kern="1200" cap="none" spc="0" normalizeH="0" baseline="0" noProof="0" dirty="0">
                <a:ln>
                  <a:noFill/>
                </a:ln>
                <a:solidFill>
                  <a:srgbClr val="FF0000"/>
                </a:solidFill>
                <a:effectLst/>
                <a:uLnTx/>
                <a:uFillTx/>
                <a:latin typeface="Arial" charset="0"/>
                <a:ea typeface="+mn-ea"/>
                <a:cs typeface="+mn-cs"/>
              </a:rPr>
              <a:t>Soggetto </a:t>
            </a:r>
            <a:r>
              <a:rPr kumimoji="0" lang="it-IT" sz="2000" b="1" i="1" u="sng" strike="noStrike" kern="1200" cap="none" spc="0" normalizeH="0" baseline="0" noProof="0" dirty="0" smtClean="0">
                <a:ln>
                  <a:noFill/>
                </a:ln>
                <a:solidFill>
                  <a:srgbClr val="FF0000"/>
                </a:solidFill>
                <a:effectLst/>
                <a:uLnTx/>
                <a:uFillTx/>
                <a:latin typeface="Arial" charset="0"/>
                <a:ea typeface="+mn-ea"/>
                <a:cs typeface="+mn-cs"/>
              </a:rPr>
              <a:t>equiparato</a:t>
            </a:r>
            <a:r>
              <a:rPr kumimoji="0" lang="it-IT" sz="2000" b="1" i="0" u="none" strike="noStrike" kern="1200" cap="none" spc="0" normalizeH="0" baseline="0" noProof="0" dirty="0" smtClean="0">
                <a:ln>
                  <a:noFill/>
                </a:ln>
                <a:solidFill>
                  <a:srgbClr val="FF0000"/>
                </a:solidFill>
                <a:effectLst/>
                <a:uLnTx/>
                <a:uFillTx/>
                <a:latin typeface="Arial" charset="0"/>
                <a:ea typeface="+mn-ea"/>
                <a:cs typeface="+mn-cs"/>
              </a:rPr>
              <a:t>			</a:t>
            </a:r>
            <a:r>
              <a:rPr kumimoji="0" lang="it-IT" sz="2000" b="1" i="1" u="sng" strike="noStrike" kern="1200" cap="none" spc="0" normalizeH="0" baseline="0" noProof="0" dirty="0" smtClean="0">
                <a:ln>
                  <a:noFill/>
                </a:ln>
                <a:solidFill>
                  <a:srgbClr val="FF0000"/>
                </a:solidFill>
                <a:effectLst/>
                <a:uLnTx/>
                <a:uFillTx/>
                <a:latin typeface="Arial" charset="0"/>
                <a:ea typeface="+mn-ea"/>
                <a:cs typeface="+mn-cs"/>
                <a:hlinkClick r:id="rId4" action="ppaction://hlinkpres?slideindex=1&amp;slidetitle="/>
              </a:rPr>
              <a:t>Altri benefici</a:t>
            </a:r>
            <a:endParaRPr kumimoji="0" lang="it-IT" sz="2000" b="1" i="1" u="sng" strike="noStrike" kern="1200" cap="none" spc="0" normalizeH="0" baseline="0" noProof="0" dirty="0" smtClean="0">
              <a:ln>
                <a:noFill/>
              </a:ln>
              <a:solidFill>
                <a:srgbClr val="FF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dirty="0">
              <a:ln>
                <a:noFill/>
              </a:ln>
              <a:solidFill>
                <a:srgbClr val="000099"/>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900" b="1" i="0" u="none" strike="noStrike" kern="1200" cap="none" spc="0" normalizeH="0" baseline="0" noProof="0" dirty="0" smtClean="0">
                <a:ln>
                  <a:noFill/>
                </a:ln>
                <a:solidFill>
                  <a:srgbClr val="000099"/>
                </a:solidFill>
                <a:effectLst/>
                <a:uLnTx/>
                <a:uFillTx/>
                <a:latin typeface="Arial" charset="0"/>
                <a:ea typeface="+mn-ea"/>
                <a:cs typeface="+mn-cs"/>
              </a:rPr>
              <a:t>- Speciale Elargizione			</a:t>
            </a:r>
            <a:r>
              <a:rPr kumimoji="0" lang="it-IT" sz="2000" b="1" i="0" u="none" strike="noStrike" kern="1200" cap="none" spc="0" normalizeH="0" baseline="0" noProof="0" dirty="0" smtClean="0">
                <a:ln>
                  <a:noFill/>
                </a:ln>
                <a:solidFill>
                  <a:srgbClr val="000099">
                    <a:lumMod val="50000"/>
                  </a:srgbClr>
                </a:solidFill>
                <a:effectLst/>
                <a:uLnTx/>
                <a:uFillTx/>
                <a:latin typeface="Arial" charset="0"/>
                <a:ea typeface="+mn-ea"/>
                <a:cs typeface="+mn-cs"/>
              </a:rPr>
              <a:t> - Equo </a:t>
            </a:r>
            <a:r>
              <a:rPr kumimoji="0" lang="it-IT" sz="2000" b="1" i="0" u="none" strike="noStrike" kern="1200" cap="none" spc="0" normalizeH="0" baseline="0" noProof="0" dirty="0">
                <a:ln>
                  <a:noFill/>
                </a:ln>
                <a:solidFill>
                  <a:srgbClr val="000099">
                    <a:lumMod val="50000"/>
                  </a:srgbClr>
                </a:solidFill>
                <a:effectLst/>
                <a:uLnTx/>
                <a:uFillTx/>
                <a:latin typeface="Arial" charset="0"/>
                <a:ea typeface="+mn-ea"/>
                <a:cs typeface="+mn-cs"/>
              </a:rPr>
              <a:t>indennizzo </a:t>
            </a:r>
            <a:endParaRPr kumimoji="0" lang="it-IT" sz="1900" b="1" i="0" u="none" strike="noStrike" kern="1200" cap="none" spc="0" normalizeH="0" baseline="0" noProof="0" dirty="0" smtClean="0">
              <a:ln>
                <a:noFill/>
              </a:ln>
              <a:solidFill>
                <a:srgbClr val="000099"/>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000" b="1" i="0" u="none" strike="noStrike" kern="1200" cap="none" spc="0" normalizeH="0" baseline="0" noProof="0" dirty="0">
              <a:ln>
                <a:noFill/>
              </a:ln>
              <a:solidFill>
                <a:srgbClr val="000099"/>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900" b="1" i="0" u="none" strike="noStrike" kern="1200" cap="none" spc="0" normalizeH="0" baseline="0" noProof="0" dirty="0" smtClean="0">
                <a:ln>
                  <a:noFill/>
                </a:ln>
                <a:solidFill>
                  <a:srgbClr val="000099"/>
                </a:solidFill>
                <a:effectLst/>
                <a:uLnTx/>
                <a:uFillTx/>
                <a:latin typeface="Arial" charset="0"/>
                <a:ea typeface="+mn-ea"/>
                <a:cs typeface="+mn-cs"/>
              </a:rPr>
              <a:t>- Assegno Vitalizio			</a:t>
            </a:r>
            <a:r>
              <a:rPr kumimoji="0" lang="it-IT" sz="2000" b="1" i="0" u="none" strike="noStrike" kern="1200" cap="none" spc="0" normalizeH="0" baseline="0" noProof="0" dirty="0" smtClean="0">
                <a:ln>
                  <a:noFill/>
                </a:ln>
                <a:solidFill>
                  <a:srgbClr val="000099">
                    <a:lumMod val="50000"/>
                  </a:srgbClr>
                </a:solidFill>
                <a:effectLst/>
                <a:uLnTx/>
                <a:uFillTx/>
                <a:latin typeface="Arial" charset="0"/>
                <a:ea typeface="+mn-ea"/>
                <a:cs typeface="+mn-cs"/>
              </a:rPr>
              <a:t> - Incremento </a:t>
            </a:r>
            <a:r>
              <a:rPr kumimoji="0" lang="it-IT" sz="2000" b="1" i="0" u="none" strike="noStrike" kern="1200" cap="none" spc="0" normalizeH="0" baseline="0" noProof="0" dirty="0">
                <a:ln>
                  <a:noFill/>
                </a:ln>
                <a:solidFill>
                  <a:srgbClr val="000099">
                    <a:lumMod val="50000"/>
                  </a:srgbClr>
                </a:solidFill>
                <a:effectLst/>
                <a:uLnTx/>
                <a:uFillTx/>
                <a:latin typeface="Arial" charset="0"/>
                <a:ea typeface="+mn-ea"/>
                <a:cs typeface="+mn-cs"/>
              </a:rPr>
              <a:t>della retribuzione </a:t>
            </a:r>
            <a:r>
              <a:rPr kumimoji="0" lang="it-IT" sz="2000" b="1" i="0" u="none" strike="noStrike" kern="1200" cap="none" spc="0" normalizeH="0" baseline="0" noProof="0" dirty="0" smtClean="0">
                <a:ln>
                  <a:noFill/>
                </a:ln>
                <a:solidFill>
                  <a:srgbClr val="000099">
                    <a:lumMod val="50000"/>
                  </a:srgbClr>
                </a:solidFill>
                <a:effectLst/>
                <a:uLnTx/>
                <a:uFillTx/>
                <a:latin typeface="Arial" charset="0"/>
                <a:ea typeface="+mn-ea"/>
                <a:cs typeface="+mn-cs"/>
              </a:rPr>
              <a:t>					   pensionabile </a:t>
            </a:r>
            <a:r>
              <a:rPr kumimoji="0" lang="it-IT" sz="2000" b="1" i="0" u="none" strike="noStrike" kern="1200" cap="none" spc="0" normalizeH="0" baseline="0" noProof="0" dirty="0">
                <a:ln>
                  <a:noFill/>
                </a:ln>
                <a:solidFill>
                  <a:srgbClr val="000099">
                    <a:lumMod val="50000"/>
                  </a:srgbClr>
                </a:solidFill>
                <a:effectLst/>
                <a:uLnTx/>
                <a:uFillTx/>
                <a:latin typeface="Arial" charset="0"/>
                <a:ea typeface="+mn-ea"/>
                <a:cs typeface="+mn-cs"/>
              </a:rPr>
              <a:t>(7,5%)</a:t>
            </a:r>
            <a:r>
              <a:rPr kumimoji="0" lang="it-IT" sz="2000" b="0" i="0" u="none" strike="noStrike" kern="1200" cap="none" spc="0" normalizeH="0" baseline="0" noProof="0" dirty="0">
                <a:ln>
                  <a:noFill/>
                </a:ln>
                <a:solidFill>
                  <a:srgbClr val="000099">
                    <a:lumMod val="50000"/>
                  </a:srgbClr>
                </a:solidFill>
                <a:effectLst/>
                <a:uLnTx/>
                <a:uFillTx/>
                <a:latin typeface="Arial" charset="0"/>
                <a:ea typeface="+mn-ea"/>
                <a:cs typeface="+mn-cs"/>
              </a:rPr>
              <a:t> </a:t>
            </a:r>
            <a:endParaRPr kumimoji="0" lang="it-IT" sz="2000" b="0" i="0" u="none" strike="noStrike" kern="1200" cap="none" spc="0" normalizeH="0" baseline="0" noProof="0" dirty="0" smtClean="0">
              <a:ln>
                <a:noFill/>
              </a:ln>
              <a:solidFill>
                <a:srgbClr val="000099">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000" b="1" i="0" u="none" strike="noStrike" kern="1200" cap="none" spc="0" normalizeH="0" baseline="0" noProof="0" dirty="0" smtClean="0">
                <a:ln>
                  <a:noFill/>
                </a:ln>
                <a:solidFill>
                  <a:srgbClr val="000099"/>
                </a:solidFill>
                <a:effectLst/>
                <a:uLnTx/>
                <a:uFillTx/>
                <a:latin typeface="Arial"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900" b="1" i="0" u="none" strike="noStrike" kern="1200" cap="none" spc="0" normalizeH="0" baseline="0" noProof="0" dirty="0" smtClean="0">
                <a:ln>
                  <a:noFill/>
                </a:ln>
                <a:solidFill>
                  <a:srgbClr val="000099"/>
                </a:solidFill>
                <a:effectLst/>
                <a:uLnTx/>
                <a:uFillTx/>
                <a:latin typeface="Arial" charset="0"/>
                <a:ea typeface="+mn-ea"/>
                <a:cs typeface="+mn-cs"/>
              </a:rPr>
              <a:t>- Speciale Assegno Vitalizio		</a:t>
            </a:r>
            <a:r>
              <a:rPr kumimoji="0" lang="it-IT" sz="2000" b="1" i="0" u="none" strike="noStrike" kern="1200" cap="none" spc="0" normalizeH="0" baseline="0" noProof="0" dirty="0">
                <a:ln>
                  <a:noFill/>
                </a:ln>
                <a:solidFill>
                  <a:srgbClr val="000099">
                    <a:lumMod val="50000"/>
                  </a:srgbClr>
                </a:solidFill>
                <a:effectLst/>
                <a:uLnTx/>
                <a:uFillTx/>
                <a:latin typeface="Arial" charset="0"/>
                <a:ea typeface="+mn-ea"/>
                <a:cs typeface="+mn-cs"/>
              </a:rPr>
              <a:t> </a:t>
            </a:r>
            <a:r>
              <a:rPr kumimoji="0" lang="it-IT" sz="2000" b="1" i="0" u="none" strike="noStrike" kern="1200" cap="none" spc="0" normalizeH="0" baseline="0" noProof="0" dirty="0" smtClean="0">
                <a:ln>
                  <a:noFill/>
                </a:ln>
                <a:solidFill>
                  <a:srgbClr val="000099">
                    <a:lumMod val="50000"/>
                  </a:srgbClr>
                </a:solidFill>
                <a:effectLst/>
                <a:uLnTx/>
                <a:uFillTx/>
                <a:latin typeface="Arial" charset="0"/>
                <a:ea typeface="+mn-ea"/>
                <a:cs typeface="+mn-cs"/>
              </a:rPr>
              <a:t>- Aumento </a:t>
            </a:r>
            <a:r>
              <a:rPr kumimoji="0" lang="it-IT" sz="2000" b="1" i="0" u="none" strike="noStrike" kern="1200" cap="none" spc="0" normalizeH="0" baseline="0" noProof="0" dirty="0">
                <a:ln>
                  <a:noFill/>
                </a:ln>
                <a:solidFill>
                  <a:srgbClr val="000099">
                    <a:lumMod val="50000"/>
                  </a:srgbClr>
                </a:solidFill>
                <a:effectLst/>
                <a:uLnTx/>
                <a:uFillTx/>
                <a:latin typeface="Arial" charset="0"/>
                <a:ea typeface="+mn-ea"/>
                <a:cs typeface="+mn-cs"/>
              </a:rPr>
              <a:t>figurativo di 10 anni </a:t>
            </a:r>
            <a:r>
              <a:rPr kumimoji="0" lang="it-IT" sz="2000" b="1" i="0" u="none" strike="noStrike" kern="1200" cap="none" spc="0" normalizeH="0" baseline="0" noProof="0" dirty="0" smtClean="0">
                <a:ln>
                  <a:noFill/>
                </a:ln>
                <a:solidFill>
                  <a:srgbClr val="000099">
                    <a:lumMod val="50000"/>
                  </a:srgbClr>
                </a:solidFill>
                <a:effectLst/>
                <a:uLnTx/>
                <a:uFillTx/>
                <a:latin typeface="Arial" charset="0"/>
                <a:ea typeface="+mn-ea"/>
                <a:cs typeface="+mn-cs"/>
              </a:rPr>
              <a:t>					   di versamenti </a:t>
            </a:r>
            <a:r>
              <a:rPr kumimoji="0" lang="it-IT" sz="2000" b="1" i="0" u="none" strike="noStrike" kern="1200" cap="none" spc="0" normalizeH="0" baseline="0" noProof="0" dirty="0">
                <a:ln>
                  <a:noFill/>
                </a:ln>
                <a:solidFill>
                  <a:srgbClr val="000099">
                    <a:lumMod val="50000"/>
                  </a:srgbClr>
                </a:solidFill>
                <a:effectLst/>
                <a:uLnTx/>
                <a:uFillTx/>
                <a:latin typeface="Arial" charset="0"/>
                <a:ea typeface="+mn-ea"/>
                <a:cs typeface="+mn-cs"/>
              </a:rPr>
              <a:t>contributivi</a:t>
            </a:r>
            <a:r>
              <a:rPr kumimoji="0" lang="it-IT" sz="2000" b="0" i="0" u="none" strike="noStrike" kern="1200" cap="none" spc="0" normalizeH="0" baseline="0" noProof="0" dirty="0">
                <a:ln>
                  <a:noFill/>
                </a:ln>
                <a:solidFill>
                  <a:srgbClr val="000099">
                    <a:lumMod val="50000"/>
                  </a:srgbClr>
                </a:solidFill>
                <a:effectLst/>
                <a:uLnTx/>
                <a:uFillTx/>
                <a:latin typeface="Arial" charset="0"/>
                <a:ea typeface="+mn-ea"/>
                <a:cs typeface="+mn-cs"/>
              </a:rPr>
              <a:t> </a:t>
            </a:r>
            <a:endParaRPr kumimoji="0" lang="it-IT" sz="1900" b="1" i="0" u="none" strike="noStrike" kern="1200" cap="none" spc="0" normalizeH="0" baseline="0" noProof="0" dirty="0" smtClean="0">
              <a:ln>
                <a:noFill/>
              </a:ln>
              <a:solidFill>
                <a:srgbClr val="000099"/>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000" b="1" i="0" u="none" strike="noStrike" kern="1200" cap="none" spc="0" normalizeH="0" baseline="0" noProof="0" dirty="0" smtClean="0">
              <a:ln>
                <a:noFill/>
              </a:ln>
              <a:solidFill>
                <a:srgbClr val="000099">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900" b="1" i="0" u="none" strike="noStrike" kern="1200" cap="none" spc="0" normalizeH="0" baseline="0" noProof="0" dirty="0" smtClean="0">
                <a:ln>
                  <a:noFill/>
                </a:ln>
                <a:solidFill>
                  <a:srgbClr val="000099"/>
                </a:solidFill>
                <a:effectLst/>
                <a:uLnTx/>
                <a:uFillTx/>
                <a:latin typeface="Arial" charset="0"/>
                <a:ea typeface="+mn-ea"/>
                <a:cs typeface="+mn-cs"/>
              </a:rPr>
              <a:t>- Doppia </a:t>
            </a:r>
            <a:r>
              <a:rPr kumimoji="0" lang="it-IT" sz="1900" b="1" i="0" u="none" strike="noStrike" kern="1200" cap="none" spc="0" normalizeH="0" baseline="0" noProof="0" dirty="0">
                <a:ln>
                  <a:noFill/>
                </a:ln>
                <a:solidFill>
                  <a:srgbClr val="000099"/>
                </a:solidFill>
                <a:effectLst/>
                <a:uLnTx/>
                <a:uFillTx/>
                <a:latin typeface="Arial" charset="0"/>
                <a:ea typeface="+mn-ea"/>
                <a:cs typeface="+mn-cs"/>
              </a:rPr>
              <a:t>annualità della </a:t>
            </a:r>
            <a:r>
              <a:rPr kumimoji="0" lang="it-IT" sz="1900" b="1" i="0" u="none" strike="noStrike" kern="1200" cap="none" spc="0" normalizeH="0" baseline="0" noProof="0" dirty="0" smtClean="0">
                <a:ln>
                  <a:noFill/>
                </a:ln>
                <a:solidFill>
                  <a:srgbClr val="000099"/>
                </a:solidFill>
                <a:effectLst/>
                <a:uLnTx/>
                <a:uFillTx/>
                <a:latin typeface="Arial" charset="0"/>
                <a:ea typeface="+mn-ea"/>
                <a:cs typeface="+mn-cs"/>
              </a:rPr>
              <a:t>pensione	</a:t>
            </a:r>
            <a:r>
              <a:rPr kumimoji="0" lang="it-IT" sz="2000" b="1" i="0" u="none" strike="noStrike" kern="1200" cap="none" spc="0" normalizeH="0" baseline="0" noProof="0" dirty="0">
                <a:ln>
                  <a:noFill/>
                </a:ln>
                <a:solidFill>
                  <a:srgbClr val="000099">
                    <a:lumMod val="50000"/>
                  </a:srgbClr>
                </a:solidFill>
                <a:effectLst/>
                <a:uLnTx/>
                <a:uFillTx/>
                <a:latin typeface="Arial" charset="0"/>
                <a:ea typeface="+mn-ea"/>
                <a:cs typeface="+mn-cs"/>
              </a:rPr>
              <a:t> </a:t>
            </a:r>
            <a:r>
              <a:rPr kumimoji="0" lang="it-IT" sz="2000" b="1" i="0" u="none" strike="noStrike" kern="1200" cap="none" spc="0" normalizeH="0" baseline="0" noProof="0" dirty="0" smtClean="0">
                <a:ln>
                  <a:noFill/>
                </a:ln>
                <a:solidFill>
                  <a:srgbClr val="000099">
                    <a:lumMod val="50000"/>
                  </a:srgbClr>
                </a:solidFill>
                <a:effectLst/>
                <a:uLnTx/>
                <a:uFillTx/>
                <a:latin typeface="Arial" charset="0"/>
                <a:ea typeface="+mn-ea"/>
                <a:cs typeface="+mn-cs"/>
              </a:rPr>
              <a:t>- Indennità </a:t>
            </a:r>
            <a:r>
              <a:rPr kumimoji="0" lang="it-IT" sz="2000" b="1" i="0" u="none" strike="noStrike" kern="1200" cap="none" spc="0" normalizeH="0" baseline="0" noProof="0" dirty="0">
                <a:ln>
                  <a:noFill/>
                </a:ln>
                <a:solidFill>
                  <a:srgbClr val="000099">
                    <a:lumMod val="50000"/>
                  </a:srgbClr>
                </a:solidFill>
                <a:effectLst/>
                <a:uLnTx/>
                <a:uFillTx/>
                <a:latin typeface="Arial" charset="0"/>
                <a:ea typeface="+mn-ea"/>
                <a:cs typeface="+mn-cs"/>
              </a:rPr>
              <a:t>una tantum per </a:t>
            </a:r>
            <a:r>
              <a:rPr kumimoji="0" lang="it-IT" sz="2000" b="1" i="0" u="none" strike="noStrike" kern="1200" cap="none" spc="0" normalizeH="0" baseline="0" noProof="0" dirty="0" smtClean="0">
                <a:ln>
                  <a:noFill/>
                </a:ln>
                <a:solidFill>
                  <a:srgbClr val="000099">
                    <a:lumMod val="50000"/>
                  </a:srgbClr>
                </a:solidFill>
                <a:effectLst/>
                <a:uLnTx/>
                <a:uFillTx/>
                <a:latin typeface="Arial" charset="0"/>
                <a:ea typeface="+mn-ea"/>
                <a:cs typeface="+mn-cs"/>
              </a:rPr>
              <a:t>						   l’infermità </a:t>
            </a:r>
            <a:r>
              <a:rPr kumimoji="0" lang="it-IT" sz="2000" b="1" i="0" u="none" strike="noStrike" kern="1200" cap="none" spc="0" normalizeH="0" baseline="0" noProof="0" dirty="0">
                <a:ln>
                  <a:noFill/>
                </a:ln>
                <a:solidFill>
                  <a:srgbClr val="000099">
                    <a:lumMod val="50000"/>
                  </a:srgbClr>
                </a:solidFill>
                <a:effectLst/>
                <a:uLnTx/>
                <a:uFillTx/>
                <a:latin typeface="Arial" charset="0"/>
                <a:ea typeface="+mn-ea"/>
                <a:cs typeface="+mn-cs"/>
              </a:rPr>
              <a:t>denunciata </a:t>
            </a:r>
            <a:endParaRPr kumimoji="0" lang="it-IT" sz="2000" b="1" i="0" u="none" strike="noStrike" kern="1200" cap="none" spc="0" normalizeH="0" baseline="0" noProof="0" dirty="0" smtClean="0">
              <a:ln>
                <a:noFill/>
              </a:ln>
              <a:solidFill>
                <a:srgbClr val="000099">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000" b="1" i="0" u="none" strike="noStrike" kern="1200" cap="none" spc="0" normalizeH="0" baseline="0" noProof="0" dirty="0" smtClean="0">
              <a:ln>
                <a:noFill/>
              </a:ln>
              <a:solidFill>
                <a:srgbClr val="000099"/>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00" b="1" i="0" u="none" strike="noStrike" kern="1200" cap="none" spc="0" normalizeH="0" baseline="0" noProof="0" dirty="0" smtClean="0">
              <a:ln>
                <a:noFill/>
              </a:ln>
              <a:solidFill>
                <a:srgbClr val="000099"/>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900" b="1" i="0" u="none" strike="noStrike" kern="1200" cap="none" spc="0" normalizeH="0" baseline="0" noProof="0" dirty="0" smtClean="0">
                <a:ln>
                  <a:noFill/>
                </a:ln>
                <a:solidFill>
                  <a:srgbClr val="000099"/>
                </a:solidFill>
                <a:effectLst/>
                <a:uLnTx/>
                <a:uFillTx/>
                <a:latin typeface="Arial" charset="0"/>
                <a:ea typeface="+mn-ea"/>
                <a:cs typeface="+mn-cs"/>
              </a:rPr>
              <a:t>- Esenzione </a:t>
            </a:r>
            <a:r>
              <a:rPr kumimoji="0" lang="it-IT" sz="1900" b="1" i="0" u="none" strike="noStrike" kern="1200" cap="none" spc="0" normalizeH="0" baseline="0" noProof="0" dirty="0">
                <a:ln>
                  <a:noFill/>
                </a:ln>
                <a:solidFill>
                  <a:srgbClr val="000099"/>
                </a:solidFill>
                <a:effectLst/>
                <a:uLnTx/>
                <a:uFillTx/>
                <a:latin typeface="Arial" charset="0"/>
                <a:ea typeface="+mn-ea"/>
                <a:cs typeface="+mn-cs"/>
              </a:rPr>
              <a:t>IRPEF per i </a:t>
            </a:r>
            <a:r>
              <a:rPr kumimoji="0" lang="it-IT" sz="1900" b="1" i="0" u="none" strike="noStrike" kern="1200" cap="none" spc="0" normalizeH="0" baseline="0" noProof="0" dirty="0" smtClean="0">
                <a:ln>
                  <a:noFill/>
                </a:ln>
                <a:solidFill>
                  <a:srgbClr val="000099"/>
                </a:solidFill>
                <a:effectLst/>
                <a:uLnTx/>
                <a:uFillTx/>
                <a:latin typeface="Arial" charset="0"/>
                <a:ea typeface="+mn-ea"/>
                <a:cs typeface="+mn-cs"/>
              </a:rPr>
              <a:t>trattamenti	</a:t>
            </a:r>
            <a:r>
              <a:rPr kumimoji="0" lang="it-IT" sz="2000" b="1" i="0" u="none" strike="noStrike" kern="1200" cap="none" spc="0" normalizeH="0" baseline="0" noProof="0" dirty="0">
                <a:ln>
                  <a:noFill/>
                </a:ln>
                <a:solidFill>
                  <a:srgbClr val="000099">
                    <a:lumMod val="50000"/>
                  </a:srgbClr>
                </a:solidFill>
                <a:effectLst/>
                <a:uLnTx/>
                <a:uFillTx/>
                <a:latin typeface="Arial" charset="0"/>
                <a:ea typeface="+mn-ea"/>
                <a:cs typeface="+mn-cs"/>
              </a:rPr>
              <a:t> </a:t>
            </a:r>
            <a:r>
              <a:rPr kumimoji="0" lang="it-IT" sz="2000" b="1" i="0" u="none" strike="noStrike" kern="1200" cap="none" spc="0" normalizeH="0" baseline="0" noProof="0" dirty="0" smtClean="0">
                <a:ln>
                  <a:noFill/>
                </a:ln>
                <a:solidFill>
                  <a:srgbClr val="000099">
                    <a:lumMod val="50000"/>
                  </a:srgbClr>
                </a:solidFill>
                <a:effectLst/>
                <a:uLnTx/>
                <a:uFillTx/>
                <a:latin typeface="Arial" charset="0"/>
                <a:ea typeface="+mn-ea"/>
                <a:cs typeface="+mn-cs"/>
              </a:rPr>
              <a:t>- Pensione </a:t>
            </a:r>
            <a:r>
              <a:rPr kumimoji="0" lang="it-IT" sz="2000" b="1" i="0" u="none" strike="noStrike" kern="1200" cap="none" spc="0" normalizeH="0" baseline="0" noProof="0" dirty="0">
                <a:ln>
                  <a:noFill/>
                </a:ln>
                <a:solidFill>
                  <a:srgbClr val="000099">
                    <a:lumMod val="50000"/>
                  </a:srgbClr>
                </a:solidFill>
                <a:effectLst/>
                <a:uLnTx/>
                <a:uFillTx/>
                <a:latin typeface="Arial" charset="0"/>
                <a:ea typeface="+mn-ea"/>
                <a:cs typeface="+mn-cs"/>
              </a:rPr>
              <a:t>privilegiata </a:t>
            </a:r>
            <a:endParaRPr kumimoji="0" lang="it-IT" sz="1900" b="1" i="0" u="none" strike="noStrike" kern="1200" cap="none" spc="0" normalizeH="0" baseline="0" noProof="0" dirty="0" smtClean="0">
              <a:ln>
                <a:noFill/>
              </a:ln>
              <a:solidFill>
                <a:srgbClr val="000099"/>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900" b="1" i="0" u="none" strike="noStrike" kern="1200" cap="none" spc="0" normalizeH="0" baseline="0" noProof="0" dirty="0" smtClean="0">
                <a:ln>
                  <a:noFill/>
                </a:ln>
                <a:solidFill>
                  <a:srgbClr val="000099"/>
                </a:solidFill>
                <a:effectLst/>
                <a:uLnTx/>
                <a:uFillTx/>
                <a:latin typeface="Arial" charset="0"/>
                <a:ea typeface="+mn-ea"/>
                <a:cs typeface="+mn-cs"/>
              </a:rPr>
              <a:t>  pensionistici</a:t>
            </a:r>
            <a:endParaRPr kumimoji="0" lang="it-IT" sz="1900" b="1" i="0" u="none" strike="noStrike" kern="1200" cap="none" spc="0" normalizeH="0" baseline="0" noProof="0" dirty="0">
              <a:ln>
                <a:noFill/>
              </a:ln>
              <a:solidFill>
                <a:srgbClr val="000099"/>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900" b="1" i="0" u="none" strike="noStrike" kern="1200" cap="none" spc="0" normalizeH="0" baseline="0" noProof="0" dirty="0">
              <a:ln>
                <a:noFill/>
              </a:ln>
              <a:solidFill>
                <a:srgbClr val="000099"/>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900" b="0" i="0" u="none" strike="noStrike" kern="1200" cap="none" spc="0" normalizeH="0" baseline="0" noProof="0" dirty="0">
              <a:ln>
                <a:noFill/>
              </a:ln>
              <a:solidFill>
                <a:srgbClr val="000099"/>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900" b="0" i="0" u="none" strike="noStrike" kern="1200" cap="none" spc="0" normalizeH="0" baseline="0" noProof="0" dirty="0" smtClean="0">
              <a:ln>
                <a:noFill/>
              </a:ln>
              <a:solidFill>
                <a:srgbClr val="000099"/>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900" b="0" i="0" u="none" strike="noStrike" kern="1200" cap="none" spc="0" normalizeH="0" baseline="0" noProof="0" dirty="0" smtClean="0">
                <a:ln>
                  <a:noFill/>
                </a:ln>
                <a:solidFill>
                  <a:srgbClr val="000099"/>
                </a:solidFill>
                <a:effectLst/>
                <a:uLnTx/>
                <a:uFillTx/>
                <a:latin typeface="Arial" charset="0"/>
                <a:ea typeface="+mn-ea"/>
                <a:cs typeface="+mn-cs"/>
              </a:rPr>
              <a:t> </a:t>
            </a:r>
            <a:endParaRPr kumimoji="0" lang="it-IT" sz="1900" b="0" i="0" u="none" strike="noStrike" kern="1200" cap="none" spc="0" normalizeH="0" baseline="0" noProof="0" dirty="0">
              <a:ln>
                <a:noFill/>
              </a:ln>
              <a:solidFill>
                <a:srgbClr val="000099"/>
              </a:solidFill>
              <a:effectLst/>
              <a:uLnTx/>
              <a:uFillTx/>
              <a:latin typeface="Arial" charset="0"/>
              <a:ea typeface="+mn-ea"/>
              <a:cs typeface="+mn-cs"/>
            </a:endParaRPr>
          </a:p>
        </p:txBody>
      </p:sp>
      <p:grpSp>
        <p:nvGrpSpPr>
          <p:cNvPr id="32775" name="Gruppo 3"/>
          <p:cNvGrpSpPr>
            <a:grpSpLocks/>
          </p:cNvGrpSpPr>
          <p:nvPr/>
        </p:nvGrpSpPr>
        <p:grpSpPr bwMode="auto">
          <a:xfrm>
            <a:off x="42863" y="68263"/>
            <a:ext cx="9058275" cy="522287"/>
            <a:chOff x="36709" y="44066"/>
            <a:chExt cx="9057933" cy="522921"/>
          </a:xfrm>
        </p:grpSpPr>
        <p:sp>
          <p:nvSpPr>
            <p:cNvPr id="11272" name="WordArt 72"/>
            <p:cNvSpPr>
              <a:spLocks noChangeArrowheads="1" noChangeShapeType="1" noTextEdit="1"/>
            </p:cNvSpPr>
            <p:nvPr/>
          </p:nvSpPr>
          <p:spPr bwMode="auto">
            <a:xfrm>
              <a:off x="1042988" y="74160"/>
              <a:ext cx="7058025" cy="43497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65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48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II CONGRESSO NAZIONALE A.N.ME.LE.P.A.: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LE VITTIME DEL DOVERE: ASPETTI MEDICO-LEGALI TRA PRESTAZIONI E RISARCIMENTI</a:t>
              </a:r>
            </a:p>
          </p:txBody>
        </p:sp>
        <p:pic>
          <p:nvPicPr>
            <p:cNvPr id="3277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709" y="44624"/>
              <a:ext cx="890392" cy="5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29455" y="44066"/>
              <a:ext cx="865187" cy="49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531774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0"/>
          <p:cNvSpPr>
            <a:spLocks noChangeArrowheads="1"/>
          </p:cNvSpPr>
          <p:nvPr/>
        </p:nvSpPr>
        <p:spPr bwMode="auto">
          <a:xfrm>
            <a:off x="8763000" y="6505575"/>
            <a:ext cx="381000" cy="352425"/>
          </a:xfrm>
          <a:prstGeom prst="ellipse">
            <a:avLst/>
          </a:prstGeom>
          <a:solidFill>
            <a:srgbClr val="CCFF33"/>
          </a:solidFill>
          <a:ln>
            <a:noFill/>
          </a:ln>
          <a:effectLs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2800" b="1" i="1"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34819" name="Segnaposto numero diapositiva 4"/>
          <p:cNvSpPr txBox="1">
            <a:spLocks noGrp="1"/>
          </p:cNvSpPr>
          <p:nvPr/>
        </p:nvSpPr>
        <p:spPr bwMode="auto">
          <a:xfrm>
            <a:off x="8604250" y="6546850"/>
            <a:ext cx="504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95000"/>
              </a:lnSpc>
              <a:spcBef>
                <a:spcPct val="0"/>
              </a:spcBef>
              <a:spcAft>
                <a:spcPct val="0"/>
              </a:spcAft>
              <a:buClrTx/>
              <a:buSzTx/>
              <a:buFontTx/>
              <a:buNone/>
              <a:tabLst/>
              <a:defRPr/>
            </a:pPr>
            <a:fld id="{D0DA303C-C04F-4495-B9A7-5C54F281C6ED}" type="slidenum">
              <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rPr>
              <a:pPr marL="0" marR="0" lvl="0" indent="0" algn="r" defTabSz="914400" rtl="0" eaLnBrk="1" fontAlgn="base" latinLnBrk="0" hangingPunct="1">
                <a:lnSpc>
                  <a:spcPct val="95000"/>
                </a:lnSpc>
                <a:spcBef>
                  <a:spcPct val="0"/>
                </a:spcBef>
                <a:spcAft>
                  <a:spcPct val="0"/>
                </a:spcAft>
                <a:buClrTx/>
                <a:buSzTx/>
                <a:buFontTx/>
                <a:buNone/>
                <a:tabLst/>
                <a:defRPr/>
              </a:pPr>
              <a:t>16</a:t>
            </a:fld>
            <a:endPar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endParaRPr>
          </a:p>
        </p:txBody>
      </p:sp>
      <p:grpSp>
        <p:nvGrpSpPr>
          <p:cNvPr id="34820" name="Group 27"/>
          <p:cNvGrpSpPr>
            <a:grpSpLocks/>
          </p:cNvGrpSpPr>
          <p:nvPr/>
        </p:nvGrpSpPr>
        <p:grpSpPr bwMode="auto">
          <a:xfrm>
            <a:off x="395288" y="836613"/>
            <a:ext cx="8064500" cy="666750"/>
            <a:chOff x="669" y="609"/>
            <a:chExt cx="2236" cy="428"/>
          </a:xfrm>
        </p:grpSpPr>
        <p:sp>
          <p:nvSpPr>
            <p:cNvPr id="34827" name="AutoShape 28"/>
            <p:cNvSpPr>
              <a:spLocks noChangeArrowheads="1"/>
            </p:cNvSpPr>
            <p:nvPr/>
          </p:nvSpPr>
          <p:spPr bwMode="auto">
            <a:xfrm>
              <a:off x="669" y="609"/>
              <a:ext cx="2222" cy="428"/>
            </a:xfrm>
            <a:prstGeom prst="bevel">
              <a:avLst>
                <a:gd name="adj" fmla="val 12500"/>
              </a:avLst>
            </a:prstGeom>
            <a:solidFill>
              <a:srgbClr val="BBE0E3"/>
            </a:solidFill>
            <a:ln w="9525">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 name="Text Box 29"/>
            <p:cNvSpPr txBox="1">
              <a:spLocks noChangeArrowheads="1"/>
            </p:cNvSpPr>
            <p:nvPr/>
          </p:nvSpPr>
          <p:spPr bwMode="auto">
            <a:xfrm>
              <a:off x="706" y="693"/>
              <a:ext cx="2199" cy="264"/>
            </a:xfrm>
            <a:prstGeom prst="rect">
              <a:avLst/>
            </a:prstGeom>
            <a:noFill/>
            <a:ln>
              <a:noFill/>
            </a:ln>
            <a:effectLs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t>
              </a:r>
              <a:r>
                <a:rPr kumimoji="0" lang="it-IT" sz="2000" b="0" i="1"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COMPENSAZIO LUCRI CUM DANNO</a:t>
              </a:r>
              <a:r>
                <a:rPr kumimoji="0" lang="it-IT"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t>
              </a:r>
              <a:endParaRPr kumimoji="0" lang="es-ES" sz="2200" b="0" i="0" u="none" strike="noStrike" kern="1200" cap="none" spc="0" normalizeH="0" baseline="0" noProof="0" dirty="0">
                <a:ln>
                  <a:noFill/>
                </a:ln>
                <a:solidFill>
                  <a:srgbClr val="CC6600"/>
                </a:solidFill>
                <a:effectLst>
                  <a:outerShdw blurRad="38100" dist="38100" dir="2700000" algn="tl">
                    <a:srgbClr val="000000"/>
                  </a:outerShdw>
                </a:effectLst>
                <a:uLnTx/>
                <a:uFillTx/>
                <a:latin typeface="Arial Narrow" pitchFamily="34" charset="0"/>
                <a:ea typeface="+mn-ea"/>
                <a:cs typeface="+mn-cs"/>
              </a:endParaRPr>
            </a:p>
          </p:txBody>
        </p:sp>
      </p:grpSp>
      <p:sp>
        <p:nvSpPr>
          <p:cNvPr id="34821" name="Rectangle 1027"/>
          <p:cNvSpPr txBox="1">
            <a:spLocks noChangeArrowheads="1"/>
          </p:cNvSpPr>
          <p:nvPr/>
        </p:nvSpPr>
        <p:spPr bwMode="auto">
          <a:xfrm>
            <a:off x="179388" y="1631950"/>
            <a:ext cx="8785225" cy="4851400"/>
          </a:xfrm>
          <a:prstGeom prst="rect">
            <a:avLst/>
          </a:prstGeom>
          <a:blipFill dpi="0" rotWithShape="1">
            <a:blip r:embed="rId3"/>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it-IT" altLang="it-IT"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p:txBody>
      </p:sp>
      <p:sp>
        <p:nvSpPr>
          <p:cNvPr id="19" name="CasellaDiTesto 2"/>
          <p:cNvSpPr txBox="1">
            <a:spLocks noChangeArrowheads="1"/>
          </p:cNvSpPr>
          <p:nvPr/>
        </p:nvSpPr>
        <p:spPr bwMode="auto">
          <a:xfrm>
            <a:off x="169863" y="1500188"/>
            <a:ext cx="8804275" cy="4848225"/>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600" b="0" i="0" u="none" strike="noStrike" kern="1200" cap="none" spc="0" normalizeH="0" baseline="0" noProof="0" dirty="0" smtClean="0">
              <a:ln>
                <a:noFill/>
              </a:ln>
              <a:solidFill>
                <a:srgbClr val="000099"/>
              </a:solidFill>
              <a:effectLst/>
              <a:uLnTx/>
              <a:uFillTx/>
              <a:latin typeface="Arial"/>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2800" b="1" i="1" u="none" strike="noStrike" kern="1200" cap="none" spc="0" normalizeH="0" baseline="0" noProof="0" dirty="0" smtClean="0">
              <a:ln>
                <a:noFill/>
              </a:ln>
              <a:solidFill>
                <a:srgbClr val="000099"/>
              </a:solidFill>
              <a:effectLst/>
              <a:uLnTx/>
              <a:uFillTx/>
              <a:latin typeface="Arial"/>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2800" b="1" i="1" u="none" strike="noStrike" kern="1200" cap="none" spc="0" normalizeH="0" baseline="0" noProof="0" dirty="0" smtClean="0">
                <a:ln>
                  <a:noFill/>
                </a:ln>
                <a:solidFill>
                  <a:srgbClr val="000099"/>
                </a:solidFill>
                <a:effectLst/>
                <a:uLnTx/>
                <a:uFillTx/>
                <a:latin typeface="Arial"/>
                <a:ea typeface="+mn-ea"/>
                <a:cs typeface="+mn-cs"/>
              </a:rPr>
              <a:t>La valorizzazione dei principali benefici economici</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000" b="0" i="0" u="none" strike="noStrike" kern="1200" cap="none" spc="0" normalizeH="0" baseline="0" noProof="0" dirty="0">
              <a:ln>
                <a:noFill/>
              </a:ln>
              <a:solidFill>
                <a:srgbClr val="000099"/>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900" b="0" i="0" u="none" strike="noStrike" kern="1200" cap="none" spc="0" normalizeH="0" baseline="0" noProof="0" dirty="0">
              <a:ln>
                <a:noFill/>
              </a:ln>
              <a:solidFill>
                <a:srgbClr val="000099"/>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600" b="1" i="1" u="none" strike="noStrike" kern="1200" cap="none" spc="0" normalizeH="0" baseline="0" noProof="0" dirty="0" smtClean="0">
                <a:ln>
                  <a:noFill/>
                </a:ln>
                <a:solidFill>
                  <a:srgbClr val="000099"/>
                </a:solidFill>
                <a:effectLst/>
                <a:uLnTx/>
                <a:uFillTx/>
                <a:latin typeface="Arial" charset="0"/>
                <a:ea typeface="+mn-ea"/>
                <a:cs typeface="+mn-cs"/>
              </a:rPr>
              <a:t>IPOTETICI CASE STUDY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900" b="0" i="0" u="none" strike="noStrike" kern="1200" cap="none" spc="0" normalizeH="0" baseline="0" noProof="0" dirty="0">
              <a:ln>
                <a:noFill/>
              </a:ln>
              <a:solidFill>
                <a:srgbClr val="000099"/>
              </a:solidFill>
              <a:effectLst/>
              <a:uLnTx/>
              <a:uFillTx/>
              <a:latin typeface="Arial" charset="0"/>
              <a:ea typeface="+mn-ea"/>
              <a:cs typeface="+mn-cs"/>
            </a:endParaRP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it-IT" sz="2400" b="1" i="0" u="none" strike="noStrike" kern="1200" cap="none" spc="0" normalizeH="0" baseline="0" noProof="0" dirty="0" smtClean="0">
                <a:ln>
                  <a:noFill/>
                </a:ln>
                <a:solidFill>
                  <a:srgbClr val="000099"/>
                </a:solidFill>
                <a:effectLst/>
                <a:uLnTx/>
                <a:uFillTx/>
                <a:latin typeface="Arial" charset="0"/>
                <a:ea typeface="+mn-ea"/>
                <a:cs typeface="+mn-cs"/>
              </a:rPr>
              <a:t>Dove con cui si calcola l’ammontare complessivo degli indennizzi erogati dall’A.D. per un appartenente alle FF.AA, posti a confronto con la principale voce di danno B.D. previsto dalle tabelle di Milano e Roma.</a:t>
            </a:r>
            <a:endParaRPr kumimoji="0" lang="it-IT" sz="1900" b="0" i="0" u="none" strike="noStrike" kern="1200" cap="none" spc="0" normalizeH="0" baseline="0" noProof="0" dirty="0" smtClean="0">
              <a:ln>
                <a:noFill/>
              </a:ln>
              <a:solidFill>
                <a:srgbClr val="000099"/>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900" b="0" i="0" u="none" strike="noStrike" kern="1200" cap="none" spc="0" normalizeH="0" baseline="0" noProof="0" dirty="0" smtClean="0">
                <a:ln>
                  <a:noFill/>
                </a:ln>
                <a:solidFill>
                  <a:srgbClr val="000099"/>
                </a:solidFill>
                <a:effectLst/>
                <a:uLnTx/>
                <a:uFillTx/>
                <a:latin typeface="Arial" charset="0"/>
                <a:ea typeface="+mn-ea"/>
                <a:cs typeface="+mn-cs"/>
              </a:rPr>
              <a:t> </a:t>
            </a:r>
            <a:endParaRPr kumimoji="0" lang="it-IT" sz="1900" b="0" i="0" u="none" strike="noStrike" kern="1200" cap="none" spc="0" normalizeH="0" baseline="0" noProof="0" dirty="0">
              <a:ln>
                <a:noFill/>
              </a:ln>
              <a:solidFill>
                <a:srgbClr val="000099"/>
              </a:solidFill>
              <a:effectLst/>
              <a:uLnTx/>
              <a:uFillTx/>
              <a:latin typeface="Arial" charset="0"/>
              <a:ea typeface="+mn-ea"/>
              <a:cs typeface="+mn-cs"/>
            </a:endParaRPr>
          </a:p>
        </p:txBody>
      </p:sp>
      <p:grpSp>
        <p:nvGrpSpPr>
          <p:cNvPr id="34823" name="Gruppo 3"/>
          <p:cNvGrpSpPr>
            <a:grpSpLocks/>
          </p:cNvGrpSpPr>
          <p:nvPr/>
        </p:nvGrpSpPr>
        <p:grpSpPr bwMode="auto">
          <a:xfrm>
            <a:off x="42863" y="68263"/>
            <a:ext cx="9058275" cy="522287"/>
            <a:chOff x="36709" y="44066"/>
            <a:chExt cx="9057933" cy="522921"/>
          </a:xfrm>
        </p:grpSpPr>
        <p:sp>
          <p:nvSpPr>
            <p:cNvPr id="11272" name="WordArt 72"/>
            <p:cNvSpPr>
              <a:spLocks noChangeArrowheads="1" noChangeShapeType="1" noTextEdit="1"/>
            </p:cNvSpPr>
            <p:nvPr/>
          </p:nvSpPr>
          <p:spPr bwMode="auto">
            <a:xfrm>
              <a:off x="1042988" y="74160"/>
              <a:ext cx="7058025" cy="43497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65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48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II CONGRESSO NAZIONALE A.N.ME.LE.P.A.: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LE VITTIME DEL DOVERE: ASPETTI MEDICO-LEGALI TRA PRESTAZIONI E RISARCIMENTI</a:t>
              </a:r>
            </a:p>
          </p:txBody>
        </p:sp>
        <p:pic>
          <p:nvPicPr>
            <p:cNvPr id="3482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09" y="44624"/>
              <a:ext cx="890392" cy="5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455" y="44066"/>
              <a:ext cx="865187" cy="49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006406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0"/>
          <p:cNvSpPr>
            <a:spLocks noChangeArrowheads="1"/>
          </p:cNvSpPr>
          <p:nvPr/>
        </p:nvSpPr>
        <p:spPr bwMode="auto">
          <a:xfrm>
            <a:off x="8763000" y="6505575"/>
            <a:ext cx="381000" cy="352425"/>
          </a:xfrm>
          <a:prstGeom prst="ellipse">
            <a:avLst/>
          </a:prstGeom>
          <a:solidFill>
            <a:srgbClr val="CCFF33"/>
          </a:solidFill>
          <a:ln>
            <a:noFill/>
          </a:ln>
          <a:effectLs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2800" b="1" i="1"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36867" name="Segnaposto numero diapositiva 4"/>
          <p:cNvSpPr txBox="1">
            <a:spLocks noGrp="1"/>
          </p:cNvSpPr>
          <p:nvPr/>
        </p:nvSpPr>
        <p:spPr bwMode="auto">
          <a:xfrm>
            <a:off x="8604250" y="6546850"/>
            <a:ext cx="504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95000"/>
              </a:lnSpc>
              <a:spcBef>
                <a:spcPct val="0"/>
              </a:spcBef>
              <a:spcAft>
                <a:spcPct val="0"/>
              </a:spcAft>
              <a:buClrTx/>
              <a:buSzTx/>
              <a:buFontTx/>
              <a:buNone/>
              <a:tabLst/>
              <a:defRPr/>
            </a:pPr>
            <a:fld id="{37E92DCA-80B9-4791-8B64-29C337051C84}" type="slidenum">
              <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rPr>
              <a:pPr marL="0" marR="0" lvl="0" indent="0" algn="r" defTabSz="914400" rtl="0" eaLnBrk="1" fontAlgn="base" latinLnBrk="0" hangingPunct="1">
                <a:lnSpc>
                  <a:spcPct val="95000"/>
                </a:lnSpc>
                <a:spcBef>
                  <a:spcPct val="0"/>
                </a:spcBef>
                <a:spcAft>
                  <a:spcPct val="0"/>
                </a:spcAft>
                <a:buClrTx/>
                <a:buSzTx/>
                <a:buFontTx/>
                <a:buNone/>
                <a:tabLst/>
                <a:defRPr/>
              </a:pPr>
              <a:t>17</a:t>
            </a:fld>
            <a:endPar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endParaRPr>
          </a:p>
        </p:txBody>
      </p:sp>
      <p:grpSp>
        <p:nvGrpSpPr>
          <p:cNvPr id="36868" name="Group 27"/>
          <p:cNvGrpSpPr>
            <a:grpSpLocks/>
          </p:cNvGrpSpPr>
          <p:nvPr/>
        </p:nvGrpSpPr>
        <p:grpSpPr bwMode="auto">
          <a:xfrm>
            <a:off x="395288" y="836613"/>
            <a:ext cx="8064500" cy="666750"/>
            <a:chOff x="669" y="609"/>
            <a:chExt cx="2236" cy="428"/>
          </a:xfrm>
        </p:grpSpPr>
        <p:sp>
          <p:nvSpPr>
            <p:cNvPr id="36875" name="AutoShape 28"/>
            <p:cNvSpPr>
              <a:spLocks noChangeArrowheads="1"/>
            </p:cNvSpPr>
            <p:nvPr/>
          </p:nvSpPr>
          <p:spPr bwMode="auto">
            <a:xfrm>
              <a:off x="669" y="609"/>
              <a:ext cx="2222" cy="428"/>
            </a:xfrm>
            <a:prstGeom prst="bevel">
              <a:avLst>
                <a:gd name="adj" fmla="val 12500"/>
              </a:avLst>
            </a:prstGeom>
            <a:solidFill>
              <a:srgbClr val="BBE0E3"/>
            </a:solidFill>
            <a:ln w="9525">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 name="Text Box 29"/>
            <p:cNvSpPr txBox="1">
              <a:spLocks noChangeArrowheads="1"/>
            </p:cNvSpPr>
            <p:nvPr/>
          </p:nvSpPr>
          <p:spPr bwMode="auto">
            <a:xfrm>
              <a:off x="706" y="693"/>
              <a:ext cx="2199" cy="264"/>
            </a:xfrm>
            <a:prstGeom prst="rect">
              <a:avLst/>
            </a:prstGeom>
            <a:noFill/>
            <a:ln>
              <a:noFill/>
            </a:ln>
            <a:effectLs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t>
              </a:r>
              <a:r>
                <a:rPr kumimoji="0" lang="it-IT" sz="2000" b="0" i="1"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COMPENSAZIO LUCRI CUM DANNO</a:t>
              </a:r>
              <a:r>
                <a:rPr kumimoji="0" lang="it-IT"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t>
              </a:r>
              <a:endParaRPr kumimoji="0" lang="es-ES" sz="2200" b="0" i="0" u="none" strike="noStrike" kern="1200" cap="none" spc="0" normalizeH="0" baseline="0" noProof="0" dirty="0">
                <a:ln>
                  <a:noFill/>
                </a:ln>
                <a:solidFill>
                  <a:srgbClr val="CC6600"/>
                </a:solidFill>
                <a:effectLst>
                  <a:outerShdw blurRad="38100" dist="38100" dir="2700000" algn="tl">
                    <a:srgbClr val="000000"/>
                  </a:outerShdw>
                </a:effectLst>
                <a:uLnTx/>
                <a:uFillTx/>
                <a:latin typeface="Arial Narrow" pitchFamily="34" charset="0"/>
                <a:ea typeface="+mn-ea"/>
                <a:cs typeface="+mn-cs"/>
              </a:endParaRPr>
            </a:p>
          </p:txBody>
        </p:sp>
      </p:grpSp>
      <p:sp>
        <p:nvSpPr>
          <p:cNvPr id="36869" name="Rectangle 1027"/>
          <p:cNvSpPr txBox="1">
            <a:spLocks noChangeArrowheads="1"/>
          </p:cNvSpPr>
          <p:nvPr/>
        </p:nvSpPr>
        <p:spPr bwMode="auto">
          <a:xfrm>
            <a:off x="179388" y="1631950"/>
            <a:ext cx="8785225" cy="4851400"/>
          </a:xfrm>
          <a:prstGeom prst="rect">
            <a:avLst/>
          </a:prstGeom>
          <a:blipFill dpi="0" rotWithShape="1">
            <a:blip r:embed="rId3"/>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it-IT" altLang="it-IT"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p:txBody>
      </p:sp>
      <p:sp>
        <p:nvSpPr>
          <p:cNvPr id="19" name="CasellaDiTesto 2"/>
          <p:cNvSpPr txBox="1">
            <a:spLocks noChangeArrowheads="1"/>
          </p:cNvSpPr>
          <p:nvPr/>
        </p:nvSpPr>
        <p:spPr bwMode="auto">
          <a:xfrm>
            <a:off x="77788" y="1268413"/>
            <a:ext cx="8804275" cy="4648200"/>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600" b="0" i="0" u="none" strike="noStrike" kern="1200" cap="none" spc="0" normalizeH="0" baseline="0" noProof="0" dirty="0" smtClean="0">
              <a:ln>
                <a:noFill/>
              </a:ln>
              <a:solidFill>
                <a:srgbClr val="000099"/>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900" b="0" i="0" u="none" strike="noStrike" kern="1200" cap="none" spc="0" normalizeH="0" baseline="0" noProof="0" dirty="0">
              <a:ln>
                <a:noFill/>
              </a:ln>
              <a:solidFill>
                <a:srgbClr val="000099"/>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600" b="1" i="1" u="none" strike="noStrike" kern="1200" cap="none" spc="0" normalizeH="0" baseline="0" noProof="0" dirty="0" smtClean="0">
                <a:ln>
                  <a:noFill/>
                </a:ln>
                <a:solidFill>
                  <a:srgbClr val="000099"/>
                </a:solidFill>
                <a:effectLst/>
                <a:uLnTx/>
                <a:uFillTx/>
                <a:latin typeface="Arial" charset="0"/>
                <a:ea typeface="+mn-ea"/>
                <a:cs typeface="+mn-cs"/>
              </a:rPr>
              <a:t>1° CASO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900" b="0" i="0" u="none" strike="noStrike" kern="1200" cap="none" spc="0" normalizeH="0" baseline="0" noProof="0" dirty="0">
              <a:ln>
                <a:noFill/>
              </a:ln>
              <a:solidFill>
                <a:srgbClr val="000099"/>
              </a:solidFill>
              <a:effectLst/>
              <a:uLnTx/>
              <a:uFillTx/>
              <a:latin typeface="Arial" charset="0"/>
              <a:ea typeface="+mn-ea"/>
              <a:cs typeface="+mn-cs"/>
            </a:endParaRP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it-IT" sz="2400" b="1" i="0" u="none" strike="noStrike" kern="1200" cap="none" spc="0" normalizeH="0" baseline="0" noProof="0" dirty="0" smtClean="0">
                <a:ln>
                  <a:noFill/>
                </a:ln>
                <a:solidFill>
                  <a:srgbClr val="000099"/>
                </a:solidFill>
                <a:effectLst/>
                <a:uLnTx/>
                <a:uFillTx/>
                <a:latin typeface="Arial" charset="0"/>
                <a:ea typeface="+mn-ea"/>
                <a:cs typeface="+mn-cs"/>
              </a:rPr>
              <a:t>Confronto del valore </a:t>
            </a:r>
            <a:r>
              <a:rPr kumimoji="0" lang="it-IT" sz="2400" b="1" i="0" u="none" strike="noStrike" kern="1200" cap="none" spc="0" normalizeH="0" baseline="0" noProof="0" dirty="0">
                <a:ln>
                  <a:noFill/>
                </a:ln>
                <a:solidFill>
                  <a:srgbClr val="000099"/>
                </a:solidFill>
                <a:effectLst/>
                <a:uLnTx/>
                <a:uFillTx/>
                <a:latin typeface="Arial" charset="0"/>
                <a:ea typeface="+mn-ea"/>
                <a:cs typeface="+mn-cs"/>
              </a:rPr>
              <a:t>del risarcimento </a:t>
            </a:r>
            <a:r>
              <a:rPr kumimoji="0" lang="it-IT" sz="2400" b="1" i="0" u="none" strike="noStrike" kern="1200" cap="none" spc="0" normalizeH="0" baseline="0" noProof="0" dirty="0" smtClean="0">
                <a:ln>
                  <a:noFill/>
                </a:ln>
                <a:solidFill>
                  <a:srgbClr val="000099"/>
                </a:solidFill>
                <a:effectLst/>
                <a:uLnTx/>
                <a:uFillTx/>
                <a:latin typeface="Arial" charset="0"/>
                <a:ea typeface="+mn-ea"/>
                <a:cs typeface="+mn-cs"/>
              </a:rPr>
              <a:t>tabellare con i </a:t>
            </a:r>
            <a:r>
              <a:rPr kumimoji="0" lang="it-IT" sz="2400" b="1" i="0" u="none" strike="noStrike" kern="1200" cap="none" spc="0" normalizeH="0" baseline="0" noProof="0" dirty="0">
                <a:ln>
                  <a:noFill/>
                </a:ln>
                <a:solidFill>
                  <a:srgbClr val="000099"/>
                </a:solidFill>
                <a:effectLst/>
                <a:uLnTx/>
                <a:uFillTx/>
                <a:latin typeface="Arial" charset="0"/>
                <a:ea typeface="+mn-ea"/>
                <a:cs typeface="+mn-cs"/>
              </a:rPr>
              <a:t>benefici previdenziali corrisposti e da corrispondere </a:t>
            </a:r>
            <a:r>
              <a:rPr kumimoji="0" lang="it-IT" sz="2400" b="1" i="0" u="none" strike="noStrike" kern="1200" cap="none" spc="0" normalizeH="0" baseline="0" noProof="0" dirty="0" smtClean="0">
                <a:ln>
                  <a:noFill/>
                </a:ln>
                <a:solidFill>
                  <a:srgbClr val="000099"/>
                </a:solidFill>
                <a:effectLst/>
                <a:uLnTx/>
                <a:uFillTx/>
                <a:latin typeface="Arial" charset="0"/>
                <a:ea typeface="+mn-ea"/>
                <a:cs typeface="+mn-cs"/>
              </a:rPr>
              <a:t>ad un appartenente alle FF.AA. (soggetto che </a:t>
            </a:r>
            <a:r>
              <a:rPr kumimoji="0" lang="it-IT" sz="2400" b="1" i="0" u="none" strike="noStrike" kern="1200" cap="none" spc="0" normalizeH="0" baseline="0" noProof="0" dirty="0">
                <a:ln>
                  <a:noFill/>
                </a:ln>
                <a:solidFill>
                  <a:srgbClr val="000099"/>
                </a:solidFill>
                <a:effectLst/>
                <a:uLnTx/>
                <a:uFillTx/>
                <a:latin typeface="Arial" charset="0"/>
                <a:ea typeface="+mn-ea"/>
                <a:cs typeface="+mn-cs"/>
              </a:rPr>
              <a:t>ha subito un invalidità pari 30% all’età di 30 anni </a:t>
            </a:r>
            <a:r>
              <a:rPr kumimoji="0" lang="it-IT" sz="2400" b="1" i="0" u="none" strike="noStrike" kern="1200" cap="none" spc="0" normalizeH="0" baseline="0" noProof="0" dirty="0" smtClean="0">
                <a:ln>
                  <a:noFill/>
                </a:ln>
                <a:solidFill>
                  <a:srgbClr val="000099"/>
                </a:solidFill>
                <a:effectLst/>
                <a:uLnTx/>
                <a:uFillTx/>
                <a:latin typeface="Arial" charset="0"/>
                <a:ea typeface="+mn-ea"/>
                <a:cs typeface="+mn-cs"/>
              </a:rPr>
              <a:t>nel corso del 2005, </a:t>
            </a:r>
            <a:r>
              <a:rPr kumimoji="0" lang="it-IT" sz="2400" b="1" i="0" u="none" strike="noStrike" kern="1200" cap="none" spc="0" normalizeH="0" baseline="0" noProof="0" dirty="0">
                <a:ln>
                  <a:noFill/>
                </a:ln>
                <a:solidFill>
                  <a:srgbClr val="000099"/>
                </a:solidFill>
                <a:effectLst/>
                <a:uLnTx/>
                <a:uFillTx/>
                <a:latin typeface="Arial" charset="0"/>
                <a:ea typeface="+mn-ea"/>
                <a:cs typeface="+mn-cs"/>
              </a:rPr>
              <a:t>di attuali 45 </a:t>
            </a:r>
            <a:r>
              <a:rPr kumimoji="0" lang="it-IT" sz="2400" b="1" i="0" u="none" strike="noStrike" kern="1200" cap="none" spc="0" normalizeH="0" baseline="0" noProof="0" dirty="0" smtClean="0">
                <a:ln>
                  <a:noFill/>
                </a:ln>
                <a:solidFill>
                  <a:srgbClr val="000099"/>
                </a:solidFill>
                <a:effectLst/>
                <a:uLnTx/>
                <a:uFillTx/>
                <a:latin typeface="Arial" charset="0"/>
                <a:ea typeface="+mn-ea"/>
                <a:cs typeface="+mn-cs"/>
              </a:rPr>
              <a:t>anni, </a:t>
            </a:r>
            <a:r>
              <a:rPr kumimoji="0" lang="it-IT" sz="2400" b="1" i="0" u="none" strike="noStrike" kern="1200" cap="none" spc="0" normalizeH="0" baseline="0" noProof="0" dirty="0">
                <a:ln>
                  <a:noFill/>
                </a:ln>
                <a:solidFill>
                  <a:srgbClr val="000099"/>
                </a:solidFill>
                <a:effectLst/>
                <a:uLnTx/>
                <a:uFillTx/>
                <a:latin typeface="Arial" charset="0"/>
                <a:ea typeface="+mn-ea"/>
                <a:cs typeface="+mn-cs"/>
              </a:rPr>
              <a:t>con </a:t>
            </a:r>
            <a:r>
              <a:rPr kumimoji="0" lang="it-IT" sz="2400" b="1" i="0" u="none" strike="noStrike" kern="1200" cap="none" spc="0" normalizeH="0" baseline="0" noProof="0" dirty="0" smtClean="0">
                <a:ln>
                  <a:noFill/>
                </a:ln>
                <a:solidFill>
                  <a:srgbClr val="000099"/>
                </a:solidFill>
                <a:effectLst/>
                <a:uLnTx/>
                <a:uFillTx/>
                <a:latin typeface="Arial" charset="0"/>
                <a:ea typeface="+mn-ea"/>
                <a:cs typeface="+mn-cs"/>
              </a:rPr>
              <a:t>ulteriori 30 </a:t>
            </a:r>
            <a:r>
              <a:rPr kumimoji="0" lang="it-IT" sz="2400" b="1" i="0" u="none" strike="noStrike" kern="1200" cap="none" spc="0" normalizeH="0" baseline="0" noProof="0" dirty="0">
                <a:ln>
                  <a:noFill/>
                </a:ln>
                <a:solidFill>
                  <a:srgbClr val="000099"/>
                </a:solidFill>
                <a:effectLst/>
                <a:uLnTx/>
                <a:uFillTx/>
                <a:latin typeface="Arial" charset="0"/>
                <a:ea typeface="+mn-ea"/>
                <a:cs typeface="+mn-cs"/>
              </a:rPr>
              <a:t>anni </a:t>
            </a:r>
            <a:r>
              <a:rPr kumimoji="0" lang="it-IT" sz="2400" b="1" i="0" u="none" strike="noStrike" kern="1200" cap="none" spc="0" normalizeH="0" baseline="0" noProof="0" dirty="0" smtClean="0">
                <a:ln>
                  <a:noFill/>
                </a:ln>
                <a:solidFill>
                  <a:srgbClr val="000099"/>
                </a:solidFill>
                <a:effectLst/>
                <a:uLnTx/>
                <a:uFillTx/>
                <a:latin typeface="Arial" charset="0"/>
                <a:ea typeface="+mn-ea"/>
                <a:cs typeface="+mn-cs"/>
              </a:rPr>
              <a:t>di </a:t>
            </a:r>
            <a:r>
              <a:rPr kumimoji="0" lang="it-IT" sz="2400" b="1" i="0" u="none" strike="noStrike" kern="1200" cap="none" spc="0" normalizeH="0" baseline="0" noProof="0" dirty="0">
                <a:ln>
                  <a:noFill/>
                </a:ln>
                <a:solidFill>
                  <a:srgbClr val="000099"/>
                </a:solidFill>
                <a:effectLst/>
                <a:uLnTx/>
                <a:uFillTx/>
                <a:latin typeface="Arial" charset="0"/>
                <a:ea typeface="+mn-ea"/>
                <a:cs typeface="+mn-cs"/>
              </a:rPr>
              <a:t>vita </a:t>
            </a:r>
            <a:r>
              <a:rPr kumimoji="0" lang="it-IT" sz="2400" b="1" i="0" u="none" strike="noStrike" kern="1200" cap="none" spc="0" normalizeH="0" baseline="0" noProof="0" dirty="0" smtClean="0">
                <a:ln>
                  <a:noFill/>
                </a:ln>
                <a:solidFill>
                  <a:srgbClr val="000099"/>
                </a:solidFill>
                <a:effectLst/>
                <a:uLnTx/>
                <a:uFillTx/>
                <a:latin typeface="Arial" charset="0"/>
                <a:ea typeface="+mn-ea"/>
                <a:cs typeface="+mn-cs"/>
              </a:rPr>
              <a:t>stimata)</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it-IT" sz="2400" b="1" i="0" u="none" strike="noStrike" kern="1200" cap="none" spc="0" normalizeH="0" baseline="0" noProof="0" dirty="0" smtClean="0">
                <a:ln>
                  <a:noFill/>
                </a:ln>
                <a:solidFill>
                  <a:srgbClr val="000099"/>
                </a:solidFill>
                <a:effectLst/>
                <a:uLnTx/>
                <a:uFillTx/>
                <a:latin typeface="Arial" charset="0"/>
                <a:ea typeface="+mn-ea"/>
                <a:cs typeface="+mn-cs"/>
              </a:rPr>
              <a:t> </a:t>
            </a:r>
            <a:r>
              <a:rPr kumimoji="0" lang="it-IT" sz="1800" b="1" i="0" u="none" strike="noStrike" kern="1200" cap="none" spc="0" normalizeH="0" baseline="0" noProof="0" dirty="0" smtClean="0">
                <a:ln>
                  <a:noFill/>
                </a:ln>
                <a:solidFill>
                  <a:srgbClr val="000099"/>
                </a:solidFill>
                <a:effectLst/>
                <a:uLnTx/>
                <a:uFillTx/>
                <a:latin typeface="Arial" charset="0"/>
                <a:ea typeface="+mn-ea"/>
                <a:cs typeface="+mn-cs"/>
              </a:rPr>
              <a:t>(ex </a:t>
            </a:r>
            <a:r>
              <a:rPr kumimoji="0" lang="it-IT" sz="1800" b="1" i="0" u="none" strike="noStrike" kern="1200" cap="none" spc="0" normalizeH="0" baseline="0" noProof="0" dirty="0">
                <a:ln>
                  <a:noFill/>
                </a:ln>
                <a:solidFill>
                  <a:srgbClr val="000099"/>
                </a:solidFill>
                <a:effectLst/>
                <a:uLnTx/>
                <a:uFillTx/>
                <a:latin typeface="Arial" charset="0"/>
                <a:ea typeface="+mn-ea"/>
                <a:cs typeface="+mn-cs"/>
              </a:rPr>
              <a:t>art. 10 della L. 20 ottobre 1990, n. 302</a:t>
            </a:r>
            <a:r>
              <a:rPr kumimoji="0" lang="it-IT" sz="1800" b="1" i="0" u="none" strike="noStrike" kern="1200" cap="none" spc="0" normalizeH="0" baseline="0" noProof="0" dirty="0" smtClean="0">
                <a:ln>
                  <a:noFill/>
                </a:ln>
                <a:solidFill>
                  <a:srgbClr val="000099"/>
                </a:solidFill>
                <a:effectLst/>
                <a:uLnTx/>
                <a:uFillTx/>
                <a:latin typeface="Arial" charset="0"/>
                <a:ea typeface="+mn-ea"/>
                <a:cs typeface="+mn-cs"/>
              </a:rPr>
              <a:t>)</a:t>
            </a:r>
            <a:r>
              <a:rPr kumimoji="0" lang="it-IT" sz="2400" b="1" i="0" u="none" strike="noStrike" kern="1200" cap="none" spc="0" normalizeH="0" baseline="0" noProof="0" dirty="0" smtClean="0">
                <a:ln>
                  <a:noFill/>
                </a:ln>
                <a:solidFill>
                  <a:srgbClr val="000099"/>
                </a:solidFill>
                <a:effectLst/>
                <a:uLnTx/>
                <a:uFillTx/>
                <a:latin typeface="Arial" charset="0"/>
                <a:ea typeface="+mn-ea"/>
                <a:cs typeface="+mn-cs"/>
              </a:rPr>
              <a:t>.</a:t>
            </a:r>
            <a:r>
              <a:rPr kumimoji="0" lang="it-IT" sz="1900" b="0" i="0" u="none" strike="noStrike" kern="1200" cap="none" spc="0" normalizeH="0" baseline="0" noProof="0" dirty="0" smtClean="0">
                <a:ln>
                  <a:noFill/>
                </a:ln>
                <a:solidFill>
                  <a:srgbClr val="000099"/>
                </a:solidFill>
                <a:effectLst/>
                <a:uLnTx/>
                <a:uFillTx/>
                <a:latin typeface="Arial" charset="0"/>
                <a:ea typeface="+mn-ea"/>
                <a:cs typeface="+mn-cs"/>
              </a:rPr>
              <a:t> </a:t>
            </a:r>
            <a:endParaRPr kumimoji="0" lang="it-IT" sz="1900" b="0" i="0" u="none" strike="noStrike" kern="1200" cap="none" spc="0" normalizeH="0" baseline="0" noProof="0" dirty="0">
              <a:ln>
                <a:noFill/>
              </a:ln>
              <a:solidFill>
                <a:srgbClr val="000099"/>
              </a:solidFill>
              <a:effectLst/>
              <a:uLnTx/>
              <a:uFillTx/>
              <a:latin typeface="Arial" charset="0"/>
              <a:ea typeface="+mn-ea"/>
              <a:cs typeface="+mn-cs"/>
            </a:endParaRPr>
          </a:p>
        </p:txBody>
      </p:sp>
      <p:grpSp>
        <p:nvGrpSpPr>
          <p:cNvPr id="36871" name="Gruppo 3"/>
          <p:cNvGrpSpPr>
            <a:grpSpLocks/>
          </p:cNvGrpSpPr>
          <p:nvPr/>
        </p:nvGrpSpPr>
        <p:grpSpPr bwMode="auto">
          <a:xfrm>
            <a:off x="42863" y="68263"/>
            <a:ext cx="9058275" cy="522287"/>
            <a:chOff x="36709" y="44066"/>
            <a:chExt cx="9057933" cy="522921"/>
          </a:xfrm>
        </p:grpSpPr>
        <p:sp>
          <p:nvSpPr>
            <p:cNvPr id="11272" name="WordArt 72"/>
            <p:cNvSpPr>
              <a:spLocks noChangeArrowheads="1" noChangeShapeType="1" noTextEdit="1"/>
            </p:cNvSpPr>
            <p:nvPr/>
          </p:nvSpPr>
          <p:spPr bwMode="auto">
            <a:xfrm>
              <a:off x="1042988" y="74160"/>
              <a:ext cx="7058025" cy="43497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65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48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II CONGRESSO NAZIONALE A.N.ME.LE.P.A.: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LE VITTIME DEL DOVERE: ASPETTI MEDICO-LEGALI TRA PRESTAZIONI E RISARCIMENTI</a:t>
              </a:r>
            </a:p>
          </p:txBody>
        </p:sp>
        <p:pic>
          <p:nvPicPr>
            <p:cNvPr id="3687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09" y="44624"/>
              <a:ext cx="890392" cy="5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455" y="44066"/>
              <a:ext cx="865187" cy="49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059715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0"/>
          <p:cNvSpPr>
            <a:spLocks noChangeArrowheads="1"/>
          </p:cNvSpPr>
          <p:nvPr/>
        </p:nvSpPr>
        <p:spPr bwMode="auto">
          <a:xfrm>
            <a:off x="8763000" y="6505575"/>
            <a:ext cx="381000" cy="352425"/>
          </a:xfrm>
          <a:prstGeom prst="ellipse">
            <a:avLst/>
          </a:prstGeom>
          <a:solidFill>
            <a:srgbClr val="CCFF33"/>
          </a:solidFill>
          <a:ln>
            <a:noFill/>
          </a:ln>
          <a:effectLs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2800" b="1" i="1"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38915" name="Segnaposto numero diapositiva 4"/>
          <p:cNvSpPr txBox="1">
            <a:spLocks noGrp="1"/>
          </p:cNvSpPr>
          <p:nvPr/>
        </p:nvSpPr>
        <p:spPr bwMode="auto">
          <a:xfrm>
            <a:off x="8778875" y="6546850"/>
            <a:ext cx="330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95000"/>
              </a:lnSpc>
              <a:spcBef>
                <a:spcPct val="0"/>
              </a:spcBef>
              <a:spcAft>
                <a:spcPct val="0"/>
              </a:spcAft>
              <a:buClrTx/>
              <a:buSzTx/>
              <a:buFontTx/>
              <a:buNone/>
              <a:tabLst/>
              <a:defRPr/>
            </a:pPr>
            <a:fld id="{A9369B67-0C00-4A56-9594-E0466CEB705A}" type="slidenum">
              <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rPr>
              <a:pPr marL="0" marR="0" lvl="0" indent="0" algn="r" defTabSz="914400" rtl="0" eaLnBrk="1" fontAlgn="base" latinLnBrk="0" hangingPunct="1">
                <a:lnSpc>
                  <a:spcPct val="95000"/>
                </a:lnSpc>
                <a:spcBef>
                  <a:spcPct val="0"/>
                </a:spcBef>
                <a:spcAft>
                  <a:spcPct val="0"/>
                </a:spcAft>
                <a:buClrTx/>
                <a:buSzTx/>
                <a:buFontTx/>
                <a:buNone/>
                <a:tabLst/>
                <a:defRPr/>
              </a:pPr>
              <a:t>18</a:t>
            </a:fld>
            <a:endPar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endParaRPr>
          </a:p>
        </p:txBody>
      </p:sp>
      <p:grpSp>
        <p:nvGrpSpPr>
          <p:cNvPr id="38916" name="Group 27"/>
          <p:cNvGrpSpPr>
            <a:grpSpLocks/>
          </p:cNvGrpSpPr>
          <p:nvPr/>
        </p:nvGrpSpPr>
        <p:grpSpPr bwMode="auto">
          <a:xfrm>
            <a:off x="395288" y="836613"/>
            <a:ext cx="8064500" cy="666750"/>
            <a:chOff x="669" y="609"/>
            <a:chExt cx="2236" cy="428"/>
          </a:xfrm>
        </p:grpSpPr>
        <p:sp>
          <p:nvSpPr>
            <p:cNvPr id="38923" name="AutoShape 28"/>
            <p:cNvSpPr>
              <a:spLocks noChangeArrowheads="1"/>
            </p:cNvSpPr>
            <p:nvPr/>
          </p:nvSpPr>
          <p:spPr bwMode="auto">
            <a:xfrm>
              <a:off x="669" y="609"/>
              <a:ext cx="2222" cy="428"/>
            </a:xfrm>
            <a:prstGeom prst="bevel">
              <a:avLst>
                <a:gd name="adj" fmla="val 12500"/>
              </a:avLst>
            </a:prstGeom>
            <a:solidFill>
              <a:srgbClr val="BBE0E3"/>
            </a:solidFill>
            <a:ln w="9525">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 name="Text Box 29"/>
            <p:cNvSpPr txBox="1">
              <a:spLocks noChangeArrowheads="1"/>
            </p:cNvSpPr>
            <p:nvPr/>
          </p:nvSpPr>
          <p:spPr bwMode="auto">
            <a:xfrm>
              <a:off x="706" y="692"/>
              <a:ext cx="2199" cy="307"/>
            </a:xfrm>
            <a:prstGeom prst="rect">
              <a:avLst/>
            </a:prstGeom>
            <a:noFill/>
            <a:ln>
              <a:noFill/>
            </a:ln>
            <a:effectLs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rPr>
                <a:t>1° CASO </a:t>
              </a:r>
              <a:endParaRPr kumimoji="0" lang="es-ES" sz="2200" b="0" i="0" u="none" strike="noStrike" kern="1200" cap="none" spc="0" normalizeH="0" baseline="0" noProof="0" dirty="0">
                <a:ln>
                  <a:noFill/>
                </a:ln>
                <a:solidFill>
                  <a:srgbClr val="CC6600"/>
                </a:solidFill>
                <a:effectLst>
                  <a:outerShdw blurRad="38100" dist="38100" dir="2700000" algn="tl">
                    <a:srgbClr val="000000"/>
                  </a:outerShdw>
                </a:effectLst>
                <a:uLnTx/>
                <a:uFillTx/>
                <a:latin typeface="Arial Narrow" pitchFamily="34" charset="0"/>
                <a:ea typeface="+mn-ea"/>
                <a:cs typeface="+mn-cs"/>
              </a:endParaRPr>
            </a:p>
          </p:txBody>
        </p:sp>
      </p:grpSp>
      <p:sp>
        <p:nvSpPr>
          <p:cNvPr id="38917" name="Rectangle 1027"/>
          <p:cNvSpPr txBox="1">
            <a:spLocks noChangeArrowheads="1"/>
          </p:cNvSpPr>
          <p:nvPr/>
        </p:nvSpPr>
        <p:spPr bwMode="auto">
          <a:xfrm>
            <a:off x="106363" y="1557338"/>
            <a:ext cx="8856662" cy="4989512"/>
          </a:xfrm>
          <a:prstGeom prst="rect">
            <a:avLst/>
          </a:prstGeom>
          <a:blipFill dpi="0" rotWithShape="1">
            <a:blip r:embed="rId3"/>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it-IT" altLang="it-IT"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p:txBody>
      </p:sp>
      <p:grpSp>
        <p:nvGrpSpPr>
          <p:cNvPr id="38918" name="Gruppo 3"/>
          <p:cNvGrpSpPr>
            <a:grpSpLocks/>
          </p:cNvGrpSpPr>
          <p:nvPr/>
        </p:nvGrpSpPr>
        <p:grpSpPr bwMode="auto">
          <a:xfrm>
            <a:off x="42863" y="68263"/>
            <a:ext cx="9058275" cy="522287"/>
            <a:chOff x="36709" y="44066"/>
            <a:chExt cx="9057933" cy="522921"/>
          </a:xfrm>
        </p:grpSpPr>
        <p:sp>
          <p:nvSpPr>
            <p:cNvPr id="11272" name="WordArt 72"/>
            <p:cNvSpPr>
              <a:spLocks noChangeArrowheads="1" noChangeShapeType="1" noTextEdit="1"/>
            </p:cNvSpPr>
            <p:nvPr/>
          </p:nvSpPr>
          <p:spPr bwMode="auto">
            <a:xfrm>
              <a:off x="1042988" y="74160"/>
              <a:ext cx="7058025" cy="43497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65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48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II CONGRESSO NAZIONALE A.N.ME.LE.P.A.: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LE VITTIME DEL DOVERE: ASPETTI MEDICO-LEGALI TRA PRESTAZIONI E RISARCIMENTI</a:t>
              </a:r>
            </a:p>
          </p:txBody>
        </p:sp>
        <p:pic>
          <p:nvPicPr>
            <p:cNvPr id="3892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09" y="44624"/>
              <a:ext cx="890392" cy="5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455" y="44066"/>
              <a:ext cx="865187" cy="49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8919" name="Immagine 7"/>
          <p:cNvPicPr>
            <a:picLocks noChangeAspect="1"/>
          </p:cNvPicPr>
          <p:nvPr/>
        </p:nvPicPr>
        <p:blipFill>
          <a:blip r:embed="rId6" cstate="print">
            <a:extLst>
              <a:ext uri="{28A0092B-C50C-407E-A947-70E740481C1C}">
                <a14:useLocalDpi xmlns:a14="http://schemas.microsoft.com/office/drawing/2010/main" val="0"/>
              </a:ext>
            </a:extLst>
          </a:blip>
          <a:srcRect l="1962" t="9911" r="1962" b="26613"/>
          <a:stretch>
            <a:fillRect/>
          </a:stretch>
        </p:blipFill>
        <p:spPr bwMode="auto">
          <a:xfrm>
            <a:off x="142875" y="1839913"/>
            <a:ext cx="8783638"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23971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0"/>
          <p:cNvSpPr>
            <a:spLocks noChangeArrowheads="1"/>
          </p:cNvSpPr>
          <p:nvPr/>
        </p:nvSpPr>
        <p:spPr bwMode="auto">
          <a:xfrm>
            <a:off x="8763000" y="6505575"/>
            <a:ext cx="381000" cy="352425"/>
          </a:xfrm>
          <a:prstGeom prst="ellipse">
            <a:avLst/>
          </a:prstGeom>
          <a:solidFill>
            <a:srgbClr val="CCFF33"/>
          </a:solidFill>
          <a:ln>
            <a:noFill/>
          </a:ln>
          <a:effectLs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2800" b="1" i="1"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40963" name="Segnaposto numero diapositiva 4"/>
          <p:cNvSpPr txBox="1">
            <a:spLocks noGrp="1"/>
          </p:cNvSpPr>
          <p:nvPr/>
        </p:nvSpPr>
        <p:spPr bwMode="auto">
          <a:xfrm>
            <a:off x="8778875" y="6546850"/>
            <a:ext cx="330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95000"/>
              </a:lnSpc>
              <a:spcBef>
                <a:spcPct val="0"/>
              </a:spcBef>
              <a:spcAft>
                <a:spcPct val="0"/>
              </a:spcAft>
              <a:buClrTx/>
              <a:buSzTx/>
              <a:buFontTx/>
              <a:buNone/>
              <a:tabLst/>
              <a:defRPr/>
            </a:pPr>
            <a:fld id="{006B46DC-E518-4D29-A625-382F550DFDA2}" type="slidenum">
              <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rPr>
              <a:pPr marL="0" marR="0" lvl="0" indent="0" algn="r" defTabSz="914400" rtl="0" eaLnBrk="1" fontAlgn="base" latinLnBrk="0" hangingPunct="1">
                <a:lnSpc>
                  <a:spcPct val="95000"/>
                </a:lnSpc>
                <a:spcBef>
                  <a:spcPct val="0"/>
                </a:spcBef>
                <a:spcAft>
                  <a:spcPct val="0"/>
                </a:spcAft>
                <a:buClrTx/>
                <a:buSzTx/>
                <a:buFontTx/>
                <a:buNone/>
                <a:tabLst/>
                <a:defRPr/>
              </a:pPr>
              <a:t>19</a:t>
            </a:fld>
            <a:endPar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endParaRPr>
          </a:p>
        </p:txBody>
      </p:sp>
      <p:grpSp>
        <p:nvGrpSpPr>
          <p:cNvPr id="40964" name="Group 27"/>
          <p:cNvGrpSpPr>
            <a:grpSpLocks/>
          </p:cNvGrpSpPr>
          <p:nvPr/>
        </p:nvGrpSpPr>
        <p:grpSpPr bwMode="auto">
          <a:xfrm>
            <a:off x="395288" y="836613"/>
            <a:ext cx="8064500" cy="666750"/>
            <a:chOff x="669" y="609"/>
            <a:chExt cx="2236" cy="428"/>
          </a:xfrm>
        </p:grpSpPr>
        <p:sp>
          <p:nvSpPr>
            <p:cNvPr id="40971" name="AutoShape 28"/>
            <p:cNvSpPr>
              <a:spLocks noChangeArrowheads="1"/>
            </p:cNvSpPr>
            <p:nvPr/>
          </p:nvSpPr>
          <p:spPr bwMode="auto">
            <a:xfrm>
              <a:off x="669" y="609"/>
              <a:ext cx="2222" cy="428"/>
            </a:xfrm>
            <a:prstGeom prst="bevel">
              <a:avLst>
                <a:gd name="adj" fmla="val 12500"/>
              </a:avLst>
            </a:prstGeom>
            <a:solidFill>
              <a:srgbClr val="BBE0E3"/>
            </a:solidFill>
            <a:ln w="9525">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 name="Text Box 29"/>
            <p:cNvSpPr txBox="1">
              <a:spLocks noChangeArrowheads="1"/>
            </p:cNvSpPr>
            <p:nvPr/>
          </p:nvSpPr>
          <p:spPr bwMode="auto">
            <a:xfrm>
              <a:off x="706" y="692"/>
              <a:ext cx="2199" cy="307"/>
            </a:xfrm>
            <a:prstGeom prst="rect">
              <a:avLst/>
            </a:prstGeom>
            <a:noFill/>
            <a:ln>
              <a:noFill/>
            </a:ln>
            <a:effectLs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rPr>
                <a:t>1° CASO </a:t>
              </a:r>
              <a:endParaRPr kumimoji="0" lang="es-ES" sz="2200" b="0" i="0" u="none" strike="noStrike" kern="1200" cap="none" spc="0" normalizeH="0" baseline="0" noProof="0" dirty="0">
                <a:ln>
                  <a:noFill/>
                </a:ln>
                <a:solidFill>
                  <a:srgbClr val="CC6600"/>
                </a:solidFill>
                <a:effectLst>
                  <a:outerShdw blurRad="38100" dist="38100" dir="2700000" algn="tl">
                    <a:srgbClr val="000000"/>
                  </a:outerShdw>
                </a:effectLst>
                <a:uLnTx/>
                <a:uFillTx/>
                <a:latin typeface="Arial Narrow" pitchFamily="34" charset="0"/>
                <a:ea typeface="+mn-ea"/>
                <a:cs typeface="+mn-cs"/>
              </a:endParaRPr>
            </a:p>
          </p:txBody>
        </p:sp>
      </p:grpSp>
      <p:sp>
        <p:nvSpPr>
          <p:cNvPr id="40965" name="Rectangle 1027"/>
          <p:cNvSpPr txBox="1">
            <a:spLocks noChangeArrowheads="1"/>
          </p:cNvSpPr>
          <p:nvPr/>
        </p:nvSpPr>
        <p:spPr bwMode="auto">
          <a:xfrm>
            <a:off x="106363" y="1557338"/>
            <a:ext cx="8856662" cy="4989512"/>
          </a:xfrm>
          <a:prstGeom prst="rect">
            <a:avLst/>
          </a:prstGeom>
          <a:blipFill dpi="0" rotWithShape="1">
            <a:blip r:embed="rId3"/>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it-IT" altLang="it-IT"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p:txBody>
      </p:sp>
      <p:grpSp>
        <p:nvGrpSpPr>
          <p:cNvPr id="40966" name="Gruppo 3"/>
          <p:cNvGrpSpPr>
            <a:grpSpLocks/>
          </p:cNvGrpSpPr>
          <p:nvPr/>
        </p:nvGrpSpPr>
        <p:grpSpPr bwMode="auto">
          <a:xfrm>
            <a:off x="42863" y="68263"/>
            <a:ext cx="9058275" cy="522287"/>
            <a:chOff x="36709" y="44066"/>
            <a:chExt cx="9057933" cy="522921"/>
          </a:xfrm>
        </p:grpSpPr>
        <p:sp>
          <p:nvSpPr>
            <p:cNvPr id="11272" name="WordArt 72"/>
            <p:cNvSpPr>
              <a:spLocks noChangeArrowheads="1" noChangeShapeType="1" noTextEdit="1"/>
            </p:cNvSpPr>
            <p:nvPr/>
          </p:nvSpPr>
          <p:spPr bwMode="auto">
            <a:xfrm>
              <a:off x="1042988" y="74160"/>
              <a:ext cx="7058025" cy="43497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65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48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II CONGRESSO NAZIONALE A.N.ME.LE.P.A.: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LE VITTIME DEL DOVERE: ASPETTI MEDICO-LEGALI TRA PRESTAZIONI E RISARCIMENTI</a:t>
              </a:r>
            </a:p>
          </p:txBody>
        </p:sp>
        <p:pic>
          <p:nvPicPr>
            <p:cNvPr id="4096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09" y="44624"/>
              <a:ext cx="890392" cy="5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455" y="44066"/>
              <a:ext cx="865187" cy="49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0967" name="Immagine 2"/>
          <p:cNvPicPr>
            <a:picLocks noChangeAspect="1"/>
          </p:cNvPicPr>
          <p:nvPr/>
        </p:nvPicPr>
        <p:blipFill>
          <a:blip r:embed="rId6" cstate="print">
            <a:extLst>
              <a:ext uri="{28A0092B-C50C-407E-A947-70E740481C1C}">
                <a14:useLocalDpi xmlns:a14="http://schemas.microsoft.com/office/drawing/2010/main" val="0"/>
              </a:ext>
            </a:extLst>
          </a:blip>
          <a:srcRect l="8263" t="7681" r="8264" b="6569"/>
          <a:stretch>
            <a:fillRect/>
          </a:stretch>
        </p:blipFill>
        <p:spPr bwMode="auto">
          <a:xfrm>
            <a:off x="1265238" y="1601788"/>
            <a:ext cx="6626225" cy="481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87789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0"/>
          <p:cNvSpPr>
            <a:spLocks noChangeArrowheads="1"/>
          </p:cNvSpPr>
          <p:nvPr/>
        </p:nvSpPr>
        <p:spPr bwMode="auto">
          <a:xfrm>
            <a:off x="8763000" y="6505575"/>
            <a:ext cx="381000" cy="352425"/>
          </a:xfrm>
          <a:prstGeom prst="ellipse">
            <a:avLst/>
          </a:prstGeom>
          <a:solidFill>
            <a:srgbClr val="CCFF33"/>
          </a:solidFill>
          <a:ln>
            <a:noFill/>
          </a:ln>
          <a:effectLs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2800" b="1" i="1"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6147" name="Segnaposto numero diapositiva 4"/>
          <p:cNvSpPr txBox="1">
            <a:spLocks noGrp="1"/>
          </p:cNvSpPr>
          <p:nvPr/>
        </p:nvSpPr>
        <p:spPr bwMode="auto">
          <a:xfrm>
            <a:off x="8778875" y="6546850"/>
            <a:ext cx="330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95000"/>
              </a:lnSpc>
              <a:spcBef>
                <a:spcPct val="0"/>
              </a:spcBef>
              <a:spcAft>
                <a:spcPct val="0"/>
              </a:spcAft>
              <a:buClrTx/>
              <a:buSzTx/>
              <a:buFontTx/>
              <a:buNone/>
              <a:tabLst/>
              <a:defRPr/>
            </a:pPr>
            <a:fld id="{6AF84CF1-15EB-4293-A046-58F743F98283}" type="slidenum">
              <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rPr>
              <a:pPr marL="0" marR="0" lvl="0" indent="0" algn="r" defTabSz="914400" rtl="0" eaLnBrk="1" fontAlgn="base" latinLnBrk="0" hangingPunct="1">
                <a:lnSpc>
                  <a:spcPct val="95000"/>
                </a:lnSpc>
                <a:spcBef>
                  <a:spcPct val="0"/>
                </a:spcBef>
                <a:spcAft>
                  <a:spcPct val="0"/>
                </a:spcAft>
                <a:buClrTx/>
                <a:buSzTx/>
                <a:buFontTx/>
                <a:buNone/>
                <a:tabLst/>
                <a:defRPr/>
              </a:pPr>
              <a:t>2</a:t>
            </a:fld>
            <a:endPar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endParaRPr>
          </a:p>
        </p:txBody>
      </p:sp>
      <p:grpSp>
        <p:nvGrpSpPr>
          <p:cNvPr id="6148" name="Group 27"/>
          <p:cNvGrpSpPr>
            <a:grpSpLocks/>
          </p:cNvGrpSpPr>
          <p:nvPr/>
        </p:nvGrpSpPr>
        <p:grpSpPr bwMode="auto">
          <a:xfrm>
            <a:off x="2774950" y="836613"/>
            <a:ext cx="3668713" cy="666750"/>
            <a:chOff x="669" y="609"/>
            <a:chExt cx="2236" cy="428"/>
          </a:xfrm>
        </p:grpSpPr>
        <p:sp>
          <p:nvSpPr>
            <p:cNvPr id="6155" name="AutoShape 28"/>
            <p:cNvSpPr>
              <a:spLocks noChangeArrowheads="1"/>
            </p:cNvSpPr>
            <p:nvPr/>
          </p:nvSpPr>
          <p:spPr bwMode="auto">
            <a:xfrm>
              <a:off x="669" y="609"/>
              <a:ext cx="2222" cy="428"/>
            </a:xfrm>
            <a:prstGeom prst="bevel">
              <a:avLst>
                <a:gd name="adj" fmla="val 12500"/>
              </a:avLst>
            </a:prstGeom>
            <a:solidFill>
              <a:srgbClr val="BBE0E3"/>
            </a:solidFill>
            <a:ln w="9525">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 name="Text Box 29"/>
            <p:cNvSpPr txBox="1">
              <a:spLocks noChangeArrowheads="1"/>
            </p:cNvSpPr>
            <p:nvPr/>
          </p:nvSpPr>
          <p:spPr bwMode="auto">
            <a:xfrm>
              <a:off x="706" y="692"/>
              <a:ext cx="2199" cy="277"/>
            </a:xfrm>
            <a:prstGeom prst="rect">
              <a:avLst/>
            </a:prstGeom>
            <a:noFill/>
            <a:ln>
              <a:noFill/>
            </a:ln>
            <a:effectLs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ES" sz="2200" b="0" i="0" u="none" strike="noStrike" kern="1200" cap="none" spc="0" normalizeH="0" baseline="0" noProof="0" dirty="0">
                  <a:ln>
                    <a:noFill/>
                  </a:ln>
                  <a:solidFill>
                    <a:srgbClr val="CC6600"/>
                  </a:solidFill>
                  <a:effectLst>
                    <a:outerShdw blurRad="38100" dist="38100" dir="2700000" algn="tl">
                      <a:srgbClr val="000000"/>
                    </a:outerShdw>
                  </a:effectLst>
                  <a:uLnTx/>
                  <a:uFillTx/>
                  <a:latin typeface="Arial Narrow" pitchFamily="34" charset="0"/>
                  <a:ea typeface="+mn-ea"/>
                  <a:cs typeface="+mn-cs"/>
                </a:rPr>
                <a:t>SCOPO</a:t>
              </a:r>
            </a:p>
          </p:txBody>
        </p:sp>
      </p:grpSp>
      <p:sp>
        <p:nvSpPr>
          <p:cNvPr id="6149" name="Rectangle 1027"/>
          <p:cNvSpPr txBox="1">
            <a:spLocks noChangeArrowheads="1"/>
          </p:cNvSpPr>
          <p:nvPr/>
        </p:nvSpPr>
        <p:spPr bwMode="auto">
          <a:xfrm>
            <a:off x="179388" y="2387600"/>
            <a:ext cx="8785225" cy="3201988"/>
          </a:xfrm>
          <a:prstGeom prst="rect">
            <a:avLst/>
          </a:prstGeom>
          <a:blipFill dpi="0" rotWithShape="1">
            <a:blip r:embed="rId3"/>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it-IT" altLang="it-IT"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p:txBody>
      </p:sp>
      <p:sp>
        <p:nvSpPr>
          <p:cNvPr id="19" name="CasellaDiTesto 2"/>
          <p:cNvSpPr txBox="1">
            <a:spLocks noChangeArrowheads="1"/>
          </p:cNvSpPr>
          <p:nvPr/>
        </p:nvSpPr>
        <p:spPr bwMode="auto">
          <a:xfrm>
            <a:off x="344488" y="2470150"/>
            <a:ext cx="8496300" cy="3046413"/>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sz="3200" b="1" i="1" u="none" strike="noStrike" kern="1200" cap="all" spc="0" normalizeH="0" baseline="0" noProof="0" dirty="0">
                <a:ln>
                  <a:noFill/>
                </a:ln>
                <a:solidFill>
                  <a:srgbClr val="FF0000"/>
                </a:solidFill>
                <a:effectLst>
                  <a:outerShdw blurRad="38100" dist="38100" dir="2700000" algn="tl">
                    <a:srgbClr val="000000"/>
                  </a:outerShdw>
                </a:effectLst>
                <a:uLnTx/>
                <a:uFillTx/>
                <a:latin typeface="Arial Narrow" pitchFamily="34" charset="0"/>
                <a:ea typeface="+mn-ea"/>
                <a:cs typeface="Times New Roman" pitchFamily="18" charset="0"/>
              </a:rPr>
              <a:t>FORNIRE  un </a:t>
            </a:r>
            <a:r>
              <a:rPr kumimoji="0" lang="it-IT" sz="3200" b="1" i="1" u="none" strike="noStrike" kern="1200" cap="all" spc="0" normalizeH="0" baseline="0" noProof="0" dirty="0">
                <a:ln>
                  <a:noFill/>
                </a:ln>
                <a:solidFill>
                  <a:srgbClr val="000099">
                    <a:lumMod val="50000"/>
                  </a:srgbClr>
                </a:solidFill>
                <a:effectLst>
                  <a:outerShdw blurRad="38100" dist="38100" dir="2700000" algn="tl">
                    <a:srgbClr val="FFFFFF"/>
                  </a:outerShdw>
                </a:effectLst>
                <a:uLnTx/>
                <a:uFillTx/>
                <a:latin typeface="Arial Narrow" pitchFamily="34" charset="0"/>
                <a:ea typeface="+mn-ea"/>
                <a:cs typeface="Times New Roman" pitchFamily="18" charset="0"/>
              </a:rPr>
              <a:t>sintetico</a:t>
            </a:r>
            <a:r>
              <a:rPr kumimoji="0" lang="it-IT" sz="3200" b="1" i="1" u="none" strike="noStrike" kern="1200" cap="all" spc="0" normalizeH="0" baseline="0" noProof="0" dirty="0">
                <a:ln>
                  <a:noFill/>
                </a:ln>
                <a:solidFill>
                  <a:srgbClr val="FF0000"/>
                </a:solidFill>
                <a:effectLst>
                  <a:outerShdw blurRad="38100" dist="38100" dir="2700000" algn="tl">
                    <a:srgbClr val="000000"/>
                  </a:outerShdw>
                </a:effectLst>
                <a:uLnTx/>
                <a:uFillTx/>
                <a:latin typeface="Arial Narrow" pitchFamily="34" charset="0"/>
                <a:ea typeface="+mn-ea"/>
                <a:cs typeface="Times New Roman" pitchFamily="18" charset="0"/>
              </a:rPr>
              <a:t> quadro </a:t>
            </a:r>
            <a:r>
              <a:rPr kumimoji="0" lang="it-IT" sz="3200" b="1" i="1" u="none" strike="noStrike" kern="1200" cap="all" spc="0" normalizeH="0" baseline="0" noProof="0" dirty="0">
                <a:ln>
                  <a:noFill/>
                </a:ln>
                <a:solidFill>
                  <a:srgbClr val="000099">
                    <a:lumMod val="50000"/>
                  </a:srgbClr>
                </a:solidFill>
                <a:effectLst>
                  <a:outerShdw blurRad="38100" dist="38100" dir="2700000" algn="tl">
                    <a:srgbClr val="FFFFFF"/>
                  </a:outerShdw>
                </a:effectLst>
                <a:uLnTx/>
                <a:uFillTx/>
                <a:latin typeface="Arial Narrow" pitchFamily="34" charset="0"/>
                <a:ea typeface="+mn-ea"/>
                <a:cs typeface="Times New Roman" pitchFamily="18" charset="0"/>
              </a:rPr>
              <a:t>d’insieme </a:t>
            </a:r>
            <a:r>
              <a:rPr kumimoji="0" lang="it-IT" sz="3200" b="1" i="1" u="none" strike="noStrike" kern="1200" cap="all" spc="0" normalizeH="0" baseline="0" noProof="0" dirty="0" smtClean="0">
                <a:ln>
                  <a:noFill/>
                </a:ln>
                <a:solidFill>
                  <a:srgbClr val="FF0000"/>
                </a:solidFill>
                <a:effectLst>
                  <a:outerShdw blurRad="38100" dist="38100" dir="2700000" algn="tl">
                    <a:srgbClr val="000000"/>
                  </a:outerShdw>
                </a:effectLst>
                <a:uLnTx/>
                <a:uFillTx/>
                <a:latin typeface="Arial Narrow" pitchFamily="34" charset="0"/>
                <a:ea typeface="+mn-ea"/>
                <a:cs typeface="Times New Roman" pitchFamily="18" charset="0"/>
              </a:rPr>
              <a:t>delle </a:t>
            </a:r>
            <a:r>
              <a:rPr kumimoji="0" lang="it-IT" sz="3200" b="1" i="1" u="none" strike="noStrike" kern="1200" cap="all" spc="0" normalizeH="0" baseline="0" noProof="0" dirty="0">
                <a:ln>
                  <a:noFill/>
                </a:ln>
                <a:solidFill>
                  <a:srgbClr val="FF0000"/>
                </a:solidFill>
                <a:effectLst>
                  <a:outerShdw blurRad="38100" dist="38100" dir="2700000" algn="tl">
                    <a:srgbClr val="000000"/>
                  </a:outerShdw>
                </a:effectLst>
                <a:uLnTx/>
                <a:uFillTx/>
                <a:latin typeface="Arial Narrow" pitchFamily="34" charset="0"/>
                <a:ea typeface="+mn-ea"/>
                <a:cs typeface="Times New Roman" pitchFamily="18" charset="0"/>
              </a:rPr>
              <a:t>disposizioni </a:t>
            </a:r>
            <a:r>
              <a:rPr kumimoji="0" lang="it-IT" sz="3200" b="1" i="1" u="none" strike="noStrike" kern="1200" cap="all" spc="0" normalizeH="0" baseline="0" noProof="0" dirty="0" smtClean="0">
                <a:ln>
                  <a:noFill/>
                </a:ln>
                <a:solidFill>
                  <a:srgbClr val="FF0000"/>
                </a:solidFill>
                <a:effectLst>
                  <a:outerShdw blurRad="38100" dist="38100" dir="2700000" algn="tl">
                    <a:srgbClr val="000000"/>
                  </a:outerShdw>
                </a:effectLst>
                <a:uLnTx/>
                <a:uFillTx/>
                <a:latin typeface="Arial Narrow" pitchFamily="34" charset="0"/>
                <a:ea typeface="+mn-ea"/>
                <a:cs typeface="Times New Roman" pitchFamily="18" charset="0"/>
              </a:rPr>
              <a:t>VIGENTI A FAVORE DELLE VITTIME DEL DOVERE e loro Equiparati, poste a confronto con le varie voci di danno riconosciute a titolo risarcitorio in sede giudiziale</a:t>
            </a:r>
            <a:r>
              <a:rPr kumimoji="0" lang="it-IT" sz="3200" b="1" i="1" u="none" strike="noStrike" kern="1200" cap="all" spc="0" normalizeH="0" baseline="0" noProof="0" dirty="0" smtClean="0">
                <a:ln>
                  <a:noFill/>
                </a:ln>
                <a:solidFill>
                  <a:srgbClr val="000099">
                    <a:lumMod val="50000"/>
                  </a:srgbClr>
                </a:solidFill>
                <a:effectLst>
                  <a:outerShdw blurRad="38100" dist="38100" dir="2700000" algn="tl">
                    <a:srgbClr val="FFFFFF"/>
                  </a:outerShdw>
                </a:effectLst>
                <a:uLnTx/>
                <a:uFillTx/>
                <a:latin typeface="Arial Narrow" pitchFamily="34" charset="0"/>
                <a:ea typeface="+mn-ea"/>
                <a:cs typeface="Times New Roman" pitchFamily="18" charset="0"/>
              </a:rPr>
              <a:t>.</a:t>
            </a:r>
          </a:p>
        </p:txBody>
      </p:sp>
      <p:grpSp>
        <p:nvGrpSpPr>
          <p:cNvPr id="6151" name="Gruppo 3"/>
          <p:cNvGrpSpPr>
            <a:grpSpLocks/>
          </p:cNvGrpSpPr>
          <p:nvPr/>
        </p:nvGrpSpPr>
        <p:grpSpPr bwMode="auto">
          <a:xfrm>
            <a:off x="42863" y="68263"/>
            <a:ext cx="9058275" cy="522287"/>
            <a:chOff x="36709" y="44066"/>
            <a:chExt cx="9057933" cy="522921"/>
          </a:xfrm>
        </p:grpSpPr>
        <p:sp>
          <p:nvSpPr>
            <p:cNvPr id="7176" name="WordArt 72"/>
            <p:cNvSpPr>
              <a:spLocks noChangeArrowheads="1" noChangeShapeType="1" noTextEdit="1"/>
            </p:cNvSpPr>
            <p:nvPr/>
          </p:nvSpPr>
          <p:spPr bwMode="auto">
            <a:xfrm>
              <a:off x="1042988" y="74160"/>
              <a:ext cx="7058025" cy="43497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65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II CONGRESSO NAZIONALE A.N.ME.LE.P.A.: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24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LE VITTIME DEL DOVERE: ASPETTI MEDICO-LEGALI TRA PRESTAZIONI E RISARCIMENTI</a:t>
              </a:r>
            </a:p>
          </p:txBody>
        </p:sp>
        <p:pic>
          <p:nvPicPr>
            <p:cNvPr id="615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09" y="44624"/>
              <a:ext cx="890392" cy="5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455" y="44066"/>
              <a:ext cx="865187" cy="49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492226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0"/>
          <p:cNvSpPr>
            <a:spLocks noChangeArrowheads="1"/>
          </p:cNvSpPr>
          <p:nvPr/>
        </p:nvSpPr>
        <p:spPr bwMode="auto">
          <a:xfrm>
            <a:off x="8763000" y="6505575"/>
            <a:ext cx="381000" cy="352425"/>
          </a:xfrm>
          <a:prstGeom prst="ellipse">
            <a:avLst/>
          </a:prstGeom>
          <a:solidFill>
            <a:srgbClr val="CCFF33"/>
          </a:solidFill>
          <a:ln>
            <a:noFill/>
          </a:ln>
          <a:effectLs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2800" b="1" i="1"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43011" name="Segnaposto numero diapositiva 4"/>
          <p:cNvSpPr txBox="1">
            <a:spLocks noGrp="1"/>
          </p:cNvSpPr>
          <p:nvPr/>
        </p:nvSpPr>
        <p:spPr bwMode="auto">
          <a:xfrm>
            <a:off x="8604250" y="6546850"/>
            <a:ext cx="504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95000"/>
              </a:lnSpc>
              <a:spcBef>
                <a:spcPct val="0"/>
              </a:spcBef>
              <a:spcAft>
                <a:spcPct val="0"/>
              </a:spcAft>
              <a:buClrTx/>
              <a:buSzTx/>
              <a:buFontTx/>
              <a:buNone/>
              <a:tabLst/>
              <a:defRPr/>
            </a:pPr>
            <a:fld id="{846F2300-C73C-415F-8323-D2488351538D}" type="slidenum">
              <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rPr>
              <a:pPr marL="0" marR="0" lvl="0" indent="0" algn="r" defTabSz="914400" rtl="0" eaLnBrk="1" fontAlgn="base" latinLnBrk="0" hangingPunct="1">
                <a:lnSpc>
                  <a:spcPct val="95000"/>
                </a:lnSpc>
                <a:spcBef>
                  <a:spcPct val="0"/>
                </a:spcBef>
                <a:spcAft>
                  <a:spcPct val="0"/>
                </a:spcAft>
                <a:buClrTx/>
                <a:buSzTx/>
                <a:buFontTx/>
                <a:buNone/>
                <a:tabLst/>
                <a:defRPr/>
              </a:pPr>
              <a:t>20</a:t>
            </a:fld>
            <a:endPar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endParaRPr>
          </a:p>
        </p:txBody>
      </p:sp>
      <p:grpSp>
        <p:nvGrpSpPr>
          <p:cNvPr id="43012" name="Group 27"/>
          <p:cNvGrpSpPr>
            <a:grpSpLocks/>
          </p:cNvGrpSpPr>
          <p:nvPr/>
        </p:nvGrpSpPr>
        <p:grpSpPr bwMode="auto">
          <a:xfrm>
            <a:off x="469900" y="833438"/>
            <a:ext cx="8064500" cy="666750"/>
            <a:chOff x="669" y="609"/>
            <a:chExt cx="2236" cy="428"/>
          </a:xfrm>
        </p:grpSpPr>
        <p:sp>
          <p:nvSpPr>
            <p:cNvPr id="43019" name="AutoShape 28"/>
            <p:cNvSpPr>
              <a:spLocks noChangeArrowheads="1"/>
            </p:cNvSpPr>
            <p:nvPr/>
          </p:nvSpPr>
          <p:spPr bwMode="auto">
            <a:xfrm>
              <a:off x="669" y="609"/>
              <a:ext cx="2222" cy="428"/>
            </a:xfrm>
            <a:prstGeom prst="bevel">
              <a:avLst>
                <a:gd name="adj" fmla="val 12500"/>
              </a:avLst>
            </a:prstGeom>
            <a:solidFill>
              <a:srgbClr val="BBE0E3"/>
            </a:solidFill>
            <a:ln w="9525">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 name="Text Box 29"/>
            <p:cNvSpPr txBox="1">
              <a:spLocks noChangeArrowheads="1"/>
            </p:cNvSpPr>
            <p:nvPr/>
          </p:nvSpPr>
          <p:spPr bwMode="auto">
            <a:xfrm>
              <a:off x="706" y="693"/>
              <a:ext cx="2199" cy="264"/>
            </a:xfrm>
            <a:prstGeom prst="rect">
              <a:avLst/>
            </a:prstGeom>
            <a:noFill/>
            <a:ln>
              <a:noFill/>
            </a:ln>
            <a:effectLs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t>
              </a:r>
              <a:r>
                <a:rPr kumimoji="0" lang="it-IT" sz="2000" b="0" i="1"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COMPENSAZIO LUCRI CUM DANNO</a:t>
              </a:r>
              <a:r>
                <a:rPr kumimoji="0" lang="it-IT"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t>
              </a:r>
              <a:endParaRPr kumimoji="0" lang="es-ES" sz="2200" b="0" i="0" u="none" strike="noStrike" kern="1200" cap="none" spc="0" normalizeH="0" baseline="0" noProof="0" dirty="0">
                <a:ln>
                  <a:noFill/>
                </a:ln>
                <a:solidFill>
                  <a:srgbClr val="CC6600"/>
                </a:solidFill>
                <a:effectLst>
                  <a:outerShdw blurRad="38100" dist="38100" dir="2700000" algn="tl">
                    <a:srgbClr val="000000"/>
                  </a:outerShdw>
                </a:effectLst>
                <a:uLnTx/>
                <a:uFillTx/>
                <a:latin typeface="Arial Narrow" pitchFamily="34" charset="0"/>
                <a:ea typeface="+mn-ea"/>
                <a:cs typeface="+mn-cs"/>
              </a:endParaRPr>
            </a:p>
          </p:txBody>
        </p:sp>
      </p:grpSp>
      <p:sp>
        <p:nvSpPr>
          <p:cNvPr id="43013" name="Rectangle 1027"/>
          <p:cNvSpPr txBox="1">
            <a:spLocks noChangeArrowheads="1"/>
          </p:cNvSpPr>
          <p:nvPr/>
        </p:nvSpPr>
        <p:spPr bwMode="auto">
          <a:xfrm>
            <a:off x="179388" y="1631950"/>
            <a:ext cx="8785225" cy="4851400"/>
          </a:xfrm>
          <a:prstGeom prst="rect">
            <a:avLst/>
          </a:prstGeom>
          <a:blipFill dpi="0" rotWithShape="1">
            <a:blip r:embed="rId3"/>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it-IT" altLang="it-IT"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p:txBody>
      </p:sp>
      <p:sp>
        <p:nvSpPr>
          <p:cNvPr id="19" name="CasellaDiTesto 2"/>
          <p:cNvSpPr txBox="1">
            <a:spLocks noChangeArrowheads="1"/>
          </p:cNvSpPr>
          <p:nvPr/>
        </p:nvSpPr>
        <p:spPr bwMode="auto">
          <a:xfrm>
            <a:off x="74613" y="1347788"/>
            <a:ext cx="8804275" cy="5640387"/>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600" b="0" i="0" u="none" strike="noStrike" kern="1200" cap="none" spc="0" normalizeH="0" baseline="0" noProof="0" dirty="0" smtClean="0">
              <a:ln>
                <a:noFill/>
              </a:ln>
              <a:solidFill>
                <a:srgbClr val="000099"/>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900" b="0" i="0" u="none" strike="noStrike" kern="1200" cap="none" spc="0" normalizeH="0" baseline="0" noProof="0" dirty="0">
              <a:ln>
                <a:noFill/>
              </a:ln>
              <a:solidFill>
                <a:srgbClr val="000099"/>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600" b="1" i="1" u="none" strike="noStrike" kern="1200" cap="none" spc="0" normalizeH="0" baseline="0" noProof="0" dirty="0" smtClean="0">
                <a:ln>
                  <a:noFill/>
                </a:ln>
                <a:solidFill>
                  <a:srgbClr val="000099"/>
                </a:solidFill>
                <a:effectLst/>
                <a:uLnTx/>
                <a:uFillTx/>
                <a:latin typeface="Arial" charset="0"/>
                <a:ea typeface="+mn-ea"/>
                <a:cs typeface="+mn-cs"/>
                <a:hlinkClick r:id="rId4" action="ppaction://hlinkpres?slideindex=1&amp;slidetitle="/>
              </a:rPr>
              <a:t>2° CASO </a:t>
            </a:r>
            <a:endParaRPr kumimoji="0" lang="it-IT" sz="3600" b="1" i="1" u="none" strike="noStrike" kern="1200" cap="none" spc="0" normalizeH="0" baseline="0" noProof="0" dirty="0" smtClean="0">
              <a:ln>
                <a:noFill/>
              </a:ln>
              <a:solidFill>
                <a:srgbClr val="000099"/>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900" b="0" i="0" u="none" strike="noStrike" kern="1200" cap="none" spc="0" normalizeH="0" baseline="0" noProof="0" dirty="0">
              <a:ln>
                <a:noFill/>
              </a:ln>
              <a:solidFill>
                <a:srgbClr val="000099"/>
              </a:solidFill>
              <a:effectLst/>
              <a:uLnTx/>
              <a:uFillTx/>
              <a:latin typeface="Arial" charset="0"/>
              <a:ea typeface="+mn-ea"/>
              <a:cs typeface="+mn-cs"/>
            </a:endParaRP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it-IT" sz="2400" b="1" i="0" u="none" strike="noStrike" kern="1200" cap="none" spc="0" normalizeH="0" baseline="0" noProof="0" dirty="0" smtClean="0">
                <a:ln>
                  <a:noFill/>
                </a:ln>
                <a:solidFill>
                  <a:srgbClr val="000099"/>
                </a:solidFill>
                <a:effectLst/>
                <a:uLnTx/>
                <a:uFillTx/>
                <a:latin typeface="Arial" charset="0"/>
                <a:ea typeface="+mn-ea"/>
                <a:cs typeface="+mn-cs"/>
              </a:rPr>
              <a:t>Confronto del valore </a:t>
            </a:r>
            <a:r>
              <a:rPr kumimoji="0" lang="it-IT" sz="2400" b="1" i="0" u="none" strike="noStrike" kern="1200" cap="none" spc="0" normalizeH="0" baseline="0" noProof="0" dirty="0">
                <a:ln>
                  <a:noFill/>
                </a:ln>
                <a:solidFill>
                  <a:srgbClr val="000099"/>
                </a:solidFill>
                <a:effectLst/>
                <a:uLnTx/>
                <a:uFillTx/>
                <a:latin typeface="Arial" charset="0"/>
                <a:ea typeface="+mn-ea"/>
                <a:cs typeface="+mn-cs"/>
              </a:rPr>
              <a:t>del risarcimento </a:t>
            </a:r>
            <a:r>
              <a:rPr kumimoji="0" lang="it-IT" sz="2400" b="1" i="0" u="none" strike="noStrike" kern="1200" cap="none" spc="0" normalizeH="0" baseline="0" noProof="0" dirty="0" smtClean="0">
                <a:ln>
                  <a:noFill/>
                </a:ln>
                <a:solidFill>
                  <a:srgbClr val="000099"/>
                </a:solidFill>
                <a:effectLst/>
                <a:uLnTx/>
                <a:uFillTx/>
                <a:latin typeface="Arial" charset="0"/>
                <a:ea typeface="+mn-ea"/>
                <a:cs typeface="+mn-cs"/>
              </a:rPr>
              <a:t>tabellare con i </a:t>
            </a:r>
            <a:r>
              <a:rPr kumimoji="0" lang="it-IT" sz="2400" b="1" i="0" u="none" strike="noStrike" kern="1200" cap="none" spc="0" normalizeH="0" baseline="0" noProof="0" dirty="0">
                <a:ln>
                  <a:noFill/>
                </a:ln>
                <a:solidFill>
                  <a:srgbClr val="000099"/>
                </a:solidFill>
                <a:effectLst/>
                <a:uLnTx/>
                <a:uFillTx/>
                <a:latin typeface="Arial" charset="0"/>
                <a:ea typeface="+mn-ea"/>
                <a:cs typeface="+mn-cs"/>
              </a:rPr>
              <a:t>benefici previdenziali corrisposti e da corrispondere </a:t>
            </a:r>
            <a:r>
              <a:rPr kumimoji="0" lang="it-IT" sz="2400" b="1" i="0" u="none" strike="noStrike" kern="1200" cap="none" spc="0" normalizeH="0" baseline="0" noProof="0" dirty="0" smtClean="0">
                <a:ln>
                  <a:noFill/>
                </a:ln>
                <a:solidFill>
                  <a:srgbClr val="000099"/>
                </a:solidFill>
                <a:effectLst/>
                <a:uLnTx/>
                <a:uFillTx/>
                <a:latin typeface="Arial" charset="0"/>
                <a:ea typeface="+mn-ea"/>
                <a:cs typeface="+mn-cs"/>
              </a:rPr>
              <a:t>ad un appartenente alle FF.AA. (soggetto che </a:t>
            </a:r>
            <a:r>
              <a:rPr kumimoji="0" lang="it-IT" sz="2400" b="1" i="0" u="none" strike="noStrike" kern="1200" cap="none" spc="0" normalizeH="0" baseline="0" noProof="0" dirty="0">
                <a:ln>
                  <a:noFill/>
                </a:ln>
                <a:solidFill>
                  <a:srgbClr val="000099"/>
                </a:solidFill>
                <a:effectLst/>
                <a:uLnTx/>
                <a:uFillTx/>
                <a:latin typeface="Arial" charset="0"/>
                <a:ea typeface="+mn-ea"/>
                <a:cs typeface="+mn-cs"/>
              </a:rPr>
              <a:t>ha subito un invalidità pari 30% all’età di </a:t>
            </a:r>
            <a:r>
              <a:rPr kumimoji="0" lang="it-IT" sz="2400" b="1" i="0" u="none" strike="noStrike" kern="1200" cap="none" spc="0" normalizeH="0" baseline="0" noProof="0" dirty="0" smtClean="0">
                <a:ln>
                  <a:noFill/>
                </a:ln>
                <a:solidFill>
                  <a:srgbClr val="000099"/>
                </a:solidFill>
                <a:effectLst/>
                <a:uLnTx/>
                <a:uFillTx/>
                <a:latin typeface="Arial" charset="0"/>
                <a:ea typeface="+mn-ea"/>
                <a:cs typeface="+mn-cs"/>
              </a:rPr>
              <a:t>31 </a:t>
            </a:r>
            <a:r>
              <a:rPr kumimoji="0" lang="it-IT" sz="2400" b="1" i="0" u="none" strike="noStrike" kern="1200" cap="none" spc="0" normalizeH="0" baseline="0" noProof="0" dirty="0">
                <a:ln>
                  <a:noFill/>
                </a:ln>
                <a:solidFill>
                  <a:srgbClr val="000099"/>
                </a:solidFill>
                <a:effectLst/>
                <a:uLnTx/>
                <a:uFillTx/>
                <a:latin typeface="Arial" charset="0"/>
                <a:ea typeface="+mn-ea"/>
                <a:cs typeface="+mn-cs"/>
              </a:rPr>
              <a:t>anni </a:t>
            </a:r>
            <a:r>
              <a:rPr kumimoji="0" lang="it-IT" sz="2400" b="1" i="0" u="none" strike="noStrike" kern="1200" cap="none" spc="0" normalizeH="0" baseline="0" noProof="0" dirty="0" smtClean="0">
                <a:ln>
                  <a:noFill/>
                </a:ln>
                <a:solidFill>
                  <a:srgbClr val="000099"/>
                </a:solidFill>
                <a:effectLst/>
                <a:uLnTx/>
                <a:uFillTx/>
                <a:latin typeface="Arial" charset="0"/>
                <a:ea typeface="+mn-ea"/>
                <a:cs typeface="+mn-cs"/>
              </a:rPr>
              <a:t>nel corso del 2005</a:t>
            </a:r>
            <a:r>
              <a:rPr kumimoji="0" lang="it-IT" sz="2400" b="1" i="0" u="none" strike="noStrike" kern="1200" cap="none" spc="0" normalizeH="0" baseline="0" noProof="0" dirty="0">
                <a:ln>
                  <a:noFill/>
                </a:ln>
                <a:solidFill>
                  <a:srgbClr val="000099"/>
                </a:solidFill>
                <a:effectLst/>
                <a:uLnTx/>
                <a:uFillTx/>
                <a:latin typeface="Arial" charset="0"/>
                <a:ea typeface="+mn-ea"/>
                <a:cs typeface="+mn-cs"/>
              </a:rPr>
              <a:t>), di attuali 45 </a:t>
            </a:r>
            <a:r>
              <a:rPr kumimoji="0" lang="it-IT" sz="2400" b="1" i="0" u="none" strike="noStrike" kern="1200" cap="none" spc="0" normalizeH="0" baseline="0" noProof="0" dirty="0" smtClean="0">
                <a:ln>
                  <a:noFill/>
                </a:ln>
                <a:solidFill>
                  <a:srgbClr val="000099"/>
                </a:solidFill>
                <a:effectLst/>
                <a:uLnTx/>
                <a:uFillTx/>
                <a:latin typeface="Arial" charset="0"/>
                <a:ea typeface="+mn-ea"/>
                <a:cs typeface="+mn-cs"/>
              </a:rPr>
              <a:t>anni, </a:t>
            </a:r>
            <a:r>
              <a:rPr kumimoji="0" lang="it-IT" sz="2400" b="1" i="0" u="none" strike="noStrike" kern="1200" cap="none" spc="0" normalizeH="0" baseline="0" noProof="0" dirty="0">
                <a:ln>
                  <a:noFill/>
                </a:ln>
                <a:solidFill>
                  <a:srgbClr val="000099"/>
                </a:solidFill>
                <a:effectLst/>
                <a:uLnTx/>
                <a:uFillTx/>
                <a:latin typeface="Arial" charset="0"/>
                <a:ea typeface="+mn-ea"/>
                <a:cs typeface="+mn-cs"/>
              </a:rPr>
              <a:t>con </a:t>
            </a:r>
            <a:r>
              <a:rPr kumimoji="0" lang="it-IT" sz="2400" b="1" i="0" u="none" strike="noStrike" kern="1200" cap="none" spc="0" normalizeH="0" baseline="0" noProof="0" dirty="0" smtClean="0">
                <a:ln>
                  <a:noFill/>
                </a:ln>
                <a:solidFill>
                  <a:srgbClr val="000099"/>
                </a:solidFill>
                <a:effectLst/>
                <a:uLnTx/>
                <a:uFillTx/>
                <a:latin typeface="Arial" charset="0"/>
                <a:ea typeface="+mn-ea"/>
                <a:cs typeface="+mn-cs"/>
              </a:rPr>
              <a:t>ulteriori 10 </a:t>
            </a:r>
            <a:r>
              <a:rPr kumimoji="0" lang="it-IT" sz="2400" b="1" i="0" u="none" strike="noStrike" kern="1200" cap="none" spc="0" normalizeH="0" baseline="0" noProof="0" dirty="0">
                <a:ln>
                  <a:noFill/>
                </a:ln>
                <a:solidFill>
                  <a:srgbClr val="000099"/>
                </a:solidFill>
                <a:effectLst/>
                <a:uLnTx/>
                <a:uFillTx/>
                <a:latin typeface="Arial" charset="0"/>
                <a:ea typeface="+mn-ea"/>
                <a:cs typeface="+mn-cs"/>
              </a:rPr>
              <a:t>anni </a:t>
            </a:r>
            <a:r>
              <a:rPr kumimoji="0" lang="it-IT" sz="2400" b="1" i="0" u="none" strike="noStrike" kern="1200" cap="none" spc="0" normalizeH="0" baseline="0" noProof="0" dirty="0" smtClean="0">
                <a:ln>
                  <a:noFill/>
                </a:ln>
                <a:solidFill>
                  <a:srgbClr val="000099"/>
                </a:solidFill>
                <a:effectLst/>
                <a:uLnTx/>
                <a:uFillTx/>
                <a:latin typeface="Arial" charset="0"/>
                <a:ea typeface="+mn-ea"/>
                <a:cs typeface="+mn-cs"/>
              </a:rPr>
              <a:t>di </a:t>
            </a:r>
            <a:r>
              <a:rPr kumimoji="0" lang="it-IT" sz="2400" b="1" i="0" u="none" strike="noStrike" kern="1200" cap="none" spc="0" normalizeH="0" baseline="0" noProof="0" dirty="0">
                <a:ln>
                  <a:noFill/>
                </a:ln>
                <a:solidFill>
                  <a:srgbClr val="000099"/>
                </a:solidFill>
                <a:effectLst/>
                <a:uLnTx/>
                <a:uFillTx/>
                <a:latin typeface="Arial" charset="0"/>
                <a:ea typeface="+mn-ea"/>
                <a:cs typeface="+mn-cs"/>
              </a:rPr>
              <a:t>vita </a:t>
            </a:r>
            <a:r>
              <a:rPr kumimoji="0" lang="it-IT" sz="2400" b="1" i="0" u="none" strike="noStrike" kern="1200" cap="none" spc="0" normalizeH="0" baseline="0" noProof="0" dirty="0" smtClean="0">
                <a:ln>
                  <a:noFill/>
                </a:ln>
                <a:solidFill>
                  <a:srgbClr val="000099"/>
                </a:solidFill>
                <a:effectLst/>
                <a:uLnTx/>
                <a:uFillTx/>
                <a:latin typeface="Arial" charset="0"/>
                <a:ea typeface="+mn-ea"/>
                <a:cs typeface="+mn-cs"/>
              </a:rPr>
              <a:t>stimata).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it-IT" sz="2400" b="1" i="0" u="none" strike="noStrike" kern="1200" cap="none" spc="0" normalizeH="0" baseline="0" noProof="0" dirty="0" smtClean="0">
                <a:ln>
                  <a:noFill/>
                </a:ln>
                <a:solidFill>
                  <a:srgbClr val="000099"/>
                </a:solidFill>
                <a:effectLst/>
                <a:uLnTx/>
                <a:uFillTx/>
                <a:latin typeface="Arial" charset="0"/>
                <a:ea typeface="+mn-ea"/>
                <a:cs typeface="+mn-cs"/>
              </a:rPr>
              <a:t>Ulteriore stima della valorizzazione dei benefici in favore degli eredi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it-IT" sz="1900" b="0" i="0" u="none" strike="noStrike" kern="1200" cap="none" spc="0" normalizeH="0" baseline="0" noProof="0" dirty="0" smtClean="0">
                <a:ln>
                  <a:noFill/>
                </a:ln>
                <a:solidFill>
                  <a:srgbClr val="000099"/>
                </a:solidFill>
                <a:effectLst/>
                <a:uLnTx/>
                <a:uFillTx/>
                <a:latin typeface="Arial" charset="0"/>
                <a:ea typeface="+mn-ea"/>
                <a:cs typeface="+mn-cs"/>
              </a:rPr>
              <a:t> </a:t>
            </a:r>
            <a:endParaRPr kumimoji="0" lang="it-IT" sz="1900" b="0" i="0" u="none" strike="noStrike" kern="1200" cap="none" spc="0" normalizeH="0" baseline="0" noProof="0" dirty="0">
              <a:ln>
                <a:noFill/>
              </a:ln>
              <a:solidFill>
                <a:srgbClr val="000099"/>
              </a:solidFill>
              <a:effectLst/>
              <a:uLnTx/>
              <a:uFillTx/>
              <a:latin typeface="Arial" charset="0"/>
              <a:ea typeface="+mn-ea"/>
              <a:cs typeface="+mn-cs"/>
            </a:endParaRPr>
          </a:p>
        </p:txBody>
      </p:sp>
      <p:grpSp>
        <p:nvGrpSpPr>
          <p:cNvPr id="43015" name="Gruppo 3"/>
          <p:cNvGrpSpPr>
            <a:grpSpLocks/>
          </p:cNvGrpSpPr>
          <p:nvPr/>
        </p:nvGrpSpPr>
        <p:grpSpPr bwMode="auto">
          <a:xfrm>
            <a:off x="42863" y="68263"/>
            <a:ext cx="9058275" cy="522287"/>
            <a:chOff x="36709" y="44066"/>
            <a:chExt cx="9057933" cy="522921"/>
          </a:xfrm>
        </p:grpSpPr>
        <p:sp>
          <p:nvSpPr>
            <p:cNvPr id="11272" name="WordArt 72"/>
            <p:cNvSpPr>
              <a:spLocks noChangeArrowheads="1" noChangeShapeType="1" noTextEdit="1"/>
            </p:cNvSpPr>
            <p:nvPr/>
          </p:nvSpPr>
          <p:spPr bwMode="auto">
            <a:xfrm>
              <a:off x="1042988" y="74160"/>
              <a:ext cx="7058025" cy="43497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65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48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II CONGRESSO NAZIONALE A.N.ME.LE.P.A.: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LE VITTIME DEL DOVERE: ASPETTI MEDICO-LEGALI TRA PRESTAZIONI E RISARCIMENTI</a:t>
              </a:r>
            </a:p>
          </p:txBody>
        </p:sp>
        <p:pic>
          <p:nvPicPr>
            <p:cNvPr id="4301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709" y="44624"/>
              <a:ext cx="890392" cy="5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29455" y="44066"/>
              <a:ext cx="865187" cy="49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899042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0"/>
          <p:cNvSpPr>
            <a:spLocks noChangeArrowheads="1"/>
          </p:cNvSpPr>
          <p:nvPr/>
        </p:nvSpPr>
        <p:spPr bwMode="auto">
          <a:xfrm>
            <a:off x="8763000" y="6505575"/>
            <a:ext cx="381000" cy="352425"/>
          </a:xfrm>
          <a:prstGeom prst="ellipse">
            <a:avLst/>
          </a:prstGeom>
          <a:solidFill>
            <a:srgbClr val="CCFF33"/>
          </a:solidFill>
          <a:ln>
            <a:noFill/>
          </a:ln>
          <a:effectLs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2800" b="1" i="1"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45059" name="Segnaposto numero diapositiva 4"/>
          <p:cNvSpPr txBox="1">
            <a:spLocks noGrp="1"/>
          </p:cNvSpPr>
          <p:nvPr/>
        </p:nvSpPr>
        <p:spPr bwMode="auto">
          <a:xfrm>
            <a:off x="8778875" y="6546850"/>
            <a:ext cx="330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95000"/>
              </a:lnSpc>
              <a:spcBef>
                <a:spcPct val="0"/>
              </a:spcBef>
              <a:spcAft>
                <a:spcPct val="0"/>
              </a:spcAft>
              <a:buClrTx/>
              <a:buSzTx/>
              <a:buFontTx/>
              <a:buNone/>
              <a:tabLst/>
              <a:defRPr/>
            </a:pPr>
            <a:fld id="{F44C0824-DB37-40E3-8F47-8D457D9F3181}" type="slidenum">
              <a:rPr kumimoji="0" lang="it-IT" altLang="it-IT" sz="10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rPr>
              <a:pPr marL="0" marR="0" lvl="0" indent="0" algn="r" defTabSz="914400" rtl="0" eaLnBrk="1" fontAlgn="base" latinLnBrk="0" hangingPunct="1">
                <a:lnSpc>
                  <a:spcPct val="95000"/>
                </a:lnSpc>
                <a:spcBef>
                  <a:spcPct val="0"/>
                </a:spcBef>
                <a:spcAft>
                  <a:spcPct val="0"/>
                </a:spcAft>
                <a:buClrTx/>
                <a:buSzTx/>
                <a:buFontTx/>
                <a:buNone/>
                <a:tabLst/>
                <a:defRPr/>
              </a:pPr>
              <a:t>21</a:t>
            </a:fld>
            <a:endParaRPr kumimoji="0" lang="it-IT" altLang="it-IT" sz="10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endParaRPr>
          </a:p>
        </p:txBody>
      </p:sp>
      <p:grpSp>
        <p:nvGrpSpPr>
          <p:cNvPr id="45060" name="Group 27"/>
          <p:cNvGrpSpPr>
            <a:grpSpLocks/>
          </p:cNvGrpSpPr>
          <p:nvPr/>
        </p:nvGrpSpPr>
        <p:grpSpPr bwMode="auto">
          <a:xfrm>
            <a:off x="395288" y="836613"/>
            <a:ext cx="8064500" cy="666750"/>
            <a:chOff x="669" y="609"/>
            <a:chExt cx="2236" cy="428"/>
          </a:xfrm>
        </p:grpSpPr>
        <p:sp>
          <p:nvSpPr>
            <p:cNvPr id="45067" name="AutoShape 28"/>
            <p:cNvSpPr>
              <a:spLocks noChangeArrowheads="1"/>
            </p:cNvSpPr>
            <p:nvPr/>
          </p:nvSpPr>
          <p:spPr bwMode="auto">
            <a:xfrm>
              <a:off x="669" y="609"/>
              <a:ext cx="2222" cy="428"/>
            </a:xfrm>
            <a:prstGeom prst="bevel">
              <a:avLst>
                <a:gd name="adj" fmla="val 12500"/>
              </a:avLst>
            </a:prstGeom>
            <a:solidFill>
              <a:srgbClr val="BBE0E3"/>
            </a:solidFill>
            <a:ln w="9525">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 name="Text Box 29"/>
            <p:cNvSpPr txBox="1">
              <a:spLocks noChangeArrowheads="1"/>
            </p:cNvSpPr>
            <p:nvPr/>
          </p:nvSpPr>
          <p:spPr bwMode="auto">
            <a:xfrm>
              <a:off x="706" y="692"/>
              <a:ext cx="2199" cy="307"/>
            </a:xfrm>
            <a:prstGeom prst="rect">
              <a:avLst/>
            </a:prstGeom>
            <a:noFill/>
            <a:ln>
              <a:noFill/>
            </a:ln>
            <a:effectLs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rPr>
                <a:t>2° CASO </a:t>
              </a:r>
              <a:endParaRPr kumimoji="0" lang="es-ES" sz="2200" b="0" i="0" u="none" strike="noStrike" kern="1200" cap="none" spc="0" normalizeH="0" baseline="0" noProof="0" dirty="0">
                <a:ln>
                  <a:noFill/>
                </a:ln>
                <a:solidFill>
                  <a:srgbClr val="CC6600"/>
                </a:solidFill>
                <a:effectLst>
                  <a:outerShdw blurRad="38100" dist="38100" dir="2700000" algn="tl">
                    <a:srgbClr val="000000"/>
                  </a:outerShdw>
                </a:effectLst>
                <a:uLnTx/>
                <a:uFillTx/>
                <a:latin typeface="Arial Narrow" pitchFamily="34" charset="0"/>
                <a:ea typeface="+mn-ea"/>
                <a:cs typeface="+mn-cs"/>
              </a:endParaRPr>
            </a:p>
          </p:txBody>
        </p:sp>
      </p:grpSp>
      <p:sp>
        <p:nvSpPr>
          <p:cNvPr id="45061" name="Rectangle 1027"/>
          <p:cNvSpPr txBox="1">
            <a:spLocks noChangeArrowheads="1"/>
          </p:cNvSpPr>
          <p:nvPr/>
        </p:nvSpPr>
        <p:spPr bwMode="auto">
          <a:xfrm>
            <a:off x="106363" y="1557338"/>
            <a:ext cx="8856662" cy="4989512"/>
          </a:xfrm>
          <a:prstGeom prst="rect">
            <a:avLst/>
          </a:prstGeom>
          <a:blipFill dpi="0" rotWithShape="1">
            <a:blip r:embed="rId3"/>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it-IT" altLang="it-IT"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p:txBody>
      </p:sp>
      <p:grpSp>
        <p:nvGrpSpPr>
          <p:cNvPr id="45062" name="Gruppo 3"/>
          <p:cNvGrpSpPr>
            <a:grpSpLocks/>
          </p:cNvGrpSpPr>
          <p:nvPr/>
        </p:nvGrpSpPr>
        <p:grpSpPr bwMode="auto">
          <a:xfrm>
            <a:off x="42863" y="68263"/>
            <a:ext cx="9058275" cy="522287"/>
            <a:chOff x="36709" y="44066"/>
            <a:chExt cx="9057933" cy="522921"/>
          </a:xfrm>
        </p:grpSpPr>
        <p:sp>
          <p:nvSpPr>
            <p:cNvPr id="11272" name="WordArt 72"/>
            <p:cNvSpPr>
              <a:spLocks noChangeArrowheads="1" noChangeShapeType="1" noTextEdit="1"/>
            </p:cNvSpPr>
            <p:nvPr/>
          </p:nvSpPr>
          <p:spPr bwMode="auto">
            <a:xfrm>
              <a:off x="1042988" y="74160"/>
              <a:ext cx="7058025" cy="43497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65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48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II CONGRESSO NAZIONALE A.N.ME.LE.P.A.: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LE VITTIME DEL DOVERE: ASPETTI MEDICO-LEGALI TRA PRESTAZIONI E RISARCIMENTI</a:t>
              </a:r>
            </a:p>
          </p:txBody>
        </p:sp>
        <p:pic>
          <p:nvPicPr>
            <p:cNvPr id="4506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09" y="44624"/>
              <a:ext cx="890392" cy="5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455" y="44066"/>
              <a:ext cx="865187" cy="49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5063" name="Immagine 2"/>
          <p:cNvPicPr>
            <a:picLocks noChangeAspect="1"/>
          </p:cNvPicPr>
          <p:nvPr/>
        </p:nvPicPr>
        <p:blipFill>
          <a:blip r:embed="rId6" cstate="print">
            <a:extLst>
              <a:ext uri="{28A0092B-C50C-407E-A947-70E740481C1C}">
                <a14:useLocalDpi xmlns:a14="http://schemas.microsoft.com/office/drawing/2010/main" val="0"/>
              </a:ext>
            </a:extLst>
          </a:blip>
          <a:srcRect l="4326" t="12137" r="4326" b="28841"/>
          <a:stretch>
            <a:fillRect/>
          </a:stretch>
        </p:blipFill>
        <p:spPr bwMode="auto">
          <a:xfrm>
            <a:off x="184150" y="1908175"/>
            <a:ext cx="8788400" cy="401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4529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0"/>
          <p:cNvSpPr>
            <a:spLocks noChangeArrowheads="1"/>
          </p:cNvSpPr>
          <p:nvPr/>
        </p:nvSpPr>
        <p:spPr bwMode="auto">
          <a:xfrm>
            <a:off x="8763000" y="6505575"/>
            <a:ext cx="381000" cy="352425"/>
          </a:xfrm>
          <a:prstGeom prst="ellipse">
            <a:avLst/>
          </a:prstGeom>
          <a:solidFill>
            <a:srgbClr val="CCFF33"/>
          </a:solidFill>
          <a:ln>
            <a:noFill/>
          </a:ln>
          <a:effectLs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2800" b="1" i="1"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47107" name="Segnaposto numero diapositiva 4"/>
          <p:cNvSpPr txBox="1">
            <a:spLocks noGrp="1"/>
          </p:cNvSpPr>
          <p:nvPr/>
        </p:nvSpPr>
        <p:spPr bwMode="auto">
          <a:xfrm>
            <a:off x="8778875" y="6546850"/>
            <a:ext cx="330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95000"/>
              </a:lnSpc>
              <a:spcBef>
                <a:spcPct val="0"/>
              </a:spcBef>
              <a:spcAft>
                <a:spcPct val="0"/>
              </a:spcAft>
              <a:buClrTx/>
              <a:buSzTx/>
              <a:buFontTx/>
              <a:buNone/>
              <a:tabLst/>
              <a:defRPr/>
            </a:pPr>
            <a:fld id="{0AFBC8AB-6C91-4FA3-836C-0751E1085163}" type="slidenum">
              <a:rPr kumimoji="0" lang="it-IT" altLang="it-IT" sz="10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rPr>
              <a:pPr marL="0" marR="0" lvl="0" indent="0" algn="r" defTabSz="914400" rtl="0" eaLnBrk="1" fontAlgn="base" latinLnBrk="0" hangingPunct="1">
                <a:lnSpc>
                  <a:spcPct val="95000"/>
                </a:lnSpc>
                <a:spcBef>
                  <a:spcPct val="0"/>
                </a:spcBef>
                <a:spcAft>
                  <a:spcPct val="0"/>
                </a:spcAft>
                <a:buClrTx/>
                <a:buSzTx/>
                <a:buFontTx/>
                <a:buNone/>
                <a:tabLst/>
                <a:defRPr/>
              </a:pPr>
              <a:t>22</a:t>
            </a:fld>
            <a:endPar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endParaRPr>
          </a:p>
        </p:txBody>
      </p:sp>
      <p:grpSp>
        <p:nvGrpSpPr>
          <p:cNvPr id="47108" name="Group 27"/>
          <p:cNvGrpSpPr>
            <a:grpSpLocks/>
          </p:cNvGrpSpPr>
          <p:nvPr/>
        </p:nvGrpSpPr>
        <p:grpSpPr bwMode="auto">
          <a:xfrm>
            <a:off x="395288" y="836613"/>
            <a:ext cx="8064500" cy="666750"/>
            <a:chOff x="669" y="609"/>
            <a:chExt cx="2236" cy="428"/>
          </a:xfrm>
        </p:grpSpPr>
        <p:sp>
          <p:nvSpPr>
            <p:cNvPr id="47115" name="AutoShape 28"/>
            <p:cNvSpPr>
              <a:spLocks noChangeArrowheads="1"/>
            </p:cNvSpPr>
            <p:nvPr/>
          </p:nvSpPr>
          <p:spPr bwMode="auto">
            <a:xfrm>
              <a:off x="669" y="609"/>
              <a:ext cx="2222" cy="428"/>
            </a:xfrm>
            <a:prstGeom prst="bevel">
              <a:avLst>
                <a:gd name="adj" fmla="val 12500"/>
              </a:avLst>
            </a:prstGeom>
            <a:solidFill>
              <a:srgbClr val="BBE0E3"/>
            </a:solidFill>
            <a:ln w="9525">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 name="Text Box 29"/>
            <p:cNvSpPr txBox="1">
              <a:spLocks noChangeArrowheads="1"/>
            </p:cNvSpPr>
            <p:nvPr/>
          </p:nvSpPr>
          <p:spPr bwMode="auto">
            <a:xfrm>
              <a:off x="706" y="692"/>
              <a:ext cx="2199" cy="307"/>
            </a:xfrm>
            <a:prstGeom prst="rect">
              <a:avLst/>
            </a:prstGeom>
            <a:noFill/>
            <a:ln>
              <a:noFill/>
            </a:ln>
            <a:effectLs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rPr>
                <a:t>2° CASO </a:t>
              </a:r>
              <a:endParaRPr kumimoji="0" lang="es-ES" sz="2200" b="0" i="0" u="none" strike="noStrike" kern="1200" cap="none" spc="0" normalizeH="0" baseline="0" noProof="0" dirty="0">
                <a:ln>
                  <a:noFill/>
                </a:ln>
                <a:solidFill>
                  <a:srgbClr val="CC6600"/>
                </a:solidFill>
                <a:effectLst>
                  <a:outerShdw blurRad="38100" dist="38100" dir="2700000" algn="tl">
                    <a:srgbClr val="000000"/>
                  </a:outerShdw>
                </a:effectLst>
                <a:uLnTx/>
                <a:uFillTx/>
                <a:latin typeface="Arial Narrow" pitchFamily="34" charset="0"/>
                <a:ea typeface="+mn-ea"/>
                <a:cs typeface="+mn-cs"/>
              </a:endParaRPr>
            </a:p>
          </p:txBody>
        </p:sp>
      </p:grpSp>
      <p:sp>
        <p:nvSpPr>
          <p:cNvPr id="47109" name="Rectangle 1027"/>
          <p:cNvSpPr txBox="1">
            <a:spLocks noChangeArrowheads="1"/>
          </p:cNvSpPr>
          <p:nvPr/>
        </p:nvSpPr>
        <p:spPr bwMode="auto">
          <a:xfrm>
            <a:off x="106363" y="1557338"/>
            <a:ext cx="8856662" cy="4989512"/>
          </a:xfrm>
          <a:prstGeom prst="rect">
            <a:avLst/>
          </a:prstGeom>
          <a:blipFill dpi="0" rotWithShape="1">
            <a:blip r:embed="rId3"/>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it-IT" altLang="it-IT"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p:txBody>
      </p:sp>
      <p:grpSp>
        <p:nvGrpSpPr>
          <p:cNvPr id="47110" name="Gruppo 3"/>
          <p:cNvGrpSpPr>
            <a:grpSpLocks/>
          </p:cNvGrpSpPr>
          <p:nvPr/>
        </p:nvGrpSpPr>
        <p:grpSpPr bwMode="auto">
          <a:xfrm>
            <a:off x="42863" y="68263"/>
            <a:ext cx="9058275" cy="522287"/>
            <a:chOff x="36709" y="44066"/>
            <a:chExt cx="9057933" cy="522921"/>
          </a:xfrm>
        </p:grpSpPr>
        <p:sp>
          <p:nvSpPr>
            <p:cNvPr id="11272" name="WordArt 72"/>
            <p:cNvSpPr>
              <a:spLocks noChangeArrowheads="1" noChangeShapeType="1" noTextEdit="1"/>
            </p:cNvSpPr>
            <p:nvPr/>
          </p:nvSpPr>
          <p:spPr bwMode="auto">
            <a:xfrm>
              <a:off x="1042988" y="74160"/>
              <a:ext cx="7058025" cy="43497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65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48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II CONGRESSO NAZIONALE A.N.ME.LE.P.A.: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LE VITTIME DEL DOVERE: ASPETTI MEDICO-LEGALI TRA PRESTAZIONI E RISARCIMENTI</a:t>
              </a:r>
            </a:p>
          </p:txBody>
        </p:sp>
        <p:pic>
          <p:nvPicPr>
            <p:cNvPr id="4711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09" y="44624"/>
              <a:ext cx="890392" cy="5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455" y="44066"/>
              <a:ext cx="865187" cy="49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7111" name="Immagine 4"/>
          <p:cNvPicPr>
            <a:picLocks noChangeAspect="1"/>
          </p:cNvPicPr>
          <p:nvPr/>
        </p:nvPicPr>
        <p:blipFill>
          <a:blip r:embed="rId6" cstate="print">
            <a:extLst>
              <a:ext uri="{28A0092B-C50C-407E-A947-70E740481C1C}">
                <a14:useLocalDpi xmlns:a14="http://schemas.microsoft.com/office/drawing/2010/main" val="0"/>
              </a:ext>
            </a:extLst>
          </a:blip>
          <a:srcRect t="7681" r="388" b="31068"/>
          <a:stretch>
            <a:fillRect/>
          </a:stretch>
        </p:blipFill>
        <p:spPr bwMode="auto">
          <a:xfrm>
            <a:off x="6350" y="1624013"/>
            <a:ext cx="9109075"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7839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0"/>
          <p:cNvSpPr>
            <a:spLocks noChangeArrowheads="1"/>
          </p:cNvSpPr>
          <p:nvPr/>
        </p:nvSpPr>
        <p:spPr bwMode="auto">
          <a:xfrm>
            <a:off x="8763000" y="6505575"/>
            <a:ext cx="381000" cy="352425"/>
          </a:xfrm>
          <a:prstGeom prst="ellipse">
            <a:avLst/>
          </a:prstGeom>
          <a:solidFill>
            <a:srgbClr val="CCFF33"/>
          </a:solidFill>
          <a:ln>
            <a:noFill/>
          </a:ln>
          <a:effectLs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2800" b="1" i="1"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49155" name="Segnaposto numero diapositiva 4"/>
          <p:cNvSpPr txBox="1">
            <a:spLocks noGrp="1"/>
          </p:cNvSpPr>
          <p:nvPr/>
        </p:nvSpPr>
        <p:spPr bwMode="auto">
          <a:xfrm>
            <a:off x="8778875" y="6546850"/>
            <a:ext cx="330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95000"/>
              </a:lnSpc>
              <a:spcBef>
                <a:spcPct val="0"/>
              </a:spcBef>
              <a:spcAft>
                <a:spcPct val="0"/>
              </a:spcAft>
              <a:buClrTx/>
              <a:buSzTx/>
              <a:buFontTx/>
              <a:buNone/>
              <a:tabLst/>
              <a:defRPr/>
            </a:pPr>
            <a:fld id="{82C6BD47-174C-4616-96F6-1CDE6552235A}" type="slidenum">
              <a:rPr kumimoji="0" lang="it-IT" altLang="it-IT" sz="10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rPr>
              <a:pPr marL="0" marR="0" lvl="0" indent="0" algn="r" defTabSz="914400" rtl="0" eaLnBrk="1" fontAlgn="base" latinLnBrk="0" hangingPunct="1">
                <a:lnSpc>
                  <a:spcPct val="95000"/>
                </a:lnSpc>
                <a:spcBef>
                  <a:spcPct val="0"/>
                </a:spcBef>
                <a:spcAft>
                  <a:spcPct val="0"/>
                </a:spcAft>
                <a:buClrTx/>
                <a:buSzTx/>
                <a:buFontTx/>
                <a:buNone/>
                <a:tabLst/>
                <a:defRPr/>
              </a:pPr>
              <a:t>23</a:t>
            </a:fld>
            <a:endParaRPr kumimoji="0" lang="it-IT" altLang="it-IT" sz="10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endParaRPr>
          </a:p>
        </p:txBody>
      </p:sp>
      <p:grpSp>
        <p:nvGrpSpPr>
          <p:cNvPr id="49156" name="Group 27"/>
          <p:cNvGrpSpPr>
            <a:grpSpLocks/>
          </p:cNvGrpSpPr>
          <p:nvPr/>
        </p:nvGrpSpPr>
        <p:grpSpPr bwMode="auto">
          <a:xfrm>
            <a:off x="395288" y="836613"/>
            <a:ext cx="8064500" cy="666750"/>
            <a:chOff x="669" y="609"/>
            <a:chExt cx="2236" cy="428"/>
          </a:xfrm>
        </p:grpSpPr>
        <p:sp>
          <p:nvSpPr>
            <p:cNvPr id="49163" name="AutoShape 28"/>
            <p:cNvSpPr>
              <a:spLocks noChangeArrowheads="1"/>
            </p:cNvSpPr>
            <p:nvPr/>
          </p:nvSpPr>
          <p:spPr bwMode="auto">
            <a:xfrm>
              <a:off x="669" y="609"/>
              <a:ext cx="2222" cy="428"/>
            </a:xfrm>
            <a:prstGeom prst="bevel">
              <a:avLst>
                <a:gd name="adj" fmla="val 12500"/>
              </a:avLst>
            </a:prstGeom>
            <a:solidFill>
              <a:srgbClr val="BBE0E3"/>
            </a:solidFill>
            <a:ln w="9525">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 name="Text Box 29"/>
            <p:cNvSpPr txBox="1">
              <a:spLocks noChangeArrowheads="1"/>
            </p:cNvSpPr>
            <p:nvPr/>
          </p:nvSpPr>
          <p:spPr bwMode="auto">
            <a:xfrm>
              <a:off x="706" y="692"/>
              <a:ext cx="2199" cy="307"/>
            </a:xfrm>
            <a:prstGeom prst="rect">
              <a:avLst/>
            </a:prstGeom>
            <a:noFill/>
            <a:ln>
              <a:noFill/>
            </a:ln>
            <a:effectLs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rPr>
                <a:t>2° CASO </a:t>
              </a:r>
              <a:endParaRPr kumimoji="0" lang="es-ES" sz="2200" b="0" i="0" u="none" strike="noStrike" kern="1200" cap="none" spc="0" normalizeH="0" baseline="0" noProof="0" dirty="0">
                <a:ln>
                  <a:noFill/>
                </a:ln>
                <a:solidFill>
                  <a:srgbClr val="CC6600"/>
                </a:solidFill>
                <a:effectLst>
                  <a:outerShdw blurRad="38100" dist="38100" dir="2700000" algn="tl">
                    <a:srgbClr val="000000"/>
                  </a:outerShdw>
                </a:effectLst>
                <a:uLnTx/>
                <a:uFillTx/>
                <a:latin typeface="Arial Narrow" pitchFamily="34" charset="0"/>
                <a:ea typeface="+mn-ea"/>
                <a:cs typeface="+mn-cs"/>
              </a:endParaRPr>
            </a:p>
          </p:txBody>
        </p:sp>
      </p:grpSp>
      <p:sp>
        <p:nvSpPr>
          <p:cNvPr id="49157" name="Rectangle 1027"/>
          <p:cNvSpPr txBox="1">
            <a:spLocks noChangeArrowheads="1"/>
          </p:cNvSpPr>
          <p:nvPr/>
        </p:nvSpPr>
        <p:spPr bwMode="auto">
          <a:xfrm>
            <a:off x="106363" y="1557338"/>
            <a:ext cx="8856662" cy="4989512"/>
          </a:xfrm>
          <a:prstGeom prst="rect">
            <a:avLst/>
          </a:prstGeom>
          <a:blipFill dpi="0" rotWithShape="1">
            <a:blip r:embed="rId3"/>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it-IT" altLang="it-IT"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p:txBody>
      </p:sp>
      <p:grpSp>
        <p:nvGrpSpPr>
          <p:cNvPr id="49158" name="Gruppo 3"/>
          <p:cNvGrpSpPr>
            <a:grpSpLocks/>
          </p:cNvGrpSpPr>
          <p:nvPr/>
        </p:nvGrpSpPr>
        <p:grpSpPr bwMode="auto">
          <a:xfrm>
            <a:off x="42863" y="68263"/>
            <a:ext cx="9058275" cy="522287"/>
            <a:chOff x="36709" y="44066"/>
            <a:chExt cx="9057933" cy="522921"/>
          </a:xfrm>
        </p:grpSpPr>
        <p:sp>
          <p:nvSpPr>
            <p:cNvPr id="11272" name="WordArt 72"/>
            <p:cNvSpPr>
              <a:spLocks noChangeArrowheads="1" noChangeShapeType="1" noTextEdit="1"/>
            </p:cNvSpPr>
            <p:nvPr/>
          </p:nvSpPr>
          <p:spPr bwMode="auto">
            <a:xfrm>
              <a:off x="1042988" y="74160"/>
              <a:ext cx="7058025" cy="43497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65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48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II CONGRESSO NAZIONALE A.N.ME.LE.P.A.: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LE VITTIME DEL DOVERE: ASPETTI MEDICO-LEGALI TRA PRESTAZIONI E RISARCIMENTI</a:t>
              </a:r>
            </a:p>
          </p:txBody>
        </p:sp>
        <p:pic>
          <p:nvPicPr>
            <p:cNvPr id="4916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09" y="44624"/>
              <a:ext cx="890392" cy="5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455" y="44066"/>
              <a:ext cx="865187" cy="49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9159" name="Immagine 2"/>
          <p:cNvPicPr>
            <a:picLocks noChangeAspect="1"/>
          </p:cNvPicPr>
          <p:nvPr/>
        </p:nvPicPr>
        <p:blipFill>
          <a:blip r:embed="rId6">
            <a:extLst>
              <a:ext uri="{28A0092B-C50C-407E-A947-70E740481C1C}">
                <a14:useLocalDpi xmlns:a14="http://schemas.microsoft.com/office/drawing/2010/main" val="0"/>
              </a:ext>
            </a:extLst>
          </a:blip>
          <a:srcRect l="11414" t="27734" r="9050" b="22166"/>
          <a:stretch>
            <a:fillRect/>
          </a:stretch>
        </p:blipFill>
        <p:spPr bwMode="auto">
          <a:xfrm>
            <a:off x="142875" y="1617663"/>
            <a:ext cx="8736013"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56871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0"/>
          <p:cNvSpPr>
            <a:spLocks noChangeArrowheads="1"/>
          </p:cNvSpPr>
          <p:nvPr/>
        </p:nvSpPr>
        <p:spPr bwMode="auto">
          <a:xfrm>
            <a:off x="8763000" y="6505575"/>
            <a:ext cx="381000" cy="352425"/>
          </a:xfrm>
          <a:prstGeom prst="ellipse">
            <a:avLst/>
          </a:prstGeom>
          <a:solidFill>
            <a:srgbClr val="CCFF33"/>
          </a:solidFill>
          <a:ln>
            <a:noFill/>
          </a:ln>
          <a:effectLs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2800" b="1" i="1"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51203" name="Segnaposto numero diapositiva 4"/>
          <p:cNvSpPr txBox="1">
            <a:spLocks noGrp="1"/>
          </p:cNvSpPr>
          <p:nvPr/>
        </p:nvSpPr>
        <p:spPr bwMode="auto">
          <a:xfrm>
            <a:off x="8604250" y="6546850"/>
            <a:ext cx="504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95000"/>
              </a:lnSpc>
              <a:spcBef>
                <a:spcPct val="0"/>
              </a:spcBef>
              <a:spcAft>
                <a:spcPct val="0"/>
              </a:spcAft>
              <a:buClrTx/>
              <a:buSzTx/>
              <a:buFontTx/>
              <a:buNone/>
              <a:tabLst/>
              <a:defRPr/>
            </a:pPr>
            <a:fld id="{3246EDF2-EE89-4CC4-8CB6-C1246EEBFB1F}" type="slidenum">
              <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rPr>
              <a:pPr marL="0" marR="0" lvl="0" indent="0" algn="r" defTabSz="914400" rtl="0" eaLnBrk="1" fontAlgn="base" latinLnBrk="0" hangingPunct="1">
                <a:lnSpc>
                  <a:spcPct val="95000"/>
                </a:lnSpc>
                <a:spcBef>
                  <a:spcPct val="0"/>
                </a:spcBef>
                <a:spcAft>
                  <a:spcPct val="0"/>
                </a:spcAft>
                <a:buClrTx/>
                <a:buSzTx/>
                <a:buFontTx/>
                <a:buNone/>
                <a:tabLst/>
                <a:defRPr/>
              </a:pPr>
              <a:t>24</a:t>
            </a:fld>
            <a:endPar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endParaRPr>
          </a:p>
        </p:txBody>
      </p:sp>
      <p:grpSp>
        <p:nvGrpSpPr>
          <p:cNvPr id="51204" name="Group 27"/>
          <p:cNvGrpSpPr>
            <a:grpSpLocks/>
          </p:cNvGrpSpPr>
          <p:nvPr/>
        </p:nvGrpSpPr>
        <p:grpSpPr bwMode="auto">
          <a:xfrm>
            <a:off x="469900" y="833438"/>
            <a:ext cx="8064500" cy="666750"/>
            <a:chOff x="669" y="609"/>
            <a:chExt cx="2236" cy="428"/>
          </a:xfrm>
        </p:grpSpPr>
        <p:sp>
          <p:nvSpPr>
            <p:cNvPr id="51211" name="AutoShape 28"/>
            <p:cNvSpPr>
              <a:spLocks noChangeArrowheads="1"/>
            </p:cNvSpPr>
            <p:nvPr/>
          </p:nvSpPr>
          <p:spPr bwMode="auto">
            <a:xfrm>
              <a:off x="669" y="609"/>
              <a:ext cx="2222" cy="428"/>
            </a:xfrm>
            <a:prstGeom prst="bevel">
              <a:avLst>
                <a:gd name="adj" fmla="val 12500"/>
              </a:avLst>
            </a:prstGeom>
            <a:solidFill>
              <a:srgbClr val="BBE0E3"/>
            </a:solidFill>
            <a:ln w="9525">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 name="Text Box 29"/>
            <p:cNvSpPr txBox="1">
              <a:spLocks noChangeArrowheads="1"/>
            </p:cNvSpPr>
            <p:nvPr/>
          </p:nvSpPr>
          <p:spPr bwMode="auto">
            <a:xfrm>
              <a:off x="706" y="693"/>
              <a:ext cx="2199" cy="264"/>
            </a:xfrm>
            <a:prstGeom prst="rect">
              <a:avLst/>
            </a:prstGeom>
            <a:noFill/>
            <a:ln>
              <a:noFill/>
            </a:ln>
            <a:effectLs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t>
              </a:r>
              <a:r>
                <a:rPr kumimoji="0" lang="it-IT" sz="2000" b="0" i="1"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COMPENSAZIO LUCRI CUM DANNO</a:t>
              </a:r>
              <a:r>
                <a:rPr kumimoji="0" lang="it-IT"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t>
              </a:r>
              <a:endParaRPr kumimoji="0" lang="es-ES" sz="2200" b="0" i="0" u="none" strike="noStrike" kern="1200" cap="none" spc="0" normalizeH="0" baseline="0" noProof="0" dirty="0">
                <a:ln>
                  <a:noFill/>
                </a:ln>
                <a:solidFill>
                  <a:srgbClr val="CC6600"/>
                </a:solidFill>
                <a:effectLst>
                  <a:outerShdw blurRad="38100" dist="38100" dir="2700000" algn="tl">
                    <a:srgbClr val="000000"/>
                  </a:outerShdw>
                </a:effectLst>
                <a:uLnTx/>
                <a:uFillTx/>
                <a:latin typeface="Arial Narrow" pitchFamily="34" charset="0"/>
                <a:ea typeface="+mn-ea"/>
                <a:cs typeface="+mn-cs"/>
              </a:endParaRPr>
            </a:p>
          </p:txBody>
        </p:sp>
      </p:grpSp>
      <p:sp>
        <p:nvSpPr>
          <p:cNvPr id="51205" name="Rectangle 1027"/>
          <p:cNvSpPr txBox="1">
            <a:spLocks noChangeArrowheads="1"/>
          </p:cNvSpPr>
          <p:nvPr/>
        </p:nvSpPr>
        <p:spPr bwMode="auto">
          <a:xfrm>
            <a:off x="179388" y="1631950"/>
            <a:ext cx="8785225" cy="4851400"/>
          </a:xfrm>
          <a:prstGeom prst="rect">
            <a:avLst/>
          </a:prstGeom>
          <a:blipFill dpi="0" rotWithShape="1">
            <a:blip r:embed="rId3"/>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it-IT" altLang="it-IT"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p:txBody>
      </p:sp>
      <p:sp>
        <p:nvSpPr>
          <p:cNvPr id="19" name="CasellaDiTesto 2"/>
          <p:cNvSpPr txBox="1">
            <a:spLocks noChangeArrowheads="1"/>
          </p:cNvSpPr>
          <p:nvPr/>
        </p:nvSpPr>
        <p:spPr bwMode="auto">
          <a:xfrm>
            <a:off x="74613" y="1347788"/>
            <a:ext cx="8804275" cy="4532312"/>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600" b="0" i="0" u="none" strike="noStrike" kern="1200" cap="none" spc="0" normalizeH="0" baseline="0" noProof="0" dirty="0" smtClean="0">
              <a:ln>
                <a:noFill/>
              </a:ln>
              <a:solidFill>
                <a:srgbClr val="000099"/>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900" b="0" i="0" u="none" strike="noStrike" kern="1200" cap="none" spc="0" normalizeH="0" baseline="0" noProof="0" dirty="0">
              <a:ln>
                <a:noFill/>
              </a:ln>
              <a:solidFill>
                <a:srgbClr val="000099"/>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600" b="1" i="1" u="none" strike="noStrike" kern="1200" cap="none" spc="0" normalizeH="0" baseline="0" noProof="0" dirty="0" smtClean="0">
                <a:ln>
                  <a:noFill/>
                </a:ln>
                <a:solidFill>
                  <a:srgbClr val="000099"/>
                </a:solidFill>
                <a:effectLst/>
                <a:uLnTx/>
                <a:uFillTx/>
                <a:latin typeface="Arial" charset="0"/>
                <a:ea typeface="+mn-ea"/>
                <a:cs typeface="+mn-cs"/>
                <a:hlinkClick r:id="rId4" action="ppaction://hlinkpres?slideindex=1&amp;slidetitle="/>
              </a:rPr>
              <a:t>3° CASO </a:t>
            </a:r>
            <a:endParaRPr kumimoji="0" lang="it-IT" sz="3600" b="1" i="1" u="none" strike="noStrike" kern="1200" cap="none" spc="0" normalizeH="0" baseline="0" noProof="0" dirty="0" smtClean="0">
              <a:ln>
                <a:noFill/>
              </a:ln>
              <a:solidFill>
                <a:srgbClr val="000099"/>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900" b="0" i="0" u="none" strike="noStrike" kern="1200" cap="none" spc="0" normalizeH="0" baseline="0" noProof="0" dirty="0">
              <a:ln>
                <a:noFill/>
              </a:ln>
              <a:solidFill>
                <a:srgbClr val="000099"/>
              </a:solidFill>
              <a:effectLst/>
              <a:uLnTx/>
              <a:uFillTx/>
              <a:latin typeface="Arial" charset="0"/>
              <a:ea typeface="+mn-ea"/>
              <a:cs typeface="+mn-cs"/>
            </a:endParaRP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it-IT" sz="2400" b="1" i="0" u="none" strike="noStrike" kern="1200" cap="none" spc="0" normalizeH="0" baseline="0" noProof="0" dirty="0" smtClean="0">
                <a:ln>
                  <a:noFill/>
                </a:ln>
                <a:solidFill>
                  <a:srgbClr val="000099"/>
                </a:solidFill>
                <a:effectLst/>
                <a:uLnTx/>
                <a:uFillTx/>
                <a:latin typeface="Arial" charset="0"/>
                <a:ea typeface="+mn-ea"/>
                <a:cs typeface="+mn-cs"/>
              </a:rPr>
              <a:t>Stima </a:t>
            </a:r>
            <a:r>
              <a:rPr kumimoji="0" lang="it-IT" sz="2400" b="1" i="0" u="none" strike="noStrike" kern="1200" cap="none" spc="0" normalizeH="0" baseline="0" noProof="0" dirty="0">
                <a:ln>
                  <a:noFill/>
                </a:ln>
                <a:solidFill>
                  <a:srgbClr val="000099"/>
                </a:solidFill>
                <a:effectLst/>
                <a:uLnTx/>
                <a:uFillTx/>
                <a:latin typeface="Arial" charset="0"/>
                <a:ea typeface="+mn-ea"/>
                <a:cs typeface="+mn-cs"/>
              </a:rPr>
              <a:t>della valorizzazione dei benefici </a:t>
            </a:r>
            <a:r>
              <a:rPr kumimoji="0" lang="it-IT" sz="2400" b="1" i="0" u="none" strike="noStrike" kern="1200" cap="none" spc="0" normalizeH="0" baseline="0" noProof="0" dirty="0" smtClean="0">
                <a:ln>
                  <a:noFill/>
                </a:ln>
                <a:solidFill>
                  <a:srgbClr val="000099"/>
                </a:solidFill>
                <a:effectLst/>
                <a:uLnTx/>
                <a:uFillTx/>
                <a:latin typeface="Arial" charset="0"/>
                <a:ea typeface="+mn-ea"/>
                <a:cs typeface="+mn-cs"/>
              </a:rPr>
              <a:t>riconosciuti in </a:t>
            </a:r>
            <a:r>
              <a:rPr kumimoji="0" lang="it-IT" sz="2400" b="1" i="0" u="none" strike="noStrike" kern="1200" cap="none" spc="0" normalizeH="0" baseline="0" noProof="0" dirty="0">
                <a:ln>
                  <a:noFill/>
                </a:ln>
                <a:solidFill>
                  <a:srgbClr val="000099"/>
                </a:solidFill>
                <a:effectLst/>
                <a:uLnTx/>
                <a:uFillTx/>
                <a:latin typeface="Arial" charset="0"/>
                <a:ea typeface="+mn-ea"/>
                <a:cs typeface="+mn-cs"/>
              </a:rPr>
              <a:t>favore degli </a:t>
            </a:r>
            <a:r>
              <a:rPr kumimoji="0" lang="it-IT" sz="2400" b="1" i="0" u="none" strike="noStrike" kern="1200" cap="none" spc="0" normalizeH="0" baseline="0" noProof="0" dirty="0" smtClean="0">
                <a:ln>
                  <a:noFill/>
                </a:ln>
                <a:solidFill>
                  <a:srgbClr val="000099"/>
                </a:solidFill>
                <a:effectLst/>
                <a:uLnTx/>
                <a:uFillTx/>
                <a:latin typeface="Arial" charset="0"/>
                <a:ea typeface="+mn-ea"/>
                <a:cs typeface="+mn-cs"/>
              </a:rPr>
              <a:t>eredi di  un appartenente alle FF.AA.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it-IT" sz="2400" b="1" i="0" u="none" strike="noStrike" kern="1200" cap="none" spc="0" normalizeH="0" baseline="0" noProof="0" dirty="0" smtClean="0">
                <a:ln>
                  <a:noFill/>
                </a:ln>
                <a:solidFill>
                  <a:srgbClr val="000099"/>
                </a:solidFill>
                <a:effectLst/>
                <a:uLnTx/>
                <a:uFillTx/>
                <a:latin typeface="Arial" charset="0"/>
                <a:ea typeface="+mn-ea"/>
                <a:cs typeface="+mn-cs"/>
              </a:rPr>
              <a:t>(soggetto deceduto </a:t>
            </a:r>
            <a:r>
              <a:rPr kumimoji="0" lang="it-IT" sz="2400" b="1" i="0" u="none" strike="noStrike" kern="1200" cap="none" spc="0" normalizeH="0" baseline="0" noProof="0" dirty="0" err="1" smtClean="0">
                <a:ln>
                  <a:noFill/>
                </a:ln>
                <a:solidFill>
                  <a:srgbClr val="000099"/>
                </a:solidFill>
                <a:effectLst/>
                <a:uLnTx/>
                <a:uFillTx/>
                <a:latin typeface="Arial" charset="0"/>
                <a:ea typeface="+mn-ea"/>
                <a:cs typeface="+mn-cs"/>
              </a:rPr>
              <a:t>all’eta’</a:t>
            </a:r>
            <a:r>
              <a:rPr kumimoji="0" lang="it-IT" sz="2400" b="1" i="0" u="none" strike="noStrike" kern="1200" cap="none" spc="0" normalizeH="0" baseline="0" noProof="0" dirty="0" smtClean="0">
                <a:ln>
                  <a:noFill/>
                </a:ln>
                <a:solidFill>
                  <a:srgbClr val="000099"/>
                </a:solidFill>
                <a:effectLst/>
                <a:uLnTx/>
                <a:uFillTx/>
                <a:latin typeface="Arial" charset="0"/>
                <a:ea typeface="+mn-ea"/>
                <a:cs typeface="+mn-cs"/>
              </a:rPr>
              <a:t> di 45 anni senza </a:t>
            </a:r>
            <a:r>
              <a:rPr kumimoji="0" lang="it-IT" sz="2400" b="1" i="0" u="none" strike="noStrike" kern="1200" cap="none" spc="0" normalizeH="0" baseline="0" noProof="0" smtClean="0">
                <a:ln>
                  <a:noFill/>
                </a:ln>
                <a:solidFill>
                  <a:srgbClr val="000099"/>
                </a:solidFill>
                <a:effectLst/>
                <a:uLnTx/>
                <a:uFillTx/>
                <a:latin typeface="Arial" charset="0"/>
                <a:ea typeface="+mn-ea"/>
                <a:cs typeface="+mn-cs"/>
              </a:rPr>
              <a:t>aver fruito </a:t>
            </a:r>
            <a:r>
              <a:rPr kumimoji="0" lang="it-IT" sz="2400" b="1" i="0" u="none" strike="noStrike" kern="1200" cap="none" spc="0" normalizeH="0" baseline="0" noProof="0" dirty="0" smtClean="0">
                <a:ln>
                  <a:noFill/>
                </a:ln>
                <a:solidFill>
                  <a:srgbClr val="000099"/>
                </a:solidFill>
                <a:effectLst/>
                <a:uLnTx/>
                <a:uFillTx/>
                <a:latin typeface="Arial" charset="0"/>
                <a:ea typeface="+mn-ea"/>
                <a:cs typeface="+mn-cs"/>
              </a:rPr>
              <a:t>dei benefici di </a:t>
            </a:r>
            <a:r>
              <a:rPr kumimoji="0" lang="it-IT" sz="2400" b="1" i="0" u="none" strike="noStrike" kern="1200" cap="none" spc="0" normalizeH="0" baseline="0" noProof="0" smtClean="0">
                <a:ln>
                  <a:noFill/>
                </a:ln>
                <a:solidFill>
                  <a:srgbClr val="000099"/>
                </a:solidFill>
                <a:effectLst/>
                <a:uLnTx/>
                <a:uFillTx/>
                <a:latin typeface="Arial" charset="0"/>
                <a:ea typeface="+mn-ea"/>
                <a:cs typeface="+mn-cs"/>
              </a:rPr>
              <a:t>legge).</a:t>
            </a:r>
            <a:endParaRPr kumimoji="0" lang="it-IT" sz="2400" b="1" i="0" u="none" strike="noStrike" kern="1200" cap="none" spc="0" normalizeH="0" baseline="0" noProof="0" dirty="0" smtClean="0">
              <a:ln>
                <a:noFill/>
              </a:ln>
              <a:solidFill>
                <a:srgbClr val="000099"/>
              </a:solidFill>
              <a:effectLst/>
              <a:uLnTx/>
              <a:uFillTx/>
              <a:latin typeface="Arial" charset="0"/>
              <a:ea typeface="+mn-ea"/>
              <a:cs typeface="+mn-cs"/>
            </a:endParaRPr>
          </a:p>
          <a:p>
            <a:pPr marL="0" marR="0" lvl="0" indent="0" algn="ctr" defTabSz="914400" rtl="0" eaLnBrk="0" fontAlgn="base" latinLnBrk="0" hangingPunct="0">
              <a:lnSpc>
                <a:spcPct val="15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99"/>
              </a:solidFill>
              <a:effectLst/>
              <a:uLnTx/>
              <a:uFillTx/>
              <a:latin typeface="Arial" charset="0"/>
              <a:ea typeface="+mn-ea"/>
              <a:cs typeface="+mn-cs"/>
            </a:endParaRPr>
          </a:p>
          <a:p>
            <a:pPr marL="0" marR="0" lvl="0" indent="0" algn="ctr" defTabSz="914400" rtl="0" eaLnBrk="0" fontAlgn="base" latinLnBrk="0" hangingPunct="0">
              <a:lnSpc>
                <a:spcPct val="150000"/>
              </a:lnSpc>
              <a:spcBef>
                <a:spcPct val="0"/>
              </a:spcBef>
              <a:spcAft>
                <a:spcPct val="0"/>
              </a:spcAft>
              <a:buClrTx/>
              <a:buSzTx/>
              <a:buFontTx/>
              <a:buNone/>
              <a:tabLst/>
              <a:defRPr/>
            </a:pPr>
            <a:endParaRPr kumimoji="0" lang="it-IT" sz="1900" b="0" i="0" u="none" strike="noStrike" kern="1200" cap="none" spc="0" normalizeH="0" baseline="0" noProof="0" dirty="0">
              <a:ln>
                <a:noFill/>
              </a:ln>
              <a:solidFill>
                <a:srgbClr val="000099"/>
              </a:solidFill>
              <a:effectLst/>
              <a:uLnTx/>
              <a:uFillTx/>
              <a:latin typeface="Arial" charset="0"/>
              <a:ea typeface="+mn-ea"/>
              <a:cs typeface="+mn-cs"/>
            </a:endParaRPr>
          </a:p>
        </p:txBody>
      </p:sp>
      <p:grpSp>
        <p:nvGrpSpPr>
          <p:cNvPr id="51207" name="Gruppo 3"/>
          <p:cNvGrpSpPr>
            <a:grpSpLocks/>
          </p:cNvGrpSpPr>
          <p:nvPr/>
        </p:nvGrpSpPr>
        <p:grpSpPr bwMode="auto">
          <a:xfrm>
            <a:off x="42863" y="68263"/>
            <a:ext cx="9058275" cy="522287"/>
            <a:chOff x="36709" y="44066"/>
            <a:chExt cx="9057933" cy="522921"/>
          </a:xfrm>
        </p:grpSpPr>
        <p:sp>
          <p:nvSpPr>
            <p:cNvPr id="11272" name="WordArt 72"/>
            <p:cNvSpPr>
              <a:spLocks noChangeArrowheads="1" noChangeShapeType="1" noTextEdit="1"/>
            </p:cNvSpPr>
            <p:nvPr/>
          </p:nvSpPr>
          <p:spPr bwMode="auto">
            <a:xfrm>
              <a:off x="1042988" y="74160"/>
              <a:ext cx="7058025" cy="43497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65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48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II CONGRESSO NAZIONALE A.N.ME.LE.P.A.: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LE VITTIME DEL DOVERE: ASPETTI MEDICO-LEGALI TRA PRESTAZIONI E RISARCIMENTI</a:t>
              </a:r>
            </a:p>
          </p:txBody>
        </p:sp>
        <p:pic>
          <p:nvPicPr>
            <p:cNvPr id="5120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709" y="44624"/>
              <a:ext cx="890392" cy="5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29455" y="44066"/>
              <a:ext cx="865187" cy="49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75062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0"/>
          <p:cNvSpPr>
            <a:spLocks noChangeArrowheads="1"/>
          </p:cNvSpPr>
          <p:nvPr/>
        </p:nvSpPr>
        <p:spPr bwMode="auto">
          <a:xfrm>
            <a:off x="8763000" y="6505575"/>
            <a:ext cx="381000" cy="352425"/>
          </a:xfrm>
          <a:prstGeom prst="ellipse">
            <a:avLst/>
          </a:prstGeom>
          <a:solidFill>
            <a:srgbClr val="CCFF33"/>
          </a:solidFill>
          <a:ln>
            <a:noFill/>
          </a:ln>
          <a:effectLs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2800" b="1" i="1"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53251" name="Segnaposto numero diapositiva 4"/>
          <p:cNvSpPr txBox="1">
            <a:spLocks noGrp="1"/>
          </p:cNvSpPr>
          <p:nvPr/>
        </p:nvSpPr>
        <p:spPr bwMode="auto">
          <a:xfrm>
            <a:off x="8778875" y="6546850"/>
            <a:ext cx="330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95000"/>
              </a:lnSpc>
              <a:spcBef>
                <a:spcPct val="0"/>
              </a:spcBef>
              <a:spcAft>
                <a:spcPct val="0"/>
              </a:spcAft>
              <a:buClrTx/>
              <a:buSzTx/>
              <a:buFontTx/>
              <a:buNone/>
              <a:tabLst/>
              <a:defRPr/>
            </a:pPr>
            <a:fld id="{E465E7C8-F2C2-4ECC-B002-17DA42731860}" type="slidenum">
              <a:rPr kumimoji="0" lang="it-IT" altLang="it-IT" sz="10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rPr>
              <a:pPr marL="0" marR="0" lvl="0" indent="0" algn="r" defTabSz="914400" rtl="0" eaLnBrk="1" fontAlgn="base" latinLnBrk="0" hangingPunct="1">
                <a:lnSpc>
                  <a:spcPct val="95000"/>
                </a:lnSpc>
                <a:spcBef>
                  <a:spcPct val="0"/>
                </a:spcBef>
                <a:spcAft>
                  <a:spcPct val="0"/>
                </a:spcAft>
                <a:buClrTx/>
                <a:buSzTx/>
                <a:buFontTx/>
                <a:buNone/>
                <a:tabLst/>
                <a:defRPr/>
              </a:pPr>
              <a:t>25</a:t>
            </a:fld>
            <a:endPar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endParaRPr>
          </a:p>
        </p:txBody>
      </p:sp>
      <p:grpSp>
        <p:nvGrpSpPr>
          <p:cNvPr id="53252" name="Group 27"/>
          <p:cNvGrpSpPr>
            <a:grpSpLocks/>
          </p:cNvGrpSpPr>
          <p:nvPr/>
        </p:nvGrpSpPr>
        <p:grpSpPr bwMode="auto">
          <a:xfrm>
            <a:off x="395288" y="836613"/>
            <a:ext cx="8064500" cy="666750"/>
            <a:chOff x="669" y="609"/>
            <a:chExt cx="2236" cy="428"/>
          </a:xfrm>
        </p:grpSpPr>
        <p:sp>
          <p:nvSpPr>
            <p:cNvPr id="53259" name="AutoShape 28"/>
            <p:cNvSpPr>
              <a:spLocks noChangeArrowheads="1"/>
            </p:cNvSpPr>
            <p:nvPr/>
          </p:nvSpPr>
          <p:spPr bwMode="auto">
            <a:xfrm>
              <a:off x="669" y="609"/>
              <a:ext cx="2222" cy="428"/>
            </a:xfrm>
            <a:prstGeom prst="bevel">
              <a:avLst>
                <a:gd name="adj" fmla="val 12500"/>
              </a:avLst>
            </a:prstGeom>
            <a:solidFill>
              <a:srgbClr val="BBE0E3"/>
            </a:solidFill>
            <a:ln w="9525">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 name="Text Box 29"/>
            <p:cNvSpPr txBox="1">
              <a:spLocks noChangeArrowheads="1"/>
            </p:cNvSpPr>
            <p:nvPr/>
          </p:nvSpPr>
          <p:spPr bwMode="auto">
            <a:xfrm>
              <a:off x="706" y="692"/>
              <a:ext cx="2199" cy="307"/>
            </a:xfrm>
            <a:prstGeom prst="rect">
              <a:avLst/>
            </a:prstGeom>
            <a:noFill/>
            <a:ln>
              <a:noFill/>
            </a:ln>
            <a:effectLs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rPr>
                <a:t>3° CASO </a:t>
              </a:r>
              <a:endParaRPr kumimoji="0" lang="es-ES" sz="2200" b="0" i="0" u="none" strike="noStrike" kern="1200" cap="none" spc="0" normalizeH="0" baseline="0" noProof="0" dirty="0">
                <a:ln>
                  <a:noFill/>
                </a:ln>
                <a:solidFill>
                  <a:srgbClr val="CC6600"/>
                </a:solidFill>
                <a:effectLst>
                  <a:outerShdw blurRad="38100" dist="38100" dir="2700000" algn="tl">
                    <a:srgbClr val="000000"/>
                  </a:outerShdw>
                </a:effectLst>
                <a:uLnTx/>
                <a:uFillTx/>
                <a:latin typeface="Arial Narrow" pitchFamily="34" charset="0"/>
                <a:ea typeface="+mn-ea"/>
                <a:cs typeface="+mn-cs"/>
              </a:endParaRPr>
            </a:p>
          </p:txBody>
        </p:sp>
      </p:grpSp>
      <p:sp>
        <p:nvSpPr>
          <p:cNvPr id="53253" name="Rectangle 1027"/>
          <p:cNvSpPr txBox="1">
            <a:spLocks noChangeArrowheads="1"/>
          </p:cNvSpPr>
          <p:nvPr/>
        </p:nvSpPr>
        <p:spPr bwMode="auto">
          <a:xfrm>
            <a:off x="106363" y="1557338"/>
            <a:ext cx="8856662" cy="4989512"/>
          </a:xfrm>
          <a:prstGeom prst="rect">
            <a:avLst/>
          </a:prstGeom>
          <a:blipFill dpi="0" rotWithShape="1">
            <a:blip r:embed="rId3"/>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it-IT" altLang="it-IT"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p:txBody>
      </p:sp>
      <p:grpSp>
        <p:nvGrpSpPr>
          <p:cNvPr id="53254" name="Gruppo 3"/>
          <p:cNvGrpSpPr>
            <a:grpSpLocks/>
          </p:cNvGrpSpPr>
          <p:nvPr/>
        </p:nvGrpSpPr>
        <p:grpSpPr bwMode="auto">
          <a:xfrm>
            <a:off x="42863" y="68263"/>
            <a:ext cx="9058275" cy="522287"/>
            <a:chOff x="36709" y="44066"/>
            <a:chExt cx="9057933" cy="522921"/>
          </a:xfrm>
        </p:grpSpPr>
        <p:sp>
          <p:nvSpPr>
            <p:cNvPr id="11272" name="WordArt 72"/>
            <p:cNvSpPr>
              <a:spLocks noChangeArrowheads="1" noChangeShapeType="1" noTextEdit="1"/>
            </p:cNvSpPr>
            <p:nvPr/>
          </p:nvSpPr>
          <p:spPr bwMode="auto">
            <a:xfrm>
              <a:off x="1042988" y="74160"/>
              <a:ext cx="7058025" cy="43497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65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48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II CONGRESSO NAZIONALE A.N.ME.LE.P.A.: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LE VITTIME DEL DOVERE: ASPETTI MEDICO-LEGALI TRA PRESTAZIONI E RISARCIMENTI</a:t>
              </a:r>
            </a:p>
          </p:txBody>
        </p:sp>
        <p:pic>
          <p:nvPicPr>
            <p:cNvPr id="5325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09" y="44624"/>
              <a:ext cx="890392" cy="5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455" y="44066"/>
              <a:ext cx="865187" cy="49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255" name="Immagine 4"/>
          <p:cNvPicPr>
            <a:picLocks noChangeAspect="1"/>
          </p:cNvPicPr>
          <p:nvPr/>
        </p:nvPicPr>
        <p:blipFill>
          <a:blip r:embed="rId6" cstate="print">
            <a:extLst>
              <a:ext uri="{28A0092B-C50C-407E-A947-70E740481C1C}">
                <a14:useLocalDpi xmlns:a14="http://schemas.microsoft.com/office/drawing/2010/main" val="0"/>
              </a:ext>
            </a:extLst>
          </a:blip>
          <a:srcRect t="8797" r="388" b="38864"/>
          <a:stretch>
            <a:fillRect/>
          </a:stretch>
        </p:blipFill>
        <p:spPr bwMode="auto">
          <a:xfrm>
            <a:off x="34925" y="1771650"/>
            <a:ext cx="910907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43251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0"/>
          <p:cNvSpPr>
            <a:spLocks noChangeArrowheads="1"/>
          </p:cNvSpPr>
          <p:nvPr/>
        </p:nvSpPr>
        <p:spPr bwMode="auto">
          <a:xfrm>
            <a:off x="8763000" y="6505575"/>
            <a:ext cx="381000" cy="352425"/>
          </a:xfrm>
          <a:prstGeom prst="ellipse">
            <a:avLst/>
          </a:prstGeom>
          <a:solidFill>
            <a:srgbClr val="CCFF33"/>
          </a:solidFill>
          <a:ln>
            <a:noFill/>
          </a:ln>
          <a:effectLs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2800" b="1" i="1"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55299" name="Segnaposto numero diapositiva 4"/>
          <p:cNvSpPr txBox="1">
            <a:spLocks noGrp="1"/>
          </p:cNvSpPr>
          <p:nvPr/>
        </p:nvSpPr>
        <p:spPr bwMode="auto">
          <a:xfrm>
            <a:off x="8778875" y="6546850"/>
            <a:ext cx="330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95000"/>
              </a:lnSpc>
              <a:spcBef>
                <a:spcPct val="0"/>
              </a:spcBef>
              <a:spcAft>
                <a:spcPct val="0"/>
              </a:spcAft>
              <a:buClrTx/>
              <a:buSzTx/>
              <a:buFontTx/>
              <a:buNone/>
              <a:tabLst/>
              <a:defRPr/>
            </a:pPr>
            <a:fld id="{0267E9E5-AFE0-44B2-BF46-F97DBE226467}" type="slidenum">
              <a:rPr kumimoji="0" lang="it-IT" altLang="it-IT" sz="10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rPr>
              <a:pPr marL="0" marR="0" lvl="0" indent="0" algn="r" defTabSz="914400" rtl="0" eaLnBrk="1" fontAlgn="base" latinLnBrk="0" hangingPunct="1">
                <a:lnSpc>
                  <a:spcPct val="95000"/>
                </a:lnSpc>
                <a:spcBef>
                  <a:spcPct val="0"/>
                </a:spcBef>
                <a:spcAft>
                  <a:spcPct val="0"/>
                </a:spcAft>
                <a:buClrTx/>
                <a:buSzTx/>
                <a:buFontTx/>
                <a:buNone/>
                <a:tabLst/>
                <a:defRPr/>
              </a:pPr>
              <a:t>26</a:t>
            </a:fld>
            <a:endParaRPr kumimoji="0" lang="it-IT" altLang="it-IT" sz="10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endParaRPr>
          </a:p>
        </p:txBody>
      </p:sp>
      <p:grpSp>
        <p:nvGrpSpPr>
          <p:cNvPr id="55300" name="Group 27"/>
          <p:cNvGrpSpPr>
            <a:grpSpLocks/>
          </p:cNvGrpSpPr>
          <p:nvPr/>
        </p:nvGrpSpPr>
        <p:grpSpPr bwMode="auto">
          <a:xfrm>
            <a:off x="395288" y="836613"/>
            <a:ext cx="8064500" cy="666750"/>
            <a:chOff x="669" y="609"/>
            <a:chExt cx="2236" cy="428"/>
          </a:xfrm>
        </p:grpSpPr>
        <p:sp>
          <p:nvSpPr>
            <p:cNvPr id="55307" name="AutoShape 28"/>
            <p:cNvSpPr>
              <a:spLocks noChangeArrowheads="1"/>
            </p:cNvSpPr>
            <p:nvPr/>
          </p:nvSpPr>
          <p:spPr bwMode="auto">
            <a:xfrm>
              <a:off x="669" y="609"/>
              <a:ext cx="2222" cy="428"/>
            </a:xfrm>
            <a:prstGeom prst="bevel">
              <a:avLst>
                <a:gd name="adj" fmla="val 12500"/>
              </a:avLst>
            </a:prstGeom>
            <a:solidFill>
              <a:srgbClr val="BBE0E3"/>
            </a:solidFill>
            <a:ln w="9525">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 name="Text Box 29"/>
            <p:cNvSpPr txBox="1">
              <a:spLocks noChangeArrowheads="1"/>
            </p:cNvSpPr>
            <p:nvPr/>
          </p:nvSpPr>
          <p:spPr bwMode="auto">
            <a:xfrm>
              <a:off x="706" y="692"/>
              <a:ext cx="2199" cy="307"/>
            </a:xfrm>
            <a:prstGeom prst="rect">
              <a:avLst/>
            </a:prstGeom>
            <a:noFill/>
            <a:ln>
              <a:noFill/>
            </a:ln>
            <a:effectLs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rPr>
                <a:t>3° CASO </a:t>
              </a:r>
              <a:endParaRPr kumimoji="0" lang="es-ES" sz="2200" b="0" i="0" u="none" strike="noStrike" kern="1200" cap="none" spc="0" normalizeH="0" baseline="0" noProof="0" dirty="0">
                <a:ln>
                  <a:noFill/>
                </a:ln>
                <a:solidFill>
                  <a:srgbClr val="CC6600"/>
                </a:solidFill>
                <a:effectLst>
                  <a:outerShdw blurRad="38100" dist="38100" dir="2700000" algn="tl">
                    <a:srgbClr val="000000"/>
                  </a:outerShdw>
                </a:effectLst>
                <a:uLnTx/>
                <a:uFillTx/>
                <a:latin typeface="Arial Narrow" pitchFamily="34" charset="0"/>
                <a:ea typeface="+mn-ea"/>
                <a:cs typeface="+mn-cs"/>
              </a:endParaRPr>
            </a:p>
          </p:txBody>
        </p:sp>
      </p:grpSp>
      <p:sp>
        <p:nvSpPr>
          <p:cNvPr id="55301" name="Rectangle 1027"/>
          <p:cNvSpPr txBox="1">
            <a:spLocks noChangeArrowheads="1"/>
          </p:cNvSpPr>
          <p:nvPr/>
        </p:nvSpPr>
        <p:spPr bwMode="auto">
          <a:xfrm>
            <a:off x="106363" y="1557338"/>
            <a:ext cx="8856662" cy="4989512"/>
          </a:xfrm>
          <a:prstGeom prst="rect">
            <a:avLst/>
          </a:prstGeom>
          <a:blipFill dpi="0" rotWithShape="1">
            <a:blip r:embed="rId3"/>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it-IT" altLang="it-IT"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p:txBody>
      </p:sp>
      <p:grpSp>
        <p:nvGrpSpPr>
          <p:cNvPr id="55302" name="Gruppo 3"/>
          <p:cNvGrpSpPr>
            <a:grpSpLocks/>
          </p:cNvGrpSpPr>
          <p:nvPr/>
        </p:nvGrpSpPr>
        <p:grpSpPr bwMode="auto">
          <a:xfrm>
            <a:off x="42863" y="68263"/>
            <a:ext cx="9058275" cy="522287"/>
            <a:chOff x="36709" y="44066"/>
            <a:chExt cx="9057933" cy="522921"/>
          </a:xfrm>
        </p:grpSpPr>
        <p:sp>
          <p:nvSpPr>
            <p:cNvPr id="11272" name="WordArt 72"/>
            <p:cNvSpPr>
              <a:spLocks noChangeArrowheads="1" noChangeShapeType="1" noTextEdit="1"/>
            </p:cNvSpPr>
            <p:nvPr/>
          </p:nvSpPr>
          <p:spPr bwMode="auto">
            <a:xfrm>
              <a:off x="1042988" y="74160"/>
              <a:ext cx="7058025" cy="43497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65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48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II CONGRESSO NAZIONALE A.N.ME.LE.P.A.: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LE VITTIME DEL DOVERE: ASPETTI MEDICO-LEGALI TRA PRESTAZIONI E RISARCIMENTI</a:t>
              </a:r>
            </a:p>
          </p:txBody>
        </p:sp>
        <p:pic>
          <p:nvPicPr>
            <p:cNvPr id="5530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09" y="44624"/>
              <a:ext cx="890392" cy="5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455" y="44066"/>
              <a:ext cx="865187" cy="49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5303" name="Immagine 2"/>
          <p:cNvPicPr>
            <a:picLocks noChangeAspect="1"/>
          </p:cNvPicPr>
          <p:nvPr/>
        </p:nvPicPr>
        <p:blipFill>
          <a:blip r:embed="rId6" cstate="print">
            <a:extLst>
              <a:ext uri="{28A0092B-C50C-407E-A947-70E740481C1C}">
                <a14:useLocalDpi xmlns:a14="http://schemas.microsoft.com/office/drawing/2010/main" val="0"/>
              </a:ext>
            </a:extLst>
          </a:blip>
          <a:srcRect l="11414" t="24463" r="7475" b="18828"/>
          <a:stretch>
            <a:fillRect/>
          </a:stretch>
        </p:blipFill>
        <p:spPr bwMode="auto">
          <a:xfrm>
            <a:off x="323850" y="1628775"/>
            <a:ext cx="8445500"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8981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up 27"/>
          <p:cNvGrpSpPr>
            <a:grpSpLocks/>
          </p:cNvGrpSpPr>
          <p:nvPr/>
        </p:nvGrpSpPr>
        <p:grpSpPr bwMode="auto">
          <a:xfrm>
            <a:off x="395288" y="836613"/>
            <a:ext cx="8064500" cy="666750"/>
            <a:chOff x="669" y="609"/>
            <a:chExt cx="2236" cy="428"/>
          </a:xfrm>
        </p:grpSpPr>
        <p:sp>
          <p:nvSpPr>
            <p:cNvPr id="57353" name="AutoShape 28"/>
            <p:cNvSpPr>
              <a:spLocks noChangeArrowheads="1"/>
            </p:cNvSpPr>
            <p:nvPr/>
          </p:nvSpPr>
          <p:spPr bwMode="auto">
            <a:xfrm>
              <a:off x="669" y="609"/>
              <a:ext cx="2222" cy="428"/>
            </a:xfrm>
            <a:prstGeom prst="bevel">
              <a:avLst>
                <a:gd name="adj" fmla="val 12500"/>
              </a:avLst>
            </a:prstGeom>
            <a:solidFill>
              <a:srgbClr val="BBE0E3"/>
            </a:solidFill>
            <a:ln w="9525">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 name="Text Box 29"/>
            <p:cNvSpPr txBox="1">
              <a:spLocks noChangeArrowheads="1"/>
            </p:cNvSpPr>
            <p:nvPr/>
          </p:nvSpPr>
          <p:spPr bwMode="auto">
            <a:xfrm>
              <a:off x="706" y="692"/>
              <a:ext cx="2199" cy="305"/>
            </a:xfrm>
            <a:prstGeom prst="rect">
              <a:avLst/>
            </a:prstGeom>
            <a:noFill/>
            <a:ln>
              <a:noFill/>
            </a:ln>
            <a:effectLs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rPr>
                <a:t>BENEFICI</a:t>
              </a:r>
              <a:endParaRPr kumimoji="0" lang="es-ES" sz="2200" b="0" i="0" u="none" strike="noStrike" kern="1200" cap="none" spc="0" normalizeH="0" baseline="0" noProof="0" dirty="0">
                <a:ln>
                  <a:noFill/>
                </a:ln>
                <a:solidFill>
                  <a:srgbClr val="CC6600"/>
                </a:solidFill>
                <a:effectLst>
                  <a:outerShdw blurRad="38100" dist="38100" dir="2700000" algn="tl">
                    <a:srgbClr val="000000"/>
                  </a:outerShdw>
                </a:effectLst>
                <a:uLnTx/>
                <a:uFillTx/>
                <a:latin typeface="Arial Narrow" pitchFamily="34" charset="0"/>
                <a:ea typeface="+mn-ea"/>
                <a:cs typeface="+mn-cs"/>
              </a:endParaRPr>
            </a:p>
          </p:txBody>
        </p:sp>
      </p:grpSp>
      <p:sp>
        <p:nvSpPr>
          <p:cNvPr id="57347" name="Rectangle 1027"/>
          <p:cNvSpPr txBox="1">
            <a:spLocks noChangeArrowheads="1"/>
          </p:cNvSpPr>
          <p:nvPr/>
        </p:nvSpPr>
        <p:spPr bwMode="auto">
          <a:xfrm>
            <a:off x="107950" y="1557338"/>
            <a:ext cx="8856663" cy="5111750"/>
          </a:xfrm>
          <a:prstGeom prst="rect">
            <a:avLst/>
          </a:prstGeom>
          <a:blipFill dpi="0" rotWithShape="1">
            <a:blip r:embed="rId3"/>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it-IT" altLang="it-IT"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p:txBody>
      </p:sp>
      <p:sp>
        <p:nvSpPr>
          <p:cNvPr id="19" name="CasellaDiTesto 2"/>
          <p:cNvSpPr txBox="1">
            <a:spLocks noChangeArrowheads="1"/>
          </p:cNvSpPr>
          <p:nvPr/>
        </p:nvSpPr>
        <p:spPr bwMode="auto">
          <a:xfrm>
            <a:off x="74613" y="1536700"/>
            <a:ext cx="8921750" cy="5124450"/>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0" fontAlgn="base" latinLnBrk="0" hangingPunct="0">
              <a:lnSpc>
                <a:spcPct val="100000"/>
              </a:lnSpc>
              <a:spcBef>
                <a:spcPct val="0"/>
              </a:spcBef>
              <a:spcAft>
                <a:spcPts val="600"/>
              </a:spcAft>
              <a:buClrTx/>
              <a:buSzTx/>
              <a:buFontTx/>
              <a:buNone/>
              <a:tabLst/>
              <a:defRPr/>
            </a:pPr>
            <a:r>
              <a:rPr kumimoji="0" lang="it-IT" sz="1800" b="1" i="0" u="none" strike="noStrike" kern="1200" cap="none" spc="0" normalizeH="0" baseline="0" noProof="0" dirty="0" smtClean="0">
                <a:ln>
                  <a:noFill/>
                </a:ln>
                <a:solidFill>
                  <a:srgbClr val="000099">
                    <a:lumMod val="50000"/>
                  </a:srgbClr>
                </a:solidFill>
                <a:effectLst/>
                <a:uLnTx/>
                <a:uFillTx/>
                <a:latin typeface="Arial" charset="0"/>
                <a:ea typeface="+mn-ea"/>
                <a:cs typeface="+mn-cs"/>
              </a:rPr>
              <a:t>Speciale Elargizione </a:t>
            </a:r>
            <a:r>
              <a:rPr kumimoji="0" lang="it-IT" sz="1800" b="0" i="0" u="none" strike="noStrike" kern="1200" cap="none" spc="0" normalizeH="0" baseline="0" noProof="0" dirty="0" smtClean="0">
                <a:ln>
                  <a:noFill/>
                </a:ln>
                <a:solidFill>
                  <a:srgbClr val="000099">
                    <a:lumMod val="50000"/>
                  </a:srgbClr>
                </a:solidFill>
                <a:effectLst/>
                <a:uLnTx/>
                <a:uFillTx/>
                <a:latin typeface="Arial" charset="0"/>
                <a:ea typeface="+mn-ea"/>
                <a:cs typeface="+mn-cs"/>
              </a:rPr>
              <a:t>di </a:t>
            </a:r>
            <a:r>
              <a:rPr kumimoji="0" lang="it-IT" sz="1800" b="1" i="0" u="none" strike="noStrike" kern="1200" cap="none" spc="0" normalizeH="0" baseline="0" noProof="0" dirty="0">
                <a:ln>
                  <a:noFill/>
                </a:ln>
                <a:solidFill>
                  <a:srgbClr val="000099">
                    <a:lumMod val="50000"/>
                  </a:srgbClr>
                </a:solidFill>
                <a:effectLst/>
                <a:uLnTx/>
                <a:uFillTx/>
                <a:latin typeface="Arial" charset="0"/>
                <a:ea typeface="+mn-ea"/>
                <a:cs typeface="+mn-cs"/>
              </a:rPr>
              <a:t>€ </a:t>
            </a:r>
            <a:r>
              <a:rPr kumimoji="0" lang="it-IT" sz="1800" b="1" i="0" u="none" strike="noStrike" kern="1200" cap="none" spc="0" normalizeH="0" baseline="0" noProof="0" dirty="0" smtClean="0">
                <a:ln>
                  <a:noFill/>
                </a:ln>
                <a:solidFill>
                  <a:srgbClr val="000099">
                    <a:lumMod val="50000"/>
                  </a:srgbClr>
                </a:solidFill>
                <a:effectLst/>
                <a:uLnTx/>
                <a:uFillTx/>
                <a:latin typeface="Arial" charset="0"/>
                <a:ea typeface="+mn-ea"/>
                <a:cs typeface="+mn-cs"/>
              </a:rPr>
              <a:t>200.000,00 </a:t>
            </a:r>
            <a:r>
              <a:rPr kumimoji="0" lang="it-IT" sz="1800" b="1" i="0" u="sng" strike="noStrike" kern="1200" cap="none" spc="0" normalizeH="0" baseline="0" noProof="0" dirty="0">
                <a:ln>
                  <a:noFill/>
                </a:ln>
                <a:solidFill>
                  <a:srgbClr val="000099">
                    <a:lumMod val="50000"/>
                  </a:srgbClr>
                </a:solidFill>
                <a:effectLst/>
                <a:uLnTx/>
                <a:uFillTx/>
                <a:latin typeface="Arial" charset="0"/>
                <a:ea typeface="+mn-ea"/>
                <a:cs typeface="+mn-cs"/>
              </a:rPr>
              <a:t>per</a:t>
            </a:r>
            <a:r>
              <a:rPr kumimoji="0" lang="it-IT" sz="1800" b="0" i="0" u="none" strike="noStrike" kern="1200" cap="none" spc="0" normalizeH="0" baseline="0" noProof="0" dirty="0">
                <a:ln>
                  <a:noFill/>
                </a:ln>
                <a:solidFill>
                  <a:srgbClr val="000099">
                    <a:lumMod val="50000"/>
                  </a:srgbClr>
                </a:solidFill>
                <a:effectLst/>
                <a:uLnTx/>
                <a:uFillTx/>
                <a:latin typeface="Arial" charset="0"/>
                <a:ea typeface="+mn-ea"/>
                <a:cs typeface="+mn-cs"/>
              </a:rPr>
              <a:t> familiari dei </a:t>
            </a:r>
            <a:r>
              <a:rPr kumimoji="0" lang="it-IT" sz="1800" b="1" i="0" u="sng" strike="noStrike" kern="1200" cap="none" spc="0" normalizeH="0" baseline="0" noProof="0" dirty="0">
                <a:ln>
                  <a:noFill/>
                </a:ln>
                <a:solidFill>
                  <a:srgbClr val="000099">
                    <a:lumMod val="50000"/>
                  </a:srgbClr>
                </a:solidFill>
                <a:effectLst/>
                <a:uLnTx/>
                <a:uFillTx/>
                <a:latin typeface="Arial" charset="0"/>
                <a:ea typeface="+mn-ea"/>
                <a:cs typeface="+mn-cs"/>
              </a:rPr>
              <a:t>deceduti</a:t>
            </a:r>
            <a:r>
              <a:rPr kumimoji="0" lang="it-IT" sz="1800" b="0" i="0" u="none" strike="noStrike" kern="1200" cap="none" spc="0" normalizeH="0" baseline="0" noProof="0" dirty="0">
                <a:ln>
                  <a:noFill/>
                </a:ln>
                <a:solidFill>
                  <a:srgbClr val="000099">
                    <a:lumMod val="50000"/>
                  </a:srgbClr>
                </a:solidFill>
                <a:effectLst/>
                <a:uLnTx/>
                <a:uFillTx/>
                <a:latin typeface="Arial" charset="0"/>
                <a:ea typeface="+mn-ea"/>
                <a:cs typeface="+mn-cs"/>
              </a:rPr>
              <a:t> o per i </a:t>
            </a:r>
            <a:r>
              <a:rPr kumimoji="0" lang="it-IT" sz="1800" b="0" i="0" u="none" strike="noStrike" kern="1200" cap="none" spc="0" normalizeH="0" baseline="0" noProof="0" dirty="0" err="1">
                <a:ln>
                  <a:noFill/>
                </a:ln>
                <a:solidFill>
                  <a:srgbClr val="000099">
                    <a:lumMod val="50000"/>
                  </a:srgbClr>
                </a:solidFill>
                <a:effectLst/>
                <a:uLnTx/>
                <a:uFillTx/>
                <a:latin typeface="Arial" charset="0"/>
                <a:ea typeface="+mn-ea"/>
                <a:cs typeface="+mn-cs"/>
              </a:rPr>
              <a:t>sogg</a:t>
            </a:r>
            <a:r>
              <a:rPr kumimoji="0" lang="it-IT" sz="1800" b="0" i="0" u="none" strike="noStrike" kern="1200" cap="none" spc="0" normalizeH="0" baseline="0" noProof="0" dirty="0">
                <a:ln>
                  <a:noFill/>
                </a:ln>
                <a:solidFill>
                  <a:srgbClr val="000099">
                    <a:lumMod val="50000"/>
                  </a:srgbClr>
                </a:solidFill>
                <a:effectLst/>
                <a:uLnTx/>
                <a:uFillTx/>
                <a:latin typeface="Arial" charset="0"/>
                <a:ea typeface="+mn-ea"/>
                <a:cs typeface="+mn-cs"/>
              </a:rPr>
              <a:t>. con </a:t>
            </a:r>
            <a:r>
              <a:rPr kumimoji="0" lang="it-IT" sz="1800" b="1" i="0" u="sng" strike="noStrike" kern="1200" cap="none" spc="0" normalizeH="0" baseline="0" noProof="0" dirty="0">
                <a:ln>
                  <a:noFill/>
                </a:ln>
                <a:solidFill>
                  <a:srgbClr val="000099">
                    <a:lumMod val="50000"/>
                  </a:srgbClr>
                </a:solidFill>
                <a:effectLst/>
                <a:uLnTx/>
                <a:uFillTx/>
                <a:latin typeface="Arial" charset="0"/>
                <a:ea typeface="+mn-ea"/>
                <a:cs typeface="+mn-cs"/>
              </a:rPr>
              <a:t>invalidità permanente non inferiore all’80</a:t>
            </a:r>
            <a:r>
              <a:rPr kumimoji="0" lang="it-IT" sz="1800" b="1" i="0" u="sng" strike="noStrike" kern="1200" cap="none" spc="0" normalizeH="0" baseline="0" noProof="0" dirty="0" smtClean="0">
                <a:ln>
                  <a:noFill/>
                </a:ln>
                <a:solidFill>
                  <a:srgbClr val="000099">
                    <a:lumMod val="50000"/>
                  </a:srgbClr>
                </a:solidFill>
                <a:effectLst/>
                <a:uLnTx/>
                <a:uFillTx/>
                <a:latin typeface="Arial" charset="0"/>
                <a:ea typeface="+mn-ea"/>
                <a:cs typeface="+mn-cs"/>
              </a:rPr>
              <a:t>%</a:t>
            </a:r>
            <a:r>
              <a:rPr kumimoji="0" lang="it-IT" sz="1800" b="0" i="0" u="none" strike="noStrike" kern="1200" cap="none" spc="0" normalizeH="0" baseline="0" noProof="0" dirty="0" smtClean="0">
                <a:ln>
                  <a:noFill/>
                </a:ln>
                <a:solidFill>
                  <a:srgbClr val="000099">
                    <a:lumMod val="50000"/>
                  </a:srgbClr>
                </a:solidFill>
                <a:effectLst/>
                <a:uLnTx/>
                <a:uFillTx/>
                <a:latin typeface="Arial" charset="0"/>
                <a:ea typeface="+mn-ea"/>
                <a:cs typeface="+mn-cs"/>
              </a:rPr>
              <a:t>;</a:t>
            </a:r>
          </a:p>
          <a:p>
            <a:pPr marL="0" marR="0" lvl="0" indent="0" algn="just" defTabSz="914400" rtl="0" eaLnBrk="0" fontAlgn="base" latinLnBrk="0" hangingPunct="0">
              <a:lnSpc>
                <a:spcPct val="100000"/>
              </a:lnSpc>
              <a:spcBef>
                <a:spcPct val="0"/>
              </a:spcBef>
              <a:spcAft>
                <a:spcPts val="600"/>
              </a:spcAft>
              <a:buClrTx/>
              <a:buSzTx/>
              <a:buFontTx/>
              <a:buNone/>
              <a:tabLst/>
              <a:defRPr/>
            </a:pPr>
            <a:r>
              <a:rPr kumimoji="0" lang="it-IT" sz="1800" b="1" i="0" u="none" strike="noStrike" kern="1200" cap="none" spc="0" normalizeH="0" baseline="0" noProof="0" dirty="0" smtClean="0">
                <a:ln>
                  <a:noFill/>
                </a:ln>
                <a:solidFill>
                  <a:srgbClr val="000099">
                    <a:lumMod val="50000"/>
                  </a:srgbClr>
                </a:solidFill>
                <a:effectLst/>
                <a:uLnTx/>
                <a:uFillTx/>
                <a:latin typeface="Arial" charset="0"/>
                <a:ea typeface="+mn-ea"/>
                <a:cs typeface="+mn-cs"/>
              </a:rPr>
              <a:t>Spec</a:t>
            </a:r>
            <a:r>
              <a:rPr kumimoji="0" lang="it-IT" sz="1800" b="1" i="0" u="none" strike="noStrike" kern="1200" cap="none" spc="0" normalizeH="0" baseline="0" noProof="0" dirty="0">
                <a:ln>
                  <a:noFill/>
                </a:ln>
                <a:solidFill>
                  <a:srgbClr val="000099">
                    <a:lumMod val="50000"/>
                  </a:srgbClr>
                </a:solidFill>
                <a:effectLst/>
                <a:uLnTx/>
                <a:uFillTx/>
                <a:latin typeface="Arial" charset="0"/>
                <a:ea typeface="+mn-ea"/>
                <a:cs typeface="+mn-cs"/>
              </a:rPr>
              <a:t>. </a:t>
            </a:r>
            <a:r>
              <a:rPr kumimoji="0" lang="it-IT" sz="1800" b="1" i="0" u="none" strike="noStrike" kern="1200" cap="none" spc="0" normalizeH="0" baseline="0" noProof="0" dirty="0" smtClean="0">
                <a:ln>
                  <a:noFill/>
                </a:ln>
                <a:solidFill>
                  <a:srgbClr val="000099">
                    <a:lumMod val="50000"/>
                  </a:srgbClr>
                </a:solidFill>
                <a:effectLst/>
                <a:uLnTx/>
                <a:uFillTx/>
                <a:latin typeface="Arial" charset="0"/>
                <a:ea typeface="+mn-ea"/>
                <a:cs typeface="+mn-cs"/>
              </a:rPr>
              <a:t>Elargizione di </a:t>
            </a:r>
            <a:r>
              <a:rPr kumimoji="0" lang="it-IT" sz="1800" b="1" i="0" u="none" strike="noStrike" kern="1200" cap="none" spc="0" normalizeH="0" baseline="0" noProof="0" dirty="0">
                <a:ln>
                  <a:noFill/>
                </a:ln>
                <a:solidFill>
                  <a:srgbClr val="000099">
                    <a:lumMod val="50000"/>
                  </a:srgbClr>
                </a:solidFill>
                <a:effectLst/>
                <a:uLnTx/>
                <a:uFillTx/>
                <a:latin typeface="Arial" charset="0"/>
                <a:ea typeface="+mn-ea"/>
                <a:cs typeface="+mn-cs"/>
              </a:rPr>
              <a:t>€ </a:t>
            </a:r>
            <a:r>
              <a:rPr kumimoji="0" lang="it-IT" sz="1800" b="1" i="0" u="none" strike="noStrike" kern="1200" cap="none" spc="0" normalizeH="0" baseline="0" noProof="0" dirty="0" smtClean="0">
                <a:ln>
                  <a:noFill/>
                </a:ln>
                <a:solidFill>
                  <a:srgbClr val="000099">
                    <a:lumMod val="50000"/>
                  </a:srgbClr>
                </a:solidFill>
                <a:effectLst/>
                <a:uLnTx/>
                <a:uFillTx/>
                <a:latin typeface="Arial" charset="0"/>
                <a:ea typeface="+mn-ea"/>
                <a:cs typeface="+mn-cs"/>
              </a:rPr>
              <a:t>2.000,00 per punto percentuale </a:t>
            </a:r>
            <a:r>
              <a:rPr kumimoji="0" lang="it-IT" sz="1800" b="1" i="0" u="none" strike="noStrike" kern="1200" cap="none" spc="0" normalizeH="0" baseline="0" noProof="0" dirty="0">
                <a:ln>
                  <a:noFill/>
                </a:ln>
                <a:solidFill>
                  <a:srgbClr val="000099">
                    <a:lumMod val="50000"/>
                  </a:srgbClr>
                </a:solidFill>
                <a:effectLst/>
                <a:uLnTx/>
                <a:uFillTx/>
                <a:latin typeface="Arial" charset="0"/>
                <a:ea typeface="+mn-ea"/>
                <a:cs typeface="+mn-cs"/>
              </a:rPr>
              <a:t>di invalidità </a:t>
            </a:r>
            <a:r>
              <a:rPr kumimoji="0" lang="it-IT" sz="1050" b="0" i="0" u="none" strike="noStrike" kern="1200" cap="none" spc="0" normalizeH="0" baseline="0" noProof="0" dirty="0">
                <a:ln>
                  <a:noFill/>
                </a:ln>
                <a:solidFill>
                  <a:srgbClr val="000099">
                    <a:lumMod val="50000"/>
                  </a:srgbClr>
                </a:solidFill>
                <a:effectLst/>
                <a:uLnTx/>
                <a:uFillTx/>
                <a:latin typeface="Arial" charset="0"/>
                <a:ea typeface="+mn-ea"/>
                <a:cs typeface="+mn-cs"/>
              </a:rPr>
              <a:t>(</a:t>
            </a:r>
            <a:r>
              <a:rPr kumimoji="0" lang="it-IT" sz="1050" b="0" i="0" u="none" strike="noStrike" kern="1200" cap="none" spc="0" normalizeH="0" baseline="0" noProof="0" dirty="0" err="1">
                <a:ln>
                  <a:noFill/>
                </a:ln>
                <a:solidFill>
                  <a:srgbClr val="000099">
                    <a:lumMod val="50000"/>
                  </a:srgbClr>
                </a:solidFill>
                <a:effectLst/>
                <a:uLnTx/>
                <a:uFillTx/>
                <a:latin typeface="Arial" charset="0"/>
                <a:ea typeface="+mn-ea"/>
                <a:cs typeface="+mn-cs"/>
              </a:rPr>
              <a:t>max</a:t>
            </a:r>
            <a:r>
              <a:rPr kumimoji="0" lang="it-IT" sz="1050" b="0" i="0" u="none" strike="noStrike" kern="1200" cap="none" spc="0" normalizeH="0" baseline="0" noProof="0" dirty="0">
                <a:ln>
                  <a:noFill/>
                </a:ln>
                <a:solidFill>
                  <a:srgbClr val="000099">
                    <a:lumMod val="50000"/>
                  </a:srgbClr>
                </a:solidFill>
                <a:effectLst/>
                <a:uLnTx/>
                <a:uFillTx/>
                <a:latin typeface="Arial" charset="0"/>
                <a:ea typeface="+mn-ea"/>
                <a:cs typeface="+mn-cs"/>
              </a:rPr>
              <a:t> € 200.000</a:t>
            </a:r>
            <a:r>
              <a:rPr kumimoji="0" lang="it-IT" sz="1050" b="0" i="0" u="none" strike="noStrike" kern="1200" cap="none" spc="0" normalizeH="0" baseline="0" noProof="0" dirty="0" smtClean="0">
                <a:ln>
                  <a:noFill/>
                </a:ln>
                <a:solidFill>
                  <a:srgbClr val="000099">
                    <a:lumMod val="50000"/>
                  </a:srgbClr>
                </a:solidFill>
                <a:effectLst/>
                <a:uLnTx/>
                <a:uFillTx/>
                <a:latin typeface="Arial" charset="0"/>
                <a:ea typeface="+mn-ea"/>
                <a:cs typeface="+mn-cs"/>
              </a:rPr>
              <a:t>)</a:t>
            </a:r>
            <a:r>
              <a:rPr kumimoji="0" lang="it-IT" sz="1200" b="1" i="0" u="none" strike="noStrike" kern="1200" cap="none" spc="0" normalizeH="0" baseline="0" noProof="0" dirty="0" smtClean="0">
                <a:ln>
                  <a:noFill/>
                </a:ln>
                <a:solidFill>
                  <a:srgbClr val="000099">
                    <a:lumMod val="50000"/>
                  </a:srgbClr>
                </a:solidFill>
                <a:effectLst/>
                <a:uLnTx/>
                <a:uFillTx/>
                <a:latin typeface="Arial" charset="0"/>
                <a:ea typeface="+mn-ea"/>
                <a:cs typeface="+mn-cs"/>
              </a:rPr>
              <a:t>;</a:t>
            </a:r>
            <a:endParaRPr kumimoji="0" lang="it-IT" sz="1600" b="1" i="0" u="none" strike="noStrike" kern="1200" cap="none" spc="0" normalizeH="0" baseline="0" noProof="0" dirty="0" smtClean="0">
              <a:ln>
                <a:noFill/>
              </a:ln>
              <a:solidFill>
                <a:srgbClr val="000099">
                  <a:lumMod val="50000"/>
                </a:srgbClr>
              </a:solidFill>
              <a:effectLst/>
              <a:uLnTx/>
              <a:uFillTx/>
              <a:latin typeface="Arial" charset="0"/>
              <a:ea typeface="+mn-ea"/>
              <a:cs typeface="+mn-cs"/>
            </a:endParaRPr>
          </a:p>
          <a:p>
            <a:pPr marL="0" marR="0" lvl="0" indent="0" algn="just" defTabSz="914400" rtl="0" eaLnBrk="0" fontAlgn="base" latinLnBrk="0" hangingPunct="0">
              <a:lnSpc>
                <a:spcPct val="100000"/>
              </a:lnSpc>
              <a:spcBef>
                <a:spcPct val="0"/>
              </a:spcBef>
              <a:spcAft>
                <a:spcPts val="600"/>
              </a:spcAft>
              <a:buClrTx/>
              <a:buSzTx/>
              <a:buFontTx/>
              <a:buNone/>
              <a:tabLst/>
              <a:defRPr/>
            </a:pPr>
            <a:r>
              <a:rPr kumimoji="0" lang="it-IT" sz="1800" b="1" i="0" u="none" strike="noStrike" kern="1200" cap="none" spc="0" normalizeH="0" baseline="0" noProof="0" dirty="0" smtClean="0">
                <a:ln>
                  <a:noFill/>
                </a:ln>
                <a:solidFill>
                  <a:srgbClr val="000099">
                    <a:lumMod val="50000"/>
                  </a:srgbClr>
                </a:solidFill>
                <a:effectLst/>
                <a:uLnTx/>
                <a:uFillTx/>
                <a:latin typeface="Arial" charset="0"/>
                <a:ea typeface="+mn-ea"/>
                <a:cs typeface="+mn-cs"/>
              </a:rPr>
              <a:t>Spec</a:t>
            </a:r>
            <a:r>
              <a:rPr kumimoji="0" lang="it-IT" sz="1800" b="1" i="0" u="none" strike="noStrike" kern="1200" cap="none" spc="0" normalizeH="0" baseline="0" noProof="0" dirty="0">
                <a:ln>
                  <a:noFill/>
                </a:ln>
                <a:solidFill>
                  <a:srgbClr val="000099">
                    <a:lumMod val="50000"/>
                  </a:srgbClr>
                </a:solidFill>
                <a:effectLst/>
                <a:uLnTx/>
                <a:uFillTx/>
                <a:latin typeface="Arial" charset="0"/>
                <a:ea typeface="+mn-ea"/>
                <a:cs typeface="+mn-cs"/>
              </a:rPr>
              <a:t>. </a:t>
            </a:r>
            <a:r>
              <a:rPr kumimoji="0" lang="it-IT" sz="1800" b="1" i="0" u="none" strike="noStrike" kern="1200" cap="none" spc="0" normalizeH="0" baseline="0" noProof="0" dirty="0" smtClean="0">
                <a:ln>
                  <a:noFill/>
                </a:ln>
                <a:solidFill>
                  <a:srgbClr val="000099">
                    <a:lumMod val="50000"/>
                  </a:srgbClr>
                </a:solidFill>
                <a:effectLst/>
                <a:uLnTx/>
                <a:uFillTx/>
                <a:latin typeface="Arial" charset="0"/>
                <a:ea typeface="+mn-ea"/>
                <a:cs typeface="+mn-cs"/>
              </a:rPr>
              <a:t>Assegno Vitalizio Mensile </a:t>
            </a:r>
            <a:r>
              <a:rPr kumimoji="0" lang="it-IT" sz="1800" b="1" i="0" u="none" strike="noStrike" kern="1200" cap="none" spc="0" normalizeH="0" baseline="0" noProof="0" dirty="0">
                <a:ln>
                  <a:noFill/>
                </a:ln>
                <a:solidFill>
                  <a:srgbClr val="000099">
                    <a:lumMod val="50000"/>
                  </a:srgbClr>
                </a:solidFill>
                <a:effectLst/>
                <a:uLnTx/>
                <a:uFillTx/>
                <a:latin typeface="Arial" charset="0"/>
                <a:ea typeface="+mn-ea"/>
                <a:cs typeface="+mn-cs"/>
              </a:rPr>
              <a:t>di </a:t>
            </a:r>
            <a:r>
              <a:rPr kumimoji="0" lang="it-IT" sz="1800" b="1" i="0" u="none" strike="noStrike" kern="1200" cap="none" spc="0" normalizeH="0" baseline="0" noProof="0">
                <a:ln>
                  <a:noFill/>
                </a:ln>
                <a:solidFill>
                  <a:srgbClr val="000099">
                    <a:lumMod val="50000"/>
                  </a:srgbClr>
                </a:solidFill>
                <a:effectLst/>
                <a:uLnTx/>
                <a:uFillTx/>
                <a:latin typeface="Arial" charset="0"/>
                <a:ea typeface="+mn-ea"/>
                <a:cs typeface="+mn-cs"/>
              </a:rPr>
              <a:t>€ </a:t>
            </a:r>
            <a:r>
              <a:rPr kumimoji="0" lang="it-IT" sz="1800" b="1" i="0" u="none" strike="noStrike" kern="1200" cap="none" spc="0" normalizeH="0" baseline="0" noProof="0" smtClean="0">
                <a:ln>
                  <a:noFill/>
                </a:ln>
                <a:solidFill>
                  <a:srgbClr val="000099">
                    <a:lumMod val="50000"/>
                  </a:srgbClr>
                </a:solidFill>
                <a:effectLst/>
                <a:uLnTx/>
                <a:uFillTx/>
                <a:latin typeface="Arial" charset="0"/>
                <a:ea typeface="+mn-ea"/>
                <a:cs typeface="+mn-cs"/>
              </a:rPr>
              <a:t>1.033,00 </a:t>
            </a:r>
            <a:r>
              <a:rPr kumimoji="0" lang="it-IT" sz="1800" b="1" i="0" u="sng" strike="noStrike" kern="1200" cap="none" spc="0" normalizeH="0" baseline="0" noProof="0" dirty="0" smtClean="0">
                <a:ln>
                  <a:noFill/>
                </a:ln>
                <a:solidFill>
                  <a:srgbClr val="000099">
                    <a:lumMod val="50000"/>
                  </a:srgbClr>
                </a:solidFill>
                <a:effectLst/>
                <a:uLnTx/>
                <a:uFillTx/>
                <a:latin typeface="Arial" charset="0"/>
                <a:ea typeface="+mn-ea"/>
                <a:cs typeface="+mn-cs"/>
              </a:rPr>
              <a:t>agli </a:t>
            </a:r>
            <a:r>
              <a:rPr kumimoji="0" lang="it-IT" sz="1800" b="1" i="0" u="sng" strike="noStrike" kern="1200" cap="none" spc="0" normalizeH="0" baseline="0" noProof="0" dirty="0">
                <a:ln>
                  <a:noFill/>
                </a:ln>
                <a:solidFill>
                  <a:srgbClr val="000099">
                    <a:lumMod val="50000"/>
                  </a:srgbClr>
                </a:solidFill>
                <a:effectLst/>
                <a:uLnTx/>
                <a:uFillTx/>
                <a:latin typeface="Arial" charset="0"/>
                <a:ea typeface="+mn-ea"/>
                <a:cs typeface="+mn-cs"/>
              </a:rPr>
              <a:t>infortunati con invalidità permanente non </a:t>
            </a:r>
            <a:r>
              <a:rPr kumimoji="0" lang="it-IT" sz="1800" b="1" i="0" u="sng" strike="noStrike" kern="1200" cap="none" spc="0" normalizeH="0" baseline="0" noProof="0" dirty="0" err="1">
                <a:ln>
                  <a:noFill/>
                </a:ln>
                <a:solidFill>
                  <a:srgbClr val="000099">
                    <a:lumMod val="50000"/>
                  </a:srgbClr>
                </a:solidFill>
                <a:effectLst/>
                <a:uLnTx/>
                <a:uFillTx/>
                <a:latin typeface="Arial" charset="0"/>
                <a:ea typeface="+mn-ea"/>
                <a:cs typeface="+mn-cs"/>
              </a:rPr>
              <a:t>inf</a:t>
            </a:r>
            <a:r>
              <a:rPr kumimoji="0" lang="it-IT" sz="1800" b="1" i="0" u="sng" strike="noStrike" kern="1200" cap="none" spc="0" normalizeH="0" baseline="0" noProof="0" dirty="0">
                <a:ln>
                  <a:noFill/>
                </a:ln>
                <a:solidFill>
                  <a:srgbClr val="000099">
                    <a:lumMod val="50000"/>
                  </a:srgbClr>
                </a:solidFill>
                <a:effectLst/>
                <a:uLnTx/>
                <a:uFillTx/>
                <a:latin typeface="Arial" charset="0"/>
                <a:ea typeface="+mn-ea"/>
                <a:cs typeface="+mn-cs"/>
              </a:rPr>
              <a:t>. ad ¼ della capacità </a:t>
            </a:r>
            <a:r>
              <a:rPr kumimoji="0" lang="it-IT" sz="1800" b="1" i="0" u="sng" strike="noStrike" kern="1200" cap="none" spc="0" normalizeH="0" baseline="0" noProof="0" dirty="0" smtClean="0">
                <a:ln>
                  <a:noFill/>
                </a:ln>
                <a:solidFill>
                  <a:srgbClr val="000099">
                    <a:lumMod val="50000"/>
                  </a:srgbClr>
                </a:solidFill>
                <a:effectLst/>
                <a:uLnTx/>
                <a:uFillTx/>
                <a:latin typeface="Arial" charset="0"/>
                <a:ea typeface="+mn-ea"/>
                <a:cs typeface="+mn-cs"/>
              </a:rPr>
              <a:t>lavorativa</a:t>
            </a:r>
            <a:r>
              <a:rPr kumimoji="0" lang="it-IT" sz="1800" b="0" i="0" u="none" strike="noStrike" kern="1200" cap="none" spc="0" normalizeH="0" baseline="0" noProof="0" dirty="0" smtClean="0">
                <a:ln>
                  <a:noFill/>
                </a:ln>
                <a:solidFill>
                  <a:srgbClr val="000099">
                    <a:lumMod val="50000"/>
                  </a:srgbClr>
                </a:solidFill>
                <a:effectLst/>
                <a:uLnTx/>
                <a:uFillTx/>
                <a:latin typeface="Arial" charset="0"/>
                <a:ea typeface="+mn-ea"/>
                <a:cs typeface="+mn-cs"/>
              </a:rPr>
              <a:t> o </a:t>
            </a:r>
            <a:r>
              <a:rPr kumimoji="0" lang="it-IT" sz="1800" b="1" i="0" u="sng" strike="noStrike" kern="1200" cap="none" spc="0" normalizeH="0" baseline="0" noProof="0" dirty="0" smtClean="0">
                <a:ln>
                  <a:noFill/>
                </a:ln>
                <a:solidFill>
                  <a:srgbClr val="000099">
                    <a:lumMod val="50000"/>
                  </a:srgbClr>
                </a:solidFill>
                <a:effectLst/>
                <a:uLnTx/>
                <a:uFillTx/>
                <a:latin typeface="Arial" charset="0"/>
                <a:ea typeface="+mn-ea"/>
                <a:cs typeface="+mn-cs"/>
              </a:rPr>
              <a:t>a familiari</a:t>
            </a:r>
            <a:r>
              <a:rPr kumimoji="0" lang="it-IT" sz="1800" b="0" i="0" u="none" strike="noStrike" kern="1200" cap="none" spc="0" normalizeH="0" baseline="0" noProof="0" dirty="0" smtClean="0">
                <a:ln>
                  <a:noFill/>
                </a:ln>
                <a:solidFill>
                  <a:srgbClr val="000099">
                    <a:lumMod val="50000"/>
                  </a:srgbClr>
                </a:solidFill>
                <a:effectLst/>
                <a:uLnTx/>
                <a:uFillTx/>
                <a:latin typeface="Arial" charset="0"/>
                <a:ea typeface="+mn-ea"/>
                <a:cs typeface="+mn-cs"/>
              </a:rPr>
              <a:t> </a:t>
            </a:r>
            <a:r>
              <a:rPr kumimoji="0" lang="it-IT" sz="1000" b="0" i="0" u="none" strike="noStrike" kern="1200" cap="none" spc="0" normalizeH="0" baseline="0" noProof="0" dirty="0">
                <a:ln>
                  <a:noFill/>
                </a:ln>
                <a:solidFill>
                  <a:srgbClr val="000099">
                    <a:lumMod val="50000"/>
                  </a:srgbClr>
                </a:solidFill>
                <a:effectLst/>
                <a:uLnTx/>
                <a:uFillTx/>
                <a:latin typeface="Arial" charset="0"/>
                <a:ea typeface="+mn-ea"/>
                <a:cs typeface="+mn-cs"/>
              </a:rPr>
              <a:t>(compresi i figli </a:t>
            </a:r>
            <a:r>
              <a:rPr kumimoji="0" lang="it-IT" sz="1000" b="0" i="0" u="none" strike="noStrike" kern="1200" cap="none" spc="0" normalizeH="0" baseline="0" noProof="0" dirty="0" smtClean="0">
                <a:ln>
                  <a:noFill/>
                </a:ln>
                <a:solidFill>
                  <a:srgbClr val="000099">
                    <a:lumMod val="50000"/>
                  </a:srgbClr>
                </a:solidFill>
                <a:effectLst/>
                <a:uLnTx/>
                <a:uFillTx/>
                <a:latin typeface="Arial" charset="0"/>
                <a:ea typeface="+mn-ea"/>
                <a:cs typeface="+mn-cs"/>
              </a:rPr>
              <a:t>magg. </a:t>
            </a:r>
            <a:r>
              <a:rPr kumimoji="0" lang="it-IT" sz="1000" b="0" i="0" u="none" strike="noStrike" kern="1200" cap="none" spc="0" normalizeH="0" baseline="0" noProof="0" dirty="0">
                <a:ln>
                  <a:noFill/>
                </a:ln>
                <a:solidFill>
                  <a:srgbClr val="000099">
                    <a:lumMod val="50000"/>
                  </a:srgbClr>
                </a:solidFill>
                <a:effectLst/>
                <a:uLnTx/>
                <a:uFillTx/>
                <a:latin typeface="Arial" charset="0"/>
                <a:ea typeface="+mn-ea"/>
                <a:cs typeface="+mn-cs"/>
              </a:rPr>
              <a:t>conviventi</a:t>
            </a:r>
            <a:r>
              <a:rPr kumimoji="0" lang="it-IT" sz="1050" b="0" i="0" u="none" strike="noStrike" kern="1200" cap="none" spc="0" normalizeH="0" baseline="0" noProof="0" dirty="0" smtClean="0">
                <a:ln>
                  <a:noFill/>
                </a:ln>
                <a:solidFill>
                  <a:srgbClr val="000099">
                    <a:lumMod val="50000"/>
                  </a:srgbClr>
                </a:solidFill>
                <a:effectLst/>
                <a:uLnTx/>
                <a:uFillTx/>
                <a:latin typeface="Arial" charset="0"/>
                <a:ea typeface="+mn-ea"/>
                <a:cs typeface="+mn-cs"/>
              </a:rPr>
              <a:t>)</a:t>
            </a:r>
            <a:endParaRPr kumimoji="0" lang="it-IT" sz="1800" b="1" i="0" u="none" strike="noStrike" kern="1200" cap="none" spc="0" normalizeH="0" baseline="0" noProof="0" dirty="0" smtClean="0">
              <a:ln>
                <a:noFill/>
              </a:ln>
              <a:solidFill>
                <a:srgbClr val="000099">
                  <a:lumMod val="50000"/>
                </a:srgbClr>
              </a:solidFill>
              <a:effectLst/>
              <a:uLnTx/>
              <a:uFillTx/>
              <a:latin typeface="Arial" charset="0"/>
              <a:ea typeface="+mn-ea"/>
              <a:cs typeface="+mn-cs"/>
            </a:endParaRPr>
          </a:p>
          <a:p>
            <a:pPr marL="0" marR="0" lvl="0" indent="0" algn="just" defTabSz="914400" rtl="0" eaLnBrk="0" fontAlgn="base" latinLnBrk="0" hangingPunct="0">
              <a:lnSpc>
                <a:spcPct val="100000"/>
              </a:lnSpc>
              <a:spcBef>
                <a:spcPct val="0"/>
              </a:spcBef>
              <a:spcAft>
                <a:spcPts val="600"/>
              </a:spcAft>
              <a:buClrTx/>
              <a:buSzTx/>
              <a:buFontTx/>
              <a:buNone/>
              <a:tabLst/>
              <a:defRPr/>
            </a:pPr>
            <a:r>
              <a:rPr kumimoji="0" lang="it-IT" sz="1800" b="1" i="0" u="none" strike="noStrike" kern="1200" cap="none" spc="0" normalizeH="0" baseline="0" noProof="0" dirty="0" smtClean="0">
                <a:ln>
                  <a:noFill/>
                </a:ln>
                <a:solidFill>
                  <a:srgbClr val="000099">
                    <a:lumMod val="50000"/>
                  </a:srgbClr>
                </a:solidFill>
                <a:effectLst/>
                <a:uLnTx/>
                <a:uFillTx/>
                <a:latin typeface="Arial" charset="0"/>
                <a:ea typeface="+mn-ea"/>
                <a:cs typeface="+mn-cs"/>
              </a:rPr>
              <a:t>Assegno Vitalizio Mensile </a:t>
            </a:r>
            <a:r>
              <a:rPr kumimoji="0" lang="it-IT" sz="1800" b="1" i="0" u="none" strike="noStrike" kern="1200" cap="none" spc="0" normalizeH="0" baseline="0" noProof="0" dirty="0">
                <a:ln>
                  <a:noFill/>
                </a:ln>
                <a:solidFill>
                  <a:srgbClr val="000099">
                    <a:lumMod val="50000"/>
                  </a:srgbClr>
                </a:solidFill>
                <a:effectLst/>
                <a:uLnTx/>
                <a:uFillTx/>
                <a:latin typeface="Arial" charset="0"/>
                <a:ea typeface="+mn-ea"/>
                <a:cs typeface="+mn-cs"/>
              </a:rPr>
              <a:t>di € 258,23 </a:t>
            </a:r>
            <a:r>
              <a:rPr kumimoji="0" lang="it-IT" sz="1800" b="1" i="0" u="sng" strike="noStrike" kern="1200" cap="none" spc="0" normalizeH="0" baseline="0" noProof="0" dirty="0">
                <a:ln>
                  <a:noFill/>
                </a:ln>
                <a:solidFill>
                  <a:srgbClr val="000099">
                    <a:lumMod val="50000"/>
                  </a:srgbClr>
                </a:solidFill>
                <a:effectLst/>
                <a:uLnTx/>
                <a:uFillTx/>
                <a:latin typeface="Arial" charset="0"/>
                <a:ea typeface="+mn-ea"/>
                <a:cs typeface="+mn-cs"/>
              </a:rPr>
              <a:t>agli infortunati con invalidità permanente non inferiore ad ¼ della capacità lavorativa</a:t>
            </a:r>
            <a:r>
              <a:rPr kumimoji="0" lang="it-IT" sz="1800" b="1" i="0" u="none" strike="noStrike" kern="1200" cap="none" spc="0" normalizeH="0" baseline="0" noProof="0" dirty="0">
                <a:ln>
                  <a:noFill/>
                </a:ln>
                <a:solidFill>
                  <a:srgbClr val="000099">
                    <a:lumMod val="50000"/>
                  </a:srgbClr>
                </a:solidFill>
                <a:effectLst/>
                <a:uLnTx/>
                <a:uFillTx/>
                <a:latin typeface="Arial" charset="0"/>
                <a:ea typeface="+mn-ea"/>
                <a:cs typeface="+mn-cs"/>
              </a:rPr>
              <a:t> </a:t>
            </a:r>
            <a:r>
              <a:rPr kumimoji="0" lang="it-IT" sz="1800" b="0" i="0" u="none" strike="noStrike" kern="1200" cap="none" spc="0" normalizeH="0" baseline="0" noProof="0" dirty="0">
                <a:ln>
                  <a:noFill/>
                </a:ln>
                <a:solidFill>
                  <a:srgbClr val="000099">
                    <a:lumMod val="50000"/>
                  </a:srgbClr>
                </a:solidFill>
                <a:effectLst/>
                <a:uLnTx/>
                <a:uFillTx/>
                <a:latin typeface="Arial" charset="0"/>
                <a:ea typeface="+mn-ea"/>
                <a:cs typeface="+mn-cs"/>
              </a:rPr>
              <a:t>o </a:t>
            </a:r>
            <a:r>
              <a:rPr kumimoji="0" lang="it-IT" sz="1800" b="1" i="0" u="sng" strike="noStrike" kern="1200" cap="none" spc="0" normalizeH="0" baseline="0" noProof="0" dirty="0">
                <a:ln>
                  <a:noFill/>
                </a:ln>
                <a:solidFill>
                  <a:srgbClr val="000099">
                    <a:lumMod val="50000"/>
                  </a:srgbClr>
                </a:solidFill>
                <a:effectLst/>
                <a:uLnTx/>
                <a:uFillTx/>
                <a:latin typeface="Arial" charset="0"/>
                <a:ea typeface="+mn-ea"/>
                <a:cs typeface="+mn-cs"/>
              </a:rPr>
              <a:t>a </a:t>
            </a:r>
            <a:r>
              <a:rPr kumimoji="0" lang="it-IT" sz="1800" b="1" i="0" u="sng" strike="noStrike" kern="1200" cap="none" spc="0" normalizeH="0" baseline="0" noProof="0" dirty="0" smtClean="0">
                <a:ln>
                  <a:noFill/>
                </a:ln>
                <a:solidFill>
                  <a:srgbClr val="000099">
                    <a:lumMod val="50000"/>
                  </a:srgbClr>
                </a:solidFill>
                <a:effectLst/>
                <a:uLnTx/>
                <a:uFillTx/>
                <a:latin typeface="Arial" charset="0"/>
                <a:ea typeface="+mn-ea"/>
                <a:cs typeface="+mn-cs"/>
              </a:rPr>
              <a:t>familiari</a:t>
            </a:r>
            <a:r>
              <a:rPr kumimoji="0" lang="it-IT" sz="1800" b="0" i="0" u="none" strike="noStrike" kern="1200" cap="none" spc="0" normalizeH="0" baseline="0" noProof="0" dirty="0" smtClean="0">
                <a:ln>
                  <a:noFill/>
                </a:ln>
                <a:solidFill>
                  <a:srgbClr val="000099">
                    <a:lumMod val="50000"/>
                  </a:srgbClr>
                </a:solidFill>
                <a:effectLst/>
                <a:uLnTx/>
                <a:uFillTx/>
                <a:latin typeface="Arial" charset="0"/>
                <a:ea typeface="+mn-ea"/>
                <a:cs typeface="+mn-cs"/>
              </a:rPr>
              <a:t> </a:t>
            </a:r>
            <a:r>
              <a:rPr kumimoji="0" lang="it-IT" sz="1000" b="0" i="0" u="none" strike="noStrike" kern="1200" cap="none" spc="0" normalizeH="0" baseline="0" noProof="0" dirty="0">
                <a:ln>
                  <a:noFill/>
                </a:ln>
                <a:solidFill>
                  <a:srgbClr val="000099">
                    <a:lumMod val="50000"/>
                  </a:srgbClr>
                </a:solidFill>
                <a:effectLst/>
                <a:uLnTx/>
                <a:uFillTx/>
                <a:latin typeface="Arial" charset="0"/>
                <a:ea typeface="+mn-ea"/>
                <a:cs typeface="+mn-cs"/>
              </a:rPr>
              <a:t>(compresi i figli maggiorenni conviventi</a:t>
            </a:r>
            <a:r>
              <a:rPr kumimoji="0" lang="it-IT" sz="1050" b="0" i="0" u="none" strike="noStrike" kern="1200" cap="none" spc="0" normalizeH="0" baseline="0" noProof="0" dirty="0" smtClean="0">
                <a:ln>
                  <a:noFill/>
                </a:ln>
                <a:solidFill>
                  <a:srgbClr val="000099">
                    <a:lumMod val="50000"/>
                  </a:srgbClr>
                </a:solidFill>
                <a:effectLst/>
                <a:uLnTx/>
                <a:uFillTx/>
                <a:latin typeface="Arial" charset="0"/>
                <a:ea typeface="+mn-ea"/>
                <a:cs typeface="+mn-cs"/>
              </a:rPr>
              <a:t>);</a:t>
            </a:r>
          </a:p>
          <a:p>
            <a:pPr marL="0" marR="0" lvl="0" indent="0" algn="just" defTabSz="914400" rtl="0" eaLnBrk="0" fontAlgn="base" latinLnBrk="0" hangingPunct="0">
              <a:lnSpc>
                <a:spcPct val="100000"/>
              </a:lnSpc>
              <a:spcBef>
                <a:spcPct val="0"/>
              </a:spcBef>
              <a:spcAft>
                <a:spcPts val="600"/>
              </a:spcAft>
              <a:buClrTx/>
              <a:buSzTx/>
              <a:buFontTx/>
              <a:buNone/>
              <a:tabLst/>
              <a:defRPr/>
            </a:pPr>
            <a:r>
              <a:rPr kumimoji="0" lang="it-IT" sz="1800" b="1" i="0" u="none" strike="noStrike" kern="1200" cap="none" spc="0" normalizeH="0" baseline="0" noProof="0" dirty="0" smtClean="0">
                <a:ln>
                  <a:noFill/>
                </a:ln>
                <a:solidFill>
                  <a:srgbClr val="000099">
                    <a:lumMod val="50000"/>
                  </a:srgbClr>
                </a:solidFill>
                <a:effectLst/>
                <a:uLnTx/>
                <a:uFillTx/>
                <a:latin typeface="Arial" charset="0"/>
                <a:ea typeface="+mn-ea"/>
                <a:cs typeface="+mn-cs"/>
              </a:rPr>
              <a:t>Collocamento Obbligatorio con Precedenza Assoluta: </a:t>
            </a:r>
            <a:r>
              <a:rPr kumimoji="0" lang="it-IT" sz="1800" b="1" i="0" u="none" strike="noStrike" kern="1200" cap="none" spc="0" normalizeH="0" baseline="0" noProof="0" dirty="0">
                <a:ln>
                  <a:noFill/>
                </a:ln>
                <a:solidFill>
                  <a:srgbClr val="000099">
                    <a:lumMod val="50000"/>
                  </a:srgbClr>
                </a:solidFill>
                <a:effectLst/>
                <a:uLnTx/>
                <a:uFillTx/>
                <a:latin typeface="Arial" charset="0"/>
                <a:ea typeface="+mn-ea"/>
                <a:cs typeface="+mn-cs"/>
              </a:rPr>
              <a:t>assunzioni per chiamata diretta </a:t>
            </a:r>
            <a:r>
              <a:rPr kumimoji="0" lang="it-IT" sz="1600" b="0" i="0" u="none" strike="noStrike" kern="1200" cap="none" spc="0" normalizeH="0" baseline="0" noProof="0" dirty="0">
                <a:ln>
                  <a:noFill/>
                </a:ln>
                <a:solidFill>
                  <a:srgbClr val="000099">
                    <a:lumMod val="50000"/>
                  </a:srgbClr>
                </a:solidFill>
                <a:effectLst/>
                <a:uLnTx/>
                <a:uFillTx/>
                <a:latin typeface="Arial" charset="0"/>
                <a:ea typeface="+mn-ea"/>
                <a:cs typeface="+mn-cs"/>
              </a:rPr>
              <a:t>a favore delle vittime, nonché del coniuge, dei figli e dei fratelli conviventi a carico superstiti</a:t>
            </a:r>
            <a:r>
              <a:rPr kumimoji="0" lang="it-IT" sz="1600" b="0" i="0" u="none" strike="noStrike" kern="1200" cap="none" spc="0" normalizeH="0" baseline="0" noProof="0" dirty="0" smtClean="0">
                <a:ln>
                  <a:noFill/>
                </a:ln>
                <a:solidFill>
                  <a:srgbClr val="000099">
                    <a:lumMod val="50000"/>
                  </a:srgbClr>
                </a:solidFill>
                <a:effectLst/>
                <a:uLnTx/>
                <a:uFillTx/>
                <a:latin typeface="Arial" charset="0"/>
                <a:ea typeface="+mn-ea"/>
                <a:cs typeface="+mn-cs"/>
              </a:rPr>
              <a:t>;</a:t>
            </a:r>
            <a:endParaRPr kumimoji="0" lang="it-IT" sz="1600" b="0" i="0" u="none" strike="noStrike" kern="1200" cap="none" spc="0" normalizeH="0" baseline="0" noProof="0" dirty="0">
              <a:ln>
                <a:noFill/>
              </a:ln>
              <a:solidFill>
                <a:srgbClr val="000099">
                  <a:lumMod val="50000"/>
                </a:srgbClr>
              </a:solidFill>
              <a:effectLst/>
              <a:uLnTx/>
              <a:uFillTx/>
              <a:latin typeface="Arial" charset="0"/>
              <a:ea typeface="+mn-ea"/>
              <a:cs typeface="+mn-cs"/>
            </a:endParaRPr>
          </a:p>
          <a:p>
            <a:pPr marL="0" marR="0" lvl="0" indent="0" algn="just" defTabSz="914400" rtl="0" eaLnBrk="0" fontAlgn="base" latinLnBrk="0" hangingPunct="0">
              <a:lnSpc>
                <a:spcPct val="100000"/>
              </a:lnSpc>
              <a:spcBef>
                <a:spcPct val="0"/>
              </a:spcBef>
              <a:spcAft>
                <a:spcPts val="600"/>
              </a:spcAft>
              <a:buClrTx/>
              <a:buSzTx/>
              <a:buFontTx/>
              <a:buNone/>
              <a:tabLst/>
              <a:defRPr/>
            </a:pPr>
            <a:r>
              <a:rPr kumimoji="0" lang="it-IT" sz="1800" b="1" i="0" u="none" strike="noStrike" kern="1200" cap="none" spc="0" normalizeH="0" baseline="0" noProof="0" dirty="0">
                <a:ln>
                  <a:noFill/>
                </a:ln>
                <a:solidFill>
                  <a:srgbClr val="000099">
                    <a:lumMod val="50000"/>
                  </a:srgbClr>
                </a:solidFill>
                <a:effectLst/>
                <a:uLnTx/>
                <a:uFillTx/>
                <a:latin typeface="Arial" charset="0"/>
                <a:ea typeface="+mn-ea"/>
                <a:cs typeface="+mn-cs"/>
              </a:rPr>
              <a:t>doppia annualità della pensione</a:t>
            </a:r>
            <a:r>
              <a:rPr kumimoji="0" lang="it-IT" sz="1800" b="1" i="0" u="none" strike="noStrike" kern="1200" cap="none" spc="0" normalizeH="0" baseline="0" noProof="0" dirty="0" smtClean="0">
                <a:ln>
                  <a:noFill/>
                </a:ln>
                <a:solidFill>
                  <a:srgbClr val="000099">
                    <a:lumMod val="50000"/>
                  </a:srgbClr>
                </a:solidFill>
                <a:effectLst/>
                <a:uLnTx/>
                <a:uFillTx/>
                <a:latin typeface="Arial" charset="0"/>
                <a:ea typeface="+mn-ea"/>
                <a:cs typeface="+mn-cs"/>
              </a:rPr>
              <a:t>;</a:t>
            </a:r>
            <a:endParaRPr kumimoji="0" lang="it-IT" sz="1800" b="0" i="0" u="none" strike="noStrike" kern="1200" cap="none" spc="0" normalizeH="0" baseline="0" noProof="0" dirty="0">
              <a:ln>
                <a:noFill/>
              </a:ln>
              <a:solidFill>
                <a:srgbClr val="000099">
                  <a:lumMod val="50000"/>
                </a:srgbClr>
              </a:solidFill>
              <a:effectLst/>
              <a:uLnTx/>
              <a:uFillTx/>
              <a:latin typeface="Arial" charset="0"/>
              <a:ea typeface="+mn-ea"/>
              <a:cs typeface="+mn-cs"/>
            </a:endParaRPr>
          </a:p>
          <a:p>
            <a:pPr marL="0" marR="0" lvl="0" indent="0" algn="just" defTabSz="914400" rtl="0" eaLnBrk="0" fontAlgn="base" latinLnBrk="0" hangingPunct="0">
              <a:lnSpc>
                <a:spcPct val="100000"/>
              </a:lnSpc>
              <a:spcBef>
                <a:spcPct val="0"/>
              </a:spcBef>
              <a:spcAft>
                <a:spcPts val="600"/>
              </a:spcAft>
              <a:buClrTx/>
              <a:buSzTx/>
              <a:buFontTx/>
              <a:buNone/>
              <a:tabLst/>
              <a:defRPr/>
            </a:pPr>
            <a:r>
              <a:rPr kumimoji="0" lang="it-IT" sz="1800" b="1" i="0" u="none" strike="noStrike" kern="1200" cap="none" spc="0" normalizeH="0" baseline="0" noProof="0" dirty="0">
                <a:ln>
                  <a:noFill/>
                </a:ln>
                <a:solidFill>
                  <a:srgbClr val="000099">
                    <a:lumMod val="50000"/>
                  </a:srgbClr>
                </a:solidFill>
                <a:effectLst/>
                <a:uLnTx/>
                <a:uFillTx/>
                <a:latin typeface="Arial" charset="0"/>
                <a:ea typeface="+mn-ea"/>
                <a:cs typeface="+mn-cs"/>
              </a:rPr>
              <a:t>esenzione ticket per ogni prestazione sanitaria; </a:t>
            </a:r>
            <a:endParaRPr kumimoji="0" lang="it-IT" sz="1800" b="0" i="0" u="none" strike="noStrike" kern="1200" cap="none" spc="0" normalizeH="0" baseline="0" noProof="0" dirty="0">
              <a:ln>
                <a:noFill/>
              </a:ln>
              <a:solidFill>
                <a:srgbClr val="000099">
                  <a:lumMod val="50000"/>
                </a:srgbClr>
              </a:solidFill>
              <a:effectLst/>
              <a:uLnTx/>
              <a:uFillTx/>
              <a:latin typeface="Arial" charset="0"/>
              <a:ea typeface="+mn-ea"/>
              <a:cs typeface="+mn-cs"/>
            </a:endParaRPr>
          </a:p>
          <a:p>
            <a:pPr marL="0" marR="0" lvl="0" indent="0" algn="just" defTabSz="914400" rtl="0" eaLnBrk="0" fontAlgn="base" latinLnBrk="0" hangingPunct="0">
              <a:lnSpc>
                <a:spcPct val="100000"/>
              </a:lnSpc>
              <a:spcBef>
                <a:spcPct val="0"/>
              </a:spcBef>
              <a:spcAft>
                <a:spcPts val="600"/>
              </a:spcAft>
              <a:buClrTx/>
              <a:buSzTx/>
              <a:buFontTx/>
              <a:buNone/>
              <a:tabLst/>
              <a:defRPr/>
            </a:pPr>
            <a:r>
              <a:rPr kumimoji="0" lang="it-IT" sz="1800" b="1" i="0" u="none" strike="noStrike" kern="1200" cap="none" spc="0" normalizeH="0" baseline="0" noProof="0" dirty="0">
                <a:ln>
                  <a:noFill/>
                </a:ln>
                <a:solidFill>
                  <a:srgbClr val="000099">
                    <a:lumMod val="50000"/>
                  </a:srgbClr>
                </a:solidFill>
                <a:effectLst/>
                <a:uLnTx/>
                <a:uFillTx/>
                <a:latin typeface="Arial" charset="0"/>
                <a:ea typeface="+mn-ea"/>
                <a:cs typeface="+mn-cs"/>
              </a:rPr>
              <a:t>assistenza psicologica a carico dello stato; </a:t>
            </a:r>
            <a:endParaRPr kumimoji="0" lang="it-IT" sz="1800" b="0" i="0" u="none" strike="noStrike" kern="1200" cap="none" spc="0" normalizeH="0" baseline="0" noProof="0" dirty="0">
              <a:ln>
                <a:noFill/>
              </a:ln>
              <a:solidFill>
                <a:srgbClr val="000099">
                  <a:lumMod val="50000"/>
                </a:srgbClr>
              </a:solidFill>
              <a:effectLst/>
              <a:uLnTx/>
              <a:uFillTx/>
              <a:latin typeface="Arial" charset="0"/>
              <a:ea typeface="+mn-ea"/>
              <a:cs typeface="+mn-cs"/>
            </a:endParaRPr>
          </a:p>
          <a:p>
            <a:pPr marL="0" marR="0" lvl="0" indent="0" algn="just" defTabSz="914400" rtl="0" eaLnBrk="0" fontAlgn="base" latinLnBrk="0" hangingPunct="0">
              <a:lnSpc>
                <a:spcPct val="100000"/>
              </a:lnSpc>
              <a:spcBef>
                <a:spcPct val="0"/>
              </a:spcBef>
              <a:spcAft>
                <a:spcPts val="600"/>
              </a:spcAft>
              <a:buClrTx/>
              <a:buSzTx/>
              <a:buFontTx/>
              <a:buNone/>
              <a:tabLst/>
              <a:defRPr/>
            </a:pPr>
            <a:r>
              <a:rPr kumimoji="0" lang="it-IT" sz="1800" b="1" i="0" u="none" strike="noStrike" kern="1200" cap="none" spc="0" normalizeH="0" baseline="0" noProof="0" dirty="0">
                <a:ln>
                  <a:noFill/>
                </a:ln>
                <a:solidFill>
                  <a:srgbClr val="000099">
                    <a:lumMod val="50000"/>
                  </a:srgbClr>
                </a:solidFill>
                <a:effectLst/>
                <a:uLnTx/>
                <a:uFillTx/>
                <a:latin typeface="Arial" charset="0"/>
                <a:ea typeface="+mn-ea"/>
                <a:cs typeface="+mn-cs"/>
              </a:rPr>
              <a:t>borse di </a:t>
            </a:r>
            <a:r>
              <a:rPr kumimoji="0" lang="it-IT" sz="1800" b="1" i="0" u="none" strike="noStrike" kern="1200" cap="none" spc="0" normalizeH="0" baseline="0" noProof="0" dirty="0" smtClean="0">
                <a:ln>
                  <a:noFill/>
                </a:ln>
                <a:solidFill>
                  <a:srgbClr val="000099">
                    <a:lumMod val="50000"/>
                  </a:srgbClr>
                </a:solidFill>
                <a:effectLst/>
                <a:uLnTx/>
                <a:uFillTx/>
                <a:latin typeface="Arial" charset="0"/>
                <a:ea typeface="+mn-ea"/>
                <a:cs typeface="+mn-cs"/>
              </a:rPr>
              <a:t>studio;</a:t>
            </a:r>
          </a:p>
          <a:p>
            <a:pPr marL="0" marR="0" lvl="0" indent="0" algn="just" defTabSz="914400" rtl="0" eaLnBrk="0" fontAlgn="base" latinLnBrk="0" hangingPunct="0">
              <a:lnSpc>
                <a:spcPct val="100000"/>
              </a:lnSpc>
              <a:spcBef>
                <a:spcPct val="0"/>
              </a:spcBef>
              <a:spcAft>
                <a:spcPts val="600"/>
              </a:spcAft>
              <a:buClrTx/>
              <a:buSzTx/>
              <a:buFontTx/>
              <a:buNone/>
              <a:tabLst/>
              <a:defRPr/>
            </a:pPr>
            <a:r>
              <a:rPr kumimoji="0" lang="it-IT" sz="1800" b="1" i="0" u="none" strike="noStrike" kern="1200" cap="none" spc="0" normalizeH="0" baseline="0" noProof="0" dirty="0">
                <a:ln>
                  <a:noFill/>
                </a:ln>
                <a:solidFill>
                  <a:srgbClr val="000099">
                    <a:lumMod val="50000"/>
                  </a:srgbClr>
                </a:solidFill>
                <a:effectLst/>
                <a:uLnTx/>
                <a:uFillTx/>
                <a:latin typeface="Arial" charset="0"/>
                <a:ea typeface="+mn-ea"/>
                <a:cs typeface="+mn-cs"/>
              </a:rPr>
              <a:t>Esenzione IRPEF </a:t>
            </a:r>
            <a:r>
              <a:rPr kumimoji="0" lang="it-IT" sz="1800" b="1" i="0" u="none" strike="noStrike" kern="1200" cap="none" spc="0" normalizeH="0" baseline="0" noProof="0" dirty="0" smtClean="0">
                <a:ln>
                  <a:noFill/>
                </a:ln>
                <a:solidFill>
                  <a:srgbClr val="000099">
                    <a:lumMod val="50000"/>
                  </a:srgbClr>
                </a:solidFill>
                <a:effectLst/>
                <a:uLnTx/>
                <a:uFillTx/>
                <a:latin typeface="Arial" charset="0"/>
                <a:ea typeface="+mn-ea"/>
                <a:cs typeface="+mn-cs"/>
              </a:rPr>
              <a:t>per i trattamenti pensionistici </a:t>
            </a:r>
            <a:r>
              <a:rPr kumimoji="0" lang="it-IT" sz="1400" b="1" i="0" u="none" strike="noStrike" kern="1200" cap="none" spc="0" normalizeH="0" baseline="0" noProof="0" dirty="0" smtClean="0">
                <a:ln>
                  <a:noFill/>
                </a:ln>
                <a:solidFill>
                  <a:srgbClr val="FF0000"/>
                </a:solidFill>
                <a:effectLst/>
                <a:uLnTx/>
                <a:uFillTx/>
                <a:latin typeface="Arial" charset="0"/>
                <a:ea typeface="+mn-ea"/>
                <a:cs typeface="+mn-cs"/>
              </a:rPr>
              <a:t>(a partire dal </a:t>
            </a:r>
            <a:r>
              <a:rPr kumimoji="0" lang="it-IT" sz="1400" b="1" i="0" u="none" strike="noStrike" kern="1200" cap="none" spc="0" normalizeH="0" baseline="0" noProof="0" dirty="0">
                <a:ln>
                  <a:noFill/>
                </a:ln>
                <a:solidFill>
                  <a:srgbClr val="FF0000"/>
                </a:solidFill>
                <a:effectLst/>
                <a:uLnTx/>
                <a:uFillTx/>
                <a:latin typeface="Arial" charset="0"/>
                <a:ea typeface="+mn-ea"/>
                <a:cs typeface="+mn-cs"/>
              </a:rPr>
              <a:t>01.01.2017, come stabilito dall’art. 1, comma 211 </a:t>
            </a:r>
            <a:r>
              <a:rPr kumimoji="0" lang="it-IT" sz="1400" b="1" i="0" u="none" strike="noStrike" kern="1200" cap="none" spc="0" normalizeH="0" baseline="0" noProof="0" dirty="0" smtClean="0">
                <a:ln>
                  <a:noFill/>
                </a:ln>
                <a:solidFill>
                  <a:srgbClr val="FF0000"/>
                </a:solidFill>
                <a:effectLst/>
                <a:uLnTx/>
                <a:uFillTx/>
                <a:latin typeface="Arial" charset="0"/>
                <a:ea typeface="+mn-ea"/>
                <a:cs typeface="+mn-cs"/>
              </a:rPr>
              <a:t>della </a:t>
            </a:r>
            <a:r>
              <a:rPr kumimoji="0" lang="it-IT" sz="1400" b="1" i="0" u="none" strike="noStrike" kern="1200" cap="none" spc="0" normalizeH="0" baseline="0" noProof="0" dirty="0">
                <a:ln>
                  <a:noFill/>
                </a:ln>
                <a:solidFill>
                  <a:srgbClr val="FF0000"/>
                </a:solidFill>
                <a:effectLst/>
                <a:uLnTx/>
                <a:uFillTx/>
                <a:latin typeface="Arial" charset="0"/>
                <a:ea typeface="+mn-ea"/>
                <a:cs typeface="+mn-cs"/>
              </a:rPr>
              <a:t>legge </a:t>
            </a:r>
            <a:r>
              <a:rPr kumimoji="0" lang="it-IT" sz="1400" b="1" i="0" u="none" strike="noStrike" kern="1200" cap="none" spc="0" normalizeH="0" baseline="0" noProof="0" dirty="0" smtClean="0">
                <a:ln>
                  <a:noFill/>
                </a:ln>
                <a:solidFill>
                  <a:srgbClr val="FF0000"/>
                </a:solidFill>
                <a:effectLst/>
                <a:uLnTx/>
                <a:uFillTx/>
                <a:latin typeface="Arial" charset="0"/>
                <a:ea typeface="+mn-ea"/>
                <a:cs typeface="+mn-cs"/>
              </a:rPr>
              <a:t>232/2016)</a:t>
            </a:r>
            <a:endParaRPr kumimoji="0" lang="it-IT" sz="1800" b="1" i="0" u="none" strike="noStrike" kern="1200" cap="none" spc="0" normalizeH="0" baseline="0" noProof="0" dirty="0">
              <a:ln>
                <a:noFill/>
              </a:ln>
              <a:solidFill>
                <a:srgbClr val="000099">
                  <a:lumMod val="75000"/>
                </a:srgbClr>
              </a:solidFill>
              <a:effectLst/>
              <a:uLnTx/>
              <a:uFillTx/>
              <a:latin typeface="Arial" charset="0"/>
              <a:ea typeface="+mn-ea"/>
              <a:cs typeface="+mn-cs"/>
            </a:endParaRPr>
          </a:p>
        </p:txBody>
      </p:sp>
      <p:grpSp>
        <p:nvGrpSpPr>
          <p:cNvPr id="57349" name="Gruppo 3"/>
          <p:cNvGrpSpPr>
            <a:grpSpLocks/>
          </p:cNvGrpSpPr>
          <p:nvPr/>
        </p:nvGrpSpPr>
        <p:grpSpPr bwMode="auto">
          <a:xfrm>
            <a:off x="42863" y="68263"/>
            <a:ext cx="9058275" cy="522287"/>
            <a:chOff x="36709" y="44066"/>
            <a:chExt cx="9057933" cy="522921"/>
          </a:xfrm>
        </p:grpSpPr>
        <p:sp>
          <p:nvSpPr>
            <p:cNvPr id="11272" name="WordArt 72"/>
            <p:cNvSpPr>
              <a:spLocks noChangeArrowheads="1" noChangeShapeType="1" noTextEdit="1"/>
            </p:cNvSpPr>
            <p:nvPr/>
          </p:nvSpPr>
          <p:spPr bwMode="auto">
            <a:xfrm>
              <a:off x="1042988" y="74160"/>
              <a:ext cx="7058025" cy="43497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65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48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II CONGRESSO NAZIONALE A.N.ME.LE.P.A.: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LE VITTIME DEL DOVERE: ASPETTI MEDICO-LEGALI TRA PRESTAZIONI E RISARCIMENTI</a:t>
              </a:r>
            </a:p>
          </p:txBody>
        </p:sp>
        <p:pic>
          <p:nvPicPr>
            <p:cNvPr id="573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09" y="44624"/>
              <a:ext cx="890392" cy="5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455" y="44066"/>
              <a:ext cx="865187" cy="49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615318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4" name="Group 27"/>
          <p:cNvGrpSpPr>
            <a:grpSpLocks/>
          </p:cNvGrpSpPr>
          <p:nvPr/>
        </p:nvGrpSpPr>
        <p:grpSpPr bwMode="auto">
          <a:xfrm>
            <a:off x="395288" y="836613"/>
            <a:ext cx="8064500" cy="666750"/>
            <a:chOff x="669" y="609"/>
            <a:chExt cx="2236" cy="428"/>
          </a:xfrm>
        </p:grpSpPr>
        <p:sp>
          <p:nvSpPr>
            <p:cNvPr id="59401" name="AutoShape 28"/>
            <p:cNvSpPr>
              <a:spLocks noChangeArrowheads="1"/>
            </p:cNvSpPr>
            <p:nvPr/>
          </p:nvSpPr>
          <p:spPr bwMode="auto">
            <a:xfrm>
              <a:off x="669" y="609"/>
              <a:ext cx="2222" cy="428"/>
            </a:xfrm>
            <a:prstGeom prst="bevel">
              <a:avLst>
                <a:gd name="adj" fmla="val 12500"/>
              </a:avLst>
            </a:prstGeom>
            <a:solidFill>
              <a:srgbClr val="BBE0E3"/>
            </a:solidFill>
            <a:ln w="9525">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 name="Text Box 29"/>
            <p:cNvSpPr txBox="1">
              <a:spLocks noChangeArrowheads="1"/>
            </p:cNvSpPr>
            <p:nvPr/>
          </p:nvSpPr>
          <p:spPr bwMode="auto">
            <a:xfrm>
              <a:off x="706" y="692"/>
              <a:ext cx="2199" cy="304"/>
            </a:xfrm>
            <a:prstGeom prst="rect">
              <a:avLst/>
            </a:prstGeom>
            <a:noFill/>
            <a:ln>
              <a:noFill/>
            </a:ln>
            <a:effectLs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rPr>
                <a:t>ALTRI BENEFICI</a:t>
              </a:r>
              <a:endParaRPr kumimoji="0" lang="es-ES" sz="2200" b="0" i="0" u="none" strike="noStrike" kern="1200" cap="none" spc="0" normalizeH="0" baseline="0" noProof="0" dirty="0">
                <a:ln>
                  <a:noFill/>
                </a:ln>
                <a:solidFill>
                  <a:srgbClr val="CC6600"/>
                </a:solidFill>
                <a:effectLst>
                  <a:outerShdw blurRad="38100" dist="38100" dir="2700000" algn="tl">
                    <a:srgbClr val="000000"/>
                  </a:outerShdw>
                </a:effectLst>
                <a:uLnTx/>
                <a:uFillTx/>
                <a:latin typeface="Arial Narrow" pitchFamily="34" charset="0"/>
                <a:ea typeface="+mn-ea"/>
                <a:cs typeface="+mn-cs"/>
              </a:endParaRPr>
            </a:p>
          </p:txBody>
        </p:sp>
      </p:grpSp>
      <p:sp>
        <p:nvSpPr>
          <p:cNvPr id="59395" name="Rectangle 1027"/>
          <p:cNvSpPr txBox="1">
            <a:spLocks noChangeArrowheads="1"/>
          </p:cNvSpPr>
          <p:nvPr/>
        </p:nvSpPr>
        <p:spPr bwMode="auto">
          <a:xfrm>
            <a:off x="107950" y="1989138"/>
            <a:ext cx="8856663" cy="3743325"/>
          </a:xfrm>
          <a:prstGeom prst="rect">
            <a:avLst/>
          </a:prstGeom>
          <a:blipFill dpi="0" rotWithShape="1">
            <a:blip r:embed="rId3"/>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it-IT" altLang="it-IT"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p:txBody>
      </p:sp>
      <p:sp>
        <p:nvSpPr>
          <p:cNvPr id="19" name="CasellaDiTesto 2"/>
          <p:cNvSpPr txBox="1">
            <a:spLocks noChangeArrowheads="1"/>
          </p:cNvSpPr>
          <p:nvPr/>
        </p:nvSpPr>
        <p:spPr bwMode="auto">
          <a:xfrm>
            <a:off x="120650" y="2328863"/>
            <a:ext cx="8921750" cy="3048000"/>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0" fontAlgn="base" latinLnBrk="0" hangingPunct="0">
              <a:lnSpc>
                <a:spcPct val="100000"/>
              </a:lnSpc>
              <a:spcBef>
                <a:spcPct val="0"/>
              </a:spcBef>
              <a:spcAft>
                <a:spcPts val="1200"/>
              </a:spcAft>
              <a:buClrTx/>
              <a:buSzTx/>
              <a:buFontTx/>
              <a:buNone/>
              <a:tabLst/>
              <a:defRPr/>
            </a:pPr>
            <a:r>
              <a:rPr kumimoji="0" lang="it-IT" sz="1800" b="1" i="0" u="none" strike="noStrike" kern="1200" cap="none" spc="0" normalizeH="0" baseline="0" noProof="0" dirty="0" smtClean="0">
                <a:ln>
                  <a:noFill/>
                </a:ln>
                <a:solidFill>
                  <a:srgbClr val="000099">
                    <a:lumMod val="50000"/>
                  </a:srgbClr>
                </a:solidFill>
                <a:effectLst/>
                <a:uLnTx/>
                <a:uFillTx/>
                <a:latin typeface="Arial" charset="0"/>
                <a:ea typeface="+mn-ea"/>
                <a:cs typeface="+mn-cs"/>
              </a:rPr>
              <a:t>Equo indennizzo </a:t>
            </a:r>
            <a:r>
              <a:rPr kumimoji="0" lang="it-IT" sz="1400" b="0" i="0" u="none" strike="noStrike" kern="1200" cap="none" spc="0" normalizeH="0" baseline="0" noProof="0" dirty="0" smtClean="0">
                <a:ln>
                  <a:noFill/>
                </a:ln>
                <a:solidFill>
                  <a:srgbClr val="000099">
                    <a:lumMod val="50000"/>
                  </a:srgbClr>
                </a:solidFill>
                <a:effectLst/>
                <a:uLnTx/>
                <a:uFillTx/>
                <a:latin typeface="Arial" charset="0"/>
                <a:ea typeface="+mn-ea"/>
                <a:cs typeface="+mn-cs"/>
              </a:rPr>
              <a:t>(ex DPR n. 461/2001 artt. 2 e 7)</a:t>
            </a:r>
            <a:r>
              <a:rPr kumimoji="0" lang="it-IT" sz="1800" b="0" i="0" u="none" strike="noStrike" kern="1200" cap="none" spc="0" normalizeH="0" baseline="0" noProof="0" dirty="0" smtClean="0">
                <a:ln>
                  <a:noFill/>
                </a:ln>
                <a:solidFill>
                  <a:srgbClr val="000099">
                    <a:lumMod val="50000"/>
                  </a:srgbClr>
                </a:solidFill>
                <a:effectLst/>
                <a:uLnTx/>
                <a:uFillTx/>
                <a:latin typeface="Arial" charset="0"/>
                <a:ea typeface="+mn-ea"/>
                <a:cs typeface="+mn-cs"/>
              </a:rPr>
              <a:t>;</a:t>
            </a:r>
          </a:p>
          <a:p>
            <a:pPr marL="0" marR="0" lvl="0" indent="0" algn="just" defTabSz="914400" rtl="0" eaLnBrk="0" fontAlgn="base" latinLnBrk="0" hangingPunct="0">
              <a:lnSpc>
                <a:spcPct val="100000"/>
              </a:lnSpc>
              <a:spcBef>
                <a:spcPct val="0"/>
              </a:spcBef>
              <a:spcAft>
                <a:spcPts val="1200"/>
              </a:spcAft>
              <a:buClrTx/>
              <a:buSzTx/>
              <a:buFontTx/>
              <a:buNone/>
              <a:tabLst/>
              <a:defRPr/>
            </a:pPr>
            <a:r>
              <a:rPr kumimoji="0" lang="it-IT" sz="1800" b="1" i="0" u="none" strike="noStrike" kern="1200" cap="none" spc="0" normalizeH="0" baseline="0" noProof="0" dirty="0" smtClean="0">
                <a:ln>
                  <a:noFill/>
                </a:ln>
                <a:solidFill>
                  <a:srgbClr val="000099">
                    <a:lumMod val="50000"/>
                  </a:srgbClr>
                </a:solidFill>
                <a:effectLst/>
                <a:uLnTx/>
                <a:uFillTx/>
                <a:latin typeface="Arial" charset="0"/>
                <a:ea typeface="+mn-ea"/>
                <a:cs typeface="+mn-cs"/>
              </a:rPr>
              <a:t>Incremento della retribuzione pensionabile (7,5%)</a:t>
            </a:r>
            <a:r>
              <a:rPr kumimoji="0" lang="it-IT" sz="1800" b="0" i="0" u="none" strike="noStrike" kern="1200" cap="none" spc="0" normalizeH="0" baseline="0" noProof="0" dirty="0" smtClean="0">
                <a:ln>
                  <a:noFill/>
                </a:ln>
                <a:solidFill>
                  <a:srgbClr val="000099">
                    <a:lumMod val="50000"/>
                  </a:srgbClr>
                </a:solidFill>
                <a:effectLst/>
                <a:uLnTx/>
                <a:uFillTx/>
                <a:latin typeface="Arial" charset="0"/>
                <a:ea typeface="+mn-ea"/>
                <a:cs typeface="+mn-cs"/>
              </a:rPr>
              <a:t> ai fini della pensione dell’indennità di fine rapporto;</a:t>
            </a:r>
            <a:r>
              <a:rPr kumimoji="0" lang="it-IT" sz="1800" b="1" i="0" u="none" strike="noStrike" kern="1200" cap="none" spc="0" normalizeH="0" baseline="0" noProof="0" dirty="0" smtClean="0">
                <a:ln>
                  <a:noFill/>
                </a:ln>
                <a:solidFill>
                  <a:srgbClr val="000099">
                    <a:lumMod val="50000"/>
                  </a:srgbClr>
                </a:solidFill>
                <a:effectLst/>
                <a:uLnTx/>
                <a:uFillTx/>
                <a:latin typeface="Arial" charset="0"/>
                <a:ea typeface="+mn-ea"/>
                <a:cs typeface="+mn-cs"/>
              </a:rPr>
              <a:t> </a:t>
            </a:r>
          </a:p>
          <a:p>
            <a:pPr marL="0" marR="0" lvl="0" indent="0" algn="just" defTabSz="914400" rtl="0" eaLnBrk="0" fontAlgn="base" latinLnBrk="0" hangingPunct="0">
              <a:lnSpc>
                <a:spcPct val="100000"/>
              </a:lnSpc>
              <a:spcBef>
                <a:spcPct val="0"/>
              </a:spcBef>
              <a:spcAft>
                <a:spcPts val="1200"/>
              </a:spcAft>
              <a:buClrTx/>
              <a:buSzTx/>
              <a:buFontTx/>
              <a:buNone/>
              <a:tabLst/>
              <a:defRPr/>
            </a:pPr>
            <a:r>
              <a:rPr kumimoji="0" lang="it-IT" sz="1800" b="1" i="0" u="none" strike="noStrike" kern="1200" cap="none" spc="0" normalizeH="0" baseline="0" noProof="0" dirty="0" smtClean="0">
                <a:ln>
                  <a:noFill/>
                </a:ln>
                <a:solidFill>
                  <a:srgbClr val="000099">
                    <a:lumMod val="50000"/>
                  </a:srgbClr>
                </a:solidFill>
                <a:effectLst/>
                <a:uLnTx/>
                <a:uFillTx/>
                <a:latin typeface="Arial" charset="0"/>
                <a:ea typeface="+mn-ea"/>
                <a:cs typeface="+mn-cs"/>
              </a:rPr>
              <a:t>Aumento figurativo di 10 anni di versamenti contributivi</a:t>
            </a:r>
            <a:r>
              <a:rPr kumimoji="0" lang="it-IT" sz="1800" b="0" i="0" u="none" strike="noStrike" kern="1200" cap="none" spc="0" normalizeH="0" baseline="0" noProof="0" dirty="0" smtClean="0">
                <a:ln>
                  <a:noFill/>
                </a:ln>
                <a:solidFill>
                  <a:srgbClr val="000099">
                    <a:lumMod val="50000"/>
                  </a:srgbClr>
                </a:solidFill>
                <a:effectLst/>
                <a:uLnTx/>
                <a:uFillTx/>
                <a:latin typeface="Arial" charset="0"/>
                <a:ea typeface="+mn-ea"/>
                <a:cs typeface="+mn-cs"/>
              </a:rPr>
              <a:t> ai fini della pensione e della buona uscita</a:t>
            </a:r>
            <a:r>
              <a:rPr kumimoji="0" lang="it-IT" sz="1600" b="1" i="0" u="none" strike="noStrike" kern="1200" cap="none" spc="0" normalizeH="0" baseline="0" noProof="0" dirty="0" smtClean="0">
                <a:ln>
                  <a:noFill/>
                </a:ln>
                <a:solidFill>
                  <a:srgbClr val="000099">
                    <a:lumMod val="50000"/>
                  </a:srgbClr>
                </a:solidFill>
                <a:effectLst/>
                <a:uLnTx/>
                <a:uFillTx/>
                <a:latin typeface="Arial" charset="0"/>
                <a:ea typeface="+mn-ea"/>
                <a:cs typeface="+mn-cs"/>
              </a:rPr>
              <a:t>;</a:t>
            </a:r>
          </a:p>
          <a:p>
            <a:pPr marL="0" marR="0" lvl="0" indent="0" algn="just" defTabSz="914400" rtl="0" eaLnBrk="0" fontAlgn="base" latinLnBrk="0" hangingPunct="0">
              <a:lnSpc>
                <a:spcPct val="100000"/>
              </a:lnSpc>
              <a:spcBef>
                <a:spcPct val="0"/>
              </a:spcBef>
              <a:spcAft>
                <a:spcPts val="1200"/>
              </a:spcAft>
              <a:buClrTx/>
              <a:buSzTx/>
              <a:buFontTx/>
              <a:buNone/>
              <a:tabLst/>
              <a:defRPr/>
            </a:pPr>
            <a:r>
              <a:rPr kumimoji="0" lang="it-IT" sz="1600" b="1" i="0" u="none" strike="noStrike" kern="1200" cap="none" spc="0" normalizeH="0" baseline="0" noProof="0" dirty="0" smtClean="0">
                <a:ln>
                  <a:noFill/>
                </a:ln>
                <a:solidFill>
                  <a:srgbClr val="000099">
                    <a:lumMod val="50000"/>
                  </a:srgbClr>
                </a:solidFill>
                <a:effectLst/>
                <a:uLnTx/>
                <a:uFillTx/>
                <a:latin typeface="Arial" charset="0"/>
                <a:ea typeface="+mn-ea"/>
                <a:cs typeface="+mn-cs"/>
              </a:rPr>
              <a:t>Indennità una tantum per l’infermità denunciata </a:t>
            </a:r>
            <a:r>
              <a:rPr kumimoji="0" lang="it-IT" sz="1600" b="0" i="0" u="none" strike="noStrike" kern="1200" cap="none" spc="0" normalizeH="0" baseline="0" noProof="0" dirty="0" smtClean="0">
                <a:ln>
                  <a:noFill/>
                </a:ln>
                <a:solidFill>
                  <a:srgbClr val="000099">
                    <a:lumMod val="50000"/>
                  </a:srgbClr>
                </a:solidFill>
                <a:effectLst/>
                <a:uLnTx/>
                <a:uFillTx/>
                <a:latin typeface="Arial" charset="0"/>
                <a:ea typeface="+mn-ea"/>
                <a:cs typeface="+mn-cs"/>
              </a:rPr>
              <a:t>(D.P.R. n. 738/81 – DPR 461/01 art. 19)</a:t>
            </a:r>
          </a:p>
          <a:p>
            <a:pPr marL="0" marR="0" lvl="0" indent="0" algn="just" defTabSz="914400" rtl="0" eaLnBrk="0" fontAlgn="base" latinLnBrk="0" hangingPunct="0">
              <a:lnSpc>
                <a:spcPct val="100000"/>
              </a:lnSpc>
              <a:spcBef>
                <a:spcPct val="0"/>
              </a:spcBef>
              <a:spcAft>
                <a:spcPts val="1200"/>
              </a:spcAft>
              <a:buClrTx/>
              <a:buSzTx/>
              <a:buFontTx/>
              <a:buNone/>
              <a:tabLst/>
              <a:defRPr/>
            </a:pPr>
            <a:r>
              <a:rPr kumimoji="0" lang="it-IT" sz="1600" b="1" i="0" u="none" strike="noStrike" kern="1200" cap="none" spc="0" normalizeH="0" baseline="0" noProof="0" dirty="0" smtClean="0">
                <a:ln>
                  <a:noFill/>
                </a:ln>
                <a:solidFill>
                  <a:srgbClr val="000099">
                    <a:lumMod val="50000"/>
                  </a:srgbClr>
                </a:solidFill>
                <a:effectLst/>
                <a:uLnTx/>
                <a:uFillTx/>
                <a:latin typeface="Arial" charset="0"/>
                <a:ea typeface="+mn-ea"/>
                <a:cs typeface="+mn-cs"/>
              </a:rPr>
              <a:t>Pensione privilegiata </a:t>
            </a:r>
            <a:r>
              <a:rPr kumimoji="0" lang="it-IT" sz="1600" b="0" i="0" u="none" strike="noStrike" kern="1200" cap="none" spc="0" normalizeH="0" baseline="0" noProof="0" dirty="0" smtClean="0">
                <a:ln>
                  <a:noFill/>
                </a:ln>
                <a:solidFill>
                  <a:srgbClr val="000099">
                    <a:lumMod val="50000"/>
                  </a:srgbClr>
                </a:solidFill>
                <a:effectLst/>
                <a:uLnTx/>
                <a:uFillTx/>
                <a:latin typeface="Arial" charset="0"/>
                <a:ea typeface="+mn-ea"/>
                <a:cs typeface="+mn-cs"/>
              </a:rPr>
              <a:t>(ex. D.P.R. n 1092/73).</a:t>
            </a:r>
            <a:endParaRPr kumimoji="0" lang="it-IT" sz="1800" b="0" i="0" u="none" strike="noStrike" kern="1200" cap="none" spc="0" normalizeH="0" baseline="0" noProof="0" dirty="0">
              <a:ln>
                <a:noFill/>
              </a:ln>
              <a:solidFill>
                <a:srgbClr val="000099">
                  <a:lumMod val="75000"/>
                </a:srgbClr>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srgbClr val="000099">
                  <a:lumMod val="75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None/>
              <a:tabLst/>
              <a:defRPr/>
            </a:pPr>
            <a:endParaRPr kumimoji="0" lang="it-IT" altLang="it-IT" sz="200" b="0" i="0" u="none" strike="noStrike" kern="1200" cap="none" spc="0" normalizeH="0" baseline="0" noProof="0" dirty="0">
              <a:ln>
                <a:noFill/>
              </a:ln>
              <a:solidFill>
                <a:srgbClr val="CCFFFF"/>
              </a:solidFill>
              <a:effectLst/>
              <a:uLnTx/>
              <a:uFillTx/>
              <a:latin typeface="Arial" charset="0"/>
              <a:ea typeface="+mn-ea"/>
              <a:cs typeface="+mn-cs"/>
            </a:endParaRPr>
          </a:p>
        </p:txBody>
      </p:sp>
      <p:grpSp>
        <p:nvGrpSpPr>
          <p:cNvPr id="59397" name="Gruppo 3"/>
          <p:cNvGrpSpPr>
            <a:grpSpLocks/>
          </p:cNvGrpSpPr>
          <p:nvPr/>
        </p:nvGrpSpPr>
        <p:grpSpPr bwMode="auto">
          <a:xfrm>
            <a:off x="42863" y="68263"/>
            <a:ext cx="9058275" cy="522287"/>
            <a:chOff x="36709" y="44066"/>
            <a:chExt cx="9057933" cy="522921"/>
          </a:xfrm>
        </p:grpSpPr>
        <p:sp>
          <p:nvSpPr>
            <p:cNvPr id="11272" name="WordArt 72"/>
            <p:cNvSpPr>
              <a:spLocks noChangeArrowheads="1" noChangeShapeType="1" noTextEdit="1"/>
            </p:cNvSpPr>
            <p:nvPr/>
          </p:nvSpPr>
          <p:spPr bwMode="auto">
            <a:xfrm>
              <a:off x="1042988" y="74160"/>
              <a:ext cx="7058025" cy="43497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65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48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II CONGRESSO NAZIONALE A.N.ME.LE.P.A.: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LE VITTIME DEL DOVERE: ASPETTI MEDICO-LEGALI TRA PRESTAZIONI E RISARCIMENTI</a:t>
              </a:r>
            </a:p>
          </p:txBody>
        </p:sp>
        <p:pic>
          <p:nvPicPr>
            <p:cNvPr id="593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09" y="44624"/>
              <a:ext cx="890392" cy="5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455" y="44066"/>
              <a:ext cx="865187" cy="49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519409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0"/>
          <p:cNvSpPr>
            <a:spLocks noChangeArrowheads="1"/>
          </p:cNvSpPr>
          <p:nvPr/>
        </p:nvSpPr>
        <p:spPr bwMode="auto">
          <a:xfrm>
            <a:off x="8763000" y="6505575"/>
            <a:ext cx="381000" cy="352425"/>
          </a:xfrm>
          <a:prstGeom prst="ellipse">
            <a:avLst/>
          </a:prstGeom>
          <a:solidFill>
            <a:srgbClr val="CCFF33"/>
          </a:solidFill>
          <a:ln>
            <a:noFill/>
          </a:ln>
          <a:effectLs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2800" b="1" i="1"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61443" name="Segnaposto numero diapositiva 4"/>
          <p:cNvSpPr txBox="1">
            <a:spLocks noGrp="1"/>
          </p:cNvSpPr>
          <p:nvPr/>
        </p:nvSpPr>
        <p:spPr bwMode="auto">
          <a:xfrm>
            <a:off x="8778875" y="6546850"/>
            <a:ext cx="330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95000"/>
              </a:lnSpc>
              <a:spcBef>
                <a:spcPct val="0"/>
              </a:spcBef>
              <a:spcAft>
                <a:spcPct val="0"/>
              </a:spcAft>
              <a:buClrTx/>
              <a:buSzTx/>
              <a:buFontTx/>
              <a:buNone/>
              <a:tabLst/>
              <a:defRPr/>
            </a:pPr>
            <a:fld id="{E438A84A-4ABB-4DE6-903E-C0EDFAF12DED}" type="slidenum">
              <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rPr>
              <a:pPr marL="0" marR="0" lvl="0" indent="0" algn="r" defTabSz="914400" rtl="0" eaLnBrk="1" fontAlgn="base" latinLnBrk="0" hangingPunct="1">
                <a:lnSpc>
                  <a:spcPct val="95000"/>
                </a:lnSpc>
                <a:spcBef>
                  <a:spcPct val="0"/>
                </a:spcBef>
                <a:spcAft>
                  <a:spcPct val="0"/>
                </a:spcAft>
                <a:buClrTx/>
                <a:buSzTx/>
                <a:buFontTx/>
                <a:buNone/>
                <a:tabLst/>
                <a:defRPr/>
              </a:pPr>
              <a:t>29</a:t>
            </a:fld>
            <a:endPar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endParaRPr>
          </a:p>
        </p:txBody>
      </p:sp>
      <p:grpSp>
        <p:nvGrpSpPr>
          <p:cNvPr id="61444" name="Group 27"/>
          <p:cNvGrpSpPr>
            <a:grpSpLocks/>
          </p:cNvGrpSpPr>
          <p:nvPr/>
        </p:nvGrpSpPr>
        <p:grpSpPr bwMode="auto">
          <a:xfrm>
            <a:off x="395288" y="836613"/>
            <a:ext cx="8064500" cy="666750"/>
            <a:chOff x="669" y="609"/>
            <a:chExt cx="2236" cy="428"/>
          </a:xfrm>
        </p:grpSpPr>
        <p:sp>
          <p:nvSpPr>
            <p:cNvPr id="61451" name="AutoShape 28"/>
            <p:cNvSpPr>
              <a:spLocks noChangeArrowheads="1"/>
            </p:cNvSpPr>
            <p:nvPr/>
          </p:nvSpPr>
          <p:spPr bwMode="auto">
            <a:xfrm>
              <a:off x="669" y="609"/>
              <a:ext cx="2222" cy="428"/>
            </a:xfrm>
            <a:prstGeom prst="bevel">
              <a:avLst>
                <a:gd name="adj" fmla="val 12500"/>
              </a:avLst>
            </a:prstGeom>
            <a:solidFill>
              <a:srgbClr val="BBE0E3"/>
            </a:solidFill>
            <a:ln w="9525">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 name="Text Box 29"/>
            <p:cNvSpPr txBox="1">
              <a:spLocks noChangeArrowheads="1"/>
            </p:cNvSpPr>
            <p:nvPr/>
          </p:nvSpPr>
          <p:spPr bwMode="auto">
            <a:xfrm>
              <a:off x="706" y="692"/>
              <a:ext cx="2199" cy="302"/>
            </a:xfrm>
            <a:prstGeom prst="rect">
              <a:avLst/>
            </a:prstGeom>
            <a:noFill/>
            <a:ln>
              <a:noFill/>
            </a:ln>
            <a:effectLs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rPr>
                <a:t>DESTINATARI</a:t>
              </a:r>
              <a:endParaRPr kumimoji="0" lang="es-ES" sz="2200" b="0" i="0" u="none" strike="noStrike" kern="1200" cap="none" spc="0" normalizeH="0" baseline="0" noProof="0" dirty="0">
                <a:ln>
                  <a:noFill/>
                </a:ln>
                <a:solidFill>
                  <a:srgbClr val="CC6600"/>
                </a:solidFill>
                <a:effectLst>
                  <a:outerShdw blurRad="38100" dist="38100" dir="2700000" algn="tl">
                    <a:srgbClr val="000000"/>
                  </a:outerShdw>
                </a:effectLst>
                <a:uLnTx/>
                <a:uFillTx/>
                <a:latin typeface="Arial Narrow" pitchFamily="34" charset="0"/>
                <a:ea typeface="+mn-ea"/>
                <a:cs typeface="+mn-cs"/>
              </a:endParaRPr>
            </a:p>
          </p:txBody>
        </p:sp>
      </p:grpSp>
      <p:sp>
        <p:nvSpPr>
          <p:cNvPr id="61445" name="Rectangle 1027"/>
          <p:cNvSpPr txBox="1">
            <a:spLocks noChangeArrowheads="1"/>
          </p:cNvSpPr>
          <p:nvPr/>
        </p:nvSpPr>
        <p:spPr bwMode="auto">
          <a:xfrm>
            <a:off x="107950" y="1557338"/>
            <a:ext cx="8856663" cy="4989512"/>
          </a:xfrm>
          <a:prstGeom prst="rect">
            <a:avLst/>
          </a:prstGeom>
          <a:blipFill dpi="0" rotWithShape="1">
            <a:blip r:embed="rId3"/>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it-IT" altLang="it-IT"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p:txBody>
      </p:sp>
      <p:sp>
        <p:nvSpPr>
          <p:cNvPr id="19" name="CasellaDiTesto 2"/>
          <p:cNvSpPr txBox="1">
            <a:spLocks noChangeArrowheads="1"/>
          </p:cNvSpPr>
          <p:nvPr/>
        </p:nvSpPr>
        <p:spPr bwMode="auto">
          <a:xfrm>
            <a:off x="42863" y="1652588"/>
            <a:ext cx="8921750" cy="5232400"/>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2000" b="1" i="0" u="sng" strike="noStrike" kern="1200" cap="none" spc="0" normalizeH="0" baseline="0" noProof="0" dirty="0">
                <a:ln>
                  <a:noFill/>
                </a:ln>
                <a:solidFill>
                  <a:srgbClr val="000099">
                    <a:lumMod val="75000"/>
                  </a:srgbClr>
                </a:solidFill>
                <a:effectLst>
                  <a:outerShdw blurRad="38100" dist="38100" dir="2700000" algn="tl">
                    <a:srgbClr val="000000">
                      <a:alpha val="43137"/>
                    </a:srgbClr>
                  </a:outerShdw>
                </a:effectLst>
                <a:uLnTx/>
                <a:uFillTx/>
                <a:latin typeface="Arial" charset="0"/>
                <a:ea typeface="+mn-ea"/>
                <a:cs typeface="+mn-cs"/>
              </a:rPr>
              <a:t>VITTIME</a:t>
            </a:r>
            <a:r>
              <a:rPr kumimoji="0" lang="it-IT" altLang="it-IT" sz="2000" b="1" i="0" u="sng" strike="noStrike" kern="1200" cap="none" spc="0" normalizeH="0" baseline="0" noProof="0" dirty="0">
                <a:ln>
                  <a:noFill/>
                </a:ln>
                <a:solidFill>
                  <a:srgbClr val="000099">
                    <a:lumMod val="75000"/>
                  </a:srgbClr>
                </a:solidFill>
                <a:effectLst/>
                <a:uLnTx/>
                <a:uFillTx/>
                <a:latin typeface="Arial" charset="0"/>
                <a:ea typeface="+mn-ea"/>
                <a:cs typeface="+mn-cs"/>
              </a:rPr>
              <a:t> DEL DOVERE</a:t>
            </a:r>
            <a:r>
              <a:rPr kumimoji="0" lang="it-IT" altLang="it-IT" sz="2000" b="1" i="0" u="none" strike="noStrike" kern="1200" cap="none" spc="0" normalizeH="0" baseline="0" noProof="0" dirty="0">
                <a:ln>
                  <a:noFill/>
                </a:ln>
                <a:solidFill>
                  <a:srgbClr val="000099">
                    <a:lumMod val="75000"/>
                  </a:srgbClr>
                </a:solidFill>
                <a:effectLst/>
                <a:uLnTx/>
                <a:uFillTx/>
                <a:latin typeface="Arial" charset="0"/>
                <a:ea typeface="+mn-ea"/>
                <a:cs typeface="+mn-cs"/>
              </a:rPr>
              <a:t> </a:t>
            </a:r>
            <a:r>
              <a:rPr kumimoji="0" lang="it-IT" altLang="it-IT" sz="1400" b="0" i="0" u="none" strike="noStrike" kern="1200" cap="none" spc="0" normalizeH="0" baseline="0" noProof="0" dirty="0">
                <a:ln>
                  <a:noFill/>
                </a:ln>
                <a:solidFill>
                  <a:srgbClr val="000099">
                    <a:lumMod val="75000"/>
                  </a:srgbClr>
                </a:solidFill>
                <a:effectLst/>
                <a:uLnTx/>
                <a:uFillTx/>
                <a:latin typeface="Arial" charset="0"/>
                <a:ea typeface="+mn-ea"/>
                <a:cs typeface="+mn-cs"/>
              </a:rPr>
              <a:t>(L. 466/1980, artt. 1 e 2; L. 266/2005, art. 1 comma 563</a:t>
            </a:r>
            <a:r>
              <a:rPr kumimoji="0" lang="it-IT" altLang="it-IT" sz="1400" b="0" i="0" u="none" strike="noStrike" kern="1200" cap="none" spc="0" normalizeH="0" baseline="0" noProof="0" dirty="0" smtClean="0">
                <a:ln>
                  <a:noFill/>
                </a:ln>
                <a:solidFill>
                  <a:srgbClr val="000099">
                    <a:lumMod val="75000"/>
                  </a:srgbClr>
                </a:solidFill>
                <a:effectLst/>
                <a:uLnTx/>
                <a:uFillTx/>
                <a:latin typeface="Arial" charset="0"/>
                <a:ea typeface="+mn-ea"/>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srgbClr val="000099">
                  <a:lumMod val="75000"/>
                </a:srgbClr>
              </a:solidFill>
              <a:effectLst/>
              <a:uLnTx/>
              <a:uFillTx/>
              <a:latin typeface="Arial"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it-IT" sz="1800" b="1" i="0" u="none" strike="noStrike" kern="1200" cap="none" spc="0" normalizeH="0" baseline="0" noProof="0" dirty="0" smtClean="0">
                <a:ln>
                  <a:noFill/>
                </a:ln>
                <a:solidFill>
                  <a:srgbClr val="000099">
                    <a:lumMod val="75000"/>
                  </a:srgbClr>
                </a:solidFill>
                <a:effectLst/>
                <a:uLnTx/>
                <a:uFillTx/>
                <a:latin typeface="Arial" charset="0"/>
                <a:ea typeface="+mn-ea"/>
                <a:cs typeface="+mn-cs"/>
              </a:rPr>
              <a:t>magistrati</a:t>
            </a:r>
            <a:r>
              <a:rPr kumimoji="0" lang="it-IT" sz="1800" b="0" i="0" u="none" strike="noStrike" kern="1200" cap="none" spc="0" normalizeH="0" baseline="0" noProof="0" dirty="0" smtClean="0">
                <a:ln>
                  <a:noFill/>
                </a:ln>
                <a:solidFill>
                  <a:srgbClr val="000099">
                    <a:lumMod val="75000"/>
                  </a:srgbClr>
                </a:solidFill>
                <a:effectLst/>
                <a:uLnTx/>
                <a:uFillTx/>
                <a:latin typeface="Arial" charset="0"/>
                <a:ea typeface="+mn-ea"/>
                <a:cs typeface="+mn-cs"/>
              </a:rPr>
              <a:t>;</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it-IT" sz="1800" b="0" i="0" u="none" strike="noStrike" kern="1200" cap="none" spc="0" normalizeH="0" baseline="0" noProof="0" dirty="0" smtClean="0">
                <a:ln>
                  <a:noFill/>
                </a:ln>
                <a:solidFill>
                  <a:srgbClr val="000099">
                    <a:lumMod val="75000"/>
                  </a:srgbClr>
                </a:solidFill>
                <a:effectLst/>
                <a:uLnTx/>
                <a:uFillTx/>
                <a:latin typeface="Arial" charset="0"/>
                <a:ea typeface="+mn-ea"/>
                <a:cs typeface="+mn-cs"/>
              </a:rPr>
              <a:t>appartenenti </a:t>
            </a:r>
            <a:r>
              <a:rPr kumimoji="0" lang="it-IT" sz="1800" b="0" i="0" u="none" strike="noStrike" kern="1200" cap="none" spc="0" normalizeH="0" baseline="0" noProof="0" dirty="0">
                <a:ln>
                  <a:noFill/>
                </a:ln>
                <a:solidFill>
                  <a:srgbClr val="000099">
                    <a:lumMod val="75000"/>
                  </a:srgbClr>
                </a:solidFill>
                <a:effectLst/>
                <a:uLnTx/>
                <a:uFillTx/>
                <a:latin typeface="Arial" charset="0"/>
                <a:ea typeface="+mn-ea"/>
                <a:cs typeface="+mn-cs"/>
              </a:rPr>
              <a:t>alle </a:t>
            </a:r>
            <a:r>
              <a:rPr kumimoji="0" lang="it-IT" sz="1800" b="1" i="0" u="none" strike="noStrike" kern="1200" cap="none" spc="0" normalizeH="0" baseline="0" noProof="0" dirty="0">
                <a:ln>
                  <a:noFill/>
                </a:ln>
                <a:solidFill>
                  <a:srgbClr val="000099">
                    <a:lumMod val="75000"/>
                  </a:srgbClr>
                </a:solidFill>
                <a:effectLst/>
                <a:uLnTx/>
                <a:uFillTx/>
                <a:latin typeface="Arial" charset="0"/>
                <a:ea typeface="+mn-ea"/>
                <a:cs typeface="+mn-cs"/>
              </a:rPr>
              <a:t>Forze di Polizia</a:t>
            </a:r>
            <a:r>
              <a:rPr kumimoji="0" lang="it-IT" sz="1800" b="0" i="0" u="none" strike="noStrike" kern="1200" cap="none" spc="0" normalizeH="0" baseline="0" noProof="0" dirty="0">
                <a:ln>
                  <a:noFill/>
                </a:ln>
                <a:solidFill>
                  <a:srgbClr val="000099">
                    <a:lumMod val="75000"/>
                  </a:srgbClr>
                </a:solidFill>
                <a:effectLst/>
                <a:uLnTx/>
                <a:uFillTx/>
                <a:latin typeface="Arial" charset="0"/>
                <a:ea typeface="+mn-ea"/>
                <a:cs typeface="+mn-cs"/>
              </a:rPr>
              <a:t>, ad ordinamento civile e/o militare: PS, CC, G. di Finanza, C. Forestale, P. </a:t>
            </a:r>
            <a:r>
              <a:rPr kumimoji="0" lang="it-IT" sz="1800" b="0" i="0" u="none" strike="noStrike" kern="1200" cap="none" spc="0" normalizeH="0" baseline="0" noProof="0" dirty="0" smtClean="0">
                <a:ln>
                  <a:noFill/>
                </a:ln>
                <a:solidFill>
                  <a:srgbClr val="000099">
                    <a:lumMod val="75000"/>
                  </a:srgbClr>
                </a:solidFill>
                <a:effectLst/>
                <a:uLnTx/>
                <a:uFillTx/>
                <a:latin typeface="Arial" charset="0"/>
                <a:ea typeface="+mn-ea"/>
                <a:cs typeface="+mn-cs"/>
              </a:rPr>
              <a:t>Penitenziaria;</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it-IT" sz="1800" b="0" i="0" u="none" strike="noStrike" kern="1200" cap="none" spc="0" normalizeH="0" baseline="0" noProof="0" dirty="0" smtClean="0">
                <a:ln>
                  <a:noFill/>
                </a:ln>
                <a:solidFill>
                  <a:srgbClr val="000099">
                    <a:lumMod val="75000"/>
                  </a:srgbClr>
                </a:solidFill>
                <a:effectLst/>
                <a:uLnTx/>
                <a:uFillTx/>
                <a:latin typeface="Arial" charset="0"/>
                <a:ea typeface="+mn-ea"/>
                <a:cs typeface="+mn-cs"/>
              </a:rPr>
              <a:t>appartenenti </a:t>
            </a:r>
            <a:r>
              <a:rPr kumimoji="0" lang="it-IT" sz="1800" b="0" i="0" u="none" strike="noStrike" kern="1200" cap="none" spc="0" normalizeH="0" baseline="0" noProof="0" dirty="0">
                <a:ln>
                  <a:noFill/>
                </a:ln>
                <a:solidFill>
                  <a:srgbClr val="000099">
                    <a:lumMod val="75000"/>
                  </a:srgbClr>
                </a:solidFill>
                <a:effectLst/>
                <a:uLnTx/>
                <a:uFillTx/>
                <a:latin typeface="Arial" charset="0"/>
                <a:ea typeface="+mn-ea"/>
                <a:cs typeface="+mn-cs"/>
              </a:rPr>
              <a:t>alle </a:t>
            </a:r>
            <a:r>
              <a:rPr kumimoji="0" lang="it-IT" sz="1800" b="1" i="0" u="none" strike="noStrike" kern="1200" cap="none" spc="0" normalizeH="0" baseline="0" noProof="0" dirty="0">
                <a:ln>
                  <a:noFill/>
                </a:ln>
                <a:solidFill>
                  <a:srgbClr val="000099">
                    <a:lumMod val="75000"/>
                  </a:srgbClr>
                </a:solidFill>
                <a:effectLst/>
                <a:uLnTx/>
                <a:uFillTx/>
                <a:latin typeface="Arial" charset="0"/>
                <a:ea typeface="+mn-ea"/>
                <a:cs typeface="+mn-cs"/>
              </a:rPr>
              <a:t>Forze Armate</a:t>
            </a:r>
            <a:r>
              <a:rPr kumimoji="0" lang="it-IT" sz="1800" b="0" i="0" u="none" strike="noStrike" kern="1200" cap="none" spc="0" normalizeH="0" baseline="0" noProof="0" dirty="0">
                <a:ln>
                  <a:noFill/>
                </a:ln>
                <a:solidFill>
                  <a:srgbClr val="000099">
                    <a:lumMod val="75000"/>
                  </a:srgbClr>
                </a:solidFill>
                <a:effectLst/>
                <a:uLnTx/>
                <a:uFillTx/>
                <a:latin typeface="Arial" charset="0"/>
                <a:ea typeface="+mn-ea"/>
                <a:cs typeface="+mn-cs"/>
              </a:rPr>
              <a:t>: Esercito (EI), Marina (MM), Aeronautica (AM</a:t>
            </a:r>
            <a:r>
              <a:rPr kumimoji="0" lang="it-IT" sz="1800" b="0" i="0" u="none" strike="noStrike" kern="1200" cap="none" spc="0" normalizeH="0" baseline="0" noProof="0" dirty="0" smtClean="0">
                <a:ln>
                  <a:noFill/>
                </a:ln>
                <a:solidFill>
                  <a:srgbClr val="000099">
                    <a:lumMod val="75000"/>
                  </a:srgbClr>
                </a:solidFill>
                <a:effectLst/>
                <a:uLnTx/>
                <a:uFillTx/>
                <a:latin typeface="Arial" charset="0"/>
                <a:ea typeface="+mn-ea"/>
                <a:cs typeface="+mn-cs"/>
              </a:rPr>
              <a:t>);</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it-IT" sz="1800" b="1" i="0" u="none" strike="noStrike" kern="1200" cap="none" spc="0" normalizeH="0" baseline="0" noProof="0" dirty="0" smtClean="0">
                <a:ln>
                  <a:noFill/>
                </a:ln>
                <a:solidFill>
                  <a:srgbClr val="000099">
                    <a:lumMod val="75000"/>
                  </a:srgbClr>
                </a:solidFill>
                <a:effectLst/>
                <a:uLnTx/>
                <a:uFillTx/>
                <a:latin typeface="Arial" charset="0"/>
                <a:ea typeface="+mn-ea"/>
                <a:cs typeface="+mn-cs"/>
              </a:rPr>
              <a:t>Vigili </a:t>
            </a:r>
            <a:r>
              <a:rPr kumimoji="0" lang="it-IT" sz="1800" b="1" i="0" u="none" strike="noStrike" kern="1200" cap="none" spc="0" normalizeH="0" baseline="0" noProof="0" dirty="0">
                <a:ln>
                  <a:noFill/>
                </a:ln>
                <a:solidFill>
                  <a:srgbClr val="000099">
                    <a:lumMod val="75000"/>
                  </a:srgbClr>
                </a:solidFill>
                <a:effectLst/>
                <a:uLnTx/>
                <a:uFillTx/>
                <a:latin typeface="Arial" charset="0"/>
                <a:ea typeface="+mn-ea"/>
                <a:cs typeface="+mn-cs"/>
              </a:rPr>
              <a:t>del Fuoco </a:t>
            </a:r>
            <a:r>
              <a:rPr kumimoji="0" lang="it-IT" sz="1800" b="0" i="0" u="none" strike="noStrike" kern="1200" cap="none" spc="0" normalizeH="0" baseline="0" noProof="0" dirty="0">
                <a:ln>
                  <a:noFill/>
                </a:ln>
                <a:solidFill>
                  <a:srgbClr val="000099">
                    <a:lumMod val="75000"/>
                  </a:srgbClr>
                </a:solidFill>
                <a:effectLst/>
                <a:uLnTx/>
                <a:uFillTx/>
                <a:latin typeface="Arial" charset="0"/>
                <a:ea typeface="+mn-ea"/>
                <a:cs typeface="+mn-cs"/>
              </a:rPr>
              <a:t>(VVFF</a:t>
            </a:r>
            <a:r>
              <a:rPr kumimoji="0" lang="it-IT" sz="1800" b="0" i="0" u="none" strike="noStrike" kern="1200" cap="none" spc="0" normalizeH="0" baseline="0" noProof="0" dirty="0" smtClean="0">
                <a:ln>
                  <a:noFill/>
                </a:ln>
                <a:solidFill>
                  <a:srgbClr val="000099">
                    <a:lumMod val="75000"/>
                  </a:srgbClr>
                </a:solidFill>
                <a:effectLst/>
                <a:uLnTx/>
                <a:uFillTx/>
                <a:latin typeface="Arial" charset="0"/>
                <a:ea typeface="+mn-ea"/>
                <a:cs typeface="+mn-cs"/>
              </a:rPr>
              <a:t>);</a:t>
            </a:r>
          </a:p>
          <a:p>
            <a:pPr marL="285750" marR="0" lvl="0" indent="-285750" algn="just" defTabSz="914400" rtl="0" eaLnBrk="0" fontAlgn="base" latinLnBrk="0" hangingPunct="0">
              <a:lnSpc>
                <a:spcPct val="100000"/>
              </a:lnSpc>
              <a:spcBef>
                <a:spcPct val="0"/>
              </a:spcBef>
              <a:spcAft>
                <a:spcPct val="0"/>
              </a:spcAft>
              <a:buClrTx/>
              <a:buSzTx/>
              <a:buFontTx/>
              <a:buChar char="-"/>
              <a:tabLst/>
              <a:defRPr/>
            </a:pPr>
            <a:r>
              <a:rPr kumimoji="0" lang="it-IT" sz="1800" b="0" i="0" u="none" strike="noStrike" kern="1200" cap="none" spc="0" normalizeH="0" baseline="0" noProof="0" dirty="0" smtClean="0">
                <a:ln>
                  <a:noFill/>
                </a:ln>
                <a:solidFill>
                  <a:srgbClr val="000099">
                    <a:lumMod val="75000"/>
                  </a:srgbClr>
                </a:solidFill>
                <a:effectLst/>
                <a:uLnTx/>
                <a:uFillTx/>
                <a:latin typeface="Arial" charset="0"/>
                <a:ea typeface="+mn-ea"/>
                <a:cs typeface="+mn-cs"/>
              </a:rPr>
              <a:t>dipendenti pubblici in attività di servizio o nell’espletamento delle funzioni d’Istituto, come anche </a:t>
            </a:r>
            <a:r>
              <a:rPr kumimoji="0" lang="it-IT" sz="1800" b="1" i="0" u="none" strike="noStrike" kern="1200" cap="none" spc="0" normalizeH="0" baseline="0" noProof="0" dirty="0" smtClean="0">
                <a:ln>
                  <a:noFill/>
                </a:ln>
                <a:solidFill>
                  <a:srgbClr val="000099">
                    <a:lumMod val="75000"/>
                  </a:srgbClr>
                </a:solidFill>
                <a:effectLst/>
                <a:uLnTx/>
                <a:uFillTx/>
                <a:latin typeface="Arial" charset="0"/>
                <a:ea typeface="+mn-ea"/>
                <a:cs typeface="+mn-cs"/>
              </a:rPr>
              <a:t>qualsiasi individuo che abbia prestato assistenza </a:t>
            </a:r>
            <a:r>
              <a:rPr kumimoji="0" lang="it-IT" sz="1800" b="0" i="0" u="none" strike="noStrike" kern="1200" cap="none" spc="0" normalizeH="0" baseline="0" noProof="0" dirty="0" smtClean="0">
                <a:ln>
                  <a:noFill/>
                </a:ln>
                <a:solidFill>
                  <a:srgbClr val="000099">
                    <a:lumMod val="75000"/>
                  </a:srgbClr>
                </a:solidFill>
                <a:effectLst/>
                <a:uLnTx/>
                <a:uFillTx/>
                <a:latin typeface="Arial" charset="0"/>
                <a:ea typeface="+mn-ea"/>
                <a:cs typeface="+mn-cs"/>
              </a:rPr>
              <a:t>ad ufficiali/agenti di P.G., di P.S. o comunque </a:t>
            </a:r>
            <a:r>
              <a:rPr kumimoji="0" lang="it-IT" sz="1800" b="1" i="0" u="none" strike="noStrike" kern="1200" cap="none" spc="0" normalizeH="0" baseline="0" noProof="0" dirty="0" smtClean="0">
                <a:ln>
                  <a:noFill/>
                </a:ln>
                <a:solidFill>
                  <a:srgbClr val="000099">
                    <a:lumMod val="75000"/>
                  </a:srgbClr>
                </a:solidFill>
                <a:effectLst/>
                <a:uLnTx/>
                <a:uFillTx/>
                <a:latin typeface="Arial" charset="0"/>
                <a:ea typeface="+mn-ea"/>
                <a:cs typeface="+mn-cs"/>
              </a:rPr>
              <a:t>ad autorità, e che sia deceduto o abbia subito un’invalidità permanente</a:t>
            </a:r>
            <a:r>
              <a:rPr kumimoji="0" lang="it-IT" sz="1800" b="0" i="0" u="none" strike="noStrike" kern="1200" cap="none" spc="0" normalizeH="0" baseline="0" noProof="0" dirty="0" smtClean="0">
                <a:ln>
                  <a:noFill/>
                </a:ln>
                <a:solidFill>
                  <a:srgbClr val="000099">
                    <a:lumMod val="75000"/>
                  </a:srgbClr>
                </a:solidFill>
                <a:effectLst/>
                <a:uLnTx/>
                <a:uFillTx/>
                <a:latin typeface="Arial" charset="0"/>
                <a:ea typeface="+mn-ea"/>
                <a:cs typeface="+mn-cs"/>
              </a:rPr>
              <a:t> </a:t>
            </a:r>
            <a:r>
              <a:rPr kumimoji="0" lang="it-IT" sz="1800" b="1" i="0" u="sng" strike="noStrike" kern="1200" cap="none" spc="0" normalizeH="0" baseline="0" noProof="0" dirty="0" smtClean="0">
                <a:ln>
                  <a:noFill/>
                </a:ln>
                <a:solidFill>
                  <a:srgbClr val="000099">
                    <a:lumMod val="75000"/>
                  </a:srgbClr>
                </a:solidFill>
                <a:effectLst/>
                <a:uLnTx/>
                <a:uFillTx/>
                <a:latin typeface="Arial" charset="0"/>
                <a:ea typeface="+mn-ea"/>
                <a:cs typeface="+mn-cs"/>
              </a:rPr>
              <a:t>per effetto diretto di ferite o lesioni riportate in conseguenza di eventi verificatisi</a:t>
            </a:r>
            <a:r>
              <a:rPr kumimoji="0" lang="it-IT" sz="1800" b="0" i="0" u="none" strike="noStrike" kern="1200" cap="none" spc="0" normalizeH="0" baseline="0" noProof="0" dirty="0" smtClean="0">
                <a:ln>
                  <a:noFill/>
                </a:ln>
                <a:solidFill>
                  <a:srgbClr val="000099">
                    <a:lumMod val="75000"/>
                  </a:srgbClr>
                </a:solidFill>
                <a:effectLst/>
                <a:uLnTx/>
                <a:uFillTx/>
                <a:latin typeface="Arial"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600" b="0" i="0" u="none" strike="noStrike" kern="1200" cap="none" spc="0" normalizeH="0" baseline="0" noProof="0" dirty="0" smtClean="0">
                <a:ln>
                  <a:noFill/>
                </a:ln>
                <a:solidFill>
                  <a:srgbClr val="000099">
                    <a:lumMod val="75000"/>
                  </a:srgbClr>
                </a:solidFill>
                <a:effectLst/>
                <a:uLnTx/>
                <a:uFillTx/>
                <a:latin typeface="Arial" charset="0"/>
                <a:ea typeface="+mn-ea"/>
                <a:cs typeface="+mn-cs"/>
              </a:rPr>
              <a:t>     .	</a:t>
            </a:r>
            <a:r>
              <a:rPr kumimoji="0" lang="it-IT" sz="1700" b="0" i="0" u="none" strike="noStrike" kern="1200" cap="none" spc="0" normalizeH="0" baseline="0" noProof="0" dirty="0" smtClean="0">
                <a:ln>
                  <a:noFill/>
                </a:ln>
                <a:solidFill>
                  <a:srgbClr val="000099">
                    <a:lumMod val="75000"/>
                  </a:srgbClr>
                </a:solidFill>
                <a:effectLst/>
                <a:uLnTx/>
                <a:uFillTx/>
                <a:latin typeface="Arial" charset="0"/>
                <a:ea typeface="+mn-ea"/>
                <a:cs typeface="+mn-cs"/>
              </a:rPr>
              <a:t>nello svolgimento di </a:t>
            </a:r>
            <a:r>
              <a:rPr kumimoji="0" lang="it-IT" sz="1700" b="1" i="0" u="none" strike="noStrike" kern="1200" cap="none" spc="0" normalizeH="0" baseline="0" noProof="0" dirty="0" smtClean="0">
                <a:ln>
                  <a:noFill/>
                </a:ln>
                <a:solidFill>
                  <a:srgbClr val="000099">
                    <a:lumMod val="75000"/>
                  </a:srgbClr>
                </a:solidFill>
                <a:effectLst/>
                <a:uLnTx/>
                <a:uFillTx/>
                <a:latin typeface="Arial" charset="0"/>
                <a:ea typeface="+mn-ea"/>
                <a:cs typeface="+mn-cs"/>
              </a:rPr>
              <a:t>servizi di ordine pubblico</a:t>
            </a:r>
            <a:r>
              <a:rPr kumimoji="0" lang="it-IT" sz="1700" b="0" i="0" u="none" strike="noStrike" kern="1200" cap="none" spc="0" normalizeH="0" baseline="0" noProof="0" dirty="0" smtClean="0">
                <a:ln>
                  <a:noFill/>
                </a:ln>
                <a:solidFill>
                  <a:srgbClr val="000099">
                    <a:lumMod val="75000"/>
                  </a:srgbClr>
                </a:solidFill>
                <a:effectLst/>
                <a:uLnTx/>
                <a:uFillTx/>
                <a:latin typeface="Arial"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700" b="0" i="0" u="none" strike="noStrike" kern="1200" cap="none" spc="0" normalizeH="0" baseline="0" noProof="0" dirty="0">
                <a:ln>
                  <a:noFill/>
                </a:ln>
                <a:solidFill>
                  <a:srgbClr val="000099">
                    <a:lumMod val="75000"/>
                  </a:srgbClr>
                </a:solidFill>
                <a:effectLst/>
                <a:uLnTx/>
                <a:uFillTx/>
                <a:latin typeface="Arial" charset="0"/>
                <a:ea typeface="+mn-ea"/>
                <a:cs typeface="+mn-cs"/>
              </a:rPr>
              <a:t> </a:t>
            </a:r>
            <a:r>
              <a:rPr kumimoji="0" lang="it-IT" sz="1700" b="0" i="0" u="none" strike="noStrike" kern="1200" cap="none" spc="0" normalizeH="0" baseline="0" noProof="0" dirty="0" smtClean="0">
                <a:ln>
                  <a:noFill/>
                </a:ln>
                <a:solidFill>
                  <a:srgbClr val="000099">
                    <a:lumMod val="75000"/>
                  </a:srgbClr>
                </a:solidFill>
                <a:effectLst/>
                <a:uLnTx/>
                <a:uFillTx/>
                <a:latin typeface="Arial" charset="0"/>
                <a:ea typeface="+mn-ea"/>
                <a:cs typeface="+mn-cs"/>
              </a:rPr>
              <a:t>    .	nella </a:t>
            </a:r>
            <a:r>
              <a:rPr kumimoji="0" lang="it-IT" sz="1700" b="1" i="0" u="none" strike="noStrike" kern="1200" cap="none" spc="0" normalizeH="0" baseline="0" noProof="0" dirty="0" smtClean="0">
                <a:ln>
                  <a:noFill/>
                </a:ln>
                <a:solidFill>
                  <a:srgbClr val="000099">
                    <a:lumMod val="75000"/>
                  </a:srgbClr>
                </a:solidFill>
                <a:effectLst/>
                <a:uLnTx/>
                <a:uFillTx/>
                <a:latin typeface="Arial" charset="0"/>
                <a:ea typeface="+mn-ea"/>
                <a:cs typeface="+mn-cs"/>
              </a:rPr>
              <a:t>vigilanza di strutture civili e militari</a:t>
            </a:r>
            <a:r>
              <a:rPr kumimoji="0" lang="it-IT" sz="1700" b="0" i="0" u="none" strike="noStrike" kern="1200" cap="none" spc="0" normalizeH="0" baseline="0" noProof="0" dirty="0" smtClean="0">
                <a:ln>
                  <a:noFill/>
                </a:ln>
                <a:solidFill>
                  <a:srgbClr val="000099">
                    <a:lumMod val="75000"/>
                  </a:srgbClr>
                </a:solidFill>
                <a:effectLst/>
                <a:uLnTx/>
                <a:uFillTx/>
                <a:latin typeface="Arial"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700" b="0" i="0" u="none" strike="noStrike" kern="1200" cap="none" spc="0" normalizeH="0" baseline="0" noProof="0" dirty="0" smtClean="0">
                <a:ln>
                  <a:noFill/>
                </a:ln>
                <a:solidFill>
                  <a:srgbClr val="000099">
                    <a:lumMod val="75000"/>
                  </a:srgbClr>
                </a:solidFill>
                <a:effectLst/>
                <a:uLnTx/>
                <a:uFillTx/>
                <a:latin typeface="Arial" charset="0"/>
                <a:ea typeface="+mn-ea"/>
                <a:cs typeface="+mn-cs"/>
              </a:rPr>
              <a:t>     .    	nel </a:t>
            </a:r>
            <a:r>
              <a:rPr kumimoji="0" lang="it-IT" sz="1700" b="1" i="0" u="none" strike="noStrike" kern="1200" cap="none" spc="0" normalizeH="0" baseline="0" noProof="0" dirty="0" smtClean="0">
                <a:ln>
                  <a:noFill/>
                </a:ln>
                <a:solidFill>
                  <a:srgbClr val="000099">
                    <a:lumMod val="75000"/>
                  </a:srgbClr>
                </a:solidFill>
                <a:effectLst/>
                <a:uLnTx/>
                <a:uFillTx/>
                <a:latin typeface="Arial" charset="0"/>
                <a:ea typeface="+mn-ea"/>
                <a:cs typeface="+mn-cs"/>
              </a:rPr>
              <a:t>contrasto ad ogni tipo di criminalità</a:t>
            </a:r>
            <a:r>
              <a:rPr kumimoji="0" lang="it-IT" sz="1700" b="0" i="0" u="none" strike="noStrike" kern="1200" cap="none" spc="0" normalizeH="0" baseline="0" noProof="0" dirty="0" smtClean="0">
                <a:ln>
                  <a:noFill/>
                </a:ln>
                <a:solidFill>
                  <a:srgbClr val="000099">
                    <a:lumMod val="75000"/>
                  </a:srgbClr>
                </a:solidFill>
                <a:effectLst/>
                <a:uLnTx/>
                <a:uFillTx/>
                <a:latin typeface="Arial"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700" b="0" i="0" u="none" strike="noStrike" kern="1200" cap="none" spc="0" normalizeH="0" baseline="0" noProof="0" dirty="0">
                <a:ln>
                  <a:noFill/>
                </a:ln>
                <a:solidFill>
                  <a:srgbClr val="000099">
                    <a:lumMod val="75000"/>
                  </a:srgbClr>
                </a:solidFill>
                <a:effectLst/>
                <a:uLnTx/>
                <a:uFillTx/>
                <a:latin typeface="Arial" charset="0"/>
                <a:ea typeface="+mn-ea"/>
                <a:cs typeface="+mn-cs"/>
              </a:rPr>
              <a:t> </a:t>
            </a:r>
            <a:r>
              <a:rPr kumimoji="0" lang="it-IT" sz="1700" b="0" i="0" u="none" strike="noStrike" kern="1200" cap="none" spc="0" normalizeH="0" baseline="0" noProof="0" dirty="0" smtClean="0">
                <a:ln>
                  <a:noFill/>
                </a:ln>
                <a:solidFill>
                  <a:srgbClr val="000099">
                    <a:lumMod val="75000"/>
                  </a:srgbClr>
                </a:solidFill>
                <a:effectLst/>
                <a:uLnTx/>
                <a:uFillTx/>
                <a:latin typeface="Arial" charset="0"/>
                <a:ea typeface="+mn-ea"/>
                <a:cs typeface="+mn-cs"/>
              </a:rPr>
              <a:t>    . 	in </a:t>
            </a:r>
            <a:r>
              <a:rPr kumimoji="0" lang="it-IT" sz="1700" b="1" i="0" u="none" strike="noStrike" kern="1200" cap="none" spc="0" normalizeH="0" baseline="0" noProof="0" dirty="0" smtClean="0">
                <a:ln>
                  <a:noFill/>
                </a:ln>
                <a:solidFill>
                  <a:srgbClr val="000099">
                    <a:lumMod val="75000"/>
                  </a:srgbClr>
                </a:solidFill>
                <a:effectLst/>
                <a:uLnTx/>
                <a:uFillTx/>
                <a:latin typeface="Arial" charset="0"/>
                <a:ea typeface="+mn-ea"/>
                <a:cs typeface="+mn-cs"/>
              </a:rPr>
              <a:t>operazioni di soccorso</a:t>
            </a:r>
            <a:r>
              <a:rPr kumimoji="0" lang="it-IT" sz="1700" b="0" i="0" u="none" strike="noStrike" kern="1200" cap="none" spc="0" normalizeH="0" baseline="0" noProof="0" dirty="0" smtClean="0">
                <a:ln>
                  <a:noFill/>
                </a:ln>
                <a:solidFill>
                  <a:srgbClr val="000099">
                    <a:lumMod val="75000"/>
                  </a:srgbClr>
                </a:solidFill>
                <a:effectLst/>
                <a:uLnTx/>
                <a:uFillTx/>
                <a:latin typeface="Arial"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700" b="0" i="0" u="none" strike="noStrike" kern="1200" cap="none" spc="0" normalizeH="0" baseline="0" noProof="0" dirty="0" smtClean="0">
                <a:ln>
                  <a:noFill/>
                </a:ln>
                <a:solidFill>
                  <a:srgbClr val="000099">
                    <a:lumMod val="75000"/>
                  </a:srgbClr>
                </a:solidFill>
                <a:effectLst/>
                <a:uLnTx/>
                <a:uFillTx/>
                <a:latin typeface="Arial" charset="0"/>
                <a:ea typeface="+mn-ea"/>
                <a:cs typeface="+mn-cs"/>
              </a:rPr>
              <a:t>     .	a causa di azioni recate nei loro confronti in </a:t>
            </a:r>
            <a:r>
              <a:rPr kumimoji="0" lang="it-IT" sz="1700" b="1" i="0" u="none" strike="noStrike" kern="1200" cap="none" spc="0" normalizeH="0" baseline="0" noProof="0" dirty="0" smtClean="0">
                <a:ln>
                  <a:noFill/>
                </a:ln>
                <a:solidFill>
                  <a:srgbClr val="000099">
                    <a:lumMod val="75000"/>
                  </a:srgbClr>
                </a:solidFill>
                <a:effectLst/>
                <a:uLnTx/>
                <a:uFillTx/>
                <a:latin typeface="Arial" charset="0"/>
                <a:ea typeface="+mn-ea"/>
                <a:cs typeface="+mn-cs"/>
              </a:rPr>
              <a:t>contesti di impiego internazionale 	non  aventi, necessariamente, caratteristiche di ostilità</a:t>
            </a:r>
            <a:r>
              <a:rPr kumimoji="0" lang="it-IT" sz="1700" b="0" i="0" u="none" strike="noStrike" kern="1200" cap="none" spc="0" normalizeH="0" baseline="0" noProof="0" dirty="0" smtClean="0">
                <a:ln>
                  <a:noFill/>
                </a:ln>
                <a:solidFill>
                  <a:srgbClr val="000099">
                    <a:lumMod val="75000"/>
                  </a:srgbClr>
                </a:solidFill>
                <a:effectLst/>
                <a:uLnTx/>
                <a:uFillTx/>
                <a:latin typeface="Arial" charset="0"/>
                <a:ea typeface="+mn-ea"/>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srgbClr val="000099">
                  <a:lumMod val="75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None/>
              <a:tabLst/>
              <a:defRPr/>
            </a:pPr>
            <a:endParaRPr kumimoji="0" lang="it-IT" altLang="it-IT" sz="200" b="0" i="0" u="none" strike="noStrike" kern="1200" cap="none" spc="0" normalizeH="0" baseline="0" noProof="0" dirty="0">
              <a:ln>
                <a:noFill/>
              </a:ln>
              <a:solidFill>
                <a:srgbClr val="CCFFFF"/>
              </a:solidFill>
              <a:effectLst/>
              <a:uLnTx/>
              <a:uFillTx/>
              <a:latin typeface="Arial" charset="0"/>
              <a:ea typeface="+mn-ea"/>
              <a:cs typeface="+mn-cs"/>
            </a:endParaRPr>
          </a:p>
        </p:txBody>
      </p:sp>
      <p:grpSp>
        <p:nvGrpSpPr>
          <p:cNvPr id="61447" name="Gruppo 3"/>
          <p:cNvGrpSpPr>
            <a:grpSpLocks/>
          </p:cNvGrpSpPr>
          <p:nvPr/>
        </p:nvGrpSpPr>
        <p:grpSpPr bwMode="auto">
          <a:xfrm>
            <a:off x="42863" y="68263"/>
            <a:ext cx="9058275" cy="522287"/>
            <a:chOff x="36709" y="44066"/>
            <a:chExt cx="9057933" cy="522921"/>
          </a:xfrm>
        </p:grpSpPr>
        <p:sp>
          <p:nvSpPr>
            <p:cNvPr id="11272" name="WordArt 72"/>
            <p:cNvSpPr>
              <a:spLocks noChangeArrowheads="1" noChangeShapeType="1" noTextEdit="1"/>
            </p:cNvSpPr>
            <p:nvPr/>
          </p:nvSpPr>
          <p:spPr bwMode="auto">
            <a:xfrm>
              <a:off x="1042988" y="74160"/>
              <a:ext cx="7058025" cy="43497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65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48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II CONGRESSO NAZIONALE A.N.ME.LE.P.A.: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LE VITTIME DEL DOVERE: ASPETTI MEDICO-LEGALI TRA PRESTAZIONI E RISARCIMENTI</a:t>
              </a:r>
            </a:p>
          </p:txBody>
        </p:sp>
        <p:pic>
          <p:nvPicPr>
            <p:cNvPr id="6144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09" y="44624"/>
              <a:ext cx="890392" cy="5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455" y="44066"/>
              <a:ext cx="865187" cy="49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723737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0"/>
          <p:cNvSpPr>
            <a:spLocks noChangeArrowheads="1"/>
          </p:cNvSpPr>
          <p:nvPr/>
        </p:nvSpPr>
        <p:spPr bwMode="auto">
          <a:xfrm>
            <a:off x="8763000" y="6505575"/>
            <a:ext cx="381000" cy="352425"/>
          </a:xfrm>
          <a:prstGeom prst="ellipse">
            <a:avLst/>
          </a:prstGeom>
          <a:solidFill>
            <a:srgbClr val="CCFF33"/>
          </a:solidFill>
          <a:ln>
            <a:noFill/>
          </a:ln>
          <a:effectLs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2800" b="1" i="1"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8195" name="Segnaposto numero diapositiva 4"/>
          <p:cNvSpPr txBox="1">
            <a:spLocks noGrp="1"/>
          </p:cNvSpPr>
          <p:nvPr/>
        </p:nvSpPr>
        <p:spPr bwMode="auto">
          <a:xfrm>
            <a:off x="8778875" y="6546850"/>
            <a:ext cx="330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95000"/>
              </a:lnSpc>
              <a:spcBef>
                <a:spcPct val="0"/>
              </a:spcBef>
              <a:spcAft>
                <a:spcPct val="0"/>
              </a:spcAft>
              <a:buClrTx/>
              <a:buSzTx/>
              <a:buFontTx/>
              <a:buNone/>
              <a:tabLst/>
              <a:defRPr/>
            </a:pPr>
            <a:fld id="{A81096ED-05B8-4A88-8524-1E8FC5E9FDB9}" type="slidenum">
              <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rPr>
              <a:pPr marL="0" marR="0" lvl="0" indent="0" algn="r" defTabSz="914400" rtl="0" eaLnBrk="1" fontAlgn="base" latinLnBrk="0" hangingPunct="1">
                <a:lnSpc>
                  <a:spcPct val="95000"/>
                </a:lnSpc>
                <a:spcBef>
                  <a:spcPct val="0"/>
                </a:spcBef>
                <a:spcAft>
                  <a:spcPct val="0"/>
                </a:spcAft>
                <a:buClrTx/>
                <a:buSzTx/>
                <a:buFontTx/>
                <a:buNone/>
                <a:tabLst/>
                <a:defRPr/>
              </a:pPr>
              <a:t>3</a:t>
            </a:fld>
            <a:endPar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endParaRPr>
          </a:p>
        </p:txBody>
      </p:sp>
      <p:grpSp>
        <p:nvGrpSpPr>
          <p:cNvPr id="8196" name="Group 27"/>
          <p:cNvGrpSpPr>
            <a:grpSpLocks/>
          </p:cNvGrpSpPr>
          <p:nvPr/>
        </p:nvGrpSpPr>
        <p:grpSpPr bwMode="auto">
          <a:xfrm>
            <a:off x="395288" y="836613"/>
            <a:ext cx="8064500" cy="1330325"/>
            <a:chOff x="669" y="609"/>
            <a:chExt cx="2236" cy="854"/>
          </a:xfrm>
        </p:grpSpPr>
        <p:sp>
          <p:nvSpPr>
            <p:cNvPr id="8204" name="AutoShape 28"/>
            <p:cNvSpPr>
              <a:spLocks noChangeArrowheads="1"/>
            </p:cNvSpPr>
            <p:nvPr/>
          </p:nvSpPr>
          <p:spPr bwMode="auto">
            <a:xfrm>
              <a:off x="669" y="609"/>
              <a:ext cx="2222" cy="428"/>
            </a:xfrm>
            <a:prstGeom prst="bevel">
              <a:avLst>
                <a:gd name="adj" fmla="val 12500"/>
              </a:avLst>
            </a:prstGeom>
            <a:solidFill>
              <a:srgbClr val="BBE0E3"/>
            </a:solidFill>
            <a:ln w="9525">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 name="Text Box 29"/>
            <p:cNvSpPr txBox="1">
              <a:spLocks noChangeArrowheads="1"/>
            </p:cNvSpPr>
            <p:nvPr/>
          </p:nvSpPr>
          <p:spPr bwMode="auto">
            <a:xfrm>
              <a:off x="706" y="692"/>
              <a:ext cx="2199" cy="771"/>
            </a:xfrm>
            <a:prstGeom prst="rect">
              <a:avLst/>
            </a:prstGeom>
            <a:noFill/>
            <a:ln>
              <a:noFill/>
            </a:ln>
            <a:effectLs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rPr>
                <a:t>VITTIME DEL DOVERE E SOGGETTI EQUIPARATI</a:t>
              </a:r>
              <a:endParaRPr kumimoji="0" lang="es-ES" sz="2200" b="0" i="0" u="none" strike="noStrike" kern="1200" cap="none" spc="0" normalizeH="0" baseline="0" noProof="0" dirty="0">
                <a:ln>
                  <a:noFill/>
                </a:ln>
                <a:solidFill>
                  <a:srgbClr val="CC6600"/>
                </a:solidFill>
                <a:effectLst>
                  <a:outerShdw blurRad="38100" dist="38100" dir="2700000" algn="tl">
                    <a:srgbClr val="000000"/>
                  </a:outerShdw>
                </a:effectLst>
                <a:uLnTx/>
                <a:uFillTx/>
                <a:latin typeface="Arial Narrow" pitchFamily="34" charset="0"/>
                <a:ea typeface="+mn-ea"/>
                <a:cs typeface="+mn-cs"/>
              </a:endParaRPr>
            </a:p>
          </p:txBody>
        </p:sp>
      </p:grpSp>
      <p:sp>
        <p:nvSpPr>
          <p:cNvPr id="8197" name="Rectangle 1027"/>
          <p:cNvSpPr txBox="1">
            <a:spLocks noChangeArrowheads="1"/>
          </p:cNvSpPr>
          <p:nvPr/>
        </p:nvSpPr>
        <p:spPr bwMode="auto">
          <a:xfrm>
            <a:off x="179388" y="2027238"/>
            <a:ext cx="8785225" cy="4210050"/>
          </a:xfrm>
          <a:prstGeom prst="rect">
            <a:avLst/>
          </a:prstGeom>
          <a:blipFill dpi="0" rotWithShape="1">
            <a:blip r:embed="rId3"/>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it-IT" altLang="it-IT"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p:txBody>
      </p:sp>
      <p:sp>
        <p:nvSpPr>
          <p:cNvPr id="19" name="CasellaDiTesto 2"/>
          <p:cNvSpPr txBox="1">
            <a:spLocks noChangeArrowheads="1"/>
          </p:cNvSpPr>
          <p:nvPr/>
        </p:nvSpPr>
        <p:spPr bwMode="auto">
          <a:xfrm>
            <a:off x="315913" y="2135188"/>
            <a:ext cx="8496300" cy="4524375"/>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sz="3200" b="1" i="1" u="none" strike="noStrike" kern="1200" cap="all" spc="0" normalizeH="0" baseline="0" noProof="0" dirty="0" smtClean="0">
                <a:ln>
                  <a:noFill/>
                </a:ln>
                <a:solidFill>
                  <a:srgbClr val="FF0000"/>
                </a:solidFill>
                <a:effectLst>
                  <a:outerShdw blurRad="38100" dist="38100" dir="2700000" algn="tl">
                    <a:srgbClr val="000000"/>
                  </a:outerShdw>
                </a:effectLst>
                <a:uLnTx/>
                <a:uFillTx/>
                <a:latin typeface="Arial Narrow" pitchFamily="34" charset="0"/>
                <a:ea typeface="+mn-ea"/>
                <a:cs typeface="Times New Roman" pitchFamily="18" charset="0"/>
              </a:rPr>
              <a:t>Il </a:t>
            </a:r>
            <a:r>
              <a:rPr kumimoji="0" lang="it-IT" sz="3200" b="1" i="1" u="none" strike="noStrike" kern="1200" cap="all" spc="0" normalizeH="0" baseline="0" noProof="0" dirty="0">
                <a:ln>
                  <a:noFill/>
                </a:ln>
                <a:solidFill>
                  <a:srgbClr val="FF0000"/>
                </a:solidFill>
                <a:effectLst>
                  <a:outerShdw blurRad="38100" dist="38100" dir="2700000" algn="tl">
                    <a:srgbClr val="000000"/>
                  </a:outerShdw>
                </a:effectLst>
                <a:uLnTx/>
                <a:uFillTx/>
                <a:latin typeface="Arial Narrow" pitchFamily="34" charset="0"/>
                <a:ea typeface="+mn-ea"/>
                <a:cs typeface="Times New Roman" pitchFamily="18" charset="0"/>
              </a:rPr>
              <a:t>settore delle c.d. </a:t>
            </a:r>
            <a:r>
              <a:rPr kumimoji="0" lang="it-IT" sz="3200" b="1" i="1" u="none" strike="noStrike" kern="1200" cap="all" spc="0" normalizeH="0" baseline="0" noProof="0" dirty="0">
                <a:ln>
                  <a:noFill/>
                </a:ln>
                <a:solidFill>
                  <a:srgbClr val="000099">
                    <a:lumMod val="50000"/>
                  </a:srgbClr>
                </a:solidFill>
                <a:effectLst>
                  <a:outerShdw blurRad="38100" dist="38100" dir="2700000" algn="tl">
                    <a:srgbClr val="000000"/>
                  </a:outerShdw>
                </a:effectLst>
                <a:uLnTx/>
                <a:uFillTx/>
                <a:latin typeface="Arial Narrow" pitchFamily="34" charset="0"/>
                <a:ea typeface="+mn-ea"/>
                <a:cs typeface="Times New Roman" pitchFamily="18" charset="0"/>
              </a:rPr>
              <a:t>«VITTIME DEL DOVERE E SOGGETTI EQUIPARATI»</a:t>
            </a:r>
            <a:r>
              <a:rPr kumimoji="0" lang="it-IT" sz="3200" b="1" i="1" u="none" strike="noStrike" kern="1200" cap="all" spc="0" normalizeH="0" baseline="0" noProof="0" dirty="0">
                <a:ln>
                  <a:noFill/>
                </a:ln>
                <a:solidFill>
                  <a:srgbClr val="FF0000"/>
                </a:solidFill>
                <a:effectLst>
                  <a:outerShdw blurRad="38100" dist="38100" dir="2700000" algn="tl">
                    <a:srgbClr val="000000"/>
                  </a:outerShdw>
                </a:effectLst>
                <a:uLnTx/>
                <a:uFillTx/>
                <a:latin typeface="Arial Narrow" pitchFamily="34" charset="0"/>
                <a:ea typeface="+mn-ea"/>
                <a:cs typeface="Times New Roman" pitchFamily="18" charset="0"/>
              </a:rPr>
              <a:t>, benché di nicchia nell’ambito del vasto e complesso scibile medico-legale, ha assunto recentemente un ruolo non </a:t>
            </a:r>
            <a:r>
              <a:rPr kumimoji="0" lang="it-IT" sz="3200" b="1" i="1" u="none" strike="noStrike" kern="1200" cap="all" spc="0" normalizeH="0" baseline="0" noProof="0" dirty="0" smtClean="0">
                <a:ln>
                  <a:noFill/>
                </a:ln>
                <a:solidFill>
                  <a:srgbClr val="FF0000"/>
                </a:solidFill>
                <a:effectLst>
                  <a:outerShdw blurRad="38100" dist="38100" dir="2700000" algn="tl">
                    <a:srgbClr val="000000"/>
                  </a:outerShdw>
                </a:effectLst>
                <a:uLnTx/>
                <a:uFillTx/>
                <a:latin typeface="Arial Narrow" pitchFamily="34" charset="0"/>
                <a:ea typeface="+mn-ea"/>
                <a:cs typeface="Times New Roman" pitchFamily="18" charset="0"/>
              </a:rPr>
              <a:t>indifferente</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sz="3200" b="1" i="1" u="none" strike="noStrike" kern="1200" cap="all" spc="0" normalizeH="0" baseline="0" noProof="0" dirty="0" smtClean="0">
              <a:ln>
                <a:noFill/>
              </a:ln>
              <a:solidFill>
                <a:srgbClr val="FF0000"/>
              </a:solidFill>
              <a:effectLst>
                <a:outerShdw blurRad="38100" dist="38100" dir="2700000" algn="tl">
                  <a:srgbClr val="000000"/>
                </a:outerShdw>
              </a:effectLst>
              <a:uLnTx/>
              <a:uFillTx/>
              <a:latin typeface="Arial Narrow" pitchFamily="34"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sz="3200" b="1" i="1" u="none" strike="noStrike" kern="1200" cap="all" spc="0" normalizeH="0" baseline="0" noProof="0" dirty="0">
              <a:ln>
                <a:noFill/>
              </a:ln>
              <a:solidFill>
                <a:srgbClr val="FF0000"/>
              </a:solidFill>
              <a:effectLst>
                <a:outerShdw blurRad="38100" dist="38100" dir="2700000" algn="tl">
                  <a:srgbClr val="000000"/>
                </a:outerShdw>
              </a:effectLst>
              <a:uLnTx/>
              <a:uFillTx/>
              <a:latin typeface="Arial Narrow" pitchFamily="34"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3200" b="1" i="1" u="none" strike="noStrike" kern="1200" cap="all" spc="0" normalizeH="0" baseline="0" noProof="0" dirty="0">
                <a:ln>
                  <a:noFill/>
                </a:ln>
                <a:solidFill>
                  <a:srgbClr val="000099">
                    <a:lumMod val="50000"/>
                  </a:srgbClr>
                </a:solidFill>
                <a:effectLst>
                  <a:outerShdw blurRad="38100" dist="38100" dir="2700000" algn="tl">
                    <a:srgbClr val="000000"/>
                  </a:outerShdw>
                </a:effectLst>
                <a:uLnTx/>
                <a:uFillTx/>
                <a:latin typeface="Arial Narrow" pitchFamily="34" charset="0"/>
                <a:ea typeface="+mn-ea"/>
                <a:cs typeface="Times New Roman" pitchFamily="18" charset="0"/>
              </a:rPr>
              <a:t>oggetto di PARTICOLARI E SENSIBILI TUTELE</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sz="3200" b="1" i="1" u="none" strike="noStrike" kern="1200" cap="all" spc="0" normalizeH="0" baseline="0" noProof="0" dirty="0">
              <a:ln>
                <a:noFill/>
              </a:ln>
              <a:solidFill>
                <a:srgbClr val="FF0000"/>
              </a:solidFill>
              <a:effectLst>
                <a:outerShdw blurRad="38100" dist="38100" dir="2700000" algn="tl">
                  <a:srgbClr val="000000"/>
                </a:outerShdw>
              </a:effectLst>
              <a:uLnTx/>
              <a:uFillTx/>
              <a:latin typeface="Arial Narrow" pitchFamily="34" charset="0"/>
              <a:ea typeface="+mn-ea"/>
              <a:cs typeface="Times New Roman" pitchFamily="18" charset="0"/>
            </a:endParaRPr>
          </a:p>
        </p:txBody>
      </p:sp>
      <p:grpSp>
        <p:nvGrpSpPr>
          <p:cNvPr id="8199" name="Gruppo 3"/>
          <p:cNvGrpSpPr>
            <a:grpSpLocks/>
          </p:cNvGrpSpPr>
          <p:nvPr/>
        </p:nvGrpSpPr>
        <p:grpSpPr bwMode="auto">
          <a:xfrm>
            <a:off x="42863" y="68263"/>
            <a:ext cx="9058275" cy="522287"/>
            <a:chOff x="36709" y="44066"/>
            <a:chExt cx="9057933" cy="522921"/>
          </a:xfrm>
        </p:grpSpPr>
        <p:sp>
          <p:nvSpPr>
            <p:cNvPr id="9225" name="WordArt 72"/>
            <p:cNvSpPr>
              <a:spLocks noChangeArrowheads="1" noChangeShapeType="1" noTextEdit="1"/>
            </p:cNvSpPr>
            <p:nvPr/>
          </p:nvSpPr>
          <p:spPr bwMode="auto">
            <a:xfrm>
              <a:off x="1042988" y="74160"/>
              <a:ext cx="7058025" cy="43497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65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48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II CONGRESSO NAZIONALE A.N.ME.LE.P.A.: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LE VITTIME DEL DOVERE: ASPETTI MEDICO-LEGALI TRA PRESTAZIONI E RISARCIMENTICO</a:t>
              </a:r>
            </a:p>
          </p:txBody>
        </p:sp>
        <p:pic>
          <p:nvPicPr>
            <p:cNvPr id="820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09" y="44624"/>
              <a:ext cx="890392" cy="5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455" y="44066"/>
              <a:ext cx="865187" cy="49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AutoShape 16"/>
          <p:cNvSpPr>
            <a:spLocks noChangeArrowheads="1"/>
          </p:cNvSpPr>
          <p:nvPr/>
        </p:nvSpPr>
        <p:spPr bwMode="auto">
          <a:xfrm>
            <a:off x="4319588" y="4725988"/>
            <a:ext cx="325437" cy="719137"/>
          </a:xfrm>
          <a:prstGeom prst="downArrow">
            <a:avLst>
              <a:gd name="adj1" fmla="val 50000"/>
              <a:gd name="adj2" fmla="val 50190"/>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22067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0"/>
          <p:cNvSpPr>
            <a:spLocks noChangeArrowheads="1"/>
          </p:cNvSpPr>
          <p:nvPr/>
        </p:nvSpPr>
        <p:spPr bwMode="auto">
          <a:xfrm>
            <a:off x="8763000" y="6505575"/>
            <a:ext cx="381000" cy="352425"/>
          </a:xfrm>
          <a:prstGeom prst="ellipse">
            <a:avLst/>
          </a:prstGeom>
          <a:solidFill>
            <a:srgbClr val="CCFF33"/>
          </a:solidFill>
          <a:ln>
            <a:noFill/>
          </a:ln>
          <a:effectLs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2800" b="1" i="1"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63491" name="Segnaposto numero diapositiva 4"/>
          <p:cNvSpPr txBox="1">
            <a:spLocks noGrp="1"/>
          </p:cNvSpPr>
          <p:nvPr/>
        </p:nvSpPr>
        <p:spPr bwMode="auto">
          <a:xfrm>
            <a:off x="8778875" y="6546850"/>
            <a:ext cx="330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95000"/>
              </a:lnSpc>
              <a:spcBef>
                <a:spcPct val="0"/>
              </a:spcBef>
              <a:spcAft>
                <a:spcPct val="0"/>
              </a:spcAft>
              <a:buClrTx/>
              <a:buSzTx/>
              <a:buFontTx/>
              <a:buNone/>
              <a:tabLst/>
              <a:defRPr/>
            </a:pPr>
            <a:fld id="{F8DB9E56-172E-4979-A628-CBB2622E8BF8}" type="slidenum">
              <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rPr>
              <a:pPr marL="0" marR="0" lvl="0" indent="0" algn="r" defTabSz="914400" rtl="0" eaLnBrk="1" fontAlgn="base" latinLnBrk="0" hangingPunct="1">
                <a:lnSpc>
                  <a:spcPct val="95000"/>
                </a:lnSpc>
                <a:spcBef>
                  <a:spcPct val="0"/>
                </a:spcBef>
                <a:spcAft>
                  <a:spcPct val="0"/>
                </a:spcAft>
                <a:buClrTx/>
                <a:buSzTx/>
                <a:buFontTx/>
                <a:buNone/>
                <a:tabLst/>
                <a:defRPr/>
              </a:pPr>
              <a:t>30</a:t>
            </a:fld>
            <a:endPar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endParaRPr>
          </a:p>
        </p:txBody>
      </p:sp>
      <p:grpSp>
        <p:nvGrpSpPr>
          <p:cNvPr id="63492" name="Group 27"/>
          <p:cNvGrpSpPr>
            <a:grpSpLocks/>
          </p:cNvGrpSpPr>
          <p:nvPr/>
        </p:nvGrpSpPr>
        <p:grpSpPr bwMode="auto">
          <a:xfrm>
            <a:off x="395288" y="836613"/>
            <a:ext cx="8064500" cy="666750"/>
            <a:chOff x="669" y="609"/>
            <a:chExt cx="2236" cy="428"/>
          </a:xfrm>
        </p:grpSpPr>
        <p:sp>
          <p:nvSpPr>
            <p:cNvPr id="63499" name="AutoShape 28"/>
            <p:cNvSpPr>
              <a:spLocks noChangeArrowheads="1"/>
            </p:cNvSpPr>
            <p:nvPr/>
          </p:nvSpPr>
          <p:spPr bwMode="auto">
            <a:xfrm>
              <a:off x="669" y="609"/>
              <a:ext cx="2222" cy="428"/>
            </a:xfrm>
            <a:prstGeom prst="bevel">
              <a:avLst>
                <a:gd name="adj" fmla="val 12500"/>
              </a:avLst>
            </a:prstGeom>
            <a:solidFill>
              <a:srgbClr val="BBE0E3"/>
            </a:solidFill>
            <a:ln w="9525">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 name="Text Box 29"/>
            <p:cNvSpPr txBox="1">
              <a:spLocks noChangeArrowheads="1"/>
            </p:cNvSpPr>
            <p:nvPr/>
          </p:nvSpPr>
          <p:spPr bwMode="auto">
            <a:xfrm>
              <a:off x="706" y="692"/>
              <a:ext cx="2199" cy="302"/>
            </a:xfrm>
            <a:prstGeom prst="rect">
              <a:avLst/>
            </a:prstGeom>
            <a:noFill/>
            <a:ln>
              <a:noFill/>
            </a:ln>
            <a:effectLs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rPr>
                <a:t>DESTINATARI</a:t>
              </a:r>
              <a:endParaRPr kumimoji="0" lang="es-ES" sz="2200" b="0" i="0" u="none" strike="noStrike" kern="1200" cap="none" spc="0" normalizeH="0" baseline="0" noProof="0" dirty="0">
                <a:ln>
                  <a:noFill/>
                </a:ln>
                <a:solidFill>
                  <a:srgbClr val="CC6600"/>
                </a:solidFill>
                <a:effectLst>
                  <a:outerShdw blurRad="38100" dist="38100" dir="2700000" algn="tl">
                    <a:srgbClr val="000000"/>
                  </a:outerShdw>
                </a:effectLst>
                <a:uLnTx/>
                <a:uFillTx/>
                <a:latin typeface="Arial Narrow" pitchFamily="34" charset="0"/>
                <a:ea typeface="+mn-ea"/>
                <a:cs typeface="+mn-cs"/>
              </a:endParaRPr>
            </a:p>
          </p:txBody>
        </p:sp>
      </p:grpSp>
      <p:sp>
        <p:nvSpPr>
          <p:cNvPr id="63493" name="Rectangle 1027"/>
          <p:cNvSpPr txBox="1">
            <a:spLocks noChangeArrowheads="1"/>
          </p:cNvSpPr>
          <p:nvPr/>
        </p:nvSpPr>
        <p:spPr bwMode="auto">
          <a:xfrm>
            <a:off x="107950" y="1557338"/>
            <a:ext cx="8856663" cy="4989512"/>
          </a:xfrm>
          <a:prstGeom prst="rect">
            <a:avLst/>
          </a:prstGeom>
          <a:blipFill dpi="0" rotWithShape="1">
            <a:blip r:embed="rId3"/>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it-IT" altLang="it-IT"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p:txBody>
      </p:sp>
      <p:sp>
        <p:nvSpPr>
          <p:cNvPr id="19" name="CasellaDiTesto 2"/>
          <p:cNvSpPr txBox="1">
            <a:spLocks noChangeArrowheads="1"/>
          </p:cNvSpPr>
          <p:nvPr/>
        </p:nvSpPr>
        <p:spPr bwMode="auto">
          <a:xfrm>
            <a:off x="42863" y="1652588"/>
            <a:ext cx="8921750" cy="2955925"/>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2000" b="1" i="0" u="sng" strike="noStrike" kern="1200" cap="none" spc="0" normalizeH="0" baseline="0" noProof="0" dirty="0">
                <a:ln>
                  <a:noFill/>
                </a:ln>
                <a:solidFill>
                  <a:srgbClr val="000099">
                    <a:lumMod val="75000"/>
                  </a:srgbClr>
                </a:solidFill>
                <a:effectLst/>
                <a:uLnTx/>
                <a:uFillTx/>
                <a:latin typeface="Arial" charset="0"/>
                <a:ea typeface="+mn-ea"/>
                <a:cs typeface="+mn-cs"/>
              </a:rPr>
              <a:t>EQUIPARATI</a:t>
            </a:r>
            <a:r>
              <a:rPr kumimoji="0" lang="it-IT" sz="2000" b="1" i="0" u="none" strike="noStrike" kern="1200" cap="none" spc="0" normalizeH="0" baseline="0" noProof="0" dirty="0">
                <a:ln>
                  <a:noFill/>
                </a:ln>
                <a:solidFill>
                  <a:srgbClr val="000099">
                    <a:lumMod val="75000"/>
                  </a:srgbClr>
                </a:solidFill>
                <a:effectLst/>
                <a:uLnTx/>
                <a:uFillTx/>
                <a:latin typeface="Arial" charset="0"/>
                <a:ea typeface="+mn-ea"/>
                <a:cs typeface="+mn-cs"/>
              </a:rPr>
              <a:t> </a:t>
            </a:r>
            <a:r>
              <a:rPr kumimoji="0" lang="it-IT" sz="1400" b="0" i="0" u="none" strike="noStrike" kern="1200" cap="none" spc="0" normalizeH="0" baseline="0" noProof="0" dirty="0">
                <a:ln>
                  <a:noFill/>
                </a:ln>
                <a:solidFill>
                  <a:srgbClr val="000099">
                    <a:lumMod val="75000"/>
                  </a:srgbClr>
                </a:solidFill>
                <a:effectLst>
                  <a:outerShdw blurRad="38100" dist="38100" dir="2700000" algn="tl">
                    <a:srgbClr val="000000">
                      <a:alpha val="43137"/>
                    </a:srgbClr>
                  </a:outerShdw>
                </a:effectLst>
                <a:uLnTx/>
                <a:uFillTx/>
                <a:latin typeface="Arial" charset="0"/>
                <a:ea typeface="+mn-ea"/>
                <a:cs typeface="+mn-cs"/>
              </a:rPr>
              <a:t>(L. 266/2005, art. 1 comma 564)</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altLang="it-IT" sz="2000" b="1" i="0" u="sng" strike="noStrike" kern="1200" cap="none" spc="0" normalizeH="0" baseline="0" noProof="0" dirty="0" smtClean="0">
              <a:ln>
                <a:noFill/>
              </a:ln>
              <a:solidFill>
                <a:srgbClr val="000099">
                  <a:lumMod val="75000"/>
                </a:srgbClr>
              </a:solidFill>
              <a:effectLst>
                <a:outerShdw blurRad="38100" dist="38100" dir="2700000" algn="tl">
                  <a:srgbClr val="000000">
                    <a:alpha val="43137"/>
                  </a:srgbClr>
                </a:outerShdw>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dirty="0">
                <a:ln>
                  <a:noFill/>
                </a:ln>
                <a:solidFill>
                  <a:srgbClr val="000099">
                    <a:lumMod val="75000"/>
                  </a:srgbClr>
                </a:solidFill>
                <a:effectLst/>
                <a:uLnTx/>
                <a:uFillTx/>
                <a:latin typeface="Arial" charset="0"/>
                <a:ea typeface="+mn-ea"/>
                <a:cs typeface="+mn-cs"/>
              </a:rPr>
              <a:t>Soggetti che hanno contratto infermità permanentemente invalidanti o alle quali consegua il decesso in occasione o a seguito di missioni:</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dirty="0" smtClean="0">
                <a:ln>
                  <a:noFill/>
                </a:ln>
                <a:solidFill>
                  <a:srgbClr val="000099">
                    <a:lumMod val="75000"/>
                  </a:srgbClr>
                </a:solidFill>
                <a:effectLst/>
                <a:uLnTx/>
                <a:uFillTx/>
                <a:latin typeface="Arial" charset="0"/>
                <a:ea typeface="+mn-ea"/>
                <a:cs typeface="+mn-cs"/>
              </a:rPr>
              <a:t>-    di </a:t>
            </a:r>
            <a:r>
              <a:rPr kumimoji="0" lang="it-IT" sz="1800" b="1" i="0" u="none" strike="noStrike" kern="1200" cap="none" spc="0" normalizeH="0" baseline="0" noProof="0" dirty="0">
                <a:ln>
                  <a:noFill/>
                </a:ln>
                <a:solidFill>
                  <a:srgbClr val="000099">
                    <a:lumMod val="75000"/>
                  </a:srgbClr>
                </a:solidFill>
                <a:effectLst/>
                <a:uLnTx/>
                <a:uFillTx/>
                <a:latin typeface="Arial" charset="0"/>
                <a:ea typeface="+mn-ea"/>
                <a:cs typeface="+mn-cs"/>
              </a:rPr>
              <a:t>qualunque natura, </a:t>
            </a:r>
            <a:r>
              <a:rPr kumimoji="0" lang="it-IT" sz="1800" b="0" i="0" u="none" strike="noStrike" kern="1200" cap="none" spc="0" normalizeH="0" baseline="0" noProof="0" dirty="0">
                <a:ln>
                  <a:noFill/>
                </a:ln>
                <a:solidFill>
                  <a:srgbClr val="000099">
                    <a:lumMod val="75000"/>
                  </a:srgbClr>
                </a:solidFill>
                <a:effectLst/>
                <a:uLnTx/>
                <a:uFillTx/>
                <a:latin typeface="Arial" charset="0"/>
                <a:ea typeface="+mn-ea"/>
                <a:cs typeface="+mn-cs"/>
              </a:rPr>
              <a:t>quali che ne siano gli scopi</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dirty="0" smtClean="0">
                <a:ln>
                  <a:noFill/>
                </a:ln>
                <a:solidFill>
                  <a:srgbClr val="000099">
                    <a:lumMod val="75000"/>
                  </a:srgbClr>
                </a:solidFill>
                <a:effectLst/>
                <a:uLnTx/>
                <a:uFillTx/>
                <a:latin typeface="Arial" charset="0"/>
                <a:ea typeface="+mn-ea"/>
                <a:cs typeface="+mn-cs"/>
              </a:rPr>
              <a:t>-    autorizzate </a:t>
            </a:r>
            <a:r>
              <a:rPr kumimoji="0" lang="it-IT" sz="1800" b="0" i="0" u="none" strike="noStrike" kern="1200" cap="none" spc="0" normalizeH="0" baseline="0" noProof="0" dirty="0">
                <a:ln>
                  <a:noFill/>
                </a:ln>
                <a:solidFill>
                  <a:srgbClr val="000099">
                    <a:lumMod val="75000"/>
                  </a:srgbClr>
                </a:solidFill>
                <a:effectLst/>
                <a:uLnTx/>
                <a:uFillTx/>
                <a:latin typeface="Arial" charset="0"/>
                <a:ea typeface="+mn-ea"/>
                <a:cs typeface="+mn-cs"/>
              </a:rPr>
              <a:t>dall’autorità gerarchicamente o funzionalmente sovraordinata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800" b="0" i="0" u="none" strike="noStrike" kern="1200" cap="none" spc="0" normalizeH="0" baseline="0" noProof="0" dirty="0" smtClean="0">
                <a:ln>
                  <a:noFill/>
                </a:ln>
                <a:solidFill>
                  <a:srgbClr val="000099">
                    <a:lumMod val="75000"/>
                  </a:srgbClr>
                </a:solidFill>
                <a:effectLst/>
                <a:uLnTx/>
                <a:uFillTx/>
                <a:latin typeface="Arial" charset="0"/>
                <a:ea typeface="+mn-ea"/>
                <a:cs typeface="+mn-cs"/>
              </a:rPr>
              <a:t>-    effettuate</a:t>
            </a:r>
            <a:r>
              <a:rPr kumimoji="0" lang="it-IT" sz="1800" b="1" i="0" u="none" strike="noStrike" kern="1200" cap="none" spc="0" normalizeH="0" baseline="0" noProof="0" dirty="0" smtClean="0">
                <a:ln>
                  <a:noFill/>
                </a:ln>
                <a:solidFill>
                  <a:srgbClr val="000099">
                    <a:lumMod val="75000"/>
                  </a:srgbClr>
                </a:solidFill>
                <a:effectLst/>
                <a:uLnTx/>
                <a:uFillTx/>
                <a:latin typeface="Arial" charset="0"/>
                <a:ea typeface="+mn-ea"/>
                <a:cs typeface="+mn-cs"/>
              </a:rPr>
              <a:t> </a:t>
            </a:r>
            <a:r>
              <a:rPr kumimoji="0" lang="it-IT" sz="1800" b="1" i="0" u="none" strike="noStrike" kern="1200" cap="none" spc="0" normalizeH="0" baseline="0" noProof="0" dirty="0">
                <a:ln>
                  <a:noFill/>
                </a:ln>
                <a:solidFill>
                  <a:srgbClr val="000099">
                    <a:lumMod val="75000"/>
                  </a:srgbClr>
                </a:solidFill>
                <a:effectLst/>
                <a:uLnTx/>
                <a:uFillTx/>
                <a:latin typeface="Arial" charset="0"/>
                <a:ea typeface="+mn-ea"/>
                <a:cs typeface="+mn-cs"/>
              </a:rPr>
              <a:t>dentro e fuori dai confini nazionali</a:t>
            </a:r>
            <a:endParaRPr kumimoji="0" lang="it-IT" sz="1800" b="0" i="0" u="none" strike="noStrike" kern="1200" cap="none" spc="0" normalizeH="0" baseline="0" noProof="0" dirty="0">
              <a:ln>
                <a:noFill/>
              </a:ln>
              <a:solidFill>
                <a:srgbClr val="000099">
                  <a:lumMod val="75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800" b="0" i="0" u="none" strike="noStrike" kern="1200" cap="none" spc="0" normalizeH="0" baseline="0" noProof="0" dirty="0" smtClean="0">
                <a:ln>
                  <a:noFill/>
                </a:ln>
                <a:solidFill>
                  <a:srgbClr val="000099">
                    <a:lumMod val="75000"/>
                  </a:srgbClr>
                </a:solidFill>
                <a:effectLst/>
                <a:uLnTx/>
                <a:uFillTx/>
                <a:latin typeface="Arial" charset="0"/>
                <a:ea typeface="+mn-ea"/>
                <a:cs typeface="+mn-cs"/>
              </a:rPr>
              <a:t>-    riconosciute</a:t>
            </a:r>
            <a:r>
              <a:rPr kumimoji="0" lang="it-IT" sz="1800" b="1" i="0" u="none" strike="noStrike" kern="1200" cap="none" spc="0" normalizeH="0" baseline="0" noProof="0" dirty="0" smtClean="0">
                <a:ln>
                  <a:noFill/>
                </a:ln>
                <a:solidFill>
                  <a:srgbClr val="000099">
                    <a:lumMod val="75000"/>
                  </a:srgbClr>
                </a:solidFill>
                <a:effectLst/>
                <a:uLnTx/>
                <a:uFillTx/>
                <a:latin typeface="Arial" charset="0"/>
                <a:ea typeface="+mn-ea"/>
                <a:cs typeface="+mn-cs"/>
              </a:rPr>
              <a:t> </a:t>
            </a:r>
            <a:r>
              <a:rPr kumimoji="0" lang="it-IT" sz="1800" b="1" i="0" u="none" strike="noStrike" kern="1200" cap="none" spc="0" normalizeH="0" baseline="0" noProof="0" dirty="0">
                <a:ln>
                  <a:noFill/>
                </a:ln>
                <a:solidFill>
                  <a:srgbClr val="000099">
                    <a:lumMod val="75000"/>
                  </a:srgbClr>
                </a:solidFill>
                <a:effectLst/>
                <a:uLnTx/>
                <a:uFillTx/>
                <a:latin typeface="Arial" charset="0"/>
                <a:ea typeface="+mn-ea"/>
                <a:cs typeface="+mn-cs"/>
              </a:rPr>
              <a:t>dipendenti da causa di servizio</a:t>
            </a:r>
            <a:endParaRPr kumimoji="0" lang="it-IT" sz="1800" b="0" i="0" u="none" strike="noStrike" kern="1200" cap="none" spc="0" normalizeH="0" baseline="0" noProof="0" dirty="0">
              <a:ln>
                <a:noFill/>
              </a:ln>
              <a:solidFill>
                <a:srgbClr val="000099">
                  <a:lumMod val="75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800" b="0" i="0" u="none" strike="noStrike" kern="1200" cap="none" spc="0" normalizeH="0" baseline="0" noProof="0" dirty="0" smtClean="0">
                <a:ln>
                  <a:noFill/>
                </a:ln>
                <a:solidFill>
                  <a:srgbClr val="000099">
                    <a:lumMod val="75000"/>
                  </a:srgbClr>
                </a:solidFill>
                <a:effectLst/>
                <a:uLnTx/>
                <a:uFillTx/>
                <a:latin typeface="Arial" charset="0"/>
                <a:ea typeface="+mn-ea"/>
                <a:cs typeface="+mn-cs"/>
              </a:rPr>
              <a:t>-    per </a:t>
            </a:r>
            <a:r>
              <a:rPr kumimoji="0" lang="it-IT" sz="1800" b="0" i="0" u="none" strike="noStrike" kern="1200" cap="none" spc="0" normalizeH="0" baseline="0" noProof="0" dirty="0">
                <a:ln>
                  <a:noFill/>
                </a:ln>
                <a:solidFill>
                  <a:srgbClr val="000099">
                    <a:lumMod val="75000"/>
                  </a:srgbClr>
                </a:solidFill>
                <a:effectLst/>
                <a:uLnTx/>
                <a:uFillTx/>
                <a:latin typeface="Arial" charset="0"/>
                <a:ea typeface="+mn-ea"/>
                <a:cs typeface="+mn-cs"/>
              </a:rPr>
              <a:t>le </a:t>
            </a:r>
            <a:r>
              <a:rPr kumimoji="0" lang="it-IT" sz="1800" b="1" i="0" u="none" strike="noStrike" kern="1200" cap="none" spc="0" normalizeH="0" baseline="0" noProof="0" dirty="0">
                <a:ln>
                  <a:noFill/>
                </a:ln>
                <a:solidFill>
                  <a:srgbClr val="000099">
                    <a:lumMod val="75000"/>
                  </a:srgbClr>
                </a:solidFill>
                <a:effectLst/>
                <a:uLnTx/>
                <a:uFillTx/>
                <a:latin typeface="Arial" charset="0"/>
                <a:ea typeface="+mn-ea"/>
                <a:cs typeface="+mn-cs"/>
              </a:rPr>
              <a:t>particolari condizioni ambientali od operative </a:t>
            </a:r>
            <a:r>
              <a:rPr kumimoji="0" lang="it-IT" sz="1800" b="0" i="0" u="none" strike="noStrike" kern="1200" cap="none" spc="0" normalizeH="0" baseline="0" noProof="0" dirty="0">
                <a:ln>
                  <a:noFill/>
                </a:ln>
                <a:solidFill>
                  <a:srgbClr val="FFFFFF"/>
                </a:solidFill>
                <a:effectLst/>
                <a:uLnTx/>
                <a:uFillTx/>
                <a:latin typeface="Arial"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srgbClr val="000099">
                  <a:lumMod val="75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None/>
              <a:tabLst/>
              <a:defRPr/>
            </a:pPr>
            <a:endParaRPr kumimoji="0" lang="it-IT" altLang="it-IT" sz="200" b="0" i="0" u="none" strike="noStrike" kern="1200" cap="none" spc="0" normalizeH="0" baseline="0" noProof="0" dirty="0">
              <a:ln>
                <a:noFill/>
              </a:ln>
              <a:solidFill>
                <a:srgbClr val="CCFFFF"/>
              </a:solidFill>
              <a:effectLst/>
              <a:uLnTx/>
              <a:uFillTx/>
              <a:latin typeface="Arial" charset="0"/>
              <a:ea typeface="+mn-ea"/>
              <a:cs typeface="+mn-cs"/>
            </a:endParaRPr>
          </a:p>
        </p:txBody>
      </p:sp>
      <p:grpSp>
        <p:nvGrpSpPr>
          <p:cNvPr id="63495" name="Gruppo 3"/>
          <p:cNvGrpSpPr>
            <a:grpSpLocks/>
          </p:cNvGrpSpPr>
          <p:nvPr/>
        </p:nvGrpSpPr>
        <p:grpSpPr bwMode="auto">
          <a:xfrm>
            <a:off x="42863" y="68263"/>
            <a:ext cx="9058275" cy="522287"/>
            <a:chOff x="36709" y="44066"/>
            <a:chExt cx="9057933" cy="522921"/>
          </a:xfrm>
        </p:grpSpPr>
        <p:sp>
          <p:nvSpPr>
            <p:cNvPr id="11272" name="WordArt 72"/>
            <p:cNvSpPr>
              <a:spLocks noChangeArrowheads="1" noChangeShapeType="1" noTextEdit="1"/>
            </p:cNvSpPr>
            <p:nvPr/>
          </p:nvSpPr>
          <p:spPr bwMode="auto">
            <a:xfrm>
              <a:off x="1042988" y="74160"/>
              <a:ext cx="7058025" cy="43497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65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48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II CONGRESSO NAZIONALE A.N.ME.LE.P.A.: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LE VITTIME DEL DOVERE: ASPETTI MEDICO-LEGALI TRA PRESTAZIONI E RISARCIMENTI</a:t>
              </a:r>
            </a:p>
          </p:txBody>
        </p:sp>
        <p:pic>
          <p:nvPicPr>
            <p:cNvPr id="6349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09" y="44624"/>
              <a:ext cx="890392" cy="5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455" y="44066"/>
              <a:ext cx="865187" cy="49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221416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27"/>
          <p:cNvGrpSpPr>
            <a:grpSpLocks/>
          </p:cNvGrpSpPr>
          <p:nvPr/>
        </p:nvGrpSpPr>
        <p:grpSpPr bwMode="auto">
          <a:xfrm>
            <a:off x="395288" y="836613"/>
            <a:ext cx="8064500" cy="666750"/>
            <a:chOff x="669" y="609"/>
            <a:chExt cx="2236" cy="428"/>
          </a:xfrm>
        </p:grpSpPr>
        <p:sp>
          <p:nvSpPr>
            <p:cNvPr id="65546" name="AutoShape 28"/>
            <p:cNvSpPr>
              <a:spLocks noChangeArrowheads="1"/>
            </p:cNvSpPr>
            <p:nvPr/>
          </p:nvSpPr>
          <p:spPr bwMode="auto">
            <a:xfrm>
              <a:off x="669" y="609"/>
              <a:ext cx="2222" cy="428"/>
            </a:xfrm>
            <a:prstGeom prst="bevel">
              <a:avLst>
                <a:gd name="adj" fmla="val 12500"/>
              </a:avLst>
            </a:prstGeom>
            <a:solidFill>
              <a:srgbClr val="BBE0E3"/>
            </a:solidFill>
            <a:ln w="9525">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 name="Text Box 29"/>
            <p:cNvSpPr txBox="1">
              <a:spLocks noChangeArrowheads="1"/>
            </p:cNvSpPr>
            <p:nvPr/>
          </p:nvSpPr>
          <p:spPr bwMode="auto">
            <a:xfrm>
              <a:off x="706" y="692"/>
              <a:ext cx="2199" cy="303"/>
            </a:xfrm>
            <a:prstGeom prst="rect">
              <a:avLst/>
            </a:prstGeom>
            <a:noFill/>
            <a:ln>
              <a:noFill/>
            </a:ln>
            <a:effectLs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rPr>
                <a:t>PRINCIPALI FONTI NORMATIVE</a:t>
              </a:r>
              <a:endParaRPr kumimoji="0" lang="es-ES" sz="2200" b="0" i="0" u="none" strike="noStrike" kern="1200" cap="none" spc="0" normalizeH="0" baseline="0" noProof="0" dirty="0">
                <a:ln>
                  <a:noFill/>
                </a:ln>
                <a:solidFill>
                  <a:srgbClr val="CC6600"/>
                </a:solidFill>
                <a:effectLst>
                  <a:outerShdw blurRad="38100" dist="38100" dir="2700000" algn="tl">
                    <a:srgbClr val="000000"/>
                  </a:outerShdw>
                </a:effectLst>
                <a:uLnTx/>
                <a:uFillTx/>
                <a:latin typeface="Arial Narrow" pitchFamily="34" charset="0"/>
                <a:ea typeface="+mn-ea"/>
                <a:cs typeface="+mn-cs"/>
              </a:endParaRPr>
            </a:p>
          </p:txBody>
        </p:sp>
      </p:grpSp>
      <p:sp>
        <p:nvSpPr>
          <p:cNvPr id="65539" name="Rectangle 1027"/>
          <p:cNvSpPr txBox="1">
            <a:spLocks noChangeArrowheads="1"/>
          </p:cNvSpPr>
          <p:nvPr/>
        </p:nvSpPr>
        <p:spPr bwMode="auto">
          <a:xfrm>
            <a:off x="107950" y="1608138"/>
            <a:ext cx="8921750" cy="5060950"/>
          </a:xfrm>
          <a:prstGeom prst="rect">
            <a:avLst/>
          </a:prstGeom>
          <a:blipFill dpi="0" rotWithShape="1">
            <a:blip r:embed="rId3"/>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it-IT" altLang="it-IT"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p:txBody>
      </p:sp>
      <p:grpSp>
        <p:nvGrpSpPr>
          <p:cNvPr id="65540" name="Gruppo 3"/>
          <p:cNvGrpSpPr>
            <a:grpSpLocks/>
          </p:cNvGrpSpPr>
          <p:nvPr/>
        </p:nvGrpSpPr>
        <p:grpSpPr bwMode="auto">
          <a:xfrm>
            <a:off x="42863" y="68263"/>
            <a:ext cx="9058275" cy="522287"/>
            <a:chOff x="36709" y="44066"/>
            <a:chExt cx="9057933" cy="522921"/>
          </a:xfrm>
        </p:grpSpPr>
        <p:sp>
          <p:nvSpPr>
            <p:cNvPr id="11272" name="WordArt 72"/>
            <p:cNvSpPr>
              <a:spLocks noChangeArrowheads="1" noChangeShapeType="1" noTextEdit="1"/>
            </p:cNvSpPr>
            <p:nvPr/>
          </p:nvSpPr>
          <p:spPr bwMode="auto">
            <a:xfrm>
              <a:off x="1042988" y="74160"/>
              <a:ext cx="7058025" cy="43497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65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48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II CONGRESSO NAZIONALE A.N.ME.LE.P.A.: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LE VITTIME DEL DOVERE: ASPETTI MEDICO-LEGALI TRA PRESTAZIONI E RISARCIMENTI</a:t>
              </a:r>
            </a:p>
          </p:txBody>
        </p:sp>
        <p:pic>
          <p:nvPicPr>
            <p:cNvPr id="6554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09" y="44624"/>
              <a:ext cx="890392" cy="5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455" y="44066"/>
              <a:ext cx="865187" cy="49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541" name="Segnaposto numero diapositiva 4"/>
          <p:cNvSpPr txBox="1">
            <a:spLocks noGrp="1"/>
          </p:cNvSpPr>
          <p:nvPr/>
        </p:nvSpPr>
        <p:spPr bwMode="auto">
          <a:xfrm>
            <a:off x="8402638" y="6380163"/>
            <a:ext cx="330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95000"/>
              </a:lnSpc>
              <a:spcBef>
                <a:spcPct val="0"/>
              </a:spcBef>
              <a:spcAft>
                <a:spcPct val="0"/>
              </a:spcAft>
              <a:buClrTx/>
              <a:buSzTx/>
              <a:buFontTx/>
              <a:buNone/>
              <a:tabLst/>
              <a:defRPr/>
            </a:pPr>
            <a:fld id="{D66DC118-794F-446B-9F37-E045131BF4AD}" type="slidenum">
              <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rPr>
              <a:pPr marL="0" marR="0" lvl="0" indent="0" algn="r" defTabSz="914400" rtl="0" eaLnBrk="1" fontAlgn="base" latinLnBrk="0" hangingPunct="1">
                <a:lnSpc>
                  <a:spcPct val="95000"/>
                </a:lnSpc>
                <a:spcBef>
                  <a:spcPct val="0"/>
                </a:spcBef>
                <a:spcAft>
                  <a:spcPct val="0"/>
                </a:spcAft>
                <a:buClrTx/>
                <a:buSzTx/>
                <a:buFontTx/>
                <a:buNone/>
                <a:tabLst/>
                <a:defRPr/>
              </a:pPr>
              <a:t>31</a:t>
            </a:fld>
            <a:endPar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endParaRPr>
          </a:p>
        </p:txBody>
      </p:sp>
      <p:sp>
        <p:nvSpPr>
          <p:cNvPr id="19" name="CasellaDiTesto 2"/>
          <p:cNvSpPr txBox="1">
            <a:spLocks noChangeArrowheads="1"/>
          </p:cNvSpPr>
          <p:nvPr/>
        </p:nvSpPr>
        <p:spPr bwMode="auto">
          <a:xfrm>
            <a:off x="92075" y="1584325"/>
            <a:ext cx="8921750" cy="5108575"/>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dirty="0" smtClean="0">
                <a:ln>
                  <a:noFill/>
                </a:ln>
                <a:solidFill>
                  <a:srgbClr val="000099">
                    <a:lumMod val="75000"/>
                  </a:srgbClr>
                </a:solidFill>
                <a:effectLst/>
                <a:uLnTx/>
                <a:uFillTx/>
                <a:latin typeface="Arial" charset="0"/>
                <a:ea typeface="+mn-ea"/>
                <a:cs typeface="+mn-cs"/>
              </a:rPr>
              <a:t>Legge </a:t>
            </a:r>
            <a:r>
              <a:rPr kumimoji="0" lang="it-IT" sz="1800" b="1" i="0" u="none" strike="noStrike" kern="1200" cap="none" spc="0" normalizeH="0" baseline="0" noProof="0" dirty="0">
                <a:ln>
                  <a:noFill/>
                </a:ln>
                <a:solidFill>
                  <a:srgbClr val="000099">
                    <a:lumMod val="75000"/>
                  </a:srgbClr>
                </a:solidFill>
                <a:effectLst/>
                <a:uLnTx/>
                <a:uFillTx/>
                <a:latin typeface="Arial" charset="0"/>
                <a:ea typeface="+mn-ea"/>
                <a:cs typeface="+mn-cs"/>
              </a:rPr>
              <a:t>27 ottobre 1973, n. 629: </a:t>
            </a:r>
            <a:r>
              <a:rPr kumimoji="0" lang="it-IT" sz="1600" b="1" i="1" u="none" strike="noStrike" kern="1200" cap="none" spc="0" normalizeH="0" baseline="0" noProof="0" dirty="0">
                <a:ln>
                  <a:noFill/>
                </a:ln>
                <a:solidFill>
                  <a:srgbClr val="000099">
                    <a:lumMod val="75000"/>
                  </a:srgbClr>
                </a:solidFill>
                <a:effectLst/>
                <a:uLnTx/>
                <a:uFillTx/>
                <a:latin typeface="Arial" charset="0"/>
                <a:ea typeface="+mn-ea"/>
                <a:cs typeface="+mn-cs"/>
              </a:rPr>
              <a:t>“</a:t>
            </a:r>
            <a:r>
              <a:rPr kumimoji="0" lang="it-IT" sz="1600" b="0" i="0" u="none" strike="noStrike" kern="1200" cap="none" spc="0" normalizeH="0" baseline="0" noProof="0" dirty="0">
                <a:ln>
                  <a:noFill/>
                </a:ln>
                <a:solidFill>
                  <a:srgbClr val="000099">
                    <a:lumMod val="75000"/>
                  </a:srgbClr>
                </a:solidFill>
                <a:effectLst/>
                <a:uLnTx/>
                <a:uFillTx/>
                <a:latin typeface="Arial" charset="0"/>
                <a:ea typeface="+mn-ea"/>
                <a:cs typeface="+mn-cs"/>
              </a:rPr>
              <a:t>Nuove disposizioni per le pensioni privilegiate ordinarie in favore dei superstiti dei caduti nell’adempimento del dovere appartenenti ai Corpi di polizia”; </a:t>
            </a:r>
            <a:endParaRPr kumimoji="0" lang="it-IT" sz="1800" b="0" i="0" u="none" strike="noStrike" kern="1200" cap="none" spc="0" normalizeH="0" baseline="0" noProof="0" dirty="0">
              <a:ln>
                <a:noFill/>
              </a:ln>
              <a:solidFill>
                <a:srgbClr val="000099">
                  <a:lumMod val="75000"/>
                </a:srgbClr>
              </a:solidFill>
              <a:effectLst/>
              <a:uLnTx/>
              <a:uFillTx/>
              <a:latin typeface="Arial"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800" b="1" i="0" u="sng" strike="noStrike" kern="1200" cap="none" spc="0" normalizeH="0" baseline="0" noProof="0" dirty="0">
                <a:ln>
                  <a:noFill/>
                </a:ln>
                <a:solidFill>
                  <a:srgbClr val="FF0000"/>
                </a:solidFill>
                <a:effectLst/>
                <a:uLnTx/>
                <a:uFillTx/>
                <a:latin typeface="Arial" charset="0"/>
                <a:ea typeface="+mn-ea"/>
                <a:cs typeface="+mn-cs"/>
              </a:rPr>
              <a:t>Legge 13 agosto 1980, n. 466</a:t>
            </a:r>
            <a:r>
              <a:rPr kumimoji="0" lang="it-IT" sz="1800" b="1" i="0" u="none" strike="noStrike" kern="1200" cap="none" spc="0" normalizeH="0" baseline="0" noProof="0" dirty="0">
                <a:ln>
                  <a:noFill/>
                </a:ln>
                <a:solidFill>
                  <a:srgbClr val="FF0000"/>
                </a:solidFill>
                <a:effectLst/>
                <a:uLnTx/>
                <a:uFillTx/>
                <a:latin typeface="Arial" charset="0"/>
                <a:ea typeface="+mn-ea"/>
                <a:cs typeface="+mn-cs"/>
              </a:rPr>
              <a:t>: </a:t>
            </a:r>
            <a:r>
              <a:rPr kumimoji="0" lang="it-IT" sz="1600" b="0" i="0" u="none" strike="noStrike" kern="1200" cap="none" spc="0" normalizeH="0" baseline="0" noProof="0" dirty="0">
                <a:ln>
                  <a:noFill/>
                </a:ln>
                <a:solidFill>
                  <a:srgbClr val="FF0000"/>
                </a:solidFill>
                <a:effectLst/>
                <a:uLnTx/>
                <a:uFillTx/>
                <a:latin typeface="Arial" charset="0"/>
                <a:ea typeface="+mn-ea"/>
                <a:cs typeface="+mn-cs"/>
              </a:rPr>
              <a:t>“</a:t>
            </a:r>
            <a:r>
              <a:rPr kumimoji="0" lang="it-IT" sz="1600" b="0" i="1" u="none" strike="noStrike" kern="1200" cap="none" spc="0" normalizeH="0" baseline="0" noProof="0" dirty="0">
                <a:ln>
                  <a:noFill/>
                </a:ln>
                <a:solidFill>
                  <a:srgbClr val="FF0000"/>
                </a:solidFill>
                <a:effectLst/>
                <a:uLnTx/>
                <a:uFillTx/>
                <a:latin typeface="Arial" charset="0"/>
                <a:ea typeface="+mn-ea"/>
                <a:cs typeface="+mn-cs"/>
              </a:rPr>
              <a:t>Speciali elargizioni a favore di categorie di dipendenti pubblici e di cittadini </a:t>
            </a:r>
            <a:r>
              <a:rPr kumimoji="0" lang="it-IT" sz="1600" b="1" i="1" u="sng" strike="noStrike" kern="1200" cap="none" spc="0" normalizeH="0" baseline="0" noProof="0" dirty="0">
                <a:ln>
                  <a:noFill/>
                </a:ln>
                <a:solidFill>
                  <a:srgbClr val="FF0000"/>
                </a:solidFill>
                <a:effectLst/>
                <a:uLnTx/>
                <a:uFillTx/>
                <a:latin typeface="Arial" charset="0"/>
                <a:ea typeface="+mn-ea"/>
                <a:cs typeface="+mn-cs"/>
              </a:rPr>
              <a:t>vittime del dovere </a:t>
            </a:r>
            <a:r>
              <a:rPr kumimoji="0" lang="it-IT" sz="1600" b="0" i="1" u="none" strike="noStrike" kern="1200" cap="none" spc="0" normalizeH="0" baseline="0" noProof="0" dirty="0">
                <a:ln>
                  <a:noFill/>
                </a:ln>
                <a:solidFill>
                  <a:srgbClr val="FF0000"/>
                </a:solidFill>
                <a:effectLst/>
                <a:uLnTx/>
                <a:uFillTx/>
                <a:latin typeface="Arial" charset="0"/>
                <a:ea typeface="+mn-ea"/>
                <a:cs typeface="+mn-cs"/>
              </a:rPr>
              <a:t>o di azioni terroristiche</a:t>
            </a:r>
            <a:r>
              <a:rPr kumimoji="0" lang="it-IT" sz="1600" b="0" i="0" u="none" strike="noStrike" kern="1200" cap="none" spc="0" normalizeH="0" baseline="0" noProof="0" dirty="0">
                <a:ln>
                  <a:noFill/>
                </a:ln>
                <a:solidFill>
                  <a:srgbClr val="FF0000"/>
                </a:solidFill>
                <a:effectLst/>
                <a:uLnTx/>
                <a:uFillTx/>
                <a:latin typeface="Arial" charset="0"/>
                <a:ea typeface="+mn-ea"/>
                <a:cs typeface="+mn-cs"/>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dirty="0">
                <a:ln>
                  <a:noFill/>
                </a:ln>
                <a:solidFill>
                  <a:srgbClr val="000099">
                    <a:lumMod val="75000"/>
                  </a:srgbClr>
                </a:solidFill>
                <a:effectLst/>
                <a:uLnTx/>
                <a:uFillTx/>
                <a:latin typeface="Arial" charset="0"/>
                <a:ea typeface="+mn-ea"/>
                <a:cs typeface="+mn-cs"/>
              </a:rPr>
              <a:t>Legge 20 ottobre 1990, n. 302: </a:t>
            </a:r>
            <a:r>
              <a:rPr kumimoji="0" lang="it-IT" sz="1600" b="0" i="0" u="none" strike="noStrike" kern="1200" cap="none" spc="0" normalizeH="0" baseline="0" noProof="0" dirty="0">
                <a:ln>
                  <a:noFill/>
                </a:ln>
                <a:solidFill>
                  <a:srgbClr val="000099">
                    <a:lumMod val="75000"/>
                  </a:srgbClr>
                </a:solidFill>
                <a:effectLst/>
                <a:uLnTx/>
                <a:uFillTx/>
                <a:latin typeface="Arial" charset="0"/>
                <a:ea typeface="+mn-ea"/>
                <a:cs typeface="+mn-cs"/>
              </a:rPr>
              <a:t>“Norme a favore delle vittime del terrorismo e della criminalità organizzata”;</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dirty="0">
                <a:ln>
                  <a:noFill/>
                </a:ln>
                <a:solidFill>
                  <a:srgbClr val="000099">
                    <a:lumMod val="75000"/>
                  </a:srgbClr>
                </a:solidFill>
                <a:effectLst/>
                <a:uLnTx/>
                <a:uFillTx/>
                <a:latin typeface="Arial" charset="0"/>
                <a:ea typeface="+mn-ea"/>
                <a:cs typeface="+mn-cs"/>
              </a:rPr>
              <a:t>Legge 23 novembre 1998, n. 407: </a:t>
            </a:r>
            <a:r>
              <a:rPr kumimoji="0" lang="it-IT" sz="1600" b="0" i="0" u="none" strike="noStrike" kern="1200" cap="none" spc="0" normalizeH="0" baseline="0" noProof="0" dirty="0">
                <a:ln>
                  <a:noFill/>
                </a:ln>
                <a:solidFill>
                  <a:srgbClr val="000099">
                    <a:lumMod val="75000"/>
                  </a:srgbClr>
                </a:solidFill>
                <a:effectLst/>
                <a:uLnTx/>
                <a:uFillTx/>
                <a:latin typeface="Arial" charset="0"/>
                <a:ea typeface="+mn-ea"/>
                <a:cs typeface="+mn-cs"/>
              </a:rPr>
              <a:t>“Nuove norme a favore delle vittime del terrorismo e della criminalità organizzata”;</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dirty="0">
                <a:ln>
                  <a:noFill/>
                </a:ln>
                <a:solidFill>
                  <a:srgbClr val="000099">
                    <a:lumMod val="75000"/>
                  </a:srgbClr>
                </a:solidFill>
                <a:effectLst/>
                <a:uLnTx/>
                <a:uFillTx/>
                <a:latin typeface="Arial" charset="0"/>
                <a:ea typeface="+mn-ea"/>
                <a:cs typeface="+mn-cs"/>
              </a:rPr>
              <a:t>D.P.R. 28 luglio 1999, n. 510: </a:t>
            </a:r>
            <a:r>
              <a:rPr kumimoji="0" lang="it-IT" sz="1600" b="0" i="0" u="none" strike="noStrike" kern="1200" cap="none" spc="0" normalizeH="0" baseline="0" noProof="0" dirty="0">
                <a:ln>
                  <a:noFill/>
                </a:ln>
                <a:solidFill>
                  <a:srgbClr val="000099">
                    <a:lumMod val="75000"/>
                  </a:srgbClr>
                </a:solidFill>
                <a:effectLst/>
                <a:uLnTx/>
                <a:uFillTx/>
                <a:latin typeface="Arial" charset="0"/>
                <a:ea typeface="+mn-ea"/>
                <a:cs typeface="+mn-cs"/>
              </a:rPr>
              <a:t>“Regolamento recante nuove norme a favore delle vittime del terrorismo e della criminalità organizzata”;</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dirty="0">
                <a:ln>
                  <a:noFill/>
                </a:ln>
                <a:solidFill>
                  <a:srgbClr val="000099">
                    <a:lumMod val="75000"/>
                  </a:srgbClr>
                </a:solidFill>
                <a:effectLst/>
                <a:uLnTx/>
                <a:uFillTx/>
                <a:latin typeface="Arial" charset="0"/>
                <a:ea typeface="+mn-ea"/>
                <a:cs typeface="+mn-cs"/>
              </a:rPr>
              <a:t>Legge 24 dicembre 2003, n. 369: </a:t>
            </a:r>
            <a:r>
              <a:rPr kumimoji="0" lang="it-IT" sz="1600" b="0" i="0" u="none" strike="noStrike" kern="1200" cap="none" spc="0" normalizeH="0" baseline="0" noProof="0" dirty="0" smtClean="0">
                <a:ln>
                  <a:noFill/>
                </a:ln>
                <a:solidFill>
                  <a:srgbClr val="000099">
                    <a:lumMod val="75000"/>
                  </a:srgbClr>
                </a:solidFill>
                <a:effectLst/>
                <a:uLnTx/>
                <a:uFillTx/>
                <a:latin typeface="Arial" charset="0"/>
                <a:ea typeface="+mn-ea"/>
                <a:cs typeface="+mn-cs"/>
              </a:rPr>
              <a:t>“Disposizioni </a:t>
            </a:r>
            <a:r>
              <a:rPr kumimoji="0" lang="it-IT" sz="1600" b="0" i="0" u="none" strike="noStrike" kern="1200" cap="none" spc="0" normalizeH="0" baseline="0" noProof="0" dirty="0">
                <a:ln>
                  <a:noFill/>
                </a:ln>
                <a:solidFill>
                  <a:srgbClr val="000099">
                    <a:lumMod val="75000"/>
                  </a:srgbClr>
                </a:solidFill>
                <a:effectLst/>
                <a:uLnTx/>
                <a:uFillTx/>
                <a:latin typeface="Arial" charset="0"/>
                <a:ea typeface="+mn-ea"/>
                <a:cs typeface="+mn-cs"/>
              </a:rPr>
              <a:t>urgenti in favore delle vittime militari e civili di attentati terroristici all’estero”;</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dirty="0">
                <a:ln>
                  <a:noFill/>
                </a:ln>
                <a:solidFill>
                  <a:srgbClr val="000099">
                    <a:lumMod val="75000"/>
                  </a:srgbClr>
                </a:solidFill>
                <a:effectLst/>
                <a:uLnTx/>
                <a:uFillTx/>
                <a:latin typeface="Arial" charset="0"/>
                <a:ea typeface="+mn-ea"/>
                <a:cs typeface="+mn-cs"/>
              </a:rPr>
              <a:t>Legge 3 agosto 2004, n. 206: </a:t>
            </a:r>
            <a:r>
              <a:rPr kumimoji="0" lang="it-IT" sz="1800" b="0" i="0" u="none" strike="noStrike" kern="1200" cap="none" spc="0" normalizeH="0" baseline="0" noProof="0" dirty="0">
                <a:ln>
                  <a:noFill/>
                </a:ln>
                <a:solidFill>
                  <a:srgbClr val="000099">
                    <a:lumMod val="75000"/>
                  </a:srgbClr>
                </a:solidFill>
                <a:effectLst/>
                <a:uLnTx/>
                <a:uFillTx/>
                <a:latin typeface="Arial" charset="0"/>
                <a:ea typeface="+mn-ea"/>
                <a:cs typeface="+mn-cs"/>
              </a:rPr>
              <a:t>“Nuove norme in favore delle vittime del terrorismo e delle stragi di tale matrice”</a:t>
            </a:r>
            <a:r>
              <a:rPr kumimoji="0" lang="it-IT" sz="1600" b="0" i="0" u="none" strike="noStrike" kern="1200" cap="none" spc="0" normalizeH="0" baseline="0" noProof="0" dirty="0">
                <a:ln>
                  <a:noFill/>
                </a:ln>
                <a:solidFill>
                  <a:srgbClr val="000099">
                    <a:lumMod val="75000"/>
                  </a:srgbClr>
                </a:solidFill>
                <a:effectLst/>
                <a:uLnTx/>
                <a:uFillTx/>
                <a:latin typeface="Arial" charset="0"/>
                <a:ea typeface="+mn-ea"/>
                <a:cs typeface="+mn-cs"/>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800" b="1" i="0" u="sng" strike="noStrike" kern="1200" cap="none" spc="0" normalizeH="0" baseline="0" noProof="0" dirty="0">
                <a:ln>
                  <a:noFill/>
                </a:ln>
                <a:solidFill>
                  <a:srgbClr val="FF0000"/>
                </a:solidFill>
                <a:effectLst/>
                <a:uLnTx/>
                <a:uFillTx/>
                <a:latin typeface="Arial" charset="0"/>
                <a:ea typeface="+mn-ea"/>
                <a:cs typeface="+mn-cs"/>
              </a:rPr>
              <a:t>Legge 23 dicembre 2005, n. 266</a:t>
            </a:r>
            <a:r>
              <a:rPr kumimoji="0" lang="it-IT" sz="1800" b="1" i="0" u="none" strike="noStrike" kern="1200" cap="none" spc="0" normalizeH="0" baseline="0" noProof="0" dirty="0">
                <a:ln>
                  <a:noFill/>
                </a:ln>
                <a:solidFill>
                  <a:srgbClr val="FF0000"/>
                </a:solidFill>
                <a:effectLst/>
                <a:uLnTx/>
                <a:uFillTx/>
                <a:latin typeface="Arial" charset="0"/>
                <a:ea typeface="+mn-ea"/>
                <a:cs typeface="+mn-cs"/>
              </a:rPr>
              <a:t> </a:t>
            </a:r>
            <a:r>
              <a:rPr kumimoji="0" lang="it-IT" sz="1800" b="0" i="0" u="none" strike="noStrike" kern="1200" cap="none" spc="0" normalizeH="0" baseline="0" noProof="0" dirty="0">
                <a:ln>
                  <a:noFill/>
                </a:ln>
                <a:solidFill>
                  <a:srgbClr val="FF0000"/>
                </a:solidFill>
                <a:effectLst/>
                <a:uLnTx/>
                <a:uFillTx/>
                <a:latin typeface="Arial" charset="0"/>
                <a:ea typeface="+mn-ea"/>
                <a:cs typeface="+mn-cs"/>
              </a:rPr>
              <a:t>(L. Finanziaria 2006, </a:t>
            </a:r>
            <a:r>
              <a:rPr kumimoji="0" lang="it-IT" sz="1800" b="1" i="0" u="sng" strike="noStrike" kern="1200" cap="none" spc="0" normalizeH="0" baseline="0" noProof="0" dirty="0">
                <a:ln>
                  <a:noFill/>
                </a:ln>
                <a:solidFill>
                  <a:srgbClr val="FF0000"/>
                </a:solidFill>
                <a:effectLst/>
                <a:uLnTx/>
                <a:uFillTx/>
                <a:latin typeface="Arial" charset="0"/>
                <a:ea typeface="+mn-ea"/>
                <a:cs typeface="+mn-cs"/>
              </a:rPr>
              <a:t>art. 1, commi 563 e 564</a:t>
            </a:r>
            <a:r>
              <a:rPr kumimoji="0" lang="it-IT" sz="1800" b="1" i="0" u="none" strike="noStrike" kern="1200" cap="none" spc="0" normalizeH="0" baseline="0" noProof="0" dirty="0">
                <a:ln>
                  <a:noFill/>
                </a:ln>
                <a:solidFill>
                  <a:srgbClr val="FF0000"/>
                </a:solidFill>
                <a:effectLst/>
                <a:uLnTx/>
                <a:uFillTx/>
                <a:latin typeface="Arial" charset="0"/>
                <a:ea typeface="+mn-ea"/>
                <a:cs typeface="+mn-cs"/>
              </a:rPr>
              <a:t>)</a:t>
            </a:r>
            <a:r>
              <a:rPr kumimoji="0" lang="it-IT" sz="1800" b="0" i="0" u="none" strike="noStrike" kern="1200" cap="none" spc="0" normalizeH="0" baseline="0" noProof="0" dirty="0">
                <a:ln>
                  <a:noFill/>
                </a:ln>
                <a:solidFill>
                  <a:srgbClr val="FF0000"/>
                </a:solidFill>
                <a:effectLst/>
                <a:uLnTx/>
                <a:uFillTx/>
                <a:latin typeface="Arial" charset="0"/>
                <a:ea typeface="+mn-ea"/>
                <a:cs typeface="+mn-cs"/>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800" b="1" i="0" u="sng" strike="noStrike" kern="1200" cap="none" spc="0" normalizeH="0" baseline="0" noProof="0" dirty="0">
                <a:ln>
                  <a:noFill/>
                </a:ln>
                <a:solidFill>
                  <a:srgbClr val="FF0000"/>
                </a:solidFill>
                <a:effectLst/>
                <a:uLnTx/>
                <a:uFillTx/>
                <a:latin typeface="Arial" charset="0"/>
                <a:ea typeface="+mn-ea"/>
                <a:cs typeface="+mn-cs"/>
              </a:rPr>
              <a:t>D.P.R. 7 luglio 2006, n. 243</a:t>
            </a:r>
            <a:r>
              <a:rPr kumimoji="0" lang="it-IT" sz="1800" b="1" i="0" u="none" strike="noStrike" kern="1200" cap="none" spc="0" normalizeH="0" baseline="0" noProof="0" dirty="0">
                <a:ln>
                  <a:noFill/>
                </a:ln>
                <a:solidFill>
                  <a:srgbClr val="FF0000"/>
                </a:solidFill>
                <a:effectLst/>
                <a:uLnTx/>
                <a:uFillTx/>
                <a:latin typeface="Arial" charset="0"/>
                <a:ea typeface="+mn-ea"/>
                <a:cs typeface="+mn-cs"/>
              </a:rPr>
              <a:t>: </a:t>
            </a:r>
            <a:r>
              <a:rPr kumimoji="0" lang="it-IT" sz="1600" b="0" i="1" u="none" strike="noStrike" kern="1200" cap="none" spc="0" normalizeH="0" baseline="0" noProof="0" dirty="0">
                <a:ln>
                  <a:noFill/>
                </a:ln>
                <a:solidFill>
                  <a:srgbClr val="FF0000"/>
                </a:solidFill>
                <a:effectLst/>
                <a:uLnTx/>
                <a:uFillTx/>
                <a:latin typeface="Arial" charset="0"/>
                <a:ea typeface="+mn-ea"/>
                <a:cs typeface="+mn-cs"/>
              </a:rPr>
              <a:t>“Regolamento concernente termini e modalità di corresponsione delle provvidenze alle vittime del dovere ed ai soggetti equiparati, ai fini della</a:t>
            </a:r>
            <a:r>
              <a:rPr kumimoji="0" lang="it-IT" sz="1600" b="0" i="0" u="none" strike="noStrike" kern="1200" cap="none" spc="0" normalizeH="0" baseline="0" noProof="0" dirty="0">
                <a:ln>
                  <a:noFill/>
                </a:ln>
                <a:solidFill>
                  <a:srgbClr val="FF0000"/>
                </a:solidFill>
                <a:effectLst/>
                <a:uLnTx/>
                <a:uFillTx/>
                <a:latin typeface="Arial" charset="0"/>
                <a:ea typeface="+mn-ea"/>
                <a:cs typeface="+mn-cs"/>
              </a:rPr>
              <a:t> </a:t>
            </a:r>
            <a:r>
              <a:rPr kumimoji="0" lang="it-IT" sz="1600" b="1" i="1" u="sng" strike="noStrike" kern="1200" cap="none" spc="0" normalizeH="0" baseline="0" noProof="0" dirty="0">
                <a:ln>
                  <a:noFill/>
                </a:ln>
                <a:solidFill>
                  <a:srgbClr val="FF0000"/>
                </a:solidFill>
                <a:effectLst/>
                <a:uLnTx/>
                <a:uFillTx/>
                <a:latin typeface="Arial" charset="0"/>
                <a:ea typeface="+mn-ea"/>
                <a:cs typeface="+mn-cs"/>
              </a:rPr>
              <a:t>progressiva estensione</a:t>
            </a:r>
            <a:r>
              <a:rPr kumimoji="0" lang="it-IT" sz="1600" b="1" i="1" u="none" strike="noStrike" kern="1200" cap="none" spc="0" normalizeH="0" baseline="0" noProof="0" dirty="0">
                <a:ln>
                  <a:noFill/>
                </a:ln>
                <a:solidFill>
                  <a:srgbClr val="FF0000"/>
                </a:solidFill>
                <a:effectLst/>
                <a:uLnTx/>
                <a:uFillTx/>
                <a:latin typeface="Arial" charset="0"/>
                <a:ea typeface="+mn-ea"/>
                <a:cs typeface="+mn-cs"/>
              </a:rPr>
              <a:t> </a:t>
            </a:r>
            <a:r>
              <a:rPr kumimoji="0" lang="it-IT" sz="1600" b="0" i="1" u="none" strike="noStrike" kern="1200" cap="none" spc="0" normalizeH="0" baseline="0" noProof="0" dirty="0">
                <a:ln>
                  <a:noFill/>
                </a:ln>
                <a:solidFill>
                  <a:srgbClr val="FF0000"/>
                </a:solidFill>
                <a:effectLst/>
                <a:uLnTx/>
                <a:uFillTx/>
                <a:latin typeface="Arial" charset="0"/>
                <a:ea typeface="+mn-ea"/>
                <a:cs typeface="+mn-cs"/>
              </a:rPr>
              <a:t>dei benefici già previsti in favore delle vittime  della criminalità organizzata e del terrorismo</a:t>
            </a:r>
            <a:r>
              <a:rPr kumimoji="0" lang="it-IT" sz="1600" b="0" i="1" u="none" strike="noStrike" kern="1200" cap="none" spc="0" normalizeH="0" baseline="0" noProof="0" dirty="0" smtClean="0">
                <a:ln>
                  <a:noFill/>
                </a:ln>
                <a:solidFill>
                  <a:srgbClr val="FF0000"/>
                </a:solidFill>
                <a:effectLst/>
                <a:uLnTx/>
                <a:uFillTx/>
                <a:latin typeface="Arial" charset="0"/>
                <a:ea typeface="+mn-ea"/>
                <a:cs typeface="+mn-cs"/>
              </a:rPr>
              <a:t>”;</a:t>
            </a:r>
            <a:endParaRPr kumimoji="0" lang="it-IT" altLang="it-IT" sz="200" b="0" i="0" u="none" strike="noStrike" kern="1200" cap="none" spc="0" normalizeH="0" baseline="0" noProof="0" dirty="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5113700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27"/>
          <p:cNvGrpSpPr>
            <a:grpSpLocks/>
          </p:cNvGrpSpPr>
          <p:nvPr/>
        </p:nvGrpSpPr>
        <p:grpSpPr bwMode="auto">
          <a:xfrm>
            <a:off x="395288" y="836613"/>
            <a:ext cx="8064500" cy="666750"/>
            <a:chOff x="669" y="609"/>
            <a:chExt cx="2236" cy="428"/>
          </a:xfrm>
        </p:grpSpPr>
        <p:sp>
          <p:nvSpPr>
            <p:cNvPr id="67593" name="AutoShape 28"/>
            <p:cNvSpPr>
              <a:spLocks noChangeArrowheads="1"/>
            </p:cNvSpPr>
            <p:nvPr/>
          </p:nvSpPr>
          <p:spPr bwMode="auto">
            <a:xfrm>
              <a:off x="669" y="609"/>
              <a:ext cx="2222" cy="428"/>
            </a:xfrm>
            <a:prstGeom prst="bevel">
              <a:avLst>
                <a:gd name="adj" fmla="val 12500"/>
              </a:avLst>
            </a:prstGeom>
            <a:solidFill>
              <a:srgbClr val="BBE0E3"/>
            </a:solidFill>
            <a:ln w="9525">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 name="Text Box 29"/>
            <p:cNvSpPr txBox="1">
              <a:spLocks noChangeArrowheads="1"/>
            </p:cNvSpPr>
            <p:nvPr/>
          </p:nvSpPr>
          <p:spPr bwMode="auto">
            <a:xfrm>
              <a:off x="706" y="692"/>
              <a:ext cx="2199" cy="303"/>
            </a:xfrm>
            <a:prstGeom prst="rect">
              <a:avLst/>
            </a:prstGeom>
            <a:noFill/>
            <a:ln>
              <a:noFill/>
            </a:ln>
            <a:effectLs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rPr>
                <a:t>PRINCIPALI FONTI NORMATIVE</a:t>
              </a:r>
              <a:endParaRPr kumimoji="0" lang="es-ES" sz="2200" b="0" i="0" u="none" strike="noStrike" kern="1200" cap="none" spc="0" normalizeH="0" baseline="0" noProof="0" dirty="0">
                <a:ln>
                  <a:noFill/>
                </a:ln>
                <a:solidFill>
                  <a:srgbClr val="CC6600"/>
                </a:solidFill>
                <a:effectLst>
                  <a:outerShdw blurRad="38100" dist="38100" dir="2700000" algn="tl">
                    <a:srgbClr val="000000"/>
                  </a:outerShdw>
                </a:effectLst>
                <a:uLnTx/>
                <a:uFillTx/>
                <a:latin typeface="Arial Narrow" pitchFamily="34" charset="0"/>
                <a:ea typeface="+mn-ea"/>
                <a:cs typeface="+mn-cs"/>
              </a:endParaRPr>
            </a:p>
          </p:txBody>
        </p:sp>
      </p:grpSp>
      <p:sp>
        <p:nvSpPr>
          <p:cNvPr id="67587" name="Rectangle 1027"/>
          <p:cNvSpPr txBox="1">
            <a:spLocks noChangeArrowheads="1"/>
          </p:cNvSpPr>
          <p:nvPr/>
        </p:nvSpPr>
        <p:spPr bwMode="auto">
          <a:xfrm>
            <a:off x="107950" y="1608138"/>
            <a:ext cx="8921750" cy="4916487"/>
          </a:xfrm>
          <a:prstGeom prst="rect">
            <a:avLst/>
          </a:prstGeom>
          <a:blipFill dpi="0" rotWithShape="1">
            <a:blip r:embed="rId3"/>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it-IT" altLang="it-IT"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p:txBody>
      </p:sp>
      <p:sp>
        <p:nvSpPr>
          <p:cNvPr id="19" name="CasellaDiTesto 2"/>
          <p:cNvSpPr txBox="1">
            <a:spLocks noChangeArrowheads="1"/>
          </p:cNvSpPr>
          <p:nvPr/>
        </p:nvSpPr>
        <p:spPr bwMode="auto">
          <a:xfrm>
            <a:off x="92075" y="1584325"/>
            <a:ext cx="8921750" cy="3792538"/>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sz="1800" b="1" i="0" u="none" strike="noStrike" kern="1200" cap="none" spc="0" normalizeH="0" baseline="0" noProof="0" dirty="0" smtClean="0">
              <a:ln>
                <a:noFill/>
              </a:ln>
              <a:solidFill>
                <a:srgbClr val="000099">
                  <a:lumMod val="75000"/>
                </a:srgbClr>
              </a:solidFill>
              <a:effectLst/>
              <a:uLnTx/>
              <a:uFillTx/>
              <a:latin typeface="Arial"/>
              <a:ea typeface="+mn-ea"/>
              <a:cs typeface="+mn-cs"/>
            </a:endParaRPr>
          </a:p>
          <a:p>
            <a:pPr marL="0" marR="0" lvl="0" indent="0" algn="ctr" defTabSz="914400" rtl="0" eaLnBrk="1" fontAlgn="base" latinLnBrk="0" hangingPunct="1">
              <a:lnSpc>
                <a:spcPct val="80000"/>
              </a:lnSpc>
              <a:spcBef>
                <a:spcPct val="0"/>
              </a:spcBef>
              <a:spcAft>
                <a:spcPct val="0"/>
              </a:spcAft>
              <a:buClrTx/>
              <a:buSzTx/>
              <a:buFont typeface="Wingdings" pitchFamily="2" charset="2"/>
              <a:buChar char="ü"/>
              <a:tabLst/>
              <a:defRPr/>
            </a:pPr>
            <a:endParaRPr kumimoji="0" lang="it-IT" sz="8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just" defTabSz="914400" rtl="0" eaLnBrk="1" fontAlgn="base" latinLnBrk="0" hangingPunct="1">
              <a:lnSpc>
                <a:spcPct val="80000"/>
              </a:lnSpc>
              <a:spcBef>
                <a:spcPct val="0"/>
              </a:spcBef>
              <a:spcAft>
                <a:spcPct val="0"/>
              </a:spcAft>
              <a:buClrTx/>
              <a:buSzTx/>
              <a:buFontTx/>
              <a:buNone/>
              <a:tabLst/>
              <a:defRPr/>
            </a:pPr>
            <a:endParaRPr kumimoji="0" lang="it-IT" sz="1800" b="1" i="0" u="none" strike="noStrike" kern="1200" cap="none" spc="0" normalizeH="0" baseline="0" noProof="0" dirty="0" smtClean="0">
              <a:ln>
                <a:noFill/>
              </a:ln>
              <a:solidFill>
                <a:srgbClr val="000099">
                  <a:lumMod val="75000"/>
                </a:srgbClr>
              </a:solidFill>
              <a:effectLst/>
              <a:uLnTx/>
              <a:uFillTx/>
              <a:latin typeface="Arial" charset="0"/>
              <a:ea typeface="+mn-ea"/>
              <a:cs typeface="+mn-cs"/>
            </a:endParaRPr>
          </a:p>
          <a:p>
            <a:pPr marL="0" marR="0" lvl="0" indent="0" algn="just" defTabSz="914400" rtl="0" eaLnBrk="1" fontAlgn="base" latinLnBrk="0" hangingPunct="1">
              <a:lnSpc>
                <a:spcPct val="80000"/>
              </a:lnSpc>
              <a:spcBef>
                <a:spcPct val="0"/>
              </a:spcBef>
              <a:spcAft>
                <a:spcPct val="0"/>
              </a:spcAft>
              <a:buClrTx/>
              <a:buSzTx/>
              <a:buFontTx/>
              <a:buNone/>
              <a:tabLst/>
              <a:defRPr/>
            </a:pPr>
            <a:r>
              <a:rPr kumimoji="0" lang="it-IT" sz="1800" b="1" i="0" u="none" strike="noStrike" kern="1200" cap="none" spc="0" normalizeH="0" baseline="0" noProof="0" dirty="0" smtClean="0">
                <a:ln>
                  <a:noFill/>
                </a:ln>
                <a:solidFill>
                  <a:srgbClr val="000099">
                    <a:lumMod val="75000"/>
                  </a:srgbClr>
                </a:solidFill>
                <a:effectLst/>
                <a:uLnTx/>
                <a:uFillTx/>
                <a:latin typeface="Arial" charset="0"/>
                <a:ea typeface="+mn-ea"/>
                <a:cs typeface="+mn-cs"/>
              </a:rPr>
              <a:t>Legge </a:t>
            </a:r>
            <a:r>
              <a:rPr kumimoji="0" lang="it-IT" sz="1800" b="1" i="0" u="none" strike="noStrike" kern="1200" cap="none" spc="0" normalizeH="0" baseline="0" noProof="0" dirty="0">
                <a:ln>
                  <a:noFill/>
                </a:ln>
                <a:solidFill>
                  <a:srgbClr val="000099">
                    <a:lumMod val="75000"/>
                  </a:srgbClr>
                </a:solidFill>
                <a:effectLst/>
                <a:uLnTx/>
                <a:uFillTx/>
                <a:latin typeface="Arial" charset="0"/>
                <a:ea typeface="+mn-ea"/>
                <a:cs typeface="+mn-cs"/>
              </a:rPr>
              <a:t>29 novembre 2007, n. 222: </a:t>
            </a:r>
            <a:r>
              <a:rPr kumimoji="0" lang="it-IT" sz="1600" b="1" i="0" u="none" strike="noStrike" kern="1200" cap="none" spc="0" normalizeH="0" baseline="0" noProof="0" dirty="0">
                <a:ln>
                  <a:noFill/>
                </a:ln>
                <a:solidFill>
                  <a:srgbClr val="000099">
                    <a:lumMod val="75000"/>
                  </a:srgbClr>
                </a:solidFill>
                <a:effectLst/>
                <a:uLnTx/>
                <a:uFillTx/>
                <a:latin typeface="Arial" charset="0"/>
                <a:ea typeface="+mn-ea"/>
                <a:cs typeface="+mn-cs"/>
              </a:rPr>
              <a:t>“</a:t>
            </a:r>
            <a:r>
              <a:rPr kumimoji="0" lang="it-IT" sz="1600" b="0" i="0" u="none" strike="noStrike" kern="1200" cap="none" spc="0" normalizeH="0" baseline="0" noProof="0" dirty="0">
                <a:ln>
                  <a:noFill/>
                </a:ln>
                <a:solidFill>
                  <a:srgbClr val="000099">
                    <a:lumMod val="75000"/>
                  </a:srgbClr>
                </a:solidFill>
                <a:effectLst/>
                <a:uLnTx/>
                <a:uFillTx/>
                <a:latin typeface="Arial" charset="0"/>
                <a:ea typeface="+mn-ea"/>
                <a:cs typeface="+mn-cs"/>
              </a:rPr>
              <a:t>Estensione dei benefici riconosciuti in favore delle vittime del terrorismo, previsti dalla legge 3 agosto 2004, n. 206, alle vittime del dovere a causa di azioni criminose e alle vittime della criminalità organizzata, nonché ai loro familiari superstiti. Ulteriori disposizioni a favore delle vittime del terrorismo”</a:t>
            </a:r>
            <a:r>
              <a:rPr kumimoji="0" lang="it-IT" sz="1800" b="0" i="0" u="none" strike="noStrike" kern="1200" cap="none" spc="0" normalizeH="0" baseline="0" noProof="0" dirty="0">
                <a:ln>
                  <a:noFill/>
                </a:ln>
                <a:solidFill>
                  <a:srgbClr val="000099">
                    <a:lumMod val="75000"/>
                  </a:srgbClr>
                </a:solidFill>
                <a:effectLst/>
                <a:uLnTx/>
                <a:uFillTx/>
                <a:latin typeface="Arial" charset="0"/>
                <a:ea typeface="+mn-ea"/>
                <a:cs typeface="+mn-cs"/>
              </a:rPr>
              <a:t>;</a:t>
            </a:r>
          </a:p>
          <a:p>
            <a:pPr marL="0" marR="0" lvl="0" indent="0" algn="just" defTabSz="914400" rtl="0" eaLnBrk="1" fontAlgn="base" latinLnBrk="0" hangingPunct="1">
              <a:lnSpc>
                <a:spcPct val="80000"/>
              </a:lnSpc>
              <a:spcBef>
                <a:spcPct val="0"/>
              </a:spcBef>
              <a:spcAft>
                <a:spcPct val="0"/>
              </a:spcAft>
              <a:buClrTx/>
              <a:buSzTx/>
              <a:buFont typeface="Wingdings" pitchFamily="2" charset="2"/>
              <a:buChar char="ü"/>
              <a:tabLst/>
              <a:defRPr/>
            </a:pPr>
            <a:endParaRPr kumimoji="0" lang="it-IT" sz="14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just" defTabSz="914400" rtl="0" eaLnBrk="1" fontAlgn="base" latinLnBrk="0" hangingPunct="1">
              <a:lnSpc>
                <a:spcPct val="80000"/>
              </a:lnSpc>
              <a:spcBef>
                <a:spcPct val="0"/>
              </a:spcBef>
              <a:spcAft>
                <a:spcPct val="0"/>
              </a:spcAft>
              <a:buClrTx/>
              <a:buSzTx/>
              <a:buFontTx/>
              <a:buNone/>
              <a:tabLst/>
              <a:defRPr/>
            </a:pPr>
            <a:r>
              <a:rPr kumimoji="0" lang="it-IT" sz="1800" b="1" i="0" u="sng" strike="noStrike" kern="1200" cap="none" spc="0" normalizeH="0" baseline="0" noProof="0" dirty="0">
                <a:ln>
                  <a:noFill/>
                </a:ln>
                <a:solidFill>
                  <a:srgbClr val="FF0000"/>
                </a:solidFill>
                <a:effectLst/>
                <a:uLnTx/>
                <a:uFillTx/>
                <a:latin typeface="Arial" charset="0"/>
                <a:ea typeface="+mn-ea"/>
                <a:cs typeface="+mn-cs"/>
              </a:rPr>
              <a:t>D.P.R. 30 ottobre 2009, n. 181</a:t>
            </a:r>
            <a:r>
              <a:rPr kumimoji="0" lang="it-IT" sz="1800" b="0" i="0" u="none" strike="noStrike" kern="1200" cap="none" spc="0" normalizeH="0" baseline="0" noProof="0" dirty="0">
                <a:ln>
                  <a:noFill/>
                </a:ln>
                <a:solidFill>
                  <a:srgbClr val="FF0000"/>
                </a:solidFill>
                <a:effectLst/>
                <a:uLnTx/>
                <a:uFillTx/>
                <a:latin typeface="Arial" charset="0"/>
                <a:ea typeface="+mn-ea"/>
                <a:cs typeface="+mn-cs"/>
              </a:rPr>
              <a:t>: </a:t>
            </a:r>
            <a:r>
              <a:rPr kumimoji="0" lang="it-IT" sz="1600" b="0" i="1" u="none" strike="noStrike" kern="1200" cap="none" spc="0" normalizeH="0" baseline="0" noProof="0" dirty="0">
                <a:ln>
                  <a:noFill/>
                </a:ln>
                <a:solidFill>
                  <a:srgbClr val="FF0000"/>
                </a:solidFill>
                <a:effectLst/>
                <a:uLnTx/>
                <a:uFillTx/>
                <a:latin typeface="Arial" charset="0"/>
                <a:ea typeface="+mn-ea"/>
                <a:cs typeface="+mn-cs"/>
              </a:rPr>
              <a:t>“Regolamento recante i </a:t>
            </a:r>
            <a:r>
              <a:rPr kumimoji="0" lang="it-IT" sz="1600" b="1" i="1" u="sng" strike="noStrike" kern="1200" cap="none" spc="0" normalizeH="0" baseline="0" noProof="0" dirty="0">
                <a:ln>
                  <a:noFill/>
                </a:ln>
                <a:solidFill>
                  <a:srgbClr val="FF0000"/>
                </a:solidFill>
                <a:effectLst/>
                <a:uLnTx/>
                <a:uFillTx/>
                <a:latin typeface="Arial" charset="0"/>
                <a:ea typeface="+mn-ea"/>
                <a:cs typeface="+mn-cs"/>
              </a:rPr>
              <a:t>criteri medico-legali per l'accertamento e la determinazione dell'invalidità e del danno biologico e morale</a:t>
            </a:r>
            <a:r>
              <a:rPr kumimoji="0" lang="it-IT" sz="1600" b="0" i="1" u="none" strike="noStrike" kern="1200" cap="none" spc="0" normalizeH="0" baseline="0" noProof="0" dirty="0">
                <a:ln>
                  <a:noFill/>
                </a:ln>
                <a:solidFill>
                  <a:srgbClr val="FF0000"/>
                </a:solidFill>
                <a:effectLst/>
                <a:uLnTx/>
                <a:uFillTx/>
                <a:latin typeface="Arial" charset="0"/>
                <a:ea typeface="+mn-ea"/>
                <a:cs typeface="+mn-cs"/>
              </a:rPr>
              <a:t> a carico delle vittime del terrorismo e delle stragi di tale matrice, a norma dell'articolo 6 della legge 3 agosto 2004, n. 206”</a:t>
            </a:r>
            <a:r>
              <a:rPr kumimoji="0" lang="it-IT" sz="1800" b="0" i="0" u="none" strike="noStrike" kern="1200" cap="none" spc="0" normalizeH="0" baseline="0" noProof="0" dirty="0">
                <a:ln>
                  <a:noFill/>
                </a:ln>
                <a:solidFill>
                  <a:srgbClr val="FF0000"/>
                </a:solidFill>
                <a:effectLst/>
                <a:uLnTx/>
                <a:uFillTx/>
                <a:latin typeface="Arial" charset="0"/>
                <a:ea typeface="+mn-ea"/>
                <a:cs typeface="+mn-cs"/>
              </a:rPr>
              <a:t>;</a:t>
            </a:r>
          </a:p>
          <a:p>
            <a:pPr marL="0" marR="0" lvl="0" indent="0" algn="just" defTabSz="914400" rtl="0" eaLnBrk="1" fontAlgn="base" latinLnBrk="0" hangingPunct="1">
              <a:lnSpc>
                <a:spcPct val="80000"/>
              </a:lnSpc>
              <a:spcBef>
                <a:spcPct val="0"/>
              </a:spcBef>
              <a:spcAft>
                <a:spcPct val="0"/>
              </a:spcAft>
              <a:buClrTx/>
              <a:buSzTx/>
              <a:buFont typeface="Wingdings" pitchFamily="2" charset="2"/>
              <a:buChar char="ü"/>
              <a:tabLst/>
              <a:defRPr/>
            </a:pPr>
            <a:endParaRPr kumimoji="0" lang="it-IT" sz="18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just" defTabSz="914400" rtl="0" eaLnBrk="1" fontAlgn="base" latinLnBrk="0" hangingPunct="1">
              <a:lnSpc>
                <a:spcPct val="80000"/>
              </a:lnSpc>
              <a:spcBef>
                <a:spcPct val="0"/>
              </a:spcBef>
              <a:spcAft>
                <a:spcPct val="0"/>
              </a:spcAft>
              <a:buClrTx/>
              <a:buSzTx/>
              <a:buFontTx/>
              <a:buNone/>
              <a:tabLst/>
              <a:defRPr/>
            </a:pPr>
            <a:r>
              <a:rPr kumimoji="0" lang="it-IT" sz="1800" b="1" i="0" u="sng" strike="noStrike" kern="1200" cap="none" spc="0" normalizeH="0" baseline="0" noProof="0" dirty="0">
                <a:ln>
                  <a:noFill/>
                </a:ln>
                <a:solidFill>
                  <a:srgbClr val="FF0000"/>
                </a:solidFill>
                <a:effectLst/>
                <a:uLnTx/>
                <a:uFillTx/>
                <a:latin typeface="Arial" charset="0"/>
                <a:ea typeface="+mn-ea"/>
                <a:cs typeface="+mn-cs"/>
              </a:rPr>
              <a:t>Direttiva IGESAN n. 14308 del 09 dicembre 2013</a:t>
            </a:r>
            <a:r>
              <a:rPr kumimoji="0" lang="it-IT" sz="1800" b="1" i="0" u="none" strike="noStrike" kern="1200" cap="none" spc="0" normalizeH="0" baseline="0" noProof="0" dirty="0">
                <a:ln>
                  <a:noFill/>
                </a:ln>
                <a:solidFill>
                  <a:srgbClr val="FF0000"/>
                </a:solidFill>
                <a:effectLst/>
                <a:uLnTx/>
                <a:uFillTx/>
                <a:latin typeface="Arial" charset="0"/>
                <a:ea typeface="+mn-ea"/>
                <a:cs typeface="+mn-cs"/>
              </a:rPr>
              <a:t>: </a:t>
            </a:r>
            <a:r>
              <a:rPr kumimoji="0" lang="it-IT" sz="1600" b="1" i="1" u="none" strike="noStrike" kern="1200" cap="none" spc="0" normalizeH="0" baseline="0" noProof="0" dirty="0">
                <a:ln>
                  <a:noFill/>
                </a:ln>
                <a:solidFill>
                  <a:srgbClr val="FF0000"/>
                </a:solidFill>
                <a:effectLst/>
                <a:uLnTx/>
                <a:uFillTx/>
                <a:latin typeface="Arial" charset="0"/>
                <a:ea typeface="+mn-ea"/>
                <a:cs typeface="+mn-cs"/>
              </a:rPr>
              <a:t>“</a:t>
            </a:r>
            <a:r>
              <a:rPr kumimoji="0" lang="it-IT" sz="1600" b="1" i="1" u="sng" strike="noStrike" kern="1200" cap="none" spc="0" normalizeH="0" baseline="0" noProof="0" dirty="0">
                <a:ln>
                  <a:noFill/>
                </a:ln>
                <a:solidFill>
                  <a:srgbClr val="FF0000"/>
                </a:solidFill>
                <a:effectLst/>
                <a:uLnTx/>
                <a:uFillTx/>
                <a:latin typeface="Arial" charset="0"/>
                <a:ea typeface="+mn-ea"/>
                <a:cs typeface="+mn-cs"/>
              </a:rPr>
              <a:t>Criteri e competenze medico-legali per gli accertamenti e le valutazioni medico-legali effettuate dalle Commissioni Mediche Ospedaliere</a:t>
            </a:r>
            <a:r>
              <a:rPr kumimoji="0" lang="it-IT" sz="1600" b="1" i="1" u="none" strike="noStrike" kern="1200" cap="none" spc="0" normalizeH="0" baseline="0" noProof="0" dirty="0">
                <a:ln>
                  <a:noFill/>
                </a:ln>
                <a:solidFill>
                  <a:srgbClr val="FF0000"/>
                </a:solidFill>
                <a:effectLst/>
                <a:uLnTx/>
                <a:uFillTx/>
                <a:latin typeface="Arial" charset="0"/>
                <a:ea typeface="+mn-ea"/>
                <a:cs typeface="+mn-cs"/>
              </a:rPr>
              <a:t> (C.M.O.) in tema di istituti normativi riguardanti le vittime del dovere e dei soggetti equiparati, della criminalità organizzata, delle richieste estorsive e dell'usura, del terrorismo e delle stragi di tale matrice” (con schede di orientamento)</a:t>
            </a:r>
            <a:r>
              <a:rPr kumimoji="0" lang="it-IT" sz="1800" b="1" i="0" u="none" strike="noStrike" kern="1200" cap="none" spc="0" normalizeH="0" baseline="0" noProof="0" dirty="0">
                <a:ln>
                  <a:noFill/>
                </a:ln>
                <a:solidFill>
                  <a:srgbClr val="FF0000"/>
                </a:solidFill>
                <a:effectLst/>
                <a:uLnTx/>
                <a:uFillTx/>
                <a:latin typeface="Arial" charset="0"/>
                <a:ea typeface="+mn-ea"/>
                <a:cs typeface="+mn-cs"/>
              </a:rPr>
              <a:t>. </a:t>
            </a:r>
            <a:endParaRPr kumimoji="0" lang="it-IT" altLang="it-IT" sz="1800" b="1" i="0" u="none" strike="noStrike" kern="1200" cap="none" spc="0" normalizeH="0" baseline="0" noProof="0" dirty="0">
              <a:ln>
                <a:noFill/>
              </a:ln>
              <a:solidFill>
                <a:srgbClr val="FF0000"/>
              </a:solidFill>
              <a:effectLst/>
              <a:uLnTx/>
              <a:uFillTx/>
              <a:latin typeface="Arial" charset="0"/>
              <a:ea typeface="+mn-ea"/>
              <a:cs typeface="+mn-cs"/>
            </a:endParaRPr>
          </a:p>
        </p:txBody>
      </p:sp>
      <p:grpSp>
        <p:nvGrpSpPr>
          <p:cNvPr id="67589" name="Gruppo 3"/>
          <p:cNvGrpSpPr>
            <a:grpSpLocks/>
          </p:cNvGrpSpPr>
          <p:nvPr/>
        </p:nvGrpSpPr>
        <p:grpSpPr bwMode="auto">
          <a:xfrm>
            <a:off x="42863" y="68263"/>
            <a:ext cx="9058275" cy="522287"/>
            <a:chOff x="36709" y="44066"/>
            <a:chExt cx="9057933" cy="522921"/>
          </a:xfrm>
        </p:grpSpPr>
        <p:sp>
          <p:nvSpPr>
            <p:cNvPr id="11272" name="WordArt 72"/>
            <p:cNvSpPr>
              <a:spLocks noChangeArrowheads="1" noChangeShapeType="1" noTextEdit="1"/>
            </p:cNvSpPr>
            <p:nvPr/>
          </p:nvSpPr>
          <p:spPr bwMode="auto">
            <a:xfrm>
              <a:off x="1042988" y="74160"/>
              <a:ext cx="7058025" cy="43497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65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48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II CONGRESSO NAZIONALE A.N.ME.LE.P.A.: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LE VITTIME DEL DOVERE: ASPETTI MEDICO-LEGALI TRA PRESTAZIONI E RISARCIMENTI</a:t>
              </a:r>
            </a:p>
          </p:txBody>
        </p:sp>
        <p:pic>
          <p:nvPicPr>
            <p:cNvPr id="6759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09" y="44624"/>
              <a:ext cx="890392" cy="5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455" y="44066"/>
              <a:ext cx="865187" cy="49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184105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0"/>
          <p:cNvSpPr>
            <a:spLocks noChangeArrowheads="1"/>
          </p:cNvSpPr>
          <p:nvPr/>
        </p:nvSpPr>
        <p:spPr bwMode="auto">
          <a:xfrm>
            <a:off x="8763000" y="6505575"/>
            <a:ext cx="381000" cy="352425"/>
          </a:xfrm>
          <a:prstGeom prst="ellipse">
            <a:avLst/>
          </a:prstGeom>
          <a:solidFill>
            <a:srgbClr val="CCFF33"/>
          </a:solidFill>
          <a:ln>
            <a:noFill/>
          </a:ln>
          <a:effectLs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2800" b="1" i="1"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69635" name="Segnaposto numero diapositiva 4"/>
          <p:cNvSpPr txBox="1">
            <a:spLocks noGrp="1"/>
          </p:cNvSpPr>
          <p:nvPr/>
        </p:nvSpPr>
        <p:spPr bwMode="auto">
          <a:xfrm>
            <a:off x="8778875" y="6546850"/>
            <a:ext cx="330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95000"/>
              </a:lnSpc>
              <a:spcBef>
                <a:spcPct val="0"/>
              </a:spcBef>
              <a:spcAft>
                <a:spcPct val="0"/>
              </a:spcAft>
              <a:buClrTx/>
              <a:buSzTx/>
              <a:buFontTx/>
              <a:buNone/>
              <a:tabLst/>
              <a:defRPr/>
            </a:pPr>
            <a:fld id="{129027AA-CE5C-47FB-8910-E666FE5B116B}" type="slidenum">
              <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rPr>
              <a:pPr marL="0" marR="0" lvl="0" indent="0" algn="r" defTabSz="914400" rtl="0" eaLnBrk="1" fontAlgn="base" latinLnBrk="0" hangingPunct="1">
                <a:lnSpc>
                  <a:spcPct val="95000"/>
                </a:lnSpc>
                <a:spcBef>
                  <a:spcPct val="0"/>
                </a:spcBef>
                <a:spcAft>
                  <a:spcPct val="0"/>
                </a:spcAft>
                <a:buClrTx/>
                <a:buSzTx/>
                <a:buFontTx/>
                <a:buNone/>
                <a:tabLst/>
                <a:defRPr/>
              </a:pPr>
              <a:t>33</a:t>
            </a:fld>
            <a:endPar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endParaRPr>
          </a:p>
        </p:txBody>
      </p:sp>
      <p:grpSp>
        <p:nvGrpSpPr>
          <p:cNvPr id="69636" name="Group 27"/>
          <p:cNvGrpSpPr>
            <a:grpSpLocks/>
          </p:cNvGrpSpPr>
          <p:nvPr/>
        </p:nvGrpSpPr>
        <p:grpSpPr bwMode="auto">
          <a:xfrm>
            <a:off x="395288" y="836613"/>
            <a:ext cx="8064500" cy="1098550"/>
            <a:chOff x="669" y="609"/>
            <a:chExt cx="2236" cy="705"/>
          </a:xfrm>
        </p:grpSpPr>
        <p:sp>
          <p:nvSpPr>
            <p:cNvPr id="69643" name="AutoShape 28"/>
            <p:cNvSpPr>
              <a:spLocks noChangeArrowheads="1"/>
            </p:cNvSpPr>
            <p:nvPr/>
          </p:nvSpPr>
          <p:spPr bwMode="auto">
            <a:xfrm>
              <a:off x="669" y="609"/>
              <a:ext cx="2222" cy="428"/>
            </a:xfrm>
            <a:prstGeom prst="bevel">
              <a:avLst>
                <a:gd name="adj" fmla="val 12500"/>
              </a:avLst>
            </a:prstGeom>
            <a:solidFill>
              <a:srgbClr val="BBE0E3"/>
            </a:solidFill>
            <a:ln w="9525">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 name="Text Box 29"/>
            <p:cNvSpPr txBox="1">
              <a:spLocks noChangeArrowheads="1"/>
            </p:cNvSpPr>
            <p:nvPr/>
          </p:nvSpPr>
          <p:spPr bwMode="auto">
            <a:xfrm>
              <a:off x="706" y="692"/>
              <a:ext cx="2199" cy="622"/>
            </a:xfrm>
            <a:prstGeom prst="rect">
              <a:avLst/>
            </a:prstGeom>
            <a:noFill/>
            <a:ln>
              <a:noFill/>
            </a:ln>
            <a:effectLs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rPr>
                <a:t>RISARCIMENTO DANNI - </a:t>
              </a:r>
              <a:r>
                <a:rPr kumimoji="0" lang="it-IT"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rPr>
                <a:t>DANNO PATRIMONIALE</a:t>
              </a:r>
              <a:endParaRPr kumimoji="0" lang="it-IT" altLang="it-IT"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s-ES" sz="2200" b="0" i="0" u="none" strike="noStrike" kern="1200" cap="none" spc="0" normalizeH="0" baseline="0" noProof="0" dirty="0">
                <a:ln>
                  <a:noFill/>
                </a:ln>
                <a:solidFill>
                  <a:srgbClr val="CC6600"/>
                </a:solidFill>
                <a:effectLst>
                  <a:outerShdw blurRad="38100" dist="38100" dir="2700000" algn="tl">
                    <a:srgbClr val="000000"/>
                  </a:outerShdw>
                </a:effectLst>
                <a:uLnTx/>
                <a:uFillTx/>
                <a:latin typeface="Arial Narrow" pitchFamily="34" charset="0"/>
                <a:ea typeface="+mn-ea"/>
                <a:cs typeface="+mn-cs"/>
              </a:endParaRPr>
            </a:p>
          </p:txBody>
        </p:sp>
      </p:grpSp>
      <p:sp>
        <p:nvSpPr>
          <p:cNvPr id="69637" name="Rectangle 1027"/>
          <p:cNvSpPr txBox="1">
            <a:spLocks noChangeArrowheads="1"/>
          </p:cNvSpPr>
          <p:nvPr/>
        </p:nvSpPr>
        <p:spPr bwMode="auto">
          <a:xfrm>
            <a:off x="179388" y="1631950"/>
            <a:ext cx="8785225" cy="5037138"/>
          </a:xfrm>
          <a:prstGeom prst="rect">
            <a:avLst/>
          </a:prstGeom>
          <a:blipFill dpi="0" rotWithShape="1">
            <a:blip r:embed="rId3"/>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it-IT" altLang="it-IT"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p:txBody>
      </p:sp>
      <p:sp>
        <p:nvSpPr>
          <p:cNvPr id="19" name="CasellaDiTesto 2"/>
          <p:cNvSpPr txBox="1">
            <a:spLocks noChangeArrowheads="1"/>
          </p:cNvSpPr>
          <p:nvPr/>
        </p:nvSpPr>
        <p:spPr bwMode="auto">
          <a:xfrm>
            <a:off x="257175" y="1773238"/>
            <a:ext cx="8642350" cy="4970462"/>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2400" b="1" i="1" u="sng" strike="noStrike" kern="1200" cap="none" spc="0" normalizeH="0" baseline="0" noProof="0" dirty="0" smtClean="0">
                <a:ln>
                  <a:noFill/>
                </a:ln>
                <a:solidFill>
                  <a:srgbClr val="000099"/>
                </a:solidFill>
                <a:effectLst/>
                <a:uLnTx/>
                <a:uFillTx/>
                <a:latin typeface="Arial" charset="0"/>
                <a:ea typeface="+mn-ea"/>
                <a:cs typeface="+mn-cs"/>
              </a:rPr>
              <a:t>Danno patrimoniale</a:t>
            </a:r>
            <a:r>
              <a:rPr kumimoji="0" lang="it-IT" sz="2700" b="1" i="1" u="sng" strike="noStrike" kern="1200" cap="none" spc="0" normalizeH="0" baseline="0" noProof="0" dirty="0">
                <a:ln>
                  <a:noFill/>
                </a:ln>
                <a:solidFill>
                  <a:srgbClr val="000099"/>
                </a:solidFill>
                <a:effectLst/>
                <a:uLnTx/>
                <a:uFillTx/>
                <a:latin typeface="Arial" charset="0"/>
                <a:ea typeface="+mn-ea"/>
                <a:cs typeface="+mn-cs"/>
              </a:rPr>
              <a:t> </a:t>
            </a:r>
            <a:r>
              <a:rPr kumimoji="0" lang="it-IT" sz="2700" b="1" i="1" u="sng" strike="noStrike" kern="1200" cap="none" spc="0" normalizeH="0" baseline="0" noProof="0" dirty="0" smtClean="0">
                <a:ln>
                  <a:noFill/>
                </a:ln>
                <a:solidFill>
                  <a:srgbClr val="000099"/>
                </a:solidFill>
                <a:effectLst/>
                <a:uLnTx/>
                <a:uFillTx/>
                <a:latin typeface="Arial" charset="0"/>
                <a:ea typeface="+mn-ea"/>
                <a:cs typeface="+mn-cs"/>
              </a:rPr>
              <a:t>- </a:t>
            </a:r>
            <a:r>
              <a:rPr kumimoji="0" lang="it-IT" sz="2400" b="1" i="1" u="sng" strike="noStrike" kern="1200" cap="none" spc="0" normalizeH="0" baseline="0" noProof="0" dirty="0">
                <a:ln>
                  <a:noFill/>
                </a:ln>
                <a:solidFill>
                  <a:srgbClr val="000099"/>
                </a:solidFill>
                <a:effectLst/>
                <a:uLnTx/>
                <a:uFillTx/>
                <a:latin typeface="Arial" charset="0"/>
                <a:ea typeface="+mn-ea"/>
                <a:cs typeface="+mn-cs"/>
              </a:rPr>
              <a:t>lucro cessante</a:t>
            </a:r>
            <a:r>
              <a:rPr kumimoji="0" lang="it-IT" sz="2400" b="0" i="1" u="none" strike="noStrike" kern="1200" cap="none" spc="0" normalizeH="0" baseline="0" noProof="0" dirty="0">
                <a:ln>
                  <a:noFill/>
                </a:ln>
                <a:solidFill>
                  <a:srgbClr val="000099"/>
                </a:solidFill>
                <a:effectLst/>
                <a:uLnTx/>
                <a:uFillTx/>
                <a:latin typeface="Arial" charset="0"/>
                <a:ea typeface="+mn-ea"/>
                <a:cs typeface="+mn-cs"/>
              </a:rPr>
              <a:t>:</a:t>
            </a:r>
            <a:r>
              <a:rPr kumimoji="0" lang="it-IT" sz="1800" b="0" i="1" u="none" strike="noStrike" kern="1200" cap="none" spc="0" normalizeH="0" baseline="0" noProof="0" dirty="0">
                <a:ln>
                  <a:noFill/>
                </a:ln>
                <a:solidFill>
                  <a:srgbClr val="000099"/>
                </a:solidFill>
                <a:effectLst/>
                <a:uLnTx/>
                <a:uFillTx/>
                <a:latin typeface="Arial"/>
                <a:ea typeface="+mn-ea"/>
                <a:cs typeface="+mn-cs"/>
              </a:rPr>
              <a:t> </a:t>
            </a:r>
            <a:endParaRPr kumimoji="0" lang="it-IT" sz="1800" b="0" i="1" u="none" strike="noStrike" kern="1200" cap="none" spc="0" normalizeH="0" baseline="0" noProof="0" dirty="0" smtClean="0">
              <a:ln>
                <a:noFill/>
              </a:ln>
              <a:solidFill>
                <a:srgbClr val="000099"/>
              </a:solidFill>
              <a:effectLst/>
              <a:uLnTx/>
              <a:uFillTx/>
              <a:latin typeface="Arial"/>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sz="1600" b="1" i="1" u="none" strike="noStrike" kern="1200" cap="none" spc="0" normalizeH="0" baseline="0" noProof="0" dirty="0">
              <a:ln>
                <a:noFill/>
              </a:ln>
              <a:solidFill>
                <a:srgbClr val="000099"/>
              </a:solidFill>
              <a:effectLst/>
              <a:uLnTx/>
              <a:uFillTx/>
              <a:latin typeface="Arial"/>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600" b="0" i="0" u="none" strike="noStrike" kern="1200" cap="none" spc="0" normalizeH="0" baseline="0" noProof="0" dirty="0" smtClean="0">
                <a:ln>
                  <a:noFill/>
                </a:ln>
                <a:solidFill>
                  <a:srgbClr val="000099"/>
                </a:solidFill>
                <a:effectLst/>
                <a:uLnTx/>
                <a:uFillTx/>
                <a:latin typeface="Arial"/>
                <a:ea typeface="+mn-ea"/>
                <a:cs typeface="+mn-cs"/>
              </a:rPr>
              <a:t>E</a:t>
            </a:r>
            <a:r>
              <a:rPr kumimoji="0" lang="it-IT" sz="1600" b="0" i="0" u="none" strike="noStrike" kern="1200" cap="none" spc="0" normalizeH="0" baseline="0" noProof="0" dirty="0">
                <a:ln>
                  <a:noFill/>
                </a:ln>
                <a:solidFill>
                  <a:srgbClr val="000099"/>
                </a:solidFill>
                <a:effectLst/>
                <a:uLnTx/>
                <a:uFillTx/>
                <a:latin typeface="Arial"/>
                <a:ea typeface="+mn-ea"/>
                <a:cs typeface="+mn-cs"/>
              </a:rPr>
              <a:t>' stato ulteriormente precisato (Corte di Cassazione, sez. III Civile, sentenza 19 maggio - 28 giugno 2011, n. 14278) che allorché, per varie cause, il soggetto leso non sia nelle condizioni di provare il reddito ovvero di produrlo a causa della età, della disoccupazione, della cassa integrazione o degli studi intrapresi e ancora in corso di perfezionamento la legge (L. 26 febbraio 1977 n. 39 che converte, con modifiche, il decreto-legge 23 dicembre 1976, n. 857) adotta il </a:t>
            </a:r>
            <a:r>
              <a:rPr kumimoji="0" lang="it-IT" sz="1600" b="1" i="0" u="none" strike="noStrike" kern="1200" cap="none" spc="0" normalizeH="0" baseline="0" noProof="0" dirty="0">
                <a:ln>
                  <a:noFill/>
                </a:ln>
                <a:solidFill>
                  <a:srgbClr val="000099"/>
                </a:solidFill>
                <a:effectLst/>
                <a:uLnTx/>
                <a:uFillTx/>
                <a:latin typeface="Arial"/>
                <a:ea typeface="+mn-ea"/>
                <a:cs typeface="+mn-cs"/>
              </a:rPr>
              <a:t>parametro equitativo</a:t>
            </a:r>
            <a:r>
              <a:rPr kumimoji="0" lang="it-IT" sz="1600" b="0" i="0" u="none" strike="noStrike" kern="1200" cap="none" spc="0" normalizeH="0" baseline="0" noProof="0" dirty="0">
                <a:ln>
                  <a:noFill/>
                </a:ln>
                <a:solidFill>
                  <a:srgbClr val="000099"/>
                </a:solidFill>
                <a:effectLst/>
                <a:uLnTx/>
                <a:uFillTx/>
                <a:latin typeface="Arial"/>
                <a:ea typeface="+mn-ea"/>
                <a:cs typeface="+mn-cs"/>
              </a:rPr>
              <a:t> del </a:t>
            </a:r>
            <a:r>
              <a:rPr kumimoji="0" lang="it-IT" sz="1600" b="1" i="0" u="none" strike="noStrike" kern="1200" cap="none" spc="0" normalizeH="0" baseline="0" noProof="0" dirty="0">
                <a:ln>
                  <a:noFill/>
                </a:ln>
                <a:solidFill>
                  <a:srgbClr val="000099"/>
                </a:solidFill>
                <a:effectLst/>
                <a:uLnTx/>
                <a:uFillTx/>
                <a:latin typeface="Arial"/>
                <a:ea typeface="+mn-ea"/>
                <a:cs typeface="+mn-cs"/>
              </a:rPr>
              <a:t>triplo della pensione sociale</a:t>
            </a:r>
            <a:r>
              <a:rPr kumimoji="0" lang="it-IT" sz="1600" b="0" i="0" u="none" strike="noStrike" kern="1200" cap="none" spc="0" normalizeH="0" baseline="0" noProof="0" dirty="0">
                <a:ln>
                  <a:noFill/>
                </a:ln>
                <a:solidFill>
                  <a:srgbClr val="000099"/>
                </a:solidFill>
                <a:effectLst/>
                <a:uLnTx/>
                <a:uFillTx/>
                <a:latin typeface="Arial"/>
                <a:ea typeface="+mn-ea"/>
                <a:cs typeface="+mn-cs"/>
              </a:rPr>
              <a:t>; alla base del calcolo si pone il reddito annuale ricostruito in relazione alla entità della invalidità permanente, in misura elevata pari al 25%, in un soggetto in età di studi superiori, che viene a subire una rilevante riduzione della capacità lavorativa, presentandosi come invalida alle offerte di lavoro ed a quelle selettive che attengono anche ad una particolare prestanza e presenza fisica.</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600" b="0" i="0" u="none" strike="noStrike" kern="1200" cap="none" spc="0" normalizeH="0" baseline="0" noProof="0" dirty="0">
                <a:ln>
                  <a:noFill/>
                </a:ln>
                <a:solidFill>
                  <a:srgbClr val="000099"/>
                </a:solidFill>
                <a:effectLst/>
                <a:uLnTx/>
                <a:uFillTx/>
                <a:latin typeface="Arial"/>
                <a:ea typeface="+mn-ea"/>
                <a:cs typeface="+mn-cs"/>
              </a:rPr>
              <a:t>Così, lo studente inoccupato ma proficuamente dedito agli studi, ha diritto alla risarcibilità patrimoniale del danno derivante da invalidità permanente, consistente nella liquidazione del danno futuro a causa della menomata capacità lavorativa, e il danno derivante dalla invalidità temporanea e collegato alla distinta perdita del guadagno nella esplicazione della detta capacità, secondo criteri equitativi (</a:t>
            </a:r>
            <a:r>
              <a:rPr kumimoji="0" lang="it-IT" sz="1600" b="0" i="0" u="none" strike="noStrike" kern="1200" cap="none" spc="0" normalizeH="0" baseline="0" noProof="0" dirty="0" err="1">
                <a:ln>
                  <a:noFill/>
                </a:ln>
                <a:solidFill>
                  <a:srgbClr val="000099"/>
                </a:solidFill>
                <a:effectLst/>
                <a:uLnTx/>
                <a:uFillTx/>
                <a:latin typeface="Arial"/>
                <a:ea typeface="+mn-ea"/>
                <a:cs typeface="+mn-cs"/>
              </a:rPr>
              <a:t>Cass</a:t>
            </a:r>
            <a:r>
              <a:rPr kumimoji="0" lang="it-IT" sz="1600" b="0" i="0" u="none" strike="noStrike" kern="1200" cap="none" spc="0" normalizeH="0" baseline="0" noProof="0" dirty="0">
                <a:ln>
                  <a:noFill/>
                </a:ln>
                <a:solidFill>
                  <a:srgbClr val="000099"/>
                </a:solidFill>
                <a:effectLst/>
                <a:uLnTx/>
                <a:uFillTx/>
                <a:latin typeface="Arial"/>
                <a:ea typeface="+mn-ea"/>
                <a:cs typeface="+mn-cs"/>
              </a:rPr>
              <a:t>. 1989 n. 2150).</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sz="1600" b="0" i="0" u="none" strike="noStrike" kern="1200" cap="none" spc="0" normalizeH="0" baseline="0" noProof="0" dirty="0">
              <a:ln>
                <a:noFill/>
              </a:ln>
              <a:solidFill>
                <a:srgbClr val="000099"/>
              </a:solidFill>
              <a:effectLst/>
              <a:uLnTx/>
              <a:uFillTx/>
              <a:latin typeface="Arial"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sz="1800" b="1" i="1" u="none" strike="noStrike" kern="1200" cap="none" spc="0" normalizeH="0" baseline="0" noProof="0" dirty="0">
              <a:ln>
                <a:noFill/>
              </a:ln>
              <a:solidFill>
                <a:srgbClr val="000099"/>
              </a:solidFill>
              <a:effectLst/>
              <a:uLnTx/>
              <a:uFillTx/>
              <a:latin typeface="Arial"/>
              <a:ea typeface="+mn-ea"/>
              <a:cs typeface="+mn-cs"/>
            </a:endParaRPr>
          </a:p>
        </p:txBody>
      </p:sp>
      <p:grpSp>
        <p:nvGrpSpPr>
          <p:cNvPr id="69639" name="Gruppo 3"/>
          <p:cNvGrpSpPr>
            <a:grpSpLocks/>
          </p:cNvGrpSpPr>
          <p:nvPr/>
        </p:nvGrpSpPr>
        <p:grpSpPr bwMode="auto">
          <a:xfrm>
            <a:off x="42863" y="68263"/>
            <a:ext cx="9058275" cy="522287"/>
            <a:chOff x="36709" y="44066"/>
            <a:chExt cx="9057933" cy="522921"/>
          </a:xfrm>
        </p:grpSpPr>
        <p:sp>
          <p:nvSpPr>
            <p:cNvPr id="11272" name="WordArt 72"/>
            <p:cNvSpPr>
              <a:spLocks noChangeArrowheads="1" noChangeShapeType="1" noTextEdit="1"/>
            </p:cNvSpPr>
            <p:nvPr/>
          </p:nvSpPr>
          <p:spPr bwMode="auto">
            <a:xfrm>
              <a:off x="1042988" y="74160"/>
              <a:ext cx="7058025" cy="43497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65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48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II CONGRESSO NAZIONALE A.N.ME.LE.P.A.: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LE VITTIME DEL DOVERE: ASPETTI MEDICO-LEGALI TRA PRESTAZIONI E RISARCIMENTI</a:t>
              </a:r>
            </a:p>
          </p:txBody>
        </p:sp>
        <p:pic>
          <p:nvPicPr>
            <p:cNvPr id="6964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09" y="44624"/>
              <a:ext cx="890392" cy="5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455" y="44066"/>
              <a:ext cx="865187" cy="49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479807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2" name="Group 27"/>
          <p:cNvGrpSpPr>
            <a:grpSpLocks/>
          </p:cNvGrpSpPr>
          <p:nvPr/>
        </p:nvGrpSpPr>
        <p:grpSpPr bwMode="auto">
          <a:xfrm>
            <a:off x="357188" y="836613"/>
            <a:ext cx="8064500" cy="666750"/>
            <a:chOff x="669" y="609"/>
            <a:chExt cx="2236" cy="428"/>
          </a:xfrm>
        </p:grpSpPr>
        <p:sp>
          <p:nvSpPr>
            <p:cNvPr id="71691" name="AutoShape 28"/>
            <p:cNvSpPr>
              <a:spLocks noChangeArrowheads="1"/>
            </p:cNvSpPr>
            <p:nvPr/>
          </p:nvSpPr>
          <p:spPr bwMode="auto">
            <a:xfrm>
              <a:off x="669" y="609"/>
              <a:ext cx="2222" cy="428"/>
            </a:xfrm>
            <a:prstGeom prst="bevel">
              <a:avLst>
                <a:gd name="adj" fmla="val 12500"/>
              </a:avLst>
            </a:prstGeom>
            <a:solidFill>
              <a:srgbClr val="BBE0E3"/>
            </a:solidFill>
            <a:ln w="9525">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 name="Text Box 29"/>
            <p:cNvSpPr txBox="1">
              <a:spLocks noChangeArrowheads="1"/>
            </p:cNvSpPr>
            <p:nvPr/>
          </p:nvSpPr>
          <p:spPr bwMode="auto">
            <a:xfrm>
              <a:off x="706" y="692"/>
              <a:ext cx="2199" cy="305"/>
            </a:xfrm>
            <a:prstGeom prst="rect">
              <a:avLst/>
            </a:prstGeom>
            <a:noFill/>
            <a:ln>
              <a:noFill/>
            </a:ln>
            <a:effectLs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rPr>
                <a:t>MODALITA’ VALUTATIVE</a:t>
              </a:r>
              <a:endParaRPr kumimoji="0" lang="es-ES" sz="2200" b="0" i="0" u="none" strike="noStrike" kern="1200" cap="none" spc="0" normalizeH="0" baseline="0" noProof="0" dirty="0">
                <a:ln>
                  <a:noFill/>
                </a:ln>
                <a:solidFill>
                  <a:srgbClr val="CC6600"/>
                </a:solidFill>
                <a:effectLst>
                  <a:outerShdw blurRad="38100" dist="38100" dir="2700000" algn="tl">
                    <a:srgbClr val="000000"/>
                  </a:outerShdw>
                </a:effectLst>
                <a:uLnTx/>
                <a:uFillTx/>
                <a:latin typeface="Arial Narrow" pitchFamily="34" charset="0"/>
                <a:ea typeface="+mn-ea"/>
                <a:cs typeface="+mn-cs"/>
              </a:endParaRPr>
            </a:p>
          </p:txBody>
        </p:sp>
      </p:grpSp>
      <p:sp>
        <p:nvSpPr>
          <p:cNvPr id="71683" name="Rectangle 1027"/>
          <p:cNvSpPr txBox="1">
            <a:spLocks noChangeArrowheads="1"/>
          </p:cNvSpPr>
          <p:nvPr/>
        </p:nvSpPr>
        <p:spPr bwMode="auto">
          <a:xfrm>
            <a:off x="107950" y="1608138"/>
            <a:ext cx="8921750" cy="4916487"/>
          </a:xfrm>
          <a:prstGeom prst="rect">
            <a:avLst/>
          </a:prstGeom>
          <a:blipFill dpi="0" rotWithShape="1">
            <a:blip r:embed="rId3"/>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it-IT" altLang="it-IT"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p:txBody>
      </p:sp>
      <p:sp>
        <p:nvSpPr>
          <p:cNvPr id="19" name="CasellaDiTesto 2"/>
          <p:cNvSpPr txBox="1">
            <a:spLocks noChangeArrowheads="1"/>
          </p:cNvSpPr>
          <p:nvPr/>
        </p:nvSpPr>
        <p:spPr bwMode="auto">
          <a:xfrm>
            <a:off x="93663" y="1066800"/>
            <a:ext cx="8921750" cy="1131888"/>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sz="1800" b="1" i="0" u="none" strike="noStrike" kern="1200" cap="none" spc="0" normalizeH="0" baseline="0" noProof="0" dirty="0" smtClean="0">
              <a:ln>
                <a:noFill/>
              </a:ln>
              <a:solidFill>
                <a:srgbClr val="000099">
                  <a:lumMod val="75000"/>
                </a:srgbClr>
              </a:solidFill>
              <a:effectLst/>
              <a:uLnTx/>
              <a:uFillTx/>
              <a:latin typeface="Arial"/>
              <a:ea typeface="+mn-ea"/>
              <a:cs typeface="+mn-cs"/>
            </a:endParaRPr>
          </a:p>
          <a:p>
            <a:pPr marL="0" marR="0" lvl="0" indent="0" algn="ctr" defTabSz="914400" rtl="0" eaLnBrk="1" fontAlgn="base" latinLnBrk="0" hangingPunct="1">
              <a:lnSpc>
                <a:spcPct val="80000"/>
              </a:lnSpc>
              <a:spcBef>
                <a:spcPct val="0"/>
              </a:spcBef>
              <a:spcAft>
                <a:spcPct val="0"/>
              </a:spcAft>
              <a:buClrTx/>
              <a:buSzTx/>
              <a:buFont typeface="Wingdings" pitchFamily="2" charset="2"/>
              <a:buChar char="ü"/>
              <a:tabLst/>
              <a:defRPr/>
            </a:pPr>
            <a:endParaRPr kumimoji="0" lang="it-IT" sz="8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just" defTabSz="914400" rtl="0" eaLnBrk="1" fontAlgn="base" latinLnBrk="0" hangingPunct="1">
              <a:lnSpc>
                <a:spcPct val="80000"/>
              </a:lnSpc>
              <a:spcBef>
                <a:spcPct val="0"/>
              </a:spcBef>
              <a:spcAft>
                <a:spcPct val="0"/>
              </a:spcAft>
              <a:buClrTx/>
              <a:buSzTx/>
              <a:buFont typeface="Wingdings" pitchFamily="2" charset="2"/>
              <a:buChar char="ü"/>
              <a:tabLst/>
              <a:defRPr/>
            </a:pPr>
            <a:endParaRPr kumimoji="0" lang="it-IT" sz="18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it-IT" sz="1800" b="1" i="0" u="sng" strike="noStrike" kern="1200" cap="none" spc="0" normalizeH="0" baseline="0" noProof="0" dirty="0" smtClean="0">
                <a:ln>
                  <a:noFill/>
                </a:ln>
                <a:solidFill>
                  <a:srgbClr val="FF0000"/>
                </a:solidFill>
                <a:effectLst/>
                <a:uLnTx/>
                <a:uFillTx/>
                <a:latin typeface="Arial" charset="0"/>
                <a:ea typeface="+mn-ea"/>
                <a:cs typeface="+mn-cs"/>
              </a:rPr>
              <a:t>In accordo alla predetta Direttiva </a:t>
            </a:r>
            <a:r>
              <a:rPr kumimoji="0" lang="it-IT" sz="1800" b="1" i="0" u="sng" strike="noStrike" kern="1200" cap="none" spc="0" normalizeH="0" baseline="0" noProof="0" dirty="0">
                <a:ln>
                  <a:noFill/>
                </a:ln>
                <a:solidFill>
                  <a:srgbClr val="FF0000"/>
                </a:solidFill>
                <a:effectLst/>
                <a:uLnTx/>
                <a:uFillTx/>
                <a:latin typeface="Arial" charset="0"/>
                <a:ea typeface="+mn-ea"/>
                <a:cs typeface="+mn-cs"/>
              </a:rPr>
              <a:t>IGESAN n. 14308 del 09 dicembre 2013</a:t>
            </a:r>
            <a:r>
              <a:rPr kumimoji="0" lang="it-IT" sz="1800" b="1" i="0" u="none" strike="noStrike" kern="1200" cap="none" spc="0" normalizeH="0" baseline="0" noProof="0" dirty="0">
                <a:ln>
                  <a:noFill/>
                </a:ln>
                <a:solidFill>
                  <a:srgbClr val="FF0000"/>
                </a:solidFill>
                <a:effectLst/>
                <a:uLnTx/>
                <a:uFillTx/>
                <a:latin typeface="Arial" charset="0"/>
                <a:ea typeface="+mn-ea"/>
                <a:cs typeface="+mn-cs"/>
              </a:rPr>
              <a:t>: </a:t>
            </a:r>
            <a:endParaRPr kumimoji="0" lang="it-IT" sz="1800" b="1" i="0" u="none" strike="noStrike" kern="1200" cap="none" spc="0" normalizeH="0" baseline="0" noProof="0" dirty="0" smtClean="0">
              <a:ln>
                <a:noFill/>
              </a:ln>
              <a:solidFill>
                <a:srgbClr val="FF0000"/>
              </a:solidFill>
              <a:effectLst/>
              <a:uLnTx/>
              <a:uFillTx/>
              <a:latin typeface="Arial" charset="0"/>
              <a:ea typeface="+mn-ea"/>
              <a:cs typeface="+mn-cs"/>
            </a:endParaRPr>
          </a:p>
          <a:p>
            <a:pPr marL="0" marR="0" lvl="0" indent="0" algn="just" defTabSz="914400" rtl="0" eaLnBrk="1" fontAlgn="base" latinLnBrk="0" hangingPunct="1">
              <a:lnSpc>
                <a:spcPct val="80000"/>
              </a:lnSpc>
              <a:spcBef>
                <a:spcPct val="0"/>
              </a:spcBef>
              <a:spcAft>
                <a:spcPct val="0"/>
              </a:spcAft>
              <a:buClrTx/>
              <a:buSzTx/>
              <a:buFontTx/>
              <a:buNone/>
              <a:tabLst/>
              <a:defRPr/>
            </a:pPr>
            <a:endParaRPr kumimoji="0" lang="it-IT" altLang="it-IT" sz="1800" b="1" i="0" u="none" strike="noStrike" kern="1200" cap="none" spc="0" normalizeH="0" baseline="0" noProof="0" dirty="0">
              <a:ln>
                <a:noFill/>
              </a:ln>
              <a:solidFill>
                <a:srgbClr val="FF0000"/>
              </a:solidFill>
              <a:effectLst/>
              <a:uLnTx/>
              <a:uFillTx/>
              <a:latin typeface="Arial" charset="0"/>
              <a:ea typeface="+mn-ea"/>
              <a:cs typeface="+mn-cs"/>
            </a:endParaRPr>
          </a:p>
        </p:txBody>
      </p:sp>
      <p:grpSp>
        <p:nvGrpSpPr>
          <p:cNvPr id="71685" name="Gruppo 3"/>
          <p:cNvGrpSpPr>
            <a:grpSpLocks/>
          </p:cNvGrpSpPr>
          <p:nvPr/>
        </p:nvGrpSpPr>
        <p:grpSpPr bwMode="auto">
          <a:xfrm>
            <a:off x="42863" y="68263"/>
            <a:ext cx="9058275" cy="522287"/>
            <a:chOff x="36709" y="44066"/>
            <a:chExt cx="9057933" cy="522921"/>
          </a:xfrm>
        </p:grpSpPr>
        <p:sp>
          <p:nvSpPr>
            <p:cNvPr id="11272" name="WordArt 72"/>
            <p:cNvSpPr>
              <a:spLocks noChangeArrowheads="1" noChangeShapeType="1" noTextEdit="1"/>
            </p:cNvSpPr>
            <p:nvPr/>
          </p:nvSpPr>
          <p:spPr bwMode="auto">
            <a:xfrm>
              <a:off x="1042988" y="74160"/>
              <a:ext cx="7058025" cy="43497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65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48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II CONGRESSO NAZIONALE A.N.ME.LE.P.A.: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LE VITTIME DEL DOVERE: ASPETTI MEDICO-LEGALI TRA PRESTAZIONI E RISARCIMENTI</a:t>
              </a:r>
            </a:p>
          </p:txBody>
        </p:sp>
        <p:pic>
          <p:nvPicPr>
            <p:cNvPr id="7168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09" y="44624"/>
              <a:ext cx="890392" cy="5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455" y="44066"/>
              <a:ext cx="865187" cy="49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686" name="Immagine 1"/>
          <p:cNvPicPr>
            <a:picLocks noChangeAspect="1"/>
          </p:cNvPicPr>
          <p:nvPr/>
        </p:nvPicPr>
        <p:blipFill>
          <a:blip r:embed="rId6">
            <a:extLst>
              <a:ext uri="{28A0092B-C50C-407E-A947-70E740481C1C}">
                <a14:useLocalDpi xmlns:a14="http://schemas.microsoft.com/office/drawing/2010/main" val="0"/>
              </a:ext>
            </a:extLst>
          </a:blip>
          <a:srcRect l="5998" t="14848" r="6474" b="56889"/>
          <a:stretch>
            <a:fillRect/>
          </a:stretch>
        </p:blipFill>
        <p:spPr bwMode="auto">
          <a:xfrm>
            <a:off x="1746250" y="1960563"/>
            <a:ext cx="527367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Immagine 3"/>
          <p:cNvPicPr>
            <a:picLocks noChangeAspect="1"/>
          </p:cNvPicPr>
          <p:nvPr/>
        </p:nvPicPr>
        <p:blipFill>
          <a:blip r:embed="rId7">
            <a:extLst>
              <a:ext uri="{28A0092B-C50C-407E-A947-70E740481C1C}">
                <a14:useLocalDpi xmlns:a14="http://schemas.microsoft.com/office/drawing/2010/main" val="0"/>
              </a:ext>
            </a:extLst>
          </a:blip>
          <a:srcRect l="5940" t="27299" r="4965" b="48552"/>
          <a:stretch>
            <a:fillRect/>
          </a:stretch>
        </p:blipFill>
        <p:spPr bwMode="auto">
          <a:xfrm>
            <a:off x="1773238" y="4475163"/>
            <a:ext cx="5246687"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12824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0" name="Group 27"/>
          <p:cNvGrpSpPr>
            <a:grpSpLocks/>
          </p:cNvGrpSpPr>
          <p:nvPr/>
        </p:nvGrpSpPr>
        <p:grpSpPr bwMode="auto">
          <a:xfrm>
            <a:off x="395288" y="836613"/>
            <a:ext cx="8064500" cy="666750"/>
            <a:chOff x="669" y="609"/>
            <a:chExt cx="2236" cy="428"/>
          </a:xfrm>
        </p:grpSpPr>
        <p:sp>
          <p:nvSpPr>
            <p:cNvPr id="73739" name="AutoShape 28"/>
            <p:cNvSpPr>
              <a:spLocks noChangeArrowheads="1"/>
            </p:cNvSpPr>
            <p:nvPr/>
          </p:nvSpPr>
          <p:spPr bwMode="auto">
            <a:xfrm>
              <a:off x="669" y="609"/>
              <a:ext cx="2222" cy="428"/>
            </a:xfrm>
            <a:prstGeom prst="bevel">
              <a:avLst>
                <a:gd name="adj" fmla="val 12500"/>
              </a:avLst>
            </a:prstGeom>
            <a:solidFill>
              <a:srgbClr val="BBE0E3"/>
            </a:solidFill>
            <a:ln w="9525">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 name="Text Box 29"/>
            <p:cNvSpPr txBox="1">
              <a:spLocks noChangeArrowheads="1"/>
            </p:cNvSpPr>
            <p:nvPr/>
          </p:nvSpPr>
          <p:spPr bwMode="auto">
            <a:xfrm>
              <a:off x="706" y="692"/>
              <a:ext cx="2199" cy="305"/>
            </a:xfrm>
            <a:prstGeom prst="rect">
              <a:avLst/>
            </a:prstGeom>
            <a:noFill/>
            <a:ln>
              <a:noFill/>
            </a:ln>
            <a:effectLs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rPr>
                <a:t>MODALITA’ VALUTATIVE</a:t>
              </a:r>
              <a:endParaRPr kumimoji="0" lang="es-ES" sz="2200" b="0" i="0" u="none" strike="noStrike" kern="1200" cap="none" spc="0" normalizeH="0" baseline="0" noProof="0" dirty="0">
                <a:ln>
                  <a:noFill/>
                </a:ln>
                <a:solidFill>
                  <a:srgbClr val="CC6600"/>
                </a:solidFill>
                <a:effectLst>
                  <a:outerShdw blurRad="38100" dist="38100" dir="2700000" algn="tl">
                    <a:srgbClr val="000000"/>
                  </a:outerShdw>
                </a:effectLst>
                <a:uLnTx/>
                <a:uFillTx/>
                <a:latin typeface="Arial Narrow" pitchFamily="34" charset="0"/>
                <a:ea typeface="+mn-ea"/>
                <a:cs typeface="+mn-cs"/>
              </a:endParaRPr>
            </a:p>
          </p:txBody>
        </p:sp>
      </p:grpSp>
      <p:sp>
        <p:nvSpPr>
          <p:cNvPr id="73731" name="Rectangle 1027"/>
          <p:cNvSpPr txBox="1">
            <a:spLocks noChangeArrowheads="1"/>
          </p:cNvSpPr>
          <p:nvPr/>
        </p:nvSpPr>
        <p:spPr bwMode="auto">
          <a:xfrm>
            <a:off x="107950" y="1608138"/>
            <a:ext cx="8921750" cy="5060950"/>
          </a:xfrm>
          <a:prstGeom prst="rect">
            <a:avLst/>
          </a:prstGeom>
          <a:blipFill dpi="0" rotWithShape="1">
            <a:blip r:embed="rId3"/>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it-IT" altLang="it-IT"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p:txBody>
      </p:sp>
      <p:grpSp>
        <p:nvGrpSpPr>
          <p:cNvPr id="73732" name="Gruppo 3"/>
          <p:cNvGrpSpPr>
            <a:grpSpLocks/>
          </p:cNvGrpSpPr>
          <p:nvPr/>
        </p:nvGrpSpPr>
        <p:grpSpPr bwMode="auto">
          <a:xfrm>
            <a:off x="42863" y="68263"/>
            <a:ext cx="9058275" cy="522287"/>
            <a:chOff x="36709" y="44066"/>
            <a:chExt cx="9057933" cy="522921"/>
          </a:xfrm>
        </p:grpSpPr>
        <p:sp>
          <p:nvSpPr>
            <p:cNvPr id="11272" name="WordArt 72"/>
            <p:cNvSpPr>
              <a:spLocks noChangeArrowheads="1" noChangeShapeType="1" noTextEdit="1"/>
            </p:cNvSpPr>
            <p:nvPr/>
          </p:nvSpPr>
          <p:spPr bwMode="auto">
            <a:xfrm>
              <a:off x="1042988" y="74160"/>
              <a:ext cx="7058025" cy="43497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65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48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II CONGRESSO NAZIONALE A.N.ME.LE.P.A.: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LE VITTIME DEL DOVERE: ASPETTI MEDICO-LEGALI TRA PRESTAZIONI E RISARCIMENTI</a:t>
              </a:r>
            </a:p>
          </p:txBody>
        </p:sp>
        <p:pic>
          <p:nvPicPr>
            <p:cNvPr id="7373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09" y="44624"/>
              <a:ext cx="890392" cy="5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455" y="44066"/>
              <a:ext cx="865187" cy="49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3733" name="Segnaposto numero diapositiva 4"/>
          <p:cNvSpPr txBox="1">
            <a:spLocks noGrp="1"/>
          </p:cNvSpPr>
          <p:nvPr/>
        </p:nvSpPr>
        <p:spPr bwMode="auto">
          <a:xfrm>
            <a:off x="8402638" y="6380163"/>
            <a:ext cx="330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95000"/>
              </a:lnSpc>
              <a:spcBef>
                <a:spcPct val="0"/>
              </a:spcBef>
              <a:spcAft>
                <a:spcPct val="0"/>
              </a:spcAft>
              <a:buClrTx/>
              <a:buSzTx/>
              <a:buFontTx/>
              <a:buNone/>
              <a:tabLst/>
              <a:defRPr/>
            </a:pPr>
            <a:fld id="{DB764E44-DA91-448A-80BF-EB3E4E78DE41}" type="slidenum">
              <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rPr>
              <a:pPr marL="0" marR="0" lvl="0" indent="0" algn="r" defTabSz="914400" rtl="0" eaLnBrk="1" fontAlgn="base" latinLnBrk="0" hangingPunct="1">
                <a:lnSpc>
                  <a:spcPct val="95000"/>
                </a:lnSpc>
                <a:spcBef>
                  <a:spcPct val="0"/>
                </a:spcBef>
                <a:spcAft>
                  <a:spcPct val="0"/>
                </a:spcAft>
                <a:buClrTx/>
                <a:buSzTx/>
                <a:buFontTx/>
                <a:buNone/>
                <a:tabLst/>
                <a:defRPr/>
              </a:pPr>
              <a:t>35</a:t>
            </a:fld>
            <a:endPar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endParaRPr>
          </a:p>
        </p:txBody>
      </p:sp>
      <p:pic>
        <p:nvPicPr>
          <p:cNvPr id="73734" name="Immagine 1"/>
          <p:cNvPicPr>
            <a:picLocks noChangeAspect="1"/>
          </p:cNvPicPr>
          <p:nvPr/>
        </p:nvPicPr>
        <p:blipFill>
          <a:blip r:embed="rId6">
            <a:extLst>
              <a:ext uri="{28A0092B-C50C-407E-A947-70E740481C1C}">
                <a14:useLocalDpi xmlns:a14="http://schemas.microsoft.com/office/drawing/2010/main" val="0"/>
              </a:ext>
            </a:extLst>
          </a:blip>
          <a:srcRect l="2477" t="13016" r="4178" b="59612"/>
          <a:stretch>
            <a:fillRect/>
          </a:stretch>
        </p:blipFill>
        <p:spPr bwMode="auto">
          <a:xfrm>
            <a:off x="1476375" y="1677988"/>
            <a:ext cx="55784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Immagine 2"/>
          <p:cNvPicPr>
            <a:picLocks noChangeAspect="1"/>
          </p:cNvPicPr>
          <p:nvPr/>
        </p:nvPicPr>
        <p:blipFill>
          <a:blip r:embed="rId7">
            <a:extLst>
              <a:ext uri="{28A0092B-C50C-407E-A947-70E740481C1C}">
                <a14:useLocalDpi xmlns:a14="http://schemas.microsoft.com/office/drawing/2010/main" val="0"/>
              </a:ext>
            </a:extLst>
          </a:blip>
          <a:srcRect l="5939" t="54597" r="6448" b="18103"/>
          <a:stretch>
            <a:fillRect/>
          </a:stretch>
        </p:blipFill>
        <p:spPr bwMode="auto">
          <a:xfrm>
            <a:off x="1476375" y="3971925"/>
            <a:ext cx="5578475"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20579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8" name="Group 27"/>
          <p:cNvGrpSpPr>
            <a:grpSpLocks/>
          </p:cNvGrpSpPr>
          <p:nvPr/>
        </p:nvGrpSpPr>
        <p:grpSpPr bwMode="auto">
          <a:xfrm>
            <a:off x="395288" y="836613"/>
            <a:ext cx="8064500" cy="666750"/>
            <a:chOff x="669" y="609"/>
            <a:chExt cx="2236" cy="428"/>
          </a:xfrm>
        </p:grpSpPr>
        <p:sp>
          <p:nvSpPr>
            <p:cNvPr id="75785" name="AutoShape 28"/>
            <p:cNvSpPr>
              <a:spLocks noChangeArrowheads="1"/>
            </p:cNvSpPr>
            <p:nvPr/>
          </p:nvSpPr>
          <p:spPr bwMode="auto">
            <a:xfrm>
              <a:off x="669" y="609"/>
              <a:ext cx="2222" cy="428"/>
            </a:xfrm>
            <a:prstGeom prst="bevel">
              <a:avLst>
                <a:gd name="adj" fmla="val 12500"/>
              </a:avLst>
            </a:prstGeom>
            <a:solidFill>
              <a:srgbClr val="BBE0E3"/>
            </a:solidFill>
            <a:ln w="9525">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 name="Text Box 29"/>
            <p:cNvSpPr txBox="1">
              <a:spLocks noChangeArrowheads="1"/>
            </p:cNvSpPr>
            <p:nvPr/>
          </p:nvSpPr>
          <p:spPr bwMode="auto">
            <a:xfrm>
              <a:off x="706" y="692"/>
              <a:ext cx="2199" cy="305"/>
            </a:xfrm>
            <a:prstGeom prst="rect">
              <a:avLst/>
            </a:prstGeom>
            <a:noFill/>
            <a:ln>
              <a:noFill/>
            </a:ln>
            <a:effectLs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rPr>
                <a:t>MODALITA’ VALUTATIVE</a:t>
              </a:r>
              <a:endParaRPr kumimoji="0" lang="es-ES" sz="2200" b="0" i="0" u="none" strike="noStrike" kern="1200" cap="none" spc="0" normalizeH="0" baseline="0" noProof="0" dirty="0">
                <a:ln>
                  <a:noFill/>
                </a:ln>
                <a:solidFill>
                  <a:srgbClr val="CC6600"/>
                </a:solidFill>
                <a:effectLst>
                  <a:outerShdw blurRad="38100" dist="38100" dir="2700000" algn="tl">
                    <a:srgbClr val="000000"/>
                  </a:outerShdw>
                </a:effectLst>
                <a:uLnTx/>
                <a:uFillTx/>
                <a:latin typeface="Arial Narrow" pitchFamily="34" charset="0"/>
                <a:ea typeface="+mn-ea"/>
                <a:cs typeface="+mn-cs"/>
              </a:endParaRPr>
            </a:p>
          </p:txBody>
        </p:sp>
      </p:grpSp>
      <p:sp>
        <p:nvSpPr>
          <p:cNvPr id="75779" name="Rectangle 1027"/>
          <p:cNvSpPr txBox="1">
            <a:spLocks noChangeArrowheads="1"/>
          </p:cNvSpPr>
          <p:nvPr/>
        </p:nvSpPr>
        <p:spPr bwMode="auto">
          <a:xfrm>
            <a:off x="107950" y="1608138"/>
            <a:ext cx="8921750" cy="5060950"/>
          </a:xfrm>
          <a:prstGeom prst="rect">
            <a:avLst/>
          </a:prstGeom>
          <a:blipFill dpi="0" rotWithShape="1">
            <a:blip r:embed="rId3"/>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it-IT" altLang="it-IT" sz="2400" b="0"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Già in questa fase si introduce la sola valutazione del DB anche in assenza di riduzione della capacità di lavoro generica.</a:t>
            </a:r>
          </a:p>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it-IT" altLang="it-IT" sz="2400" b="0"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IC= DB+(IP-DB)=DB+(0-DB)=DB </a:t>
            </a:r>
            <a:endParaRPr kumimoji="0" lang="it-IT" altLang="it-IT" sz="1400" b="0" i="0" u="none" strike="noStrike" kern="1200" cap="none" spc="0" normalizeH="0" baseline="0" noProof="0" smtClean="0">
              <a:ln>
                <a:noFill/>
              </a:ln>
              <a:solidFill>
                <a:srgbClr val="000099"/>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Tx/>
              <a:buNone/>
              <a:tabLst/>
              <a:defRPr/>
            </a:pPr>
            <a:endParaRPr kumimoji="0" lang="it-IT" altLang="it-IT" sz="1000" b="0" i="0" u="none" strike="noStrike" kern="1200" cap="none" spc="0" normalizeH="0" baseline="0" noProof="0" smtClean="0">
              <a:ln>
                <a:noFill/>
              </a:ln>
              <a:solidFill>
                <a:srgbClr val="000099"/>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it-IT" altLang="it-IT" sz="2000" b="0"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Qualche esempio….</a:t>
            </a:r>
          </a:p>
          <a:p>
            <a:pPr marL="342900" marR="0" lvl="0" indent="-342900" algn="l" defTabSz="914400" rtl="0" eaLnBrk="0" fontAlgn="base" latinLnBrk="0" hangingPunct="0">
              <a:lnSpc>
                <a:spcPct val="100000"/>
              </a:lnSpc>
              <a:spcBef>
                <a:spcPct val="0"/>
              </a:spcBef>
              <a:spcAft>
                <a:spcPct val="0"/>
              </a:spcAft>
              <a:buClrTx/>
              <a:buSzTx/>
              <a:buFontTx/>
              <a:buNone/>
              <a:tabLst/>
              <a:defRPr/>
            </a:pPr>
            <a:endParaRPr kumimoji="0" lang="it-IT" altLang="it-IT" sz="400" b="0" i="0" u="none" strike="noStrike" kern="1200" cap="none" spc="0" normalizeH="0" baseline="0" noProof="0" smtClean="0">
              <a:ln>
                <a:noFill/>
              </a:ln>
              <a:solidFill>
                <a:srgbClr val="000099"/>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it-IT" altLang="it-IT" sz="2400" b="0"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	ex art. 1 comma 563 L. 266/2005 </a:t>
            </a:r>
          </a:p>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it-IT" altLang="it-IT" sz="2400" b="0"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    </a:t>
            </a:r>
            <a:r>
              <a:rPr kumimoji="0" lang="it-IT" altLang="it-IT" sz="2400" b="1"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danno estetico</a:t>
            </a:r>
            <a:r>
              <a:rPr kumimoji="0" lang="it-IT" altLang="it-IT" sz="2400" b="0"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 Voce 36 del DM 12/07/2010 “</a:t>
            </a:r>
            <a:r>
              <a:rPr kumimoji="0" lang="it-IT" altLang="it-IT" sz="2400" b="0" i="1"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cicatrici cutanee non interessanti il volto ed il collo distrofiche e discromiche fino al 5%</a:t>
            </a:r>
            <a:r>
              <a:rPr kumimoji="0" lang="it-IT" altLang="it-IT" sz="2400" b="0"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a:t>
            </a:r>
          </a:p>
          <a:p>
            <a:pPr marL="342900" marR="0" lvl="0" indent="-342900" algn="l" defTabSz="914400" rtl="0" eaLnBrk="0" fontAlgn="base" latinLnBrk="0" hangingPunct="0">
              <a:lnSpc>
                <a:spcPct val="100000"/>
              </a:lnSpc>
              <a:spcBef>
                <a:spcPct val="0"/>
              </a:spcBef>
              <a:spcAft>
                <a:spcPct val="0"/>
              </a:spcAft>
              <a:buClrTx/>
              <a:buSzTx/>
              <a:buFontTx/>
              <a:buNone/>
              <a:tabLst/>
              <a:defRPr/>
            </a:pPr>
            <a:endParaRPr kumimoji="0" lang="it-IT" altLang="it-IT" sz="600" b="0" i="0" u="none" strike="noStrike" kern="1200" cap="none" spc="0" normalizeH="0" baseline="0" noProof="0" smtClean="0">
              <a:ln>
                <a:noFill/>
              </a:ln>
              <a:solidFill>
                <a:srgbClr val="000099"/>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it-IT" altLang="it-IT" sz="2400" b="0"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   ex art. 1 comma 564 L. 266/2005 (Vittime del dovere per particolari condizioni operative/missione)</a:t>
            </a:r>
          </a:p>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it-IT" altLang="it-IT" sz="2400" b="0"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	</a:t>
            </a:r>
            <a:r>
              <a:rPr kumimoji="0" lang="it-IT" altLang="it-IT" sz="2400" b="1"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danno anatomico </a:t>
            </a:r>
            <a:r>
              <a:rPr kumimoji="0" lang="it-IT" altLang="it-IT" sz="2400" b="0"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Voce 331 del DM 12/07/2010 “</a:t>
            </a:r>
            <a:r>
              <a:rPr kumimoji="0" lang="it-IT" altLang="it-IT" sz="2400" b="0" i="1"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danno anatomico a tipo placche pleuriche in assenza o sfumata ripercussione funzionale fino al 5%</a:t>
            </a:r>
            <a:r>
              <a:rPr kumimoji="0" lang="it-IT" altLang="it-IT" sz="2400" b="0"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a:t>
            </a:r>
          </a:p>
          <a:p>
            <a:pPr marL="342900" marR="0" lvl="0" indent="-342900" algn="just"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it-IT" altLang="it-IT" sz="3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p:txBody>
      </p:sp>
      <p:grpSp>
        <p:nvGrpSpPr>
          <p:cNvPr id="75780" name="Gruppo 3"/>
          <p:cNvGrpSpPr>
            <a:grpSpLocks/>
          </p:cNvGrpSpPr>
          <p:nvPr/>
        </p:nvGrpSpPr>
        <p:grpSpPr bwMode="auto">
          <a:xfrm>
            <a:off x="42863" y="68263"/>
            <a:ext cx="9058275" cy="522287"/>
            <a:chOff x="36709" y="44066"/>
            <a:chExt cx="9057933" cy="522921"/>
          </a:xfrm>
        </p:grpSpPr>
        <p:sp>
          <p:nvSpPr>
            <p:cNvPr id="11272" name="WordArt 72"/>
            <p:cNvSpPr>
              <a:spLocks noChangeArrowheads="1" noChangeShapeType="1" noTextEdit="1"/>
            </p:cNvSpPr>
            <p:nvPr/>
          </p:nvSpPr>
          <p:spPr bwMode="auto">
            <a:xfrm>
              <a:off x="1042988" y="74160"/>
              <a:ext cx="7058025" cy="43497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65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48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II CONGRESSO NAZIONALE A.N.ME.LE.P.A.: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LE VITTIME DEL DOVERE: ASPETTI MEDICO-LEGALI TRA PRESTAZIONI E RISARCIMENTI</a:t>
              </a:r>
            </a:p>
          </p:txBody>
        </p:sp>
        <p:pic>
          <p:nvPicPr>
            <p:cNvPr id="7578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09" y="44624"/>
              <a:ext cx="890392" cy="5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455" y="44066"/>
              <a:ext cx="865187" cy="49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5781" name="Segnaposto numero diapositiva 4"/>
          <p:cNvSpPr txBox="1">
            <a:spLocks noGrp="1"/>
          </p:cNvSpPr>
          <p:nvPr/>
        </p:nvSpPr>
        <p:spPr bwMode="auto">
          <a:xfrm>
            <a:off x="8402638" y="6380163"/>
            <a:ext cx="330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95000"/>
              </a:lnSpc>
              <a:spcBef>
                <a:spcPct val="0"/>
              </a:spcBef>
              <a:spcAft>
                <a:spcPct val="0"/>
              </a:spcAft>
              <a:buClrTx/>
              <a:buSzTx/>
              <a:buFontTx/>
              <a:buNone/>
              <a:tabLst/>
              <a:defRPr/>
            </a:pPr>
            <a:fld id="{F7B472CD-5A68-42EC-941F-70439CA5C873}" type="slidenum">
              <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rPr>
              <a:pPr marL="0" marR="0" lvl="0" indent="0" algn="r" defTabSz="914400" rtl="0" eaLnBrk="1" fontAlgn="base" latinLnBrk="0" hangingPunct="1">
                <a:lnSpc>
                  <a:spcPct val="95000"/>
                </a:lnSpc>
                <a:spcBef>
                  <a:spcPct val="0"/>
                </a:spcBef>
                <a:spcAft>
                  <a:spcPct val="0"/>
                </a:spcAft>
                <a:buClrTx/>
                <a:buSzTx/>
                <a:buFontTx/>
                <a:buNone/>
                <a:tabLst/>
                <a:defRPr/>
              </a:pPr>
              <a:t>36</a:t>
            </a:fld>
            <a:endPar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816966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0"/>
          <p:cNvSpPr>
            <a:spLocks noChangeArrowheads="1"/>
          </p:cNvSpPr>
          <p:nvPr/>
        </p:nvSpPr>
        <p:spPr bwMode="auto">
          <a:xfrm>
            <a:off x="8763000" y="6505575"/>
            <a:ext cx="381000" cy="352425"/>
          </a:xfrm>
          <a:prstGeom prst="ellipse">
            <a:avLst/>
          </a:prstGeom>
          <a:solidFill>
            <a:srgbClr val="CCFF33"/>
          </a:solidFill>
          <a:ln>
            <a:noFill/>
          </a:ln>
          <a:effectLs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2800" b="1" i="1"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77827" name="Segnaposto numero diapositiva 4"/>
          <p:cNvSpPr txBox="1">
            <a:spLocks noGrp="1"/>
          </p:cNvSpPr>
          <p:nvPr/>
        </p:nvSpPr>
        <p:spPr bwMode="auto">
          <a:xfrm>
            <a:off x="8778875" y="6546850"/>
            <a:ext cx="330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95000"/>
              </a:lnSpc>
              <a:spcBef>
                <a:spcPct val="0"/>
              </a:spcBef>
              <a:spcAft>
                <a:spcPct val="0"/>
              </a:spcAft>
              <a:buClrTx/>
              <a:buSzTx/>
              <a:buFontTx/>
              <a:buNone/>
              <a:tabLst/>
              <a:defRPr/>
            </a:pPr>
            <a:fld id="{1FBDFF9F-FAB0-4647-A70C-57986D4B319B}" type="slidenum">
              <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rPr>
              <a:pPr marL="0" marR="0" lvl="0" indent="0" algn="r" defTabSz="914400" rtl="0" eaLnBrk="1" fontAlgn="base" latinLnBrk="0" hangingPunct="1">
                <a:lnSpc>
                  <a:spcPct val="95000"/>
                </a:lnSpc>
                <a:spcBef>
                  <a:spcPct val="0"/>
                </a:spcBef>
                <a:spcAft>
                  <a:spcPct val="0"/>
                </a:spcAft>
                <a:buClrTx/>
                <a:buSzTx/>
                <a:buFontTx/>
                <a:buNone/>
                <a:tabLst/>
                <a:defRPr/>
              </a:pPr>
              <a:t>37</a:t>
            </a:fld>
            <a:endPar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endParaRPr>
          </a:p>
        </p:txBody>
      </p:sp>
      <p:grpSp>
        <p:nvGrpSpPr>
          <p:cNvPr id="77828" name="Group 27"/>
          <p:cNvGrpSpPr>
            <a:grpSpLocks/>
          </p:cNvGrpSpPr>
          <p:nvPr/>
        </p:nvGrpSpPr>
        <p:grpSpPr bwMode="auto">
          <a:xfrm>
            <a:off x="395288" y="836613"/>
            <a:ext cx="8064500" cy="666750"/>
            <a:chOff x="669" y="609"/>
            <a:chExt cx="2236" cy="428"/>
          </a:xfrm>
        </p:grpSpPr>
        <p:sp>
          <p:nvSpPr>
            <p:cNvPr id="77836" name="AutoShape 28"/>
            <p:cNvSpPr>
              <a:spLocks noChangeArrowheads="1"/>
            </p:cNvSpPr>
            <p:nvPr/>
          </p:nvSpPr>
          <p:spPr bwMode="auto">
            <a:xfrm>
              <a:off x="669" y="609"/>
              <a:ext cx="2222" cy="428"/>
            </a:xfrm>
            <a:prstGeom prst="bevel">
              <a:avLst>
                <a:gd name="adj" fmla="val 12500"/>
              </a:avLst>
            </a:prstGeom>
            <a:solidFill>
              <a:srgbClr val="BBE0E3"/>
            </a:solidFill>
            <a:ln w="9525">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 name="Text Box 29"/>
            <p:cNvSpPr txBox="1">
              <a:spLocks noChangeArrowheads="1"/>
            </p:cNvSpPr>
            <p:nvPr/>
          </p:nvSpPr>
          <p:spPr bwMode="auto">
            <a:xfrm>
              <a:off x="706" y="692"/>
              <a:ext cx="2199" cy="302"/>
            </a:xfrm>
            <a:prstGeom prst="rect">
              <a:avLst/>
            </a:prstGeom>
            <a:noFill/>
            <a:ln>
              <a:noFill/>
            </a:ln>
            <a:effectLs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rPr>
                <a:t>TABELLE DANNO BIOLOGICO</a:t>
              </a:r>
              <a:endParaRPr kumimoji="0" lang="es-ES" sz="2200" b="0" i="0" u="none" strike="noStrike" kern="1200" cap="none" spc="0" normalizeH="0" baseline="0" noProof="0" dirty="0">
                <a:ln>
                  <a:noFill/>
                </a:ln>
                <a:solidFill>
                  <a:srgbClr val="CC6600"/>
                </a:solidFill>
                <a:effectLst>
                  <a:outerShdw blurRad="38100" dist="38100" dir="2700000" algn="tl">
                    <a:srgbClr val="000000"/>
                  </a:outerShdw>
                </a:effectLst>
                <a:uLnTx/>
                <a:uFillTx/>
                <a:latin typeface="Arial Narrow" pitchFamily="34" charset="0"/>
                <a:ea typeface="+mn-ea"/>
                <a:cs typeface="+mn-cs"/>
              </a:endParaRPr>
            </a:p>
          </p:txBody>
        </p:sp>
      </p:grpSp>
      <p:sp>
        <p:nvSpPr>
          <p:cNvPr id="77829" name="Rectangle 1027"/>
          <p:cNvSpPr txBox="1">
            <a:spLocks noChangeArrowheads="1"/>
          </p:cNvSpPr>
          <p:nvPr/>
        </p:nvSpPr>
        <p:spPr bwMode="auto">
          <a:xfrm>
            <a:off x="106363" y="1557338"/>
            <a:ext cx="8856662" cy="4989512"/>
          </a:xfrm>
          <a:prstGeom prst="rect">
            <a:avLst/>
          </a:prstGeom>
          <a:blipFill dpi="0" rotWithShape="1">
            <a:blip r:embed="rId3"/>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it-IT" altLang="it-IT"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p:txBody>
      </p:sp>
      <p:sp>
        <p:nvSpPr>
          <p:cNvPr id="19" name="CasellaDiTesto 2"/>
          <p:cNvSpPr txBox="1">
            <a:spLocks noChangeArrowheads="1"/>
          </p:cNvSpPr>
          <p:nvPr/>
        </p:nvSpPr>
        <p:spPr bwMode="auto">
          <a:xfrm>
            <a:off x="6084888" y="1658938"/>
            <a:ext cx="2879725" cy="1984375"/>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it-IT" altLang="it-IT" sz="2000" b="1" i="0" u="none" strike="noStrike" kern="1200" cap="none" spc="0" normalizeH="0" baseline="0" noProof="0" dirty="0" smtClean="0">
                <a:ln>
                  <a:noFill/>
                </a:ln>
                <a:solidFill>
                  <a:srgbClr val="000099">
                    <a:lumMod val="75000"/>
                  </a:srgbClr>
                </a:solidFill>
                <a:effectLst/>
                <a:uLnTx/>
                <a:uFillTx/>
                <a:latin typeface="Arial" charset="0"/>
                <a:ea typeface="+mn-ea"/>
                <a:cs typeface="+mn-cs"/>
              </a:rPr>
              <a:t>STRALCIO</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it-IT" altLang="it-IT" sz="2000" b="1" i="0" u="none" strike="noStrike" kern="1200" cap="none" spc="0" normalizeH="0" baseline="0" noProof="0" dirty="0" smtClean="0">
                <a:ln>
                  <a:noFill/>
                </a:ln>
                <a:solidFill>
                  <a:srgbClr val="000099">
                    <a:lumMod val="75000"/>
                  </a:srgbClr>
                </a:solidFill>
                <a:effectLst/>
                <a:uLnTx/>
                <a:uFillTx/>
                <a:latin typeface="Arial" charset="0"/>
                <a:ea typeface="+mn-ea"/>
                <a:cs typeface="+mn-cs"/>
              </a:rPr>
              <a:t> TABELLA</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it-IT" altLang="it-IT" sz="2000" b="1" i="0" u="none" strike="noStrike" kern="1200" cap="none" spc="0" normalizeH="0" baseline="0" noProof="0" dirty="0" smtClean="0">
                <a:ln>
                  <a:noFill/>
                </a:ln>
                <a:solidFill>
                  <a:srgbClr val="000099">
                    <a:lumMod val="75000"/>
                  </a:srgbClr>
                </a:solidFill>
                <a:effectLst/>
                <a:uLnTx/>
                <a:uFillTx/>
                <a:latin typeface="Arial" charset="0"/>
                <a:ea typeface="+mn-ea"/>
                <a:cs typeface="+mn-cs"/>
              </a:rPr>
              <a:t> TRIBUNALE ROMA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it-IT" altLang="it-IT" sz="2000" b="1" i="0" u="none" strike="noStrike" kern="1200" cap="none" spc="0" normalizeH="0" baseline="0" noProof="0" dirty="0" smtClean="0">
                <a:ln>
                  <a:noFill/>
                </a:ln>
                <a:solidFill>
                  <a:srgbClr val="000099">
                    <a:lumMod val="75000"/>
                  </a:srgbClr>
                </a:solidFill>
                <a:effectLst/>
                <a:uLnTx/>
                <a:uFillTx/>
                <a:latin typeface="Arial" charset="0"/>
                <a:ea typeface="+mn-ea"/>
                <a:cs typeface="+mn-cs"/>
              </a:rPr>
              <a:t>Anno 2018</a:t>
            </a:r>
            <a:endParaRPr kumimoji="0" lang="it-IT" altLang="it-IT" sz="2000" b="1" i="0" u="none" strike="noStrike" kern="1200" cap="none" spc="0" normalizeH="0" baseline="0" noProof="0" dirty="0">
              <a:ln>
                <a:noFill/>
              </a:ln>
              <a:solidFill>
                <a:srgbClr val="000099">
                  <a:lumMod val="75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None/>
              <a:tabLst/>
              <a:defRPr/>
            </a:pPr>
            <a:endParaRPr kumimoji="0" lang="it-IT" altLang="it-IT" sz="300" b="1" i="0" u="none" strike="noStrike" kern="1200" cap="none" spc="0" normalizeH="0" baseline="0" noProof="0" dirty="0">
              <a:ln>
                <a:noFill/>
              </a:ln>
              <a:solidFill>
                <a:srgbClr val="CCFFFF"/>
              </a:solidFill>
              <a:effectLst/>
              <a:uLnTx/>
              <a:uFillTx/>
              <a:latin typeface="Arial" charset="0"/>
              <a:ea typeface="+mn-ea"/>
              <a:cs typeface="+mn-cs"/>
            </a:endParaRPr>
          </a:p>
        </p:txBody>
      </p:sp>
      <p:grpSp>
        <p:nvGrpSpPr>
          <p:cNvPr id="77831" name="Gruppo 3"/>
          <p:cNvGrpSpPr>
            <a:grpSpLocks/>
          </p:cNvGrpSpPr>
          <p:nvPr/>
        </p:nvGrpSpPr>
        <p:grpSpPr bwMode="auto">
          <a:xfrm>
            <a:off x="42863" y="68263"/>
            <a:ext cx="9058275" cy="522287"/>
            <a:chOff x="36709" y="44066"/>
            <a:chExt cx="9057933" cy="522921"/>
          </a:xfrm>
        </p:grpSpPr>
        <p:sp>
          <p:nvSpPr>
            <p:cNvPr id="11272" name="WordArt 72"/>
            <p:cNvSpPr>
              <a:spLocks noChangeArrowheads="1" noChangeShapeType="1" noTextEdit="1"/>
            </p:cNvSpPr>
            <p:nvPr/>
          </p:nvSpPr>
          <p:spPr bwMode="auto">
            <a:xfrm>
              <a:off x="1042988" y="74160"/>
              <a:ext cx="7058025" cy="43497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65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48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II CONGRESSO NAZIONALE A.N.ME.LE.P.A.: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LE VITTIME DEL DOVERE: ASPETTI MEDICO-LEGALI TRA PRESTAZIONI E RISARCIMENTI</a:t>
              </a:r>
            </a:p>
          </p:txBody>
        </p:sp>
        <p:pic>
          <p:nvPicPr>
            <p:cNvPr id="7783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09" y="44624"/>
              <a:ext cx="890392" cy="5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455" y="44066"/>
              <a:ext cx="865187" cy="49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7832" name="Immagine 2"/>
          <p:cNvPicPr>
            <a:picLocks noChangeAspect="1"/>
          </p:cNvPicPr>
          <p:nvPr/>
        </p:nvPicPr>
        <p:blipFill>
          <a:blip r:embed="rId6" cstate="print">
            <a:extLst>
              <a:ext uri="{28A0092B-C50C-407E-A947-70E740481C1C}">
                <a14:useLocalDpi xmlns:a14="http://schemas.microsoft.com/office/drawing/2010/main" val="0"/>
              </a:ext>
            </a:extLst>
          </a:blip>
          <a:srcRect t="1576" r="10910" b="28127"/>
          <a:stretch>
            <a:fillRect/>
          </a:stretch>
        </p:blipFill>
        <p:spPr bwMode="auto">
          <a:xfrm>
            <a:off x="1979613" y="1560513"/>
            <a:ext cx="4321175" cy="482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61211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0"/>
          <p:cNvSpPr>
            <a:spLocks noChangeArrowheads="1"/>
          </p:cNvSpPr>
          <p:nvPr/>
        </p:nvSpPr>
        <p:spPr bwMode="auto">
          <a:xfrm>
            <a:off x="8763000" y="6505575"/>
            <a:ext cx="381000" cy="352425"/>
          </a:xfrm>
          <a:prstGeom prst="ellipse">
            <a:avLst/>
          </a:prstGeom>
          <a:solidFill>
            <a:srgbClr val="CCFF33"/>
          </a:solidFill>
          <a:ln>
            <a:noFill/>
          </a:ln>
          <a:effectLs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2800" b="1" i="1"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79875" name="Segnaposto numero diapositiva 4"/>
          <p:cNvSpPr txBox="1">
            <a:spLocks noGrp="1"/>
          </p:cNvSpPr>
          <p:nvPr/>
        </p:nvSpPr>
        <p:spPr bwMode="auto">
          <a:xfrm>
            <a:off x="8778875" y="6546850"/>
            <a:ext cx="330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95000"/>
              </a:lnSpc>
              <a:spcBef>
                <a:spcPct val="0"/>
              </a:spcBef>
              <a:spcAft>
                <a:spcPct val="0"/>
              </a:spcAft>
              <a:buClrTx/>
              <a:buSzTx/>
              <a:buFontTx/>
              <a:buNone/>
              <a:tabLst/>
              <a:defRPr/>
            </a:pPr>
            <a:fld id="{3703198E-DE4E-4104-AE8E-5CC72E5367B6}" type="slidenum">
              <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rPr>
              <a:pPr marL="0" marR="0" lvl="0" indent="0" algn="r" defTabSz="914400" rtl="0" eaLnBrk="1" fontAlgn="base" latinLnBrk="0" hangingPunct="1">
                <a:lnSpc>
                  <a:spcPct val="95000"/>
                </a:lnSpc>
                <a:spcBef>
                  <a:spcPct val="0"/>
                </a:spcBef>
                <a:spcAft>
                  <a:spcPct val="0"/>
                </a:spcAft>
                <a:buClrTx/>
                <a:buSzTx/>
                <a:buFontTx/>
                <a:buNone/>
                <a:tabLst/>
                <a:defRPr/>
              </a:pPr>
              <a:t>38</a:t>
            </a:fld>
            <a:endPar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endParaRPr>
          </a:p>
        </p:txBody>
      </p:sp>
      <p:grpSp>
        <p:nvGrpSpPr>
          <p:cNvPr id="79876" name="Group 27"/>
          <p:cNvGrpSpPr>
            <a:grpSpLocks/>
          </p:cNvGrpSpPr>
          <p:nvPr/>
        </p:nvGrpSpPr>
        <p:grpSpPr bwMode="auto">
          <a:xfrm>
            <a:off x="395288" y="836613"/>
            <a:ext cx="8064500" cy="666750"/>
            <a:chOff x="669" y="609"/>
            <a:chExt cx="2236" cy="428"/>
          </a:xfrm>
        </p:grpSpPr>
        <p:sp>
          <p:nvSpPr>
            <p:cNvPr id="79884" name="AutoShape 28"/>
            <p:cNvSpPr>
              <a:spLocks noChangeArrowheads="1"/>
            </p:cNvSpPr>
            <p:nvPr/>
          </p:nvSpPr>
          <p:spPr bwMode="auto">
            <a:xfrm>
              <a:off x="669" y="609"/>
              <a:ext cx="2222" cy="428"/>
            </a:xfrm>
            <a:prstGeom prst="bevel">
              <a:avLst>
                <a:gd name="adj" fmla="val 12500"/>
              </a:avLst>
            </a:prstGeom>
            <a:solidFill>
              <a:srgbClr val="BBE0E3"/>
            </a:solidFill>
            <a:ln w="9525">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 name="Text Box 29"/>
            <p:cNvSpPr txBox="1">
              <a:spLocks noChangeArrowheads="1"/>
            </p:cNvSpPr>
            <p:nvPr/>
          </p:nvSpPr>
          <p:spPr bwMode="auto">
            <a:xfrm>
              <a:off x="706" y="692"/>
              <a:ext cx="2199" cy="302"/>
            </a:xfrm>
            <a:prstGeom prst="rect">
              <a:avLst/>
            </a:prstGeom>
            <a:noFill/>
            <a:ln>
              <a:noFill/>
            </a:ln>
            <a:effectLs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rPr>
                <a:t>TABELLE DANNO BIOLOGICO</a:t>
              </a:r>
              <a:endParaRPr kumimoji="0" lang="es-ES" sz="2200" b="0" i="0" u="none" strike="noStrike" kern="1200" cap="none" spc="0" normalizeH="0" baseline="0" noProof="0" dirty="0">
                <a:ln>
                  <a:noFill/>
                </a:ln>
                <a:solidFill>
                  <a:srgbClr val="CC6600"/>
                </a:solidFill>
                <a:effectLst>
                  <a:outerShdw blurRad="38100" dist="38100" dir="2700000" algn="tl">
                    <a:srgbClr val="000000"/>
                  </a:outerShdw>
                </a:effectLst>
                <a:uLnTx/>
                <a:uFillTx/>
                <a:latin typeface="Arial Narrow" pitchFamily="34" charset="0"/>
                <a:ea typeface="+mn-ea"/>
                <a:cs typeface="+mn-cs"/>
              </a:endParaRPr>
            </a:p>
          </p:txBody>
        </p:sp>
      </p:grpSp>
      <p:sp>
        <p:nvSpPr>
          <p:cNvPr id="79877" name="Rectangle 1027"/>
          <p:cNvSpPr txBox="1">
            <a:spLocks noChangeArrowheads="1"/>
          </p:cNvSpPr>
          <p:nvPr/>
        </p:nvSpPr>
        <p:spPr bwMode="auto">
          <a:xfrm>
            <a:off x="107950" y="1557338"/>
            <a:ext cx="8856663" cy="4989512"/>
          </a:xfrm>
          <a:prstGeom prst="rect">
            <a:avLst/>
          </a:prstGeom>
          <a:blipFill dpi="0" rotWithShape="1">
            <a:blip r:embed="rId3"/>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it-IT" altLang="it-IT"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p:txBody>
      </p:sp>
      <p:grpSp>
        <p:nvGrpSpPr>
          <p:cNvPr id="79878" name="Gruppo 3"/>
          <p:cNvGrpSpPr>
            <a:grpSpLocks/>
          </p:cNvGrpSpPr>
          <p:nvPr/>
        </p:nvGrpSpPr>
        <p:grpSpPr bwMode="auto">
          <a:xfrm>
            <a:off x="42863" y="68263"/>
            <a:ext cx="9058275" cy="522287"/>
            <a:chOff x="36709" y="44066"/>
            <a:chExt cx="9057933" cy="522921"/>
          </a:xfrm>
        </p:grpSpPr>
        <p:sp>
          <p:nvSpPr>
            <p:cNvPr id="11272" name="WordArt 72"/>
            <p:cNvSpPr>
              <a:spLocks noChangeArrowheads="1" noChangeShapeType="1" noTextEdit="1"/>
            </p:cNvSpPr>
            <p:nvPr/>
          </p:nvSpPr>
          <p:spPr bwMode="auto">
            <a:xfrm>
              <a:off x="1042988" y="74160"/>
              <a:ext cx="7058025" cy="43497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65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48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II CONGRESSO NAZIONALE A.N.ME.LE.P.A.: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LE VITTIME DEL DOVERE: ASPETTI MEDICO-LEGALI TRA PRESTAZIONI E RISARCIMENTI</a:t>
              </a:r>
            </a:p>
          </p:txBody>
        </p:sp>
        <p:pic>
          <p:nvPicPr>
            <p:cNvPr id="7988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09" y="44624"/>
              <a:ext cx="890392" cy="5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455" y="44066"/>
              <a:ext cx="865187" cy="49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9879" name="Immagine 3"/>
          <p:cNvPicPr>
            <a:picLocks noChangeAspect="1"/>
          </p:cNvPicPr>
          <p:nvPr/>
        </p:nvPicPr>
        <p:blipFill>
          <a:blip r:embed="rId6">
            <a:extLst>
              <a:ext uri="{28A0092B-C50C-407E-A947-70E740481C1C}">
                <a14:useLocalDpi xmlns:a14="http://schemas.microsoft.com/office/drawing/2010/main" val="0"/>
              </a:ext>
            </a:extLst>
          </a:blip>
          <a:srcRect l="5901" t="4343" r="8212" b="24406"/>
          <a:stretch>
            <a:fillRect/>
          </a:stretch>
        </p:blipFill>
        <p:spPr bwMode="auto">
          <a:xfrm>
            <a:off x="236538" y="1582738"/>
            <a:ext cx="8656637" cy="495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0" name="CasellaDiTesto 2"/>
          <p:cNvSpPr txBox="1">
            <a:spLocks noChangeArrowheads="1"/>
          </p:cNvSpPr>
          <p:nvPr/>
        </p:nvSpPr>
        <p:spPr bwMode="auto">
          <a:xfrm>
            <a:off x="34925" y="1522413"/>
            <a:ext cx="311943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it-IT" altLang="it-IT" sz="1400" b="1" i="0" u="none" strike="noStrike" kern="1200" cap="none" spc="0" normalizeH="0" baseline="0" noProof="0" smtClean="0">
                <a:ln>
                  <a:noFill/>
                </a:ln>
                <a:solidFill>
                  <a:srgbClr val="FF0000"/>
                </a:solidFill>
                <a:effectLst/>
                <a:uLnTx/>
                <a:uFillTx/>
                <a:latin typeface="Arial" panose="020B0604020202020204" pitchFamily="34" charset="0"/>
                <a:ea typeface="+mn-ea"/>
                <a:cs typeface="+mn-cs"/>
              </a:rPr>
              <a:t>STRALCIO TABELLA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it-IT" altLang="it-IT" sz="1400" b="1" i="0" u="none" strike="noStrike" kern="1200" cap="none" spc="0" normalizeH="0" baseline="0" noProof="0" smtClean="0">
                <a:ln>
                  <a:noFill/>
                </a:ln>
                <a:solidFill>
                  <a:srgbClr val="FF0000"/>
                </a:solidFill>
                <a:effectLst/>
                <a:uLnTx/>
                <a:uFillTx/>
                <a:latin typeface="Arial" panose="020B0604020202020204" pitchFamily="34" charset="0"/>
                <a:ea typeface="+mn-ea"/>
                <a:cs typeface="+mn-cs"/>
              </a:rPr>
              <a:t>TRIBUNALE MILANO Anno 2018</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it-IT" altLang="it-IT" sz="200" b="1" i="0" u="none" strike="noStrike" kern="1200" cap="none" spc="0" normalizeH="0" baseline="0" noProof="0" smtClean="0">
              <a:ln>
                <a:noFill/>
              </a:ln>
              <a:solidFill>
                <a:srgbClr val="CC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853684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1343025" y="2816225"/>
            <a:ext cx="6540500" cy="396875"/>
          </a:xfrm>
          <a:prstGeom prst="rect">
            <a:avLst/>
          </a:prstGeom>
          <a:noFill/>
          <a:ln w="12700">
            <a:noFill/>
            <a:miter lim="800000"/>
            <a:headEnd/>
            <a:tailEnd/>
          </a:ln>
        </p:spPr>
        <p:txBody>
          <a:bodyPr lIns="88335" tIns="44167" rIns="88335" bIns="44167">
            <a:spAutoFit/>
          </a:bodyPr>
          <a:lstStyle/>
          <a:p>
            <a:pPr marL="0" marR="0" lvl="0" indent="0" algn="ctr" defTabSz="884238"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srgbClr val="FFE701"/>
                </a:solidFill>
                <a:effectLst>
                  <a:outerShdw blurRad="38100" dist="38100" dir="2700000" algn="tl">
                    <a:srgbClr val="000000"/>
                  </a:outerShdw>
                </a:effectLst>
                <a:uLnTx/>
                <a:uFillTx/>
                <a:latin typeface="Arial Narrow" pitchFamily="34" charset="0"/>
                <a:ea typeface="+mn-ea"/>
                <a:cs typeface="+mn-cs"/>
              </a:rPr>
              <a:t>Col. </a:t>
            </a:r>
            <a:r>
              <a:rPr kumimoji="0" lang="it-IT" sz="2000" b="1" i="0" u="none" strike="noStrike" kern="1200" cap="none" spc="0" normalizeH="0" baseline="0" noProof="0" dirty="0" err="1">
                <a:ln>
                  <a:noFill/>
                </a:ln>
                <a:solidFill>
                  <a:srgbClr val="FFE701"/>
                </a:solidFill>
                <a:effectLst>
                  <a:outerShdw blurRad="38100" dist="38100" dir="2700000" algn="tl">
                    <a:srgbClr val="000000"/>
                  </a:outerShdw>
                </a:effectLst>
                <a:uLnTx/>
                <a:uFillTx/>
                <a:latin typeface="Arial Narrow" pitchFamily="34" charset="0"/>
                <a:ea typeface="+mn-ea"/>
                <a:cs typeface="+mn-cs"/>
              </a:rPr>
              <a:t>CSArn</a:t>
            </a:r>
            <a:r>
              <a:rPr kumimoji="0" lang="it-IT" sz="2000" b="1" i="0" u="none" strike="noStrike" kern="1200" cap="none" spc="0" normalizeH="0" baseline="0" noProof="0" dirty="0">
                <a:ln>
                  <a:noFill/>
                </a:ln>
                <a:solidFill>
                  <a:srgbClr val="FFE701"/>
                </a:solidFill>
                <a:effectLst>
                  <a:outerShdw blurRad="38100" dist="38100" dir="2700000" algn="tl">
                    <a:srgbClr val="000000"/>
                  </a:outerShdw>
                </a:effectLst>
                <a:uLnTx/>
                <a:uFillTx/>
                <a:latin typeface="Arial Narrow" pitchFamily="34" charset="0"/>
                <a:ea typeface="+mn-ea"/>
                <a:cs typeface="+mn-cs"/>
              </a:rPr>
              <a:t> Emidio MARANGONI</a:t>
            </a:r>
          </a:p>
        </p:txBody>
      </p:sp>
      <p:sp>
        <p:nvSpPr>
          <p:cNvPr id="2" name="Rectangle 2"/>
          <p:cNvSpPr>
            <a:spLocks noChangeArrowheads="1"/>
          </p:cNvSpPr>
          <p:nvPr/>
        </p:nvSpPr>
        <p:spPr bwMode="auto">
          <a:xfrm>
            <a:off x="323850" y="1989138"/>
            <a:ext cx="8496300" cy="919162"/>
          </a:xfrm>
          <a:prstGeom prst="rect">
            <a:avLst/>
          </a:prstGeom>
          <a:noFill/>
          <a:ln w="12700">
            <a:noFill/>
            <a:miter lim="800000"/>
            <a:headEnd/>
            <a:tailEnd/>
          </a:ln>
        </p:spPr>
        <p:txBody>
          <a:bodyPr lIns="88335" tIns="44167" rIns="88335" bIns="44167">
            <a:spAutoFit/>
          </a:bodyPr>
          <a:lstStyle/>
          <a:p>
            <a:pPr marL="0" marR="0" lvl="0" indent="0" algn="ctr" defTabSz="884238" rtl="0" eaLnBrk="1" fontAlgn="base" latinLnBrk="0" hangingPunct="1">
              <a:lnSpc>
                <a:spcPct val="100000"/>
              </a:lnSpc>
              <a:spcBef>
                <a:spcPct val="0"/>
              </a:spcBef>
              <a:spcAft>
                <a:spcPct val="0"/>
              </a:spcAft>
              <a:buClrTx/>
              <a:buSzTx/>
              <a:buFontTx/>
              <a:buNone/>
              <a:tabLst/>
              <a:defRPr/>
            </a:pPr>
            <a:r>
              <a:rPr kumimoji="0" lang="it-IT" sz="2700" b="1" i="0" u="none" strike="noStrike" kern="1200" cap="none" spc="0" normalizeH="0" baseline="0" noProof="0" dirty="0">
                <a:ln>
                  <a:noFill/>
                </a:ln>
                <a:solidFill>
                  <a:srgbClr val="FFCCFF"/>
                </a:solidFill>
                <a:effectLst>
                  <a:outerShdw blurRad="38100" dist="38100" dir="2700000" algn="tl">
                    <a:srgbClr val="000000"/>
                  </a:outerShdw>
                </a:effectLst>
                <a:uLnTx/>
                <a:uFillTx/>
                <a:latin typeface="Arial Narrow" pitchFamily="34" charset="0"/>
                <a:ea typeface="+mn-ea"/>
                <a:cs typeface="+mn-cs"/>
              </a:rPr>
              <a:t>LE VITTIME DEL DOVERE: ASPETTI </a:t>
            </a:r>
            <a:br>
              <a:rPr kumimoji="0" lang="it-IT" sz="2700" b="1" i="0" u="none" strike="noStrike" kern="1200" cap="none" spc="0" normalizeH="0" baseline="0" noProof="0" dirty="0">
                <a:ln>
                  <a:noFill/>
                </a:ln>
                <a:solidFill>
                  <a:srgbClr val="FFCCFF"/>
                </a:solidFill>
                <a:effectLst>
                  <a:outerShdw blurRad="38100" dist="38100" dir="2700000" algn="tl">
                    <a:srgbClr val="000000"/>
                  </a:outerShdw>
                </a:effectLst>
                <a:uLnTx/>
                <a:uFillTx/>
                <a:latin typeface="Arial Narrow" pitchFamily="34" charset="0"/>
                <a:ea typeface="+mn-ea"/>
                <a:cs typeface="+mn-cs"/>
              </a:rPr>
            </a:br>
            <a:r>
              <a:rPr kumimoji="0" lang="it-IT" sz="2700" b="1" i="0" u="none" strike="noStrike" kern="1200" cap="none" spc="0" normalizeH="0" baseline="0" noProof="0" dirty="0">
                <a:ln>
                  <a:noFill/>
                </a:ln>
                <a:solidFill>
                  <a:srgbClr val="FFCCFF"/>
                </a:solidFill>
                <a:effectLst>
                  <a:outerShdw blurRad="38100" dist="38100" dir="2700000" algn="tl">
                    <a:srgbClr val="000000"/>
                  </a:outerShdw>
                </a:effectLst>
                <a:uLnTx/>
                <a:uFillTx/>
                <a:latin typeface="Arial Narrow" pitchFamily="34" charset="0"/>
                <a:ea typeface="+mn-ea"/>
                <a:cs typeface="+mn-cs"/>
              </a:rPr>
              <a:t>MEDICO-LEGALI TRA PRESTAZIONI E RISARCIMENTI </a:t>
            </a:r>
          </a:p>
        </p:txBody>
      </p:sp>
      <p:sp>
        <p:nvSpPr>
          <p:cNvPr id="12" name="Oval 20"/>
          <p:cNvSpPr>
            <a:spLocks noChangeArrowheads="1"/>
          </p:cNvSpPr>
          <p:nvPr/>
        </p:nvSpPr>
        <p:spPr bwMode="auto">
          <a:xfrm>
            <a:off x="8763000" y="6505575"/>
            <a:ext cx="381000" cy="352425"/>
          </a:xfrm>
          <a:prstGeom prst="ellipse">
            <a:avLst/>
          </a:prstGeom>
          <a:solidFill>
            <a:srgbClr val="CCFF33"/>
          </a:solidFill>
          <a:ln>
            <a:noFill/>
          </a:ln>
          <a:effectLs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28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81925" name="Segnaposto numero diapositiva 4"/>
          <p:cNvSpPr txBox="1">
            <a:spLocks noGrp="1"/>
          </p:cNvSpPr>
          <p:nvPr/>
        </p:nvSpPr>
        <p:spPr bwMode="auto">
          <a:xfrm>
            <a:off x="8720138" y="6546850"/>
            <a:ext cx="4318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95000"/>
              </a:lnSpc>
              <a:spcBef>
                <a:spcPct val="0"/>
              </a:spcBef>
              <a:spcAft>
                <a:spcPct val="0"/>
              </a:spcAft>
              <a:buClrTx/>
              <a:buSzTx/>
              <a:buFontTx/>
              <a:buNone/>
              <a:tabLst/>
              <a:defRPr/>
            </a:pPr>
            <a:fld id="{DB72DD3F-AAC7-45B9-9C23-D5CD80D8FC59}" type="slidenum">
              <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rPr>
              <a:pPr marL="0" marR="0" lvl="0" indent="0" algn="r" defTabSz="914400" rtl="0" eaLnBrk="1" fontAlgn="base" latinLnBrk="0" hangingPunct="1">
                <a:lnSpc>
                  <a:spcPct val="95000"/>
                </a:lnSpc>
                <a:spcBef>
                  <a:spcPct val="0"/>
                </a:spcBef>
                <a:spcAft>
                  <a:spcPct val="0"/>
                </a:spcAft>
                <a:buClrTx/>
                <a:buSzTx/>
                <a:buFontTx/>
                <a:buNone/>
                <a:tabLst/>
                <a:defRPr/>
              </a:pPr>
              <a:t>39</a:t>
            </a:fld>
            <a:endPar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endParaRPr>
          </a:p>
        </p:txBody>
      </p:sp>
      <p:sp>
        <p:nvSpPr>
          <p:cNvPr id="8" name="Titolo 1"/>
          <p:cNvSpPr txBox="1">
            <a:spLocks/>
          </p:cNvSpPr>
          <p:nvPr/>
        </p:nvSpPr>
        <p:spPr>
          <a:xfrm>
            <a:off x="2901950" y="115888"/>
            <a:ext cx="3384550" cy="1296987"/>
          </a:xfrm>
          <a:prstGeom prst="rect">
            <a:avLst/>
          </a:prstGeom>
        </p:spPr>
        <p:txBody>
          <a:bodyPr/>
          <a:lstStyle>
            <a:lvl1pPr algn="r" rtl="0" eaLnBrk="0" fontAlgn="base" hangingPunct="0">
              <a:spcBef>
                <a:spcPct val="0"/>
              </a:spcBef>
              <a:spcAft>
                <a:spcPct val="0"/>
              </a:spcAft>
              <a:defRPr sz="4400">
                <a:solidFill>
                  <a:schemeClr val="folHlink"/>
                </a:solidFill>
                <a:latin typeface="+mj-lt"/>
                <a:ea typeface="+mj-ea"/>
                <a:cs typeface="+mj-cs"/>
              </a:defRPr>
            </a:lvl1pPr>
            <a:lvl2pPr algn="r" rtl="0" eaLnBrk="0" fontAlgn="base" hangingPunct="0">
              <a:spcBef>
                <a:spcPct val="0"/>
              </a:spcBef>
              <a:spcAft>
                <a:spcPct val="0"/>
              </a:spcAft>
              <a:defRPr sz="4400">
                <a:solidFill>
                  <a:schemeClr val="folHlink"/>
                </a:solidFill>
                <a:latin typeface="Arial" charset="0"/>
              </a:defRPr>
            </a:lvl2pPr>
            <a:lvl3pPr algn="r" rtl="0" eaLnBrk="0" fontAlgn="base" hangingPunct="0">
              <a:spcBef>
                <a:spcPct val="0"/>
              </a:spcBef>
              <a:spcAft>
                <a:spcPct val="0"/>
              </a:spcAft>
              <a:defRPr sz="4400">
                <a:solidFill>
                  <a:schemeClr val="folHlink"/>
                </a:solidFill>
                <a:latin typeface="Arial" charset="0"/>
              </a:defRPr>
            </a:lvl3pPr>
            <a:lvl4pPr algn="r" rtl="0" eaLnBrk="0" fontAlgn="base" hangingPunct="0">
              <a:spcBef>
                <a:spcPct val="0"/>
              </a:spcBef>
              <a:spcAft>
                <a:spcPct val="0"/>
              </a:spcAft>
              <a:defRPr sz="4400">
                <a:solidFill>
                  <a:schemeClr val="folHlink"/>
                </a:solidFill>
                <a:latin typeface="Arial" charset="0"/>
              </a:defRPr>
            </a:lvl4pPr>
            <a:lvl5pPr algn="r" rtl="0" eaLnBrk="0" fontAlgn="base" hangingPunct="0">
              <a:spcBef>
                <a:spcPct val="0"/>
              </a:spcBef>
              <a:spcAft>
                <a:spcPct val="0"/>
              </a:spcAft>
              <a:defRPr sz="4400">
                <a:solidFill>
                  <a:schemeClr val="folHlink"/>
                </a:solidFill>
                <a:latin typeface="Arial" charset="0"/>
              </a:defRPr>
            </a:lvl5pPr>
            <a:lvl6pPr marL="457200" algn="r" rtl="0" fontAlgn="base">
              <a:spcBef>
                <a:spcPct val="0"/>
              </a:spcBef>
              <a:spcAft>
                <a:spcPct val="0"/>
              </a:spcAft>
              <a:defRPr sz="4400">
                <a:solidFill>
                  <a:schemeClr val="folHlink"/>
                </a:solidFill>
                <a:latin typeface="Arial" charset="0"/>
              </a:defRPr>
            </a:lvl6pPr>
            <a:lvl7pPr marL="914400" algn="r" rtl="0" fontAlgn="base">
              <a:spcBef>
                <a:spcPct val="0"/>
              </a:spcBef>
              <a:spcAft>
                <a:spcPct val="0"/>
              </a:spcAft>
              <a:defRPr sz="4400">
                <a:solidFill>
                  <a:schemeClr val="folHlink"/>
                </a:solidFill>
                <a:latin typeface="Arial" charset="0"/>
              </a:defRPr>
            </a:lvl7pPr>
            <a:lvl8pPr marL="1371600" algn="r" rtl="0" fontAlgn="base">
              <a:spcBef>
                <a:spcPct val="0"/>
              </a:spcBef>
              <a:spcAft>
                <a:spcPct val="0"/>
              </a:spcAft>
              <a:defRPr sz="4400">
                <a:solidFill>
                  <a:schemeClr val="folHlink"/>
                </a:solidFill>
                <a:latin typeface="Arial" charset="0"/>
              </a:defRPr>
            </a:lvl8pPr>
            <a:lvl9pPr marL="1828800" algn="r" rtl="0" fontAlgn="base">
              <a:spcBef>
                <a:spcPct val="0"/>
              </a:spcBef>
              <a:spcAft>
                <a:spcPct val="0"/>
              </a:spcAft>
              <a:defRPr sz="4400">
                <a:solidFill>
                  <a:schemeClr val="folHlink"/>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800" b="1" i="1" u="none" strike="noStrike" kern="0" cap="none" spc="0" normalizeH="0" baseline="0" noProof="0" dirty="0" smtClean="0">
                <a:ln>
                  <a:noFill/>
                </a:ln>
                <a:solidFill>
                  <a:srgbClr val="FFFFFF"/>
                </a:solidFill>
                <a:effectLst/>
                <a:uLnTx/>
                <a:uFillTx/>
                <a:latin typeface="Arial"/>
                <a:ea typeface="+mj-ea"/>
                <a:cs typeface="+mj-cs"/>
              </a:rPr>
              <a:t>«</a:t>
            </a:r>
            <a:r>
              <a:rPr kumimoji="0" lang="it-IT" sz="1800" b="1" i="1" u="none" strike="noStrike" kern="0" cap="none" spc="0" normalizeH="0" baseline="0" noProof="0" dirty="0">
                <a:ln>
                  <a:noFill/>
                </a:ln>
                <a:solidFill>
                  <a:srgbClr val="FFFFFF"/>
                </a:solidFill>
                <a:effectLst/>
                <a:uLnTx/>
                <a:uFillTx/>
                <a:latin typeface="Arial"/>
                <a:ea typeface="+mj-ea"/>
                <a:cs typeface="+mj-cs"/>
              </a:rPr>
              <a:t>La Medicina Legale della Pubblica Amministrazione: diritto, tutele sociali e esigenze </a:t>
            </a:r>
            <a:r>
              <a:rPr kumimoji="0" lang="it-IT" sz="1800" b="1" i="1" u="none" strike="noStrike" kern="0" cap="none" spc="0" normalizeH="0" baseline="0" noProof="0" dirty="0" smtClean="0">
                <a:ln>
                  <a:noFill/>
                </a:ln>
                <a:solidFill>
                  <a:srgbClr val="FFFFFF"/>
                </a:solidFill>
                <a:effectLst/>
                <a:uLnTx/>
                <a:uFillTx/>
                <a:latin typeface="Arial"/>
                <a:ea typeface="+mj-ea"/>
                <a:cs typeface="+mj-cs"/>
              </a:rPr>
              <a:t>organizzative» </a:t>
            </a:r>
            <a:endParaRPr kumimoji="0" lang="it-IT" sz="1800" b="1" i="1" u="none" strike="noStrike" kern="0" cap="none" spc="0" normalizeH="0" baseline="0" noProof="0" dirty="0">
              <a:ln>
                <a:noFill/>
              </a:ln>
              <a:solidFill>
                <a:srgbClr val="FFFFFF"/>
              </a:solidFill>
              <a:effectLst/>
              <a:uLnTx/>
              <a:uFillTx/>
              <a:latin typeface="Arial"/>
              <a:ea typeface="+mj-ea"/>
              <a:cs typeface="+mj-cs"/>
            </a:endParaRPr>
          </a:p>
        </p:txBody>
      </p:sp>
      <p:pic>
        <p:nvPicPr>
          <p:cNvPr id="819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4825" y="73025"/>
            <a:ext cx="2211388"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5" y="73025"/>
            <a:ext cx="2211388"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9" name="Rettangolo 2"/>
          <p:cNvSpPr>
            <a:spLocks noChangeArrowheads="1"/>
          </p:cNvSpPr>
          <p:nvPr/>
        </p:nvSpPr>
        <p:spPr bwMode="auto">
          <a:xfrm>
            <a:off x="323850" y="5949950"/>
            <a:ext cx="84963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63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6350" marR="0" lvl="1" indent="0" algn="ctr" defTabSz="914400" rtl="0" eaLnBrk="1" fontAlgn="base" latinLnBrk="0" hangingPunct="1">
              <a:lnSpc>
                <a:spcPct val="100000"/>
              </a:lnSpc>
              <a:spcBef>
                <a:spcPct val="0"/>
              </a:spcBef>
              <a:spcAft>
                <a:spcPct val="0"/>
              </a:spcAft>
              <a:buClrTx/>
              <a:buSzTx/>
              <a:buFontTx/>
              <a:buNone/>
              <a:tabLst/>
              <a:defRPr/>
            </a:pPr>
            <a:r>
              <a:rPr kumimoji="0" lang="it-IT" altLang="it-IT" sz="16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Paestum</a:t>
            </a:r>
            <a:r>
              <a:rPr kumimoji="0" lang="it-IT" altLang="it-IT" sz="1600" b="0" i="0" u="none" strike="noStrike" kern="1200" cap="none" spc="0" normalizeH="0" baseline="0" noProof="0" smtClean="0">
                <a:ln>
                  <a:noFill/>
                </a:ln>
                <a:solidFill>
                  <a:srgbClr val="CCFFFF"/>
                </a:solidFill>
                <a:effectLst/>
                <a:uLnTx/>
                <a:uFillTx/>
                <a:latin typeface="Arial" panose="020B0604020202020204" pitchFamily="34" charset="0"/>
                <a:ea typeface="+mn-ea"/>
                <a:cs typeface="+mn-cs"/>
              </a:rPr>
              <a:t> 14-15 giugno 2019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CCFFFF"/>
                </a:solidFill>
                <a:effectLst/>
                <a:uLnTx/>
                <a:uFillTx/>
                <a:latin typeface="Arial" panose="020B0604020202020204" pitchFamily="34" charset="0"/>
                <a:ea typeface="+mn-ea"/>
                <a:cs typeface="+mn-cs"/>
              </a:rPr>
              <a:t>Associazione nazionale di Medicina Legale per la Pubblica Amministrazione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0" i="1" u="none" strike="noStrike" kern="1200" cap="none" spc="0" normalizeH="0" baseline="0" noProof="0" smtClean="0">
                <a:ln>
                  <a:noFill/>
                </a:ln>
                <a:solidFill>
                  <a:srgbClr val="CCFFFF"/>
                </a:solidFill>
                <a:effectLst/>
                <a:uLnTx/>
                <a:uFillTx/>
                <a:latin typeface="Arial" panose="020B0604020202020204" pitchFamily="34" charset="0"/>
                <a:ea typeface="+mn-ea"/>
                <a:cs typeface="+mn-cs"/>
              </a:rPr>
              <a:t>II Congresso Nazionale </a:t>
            </a:r>
          </a:p>
        </p:txBody>
      </p:sp>
      <p:sp>
        <p:nvSpPr>
          <p:cNvPr id="10" name="Rettangolo 9"/>
          <p:cNvSpPr/>
          <p:nvPr/>
        </p:nvSpPr>
        <p:spPr>
          <a:xfrm>
            <a:off x="2245445" y="3573016"/>
            <a:ext cx="5134867" cy="1754326"/>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dk1"/>
          </a:lnRef>
          <a:fillRef idx="1">
            <a:schemeClr val="lt1"/>
          </a:fillRef>
          <a:effectRef idx="0">
            <a:schemeClr val="dk1"/>
          </a:effectRef>
          <a:fontRef idx="minor">
            <a:schemeClr val="dk1"/>
          </a:fontRef>
        </p:style>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5400" b="1" i="0" u="none" strike="noStrike" kern="1200" cap="none" spc="0" normalizeH="0" baseline="0" noProof="0" dirty="0">
                <a:ln w="11430"/>
                <a:solidFill>
                  <a:srgbClr val="FF0000"/>
                </a:solidFill>
                <a:effectLst>
                  <a:outerShdw blurRad="50800" dist="39000" dir="5460000" algn="tl">
                    <a:srgbClr val="000000">
                      <a:alpha val="38000"/>
                    </a:srgbClr>
                  </a:outerShdw>
                  <a:reflection blurRad="6350" stA="55000" endA="300" endPos="45500" dir="5400000" sy="-100000" algn="bl" rotWithShape="0"/>
                </a:effectLst>
                <a:uLnTx/>
                <a:uFillTx/>
                <a:latin typeface="Arial"/>
                <a:ea typeface="+mn-ea"/>
                <a:cs typeface="+mn-cs"/>
              </a:rPr>
              <a:t>GRAZIE PER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5400" b="1" i="0" u="none" strike="noStrike" kern="1200" cap="none" spc="0" normalizeH="0" baseline="0" noProof="0" dirty="0">
                <a:ln w="11430"/>
                <a:solidFill>
                  <a:srgbClr val="FF0000"/>
                </a:solidFill>
                <a:effectLst>
                  <a:outerShdw blurRad="50800" dist="39000" dir="5460000" algn="tl">
                    <a:srgbClr val="000000">
                      <a:alpha val="38000"/>
                    </a:srgbClr>
                  </a:outerShdw>
                  <a:reflection blurRad="6350" stA="55000" endA="300" endPos="45500" dir="5400000" sy="-100000" algn="bl" rotWithShape="0"/>
                </a:effectLst>
                <a:uLnTx/>
                <a:uFillTx/>
                <a:latin typeface="Arial"/>
                <a:ea typeface="+mn-ea"/>
                <a:cs typeface="+mn-cs"/>
              </a:rPr>
              <a:t>L’ATTENZIONE</a:t>
            </a:r>
          </a:p>
        </p:txBody>
      </p:sp>
    </p:spTree>
    <p:extLst>
      <p:ext uri="{BB962C8B-B14F-4D97-AF65-F5344CB8AC3E}">
        <p14:creationId xmlns:p14="http://schemas.microsoft.com/office/powerpoint/2010/main" val="25043851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0"/>
          <p:cNvSpPr>
            <a:spLocks noChangeArrowheads="1"/>
          </p:cNvSpPr>
          <p:nvPr/>
        </p:nvSpPr>
        <p:spPr bwMode="auto">
          <a:xfrm>
            <a:off x="8763000" y="6505575"/>
            <a:ext cx="381000" cy="352425"/>
          </a:xfrm>
          <a:prstGeom prst="ellipse">
            <a:avLst/>
          </a:prstGeom>
          <a:solidFill>
            <a:srgbClr val="CCFF33"/>
          </a:solidFill>
          <a:ln>
            <a:noFill/>
          </a:ln>
          <a:effectLs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2800" b="1" i="1"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10243" name="Segnaposto numero diapositiva 4"/>
          <p:cNvSpPr txBox="1">
            <a:spLocks noGrp="1"/>
          </p:cNvSpPr>
          <p:nvPr/>
        </p:nvSpPr>
        <p:spPr bwMode="auto">
          <a:xfrm>
            <a:off x="8778875" y="6546850"/>
            <a:ext cx="330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95000"/>
              </a:lnSpc>
              <a:spcBef>
                <a:spcPct val="0"/>
              </a:spcBef>
              <a:spcAft>
                <a:spcPct val="0"/>
              </a:spcAft>
              <a:buClrTx/>
              <a:buSzTx/>
              <a:buFontTx/>
              <a:buNone/>
              <a:tabLst/>
              <a:defRPr/>
            </a:pPr>
            <a:fld id="{243DE820-3117-4BA3-8D15-0F75DFD21C43}" type="slidenum">
              <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rPr>
              <a:pPr marL="0" marR="0" lvl="0" indent="0" algn="r" defTabSz="914400" rtl="0" eaLnBrk="1" fontAlgn="base" latinLnBrk="0" hangingPunct="1">
                <a:lnSpc>
                  <a:spcPct val="95000"/>
                </a:lnSpc>
                <a:spcBef>
                  <a:spcPct val="0"/>
                </a:spcBef>
                <a:spcAft>
                  <a:spcPct val="0"/>
                </a:spcAft>
                <a:buClrTx/>
                <a:buSzTx/>
                <a:buFontTx/>
                <a:buNone/>
                <a:tabLst/>
                <a:defRPr/>
              </a:pPr>
              <a:t>4</a:t>
            </a:fld>
            <a:endPar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endParaRPr>
          </a:p>
        </p:txBody>
      </p:sp>
      <p:grpSp>
        <p:nvGrpSpPr>
          <p:cNvPr id="10244" name="Group 27"/>
          <p:cNvGrpSpPr>
            <a:grpSpLocks/>
          </p:cNvGrpSpPr>
          <p:nvPr/>
        </p:nvGrpSpPr>
        <p:grpSpPr bwMode="auto">
          <a:xfrm>
            <a:off x="395288" y="836613"/>
            <a:ext cx="8064500" cy="1330325"/>
            <a:chOff x="669" y="609"/>
            <a:chExt cx="2236" cy="854"/>
          </a:xfrm>
        </p:grpSpPr>
        <p:sp>
          <p:nvSpPr>
            <p:cNvPr id="10251" name="AutoShape 28"/>
            <p:cNvSpPr>
              <a:spLocks noChangeArrowheads="1"/>
            </p:cNvSpPr>
            <p:nvPr/>
          </p:nvSpPr>
          <p:spPr bwMode="auto">
            <a:xfrm>
              <a:off x="669" y="609"/>
              <a:ext cx="2222" cy="428"/>
            </a:xfrm>
            <a:prstGeom prst="bevel">
              <a:avLst>
                <a:gd name="adj" fmla="val 12500"/>
              </a:avLst>
            </a:prstGeom>
            <a:solidFill>
              <a:srgbClr val="BBE0E3"/>
            </a:solidFill>
            <a:ln w="9525">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 name="Text Box 29"/>
            <p:cNvSpPr txBox="1">
              <a:spLocks noChangeArrowheads="1"/>
            </p:cNvSpPr>
            <p:nvPr/>
          </p:nvSpPr>
          <p:spPr bwMode="auto">
            <a:xfrm>
              <a:off x="706" y="692"/>
              <a:ext cx="2199" cy="771"/>
            </a:xfrm>
            <a:prstGeom prst="rect">
              <a:avLst/>
            </a:prstGeom>
            <a:noFill/>
            <a:ln>
              <a:noFill/>
            </a:ln>
            <a:effectLs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rPr>
                <a:t>VITTIME DEL DOVERE E SOGGETTI EQUIPARATI</a:t>
              </a:r>
              <a:endParaRPr kumimoji="0" lang="es-ES" sz="2200" b="0" i="0" u="none" strike="noStrike" kern="1200" cap="none" spc="0" normalizeH="0" baseline="0" noProof="0" dirty="0">
                <a:ln>
                  <a:noFill/>
                </a:ln>
                <a:solidFill>
                  <a:srgbClr val="CC6600"/>
                </a:solidFill>
                <a:effectLst>
                  <a:outerShdw blurRad="38100" dist="38100" dir="2700000" algn="tl">
                    <a:srgbClr val="000000"/>
                  </a:outerShdw>
                </a:effectLst>
                <a:uLnTx/>
                <a:uFillTx/>
                <a:latin typeface="Arial Narrow" pitchFamily="34" charset="0"/>
                <a:ea typeface="+mn-ea"/>
                <a:cs typeface="+mn-cs"/>
              </a:endParaRPr>
            </a:p>
          </p:txBody>
        </p:sp>
      </p:grpSp>
      <p:sp>
        <p:nvSpPr>
          <p:cNvPr id="10245" name="Rectangle 1027"/>
          <p:cNvSpPr txBox="1">
            <a:spLocks noChangeArrowheads="1"/>
          </p:cNvSpPr>
          <p:nvPr/>
        </p:nvSpPr>
        <p:spPr bwMode="auto">
          <a:xfrm>
            <a:off x="179388" y="2027238"/>
            <a:ext cx="8785225" cy="4281487"/>
          </a:xfrm>
          <a:prstGeom prst="rect">
            <a:avLst/>
          </a:prstGeom>
          <a:blipFill dpi="0" rotWithShape="1">
            <a:blip r:embed="rId3"/>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it-IT" altLang="it-IT"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p:txBody>
      </p:sp>
      <p:sp>
        <p:nvSpPr>
          <p:cNvPr id="19" name="CasellaDiTesto 2"/>
          <p:cNvSpPr txBox="1">
            <a:spLocks noChangeArrowheads="1"/>
          </p:cNvSpPr>
          <p:nvPr/>
        </p:nvSpPr>
        <p:spPr bwMode="auto">
          <a:xfrm>
            <a:off x="246063" y="2001838"/>
            <a:ext cx="8496300" cy="3970337"/>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sz="3200" b="1" i="1" u="none" strike="noStrike" kern="1200" cap="all" spc="0" normalizeH="0" baseline="0" noProof="0" dirty="0" smtClean="0">
              <a:ln>
                <a:noFill/>
              </a:ln>
              <a:solidFill>
                <a:srgbClr val="FF0000"/>
              </a:solidFill>
              <a:effectLst>
                <a:outerShdw blurRad="38100" dist="38100" dir="2700000" algn="tl">
                  <a:srgbClr val="000000"/>
                </a:outerShdw>
              </a:effectLst>
              <a:uLnTx/>
              <a:uFillTx/>
              <a:latin typeface="Arial Narrow" pitchFamily="34"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4200" b="1" i="1" u="none" strike="noStrike" kern="1200" cap="all" spc="0" normalizeH="0" baseline="0" noProof="0" dirty="0" smtClean="0">
                <a:ln>
                  <a:noFill/>
                </a:ln>
                <a:solidFill>
                  <a:srgbClr val="FF0000"/>
                </a:solidFill>
                <a:effectLst>
                  <a:outerShdw blurRad="38100" dist="38100" dir="2700000" algn="tl">
                    <a:srgbClr val="000000"/>
                  </a:outerShdw>
                </a:effectLst>
                <a:uLnTx/>
                <a:uFillTx/>
                <a:latin typeface="Arial Narrow" pitchFamily="34" charset="0"/>
                <a:ea typeface="+mn-ea"/>
                <a:cs typeface="Times New Roman" pitchFamily="18" charset="0"/>
                <a:hlinkClick r:id="rId4" action="ppaction://hlinkpres?slideindex=1&amp;slidetitle="/>
              </a:rPr>
              <a:t>Principali </a:t>
            </a:r>
            <a:r>
              <a:rPr kumimoji="0" lang="it-IT" sz="4200" b="1" i="1" u="none" strike="noStrike" kern="1200" cap="all" spc="0" normalizeH="0" baseline="0" noProof="0" dirty="0">
                <a:ln>
                  <a:noFill/>
                </a:ln>
                <a:solidFill>
                  <a:srgbClr val="FF0000"/>
                </a:solidFill>
                <a:effectLst>
                  <a:outerShdw blurRad="38100" dist="38100" dir="2700000" algn="tl">
                    <a:srgbClr val="000000"/>
                  </a:outerShdw>
                </a:effectLst>
                <a:uLnTx/>
                <a:uFillTx/>
                <a:latin typeface="Arial Narrow" pitchFamily="34" charset="0"/>
                <a:ea typeface="+mn-ea"/>
                <a:cs typeface="Times New Roman" pitchFamily="18" charset="0"/>
                <a:hlinkClick r:id="rId4" action="ppaction://hlinkpres?slideindex=1&amp;slidetitle="/>
              </a:rPr>
              <a:t>FONTI </a:t>
            </a:r>
            <a:r>
              <a:rPr kumimoji="0" lang="it-IT" sz="4200" b="1" i="1" u="none" strike="noStrike" kern="1200" cap="all" spc="0" normalizeH="0" baseline="0" noProof="0" dirty="0" smtClean="0">
                <a:ln>
                  <a:noFill/>
                </a:ln>
                <a:solidFill>
                  <a:srgbClr val="FF0000"/>
                </a:solidFill>
                <a:effectLst>
                  <a:outerShdw blurRad="38100" dist="38100" dir="2700000" algn="tl">
                    <a:srgbClr val="000000"/>
                  </a:outerShdw>
                </a:effectLst>
                <a:uLnTx/>
                <a:uFillTx/>
                <a:latin typeface="Arial Narrow" pitchFamily="34" charset="0"/>
                <a:ea typeface="+mn-ea"/>
                <a:cs typeface="Times New Roman" pitchFamily="18" charset="0"/>
                <a:hlinkClick r:id="rId4" action="ppaction://hlinkpres?slideindex=1&amp;slidetitle="/>
              </a:rPr>
              <a:t>NORMATIVE</a:t>
            </a:r>
            <a:endParaRPr kumimoji="0" lang="it-IT" sz="4200" b="1" i="1" u="none" strike="noStrike" kern="1200" cap="all" spc="0" normalizeH="0" baseline="0" noProof="0" dirty="0" smtClean="0">
              <a:ln>
                <a:noFill/>
              </a:ln>
              <a:solidFill>
                <a:srgbClr val="FF0000"/>
              </a:solidFill>
              <a:effectLst>
                <a:outerShdw blurRad="38100" dist="38100" dir="2700000" algn="tl">
                  <a:srgbClr val="000000"/>
                </a:outerShdw>
              </a:effectLst>
              <a:uLnTx/>
              <a:uFillTx/>
              <a:latin typeface="Arial Narrow" pitchFamily="34"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600" b="1" i="1" u="none" strike="noStrike" kern="1200" cap="all" spc="0" normalizeH="0" baseline="0" noProof="0" dirty="0" smtClean="0">
              <a:ln>
                <a:noFill/>
              </a:ln>
              <a:solidFill>
                <a:srgbClr val="FF0000"/>
              </a:solidFill>
              <a:effectLst>
                <a:outerShdw blurRad="38100" dist="38100" dir="2700000" algn="tl">
                  <a:srgbClr val="000000"/>
                </a:outerShdw>
              </a:effectLst>
              <a:uLnTx/>
              <a:uFillTx/>
              <a:latin typeface="Arial Narrow" pitchFamily="34"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4200" b="1" i="1" u="none" strike="noStrike" kern="1200" cap="all" spc="0" normalizeH="0" baseline="0" noProof="0" dirty="0" smtClean="0">
                <a:ln>
                  <a:noFill/>
                </a:ln>
                <a:solidFill>
                  <a:srgbClr val="FF0000"/>
                </a:solidFill>
                <a:effectLst>
                  <a:outerShdw blurRad="38100" dist="38100" dir="2700000" algn="tl">
                    <a:srgbClr val="000000"/>
                  </a:outerShdw>
                </a:effectLst>
                <a:uLnTx/>
                <a:uFillTx/>
                <a:latin typeface="Arial Narrow" pitchFamily="34" charset="0"/>
                <a:ea typeface="+mn-ea"/>
                <a:cs typeface="Times New Roman" pitchFamily="18" charset="0"/>
                <a:hlinkClick r:id="rId5" action="ppaction://hlinkpres?slideindex=1&amp;slidetitle="/>
              </a:rPr>
              <a:t>DESTINATARI</a:t>
            </a:r>
            <a:endParaRPr kumimoji="0" lang="it-IT" sz="4200" b="1" i="1" u="none" strike="noStrike" kern="1200" cap="all" spc="0" normalizeH="0" baseline="0" noProof="0" dirty="0" smtClean="0">
              <a:ln>
                <a:noFill/>
              </a:ln>
              <a:solidFill>
                <a:srgbClr val="FF0000"/>
              </a:solidFill>
              <a:effectLst>
                <a:outerShdw blurRad="38100" dist="38100" dir="2700000" algn="tl">
                  <a:srgbClr val="000000"/>
                </a:outerShdw>
              </a:effectLst>
              <a:uLnTx/>
              <a:uFillTx/>
              <a:latin typeface="Arial Narrow" pitchFamily="34"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1" i="1" u="none" strike="noStrike" kern="1200" cap="all" spc="0" normalizeH="0" baseline="0" noProof="0" dirty="0" smtClean="0">
              <a:ln>
                <a:noFill/>
              </a:ln>
              <a:solidFill>
                <a:srgbClr val="FF0000"/>
              </a:solidFill>
              <a:effectLst>
                <a:outerShdw blurRad="38100" dist="38100" dir="2700000" algn="tl">
                  <a:srgbClr val="000000"/>
                </a:outerShdw>
              </a:effectLst>
              <a:uLnTx/>
              <a:uFillTx/>
              <a:latin typeface="Arial Narrow" pitchFamily="34"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4200" b="1" i="1" u="none" strike="noStrike" kern="1200" cap="all" spc="0" normalizeH="0" baseline="0" noProof="0" dirty="0" smtClean="0">
                <a:ln>
                  <a:noFill/>
                </a:ln>
                <a:solidFill>
                  <a:srgbClr val="FF0000"/>
                </a:solidFill>
                <a:effectLst>
                  <a:outerShdw blurRad="38100" dist="38100" dir="2700000" algn="tl">
                    <a:srgbClr val="000000"/>
                  </a:outerShdw>
                </a:effectLst>
                <a:uLnTx/>
                <a:uFillTx/>
                <a:latin typeface="Arial Narrow" pitchFamily="34" charset="0"/>
                <a:ea typeface="+mn-ea"/>
                <a:cs typeface="Times New Roman" pitchFamily="18" charset="0"/>
                <a:hlinkClick r:id="rId6" action="ppaction://hlinkpres?slideindex=1&amp;slidetitle="/>
              </a:rPr>
              <a:t>Elenco Benefici</a:t>
            </a:r>
            <a:endParaRPr kumimoji="0" lang="it-IT" sz="4200" b="1" i="1" u="none" strike="noStrike" kern="1200" cap="all" spc="0" normalizeH="0" baseline="0" noProof="0" dirty="0">
              <a:ln>
                <a:noFill/>
              </a:ln>
              <a:solidFill>
                <a:srgbClr val="FF0000"/>
              </a:solidFill>
              <a:effectLst>
                <a:outerShdw blurRad="38100" dist="38100" dir="2700000" algn="tl">
                  <a:srgbClr val="000000"/>
                </a:outerShdw>
              </a:effectLst>
              <a:uLnTx/>
              <a:uFillTx/>
              <a:latin typeface="Arial Narrow" pitchFamily="34"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1" i="1" u="none" strike="noStrike" kern="1200" cap="all" spc="0" normalizeH="0" baseline="0" noProof="0" dirty="0" smtClean="0">
              <a:ln>
                <a:noFill/>
              </a:ln>
              <a:solidFill>
                <a:srgbClr val="FF0000"/>
              </a:solidFill>
              <a:effectLst>
                <a:outerShdw blurRad="38100" dist="38100" dir="2700000" algn="tl">
                  <a:srgbClr val="000000"/>
                </a:outerShdw>
              </a:effectLst>
              <a:uLnTx/>
              <a:uFillTx/>
              <a:latin typeface="Arial Narrow" pitchFamily="34"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4200" b="1" i="1" u="none" strike="noStrike" kern="1200" cap="all" spc="0" normalizeH="0" baseline="0" noProof="0" dirty="0" smtClean="0">
                <a:ln>
                  <a:noFill/>
                </a:ln>
                <a:solidFill>
                  <a:srgbClr val="FF0000"/>
                </a:solidFill>
                <a:effectLst>
                  <a:outerShdw blurRad="38100" dist="38100" dir="2700000" algn="tl">
                    <a:srgbClr val="000000"/>
                  </a:outerShdw>
                </a:effectLst>
                <a:uLnTx/>
                <a:uFillTx/>
                <a:latin typeface="Arial Narrow" pitchFamily="34" charset="0"/>
                <a:ea typeface="+mn-ea"/>
                <a:cs typeface="Times New Roman" pitchFamily="18" charset="0"/>
                <a:hlinkClick r:id="rId7" action="ppaction://hlinkpres?slideindex=1&amp;slidetitle="/>
              </a:rPr>
              <a:t>MODALITA’ VALUTATIVE</a:t>
            </a:r>
            <a:endParaRPr kumimoji="0" lang="it-IT" sz="4200" b="1" i="1" u="none" strike="noStrike" kern="1200" cap="all" spc="0" normalizeH="0" baseline="0" noProof="0" dirty="0">
              <a:ln>
                <a:noFill/>
              </a:ln>
              <a:solidFill>
                <a:srgbClr val="FF0000"/>
              </a:solidFill>
              <a:effectLst>
                <a:outerShdw blurRad="38100" dist="38100" dir="2700000" algn="tl">
                  <a:srgbClr val="000000"/>
                </a:outerShdw>
              </a:effectLst>
              <a:uLnTx/>
              <a:uFillTx/>
              <a:latin typeface="Arial Narrow" pitchFamily="34" charset="0"/>
              <a:ea typeface="+mn-ea"/>
              <a:cs typeface="Times New Roman" pitchFamily="18" charset="0"/>
            </a:endParaRPr>
          </a:p>
        </p:txBody>
      </p:sp>
      <p:grpSp>
        <p:nvGrpSpPr>
          <p:cNvPr id="10247" name="Gruppo 3"/>
          <p:cNvGrpSpPr>
            <a:grpSpLocks/>
          </p:cNvGrpSpPr>
          <p:nvPr/>
        </p:nvGrpSpPr>
        <p:grpSpPr bwMode="auto">
          <a:xfrm>
            <a:off x="42863" y="68263"/>
            <a:ext cx="9058275" cy="522287"/>
            <a:chOff x="36709" y="44066"/>
            <a:chExt cx="9057933" cy="522921"/>
          </a:xfrm>
        </p:grpSpPr>
        <p:sp>
          <p:nvSpPr>
            <p:cNvPr id="11272" name="WordArt 72"/>
            <p:cNvSpPr>
              <a:spLocks noChangeArrowheads="1" noChangeShapeType="1" noTextEdit="1"/>
            </p:cNvSpPr>
            <p:nvPr/>
          </p:nvSpPr>
          <p:spPr bwMode="auto">
            <a:xfrm>
              <a:off x="1042988" y="74160"/>
              <a:ext cx="7058025" cy="43497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65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48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II CONGRESSO NAZIONALE A.N.ME.LE.P.A.: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LE VITTIME DEL DOVERE: ASPETTI MEDICO-LEGALI TRA PRESTAZIONI E RISARCIMENTI</a:t>
              </a:r>
            </a:p>
          </p:txBody>
        </p:sp>
        <p:pic>
          <p:nvPicPr>
            <p:cNvPr id="1024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709" y="44624"/>
              <a:ext cx="890392" cy="5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29455" y="44066"/>
              <a:ext cx="865187" cy="49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847875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9512" y="1916832"/>
            <a:ext cx="8784976" cy="1944215"/>
          </a:xfrm>
        </p:spPr>
        <p:txBody>
          <a:bodyPr>
            <a:normAutofit fontScale="90000"/>
          </a:bodyPr>
          <a:lstStyle/>
          <a:p>
            <a:r>
              <a:rPr lang="it-IT" b="1" dirty="0"/>
              <a:t>“La Medicina Legale della Pubblica Amministrazione tra diritto e nuove esigenze delle tutele sociali”</a:t>
            </a:r>
            <a:r>
              <a:rPr lang="it-IT" dirty="0"/>
              <a:t/>
            </a:r>
            <a:br>
              <a:rPr lang="it-IT" dirty="0"/>
            </a:br>
            <a:endParaRPr lang="it-IT" dirty="0"/>
          </a:p>
        </p:txBody>
      </p:sp>
      <p:sp>
        <p:nvSpPr>
          <p:cNvPr id="3" name="Sottotitolo 2"/>
          <p:cNvSpPr>
            <a:spLocks noGrp="1"/>
          </p:cNvSpPr>
          <p:nvPr>
            <p:ph type="subTitle" idx="1"/>
          </p:nvPr>
        </p:nvSpPr>
        <p:spPr>
          <a:xfrm>
            <a:off x="323528" y="3933056"/>
            <a:ext cx="8533456" cy="1752600"/>
          </a:xfrm>
        </p:spPr>
        <p:txBody>
          <a:bodyPr>
            <a:normAutofit fontScale="25000" lnSpcReduction="20000"/>
          </a:bodyPr>
          <a:lstStyle/>
          <a:p>
            <a:r>
              <a:rPr lang="it-IT" b="1" dirty="0"/>
              <a:t> </a:t>
            </a:r>
            <a:endParaRPr lang="it-IT" dirty="0"/>
          </a:p>
          <a:p>
            <a:pPr algn="just"/>
            <a:r>
              <a:rPr lang="it-IT" sz="14400" b="1" dirty="0">
                <a:solidFill>
                  <a:srgbClr val="000099"/>
                </a:solidFill>
              </a:rPr>
              <a:t>Le Vittime del Dovere: recenti traguardi giurisprudenziali per il riconoscimento </a:t>
            </a:r>
            <a:endParaRPr lang="it-IT" b="1" dirty="0">
              <a:solidFill>
                <a:srgbClr val="000099"/>
              </a:solidFill>
            </a:endParaRPr>
          </a:p>
          <a:p>
            <a:endParaRPr lang="it-IT" b="1" dirty="0"/>
          </a:p>
          <a:p>
            <a:endParaRPr lang="it-IT" b="1" dirty="0"/>
          </a:p>
          <a:p>
            <a:endParaRPr lang="it-IT" b="1" dirty="0"/>
          </a:p>
          <a:p>
            <a:endParaRPr lang="it-IT" b="1" dirty="0"/>
          </a:p>
          <a:p>
            <a:endParaRPr lang="it-IT" dirty="0"/>
          </a:p>
          <a:p>
            <a:r>
              <a:rPr lang="it-IT" b="1" dirty="0"/>
              <a:t> </a:t>
            </a:r>
            <a:endParaRPr lang="it-IT" dirty="0"/>
          </a:p>
          <a:p>
            <a:r>
              <a:rPr lang="it-IT" b="1" dirty="0"/>
              <a:t> </a:t>
            </a:r>
            <a:endParaRPr lang="it-IT" dirty="0"/>
          </a:p>
          <a:p>
            <a:r>
              <a:rPr lang="it-IT" sz="8600" b="1" dirty="0">
                <a:solidFill>
                  <a:schemeClr val="tx1">
                    <a:lumMod val="85000"/>
                    <a:lumOff val="15000"/>
                  </a:schemeClr>
                </a:solidFill>
              </a:rPr>
              <a:t>A cura di </a:t>
            </a:r>
            <a:r>
              <a:rPr lang="it-IT" sz="8600" b="1" dirty="0">
                <a:solidFill>
                  <a:srgbClr val="FF0000"/>
                </a:solidFill>
              </a:rPr>
              <a:t>Mirko SCHIO e Luigi ELEFANTE</a:t>
            </a:r>
            <a:r>
              <a:rPr lang="it-IT" sz="8600" b="1" dirty="0">
                <a:solidFill>
                  <a:schemeClr val="tx1">
                    <a:lumMod val="85000"/>
                    <a:lumOff val="15000"/>
                  </a:schemeClr>
                </a:solidFill>
              </a:rPr>
              <a:t>, Presidente ed Avvocato dell’Associazione </a:t>
            </a:r>
            <a:r>
              <a:rPr lang="it-IT" sz="8600" b="1" dirty="0">
                <a:solidFill>
                  <a:srgbClr val="FF0000"/>
                </a:solidFill>
              </a:rPr>
              <a:t>Onlus Fervicredo </a:t>
            </a:r>
            <a:endParaRPr lang="it-IT" sz="8600" dirty="0">
              <a:solidFill>
                <a:srgbClr val="FF0000"/>
              </a:solidFill>
            </a:endParaRPr>
          </a:p>
        </p:txBody>
      </p:sp>
      <p:grpSp>
        <p:nvGrpSpPr>
          <p:cNvPr id="10" name="Gruppo 9"/>
          <p:cNvGrpSpPr/>
          <p:nvPr/>
        </p:nvGrpSpPr>
        <p:grpSpPr>
          <a:xfrm>
            <a:off x="0" y="0"/>
            <a:ext cx="9144000" cy="1619250"/>
            <a:chOff x="0" y="0"/>
            <a:chExt cx="9144000" cy="1619250"/>
          </a:xfrm>
        </p:grpSpPr>
        <p:pic>
          <p:nvPicPr>
            <p:cNvPr id="4" name="Immagine 3" descr="logo-rosso.png"/>
            <p:cNvPicPr>
              <a:picLocks noChangeAspect="1"/>
            </p:cNvPicPr>
            <p:nvPr/>
          </p:nvPicPr>
          <p:blipFill>
            <a:blip r:embed="rId2" cstate="print"/>
            <a:stretch>
              <a:fillRect/>
            </a:stretch>
          </p:blipFill>
          <p:spPr>
            <a:xfrm>
              <a:off x="0" y="0"/>
              <a:ext cx="1685925" cy="1619250"/>
            </a:xfrm>
            <a:prstGeom prst="rect">
              <a:avLst/>
            </a:prstGeom>
            <a:ln>
              <a:noFill/>
            </a:ln>
            <a:effectLst>
              <a:outerShdw blurRad="292100" dist="139700" dir="2700000" algn="tl" rotWithShape="0">
                <a:srgbClr val="333333">
                  <a:alpha val="65000"/>
                </a:srgbClr>
              </a:outerShdw>
            </a:effectLst>
          </p:spPr>
        </p:pic>
        <p:sp>
          <p:nvSpPr>
            <p:cNvPr id="5" name="CasellaDiTesto 4"/>
            <p:cNvSpPr txBox="1"/>
            <p:nvPr/>
          </p:nvSpPr>
          <p:spPr>
            <a:xfrm>
              <a:off x="1331640" y="188640"/>
              <a:ext cx="28083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FF0000"/>
                  </a:solidFill>
                  <a:effectLst/>
                  <a:uLnTx/>
                  <a:uFillTx/>
                  <a:latin typeface="Calibri"/>
                  <a:ea typeface="+mn-ea"/>
                  <a:cs typeface="+mn-cs"/>
                </a:rPr>
                <a:t>www.fervicredo.it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FF0000"/>
                  </a:solidFill>
                  <a:effectLst/>
                  <a:uLnTx/>
                  <a:uFillTx/>
                  <a:latin typeface="Calibri"/>
                  <a:ea typeface="+mn-ea"/>
                  <a:cs typeface="+mn-cs"/>
                </a:rPr>
                <a:t>     scrivi@fervicredo.it</a:t>
              </a:r>
            </a:p>
          </p:txBody>
        </p:sp>
        <p:sp>
          <p:nvSpPr>
            <p:cNvPr id="9" name="CasellaDiTesto 8"/>
            <p:cNvSpPr txBox="1"/>
            <p:nvPr/>
          </p:nvSpPr>
          <p:spPr>
            <a:xfrm>
              <a:off x="4211960" y="476672"/>
              <a:ext cx="493204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FF0000"/>
                  </a:solidFill>
                  <a:effectLst/>
                  <a:uLnTx/>
                  <a:uFillTx/>
                  <a:latin typeface="Calibri"/>
                  <a:ea typeface="+mn-ea"/>
                  <a:cs typeface="+mn-cs"/>
                </a:rPr>
                <a:t>Fer</a:t>
              </a:r>
              <a:r>
                <a:rPr kumimoji="0" lang="it-IT" sz="2000" b="0" i="0" u="none" strike="noStrike" kern="1200" cap="none" spc="0" normalizeH="0" baseline="0" noProof="0" dirty="0">
                  <a:ln>
                    <a:noFill/>
                  </a:ln>
                  <a:solidFill>
                    <a:prstClr val="black"/>
                  </a:solidFill>
                  <a:effectLst/>
                  <a:uLnTx/>
                  <a:uFillTx/>
                  <a:latin typeface="Calibri"/>
                  <a:ea typeface="+mn-ea"/>
                  <a:cs typeface="+mn-cs"/>
                </a:rPr>
                <a:t>iti e </a:t>
              </a:r>
              <a:r>
                <a:rPr kumimoji="0" lang="it-IT" sz="2000" b="0" i="0" u="none" strike="noStrike" kern="1200" cap="none" spc="0" normalizeH="0" baseline="0" noProof="0" dirty="0">
                  <a:ln>
                    <a:noFill/>
                  </a:ln>
                  <a:solidFill>
                    <a:srgbClr val="FF0000"/>
                  </a:solidFill>
                  <a:effectLst/>
                  <a:uLnTx/>
                  <a:uFillTx/>
                  <a:latin typeface="Calibri"/>
                  <a:ea typeface="+mn-ea"/>
                  <a:cs typeface="+mn-cs"/>
                </a:rPr>
                <a:t>Vi</a:t>
              </a:r>
              <a:r>
                <a:rPr kumimoji="0" lang="it-IT" sz="2000" b="0" i="0" u="none" strike="noStrike" kern="1200" cap="none" spc="0" normalizeH="0" baseline="0" noProof="0" dirty="0">
                  <a:ln>
                    <a:noFill/>
                  </a:ln>
                  <a:solidFill>
                    <a:prstClr val="black"/>
                  </a:solidFill>
                  <a:effectLst/>
                  <a:uLnTx/>
                  <a:uFillTx/>
                  <a:latin typeface="Calibri"/>
                  <a:ea typeface="+mn-ea"/>
                  <a:cs typeface="+mn-cs"/>
                </a:rPr>
                <a:t>ttime della </a:t>
              </a:r>
              <a:r>
                <a:rPr kumimoji="0" lang="it-IT" sz="2000" b="0" i="0" u="none" strike="noStrike" kern="1200" cap="none" spc="0" normalizeH="0" baseline="0" noProof="0" dirty="0">
                  <a:ln>
                    <a:noFill/>
                  </a:ln>
                  <a:solidFill>
                    <a:srgbClr val="FF0000"/>
                  </a:solidFill>
                  <a:effectLst/>
                  <a:uLnTx/>
                  <a:uFillTx/>
                  <a:latin typeface="Calibri"/>
                  <a:ea typeface="+mn-ea"/>
                  <a:cs typeface="+mn-cs"/>
                </a:rPr>
                <a:t>Cr</a:t>
              </a:r>
              <a:r>
                <a:rPr kumimoji="0" lang="it-IT" sz="2000" b="0" i="0" u="none" strike="noStrike" kern="1200" cap="none" spc="0" normalizeH="0" baseline="0" noProof="0" dirty="0">
                  <a:ln>
                    <a:noFill/>
                  </a:ln>
                  <a:solidFill>
                    <a:prstClr val="black"/>
                  </a:solidFill>
                  <a:effectLst/>
                  <a:uLnTx/>
                  <a:uFillTx/>
                  <a:latin typeface="Calibri"/>
                  <a:ea typeface="+mn-ea"/>
                  <a:cs typeface="+mn-cs"/>
                </a:rPr>
                <a:t>iminalità </a:t>
              </a:r>
              <a:r>
                <a:rPr kumimoji="0" lang="it-IT" sz="2000" b="0" i="0" u="none" strike="noStrike" kern="1200" cap="none" spc="0" normalizeH="0" baseline="0" noProof="0" dirty="0">
                  <a:ln>
                    <a:noFill/>
                  </a:ln>
                  <a:solidFill>
                    <a:srgbClr val="FF0000"/>
                  </a:solidFill>
                  <a:effectLst/>
                  <a:uLnTx/>
                  <a:uFillTx/>
                  <a:latin typeface="Calibri"/>
                  <a:ea typeface="+mn-ea"/>
                  <a:cs typeface="+mn-cs"/>
                </a:rPr>
                <a:t>e</a:t>
              </a:r>
              <a:r>
                <a:rPr kumimoji="0" lang="it-IT" sz="2000" b="0" i="0" u="none" strike="noStrike" kern="1200" cap="none" spc="0" normalizeH="0" baseline="0" noProof="0" dirty="0">
                  <a:ln>
                    <a:noFill/>
                  </a:ln>
                  <a:solidFill>
                    <a:prstClr val="black"/>
                  </a:solidFill>
                  <a:effectLst/>
                  <a:uLnTx/>
                  <a:uFillTx/>
                  <a:latin typeface="Calibri"/>
                  <a:ea typeface="+mn-ea"/>
                  <a:cs typeface="+mn-cs"/>
                </a:rPr>
                <a:t> del </a:t>
              </a:r>
              <a:r>
                <a:rPr kumimoji="0" lang="it-IT" sz="2000" b="0" i="0" u="none" strike="noStrike" kern="1200" cap="none" spc="0" normalizeH="0" baseline="0" noProof="0" dirty="0">
                  <a:ln>
                    <a:noFill/>
                  </a:ln>
                  <a:solidFill>
                    <a:srgbClr val="FF0000"/>
                  </a:solidFill>
                  <a:effectLst/>
                  <a:uLnTx/>
                  <a:uFillTx/>
                  <a:latin typeface="Calibri"/>
                  <a:ea typeface="+mn-ea"/>
                  <a:cs typeface="+mn-cs"/>
                </a:rPr>
                <a:t>Do</a:t>
              </a:r>
              <a:r>
                <a:rPr kumimoji="0" lang="it-IT" sz="2000" b="0" i="0" u="none" strike="noStrike" kern="1200" cap="none" spc="0" normalizeH="0" baseline="0" noProof="0" dirty="0">
                  <a:ln>
                    <a:noFill/>
                  </a:ln>
                  <a:solidFill>
                    <a:prstClr val="black"/>
                  </a:solidFill>
                  <a:effectLst/>
                  <a:uLnTx/>
                  <a:uFillTx/>
                  <a:latin typeface="Calibri"/>
                  <a:ea typeface="+mn-ea"/>
                  <a:cs typeface="+mn-cs"/>
                </a:rPr>
                <a:t>vere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2688521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idx="1"/>
          </p:nvPr>
        </p:nvSpPr>
        <p:spPr>
          <a:xfrm>
            <a:off x="179512" y="1700808"/>
            <a:ext cx="8784976" cy="5157192"/>
          </a:xfrm>
        </p:spPr>
        <p:txBody>
          <a:bodyPr>
            <a:normAutofit fontScale="55000" lnSpcReduction="20000"/>
          </a:bodyPr>
          <a:lstStyle/>
          <a:p>
            <a:pPr algn="ctr">
              <a:buNone/>
            </a:pPr>
            <a:r>
              <a:rPr lang="it-IT" sz="3800" b="1" dirty="0"/>
              <a:t>  </a:t>
            </a:r>
            <a:r>
              <a:rPr lang="it-IT" sz="5800" b="1" dirty="0">
                <a:solidFill>
                  <a:srgbClr val="000099"/>
                </a:solidFill>
              </a:rPr>
              <a:t> Progressiva estensione dei benefici previsti per le Vittime del terrorismo alle Vittime del Dovere e la conseguente frammentazione normativa</a:t>
            </a:r>
            <a:r>
              <a:rPr lang="it-IT" sz="5800" dirty="0">
                <a:solidFill>
                  <a:srgbClr val="000099"/>
                </a:solidFill>
              </a:rPr>
              <a:t> </a:t>
            </a:r>
          </a:p>
          <a:p>
            <a:pPr>
              <a:buNone/>
            </a:pPr>
            <a:r>
              <a:rPr lang="it-IT" sz="5800" b="1" dirty="0">
                <a:solidFill>
                  <a:srgbClr val="000099"/>
                </a:solidFill>
              </a:rPr>
              <a:t>  </a:t>
            </a:r>
            <a:r>
              <a:rPr lang="it-IT" b="1" dirty="0">
                <a:solidFill>
                  <a:srgbClr val="FF0000"/>
                </a:solidFill>
              </a:rPr>
              <a:t>     </a:t>
            </a:r>
            <a:endParaRPr lang="it-IT" sz="3800" dirty="0"/>
          </a:p>
          <a:p>
            <a:pPr>
              <a:buNone/>
            </a:pPr>
            <a:r>
              <a:rPr lang="it-IT" sz="800" dirty="0"/>
              <a:t> </a:t>
            </a:r>
          </a:p>
          <a:p>
            <a:pPr algn="just"/>
            <a:r>
              <a:rPr lang="it-IT" sz="3800" b="1" dirty="0">
                <a:solidFill>
                  <a:schemeClr val="tx2">
                    <a:lumMod val="75000"/>
                  </a:schemeClr>
                </a:solidFill>
              </a:rPr>
              <a:t>Legge 466/1980 - Speciali elargizioni a favore di categorie di dipendenti pubblici e di cittadini </a:t>
            </a:r>
          </a:p>
          <a:p>
            <a:pPr marL="0" indent="0">
              <a:buNone/>
            </a:pPr>
            <a:r>
              <a:rPr lang="it-IT" sz="3800" dirty="0">
                <a:solidFill>
                  <a:schemeClr val="tx2">
                    <a:lumMod val="75000"/>
                  </a:schemeClr>
                </a:solidFill>
              </a:rPr>
              <a:t>      Speciale elargizione</a:t>
            </a:r>
          </a:p>
          <a:p>
            <a:pPr algn="just"/>
            <a:r>
              <a:rPr lang="it-IT" sz="3800" b="1" dirty="0">
                <a:solidFill>
                  <a:schemeClr val="tx2">
                    <a:lumMod val="75000"/>
                  </a:schemeClr>
                </a:solidFill>
              </a:rPr>
              <a:t>Legge 302/1990 - Norme a favore delle Vittime del terrorismo e della criminalità organizzata </a:t>
            </a:r>
          </a:p>
          <a:p>
            <a:pPr marL="0" indent="0">
              <a:buNone/>
            </a:pPr>
            <a:r>
              <a:rPr lang="it-IT" sz="3800" dirty="0">
                <a:solidFill>
                  <a:schemeClr val="tx2">
                    <a:lumMod val="75000"/>
                  </a:schemeClr>
                </a:solidFill>
              </a:rPr>
              <a:t>      Speciale elargizione in caso di cessazione dal rapporto di impiego e</a:t>
            </a:r>
          </a:p>
          <a:p>
            <a:pPr marL="0" indent="0">
              <a:buNone/>
            </a:pPr>
            <a:r>
              <a:rPr lang="it-IT" sz="3800" dirty="0">
                <a:solidFill>
                  <a:schemeClr val="tx2">
                    <a:lumMod val="75000"/>
                  </a:schemeClr>
                </a:solidFill>
              </a:rPr>
              <a:t>      elevazione a 150ml di lire</a:t>
            </a:r>
          </a:p>
          <a:p>
            <a:pPr algn="just"/>
            <a:r>
              <a:rPr lang="it-IT" sz="3800" b="1" dirty="0">
                <a:solidFill>
                  <a:schemeClr val="tx2">
                    <a:lumMod val="75000"/>
                  </a:schemeClr>
                </a:solidFill>
              </a:rPr>
              <a:t>Legge 407/1998 - Norme in favore delle vittime del terrorismo e della criminalità organizzata</a:t>
            </a:r>
          </a:p>
          <a:p>
            <a:pPr marL="0" indent="0">
              <a:buNone/>
            </a:pPr>
            <a:r>
              <a:rPr lang="it-IT" sz="3800" dirty="0">
                <a:solidFill>
                  <a:schemeClr val="tx2">
                    <a:lumMod val="75000"/>
                  </a:schemeClr>
                </a:solidFill>
              </a:rPr>
              <a:t>     Assegno vitalizio con il 25% di invalidità ed elargizione in misura percentuale</a:t>
            </a:r>
          </a:p>
          <a:p>
            <a:pPr marL="0" indent="0">
              <a:buNone/>
            </a:pPr>
            <a:r>
              <a:rPr lang="it-IT" sz="3800" b="1" dirty="0">
                <a:solidFill>
                  <a:schemeClr val="tx2">
                    <a:lumMod val="75000"/>
                  </a:schemeClr>
                </a:solidFill>
              </a:rPr>
              <a:t> </a:t>
            </a:r>
          </a:p>
          <a:p>
            <a:pPr>
              <a:buNone/>
            </a:pPr>
            <a:endParaRPr lang="it-IT" dirty="0"/>
          </a:p>
        </p:txBody>
      </p:sp>
      <p:grpSp>
        <p:nvGrpSpPr>
          <p:cNvPr id="15" name="Gruppo 14"/>
          <p:cNvGrpSpPr/>
          <p:nvPr/>
        </p:nvGrpSpPr>
        <p:grpSpPr>
          <a:xfrm>
            <a:off x="0" y="0"/>
            <a:ext cx="9144000" cy="1619250"/>
            <a:chOff x="0" y="0"/>
            <a:chExt cx="9144000" cy="1619250"/>
          </a:xfrm>
        </p:grpSpPr>
        <p:pic>
          <p:nvPicPr>
            <p:cNvPr id="16" name="Immagine 15" descr="logo-rosso.png"/>
            <p:cNvPicPr>
              <a:picLocks noChangeAspect="1"/>
            </p:cNvPicPr>
            <p:nvPr/>
          </p:nvPicPr>
          <p:blipFill>
            <a:blip r:embed="rId2" cstate="print"/>
            <a:stretch>
              <a:fillRect/>
            </a:stretch>
          </p:blipFill>
          <p:spPr>
            <a:xfrm>
              <a:off x="0" y="0"/>
              <a:ext cx="1685925" cy="1619250"/>
            </a:xfrm>
            <a:prstGeom prst="rect">
              <a:avLst/>
            </a:prstGeom>
            <a:ln>
              <a:noFill/>
            </a:ln>
            <a:effectLst>
              <a:outerShdw blurRad="292100" dist="139700" dir="2700000" algn="tl" rotWithShape="0">
                <a:srgbClr val="333333">
                  <a:alpha val="65000"/>
                </a:srgbClr>
              </a:outerShdw>
            </a:effectLst>
          </p:spPr>
        </p:pic>
        <p:sp>
          <p:nvSpPr>
            <p:cNvPr id="17" name="CasellaDiTesto 16"/>
            <p:cNvSpPr txBox="1"/>
            <p:nvPr/>
          </p:nvSpPr>
          <p:spPr>
            <a:xfrm>
              <a:off x="1331640" y="188640"/>
              <a:ext cx="28083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FF0000"/>
                  </a:solidFill>
                  <a:effectLst/>
                  <a:uLnTx/>
                  <a:uFillTx/>
                  <a:latin typeface="Calibri"/>
                  <a:ea typeface="+mn-ea"/>
                  <a:cs typeface="+mn-cs"/>
                </a:rPr>
                <a:t>www.fervicredo.it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FF0000"/>
                  </a:solidFill>
                  <a:effectLst/>
                  <a:uLnTx/>
                  <a:uFillTx/>
                  <a:latin typeface="Calibri"/>
                  <a:ea typeface="+mn-ea"/>
                  <a:cs typeface="+mn-cs"/>
                </a:rPr>
                <a:t>     scrivi@fervicredo.it</a:t>
              </a:r>
            </a:p>
          </p:txBody>
        </p:sp>
        <p:sp>
          <p:nvSpPr>
            <p:cNvPr id="18" name="CasellaDiTesto 17"/>
            <p:cNvSpPr txBox="1"/>
            <p:nvPr/>
          </p:nvSpPr>
          <p:spPr>
            <a:xfrm>
              <a:off x="4211960" y="476672"/>
              <a:ext cx="493204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FF0000"/>
                  </a:solidFill>
                  <a:effectLst/>
                  <a:uLnTx/>
                  <a:uFillTx/>
                  <a:latin typeface="Calibri"/>
                  <a:ea typeface="+mn-ea"/>
                  <a:cs typeface="+mn-cs"/>
                </a:rPr>
                <a:t>Fer</a:t>
              </a:r>
              <a:r>
                <a:rPr kumimoji="0" lang="it-IT" sz="2000" b="0" i="0" u="none" strike="noStrike" kern="1200" cap="none" spc="0" normalizeH="0" baseline="0" noProof="0" dirty="0">
                  <a:ln>
                    <a:noFill/>
                  </a:ln>
                  <a:solidFill>
                    <a:prstClr val="black"/>
                  </a:solidFill>
                  <a:effectLst/>
                  <a:uLnTx/>
                  <a:uFillTx/>
                  <a:latin typeface="Calibri"/>
                  <a:ea typeface="+mn-ea"/>
                  <a:cs typeface="+mn-cs"/>
                </a:rPr>
                <a:t>iti e </a:t>
              </a:r>
              <a:r>
                <a:rPr kumimoji="0" lang="it-IT" sz="2000" b="0" i="0" u="none" strike="noStrike" kern="1200" cap="none" spc="0" normalizeH="0" baseline="0" noProof="0" dirty="0">
                  <a:ln>
                    <a:noFill/>
                  </a:ln>
                  <a:solidFill>
                    <a:srgbClr val="FF0000"/>
                  </a:solidFill>
                  <a:effectLst/>
                  <a:uLnTx/>
                  <a:uFillTx/>
                  <a:latin typeface="Calibri"/>
                  <a:ea typeface="+mn-ea"/>
                  <a:cs typeface="+mn-cs"/>
                </a:rPr>
                <a:t>Vi</a:t>
              </a:r>
              <a:r>
                <a:rPr kumimoji="0" lang="it-IT" sz="2000" b="0" i="0" u="none" strike="noStrike" kern="1200" cap="none" spc="0" normalizeH="0" baseline="0" noProof="0" dirty="0">
                  <a:ln>
                    <a:noFill/>
                  </a:ln>
                  <a:solidFill>
                    <a:prstClr val="black"/>
                  </a:solidFill>
                  <a:effectLst/>
                  <a:uLnTx/>
                  <a:uFillTx/>
                  <a:latin typeface="Calibri"/>
                  <a:ea typeface="+mn-ea"/>
                  <a:cs typeface="+mn-cs"/>
                </a:rPr>
                <a:t>ttime della </a:t>
              </a:r>
              <a:r>
                <a:rPr kumimoji="0" lang="it-IT" sz="2000" b="0" i="0" u="none" strike="noStrike" kern="1200" cap="none" spc="0" normalizeH="0" baseline="0" noProof="0" dirty="0">
                  <a:ln>
                    <a:noFill/>
                  </a:ln>
                  <a:solidFill>
                    <a:srgbClr val="FF0000"/>
                  </a:solidFill>
                  <a:effectLst/>
                  <a:uLnTx/>
                  <a:uFillTx/>
                  <a:latin typeface="Calibri"/>
                  <a:ea typeface="+mn-ea"/>
                  <a:cs typeface="+mn-cs"/>
                </a:rPr>
                <a:t>Cr</a:t>
              </a:r>
              <a:r>
                <a:rPr kumimoji="0" lang="it-IT" sz="2000" b="0" i="0" u="none" strike="noStrike" kern="1200" cap="none" spc="0" normalizeH="0" baseline="0" noProof="0" dirty="0">
                  <a:ln>
                    <a:noFill/>
                  </a:ln>
                  <a:solidFill>
                    <a:prstClr val="black"/>
                  </a:solidFill>
                  <a:effectLst/>
                  <a:uLnTx/>
                  <a:uFillTx/>
                  <a:latin typeface="Calibri"/>
                  <a:ea typeface="+mn-ea"/>
                  <a:cs typeface="+mn-cs"/>
                </a:rPr>
                <a:t>iminalità </a:t>
              </a:r>
              <a:r>
                <a:rPr kumimoji="0" lang="it-IT" sz="2000" b="0" i="0" u="none" strike="noStrike" kern="1200" cap="none" spc="0" normalizeH="0" baseline="0" noProof="0" dirty="0">
                  <a:ln>
                    <a:noFill/>
                  </a:ln>
                  <a:solidFill>
                    <a:srgbClr val="FF0000"/>
                  </a:solidFill>
                  <a:effectLst/>
                  <a:uLnTx/>
                  <a:uFillTx/>
                  <a:latin typeface="Calibri"/>
                  <a:ea typeface="+mn-ea"/>
                  <a:cs typeface="+mn-cs"/>
                </a:rPr>
                <a:t>e</a:t>
              </a:r>
              <a:r>
                <a:rPr kumimoji="0" lang="it-IT" sz="2000" b="0" i="0" u="none" strike="noStrike" kern="1200" cap="none" spc="0" normalizeH="0" baseline="0" noProof="0" dirty="0">
                  <a:ln>
                    <a:noFill/>
                  </a:ln>
                  <a:solidFill>
                    <a:prstClr val="black"/>
                  </a:solidFill>
                  <a:effectLst/>
                  <a:uLnTx/>
                  <a:uFillTx/>
                  <a:latin typeface="Calibri"/>
                  <a:ea typeface="+mn-ea"/>
                  <a:cs typeface="+mn-cs"/>
                </a:rPr>
                <a:t> del </a:t>
              </a:r>
              <a:r>
                <a:rPr kumimoji="0" lang="it-IT" sz="2000" b="0" i="0" u="none" strike="noStrike" kern="1200" cap="none" spc="0" normalizeH="0" baseline="0" noProof="0" dirty="0">
                  <a:ln>
                    <a:noFill/>
                  </a:ln>
                  <a:solidFill>
                    <a:srgbClr val="FF0000"/>
                  </a:solidFill>
                  <a:effectLst/>
                  <a:uLnTx/>
                  <a:uFillTx/>
                  <a:latin typeface="Calibri"/>
                  <a:ea typeface="+mn-ea"/>
                  <a:cs typeface="+mn-cs"/>
                </a:rPr>
                <a:t>Do</a:t>
              </a:r>
              <a:r>
                <a:rPr kumimoji="0" lang="it-IT" sz="2000" b="0" i="0" u="none" strike="noStrike" kern="1200" cap="none" spc="0" normalizeH="0" baseline="0" noProof="0" dirty="0">
                  <a:ln>
                    <a:noFill/>
                  </a:ln>
                  <a:solidFill>
                    <a:prstClr val="black"/>
                  </a:solidFill>
                  <a:effectLst/>
                  <a:uLnTx/>
                  <a:uFillTx/>
                  <a:latin typeface="Calibri"/>
                  <a:ea typeface="+mn-ea"/>
                  <a:cs typeface="+mn-cs"/>
                </a:rPr>
                <a:t>vere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8943969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1700808"/>
            <a:ext cx="8964488" cy="5157192"/>
          </a:xfrm>
        </p:spPr>
        <p:txBody>
          <a:bodyPr>
            <a:normAutofit lnSpcReduction="10000"/>
          </a:bodyPr>
          <a:lstStyle/>
          <a:p>
            <a:pPr algn="ctr"/>
            <a:r>
              <a:rPr lang="it-IT" sz="2900" b="1" dirty="0">
                <a:solidFill>
                  <a:schemeClr val="tx2">
                    <a:lumMod val="75000"/>
                  </a:schemeClr>
                </a:solidFill>
              </a:rPr>
              <a:t>Legge 206/2004 – Nuove norme in favore delle Vittime</a:t>
            </a:r>
            <a:endParaRPr lang="it-IT" sz="2900" dirty="0">
              <a:solidFill>
                <a:schemeClr val="tx2">
                  <a:lumMod val="75000"/>
                </a:schemeClr>
              </a:solidFill>
            </a:endParaRPr>
          </a:p>
          <a:p>
            <a:pPr marL="0" indent="0">
              <a:buNone/>
            </a:pPr>
            <a:r>
              <a:rPr lang="it-IT" sz="2900" dirty="0">
                <a:solidFill>
                  <a:schemeClr val="tx2">
                    <a:lumMod val="75000"/>
                  </a:schemeClr>
                </a:solidFill>
              </a:rPr>
              <a:t>                 Un vero e proprio statuto delle Vittime</a:t>
            </a:r>
          </a:p>
          <a:p>
            <a:pPr marL="0" indent="0" algn="ctr">
              <a:buNone/>
            </a:pPr>
            <a:endParaRPr lang="it-IT" sz="2000" dirty="0">
              <a:solidFill>
                <a:schemeClr val="tx2">
                  <a:lumMod val="75000"/>
                </a:schemeClr>
              </a:solidFill>
            </a:endParaRPr>
          </a:p>
          <a:p>
            <a:r>
              <a:rPr lang="it-IT" sz="2900" b="1" dirty="0">
                <a:solidFill>
                  <a:schemeClr val="tx2">
                    <a:lumMod val="75000"/>
                  </a:schemeClr>
                </a:solidFill>
              </a:rPr>
              <a:t>Legge 266/2005 – Fin. 2006 art. 1 commi 563 e 564</a:t>
            </a:r>
          </a:p>
          <a:p>
            <a:pPr marL="0" indent="0">
              <a:buNone/>
            </a:pPr>
            <a:r>
              <a:rPr lang="it-IT" sz="2900" b="1" dirty="0">
                <a:solidFill>
                  <a:schemeClr val="tx2">
                    <a:lumMod val="75000"/>
                  </a:schemeClr>
                </a:solidFill>
              </a:rPr>
              <a:t>                 </a:t>
            </a:r>
            <a:r>
              <a:rPr lang="it-IT" sz="2900" dirty="0">
                <a:solidFill>
                  <a:schemeClr val="tx2">
                    <a:lumMod val="75000"/>
                  </a:schemeClr>
                </a:solidFill>
              </a:rPr>
              <a:t>Apertura ad un nuovo concetto di Vittima</a:t>
            </a:r>
          </a:p>
          <a:p>
            <a:pPr marL="0" indent="0" algn="ctr">
              <a:buNone/>
            </a:pPr>
            <a:endParaRPr lang="it-IT" sz="2000" dirty="0">
              <a:solidFill>
                <a:schemeClr val="tx2">
                  <a:lumMod val="75000"/>
                </a:schemeClr>
              </a:solidFill>
            </a:endParaRPr>
          </a:p>
          <a:p>
            <a:r>
              <a:rPr lang="it-IT" sz="2900" b="1" dirty="0">
                <a:solidFill>
                  <a:schemeClr val="tx2">
                    <a:lumMod val="75000"/>
                  </a:schemeClr>
                </a:solidFill>
              </a:rPr>
              <a:t>Legge 222/04 – Collegato fiscale alla legge di stabilità</a:t>
            </a:r>
          </a:p>
          <a:p>
            <a:pPr marL="0" indent="0">
              <a:buNone/>
            </a:pPr>
            <a:r>
              <a:rPr lang="it-IT" sz="2900" dirty="0">
                <a:solidFill>
                  <a:schemeClr val="tx2">
                    <a:lumMod val="75000"/>
                  </a:schemeClr>
                </a:solidFill>
              </a:rPr>
              <a:t>                 Rideterminazione della speciale elargizione</a:t>
            </a:r>
          </a:p>
          <a:p>
            <a:pPr marL="0" indent="0" algn="ctr">
              <a:buNone/>
            </a:pPr>
            <a:endParaRPr lang="it-IT" sz="2000" b="1" dirty="0">
              <a:solidFill>
                <a:schemeClr val="tx2">
                  <a:lumMod val="75000"/>
                </a:schemeClr>
              </a:solidFill>
            </a:endParaRPr>
          </a:p>
          <a:p>
            <a:r>
              <a:rPr lang="it-IT" sz="2900" b="1" dirty="0">
                <a:solidFill>
                  <a:schemeClr val="tx2">
                    <a:lumMod val="75000"/>
                  </a:schemeClr>
                </a:solidFill>
              </a:rPr>
              <a:t>Legge 244/2007 – Fin. 2008 art. 2 commi 105 e 106</a:t>
            </a:r>
          </a:p>
          <a:p>
            <a:pPr marL="0" indent="0">
              <a:buNone/>
            </a:pPr>
            <a:r>
              <a:rPr lang="it-IT" sz="2900" b="1" dirty="0">
                <a:solidFill>
                  <a:schemeClr val="tx2">
                    <a:lumMod val="75000"/>
                  </a:schemeClr>
                </a:solidFill>
              </a:rPr>
              <a:t>                 </a:t>
            </a:r>
            <a:r>
              <a:rPr lang="it-IT" sz="2900" dirty="0">
                <a:solidFill>
                  <a:schemeClr val="tx2">
                    <a:lumMod val="75000"/>
                  </a:schemeClr>
                </a:solidFill>
              </a:rPr>
              <a:t>Estensione dello speciale assegno vitalizio </a:t>
            </a:r>
          </a:p>
          <a:p>
            <a:pPr>
              <a:buNone/>
            </a:pPr>
            <a:endParaRPr lang="it-IT" sz="1000" dirty="0"/>
          </a:p>
          <a:p>
            <a:pPr>
              <a:buNone/>
            </a:pPr>
            <a:endParaRPr lang="it-IT" dirty="0"/>
          </a:p>
        </p:txBody>
      </p:sp>
      <p:grpSp>
        <p:nvGrpSpPr>
          <p:cNvPr id="15" name="Gruppo 14"/>
          <p:cNvGrpSpPr/>
          <p:nvPr/>
        </p:nvGrpSpPr>
        <p:grpSpPr>
          <a:xfrm>
            <a:off x="0" y="0"/>
            <a:ext cx="9144000" cy="1619250"/>
            <a:chOff x="0" y="0"/>
            <a:chExt cx="9144000" cy="1619250"/>
          </a:xfrm>
        </p:grpSpPr>
        <p:pic>
          <p:nvPicPr>
            <p:cNvPr id="16" name="Immagine 15" descr="logo-rosso.png"/>
            <p:cNvPicPr>
              <a:picLocks noChangeAspect="1"/>
            </p:cNvPicPr>
            <p:nvPr/>
          </p:nvPicPr>
          <p:blipFill>
            <a:blip r:embed="rId2" cstate="print"/>
            <a:stretch>
              <a:fillRect/>
            </a:stretch>
          </p:blipFill>
          <p:spPr>
            <a:xfrm>
              <a:off x="0" y="0"/>
              <a:ext cx="1685925" cy="1619250"/>
            </a:xfrm>
            <a:prstGeom prst="rect">
              <a:avLst/>
            </a:prstGeom>
            <a:ln>
              <a:noFill/>
            </a:ln>
            <a:effectLst>
              <a:outerShdw blurRad="292100" dist="139700" dir="2700000" algn="tl" rotWithShape="0">
                <a:srgbClr val="333333">
                  <a:alpha val="65000"/>
                </a:srgbClr>
              </a:outerShdw>
            </a:effectLst>
          </p:spPr>
        </p:pic>
        <p:sp>
          <p:nvSpPr>
            <p:cNvPr id="17" name="CasellaDiTesto 16"/>
            <p:cNvSpPr txBox="1"/>
            <p:nvPr/>
          </p:nvSpPr>
          <p:spPr>
            <a:xfrm>
              <a:off x="1331640" y="188640"/>
              <a:ext cx="28083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FF0000"/>
                  </a:solidFill>
                  <a:effectLst/>
                  <a:uLnTx/>
                  <a:uFillTx/>
                  <a:latin typeface="Calibri"/>
                  <a:ea typeface="+mn-ea"/>
                  <a:cs typeface="+mn-cs"/>
                </a:rPr>
                <a:t>www.fervicredo.it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FF0000"/>
                  </a:solidFill>
                  <a:effectLst/>
                  <a:uLnTx/>
                  <a:uFillTx/>
                  <a:latin typeface="Calibri"/>
                  <a:ea typeface="+mn-ea"/>
                  <a:cs typeface="+mn-cs"/>
                </a:rPr>
                <a:t>     scrivi@fervicredo.it</a:t>
              </a:r>
            </a:p>
          </p:txBody>
        </p:sp>
        <p:sp>
          <p:nvSpPr>
            <p:cNvPr id="18" name="CasellaDiTesto 17"/>
            <p:cNvSpPr txBox="1"/>
            <p:nvPr/>
          </p:nvSpPr>
          <p:spPr>
            <a:xfrm>
              <a:off x="4211960" y="476672"/>
              <a:ext cx="493204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FF0000"/>
                  </a:solidFill>
                  <a:effectLst/>
                  <a:uLnTx/>
                  <a:uFillTx/>
                  <a:latin typeface="Calibri"/>
                  <a:ea typeface="+mn-ea"/>
                  <a:cs typeface="+mn-cs"/>
                </a:rPr>
                <a:t>Fer</a:t>
              </a:r>
              <a:r>
                <a:rPr kumimoji="0" lang="it-IT" sz="2000" b="0" i="0" u="none" strike="noStrike" kern="1200" cap="none" spc="0" normalizeH="0" baseline="0" noProof="0" dirty="0">
                  <a:ln>
                    <a:noFill/>
                  </a:ln>
                  <a:solidFill>
                    <a:prstClr val="black"/>
                  </a:solidFill>
                  <a:effectLst/>
                  <a:uLnTx/>
                  <a:uFillTx/>
                  <a:latin typeface="Calibri"/>
                  <a:ea typeface="+mn-ea"/>
                  <a:cs typeface="+mn-cs"/>
                </a:rPr>
                <a:t>iti e </a:t>
              </a:r>
              <a:r>
                <a:rPr kumimoji="0" lang="it-IT" sz="2000" b="0" i="0" u="none" strike="noStrike" kern="1200" cap="none" spc="0" normalizeH="0" baseline="0" noProof="0" dirty="0">
                  <a:ln>
                    <a:noFill/>
                  </a:ln>
                  <a:solidFill>
                    <a:srgbClr val="FF0000"/>
                  </a:solidFill>
                  <a:effectLst/>
                  <a:uLnTx/>
                  <a:uFillTx/>
                  <a:latin typeface="Calibri"/>
                  <a:ea typeface="+mn-ea"/>
                  <a:cs typeface="+mn-cs"/>
                </a:rPr>
                <a:t>Vi</a:t>
              </a:r>
              <a:r>
                <a:rPr kumimoji="0" lang="it-IT" sz="2000" b="0" i="0" u="none" strike="noStrike" kern="1200" cap="none" spc="0" normalizeH="0" baseline="0" noProof="0" dirty="0">
                  <a:ln>
                    <a:noFill/>
                  </a:ln>
                  <a:solidFill>
                    <a:prstClr val="black"/>
                  </a:solidFill>
                  <a:effectLst/>
                  <a:uLnTx/>
                  <a:uFillTx/>
                  <a:latin typeface="Calibri"/>
                  <a:ea typeface="+mn-ea"/>
                  <a:cs typeface="+mn-cs"/>
                </a:rPr>
                <a:t>ttime della </a:t>
              </a:r>
              <a:r>
                <a:rPr kumimoji="0" lang="it-IT" sz="2000" b="0" i="0" u="none" strike="noStrike" kern="1200" cap="none" spc="0" normalizeH="0" baseline="0" noProof="0" dirty="0">
                  <a:ln>
                    <a:noFill/>
                  </a:ln>
                  <a:solidFill>
                    <a:srgbClr val="FF0000"/>
                  </a:solidFill>
                  <a:effectLst/>
                  <a:uLnTx/>
                  <a:uFillTx/>
                  <a:latin typeface="Calibri"/>
                  <a:ea typeface="+mn-ea"/>
                  <a:cs typeface="+mn-cs"/>
                </a:rPr>
                <a:t>Cr</a:t>
              </a:r>
              <a:r>
                <a:rPr kumimoji="0" lang="it-IT" sz="2000" b="0" i="0" u="none" strike="noStrike" kern="1200" cap="none" spc="0" normalizeH="0" baseline="0" noProof="0" dirty="0">
                  <a:ln>
                    <a:noFill/>
                  </a:ln>
                  <a:solidFill>
                    <a:prstClr val="black"/>
                  </a:solidFill>
                  <a:effectLst/>
                  <a:uLnTx/>
                  <a:uFillTx/>
                  <a:latin typeface="Calibri"/>
                  <a:ea typeface="+mn-ea"/>
                  <a:cs typeface="+mn-cs"/>
                </a:rPr>
                <a:t>iminalità </a:t>
              </a:r>
              <a:r>
                <a:rPr kumimoji="0" lang="it-IT" sz="2000" b="0" i="0" u="none" strike="noStrike" kern="1200" cap="none" spc="0" normalizeH="0" baseline="0" noProof="0" dirty="0">
                  <a:ln>
                    <a:noFill/>
                  </a:ln>
                  <a:solidFill>
                    <a:srgbClr val="FF0000"/>
                  </a:solidFill>
                  <a:effectLst/>
                  <a:uLnTx/>
                  <a:uFillTx/>
                  <a:latin typeface="Calibri"/>
                  <a:ea typeface="+mn-ea"/>
                  <a:cs typeface="+mn-cs"/>
                </a:rPr>
                <a:t>e</a:t>
              </a:r>
              <a:r>
                <a:rPr kumimoji="0" lang="it-IT" sz="2000" b="0" i="0" u="none" strike="noStrike" kern="1200" cap="none" spc="0" normalizeH="0" baseline="0" noProof="0" dirty="0">
                  <a:ln>
                    <a:noFill/>
                  </a:ln>
                  <a:solidFill>
                    <a:prstClr val="black"/>
                  </a:solidFill>
                  <a:effectLst/>
                  <a:uLnTx/>
                  <a:uFillTx/>
                  <a:latin typeface="Calibri"/>
                  <a:ea typeface="+mn-ea"/>
                  <a:cs typeface="+mn-cs"/>
                </a:rPr>
                <a:t> del </a:t>
              </a:r>
              <a:r>
                <a:rPr kumimoji="0" lang="it-IT" sz="2000" b="0" i="0" u="none" strike="noStrike" kern="1200" cap="none" spc="0" normalizeH="0" baseline="0" noProof="0" dirty="0">
                  <a:ln>
                    <a:noFill/>
                  </a:ln>
                  <a:solidFill>
                    <a:srgbClr val="FF0000"/>
                  </a:solidFill>
                  <a:effectLst/>
                  <a:uLnTx/>
                  <a:uFillTx/>
                  <a:latin typeface="Calibri"/>
                  <a:ea typeface="+mn-ea"/>
                  <a:cs typeface="+mn-cs"/>
                </a:rPr>
                <a:t>Do</a:t>
              </a:r>
              <a:r>
                <a:rPr kumimoji="0" lang="it-IT" sz="2000" b="0" i="0" u="none" strike="noStrike" kern="1200" cap="none" spc="0" normalizeH="0" baseline="0" noProof="0" dirty="0">
                  <a:ln>
                    <a:noFill/>
                  </a:ln>
                  <a:solidFill>
                    <a:prstClr val="black"/>
                  </a:solidFill>
                  <a:effectLst/>
                  <a:uLnTx/>
                  <a:uFillTx/>
                  <a:latin typeface="Calibri"/>
                  <a:ea typeface="+mn-ea"/>
                  <a:cs typeface="+mn-cs"/>
                </a:rPr>
                <a:t>vere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2229061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1700808"/>
            <a:ext cx="8964488" cy="5157192"/>
          </a:xfrm>
        </p:spPr>
        <p:txBody>
          <a:bodyPr>
            <a:normAutofit fontScale="85000" lnSpcReduction="10000"/>
          </a:bodyPr>
          <a:lstStyle/>
          <a:p>
            <a:pPr algn="ctr">
              <a:buNone/>
            </a:pPr>
            <a:r>
              <a:rPr lang="it-IT" sz="3800" b="1" u="sng" dirty="0"/>
              <a:t>L’apertura al nuovo concetto di vittima del dovere</a:t>
            </a:r>
            <a:r>
              <a:rPr lang="it-IT" sz="3800" dirty="0"/>
              <a:t> </a:t>
            </a:r>
          </a:p>
          <a:p>
            <a:pPr>
              <a:buNone/>
            </a:pPr>
            <a:endParaRPr lang="it-IT" sz="1400" dirty="0"/>
          </a:p>
          <a:p>
            <a:pPr algn="just"/>
            <a:r>
              <a:rPr lang="it-IT" sz="3400" dirty="0">
                <a:solidFill>
                  <a:srgbClr val="000099"/>
                </a:solidFill>
              </a:rPr>
              <a:t>Legge 23 dicembre 2005, n. 266 </a:t>
            </a:r>
            <a:r>
              <a:rPr lang="it-IT" sz="3400" i="1" dirty="0">
                <a:solidFill>
                  <a:srgbClr val="000099"/>
                </a:solidFill>
              </a:rPr>
              <a:t>(legge finanziaria 2006)</a:t>
            </a:r>
            <a:endParaRPr lang="it-IT" sz="3400" dirty="0">
              <a:solidFill>
                <a:srgbClr val="000099"/>
              </a:solidFill>
            </a:endParaRPr>
          </a:p>
          <a:p>
            <a:pPr algn="just"/>
            <a:r>
              <a:rPr lang="it-IT" sz="3400" dirty="0"/>
              <a:t>Eliminare le disparità di trattamento tra le vittime del dovere e quelle della criminalità e del terrorismo</a:t>
            </a:r>
          </a:p>
          <a:p>
            <a:pPr algn="just"/>
            <a:r>
              <a:rPr lang="it-IT" sz="3400" dirty="0">
                <a:solidFill>
                  <a:srgbClr val="000099"/>
                </a:solidFill>
              </a:rPr>
              <a:t>La normativa vuole tener conto delle </a:t>
            </a:r>
            <a:r>
              <a:rPr lang="it-IT" sz="3400" b="1" dirty="0">
                <a:solidFill>
                  <a:srgbClr val="000099"/>
                </a:solidFill>
              </a:rPr>
              <a:t>nuove realtà istituzionali</a:t>
            </a:r>
            <a:r>
              <a:rPr lang="it-IT" sz="3400" dirty="0">
                <a:solidFill>
                  <a:srgbClr val="000099"/>
                </a:solidFill>
              </a:rPr>
              <a:t> </a:t>
            </a:r>
            <a:r>
              <a:rPr lang="it-IT" sz="3400" b="1" dirty="0">
                <a:solidFill>
                  <a:srgbClr val="000099"/>
                </a:solidFill>
              </a:rPr>
              <a:t>e delle specifiche competenze ed attività</a:t>
            </a:r>
            <a:r>
              <a:rPr lang="it-IT" sz="3400" dirty="0">
                <a:solidFill>
                  <a:srgbClr val="000099"/>
                </a:solidFill>
              </a:rPr>
              <a:t> ed </a:t>
            </a:r>
            <a:r>
              <a:rPr lang="it-IT" sz="3400" b="1" dirty="0">
                <a:solidFill>
                  <a:srgbClr val="000099"/>
                </a:solidFill>
              </a:rPr>
              <a:t>accede ad una nuova nozione di “</a:t>
            </a:r>
            <a:r>
              <a:rPr lang="it-IT" sz="3400" b="1" i="1" dirty="0">
                <a:solidFill>
                  <a:srgbClr val="FF0000"/>
                </a:solidFill>
              </a:rPr>
              <a:t>Vittime del Dovere</a:t>
            </a:r>
            <a:r>
              <a:rPr lang="it-IT" sz="3400" dirty="0">
                <a:solidFill>
                  <a:srgbClr val="000099"/>
                </a:solidFill>
              </a:rPr>
              <a:t>”.</a:t>
            </a:r>
          </a:p>
          <a:p>
            <a:pPr algn="just"/>
            <a:r>
              <a:rPr lang="it-IT" sz="3400" dirty="0" err="1"/>
              <a:t>Ampliativa</a:t>
            </a:r>
            <a:r>
              <a:rPr lang="it-IT" sz="3400" dirty="0"/>
              <a:t> </a:t>
            </a:r>
            <a:r>
              <a:rPr lang="it-IT" sz="3400" b="1" dirty="0"/>
              <a:t>sia sul piano soggettivo</a:t>
            </a:r>
            <a:r>
              <a:rPr lang="it-IT" sz="3400" dirty="0"/>
              <a:t>, che per quanto riguarda i compiti e le funzioni di istituto che a tali destinatari fanno capo.</a:t>
            </a:r>
          </a:p>
          <a:p>
            <a:pPr>
              <a:buNone/>
            </a:pPr>
            <a:endParaRPr lang="it-IT" dirty="0"/>
          </a:p>
        </p:txBody>
      </p:sp>
      <p:grpSp>
        <p:nvGrpSpPr>
          <p:cNvPr id="8" name="Gruppo 7"/>
          <p:cNvGrpSpPr/>
          <p:nvPr/>
        </p:nvGrpSpPr>
        <p:grpSpPr>
          <a:xfrm>
            <a:off x="0" y="0"/>
            <a:ext cx="9144000" cy="1619250"/>
            <a:chOff x="0" y="0"/>
            <a:chExt cx="9144000" cy="1619250"/>
          </a:xfrm>
        </p:grpSpPr>
        <p:pic>
          <p:nvPicPr>
            <p:cNvPr id="9" name="Immagine 8" descr="logo-rosso.png"/>
            <p:cNvPicPr>
              <a:picLocks noChangeAspect="1"/>
            </p:cNvPicPr>
            <p:nvPr/>
          </p:nvPicPr>
          <p:blipFill>
            <a:blip r:embed="rId2" cstate="print"/>
            <a:stretch>
              <a:fillRect/>
            </a:stretch>
          </p:blipFill>
          <p:spPr>
            <a:xfrm>
              <a:off x="0" y="0"/>
              <a:ext cx="1685925" cy="1619250"/>
            </a:xfrm>
            <a:prstGeom prst="rect">
              <a:avLst/>
            </a:prstGeom>
            <a:ln>
              <a:noFill/>
            </a:ln>
            <a:effectLst>
              <a:outerShdw blurRad="292100" dist="139700" dir="2700000" algn="tl" rotWithShape="0">
                <a:srgbClr val="333333">
                  <a:alpha val="65000"/>
                </a:srgbClr>
              </a:outerShdw>
            </a:effectLst>
          </p:spPr>
        </p:pic>
        <p:sp>
          <p:nvSpPr>
            <p:cNvPr id="10" name="CasellaDiTesto 9"/>
            <p:cNvSpPr txBox="1"/>
            <p:nvPr/>
          </p:nvSpPr>
          <p:spPr>
            <a:xfrm>
              <a:off x="1331640" y="188640"/>
              <a:ext cx="28083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FF0000"/>
                  </a:solidFill>
                  <a:effectLst/>
                  <a:uLnTx/>
                  <a:uFillTx/>
                  <a:latin typeface="Calibri"/>
                  <a:ea typeface="+mn-ea"/>
                  <a:cs typeface="+mn-cs"/>
                </a:rPr>
                <a:t>www.fervicredo.it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FF0000"/>
                  </a:solidFill>
                  <a:effectLst/>
                  <a:uLnTx/>
                  <a:uFillTx/>
                  <a:latin typeface="Calibri"/>
                  <a:ea typeface="+mn-ea"/>
                  <a:cs typeface="+mn-cs"/>
                </a:rPr>
                <a:t>     scrivi@fervicredo.it</a:t>
              </a:r>
            </a:p>
          </p:txBody>
        </p:sp>
        <p:sp>
          <p:nvSpPr>
            <p:cNvPr id="11" name="CasellaDiTesto 10"/>
            <p:cNvSpPr txBox="1"/>
            <p:nvPr/>
          </p:nvSpPr>
          <p:spPr>
            <a:xfrm>
              <a:off x="4211960" y="476672"/>
              <a:ext cx="493204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FF0000"/>
                  </a:solidFill>
                  <a:effectLst/>
                  <a:uLnTx/>
                  <a:uFillTx/>
                  <a:latin typeface="Calibri"/>
                  <a:ea typeface="+mn-ea"/>
                  <a:cs typeface="+mn-cs"/>
                </a:rPr>
                <a:t>Fer</a:t>
              </a:r>
              <a:r>
                <a:rPr kumimoji="0" lang="it-IT" sz="2000" b="0" i="0" u="none" strike="noStrike" kern="1200" cap="none" spc="0" normalizeH="0" baseline="0" noProof="0" dirty="0">
                  <a:ln>
                    <a:noFill/>
                  </a:ln>
                  <a:solidFill>
                    <a:prstClr val="black"/>
                  </a:solidFill>
                  <a:effectLst/>
                  <a:uLnTx/>
                  <a:uFillTx/>
                  <a:latin typeface="Calibri"/>
                  <a:ea typeface="+mn-ea"/>
                  <a:cs typeface="+mn-cs"/>
                </a:rPr>
                <a:t>iti e </a:t>
              </a:r>
              <a:r>
                <a:rPr kumimoji="0" lang="it-IT" sz="2000" b="0" i="0" u="none" strike="noStrike" kern="1200" cap="none" spc="0" normalizeH="0" baseline="0" noProof="0" dirty="0">
                  <a:ln>
                    <a:noFill/>
                  </a:ln>
                  <a:solidFill>
                    <a:srgbClr val="FF0000"/>
                  </a:solidFill>
                  <a:effectLst/>
                  <a:uLnTx/>
                  <a:uFillTx/>
                  <a:latin typeface="Calibri"/>
                  <a:ea typeface="+mn-ea"/>
                  <a:cs typeface="+mn-cs"/>
                </a:rPr>
                <a:t>Vi</a:t>
              </a:r>
              <a:r>
                <a:rPr kumimoji="0" lang="it-IT" sz="2000" b="0" i="0" u="none" strike="noStrike" kern="1200" cap="none" spc="0" normalizeH="0" baseline="0" noProof="0" dirty="0">
                  <a:ln>
                    <a:noFill/>
                  </a:ln>
                  <a:solidFill>
                    <a:prstClr val="black"/>
                  </a:solidFill>
                  <a:effectLst/>
                  <a:uLnTx/>
                  <a:uFillTx/>
                  <a:latin typeface="Calibri"/>
                  <a:ea typeface="+mn-ea"/>
                  <a:cs typeface="+mn-cs"/>
                </a:rPr>
                <a:t>ttime della </a:t>
              </a:r>
              <a:r>
                <a:rPr kumimoji="0" lang="it-IT" sz="2000" b="0" i="0" u="none" strike="noStrike" kern="1200" cap="none" spc="0" normalizeH="0" baseline="0" noProof="0" dirty="0">
                  <a:ln>
                    <a:noFill/>
                  </a:ln>
                  <a:solidFill>
                    <a:srgbClr val="FF0000"/>
                  </a:solidFill>
                  <a:effectLst/>
                  <a:uLnTx/>
                  <a:uFillTx/>
                  <a:latin typeface="Calibri"/>
                  <a:ea typeface="+mn-ea"/>
                  <a:cs typeface="+mn-cs"/>
                </a:rPr>
                <a:t>Cr</a:t>
              </a:r>
              <a:r>
                <a:rPr kumimoji="0" lang="it-IT" sz="2000" b="0" i="0" u="none" strike="noStrike" kern="1200" cap="none" spc="0" normalizeH="0" baseline="0" noProof="0" dirty="0">
                  <a:ln>
                    <a:noFill/>
                  </a:ln>
                  <a:solidFill>
                    <a:prstClr val="black"/>
                  </a:solidFill>
                  <a:effectLst/>
                  <a:uLnTx/>
                  <a:uFillTx/>
                  <a:latin typeface="Calibri"/>
                  <a:ea typeface="+mn-ea"/>
                  <a:cs typeface="+mn-cs"/>
                </a:rPr>
                <a:t>iminalità </a:t>
              </a:r>
              <a:r>
                <a:rPr kumimoji="0" lang="it-IT" sz="2000" b="0" i="0" u="none" strike="noStrike" kern="1200" cap="none" spc="0" normalizeH="0" baseline="0" noProof="0" dirty="0">
                  <a:ln>
                    <a:noFill/>
                  </a:ln>
                  <a:solidFill>
                    <a:srgbClr val="FF0000"/>
                  </a:solidFill>
                  <a:effectLst/>
                  <a:uLnTx/>
                  <a:uFillTx/>
                  <a:latin typeface="Calibri"/>
                  <a:ea typeface="+mn-ea"/>
                  <a:cs typeface="+mn-cs"/>
                </a:rPr>
                <a:t>e</a:t>
              </a:r>
              <a:r>
                <a:rPr kumimoji="0" lang="it-IT" sz="2000" b="0" i="0" u="none" strike="noStrike" kern="1200" cap="none" spc="0" normalizeH="0" baseline="0" noProof="0" dirty="0">
                  <a:ln>
                    <a:noFill/>
                  </a:ln>
                  <a:solidFill>
                    <a:prstClr val="black"/>
                  </a:solidFill>
                  <a:effectLst/>
                  <a:uLnTx/>
                  <a:uFillTx/>
                  <a:latin typeface="Calibri"/>
                  <a:ea typeface="+mn-ea"/>
                  <a:cs typeface="+mn-cs"/>
                </a:rPr>
                <a:t> del </a:t>
              </a:r>
              <a:r>
                <a:rPr kumimoji="0" lang="it-IT" sz="2000" b="0" i="0" u="none" strike="noStrike" kern="1200" cap="none" spc="0" normalizeH="0" baseline="0" noProof="0" dirty="0">
                  <a:ln>
                    <a:noFill/>
                  </a:ln>
                  <a:solidFill>
                    <a:srgbClr val="FF0000"/>
                  </a:solidFill>
                  <a:effectLst/>
                  <a:uLnTx/>
                  <a:uFillTx/>
                  <a:latin typeface="Calibri"/>
                  <a:ea typeface="+mn-ea"/>
                  <a:cs typeface="+mn-cs"/>
                </a:rPr>
                <a:t>Do</a:t>
              </a:r>
              <a:r>
                <a:rPr kumimoji="0" lang="it-IT" sz="2000" b="0" i="0" u="none" strike="noStrike" kern="1200" cap="none" spc="0" normalizeH="0" baseline="0" noProof="0" dirty="0">
                  <a:ln>
                    <a:noFill/>
                  </a:ln>
                  <a:solidFill>
                    <a:prstClr val="black"/>
                  </a:solidFill>
                  <a:effectLst/>
                  <a:uLnTx/>
                  <a:uFillTx/>
                  <a:latin typeface="Calibri"/>
                  <a:ea typeface="+mn-ea"/>
                  <a:cs typeface="+mn-cs"/>
                </a:rPr>
                <a:t>vere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7285046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1556792"/>
            <a:ext cx="8964488" cy="5301208"/>
          </a:xfrm>
        </p:spPr>
        <p:txBody>
          <a:bodyPr>
            <a:normAutofit fontScale="62500" lnSpcReduction="20000"/>
          </a:bodyPr>
          <a:lstStyle/>
          <a:p>
            <a:pPr algn="ctr">
              <a:buNone/>
            </a:pPr>
            <a:r>
              <a:rPr lang="it-IT" sz="5100" b="1" dirty="0">
                <a:solidFill>
                  <a:srgbClr val="FF0000"/>
                </a:solidFill>
              </a:rPr>
              <a:t>Vittime del Dovere</a:t>
            </a:r>
            <a:r>
              <a:rPr lang="it-IT" sz="5100" b="1" dirty="0"/>
              <a:t> ed equiparati</a:t>
            </a:r>
          </a:p>
          <a:p>
            <a:pPr algn="ctr">
              <a:buNone/>
            </a:pPr>
            <a:endParaRPr lang="it-IT" sz="1400" dirty="0"/>
          </a:p>
          <a:p>
            <a:pPr algn="just">
              <a:buNone/>
            </a:pPr>
            <a:r>
              <a:rPr lang="it-IT" sz="3500" dirty="0"/>
              <a:t>     </a:t>
            </a:r>
            <a:r>
              <a:rPr lang="it-IT" sz="3700" b="1" dirty="0">
                <a:solidFill>
                  <a:srgbClr val="FF0000"/>
                </a:solidFill>
              </a:rPr>
              <a:t>563.</a:t>
            </a:r>
            <a:r>
              <a:rPr lang="it-IT" sz="3700" dirty="0"/>
              <a:t> Per </a:t>
            </a:r>
            <a:r>
              <a:rPr lang="it-IT" sz="3700" dirty="0">
                <a:solidFill>
                  <a:srgbClr val="FF0000"/>
                </a:solidFill>
              </a:rPr>
              <a:t>Vittime del Dovere </a:t>
            </a:r>
            <a:r>
              <a:rPr lang="it-IT" sz="3700" dirty="0"/>
              <a:t>devono intendersi i soggetti di cui all’articolo 3 della legge 13 agosto 1980, n. 466, e, in genere, gli altri dipendenti pubblici deceduti o che abbiano subìto un’invalidità permanente in attività di servizio o nell’espletamento delle funzioni di istituto per effetto diretto di lesioni riportate in conseguenza di eventi verificatisi:</a:t>
            </a:r>
          </a:p>
          <a:p>
            <a:pPr algn="just"/>
            <a:endParaRPr lang="it-IT" sz="800" dirty="0"/>
          </a:p>
          <a:p>
            <a:pPr algn="just"/>
            <a:r>
              <a:rPr lang="it-IT" sz="3800" b="1" i="1" dirty="0">
                <a:solidFill>
                  <a:srgbClr val="002060"/>
                </a:solidFill>
              </a:rPr>
              <a:t>a)</a:t>
            </a:r>
            <a:r>
              <a:rPr lang="it-IT" sz="3800" b="1" dirty="0">
                <a:solidFill>
                  <a:srgbClr val="002060"/>
                </a:solidFill>
              </a:rPr>
              <a:t> nel contrasto ad ogni tipo di criminalità;</a:t>
            </a:r>
            <a:endParaRPr lang="it-IT" sz="3800" dirty="0">
              <a:solidFill>
                <a:srgbClr val="002060"/>
              </a:solidFill>
            </a:endParaRPr>
          </a:p>
          <a:p>
            <a:pPr algn="just"/>
            <a:r>
              <a:rPr lang="it-IT" sz="3800" b="1" i="1" dirty="0">
                <a:solidFill>
                  <a:srgbClr val="002060"/>
                </a:solidFill>
              </a:rPr>
              <a:t>b)</a:t>
            </a:r>
            <a:r>
              <a:rPr lang="it-IT" sz="3800" b="1" dirty="0">
                <a:solidFill>
                  <a:srgbClr val="002060"/>
                </a:solidFill>
              </a:rPr>
              <a:t> nello svolgimento di servizi di ordine pubblico;</a:t>
            </a:r>
            <a:endParaRPr lang="it-IT" sz="3800" dirty="0">
              <a:solidFill>
                <a:srgbClr val="002060"/>
              </a:solidFill>
            </a:endParaRPr>
          </a:p>
          <a:p>
            <a:pPr algn="just"/>
            <a:r>
              <a:rPr lang="it-IT" sz="3800" b="1" i="1" dirty="0">
                <a:solidFill>
                  <a:srgbClr val="002060"/>
                </a:solidFill>
              </a:rPr>
              <a:t>c)</a:t>
            </a:r>
            <a:r>
              <a:rPr lang="it-IT" sz="3800" b="1" dirty="0">
                <a:solidFill>
                  <a:srgbClr val="002060"/>
                </a:solidFill>
              </a:rPr>
              <a:t> nella vigilanza ad infrastrutture civili e militari;</a:t>
            </a:r>
            <a:endParaRPr lang="it-IT" sz="3800" dirty="0">
              <a:solidFill>
                <a:srgbClr val="002060"/>
              </a:solidFill>
            </a:endParaRPr>
          </a:p>
          <a:p>
            <a:pPr algn="just"/>
            <a:r>
              <a:rPr lang="it-IT" sz="3800" b="1" i="1" dirty="0">
                <a:solidFill>
                  <a:srgbClr val="002060"/>
                </a:solidFill>
              </a:rPr>
              <a:t>d)</a:t>
            </a:r>
            <a:r>
              <a:rPr lang="it-IT" sz="3800" b="1" dirty="0">
                <a:solidFill>
                  <a:srgbClr val="002060"/>
                </a:solidFill>
              </a:rPr>
              <a:t> in operazioni di soccorso;</a:t>
            </a:r>
            <a:endParaRPr lang="it-IT" sz="3800" dirty="0">
              <a:solidFill>
                <a:srgbClr val="002060"/>
              </a:solidFill>
            </a:endParaRPr>
          </a:p>
          <a:p>
            <a:pPr algn="just"/>
            <a:r>
              <a:rPr lang="it-IT" sz="3800" b="1" i="1" dirty="0">
                <a:solidFill>
                  <a:srgbClr val="002060"/>
                </a:solidFill>
              </a:rPr>
              <a:t>e)</a:t>
            </a:r>
            <a:r>
              <a:rPr lang="it-IT" sz="3800" b="1" dirty="0">
                <a:solidFill>
                  <a:srgbClr val="002060"/>
                </a:solidFill>
              </a:rPr>
              <a:t> in attività di tutela della pubblica incolumità;</a:t>
            </a:r>
            <a:endParaRPr lang="it-IT" sz="3800" dirty="0">
              <a:solidFill>
                <a:srgbClr val="002060"/>
              </a:solidFill>
            </a:endParaRPr>
          </a:p>
          <a:p>
            <a:pPr algn="just"/>
            <a:r>
              <a:rPr lang="it-IT" sz="3800" b="1" i="1" dirty="0">
                <a:solidFill>
                  <a:srgbClr val="002060"/>
                </a:solidFill>
              </a:rPr>
              <a:t>f)</a:t>
            </a:r>
            <a:r>
              <a:rPr lang="it-IT" sz="3800" b="1" dirty="0">
                <a:solidFill>
                  <a:srgbClr val="002060"/>
                </a:solidFill>
              </a:rPr>
              <a:t> a causa di azioni recate nei loro confronti in contesti di impiego internazionale non aventi, necessariamente, caratteristiche di ostilità.</a:t>
            </a:r>
            <a:endParaRPr lang="it-IT" sz="3800" dirty="0">
              <a:solidFill>
                <a:srgbClr val="002060"/>
              </a:solidFill>
            </a:endParaRPr>
          </a:p>
          <a:p>
            <a:pPr algn="just"/>
            <a:endParaRPr lang="it-IT" dirty="0"/>
          </a:p>
        </p:txBody>
      </p:sp>
      <p:grpSp>
        <p:nvGrpSpPr>
          <p:cNvPr id="8" name="Gruppo 7"/>
          <p:cNvGrpSpPr/>
          <p:nvPr/>
        </p:nvGrpSpPr>
        <p:grpSpPr>
          <a:xfrm>
            <a:off x="0" y="0"/>
            <a:ext cx="9144000" cy="1619250"/>
            <a:chOff x="0" y="0"/>
            <a:chExt cx="9144000" cy="1619250"/>
          </a:xfrm>
        </p:grpSpPr>
        <p:pic>
          <p:nvPicPr>
            <p:cNvPr id="9" name="Immagine 8" descr="logo-rosso.png"/>
            <p:cNvPicPr>
              <a:picLocks noChangeAspect="1"/>
            </p:cNvPicPr>
            <p:nvPr/>
          </p:nvPicPr>
          <p:blipFill>
            <a:blip r:embed="rId2" cstate="print"/>
            <a:stretch>
              <a:fillRect/>
            </a:stretch>
          </p:blipFill>
          <p:spPr>
            <a:xfrm>
              <a:off x="0" y="0"/>
              <a:ext cx="1685925" cy="1619250"/>
            </a:xfrm>
            <a:prstGeom prst="rect">
              <a:avLst/>
            </a:prstGeom>
            <a:ln>
              <a:noFill/>
            </a:ln>
            <a:effectLst>
              <a:outerShdw blurRad="292100" dist="139700" dir="2700000" algn="tl" rotWithShape="0">
                <a:srgbClr val="333333">
                  <a:alpha val="65000"/>
                </a:srgbClr>
              </a:outerShdw>
            </a:effectLst>
          </p:spPr>
        </p:pic>
        <p:sp>
          <p:nvSpPr>
            <p:cNvPr id="10" name="CasellaDiTesto 9"/>
            <p:cNvSpPr txBox="1"/>
            <p:nvPr/>
          </p:nvSpPr>
          <p:spPr>
            <a:xfrm>
              <a:off x="1331640" y="188640"/>
              <a:ext cx="28083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FF0000"/>
                  </a:solidFill>
                  <a:effectLst/>
                  <a:uLnTx/>
                  <a:uFillTx/>
                  <a:latin typeface="Calibri"/>
                  <a:ea typeface="+mn-ea"/>
                  <a:cs typeface="+mn-cs"/>
                </a:rPr>
                <a:t>www.fervicredo.it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FF0000"/>
                  </a:solidFill>
                  <a:effectLst/>
                  <a:uLnTx/>
                  <a:uFillTx/>
                  <a:latin typeface="Calibri"/>
                  <a:ea typeface="+mn-ea"/>
                  <a:cs typeface="+mn-cs"/>
                </a:rPr>
                <a:t>     scrivi@fervicredo.it</a:t>
              </a:r>
            </a:p>
          </p:txBody>
        </p:sp>
        <p:sp>
          <p:nvSpPr>
            <p:cNvPr id="11" name="CasellaDiTesto 10"/>
            <p:cNvSpPr txBox="1"/>
            <p:nvPr/>
          </p:nvSpPr>
          <p:spPr>
            <a:xfrm>
              <a:off x="4211960" y="476672"/>
              <a:ext cx="493204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FF0000"/>
                  </a:solidFill>
                  <a:effectLst/>
                  <a:uLnTx/>
                  <a:uFillTx/>
                  <a:latin typeface="Calibri"/>
                  <a:ea typeface="+mn-ea"/>
                  <a:cs typeface="+mn-cs"/>
                </a:rPr>
                <a:t>Fer</a:t>
              </a:r>
              <a:r>
                <a:rPr kumimoji="0" lang="it-IT" sz="2000" b="0" i="0" u="none" strike="noStrike" kern="1200" cap="none" spc="0" normalizeH="0" baseline="0" noProof="0" dirty="0">
                  <a:ln>
                    <a:noFill/>
                  </a:ln>
                  <a:solidFill>
                    <a:prstClr val="black"/>
                  </a:solidFill>
                  <a:effectLst/>
                  <a:uLnTx/>
                  <a:uFillTx/>
                  <a:latin typeface="Calibri"/>
                  <a:ea typeface="+mn-ea"/>
                  <a:cs typeface="+mn-cs"/>
                </a:rPr>
                <a:t>iti e </a:t>
              </a:r>
              <a:r>
                <a:rPr kumimoji="0" lang="it-IT" sz="2000" b="0" i="0" u="none" strike="noStrike" kern="1200" cap="none" spc="0" normalizeH="0" baseline="0" noProof="0" dirty="0">
                  <a:ln>
                    <a:noFill/>
                  </a:ln>
                  <a:solidFill>
                    <a:srgbClr val="FF0000"/>
                  </a:solidFill>
                  <a:effectLst/>
                  <a:uLnTx/>
                  <a:uFillTx/>
                  <a:latin typeface="Calibri"/>
                  <a:ea typeface="+mn-ea"/>
                  <a:cs typeface="+mn-cs"/>
                </a:rPr>
                <a:t>Vi</a:t>
              </a:r>
              <a:r>
                <a:rPr kumimoji="0" lang="it-IT" sz="2000" b="0" i="0" u="none" strike="noStrike" kern="1200" cap="none" spc="0" normalizeH="0" baseline="0" noProof="0" dirty="0">
                  <a:ln>
                    <a:noFill/>
                  </a:ln>
                  <a:solidFill>
                    <a:prstClr val="black"/>
                  </a:solidFill>
                  <a:effectLst/>
                  <a:uLnTx/>
                  <a:uFillTx/>
                  <a:latin typeface="Calibri"/>
                  <a:ea typeface="+mn-ea"/>
                  <a:cs typeface="+mn-cs"/>
                </a:rPr>
                <a:t>ttime della </a:t>
              </a:r>
              <a:r>
                <a:rPr kumimoji="0" lang="it-IT" sz="2000" b="0" i="0" u="none" strike="noStrike" kern="1200" cap="none" spc="0" normalizeH="0" baseline="0" noProof="0" dirty="0">
                  <a:ln>
                    <a:noFill/>
                  </a:ln>
                  <a:solidFill>
                    <a:srgbClr val="FF0000"/>
                  </a:solidFill>
                  <a:effectLst/>
                  <a:uLnTx/>
                  <a:uFillTx/>
                  <a:latin typeface="Calibri"/>
                  <a:ea typeface="+mn-ea"/>
                  <a:cs typeface="+mn-cs"/>
                </a:rPr>
                <a:t>Cr</a:t>
              </a:r>
              <a:r>
                <a:rPr kumimoji="0" lang="it-IT" sz="2000" b="0" i="0" u="none" strike="noStrike" kern="1200" cap="none" spc="0" normalizeH="0" baseline="0" noProof="0" dirty="0">
                  <a:ln>
                    <a:noFill/>
                  </a:ln>
                  <a:solidFill>
                    <a:prstClr val="black"/>
                  </a:solidFill>
                  <a:effectLst/>
                  <a:uLnTx/>
                  <a:uFillTx/>
                  <a:latin typeface="Calibri"/>
                  <a:ea typeface="+mn-ea"/>
                  <a:cs typeface="+mn-cs"/>
                </a:rPr>
                <a:t>iminalità </a:t>
              </a:r>
              <a:r>
                <a:rPr kumimoji="0" lang="it-IT" sz="2000" b="0" i="0" u="none" strike="noStrike" kern="1200" cap="none" spc="0" normalizeH="0" baseline="0" noProof="0" dirty="0">
                  <a:ln>
                    <a:noFill/>
                  </a:ln>
                  <a:solidFill>
                    <a:srgbClr val="FF0000"/>
                  </a:solidFill>
                  <a:effectLst/>
                  <a:uLnTx/>
                  <a:uFillTx/>
                  <a:latin typeface="Calibri"/>
                  <a:ea typeface="+mn-ea"/>
                  <a:cs typeface="+mn-cs"/>
                </a:rPr>
                <a:t>e</a:t>
              </a:r>
              <a:r>
                <a:rPr kumimoji="0" lang="it-IT" sz="2000" b="0" i="0" u="none" strike="noStrike" kern="1200" cap="none" spc="0" normalizeH="0" baseline="0" noProof="0" dirty="0">
                  <a:ln>
                    <a:noFill/>
                  </a:ln>
                  <a:solidFill>
                    <a:prstClr val="black"/>
                  </a:solidFill>
                  <a:effectLst/>
                  <a:uLnTx/>
                  <a:uFillTx/>
                  <a:latin typeface="Calibri"/>
                  <a:ea typeface="+mn-ea"/>
                  <a:cs typeface="+mn-cs"/>
                </a:rPr>
                <a:t> del </a:t>
              </a:r>
              <a:r>
                <a:rPr kumimoji="0" lang="it-IT" sz="2000" b="0" i="0" u="none" strike="noStrike" kern="1200" cap="none" spc="0" normalizeH="0" baseline="0" noProof="0" dirty="0">
                  <a:ln>
                    <a:noFill/>
                  </a:ln>
                  <a:solidFill>
                    <a:srgbClr val="FF0000"/>
                  </a:solidFill>
                  <a:effectLst/>
                  <a:uLnTx/>
                  <a:uFillTx/>
                  <a:latin typeface="Calibri"/>
                  <a:ea typeface="+mn-ea"/>
                  <a:cs typeface="+mn-cs"/>
                </a:rPr>
                <a:t>Do</a:t>
              </a:r>
              <a:r>
                <a:rPr kumimoji="0" lang="it-IT" sz="2000" b="0" i="0" u="none" strike="noStrike" kern="1200" cap="none" spc="0" normalizeH="0" baseline="0" noProof="0" dirty="0">
                  <a:ln>
                    <a:noFill/>
                  </a:ln>
                  <a:solidFill>
                    <a:prstClr val="black"/>
                  </a:solidFill>
                  <a:effectLst/>
                  <a:uLnTx/>
                  <a:uFillTx/>
                  <a:latin typeface="Calibri"/>
                  <a:ea typeface="+mn-ea"/>
                  <a:cs typeface="+mn-cs"/>
                </a:rPr>
                <a:t>vere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7084904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95536" y="1628800"/>
            <a:ext cx="8291264" cy="5229200"/>
          </a:xfrm>
        </p:spPr>
        <p:txBody>
          <a:bodyPr/>
          <a:lstStyle/>
          <a:p>
            <a:pPr marL="0" algn="just">
              <a:buNone/>
            </a:pPr>
            <a:r>
              <a:rPr lang="it-IT" sz="4400" b="1" dirty="0">
                <a:solidFill>
                  <a:srgbClr val="FF0000"/>
                </a:solidFill>
              </a:rPr>
              <a:t>564</a:t>
            </a:r>
            <a:r>
              <a:rPr lang="it-IT" b="1" dirty="0">
                <a:solidFill>
                  <a:srgbClr val="FF0000"/>
                </a:solidFill>
              </a:rPr>
              <a:t>. </a:t>
            </a:r>
            <a:r>
              <a:rPr lang="it-IT" sz="3300" dirty="0"/>
              <a:t>Sono equiparati ai soggetti di cui al comma </a:t>
            </a:r>
            <a:r>
              <a:rPr lang="it-IT" sz="3300" b="1" dirty="0"/>
              <a:t>563</a:t>
            </a:r>
            <a:r>
              <a:rPr lang="it-IT" sz="3300" dirty="0"/>
              <a:t> coloro che abbiano contratto infermità permanentemente invalidanti o alle quali consegua il decesso, in occasione o a seguito di missioni di qualunque natura, effettuate dentro e fuori dai confini nazionali e che siano riconosciute dipendenti da causa di servizio per le particolari condizioni ambientali od operative.</a:t>
            </a:r>
          </a:p>
        </p:txBody>
      </p:sp>
      <p:grpSp>
        <p:nvGrpSpPr>
          <p:cNvPr id="8" name="Gruppo 7"/>
          <p:cNvGrpSpPr/>
          <p:nvPr/>
        </p:nvGrpSpPr>
        <p:grpSpPr>
          <a:xfrm>
            <a:off x="0" y="0"/>
            <a:ext cx="9144000" cy="1619250"/>
            <a:chOff x="0" y="0"/>
            <a:chExt cx="9144000" cy="1619250"/>
          </a:xfrm>
        </p:grpSpPr>
        <p:pic>
          <p:nvPicPr>
            <p:cNvPr id="9" name="Immagine 8" descr="logo-rosso.png"/>
            <p:cNvPicPr>
              <a:picLocks noChangeAspect="1"/>
            </p:cNvPicPr>
            <p:nvPr/>
          </p:nvPicPr>
          <p:blipFill>
            <a:blip r:embed="rId2" cstate="print"/>
            <a:stretch>
              <a:fillRect/>
            </a:stretch>
          </p:blipFill>
          <p:spPr>
            <a:xfrm>
              <a:off x="0" y="0"/>
              <a:ext cx="1685925" cy="1619250"/>
            </a:xfrm>
            <a:prstGeom prst="rect">
              <a:avLst/>
            </a:prstGeom>
            <a:ln>
              <a:noFill/>
            </a:ln>
            <a:effectLst>
              <a:outerShdw blurRad="292100" dist="139700" dir="2700000" algn="tl" rotWithShape="0">
                <a:srgbClr val="333333">
                  <a:alpha val="65000"/>
                </a:srgbClr>
              </a:outerShdw>
            </a:effectLst>
          </p:spPr>
        </p:pic>
        <p:sp>
          <p:nvSpPr>
            <p:cNvPr id="10" name="CasellaDiTesto 9"/>
            <p:cNvSpPr txBox="1"/>
            <p:nvPr/>
          </p:nvSpPr>
          <p:spPr>
            <a:xfrm>
              <a:off x="1331640" y="188640"/>
              <a:ext cx="28083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FF0000"/>
                  </a:solidFill>
                  <a:effectLst/>
                  <a:uLnTx/>
                  <a:uFillTx/>
                  <a:latin typeface="Calibri"/>
                  <a:ea typeface="+mn-ea"/>
                  <a:cs typeface="+mn-cs"/>
                </a:rPr>
                <a:t>www.fervicredo.it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FF0000"/>
                  </a:solidFill>
                  <a:effectLst/>
                  <a:uLnTx/>
                  <a:uFillTx/>
                  <a:latin typeface="Calibri"/>
                  <a:ea typeface="+mn-ea"/>
                  <a:cs typeface="+mn-cs"/>
                </a:rPr>
                <a:t>     scrivi@fervicredo.it</a:t>
              </a:r>
            </a:p>
          </p:txBody>
        </p:sp>
        <p:sp>
          <p:nvSpPr>
            <p:cNvPr id="11" name="CasellaDiTesto 10"/>
            <p:cNvSpPr txBox="1"/>
            <p:nvPr/>
          </p:nvSpPr>
          <p:spPr>
            <a:xfrm>
              <a:off x="4211960" y="476672"/>
              <a:ext cx="493204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FF0000"/>
                  </a:solidFill>
                  <a:effectLst/>
                  <a:uLnTx/>
                  <a:uFillTx/>
                  <a:latin typeface="Calibri"/>
                  <a:ea typeface="+mn-ea"/>
                  <a:cs typeface="+mn-cs"/>
                </a:rPr>
                <a:t>Fer</a:t>
              </a:r>
              <a:r>
                <a:rPr kumimoji="0" lang="it-IT" sz="2000" b="0" i="0" u="none" strike="noStrike" kern="1200" cap="none" spc="0" normalizeH="0" baseline="0" noProof="0" dirty="0">
                  <a:ln>
                    <a:noFill/>
                  </a:ln>
                  <a:solidFill>
                    <a:prstClr val="black"/>
                  </a:solidFill>
                  <a:effectLst/>
                  <a:uLnTx/>
                  <a:uFillTx/>
                  <a:latin typeface="Calibri"/>
                  <a:ea typeface="+mn-ea"/>
                  <a:cs typeface="+mn-cs"/>
                </a:rPr>
                <a:t>iti e </a:t>
              </a:r>
              <a:r>
                <a:rPr kumimoji="0" lang="it-IT" sz="2000" b="0" i="0" u="none" strike="noStrike" kern="1200" cap="none" spc="0" normalizeH="0" baseline="0" noProof="0" dirty="0">
                  <a:ln>
                    <a:noFill/>
                  </a:ln>
                  <a:solidFill>
                    <a:srgbClr val="FF0000"/>
                  </a:solidFill>
                  <a:effectLst/>
                  <a:uLnTx/>
                  <a:uFillTx/>
                  <a:latin typeface="Calibri"/>
                  <a:ea typeface="+mn-ea"/>
                  <a:cs typeface="+mn-cs"/>
                </a:rPr>
                <a:t>Vi</a:t>
              </a:r>
              <a:r>
                <a:rPr kumimoji="0" lang="it-IT" sz="2000" b="0" i="0" u="none" strike="noStrike" kern="1200" cap="none" spc="0" normalizeH="0" baseline="0" noProof="0" dirty="0">
                  <a:ln>
                    <a:noFill/>
                  </a:ln>
                  <a:solidFill>
                    <a:prstClr val="black"/>
                  </a:solidFill>
                  <a:effectLst/>
                  <a:uLnTx/>
                  <a:uFillTx/>
                  <a:latin typeface="Calibri"/>
                  <a:ea typeface="+mn-ea"/>
                  <a:cs typeface="+mn-cs"/>
                </a:rPr>
                <a:t>ttime della </a:t>
              </a:r>
              <a:r>
                <a:rPr kumimoji="0" lang="it-IT" sz="2000" b="0" i="0" u="none" strike="noStrike" kern="1200" cap="none" spc="0" normalizeH="0" baseline="0" noProof="0" dirty="0">
                  <a:ln>
                    <a:noFill/>
                  </a:ln>
                  <a:solidFill>
                    <a:srgbClr val="FF0000"/>
                  </a:solidFill>
                  <a:effectLst/>
                  <a:uLnTx/>
                  <a:uFillTx/>
                  <a:latin typeface="Calibri"/>
                  <a:ea typeface="+mn-ea"/>
                  <a:cs typeface="+mn-cs"/>
                </a:rPr>
                <a:t>Cr</a:t>
              </a:r>
              <a:r>
                <a:rPr kumimoji="0" lang="it-IT" sz="2000" b="0" i="0" u="none" strike="noStrike" kern="1200" cap="none" spc="0" normalizeH="0" baseline="0" noProof="0" dirty="0">
                  <a:ln>
                    <a:noFill/>
                  </a:ln>
                  <a:solidFill>
                    <a:prstClr val="black"/>
                  </a:solidFill>
                  <a:effectLst/>
                  <a:uLnTx/>
                  <a:uFillTx/>
                  <a:latin typeface="Calibri"/>
                  <a:ea typeface="+mn-ea"/>
                  <a:cs typeface="+mn-cs"/>
                </a:rPr>
                <a:t>iminalità </a:t>
              </a:r>
              <a:r>
                <a:rPr kumimoji="0" lang="it-IT" sz="2000" b="0" i="0" u="none" strike="noStrike" kern="1200" cap="none" spc="0" normalizeH="0" baseline="0" noProof="0" dirty="0">
                  <a:ln>
                    <a:noFill/>
                  </a:ln>
                  <a:solidFill>
                    <a:srgbClr val="FF0000"/>
                  </a:solidFill>
                  <a:effectLst/>
                  <a:uLnTx/>
                  <a:uFillTx/>
                  <a:latin typeface="Calibri"/>
                  <a:ea typeface="+mn-ea"/>
                  <a:cs typeface="+mn-cs"/>
                </a:rPr>
                <a:t>e</a:t>
              </a:r>
              <a:r>
                <a:rPr kumimoji="0" lang="it-IT" sz="2000" b="0" i="0" u="none" strike="noStrike" kern="1200" cap="none" spc="0" normalizeH="0" baseline="0" noProof="0" dirty="0">
                  <a:ln>
                    <a:noFill/>
                  </a:ln>
                  <a:solidFill>
                    <a:prstClr val="black"/>
                  </a:solidFill>
                  <a:effectLst/>
                  <a:uLnTx/>
                  <a:uFillTx/>
                  <a:latin typeface="Calibri"/>
                  <a:ea typeface="+mn-ea"/>
                  <a:cs typeface="+mn-cs"/>
                </a:rPr>
                <a:t> del </a:t>
              </a:r>
              <a:r>
                <a:rPr kumimoji="0" lang="it-IT" sz="2000" b="0" i="0" u="none" strike="noStrike" kern="1200" cap="none" spc="0" normalizeH="0" baseline="0" noProof="0" dirty="0">
                  <a:ln>
                    <a:noFill/>
                  </a:ln>
                  <a:solidFill>
                    <a:srgbClr val="FF0000"/>
                  </a:solidFill>
                  <a:effectLst/>
                  <a:uLnTx/>
                  <a:uFillTx/>
                  <a:latin typeface="Calibri"/>
                  <a:ea typeface="+mn-ea"/>
                  <a:cs typeface="+mn-cs"/>
                </a:rPr>
                <a:t>Do</a:t>
              </a:r>
              <a:r>
                <a:rPr kumimoji="0" lang="it-IT" sz="2000" b="0" i="0" u="none" strike="noStrike" kern="1200" cap="none" spc="0" normalizeH="0" baseline="0" noProof="0" dirty="0">
                  <a:ln>
                    <a:noFill/>
                  </a:ln>
                  <a:solidFill>
                    <a:prstClr val="black"/>
                  </a:solidFill>
                  <a:effectLst/>
                  <a:uLnTx/>
                  <a:uFillTx/>
                  <a:latin typeface="Calibri"/>
                  <a:ea typeface="+mn-ea"/>
                  <a:cs typeface="+mn-cs"/>
                </a:rPr>
                <a:t>vere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3289037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9512" y="1772816"/>
            <a:ext cx="8712968" cy="5085184"/>
          </a:xfrm>
        </p:spPr>
        <p:txBody>
          <a:bodyPr>
            <a:normAutofit fontScale="77500" lnSpcReduction="20000"/>
          </a:bodyPr>
          <a:lstStyle/>
          <a:p>
            <a:pPr algn="ctr" fontAlgn="base">
              <a:buNone/>
            </a:pPr>
            <a:r>
              <a:rPr lang="it-IT" sz="4400" b="1" dirty="0"/>
              <a:t>L'evoluzione giurisprudenziale</a:t>
            </a:r>
          </a:p>
          <a:p>
            <a:pPr algn="ctr" fontAlgn="base">
              <a:buNone/>
            </a:pPr>
            <a:r>
              <a:rPr lang="it-IT" sz="4400" b="1" dirty="0"/>
              <a:t>delle Sezioni Unite della cassazione</a:t>
            </a:r>
          </a:p>
          <a:p>
            <a:pPr marL="0">
              <a:buNone/>
            </a:pPr>
            <a:endParaRPr lang="it-IT" sz="1600" dirty="0"/>
          </a:p>
          <a:p>
            <a:pPr algn="ctr">
              <a:buNone/>
            </a:pPr>
            <a:r>
              <a:rPr lang="it-IT" sz="3800" b="1" u="sng" dirty="0">
                <a:solidFill>
                  <a:srgbClr val="0070C0"/>
                </a:solidFill>
              </a:rPr>
              <a:t>Con riferimento alla Giurisdizione</a:t>
            </a:r>
            <a:endParaRPr lang="it-IT" sz="3800" dirty="0"/>
          </a:p>
          <a:p>
            <a:pPr>
              <a:buNone/>
            </a:pPr>
            <a:endParaRPr lang="it-IT" sz="3800" dirty="0"/>
          </a:p>
          <a:p>
            <a:pPr algn="just"/>
            <a:r>
              <a:rPr lang="it-IT" dirty="0"/>
              <a:t>Relativamente alla Giurisdizione, in quanto trattandosi di </a:t>
            </a:r>
            <a:r>
              <a:rPr lang="it-IT" b="1" dirty="0"/>
              <a:t>diritti soggettivi</a:t>
            </a:r>
            <a:r>
              <a:rPr lang="it-IT" dirty="0"/>
              <a:t> la competenza a conoscere non poteva che essere del </a:t>
            </a:r>
            <a:r>
              <a:rPr lang="it-IT" b="1" dirty="0"/>
              <a:t>Giudice dei diritti</a:t>
            </a:r>
            <a:r>
              <a:rPr lang="it-IT" dirty="0"/>
              <a:t> e quindi della Magistratura ordinaria nella funzione di </a:t>
            </a:r>
            <a:r>
              <a:rPr lang="it-IT" b="1" u="sng" dirty="0"/>
              <a:t>Giudice del Lavoro della Previdenza e dell'Assistenza</a:t>
            </a:r>
            <a:r>
              <a:rPr lang="it-IT" dirty="0"/>
              <a:t>.</a:t>
            </a:r>
          </a:p>
          <a:p>
            <a:pPr algn="just">
              <a:buNone/>
            </a:pPr>
            <a:endParaRPr lang="it-IT" dirty="0"/>
          </a:p>
          <a:p>
            <a:pPr algn="just"/>
            <a:r>
              <a:rPr lang="it-IT" dirty="0">
                <a:solidFill>
                  <a:srgbClr val="002060"/>
                </a:solidFill>
              </a:rPr>
              <a:t>Trattandosi di prestazioni assistenziali come chiarito sempre dalla Suprema Corte (</a:t>
            </a:r>
            <a:r>
              <a:rPr lang="it-IT" u="sng" dirty="0">
                <a:solidFill>
                  <a:srgbClr val="002060"/>
                </a:solidFill>
              </a:rPr>
              <a:t>Cass. S.U. n. 23300/16</a:t>
            </a:r>
            <a:r>
              <a:rPr lang="it-IT" dirty="0">
                <a:solidFill>
                  <a:srgbClr val="002060"/>
                </a:solidFill>
              </a:rPr>
              <a:t>). </a:t>
            </a:r>
          </a:p>
          <a:p>
            <a:endParaRPr lang="it-IT" dirty="0"/>
          </a:p>
        </p:txBody>
      </p:sp>
      <p:grpSp>
        <p:nvGrpSpPr>
          <p:cNvPr id="8" name="Gruppo 7"/>
          <p:cNvGrpSpPr/>
          <p:nvPr/>
        </p:nvGrpSpPr>
        <p:grpSpPr>
          <a:xfrm>
            <a:off x="0" y="0"/>
            <a:ext cx="9144000" cy="1619250"/>
            <a:chOff x="0" y="0"/>
            <a:chExt cx="9144000" cy="1619250"/>
          </a:xfrm>
        </p:grpSpPr>
        <p:pic>
          <p:nvPicPr>
            <p:cNvPr id="9" name="Immagine 8" descr="logo-rosso.png"/>
            <p:cNvPicPr>
              <a:picLocks noChangeAspect="1"/>
            </p:cNvPicPr>
            <p:nvPr/>
          </p:nvPicPr>
          <p:blipFill>
            <a:blip r:embed="rId2" cstate="print"/>
            <a:stretch>
              <a:fillRect/>
            </a:stretch>
          </p:blipFill>
          <p:spPr>
            <a:xfrm>
              <a:off x="0" y="0"/>
              <a:ext cx="1685925" cy="1619250"/>
            </a:xfrm>
            <a:prstGeom prst="rect">
              <a:avLst/>
            </a:prstGeom>
            <a:ln>
              <a:noFill/>
            </a:ln>
            <a:effectLst>
              <a:outerShdw blurRad="292100" dist="139700" dir="2700000" algn="tl" rotWithShape="0">
                <a:srgbClr val="333333">
                  <a:alpha val="65000"/>
                </a:srgbClr>
              </a:outerShdw>
            </a:effectLst>
          </p:spPr>
        </p:pic>
        <p:sp>
          <p:nvSpPr>
            <p:cNvPr id="10" name="CasellaDiTesto 9"/>
            <p:cNvSpPr txBox="1"/>
            <p:nvPr/>
          </p:nvSpPr>
          <p:spPr>
            <a:xfrm>
              <a:off x="1331640" y="188640"/>
              <a:ext cx="28083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FF0000"/>
                  </a:solidFill>
                  <a:effectLst/>
                  <a:uLnTx/>
                  <a:uFillTx/>
                  <a:latin typeface="Calibri"/>
                  <a:ea typeface="+mn-ea"/>
                  <a:cs typeface="+mn-cs"/>
                </a:rPr>
                <a:t>www.fervicredo.it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FF0000"/>
                  </a:solidFill>
                  <a:effectLst/>
                  <a:uLnTx/>
                  <a:uFillTx/>
                  <a:latin typeface="Calibri"/>
                  <a:ea typeface="+mn-ea"/>
                  <a:cs typeface="+mn-cs"/>
                </a:rPr>
                <a:t>     scrivi@fervicredo.it</a:t>
              </a:r>
            </a:p>
          </p:txBody>
        </p:sp>
        <p:sp>
          <p:nvSpPr>
            <p:cNvPr id="11" name="CasellaDiTesto 10"/>
            <p:cNvSpPr txBox="1"/>
            <p:nvPr/>
          </p:nvSpPr>
          <p:spPr>
            <a:xfrm>
              <a:off x="4211960" y="476672"/>
              <a:ext cx="493204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FF0000"/>
                  </a:solidFill>
                  <a:effectLst/>
                  <a:uLnTx/>
                  <a:uFillTx/>
                  <a:latin typeface="Calibri"/>
                  <a:ea typeface="+mn-ea"/>
                  <a:cs typeface="+mn-cs"/>
                </a:rPr>
                <a:t>Fer</a:t>
              </a:r>
              <a:r>
                <a:rPr kumimoji="0" lang="it-IT" sz="2000" b="0" i="0" u="none" strike="noStrike" kern="1200" cap="none" spc="0" normalizeH="0" baseline="0" noProof="0" dirty="0">
                  <a:ln>
                    <a:noFill/>
                  </a:ln>
                  <a:solidFill>
                    <a:prstClr val="black"/>
                  </a:solidFill>
                  <a:effectLst/>
                  <a:uLnTx/>
                  <a:uFillTx/>
                  <a:latin typeface="Calibri"/>
                  <a:ea typeface="+mn-ea"/>
                  <a:cs typeface="+mn-cs"/>
                </a:rPr>
                <a:t>iti e </a:t>
              </a:r>
              <a:r>
                <a:rPr kumimoji="0" lang="it-IT" sz="2000" b="0" i="0" u="none" strike="noStrike" kern="1200" cap="none" spc="0" normalizeH="0" baseline="0" noProof="0" dirty="0">
                  <a:ln>
                    <a:noFill/>
                  </a:ln>
                  <a:solidFill>
                    <a:srgbClr val="FF0000"/>
                  </a:solidFill>
                  <a:effectLst/>
                  <a:uLnTx/>
                  <a:uFillTx/>
                  <a:latin typeface="Calibri"/>
                  <a:ea typeface="+mn-ea"/>
                  <a:cs typeface="+mn-cs"/>
                </a:rPr>
                <a:t>Vi</a:t>
              </a:r>
              <a:r>
                <a:rPr kumimoji="0" lang="it-IT" sz="2000" b="0" i="0" u="none" strike="noStrike" kern="1200" cap="none" spc="0" normalizeH="0" baseline="0" noProof="0" dirty="0">
                  <a:ln>
                    <a:noFill/>
                  </a:ln>
                  <a:solidFill>
                    <a:prstClr val="black"/>
                  </a:solidFill>
                  <a:effectLst/>
                  <a:uLnTx/>
                  <a:uFillTx/>
                  <a:latin typeface="Calibri"/>
                  <a:ea typeface="+mn-ea"/>
                  <a:cs typeface="+mn-cs"/>
                </a:rPr>
                <a:t>ttime della </a:t>
              </a:r>
              <a:r>
                <a:rPr kumimoji="0" lang="it-IT" sz="2000" b="0" i="0" u="none" strike="noStrike" kern="1200" cap="none" spc="0" normalizeH="0" baseline="0" noProof="0" dirty="0">
                  <a:ln>
                    <a:noFill/>
                  </a:ln>
                  <a:solidFill>
                    <a:srgbClr val="FF0000"/>
                  </a:solidFill>
                  <a:effectLst/>
                  <a:uLnTx/>
                  <a:uFillTx/>
                  <a:latin typeface="Calibri"/>
                  <a:ea typeface="+mn-ea"/>
                  <a:cs typeface="+mn-cs"/>
                </a:rPr>
                <a:t>Cr</a:t>
              </a:r>
              <a:r>
                <a:rPr kumimoji="0" lang="it-IT" sz="2000" b="0" i="0" u="none" strike="noStrike" kern="1200" cap="none" spc="0" normalizeH="0" baseline="0" noProof="0" dirty="0">
                  <a:ln>
                    <a:noFill/>
                  </a:ln>
                  <a:solidFill>
                    <a:prstClr val="black"/>
                  </a:solidFill>
                  <a:effectLst/>
                  <a:uLnTx/>
                  <a:uFillTx/>
                  <a:latin typeface="Calibri"/>
                  <a:ea typeface="+mn-ea"/>
                  <a:cs typeface="+mn-cs"/>
                </a:rPr>
                <a:t>iminalità </a:t>
              </a:r>
              <a:r>
                <a:rPr kumimoji="0" lang="it-IT" sz="2000" b="0" i="0" u="none" strike="noStrike" kern="1200" cap="none" spc="0" normalizeH="0" baseline="0" noProof="0" dirty="0">
                  <a:ln>
                    <a:noFill/>
                  </a:ln>
                  <a:solidFill>
                    <a:srgbClr val="FF0000"/>
                  </a:solidFill>
                  <a:effectLst/>
                  <a:uLnTx/>
                  <a:uFillTx/>
                  <a:latin typeface="Calibri"/>
                  <a:ea typeface="+mn-ea"/>
                  <a:cs typeface="+mn-cs"/>
                </a:rPr>
                <a:t>e</a:t>
              </a:r>
              <a:r>
                <a:rPr kumimoji="0" lang="it-IT" sz="2000" b="0" i="0" u="none" strike="noStrike" kern="1200" cap="none" spc="0" normalizeH="0" baseline="0" noProof="0" dirty="0">
                  <a:ln>
                    <a:noFill/>
                  </a:ln>
                  <a:solidFill>
                    <a:prstClr val="black"/>
                  </a:solidFill>
                  <a:effectLst/>
                  <a:uLnTx/>
                  <a:uFillTx/>
                  <a:latin typeface="Calibri"/>
                  <a:ea typeface="+mn-ea"/>
                  <a:cs typeface="+mn-cs"/>
                </a:rPr>
                <a:t> del </a:t>
              </a:r>
              <a:r>
                <a:rPr kumimoji="0" lang="it-IT" sz="2000" b="0" i="0" u="none" strike="noStrike" kern="1200" cap="none" spc="0" normalizeH="0" baseline="0" noProof="0" dirty="0">
                  <a:ln>
                    <a:noFill/>
                  </a:ln>
                  <a:solidFill>
                    <a:srgbClr val="FF0000"/>
                  </a:solidFill>
                  <a:effectLst/>
                  <a:uLnTx/>
                  <a:uFillTx/>
                  <a:latin typeface="Calibri"/>
                  <a:ea typeface="+mn-ea"/>
                  <a:cs typeface="+mn-cs"/>
                </a:rPr>
                <a:t>Do</a:t>
              </a:r>
              <a:r>
                <a:rPr kumimoji="0" lang="it-IT" sz="2000" b="0" i="0" u="none" strike="noStrike" kern="1200" cap="none" spc="0" normalizeH="0" baseline="0" noProof="0" dirty="0">
                  <a:ln>
                    <a:noFill/>
                  </a:ln>
                  <a:solidFill>
                    <a:prstClr val="black"/>
                  </a:solidFill>
                  <a:effectLst/>
                  <a:uLnTx/>
                  <a:uFillTx/>
                  <a:latin typeface="Calibri"/>
                  <a:ea typeface="+mn-ea"/>
                  <a:cs typeface="+mn-cs"/>
                </a:rPr>
                <a:t>vere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7441735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1628800"/>
            <a:ext cx="8892480" cy="5229200"/>
          </a:xfrm>
        </p:spPr>
        <p:txBody>
          <a:bodyPr>
            <a:normAutofit/>
          </a:bodyPr>
          <a:lstStyle/>
          <a:p>
            <a:pPr marL="0" algn="ctr">
              <a:buNone/>
            </a:pPr>
            <a:r>
              <a:rPr lang="it-IT" sz="3600" b="1" u="sng" dirty="0">
                <a:solidFill>
                  <a:srgbClr val="0070C0"/>
                </a:solidFill>
              </a:rPr>
              <a:t>Con riferimento al Comma 563</a:t>
            </a:r>
          </a:p>
          <a:p>
            <a:pPr marL="0" algn="ctr">
              <a:buNone/>
            </a:pPr>
            <a:endParaRPr lang="it-IT" sz="2000" b="1" u="sng" dirty="0">
              <a:solidFill>
                <a:srgbClr val="0070C0"/>
              </a:solidFill>
            </a:endParaRPr>
          </a:p>
          <a:p>
            <a:pPr marL="0">
              <a:buNone/>
            </a:pPr>
            <a:endParaRPr lang="it-IT" sz="1000" dirty="0"/>
          </a:p>
          <a:p>
            <a:pPr marL="0" algn="just">
              <a:buNone/>
            </a:pPr>
            <a:r>
              <a:rPr lang="it-IT" sz="3000" dirty="0"/>
              <a:t>In altre parole la valutazione del rischio e della sussistenza di un </a:t>
            </a:r>
            <a:r>
              <a:rPr lang="it-IT" sz="3000" b="1" i="1" u="sng" dirty="0">
                <a:solidFill>
                  <a:srgbClr val="0070C0"/>
                </a:solidFill>
              </a:rPr>
              <a:t>quid pluris</a:t>
            </a:r>
            <a:r>
              <a:rPr lang="it-IT" sz="3000" dirty="0">
                <a:solidFill>
                  <a:srgbClr val="0070C0"/>
                </a:solidFill>
              </a:rPr>
              <a:t> </a:t>
            </a:r>
            <a:r>
              <a:rPr lang="it-IT" sz="3000" dirty="0"/>
              <a:t>rispetto alla normale funzione istituzionale svolta a differenza della norma dettata dalla legge 466/80 è valutata ab origine dal Legislatore, </a:t>
            </a:r>
            <a:r>
              <a:rPr lang="it-IT" sz="3000" b="1" i="1" u="sng" dirty="0">
                <a:solidFill>
                  <a:srgbClr val="0070C0"/>
                </a:solidFill>
              </a:rPr>
              <a:t>pertanto alcuna discrezionalità anche solo valutativa è lasciata all'amministrazione erogante!</a:t>
            </a:r>
            <a:r>
              <a:rPr lang="it-IT" sz="3000" b="1" i="1" dirty="0">
                <a:solidFill>
                  <a:srgbClr val="0070C0"/>
                </a:solidFill>
              </a:rPr>
              <a:t> </a:t>
            </a:r>
            <a:r>
              <a:rPr lang="it-IT" sz="3000" b="1" dirty="0">
                <a:solidFill>
                  <a:srgbClr val="0070C0"/>
                </a:solidFill>
              </a:rPr>
              <a:t> </a:t>
            </a:r>
            <a:r>
              <a:rPr lang="it-IT" sz="3000" dirty="0">
                <a:solidFill>
                  <a:srgbClr val="0070C0"/>
                </a:solidFill>
              </a:rPr>
              <a:t>(</a:t>
            </a:r>
            <a:r>
              <a:rPr lang="it-IT" sz="3000" u="sng" dirty="0">
                <a:solidFill>
                  <a:srgbClr val="0070C0"/>
                </a:solidFill>
              </a:rPr>
              <a:t>Cass. S.U. 10791/17</a:t>
            </a:r>
            <a:r>
              <a:rPr lang="it-IT" sz="3000" dirty="0">
                <a:solidFill>
                  <a:srgbClr val="0070C0"/>
                </a:solidFill>
              </a:rPr>
              <a:t>)</a:t>
            </a:r>
          </a:p>
          <a:p>
            <a:pPr>
              <a:buNone/>
            </a:pPr>
            <a:endParaRPr lang="it-IT" sz="3000" dirty="0"/>
          </a:p>
        </p:txBody>
      </p:sp>
      <p:grpSp>
        <p:nvGrpSpPr>
          <p:cNvPr id="2" name="Gruppo 7"/>
          <p:cNvGrpSpPr/>
          <p:nvPr/>
        </p:nvGrpSpPr>
        <p:grpSpPr>
          <a:xfrm>
            <a:off x="0" y="0"/>
            <a:ext cx="9144000" cy="1619250"/>
            <a:chOff x="0" y="0"/>
            <a:chExt cx="9144000" cy="1619250"/>
          </a:xfrm>
        </p:grpSpPr>
        <p:pic>
          <p:nvPicPr>
            <p:cNvPr id="9" name="Immagine 8" descr="logo-rosso.png"/>
            <p:cNvPicPr>
              <a:picLocks noChangeAspect="1"/>
            </p:cNvPicPr>
            <p:nvPr/>
          </p:nvPicPr>
          <p:blipFill>
            <a:blip r:embed="rId2" cstate="print"/>
            <a:stretch>
              <a:fillRect/>
            </a:stretch>
          </p:blipFill>
          <p:spPr>
            <a:xfrm>
              <a:off x="0" y="0"/>
              <a:ext cx="1685925" cy="1619250"/>
            </a:xfrm>
            <a:prstGeom prst="rect">
              <a:avLst/>
            </a:prstGeom>
            <a:ln>
              <a:noFill/>
            </a:ln>
            <a:effectLst>
              <a:outerShdw blurRad="292100" dist="139700" dir="2700000" algn="tl" rotWithShape="0">
                <a:srgbClr val="333333">
                  <a:alpha val="65000"/>
                </a:srgbClr>
              </a:outerShdw>
            </a:effectLst>
          </p:spPr>
        </p:pic>
        <p:sp>
          <p:nvSpPr>
            <p:cNvPr id="10" name="CasellaDiTesto 9"/>
            <p:cNvSpPr txBox="1"/>
            <p:nvPr/>
          </p:nvSpPr>
          <p:spPr>
            <a:xfrm>
              <a:off x="1331640" y="188640"/>
              <a:ext cx="28083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FF0000"/>
                  </a:solidFill>
                  <a:effectLst/>
                  <a:uLnTx/>
                  <a:uFillTx/>
                  <a:latin typeface="Calibri"/>
                  <a:ea typeface="+mn-ea"/>
                  <a:cs typeface="+mn-cs"/>
                </a:rPr>
                <a:t>www.fervicredo.it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FF0000"/>
                  </a:solidFill>
                  <a:effectLst/>
                  <a:uLnTx/>
                  <a:uFillTx/>
                  <a:latin typeface="Calibri"/>
                  <a:ea typeface="+mn-ea"/>
                  <a:cs typeface="+mn-cs"/>
                </a:rPr>
                <a:t>     scrivi@fervicredo.it</a:t>
              </a:r>
            </a:p>
          </p:txBody>
        </p:sp>
        <p:sp>
          <p:nvSpPr>
            <p:cNvPr id="11" name="CasellaDiTesto 10"/>
            <p:cNvSpPr txBox="1"/>
            <p:nvPr/>
          </p:nvSpPr>
          <p:spPr>
            <a:xfrm>
              <a:off x="4211960" y="476672"/>
              <a:ext cx="493204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FF0000"/>
                  </a:solidFill>
                  <a:effectLst/>
                  <a:uLnTx/>
                  <a:uFillTx/>
                  <a:latin typeface="Calibri"/>
                  <a:ea typeface="+mn-ea"/>
                  <a:cs typeface="+mn-cs"/>
                </a:rPr>
                <a:t>Fer</a:t>
              </a:r>
              <a:r>
                <a:rPr kumimoji="0" lang="it-IT" sz="2000" b="0" i="0" u="none" strike="noStrike" kern="1200" cap="none" spc="0" normalizeH="0" baseline="0" noProof="0" dirty="0">
                  <a:ln>
                    <a:noFill/>
                  </a:ln>
                  <a:solidFill>
                    <a:prstClr val="black"/>
                  </a:solidFill>
                  <a:effectLst/>
                  <a:uLnTx/>
                  <a:uFillTx/>
                  <a:latin typeface="Calibri"/>
                  <a:ea typeface="+mn-ea"/>
                  <a:cs typeface="+mn-cs"/>
                </a:rPr>
                <a:t>iti e </a:t>
              </a:r>
              <a:r>
                <a:rPr kumimoji="0" lang="it-IT" sz="2000" b="0" i="0" u="none" strike="noStrike" kern="1200" cap="none" spc="0" normalizeH="0" baseline="0" noProof="0" dirty="0">
                  <a:ln>
                    <a:noFill/>
                  </a:ln>
                  <a:solidFill>
                    <a:srgbClr val="FF0000"/>
                  </a:solidFill>
                  <a:effectLst/>
                  <a:uLnTx/>
                  <a:uFillTx/>
                  <a:latin typeface="Calibri"/>
                  <a:ea typeface="+mn-ea"/>
                  <a:cs typeface="+mn-cs"/>
                </a:rPr>
                <a:t>Vi</a:t>
              </a:r>
              <a:r>
                <a:rPr kumimoji="0" lang="it-IT" sz="2000" b="0" i="0" u="none" strike="noStrike" kern="1200" cap="none" spc="0" normalizeH="0" baseline="0" noProof="0" dirty="0">
                  <a:ln>
                    <a:noFill/>
                  </a:ln>
                  <a:solidFill>
                    <a:prstClr val="black"/>
                  </a:solidFill>
                  <a:effectLst/>
                  <a:uLnTx/>
                  <a:uFillTx/>
                  <a:latin typeface="Calibri"/>
                  <a:ea typeface="+mn-ea"/>
                  <a:cs typeface="+mn-cs"/>
                </a:rPr>
                <a:t>ttime della </a:t>
              </a:r>
              <a:r>
                <a:rPr kumimoji="0" lang="it-IT" sz="2000" b="0" i="0" u="none" strike="noStrike" kern="1200" cap="none" spc="0" normalizeH="0" baseline="0" noProof="0" dirty="0">
                  <a:ln>
                    <a:noFill/>
                  </a:ln>
                  <a:solidFill>
                    <a:srgbClr val="FF0000"/>
                  </a:solidFill>
                  <a:effectLst/>
                  <a:uLnTx/>
                  <a:uFillTx/>
                  <a:latin typeface="Calibri"/>
                  <a:ea typeface="+mn-ea"/>
                  <a:cs typeface="+mn-cs"/>
                </a:rPr>
                <a:t>Cr</a:t>
              </a:r>
              <a:r>
                <a:rPr kumimoji="0" lang="it-IT" sz="2000" b="0" i="0" u="none" strike="noStrike" kern="1200" cap="none" spc="0" normalizeH="0" baseline="0" noProof="0" dirty="0">
                  <a:ln>
                    <a:noFill/>
                  </a:ln>
                  <a:solidFill>
                    <a:prstClr val="black"/>
                  </a:solidFill>
                  <a:effectLst/>
                  <a:uLnTx/>
                  <a:uFillTx/>
                  <a:latin typeface="Calibri"/>
                  <a:ea typeface="+mn-ea"/>
                  <a:cs typeface="+mn-cs"/>
                </a:rPr>
                <a:t>iminalità </a:t>
              </a:r>
              <a:r>
                <a:rPr kumimoji="0" lang="it-IT" sz="2000" b="0" i="0" u="none" strike="noStrike" kern="1200" cap="none" spc="0" normalizeH="0" baseline="0" noProof="0" dirty="0">
                  <a:ln>
                    <a:noFill/>
                  </a:ln>
                  <a:solidFill>
                    <a:srgbClr val="FF0000"/>
                  </a:solidFill>
                  <a:effectLst/>
                  <a:uLnTx/>
                  <a:uFillTx/>
                  <a:latin typeface="Calibri"/>
                  <a:ea typeface="+mn-ea"/>
                  <a:cs typeface="+mn-cs"/>
                </a:rPr>
                <a:t>e</a:t>
              </a:r>
              <a:r>
                <a:rPr kumimoji="0" lang="it-IT" sz="2000" b="0" i="0" u="none" strike="noStrike" kern="1200" cap="none" spc="0" normalizeH="0" baseline="0" noProof="0" dirty="0">
                  <a:ln>
                    <a:noFill/>
                  </a:ln>
                  <a:solidFill>
                    <a:prstClr val="black"/>
                  </a:solidFill>
                  <a:effectLst/>
                  <a:uLnTx/>
                  <a:uFillTx/>
                  <a:latin typeface="Calibri"/>
                  <a:ea typeface="+mn-ea"/>
                  <a:cs typeface="+mn-cs"/>
                </a:rPr>
                <a:t> del </a:t>
              </a:r>
              <a:r>
                <a:rPr kumimoji="0" lang="it-IT" sz="2000" b="0" i="0" u="none" strike="noStrike" kern="1200" cap="none" spc="0" normalizeH="0" baseline="0" noProof="0" dirty="0">
                  <a:ln>
                    <a:noFill/>
                  </a:ln>
                  <a:solidFill>
                    <a:srgbClr val="FF0000"/>
                  </a:solidFill>
                  <a:effectLst/>
                  <a:uLnTx/>
                  <a:uFillTx/>
                  <a:latin typeface="Calibri"/>
                  <a:ea typeface="+mn-ea"/>
                  <a:cs typeface="+mn-cs"/>
                </a:rPr>
                <a:t>Do</a:t>
              </a:r>
              <a:r>
                <a:rPr kumimoji="0" lang="it-IT" sz="2000" b="0" i="0" u="none" strike="noStrike" kern="1200" cap="none" spc="0" normalizeH="0" baseline="0" noProof="0" dirty="0">
                  <a:ln>
                    <a:noFill/>
                  </a:ln>
                  <a:solidFill>
                    <a:prstClr val="black"/>
                  </a:solidFill>
                  <a:effectLst/>
                  <a:uLnTx/>
                  <a:uFillTx/>
                  <a:latin typeface="Calibri"/>
                  <a:ea typeface="+mn-ea"/>
                  <a:cs typeface="+mn-cs"/>
                </a:rPr>
                <a:t>vere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6938425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1340768"/>
            <a:ext cx="8964488" cy="5517232"/>
          </a:xfrm>
        </p:spPr>
        <p:txBody>
          <a:bodyPr>
            <a:normAutofit fontScale="70000" lnSpcReduction="20000"/>
          </a:bodyPr>
          <a:lstStyle/>
          <a:p>
            <a:pPr algn="ctr">
              <a:buNone/>
            </a:pPr>
            <a:r>
              <a:rPr lang="it-IT" sz="5100" b="1" dirty="0"/>
              <a:t>    </a:t>
            </a:r>
            <a:r>
              <a:rPr lang="it-IT" sz="5100" b="1" u="sng" dirty="0">
                <a:solidFill>
                  <a:srgbClr val="0070C0"/>
                </a:solidFill>
              </a:rPr>
              <a:t>Con riferimento al Comma 564</a:t>
            </a:r>
          </a:p>
          <a:p>
            <a:pPr algn="ctr">
              <a:buNone/>
            </a:pPr>
            <a:endParaRPr lang="it-IT" sz="1100" dirty="0"/>
          </a:p>
          <a:p>
            <a:pPr algn="ctr">
              <a:buNone/>
            </a:pPr>
            <a:r>
              <a:rPr lang="it-IT" sz="4000" dirty="0"/>
              <a:t>    La valutazione del rischio intesa come </a:t>
            </a:r>
          </a:p>
          <a:p>
            <a:pPr algn="ctr">
              <a:buNone/>
            </a:pPr>
            <a:r>
              <a:rPr lang="it-IT" sz="4000" dirty="0"/>
              <a:t>    “</a:t>
            </a:r>
            <a:r>
              <a:rPr lang="it-IT" sz="4000" b="1" u="sng" dirty="0"/>
              <a:t>particolari condizioni ambientali ed operative</a:t>
            </a:r>
            <a:r>
              <a:rPr lang="it-IT" sz="4000" b="1" dirty="0"/>
              <a:t>”</a:t>
            </a:r>
            <a:r>
              <a:rPr lang="it-IT" sz="4000" dirty="0"/>
              <a:t> :</a:t>
            </a:r>
          </a:p>
          <a:p>
            <a:pPr algn="ctr">
              <a:buNone/>
            </a:pPr>
            <a:endParaRPr lang="it-IT" sz="1300" dirty="0"/>
          </a:p>
          <a:p>
            <a:pPr algn="just"/>
            <a:r>
              <a:rPr lang="it-IT" sz="3300" dirty="0">
                <a:solidFill>
                  <a:srgbClr val="002060"/>
                </a:solidFill>
              </a:rPr>
              <a:t>Le circostanze che abbiano esposto il dipendente a maggiori rischi o fatiche, in rapporto alle ordinarie condizioni di svolgimento dei compiti di istituto. </a:t>
            </a:r>
          </a:p>
          <a:p>
            <a:pPr algn="just"/>
            <a:r>
              <a:rPr lang="it-IT" sz="3300" dirty="0"/>
              <a:t>Relativamente alle missioni secondo la suprema corte di cui alla sentenza </a:t>
            </a:r>
            <a:r>
              <a:rPr lang="it-IT" sz="3300" b="1" u="sng" dirty="0">
                <a:solidFill>
                  <a:srgbClr val="0070C0"/>
                </a:solidFill>
              </a:rPr>
              <a:t>n.759/2017 </a:t>
            </a:r>
            <a:r>
              <a:rPr lang="it-IT" sz="3300" dirty="0"/>
              <a:t>il termine e’ inteso in un significato ampio come “</a:t>
            </a:r>
            <a:r>
              <a:rPr lang="it-IT" sz="3300" b="1" u="sng" dirty="0"/>
              <a:t>missione di qualunque natura svolta in ambito nazionale ed internazionale</a:t>
            </a:r>
            <a:r>
              <a:rPr lang="it-IT" sz="3300" dirty="0"/>
              <a:t>” correlato ad un’attività di particolare importanza, connotata da caratteri di </a:t>
            </a:r>
            <a:r>
              <a:rPr lang="it-IT" sz="3300" b="1" dirty="0"/>
              <a:t>“straordinarietà” </a:t>
            </a:r>
            <a:r>
              <a:rPr lang="it-IT" sz="3300" dirty="0"/>
              <a:t>o di </a:t>
            </a:r>
            <a:r>
              <a:rPr lang="it-IT" sz="3300" b="1" dirty="0"/>
              <a:t>“specialità”</a:t>
            </a:r>
            <a:r>
              <a:rPr lang="it-IT" sz="3300" dirty="0"/>
              <a:t>, sia ad un’attività che tale non sia e risulti del tutto </a:t>
            </a:r>
            <a:r>
              <a:rPr lang="it-IT" sz="3300" b="1" dirty="0"/>
              <a:t>“ordinaria”</a:t>
            </a:r>
            <a:r>
              <a:rPr lang="it-IT" sz="3300" dirty="0"/>
              <a:t> e </a:t>
            </a:r>
            <a:r>
              <a:rPr lang="it-IT" sz="3300" b="1" dirty="0"/>
              <a:t>“normale”.</a:t>
            </a:r>
            <a:endParaRPr lang="it-IT" sz="3300" dirty="0"/>
          </a:p>
          <a:p>
            <a:pPr algn="just"/>
            <a:r>
              <a:rPr lang="it-IT" sz="3300" dirty="0">
                <a:solidFill>
                  <a:srgbClr val="002060"/>
                </a:solidFill>
              </a:rPr>
              <a:t>In definitiva rappresenti un </a:t>
            </a:r>
            <a:r>
              <a:rPr lang="it-IT" sz="3300" b="1" dirty="0">
                <a:solidFill>
                  <a:srgbClr val="002060"/>
                </a:solidFill>
              </a:rPr>
              <a:t>compito</a:t>
            </a:r>
            <a:r>
              <a:rPr lang="it-IT" sz="3300" dirty="0">
                <a:solidFill>
                  <a:srgbClr val="002060"/>
                </a:solidFill>
              </a:rPr>
              <a:t>, l’espletamento di una </a:t>
            </a:r>
            <a:r>
              <a:rPr lang="it-IT" sz="3300" b="1" dirty="0">
                <a:solidFill>
                  <a:srgbClr val="002060"/>
                </a:solidFill>
              </a:rPr>
              <a:t>funzione</a:t>
            </a:r>
            <a:r>
              <a:rPr lang="it-IT" sz="3300" dirty="0">
                <a:solidFill>
                  <a:srgbClr val="002060"/>
                </a:solidFill>
              </a:rPr>
              <a:t>, un </a:t>
            </a:r>
            <a:r>
              <a:rPr lang="it-IT" sz="3300" b="1" dirty="0">
                <a:solidFill>
                  <a:srgbClr val="002060"/>
                </a:solidFill>
              </a:rPr>
              <a:t>incarico</a:t>
            </a:r>
            <a:r>
              <a:rPr lang="it-IT" sz="3300" dirty="0">
                <a:solidFill>
                  <a:srgbClr val="002060"/>
                </a:solidFill>
              </a:rPr>
              <a:t>, </a:t>
            </a:r>
            <a:r>
              <a:rPr lang="it-IT" sz="3300" b="1" dirty="0">
                <a:solidFill>
                  <a:srgbClr val="002060"/>
                </a:solidFill>
              </a:rPr>
              <a:t>un’incombenza di un mandato</a:t>
            </a:r>
            <a:r>
              <a:rPr lang="it-IT" sz="3300" dirty="0">
                <a:solidFill>
                  <a:srgbClr val="002060"/>
                </a:solidFill>
              </a:rPr>
              <a:t> di una </a:t>
            </a:r>
            <a:r>
              <a:rPr lang="it-IT" sz="3300" b="1" dirty="0">
                <a:solidFill>
                  <a:srgbClr val="002060"/>
                </a:solidFill>
              </a:rPr>
              <a:t>mansione</a:t>
            </a:r>
            <a:r>
              <a:rPr lang="it-IT" sz="3300" dirty="0">
                <a:solidFill>
                  <a:srgbClr val="002060"/>
                </a:solidFill>
              </a:rPr>
              <a:t> che siano dovuti dal soggetto nel quadro dell’attività espletata.</a:t>
            </a:r>
          </a:p>
          <a:p>
            <a:pPr algn="just"/>
            <a:endParaRPr lang="it-IT" dirty="0"/>
          </a:p>
        </p:txBody>
      </p:sp>
      <p:grpSp>
        <p:nvGrpSpPr>
          <p:cNvPr id="8" name="Gruppo 7"/>
          <p:cNvGrpSpPr/>
          <p:nvPr/>
        </p:nvGrpSpPr>
        <p:grpSpPr>
          <a:xfrm>
            <a:off x="0" y="0"/>
            <a:ext cx="9144000" cy="1619250"/>
            <a:chOff x="0" y="0"/>
            <a:chExt cx="9144000" cy="1619250"/>
          </a:xfrm>
        </p:grpSpPr>
        <p:pic>
          <p:nvPicPr>
            <p:cNvPr id="9" name="Immagine 8" descr="logo-rosso.png"/>
            <p:cNvPicPr>
              <a:picLocks noChangeAspect="1"/>
            </p:cNvPicPr>
            <p:nvPr/>
          </p:nvPicPr>
          <p:blipFill>
            <a:blip r:embed="rId2" cstate="print"/>
            <a:stretch>
              <a:fillRect/>
            </a:stretch>
          </p:blipFill>
          <p:spPr>
            <a:xfrm>
              <a:off x="0" y="0"/>
              <a:ext cx="1685925" cy="1619250"/>
            </a:xfrm>
            <a:prstGeom prst="rect">
              <a:avLst/>
            </a:prstGeom>
            <a:ln>
              <a:noFill/>
            </a:ln>
            <a:effectLst>
              <a:outerShdw blurRad="292100" dist="139700" dir="2700000" algn="tl" rotWithShape="0">
                <a:srgbClr val="333333">
                  <a:alpha val="65000"/>
                </a:srgbClr>
              </a:outerShdw>
            </a:effectLst>
          </p:spPr>
        </p:pic>
        <p:sp>
          <p:nvSpPr>
            <p:cNvPr id="10" name="CasellaDiTesto 9"/>
            <p:cNvSpPr txBox="1"/>
            <p:nvPr/>
          </p:nvSpPr>
          <p:spPr>
            <a:xfrm>
              <a:off x="1331640" y="188640"/>
              <a:ext cx="28083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FF0000"/>
                  </a:solidFill>
                  <a:effectLst/>
                  <a:uLnTx/>
                  <a:uFillTx/>
                  <a:latin typeface="Calibri"/>
                  <a:ea typeface="+mn-ea"/>
                  <a:cs typeface="+mn-cs"/>
                </a:rPr>
                <a:t>www.fervicredo.it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FF0000"/>
                  </a:solidFill>
                  <a:effectLst/>
                  <a:uLnTx/>
                  <a:uFillTx/>
                  <a:latin typeface="Calibri"/>
                  <a:ea typeface="+mn-ea"/>
                  <a:cs typeface="+mn-cs"/>
                </a:rPr>
                <a:t>     scrivi@fervicredo.it</a:t>
              </a:r>
            </a:p>
          </p:txBody>
        </p:sp>
        <p:sp>
          <p:nvSpPr>
            <p:cNvPr id="11" name="CasellaDiTesto 10"/>
            <p:cNvSpPr txBox="1"/>
            <p:nvPr/>
          </p:nvSpPr>
          <p:spPr>
            <a:xfrm>
              <a:off x="4211960" y="476672"/>
              <a:ext cx="493204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FF0000"/>
                  </a:solidFill>
                  <a:effectLst/>
                  <a:uLnTx/>
                  <a:uFillTx/>
                  <a:latin typeface="Calibri"/>
                  <a:ea typeface="+mn-ea"/>
                  <a:cs typeface="+mn-cs"/>
                </a:rPr>
                <a:t>Fer</a:t>
              </a:r>
              <a:r>
                <a:rPr kumimoji="0" lang="it-IT" sz="2000" b="0" i="0" u="none" strike="noStrike" kern="1200" cap="none" spc="0" normalizeH="0" baseline="0" noProof="0" dirty="0">
                  <a:ln>
                    <a:noFill/>
                  </a:ln>
                  <a:solidFill>
                    <a:prstClr val="black"/>
                  </a:solidFill>
                  <a:effectLst/>
                  <a:uLnTx/>
                  <a:uFillTx/>
                  <a:latin typeface="Calibri"/>
                  <a:ea typeface="+mn-ea"/>
                  <a:cs typeface="+mn-cs"/>
                </a:rPr>
                <a:t>iti e </a:t>
              </a:r>
              <a:r>
                <a:rPr kumimoji="0" lang="it-IT" sz="2000" b="0" i="0" u="none" strike="noStrike" kern="1200" cap="none" spc="0" normalizeH="0" baseline="0" noProof="0" dirty="0">
                  <a:ln>
                    <a:noFill/>
                  </a:ln>
                  <a:solidFill>
                    <a:srgbClr val="FF0000"/>
                  </a:solidFill>
                  <a:effectLst/>
                  <a:uLnTx/>
                  <a:uFillTx/>
                  <a:latin typeface="Calibri"/>
                  <a:ea typeface="+mn-ea"/>
                  <a:cs typeface="+mn-cs"/>
                </a:rPr>
                <a:t>Vi</a:t>
              </a:r>
              <a:r>
                <a:rPr kumimoji="0" lang="it-IT" sz="2000" b="0" i="0" u="none" strike="noStrike" kern="1200" cap="none" spc="0" normalizeH="0" baseline="0" noProof="0" dirty="0">
                  <a:ln>
                    <a:noFill/>
                  </a:ln>
                  <a:solidFill>
                    <a:prstClr val="black"/>
                  </a:solidFill>
                  <a:effectLst/>
                  <a:uLnTx/>
                  <a:uFillTx/>
                  <a:latin typeface="Calibri"/>
                  <a:ea typeface="+mn-ea"/>
                  <a:cs typeface="+mn-cs"/>
                </a:rPr>
                <a:t>ttime della </a:t>
              </a:r>
              <a:r>
                <a:rPr kumimoji="0" lang="it-IT" sz="2000" b="0" i="0" u="none" strike="noStrike" kern="1200" cap="none" spc="0" normalizeH="0" baseline="0" noProof="0" dirty="0">
                  <a:ln>
                    <a:noFill/>
                  </a:ln>
                  <a:solidFill>
                    <a:srgbClr val="FF0000"/>
                  </a:solidFill>
                  <a:effectLst/>
                  <a:uLnTx/>
                  <a:uFillTx/>
                  <a:latin typeface="Calibri"/>
                  <a:ea typeface="+mn-ea"/>
                  <a:cs typeface="+mn-cs"/>
                </a:rPr>
                <a:t>Cr</a:t>
              </a:r>
              <a:r>
                <a:rPr kumimoji="0" lang="it-IT" sz="2000" b="0" i="0" u="none" strike="noStrike" kern="1200" cap="none" spc="0" normalizeH="0" baseline="0" noProof="0" dirty="0">
                  <a:ln>
                    <a:noFill/>
                  </a:ln>
                  <a:solidFill>
                    <a:prstClr val="black"/>
                  </a:solidFill>
                  <a:effectLst/>
                  <a:uLnTx/>
                  <a:uFillTx/>
                  <a:latin typeface="Calibri"/>
                  <a:ea typeface="+mn-ea"/>
                  <a:cs typeface="+mn-cs"/>
                </a:rPr>
                <a:t>iminalità </a:t>
              </a:r>
              <a:r>
                <a:rPr kumimoji="0" lang="it-IT" sz="2000" b="0" i="0" u="none" strike="noStrike" kern="1200" cap="none" spc="0" normalizeH="0" baseline="0" noProof="0" dirty="0">
                  <a:ln>
                    <a:noFill/>
                  </a:ln>
                  <a:solidFill>
                    <a:srgbClr val="FF0000"/>
                  </a:solidFill>
                  <a:effectLst/>
                  <a:uLnTx/>
                  <a:uFillTx/>
                  <a:latin typeface="Calibri"/>
                  <a:ea typeface="+mn-ea"/>
                  <a:cs typeface="+mn-cs"/>
                </a:rPr>
                <a:t>e</a:t>
              </a:r>
              <a:r>
                <a:rPr kumimoji="0" lang="it-IT" sz="2000" b="0" i="0" u="none" strike="noStrike" kern="1200" cap="none" spc="0" normalizeH="0" baseline="0" noProof="0" dirty="0">
                  <a:ln>
                    <a:noFill/>
                  </a:ln>
                  <a:solidFill>
                    <a:prstClr val="black"/>
                  </a:solidFill>
                  <a:effectLst/>
                  <a:uLnTx/>
                  <a:uFillTx/>
                  <a:latin typeface="Calibri"/>
                  <a:ea typeface="+mn-ea"/>
                  <a:cs typeface="+mn-cs"/>
                </a:rPr>
                <a:t> del </a:t>
              </a:r>
              <a:r>
                <a:rPr kumimoji="0" lang="it-IT" sz="2000" b="0" i="0" u="none" strike="noStrike" kern="1200" cap="none" spc="0" normalizeH="0" baseline="0" noProof="0" dirty="0">
                  <a:ln>
                    <a:noFill/>
                  </a:ln>
                  <a:solidFill>
                    <a:srgbClr val="FF0000"/>
                  </a:solidFill>
                  <a:effectLst/>
                  <a:uLnTx/>
                  <a:uFillTx/>
                  <a:latin typeface="Calibri"/>
                  <a:ea typeface="+mn-ea"/>
                  <a:cs typeface="+mn-cs"/>
                </a:rPr>
                <a:t>Do</a:t>
              </a:r>
              <a:r>
                <a:rPr kumimoji="0" lang="it-IT" sz="2000" b="0" i="0" u="none" strike="noStrike" kern="1200" cap="none" spc="0" normalizeH="0" baseline="0" noProof="0" dirty="0">
                  <a:ln>
                    <a:noFill/>
                  </a:ln>
                  <a:solidFill>
                    <a:prstClr val="black"/>
                  </a:solidFill>
                  <a:effectLst/>
                  <a:uLnTx/>
                  <a:uFillTx/>
                  <a:latin typeface="Calibri"/>
                  <a:ea typeface="+mn-ea"/>
                  <a:cs typeface="+mn-cs"/>
                </a:rPr>
                <a:t>vere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4335749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1520" y="1600200"/>
            <a:ext cx="8640960" cy="5257800"/>
          </a:xfrm>
        </p:spPr>
        <p:txBody>
          <a:bodyPr>
            <a:normAutofit fontScale="92500" lnSpcReduction="10000"/>
          </a:bodyPr>
          <a:lstStyle/>
          <a:p>
            <a:pPr algn="ctr">
              <a:buNone/>
            </a:pPr>
            <a:r>
              <a:rPr lang="it-IT" sz="3900" b="1" u="sng" dirty="0">
                <a:solidFill>
                  <a:srgbClr val="0070C0"/>
                </a:solidFill>
              </a:rPr>
              <a:t>Con riferimento al Comitato di Verifica</a:t>
            </a:r>
          </a:p>
          <a:p>
            <a:pPr>
              <a:buNone/>
            </a:pPr>
            <a:endParaRPr lang="it-IT" sz="1700" dirty="0"/>
          </a:p>
          <a:p>
            <a:pPr marL="0" algn="just">
              <a:buNone/>
            </a:pPr>
            <a:r>
              <a:rPr lang="it-IT" dirty="0"/>
              <a:t>La suprema corte è intervenuta anche con riferimento l’attività, a cui è chiamato il Comitato di Verifica affermando che la stessa è da intendersi “</a:t>
            </a:r>
            <a:r>
              <a:rPr lang="it-IT" b="1" u="sng" dirty="0"/>
              <a:t>come attività di riscontro fattuale privo di discrezionalità amministrativa”</a:t>
            </a:r>
            <a:r>
              <a:rPr lang="it-IT" dirty="0"/>
              <a:t> non può che sottostare a precisi criteri medico legali nella valutazione della dipendenza della causa di servizio e del decesso essendo tenuto ad applicare criteri e modalità espressamente dettati dalla legge per la determinazione dell'invalidità permanente” </a:t>
            </a:r>
            <a:r>
              <a:rPr lang="it-IT" dirty="0">
                <a:solidFill>
                  <a:srgbClr val="0070C0"/>
                </a:solidFill>
              </a:rPr>
              <a:t>(</a:t>
            </a:r>
            <a:r>
              <a:rPr lang="it-IT" u="sng" dirty="0">
                <a:solidFill>
                  <a:srgbClr val="0070C0"/>
                </a:solidFill>
              </a:rPr>
              <a:t>Cass. S.U. sent.23396/16</a:t>
            </a:r>
            <a:r>
              <a:rPr lang="it-IT" dirty="0">
                <a:solidFill>
                  <a:srgbClr val="0070C0"/>
                </a:solidFill>
              </a:rPr>
              <a:t>).</a:t>
            </a:r>
          </a:p>
          <a:p>
            <a:endParaRPr lang="it-IT" dirty="0"/>
          </a:p>
        </p:txBody>
      </p:sp>
      <p:grpSp>
        <p:nvGrpSpPr>
          <p:cNvPr id="8" name="Gruppo 7"/>
          <p:cNvGrpSpPr/>
          <p:nvPr/>
        </p:nvGrpSpPr>
        <p:grpSpPr>
          <a:xfrm>
            <a:off x="0" y="0"/>
            <a:ext cx="9144000" cy="1619250"/>
            <a:chOff x="0" y="0"/>
            <a:chExt cx="9144000" cy="1619250"/>
          </a:xfrm>
        </p:grpSpPr>
        <p:pic>
          <p:nvPicPr>
            <p:cNvPr id="9" name="Immagine 8" descr="logo-rosso.png"/>
            <p:cNvPicPr>
              <a:picLocks noChangeAspect="1"/>
            </p:cNvPicPr>
            <p:nvPr/>
          </p:nvPicPr>
          <p:blipFill>
            <a:blip r:embed="rId2" cstate="print"/>
            <a:stretch>
              <a:fillRect/>
            </a:stretch>
          </p:blipFill>
          <p:spPr>
            <a:xfrm>
              <a:off x="0" y="0"/>
              <a:ext cx="1685925" cy="1619250"/>
            </a:xfrm>
            <a:prstGeom prst="rect">
              <a:avLst/>
            </a:prstGeom>
            <a:ln>
              <a:noFill/>
            </a:ln>
            <a:effectLst>
              <a:outerShdw blurRad="292100" dist="139700" dir="2700000" algn="tl" rotWithShape="0">
                <a:srgbClr val="333333">
                  <a:alpha val="65000"/>
                </a:srgbClr>
              </a:outerShdw>
            </a:effectLst>
          </p:spPr>
        </p:pic>
        <p:sp>
          <p:nvSpPr>
            <p:cNvPr id="10" name="CasellaDiTesto 9"/>
            <p:cNvSpPr txBox="1"/>
            <p:nvPr/>
          </p:nvSpPr>
          <p:spPr>
            <a:xfrm>
              <a:off x="1331640" y="188640"/>
              <a:ext cx="28083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FF0000"/>
                  </a:solidFill>
                  <a:effectLst/>
                  <a:uLnTx/>
                  <a:uFillTx/>
                  <a:latin typeface="Calibri"/>
                  <a:ea typeface="+mn-ea"/>
                  <a:cs typeface="+mn-cs"/>
                </a:rPr>
                <a:t>www.fervicredo.it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FF0000"/>
                  </a:solidFill>
                  <a:effectLst/>
                  <a:uLnTx/>
                  <a:uFillTx/>
                  <a:latin typeface="Calibri"/>
                  <a:ea typeface="+mn-ea"/>
                  <a:cs typeface="+mn-cs"/>
                </a:rPr>
                <a:t>     scrivi@fervicredo.it</a:t>
              </a:r>
            </a:p>
          </p:txBody>
        </p:sp>
        <p:sp>
          <p:nvSpPr>
            <p:cNvPr id="11" name="CasellaDiTesto 10"/>
            <p:cNvSpPr txBox="1"/>
            <p:nvPr/>
          </p:nvSpPr>
          <p:spPr>
            <a:xfrm>
              <a:off x="4211960" y="476672"/>
              <a:ext cx="493204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FF0000"/>
                  </a:solidFill>
                  <a:effectLst/>
                  <a:uLnTx/>
                  <a:uFillTx/>
                  <a:latin typeface="Calibri"/>
                  <a:ea typeface="+mn-ea"/>
                  <a:cs typeface="+mn-cs"/>
                </a:rPr>
                <a:t>Fer</a:t>
              </a:r>
              <a:r>
                <a:rPr kumimoji="0" lang="it-IT" sz="2000" b="0" i="0" u="none" strike="noStrike" kern="1200" cap="none" spc="0" normalizeH="0" baseline="0" noProof="0" dirty="0">
                  <a:ln>
                    <a:noFill/>
                  </a:ln>
                  <a:solidFill>
                    <a:prstClr val="black"/>
                  </a:solidFill>
                  <a:effectLst/>
                  <a:uLnTx/>
                  <a:uFillTx/>
                  <a:latin typeface="Calibri"/>
                  <a:ea typeface="+mn-ea"/>
                  <a:cs typeface="+mn-cs"/>
                </a:rPr>
                <a:t>iti e </a:t>
              </a:r>
              <a:r>
                <a:rPr kumimoji="0" lang="it-IT" sz="2000" b="0" i="0" u="none" strike="noStrike" kern="1200" cap="none" spc="0" normalizeH="0" baseline="0" noProof="0" dirty="0">
                  <a:ln>
                    <a:noFill/>
                  </a:ln>
                  <a:solidFill>
                    <a:srgbClr val="FF0000"/>
                  </a:solidFill>
                  <a:effectLst/>
                  <a:uLnTx/>
                  <a:uFillTx/>
                  <a:latin typeface="Calibri"/>
                  <a:ea typeface="+mn-ea"/>
                  <a:cs typeface="+mn-cs"/>
                </a:rPr>
                <a:t>Vi</a:t>
              </a:r>
              <a:r>
                <a:rPr kumimoji="0" lang="it-IT" sz="2000" b="0" i="0" u="none" strike="noStrike" kern="1200" cap="none" spc="0" normalizeH="0" baseline="0" noProof="0" dirty="0">
                  <a:ln>
                    <a:noFill/>
                  </a:ln>
                  <a:solidFill>
                    <a:prstClr val="black"/>
                  </a:solidFill>
                  <a:effectLst/>
                  <a:uLnTx/>
                  <a:uFillTx/>
                  <a:latin typeface="Calibri"/>
                  <a:ea typeface="+mn-ea"/>
                  <a:cs typeface="+mn-cs"/>
                </a:rPr>
                <a:t>ttime della </a:t>
              </a:r>
              <a:r>
                <a:rPr kumimoji="0" lang="it-IT" sz="2000" b="0" i="0" u="none" strike="noStrike" kern="1200" cap="none" spc="0" normalizeH="0" baseline="0" noProof="0" dirty="0">
                  <a:ln>
                    <a:noFill/>
                  </a:ln>
                  <a:solidFill>
                    <a:srgbClr val="FF0000"/>
                  </a:solidFill>
                  <a:effectLst/>
                  <a:uLnTx/>
                  <a:uFillTx/>
                  <a:latin typeface="Calibri"/>
                  <a:ea typeface="+mn-ea"/>
                  <a:cs typeface="+mn-cs"/>
                </a:rPr>
                <a:t>Cr</a:t>
              </a:r>
              <a:r>
                <a:rPr kumimoji="0" lang="it-IT" sz="2000" b="0" i="0" u="none" strike="noStrike" kern="1200" cap="none" spc="0" normalizeH="0" baseline="0" noProof="0" dirty="0">
                  <a:ln>
                    <a:noFill/>
                  </a:ln>
                  <a:solidFill>
                    <a:prstClr val="black"/>
                  </a:solidFill>
                  <a:effectLst/>
                  <a:uLnTx/>
                  <a:uFillTx/>
                  <a:latin typeface="Calibri"/>
                  <a:ea typeface="+mn-ea"/>
                  <a:cs typeface="+mn-cs"/>
                </a:rPr>
                <a:t>iminalità </a:t>
              </a:r>
              <a:r>
                <a:rPr kumimoji="0" lang="it-IT" sz="2000" b="0" i="0" u="none" strike="noStrike" kern="1200" cap="none" spc="0" normalizeH="0" baseline="0" noProof="0" dirty="0">
                  <a:ln>
                    <a:noFill/>
                  </a:ln>
                  <a:solidFill>
                    <a:srgbClr val="FF0000"/>
                  </a:solidFill>
                  <a:effectLst/>
                  <a:uLnTx/>
                  <a:uFillTx/>
                  <a:latin typeface="Calibri"/>
                  <a:ea typeface="+mn-ea"/>
                  <a:cs typeface="+mn-cs"/>
                </a:rPr>
                <a:t>e</a:t>
              </a:r>
              <a:r>
                <a:rPr kumimoji="0" lang="it-IT" sz="2000" b="0" i="0" u="none" strike="noStrike" kern="1200" cap="none" spc="0" normalizeH="0" baseline="0" noProof="0" dirty="0">
                  <a:ln>
                    <a:noFill/>
                  </a:ln>
                  <a:solidFill>
                    <a:prstClr val="black"/>
                  </a:solidFill>
                  <a:effectLst/>
                  <a:uLnTx/>
                  <a:uFillTx/>
                  <a:latin typeface="Calibri"/>
                  <a:ea typeface="+mn-ea"/>
                  <a:cs typeface="+mn-cs"/>
                </a:rPr>
                <a:t> del </a:t>
              </a:r>
              <a:r>
                <a:rPr kumimoji="0" lang="it-IT" sz="2000" b="0" i="0" u="none" strike="noStrike" kern="1200" cap="none" spc="0" normalizeH="0" baseline="0" noProof="0" dirty="0">
                  <a:ln>
                    <a:noFill/>
                  </a:ln>
                  <a:solidFill>
                    <a:srgbClr val="FF0000"/>
                  </a:solidFill>
                  <a:effectLst/>
                  <a:uLnTx/>
                  <a:uFillTx/>
                  <a:latin typeface="Calibri"/>
                  <a:ea typeface="+mn-ea"/>
                  <a:cs typeface="+mn-cs"/>
                </a:rPr>
                <a:t>Do</a:t>
              </a:r>
              <a:r>
                <a:rPr kumimoji="0" lang="it-IT" sz="2000" b="0" i="0" u="none" strike="noStrike" kern="1200" cap="none" spc="0" normalizeH="0" baseline="0" noProof="0" dirty="0">
                  <a:ln>
                    <a:noFill/>
                  </a:ln>
                  <a:solidFill>
                    <a:prstClr val="black"/>
                  </a:solidFill>
                  <a:effectLst/>
                  <a:uLnTx/>
                  <a:uFillTx/>
                  <a:latin typeface="Calibri"/>
                  <a:ea typeface="+mn-ea"/>
                  <a:cs typeface="+mn-cs"/>
                </a:rPr>
                <a:t>vere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121309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0"/>
          <p:cNvSpPr>
            <a:spLocks noChangeArrowheads="1"/>
          </p:cNvSpPr>
          <p:nvPr/>
        </p:nvSpPr>
        <p:spPr bwMode="auto">
          <a:xfrm>
            <a:off x="8763000" y="6505575"/>
            <a:ext cx="381000" cy="352425"/>
          </a:xfrm>
          <a:prstGeom prst="ellipse">
            <a:avLst/>
          </a:prstGeom>
          <a:solidFill>
            <a:srgbClr val="CCFF33"/>
          </a:solidFill>
          <a:ln>
            <a:noFill/>
          </a:ln>
          <a:effectLs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2800" b="1" i="1"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12291" name="Segnaposto numero diapositiva 4"/>
          <p:cNvSpPr txBox="1">
            <a:spLocks noGrp="1"/>
          </p:cNvSpPr>
          <p:nvPr/>
        </p:nvSpPr>
        <p:spPr bwMode="auto">
          <a:xfrm>
            <a:off x="8778875" y="6546850"/>
            <a:ext cx="330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95000"/>
              </a:lnSpc>
              <a:spcBef>
                <a:spcPct val="0"/>
              </a:spcBef>
              <a:spcAft>
                <a:spcPct val="0"/>
              </a:spcAft>
              <a:buClrTx/>
              <a:buSzTx/>
              <a:buFontTx/>
              <a:buNone/>
              <a:tabLst/>
              <a:defRPr/>
            </a:pPr>
            <a:fld id="{14C5FECC-D5B0-4B07-8CB9-83470D88A027}" type="slidenum">
              <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rPr>
              <a:pPr marL="0" marR="0" lvl="0" indent="0" algn="r" defTabSz="914400" rtl="0" eaLnBrk="1" fontAlgn="base" latinLnBrk="0" hangingPunct="1">
                <a:lnSpc>
                  <a:spcPct val="95000"/>
                </a:lnSpc>
                <a:spcBef>
                  <a:spcPct val="0"/>
                </a:spcBef>
                <a:spcAft>
                  <a:spcPct val="0"/>
                </a:spcAft>
                <a:buClrTx/>
                <a:buSzTx/>
                <a:buFontTx/>
                <a:buNone/>
                <a:tabLst/>
                <a:defRPr/>
              </a:pPr>
              <a:t>5</a:t>
            </a:fld>
            <a:endPar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endParaRPr>
          </a:p>
        </p:txBody>
      </p:sp>
      <p:grpSp>
        <p:nvGrpSpPr>
          <p:cNvPr id="12292" name="Group 27"/>
          <p:cNvGrpSpPr>
            <a:grpSpLocks/>
          </p:cNvGrpSpPr>
          <p:nvPr/>
        </p:nvGrpSpPr>
        <p:grpSpPr bwMode="auto">
          <a:xfrm>
            <a:off x="533400" y="844550"/>
            <a:ext cx="8064500" cy="666750"/>
            <a:chOff x="669" y="609"/>
            <a:chExt cx="2236" cy="428"/>
          </a:xfrm>
        </p:grpSpPr>
        <p:sp>
          <p:nvSpPr>
            <p:cNvPr id="12299" name="AutoShape 28"/>
            <p:cNvSpPr>
              <a:spLocks noChangeArrowheads="1"/>
            </p:cNvSpPr>
            <p:nvPr/>
          </p:nvSpPr>
          <p:spPr bwMode="auto">
            <a:xfrm>
              <a:off x="669" y="609"/>
              <a:ext cx="2222" cy="428"/>
            </a:xfrm>
            <a:prstGeom prst="bevel">
              <a:avLst>
                <a:gd name="adj" fmla="val 12500"/>
              </a:avLst>
            </a:prstGeom>
            <a:solidFill>
              <a:srgbClr val="BBE0E3"/>
            </a:solidFill>
            <a:ln w="9525">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 name="Text Box 29"/>
            <p:cNvSpPr txBox="1">
              <a:spLocks noChangeArrowheads="1"/>
            </p:cNvSpPr>
            <p:nvPr/>
          </p:nvSpPr>
          <p:spPr bwMode="auto">
            <a:xfrm>
              <a:off x="706" y="692"/>
              <a:ext cx="2199" cy="303"/>
            </a:xfrm>
            <a:prstGeom prst="rect">
              <a:avLst/>
            </a:prstGeom>
            <a:noFill/>
            <a:ln>
              <a:noFill/>
            </a:ln>
            <a:effectLs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rPr>
                <a:t>BENEFICI</a:t>
              </a:r>
              <a:endParaRPr kumimoji="0" lang="es-ES" sz="2200" b="0" i="0" u="none" strike="noStrike" kern="1200" cap="none" spc="0" normalizeH="0" baseline="0" noProof="0" dirty="0">
                <a:ln>
                  <a:noFill/>
                </a:ln>
                <a:solidFill>
                  <a:srgbClr val="CC6600"/>
                </a:solidFill>
                <a:effectLst>
                  <a:outerShdw blurRad="38100" dist="38100" dir="2700000" algn="tl">
                    <a:srgbClr val="000000"/>
                  </a:outerShdw>
                </a:effectLst>
                <a:uLnTx/>
                <a:uFillTx/>
                <a:latin typeface="Arial Narrow" pitchFamily="34" charset="0"/>
                <a:ea typeface="+mn-ea"/>
                <a:cs typeface="+mn-cs"/>
              </a:endParaRPr>
            </a:p>
          </p:txBody>
        </p:sp>
      </p:grpSp>
      <p:sp>
        <p:nvSpPr>
          <p:cNvPr id="12293" name="Rectangle 1027"/>
          <p:cNvSpPr txBox="1">
            <a:spLocks noChangeArrowheads="1"/>
          </p:cNvSpPr>
          <p:nvPr/>
        </p:nvSpPr>
        <p:spPr bwMode="auto">
          <a:xfrm>
            <a:off x="179388" y="2027238"/>
            <a:ext cx="8785225" cy="4281487"/>
          </a:xfrm>
          <a:prstGeom prst="rect">
            <a:avLst/>
          </a:prstGeom>
          <a:blipFill dpi="0" rotWithShape="1">
            <a:blip r:embed="rId3"/>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it-IT" altLang="it-IT"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p:txBody>
      </p:sp>
      <p:sp>
        <p:nvSpPr>
          <p:cNvPr id="19" name="CasellaDiTesto 2"/>
          <p:cNvSpPr txBox="1">
            <a:spLocks noChangeArrowheads="1"/>
          </p:cNvSpPr>
          <p:nvPr/>
        </p:nvSpPr>
        <p:spPr bwMode="auto">
          <a:xfrm>
            <a:off x="323850" y="1420813"/>
            <a:ext cx="8496300" cy="5418137"/>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sz="3200" b="1" i="1" u="none" strike="noStrike" kern="1200" cap="all" spc="0" normalizeH="0" baseline="0" noProof="0" dirty="0" smtClean="0">
              <a:ln>
                <a:noFill/>
              </a:ln>
              <a:solidFill>
                <a:srgbClr val="FF0000"/>
              </a:solidFill>
              <a:effectLst>
                <a:outerShdw blurRad="38100" dist="38100" dir="2700000" algn="tl">
                  <a:srgbClr val="000000"/>
                </a:outerShdw>
              </a:effectLst>
              <a:uLnTx/>
              <a:uFillTx/>
              <a:latin typeface="Arial Narrow" pitchFamily="34"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1" i="1" u="none" strike="noStrike" kern="1200" cap="all" spc="0" normalizeH="0" baseline="0" noProof="0" dirty="0" smtClean="0">
              <a:ln>
                <a:noFill/>
              </a:ln>
              <a:solidFill>
                <a:srgbClr val="FF0000"/>
              </a:solidFill>
              <a:effectLst>
                <a:outerShdw blurRad="38100" dist="38100" dir="2700000" algn="tl">
                  <a:srgbClr val="000000"/>
                </a:outerShdw>
              </a:effectLst>
              <a:uLnTx/>
              <a:uFillTx/>
              <a:latin typeface="Arial Narrow" pitchFamily="34" charset="0"/>
              <a:ea typeface="+mn-ea"/>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36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Arial" charset="0"/>
                <a:ea typeface="+mn-ea"/>
                <a:cs typeface="+mn-cs"/>
              </a:rPr>
              <a:t>INSIEME DELLE MISURE DI SOSTEGNO E DI TUTELA </a:t>
            </a:r>
            <a:r>
              <a:rPr kumimoji="0" lang="it-IT" altLang="it-IT" sz="3600" b="1" i="0" u="none" strike="noStrike" kern="1200" cap="none" spc="0" normalizeH="0" baseline="0" noProof="0" dirty="0" smtClean="0">
                <a:ln>
                  <a:noFill/>
                </a:ln>
                <a:solidFill>
                  <a:srgbClr val="000099"/>
                </a:solidFill>
                <a:effectLst>
                  <a:outerShdw blurRad="38100" dist="38100" dir="2700000" algn="tl">
                    <a:srgbClr val="000000">
                      <a:alpha val="43137"/>
                    </a:srgbClr>
                  </a:outerShdw>
                </a:effectLst>
                <a:uLnTx/>
                <a:uFillTx/>
                <a:latin typeface="Arial" charset="0"/>
                <a:ea typeface="+mn-ea"/>
                <a:cs typeface="+mn-cs"/>
              </a:rPr>
              <a:t>PREVISTE</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altLang="it-IT" sz="3600" b="1" i="0" u="none" strike="noStrike" kern="1200" cap="none" spc="0" normalizeH="0" baseline="0" noProof="0" dirty="0" smtClean="0">
              <a:ln>
                <a:noFill/>
              </a:ln>
              <a:solidFill>
                <a:srgbClr val="000099"/>
              </a:solidFill>
              <a:effectLst>
                <a:outerShdw blurRad="38100" dist="38100" dir="2700000" algn="tl">
                  <a:srgbClr val="000000">
                    <a:alpha val="43137"/>
                  </a:srgbClr>
                </a:outerShdw>
              </a:effectLst>
              <a:uLnTx/>
              <a:uFillTx/>
              <a:latin typeface="Arial"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3600" b="0" i="0" u="none" strike="noStrike" kern="1200" cap="none" spc="0" normalizeH="0" baseline="0" noProof="0" dirty="0">
                <a:ln>
                  <a:noFill/>
                </a:ln>
                <a:solidFill>
                  <a:srgbClr val="000099"/>
                </a:solidFill>
                <a:effectLst/>
                <a:uLnTx/>
                <a:uFillTx/>
                <a:latin typeface="Arial" charset="0"/>
                <a:ea typeface="+mn-ea"/>
                <a:cs typeface="+mn-cs"/>
              </a:rPr>
              <a:t>RAPPRESENTANO IL </a:t>
            </a:r>
            <a:r>
              <a:rPr kumimoji="0" lang="it-IT" sz="3600" b="1" i="0" u="sng"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Arial" charset="0"/>
                <a:ea typeface="+mn-ea"/>
                <a:cs typeface="+mn-cs"/>
              </a:rPr>
              <a:t>RISULTATO DELLA PROGRESSIVA ESTENSIONE DEI BENEFICI GIÀ PREVISTI PER LE VITTIME DEL TERRORISMO</a:t>
            </a:r>
            <a:endParaRPr kumimoji="0" lang="it-IT" altLang="it-IT" sz="3600" b="0" i="0" u="sng" strike="noStrike" kern="1200" cap="none" spc="0" normalizeH="0" baseline="0" noProof="0" dirty="0">
              <a:ln>
                <a:noFill/>
              </a:ln>
              <a:solidFill>
                <a:srgbClr val="000099"/>
              </a:solidFill>
              <a:effectLst/>
              <a:uLnTx/>
              <a:uFillTx/>
              <a:latin typeface="Arial"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altLang="it-IT" sz="4400" b="1" i="0" u="sng" strike="noStrike" kern="1200" cap="none" spc="0" normalizeH="0" baseline="0" noProof="0" dirty="0">
              <a:ln>
                <a:noFill/>
              </a:ln>
              <a:solidFill>
                <a:srgbClr val="CCFFFF"/>
              </a:solidFill>
              <a:effectLst>
                <a:outerShdw blurRad="38100" dist="38100" dir="2700000" algn="tl">
                  <a:srgbClr val="000000">
                    <a:alpha val="43137"/>
                  </a:srgbClr>
                </a:outerShdw>
              </a:effectLst>
              <a:uLnTx/>
              <a:uFillTx/>
              <a:latin typeface="Arial" charset="0"/>
              <a:ea typeface="+mn-ea"/>
              <a:cs typeface="+mn-cs"/>
            </a:endParaRPr>
          </a:p>
        </p:txBody>
      </p:sp>
      <p:grpSp>
        <p:nvGrpSpPr>
          <p:cNvPr id="12295" name="Gruppo 3"/>
          <p:cNvGrpSpPr>
            <a:grpSpLocks/>
          </p:cNvGrpSpPr>
          <p:nvPr/>
        </p:nvGrpSpPr>
        <p:grpSpPr bwMode="auto">
          <a:xfrm>
            <a:off x="42863" y="68263"/>
            <a:ext cx="9058275" cy="522287"/>
            <a:chOff x="36709" y="44066"/>
            <a:chExt cx="9057933" cy="522921"/>
          </a:xfrm>
        </p:grpSpPr>
        <p:sp>
          <p:nvSpPr>
            <p:cNvPr id="11272" name="WordArt 72"/>
            <p:cNvSpPr>
              <a:spLocks noChangeArrowheads="1" noChangeShapeType="1" noTextEdit="1"/>
            </p:cNvSpPr>
            <p:nvPr/>
          </p:nvSpPr>
          <p:spPr bwMode="auto">
            <a:xfrm>
              <a:off x="1042988" y="74160"/>
              <a:ext cx="7058025" cy="43497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65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48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II CONGRESSO NAZIONALE A.N.ME.LE.P.A.: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LE VITTIME DEL DOVERE: ASPETTI MEDICO-LEGALI TRA PRESTAZIONI E RISARCIMENTI</a:t>
              </a:r>
            </a:p>
          </p:txBody>
        </p:sp>
        <p:pic>
          <p:nvPicPr>
            <p:cNvPr id="1229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09" y="44624"/>
              <a:ext cx="890392" cy="5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455" y="44066"/>
              <a:ext cx="865187" cy="49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668431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1628800"/>
            <a:ext cx="8892480" cy="5229200"/>
          </a:xfrm>
        </p:spPr>
        <p:txBody>
          <a:bodyPr>
            <a:normAutofit lnSpcReduction="10000"/>
          </a:bodyPr>
          <a:lstStyle/>
          <a:p>
            <a:pPr algn="ctr">
              <a:buNone/>
            </a:pPr>
            <a:r>
              <a:rPr lang="it-IT" sz="3600" b="1" u="sng" dirty="0">
                <a:solidFill>
                  <a:srgbClr val="0070C0"/>
                </a:solidFill>
              </a:rPr>
              <a:t>Individuazione dei famigliari superstiti</a:t>
            </a:r>
          </a:p>
          <a:p>
            <a:pPr>
              <a:buNone/>
            </a:pPr>
            <a:endParaRPr lang="it-IT" sz="1700" dirty="0"/>
          </a:p>
          <a:p>
            <a:pPr algn="just"/>
            <a:r>
              <a:rPr lang="it-IT" dirty="0"/>
              <a:t>L’ordine dei famigliari superstiti è quello dell’art. 6 della Legge 466/80 cosi come ampliato per i figli maggiorenni non conviventi di cui all’art. 2 comma 105 della Legge 244/07.</a:t>
            </a:r>
            <a:endParaRPr lang="it-IT" sz="1700" dirty="0"/>
          </a:p>
          <a:p>
            <a:pPr algn="just"/>
            <a:r>
              <a:rPr lang="it-IT" dirty="0"/>
              <a:t>I benefici sono concessi secondo il principio assistenziale di cui agli artt. 4, 32 e 38 Cost.               E’ necessaria la convivenza con la vittima quale presupposto all'erogazione.</a:t>
            </a:r>
          </a:p>
          <a:p>
            <a:pPr marL="0" indent="0" algn="just">
              <a:buNone/>
            </a:pPr>
            <a:r>
              <a:rPr lang="it-IT" dirty="0">
                <a:solidFill>
                  <a:srgbClr val="002060"/>
                </a:solidFill>
              </a:rPr>
              <a:t>   (</a:t>
            </a:r>
            <a:r>
              <a:rPr lang="it-IT" u="sng" dirty="0">
                <a:solidFill>
                  <a:srgbClr val="002060"/>
                </a:solidFill>
              </a:rPr>
              <a:t>Cass. S.U. n. 22753/18</a:t>
            </a:r>
            <a:r>
              <a:rPr lang="it-IT" dirty="0">
                <a:solidFill>
                  <a:srgbClr val="002060"/>
                </a:solidFill>
              </a:rPr>
              <a:t>). </a:t>
            </a:r>
          </a:p>
        </p:txBody>
      </p:sp>
      <p:grpSp>
        <p:nvGrpSpPr>
          <p:cNvPr id="8" name="Gruppo 7"/>
          <p:cNvGrpSpPr/>
          <p:nvPr/>
        </p:nvGrpSpPr>
        <p:grpSpPr>
          <a:xfrm>
            <a:off x="0" y="0"/>
            <a:ext cx="9144000" cy="1619250"/>
            <a:chOff x="0" y="0"/>
            <a:chExt cx="9144000" cy="1619250"/>
          </a:xfrm>
        </p:grpSpPr>
        <p:pic>
          <p:nvPicPr>
            <p:cNvPr id="9" name="Immagine 8" descr="logo-rosso.png"/>
            <p:cNvPicPr>
              <a:picLocks noChangeAspect="1"/>
            </p:cNvPicPr>
            <p:nvPr/>
          </p:nvPicPr>
          <p:blipFill>
            <a:blip r:embed="rId2" cstate="print"/>
            <a:stretch>
              <a:fillRect/>
            </a:stretch>
          </p:blipFill>
          <p:spPr>
            <a:xfrm>
              <a:off x="0" y="0"/>
              <a:ext cx="1685925" cy="1619250"/>
            </a:xfrm>
            <a:prstGeom prst="rect">
              <a:avLst/>
            </a:prstGeom>
            <a:ln>
              <a:noFill/>
            </a:ln>
            <a:effectLst>
              <a:outerShdw blurRad="292100" dist="139700" dir="2700000" algn="tl" rotWithShape="0">
                <a:srgbClr val="333333">
                  <a:alpha val="65000"/>
                </a:srgbClr>
              </a:outerShdw>
            </a:effectLst>
          </p:spPr>
        </p:pic>
        <p:sp>
          <p:nvSpPr>
            <p:cNvPr id="10" name="CasellaDiTesto 9"/>
            <p:cNvSpPr txBox="1"/>
            <p:nvPr/>
          </p:nvSpPr>
          <p:spPr>
            <a:xfrm>
              <a:off x="1331640" y="188640"/>
              <a:ext cx="28083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FF0000"/>
                  </a:solidFill>
                  <a:effectLst/>
                  <a:uLnTx/>
                  <a:uFillTx/>
                  <a:latin typeface="Calibri"/>
                  <a:ea typeface="+mn-ea"/>
                  <a:cs typeface="+mn-cs"/>
                </a:rPr>
                <a:t>www.fervicredo.it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FF0000"/>
                  </a:solidFill>
                  <a:effectLst/>
                  <a:uLnTx/>
                  <a:uFillTx/>
                  <a:latin typeface="Calibri"/>
                  <a:ea typeface="+mn-ea"/>
                  <a:cs typeface="+mn-cs"/>
                </a:rPr>
                <a:t>     scrivi@fervicredo.it</a:t>
              </a:r>
            </a:p>
          </p:txBody>
        </p:sp>
        <p:sp>
          <p:nvSpPr>
            <p:cNvPr id="11" name="CasellaDiTesto 10"/>
            <p:cNvSpPr txBox="1"/>
            <p:nvPr/>
          </p:nvSpPr>
          <p:spPr>
            <a:xfrm>
              <a:off x="4211960" y="476672"/>
              <a:ext cx="493204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FF0000"/>
                  </a:solidFill>
                  <a:effectLst/>
                  <a:uLnTx/>
                  <a:uFillTx/>
                  <a:latin typeface="Calibri"/>
                  <a:ea typeface="+mn-ea"/>
                  <a:cs typeface="+mn-cs"/>
                </a:rPr>
                <a:t>Fer</a:t>
              </a:r>
              <a:r>
                <a:rPr kumimoji="0" lang="it-IT" sz="2000" b="0" i="0" u="none" strike="noStrike" kern="1200" cap="none" spc="0" normalizeH="0" baseline="0" noProof="0" dirty="0">
                  <a:ln>
                    <a:noFill/>
                  </a:ln>
                  <a:solidFill>
                    <a:prstClr val="black"/>
                  </a:solidFill>
                  <a:effectLst/>
                  <a:uLnTx/>
                  <a:uFillTx/>
                  <a:latin typeface="Calibri"/>
                  <a:ea typeface="+mn-ea"/>
                  <a:cs typeface="+mn-cs"/>
                </a:rPr>
                <a:t>iti e </a:t>
              </a:r>
              <a:r>
                <a:rPr kumimoji="0" lang="it-IT" sz="2000" b="0" i="0" u="none" strike="noStrike" kern="1200" cap="none" spc="0" normalizeH="0" baseline="0" noProof="0" dirty="0">
                  <a:ln>
                    <a:noFill/>
                  </a:ln>
                  <a:solidFill>
                    <a:srgbClr val="FF0000"/>
                  </a:solidFill>
                  <a:effectLst/>
                  <a:uLnTx/>
                  <a:uFillTx/>
                  <a:latin typeface="Calibri"/>
                  <a:ea typeface="+mn-ea"/>
                  <a:cs typeface="+mn-cs"/>
                </a:rPr>
                <a:t>Vi</a:t>
              </a:r>
              <a:r>
                <a:rPr kumimoji="0" lang="it-IT" sz="2000" b="0" i="0" u="none" strike="noStrike" kern="1200" cap="none" spc="0" normalizeH="0" baseline="0" noProof="0" dirty="0">
                  <a:ln>
                    <a:noFill/>
                  </a:ln>
                  <a:solidFill>
                    <a:prstClr val="black"/>
                  </a:solidFill>
                  <a:effectLst/>
                  <a:uLnTx/>
                  <a:uFillTx/>
                  <a:latin typeface="Calibri"/>
                  <a:ea typeface="+mn-ea"/>
                  <a:cs typeface="+mn-cs"/>
                </a:rPr>
                <a:t>ttime della </a:t>
              </a:r>
              <a:r>
                <a:rPr kumimoji="0" lang="it-IT" sz="2000" b="0" i="0" u="none" strike="noStrike" kern="1200" cap="none" spc="0" normalizeH="0" baseline="0" noProof="0" dirty="0">
                  <a:ln>
                    <a:noFill/>
                  </a:ln>
                  <a:solidFill>
                    <a:srgbClr val="FF0000"/>
                  </a:solidFill>
                  <a:effectLst/>
                  <a:uLnTx/>
                  <a:uFillTx/>
                  <a:latin typeface="Calibri"/>
                  <a:ea typeface="+mn-ea"/>
                  <a:cs typeface="+mn-cs"/>
                </a:rPr>
                <a:t>Cr</a:t>
              </a:r>
              <a:r>
                <a:rPr kumimoji="0" lang="it-IT" sz="2000" b="0" i="0" u="none" strike="noStrike" kern="1200" cap="none" spc="0" normalizeH="0" baseline="0" noProof="0" dirty="0">
                  <a:ln>
                    <a:noFill/>
                  </a:ln>
                  <a:solidFill>
                    <a:prstClr val="black"/>
                  </a:solidFill>
                  <a:effectLst/>
                  <a:uLnTx/>
                  <a:uFillTx/>
                  <a:latin typeface="Calibri"/>
                  <a:ea typeface="+mn-ea"/>
                  <a:cs typeface="+mn-cs"/>
                </a:rPr>
                <a:t>iminalità </a:t>
              </a:r>
              <a:r>
                <a:rPr kumimoji="0" lang="it-IT" sz="2000" b="0" i="0" u="none" strike="noStrike" kern="1200" cap="none" spc="0" normalizeH="0" baseline="0" noProof="0" dirty="0">
                  <a:ln>
                    <a:noFill/>
                  </a:ln>
                  <a:solidFill>
                    <a:srgbClr val="FF0000"/>
                  </a:solidFill>
                  <a:effectLst/>
                  <a:uLnTx/>
                  <a:uFillTx/>
                  <a:latin typeface="Calibri"/>
                  <a:ea typeface="+mn-ea"/>
                  <a:cs typeface="+mn-cs"/>
                </a:rPr>
                <a:t>e</a:t>
              </a:r>
              <a:r>
                <a:rPr kumimoji="0" lang="it-IT" sz="2000" b="0" i="0" u="none" strike="noStrike" kern="1200" cap="none" spc="0" normalizeH="0" baseline="0" noProof="0" dirty="0">
                  <a:ln>
                    <a:noFill/>
                  </a:ln>
                  <a:solidFill>
                    <a:prstClr val="black"/>
                  </a:solidFill>
                  <a:effectLst/>
                  <a:uLnTx/>
                  <a:uFillTx/>
                  <a:latin typeface="Calibri"/>
                  <a:ea typeface="+mn-ea"/>
                  <a:cs typeface="+mn-cs"/>
                </a:rPr>
                <a:t> del </a:t>
              </a:r>
              <a:r>
                <a:rPr kumimoji="0" lang="it-IT" sz="2000" b="0" i="0" u="none" strike="noStrike" kern="1200" cap="none" spc="0" normalizeH="0" baseline="0" noProof="0" dirty="0">
                  <a:ln>
                    <a:noFill/>
                  </a:ln>
                  <a:solidFill>
                    <a:srgbClr val="FF0000"/>
                  </a:solidFill>
                  <a:effectLst/>
                  <a:uLnTx/>
                  <a:uFillTx/>
                  <a:latin typeface="Calibri"/>
                  <a:ea typeface="+mn-ea"/>
                  <a:cs typeface="+mn-cs"/>
                </a:rPr>
                <a:t>Do</a:t>
              </a:r>
              <a:r>
                <a:rPr kumimoji="0" lang="it-IT" sz="2000" b="0" i="0" u="none" strike="noStrike" kern="1200" cap="none" spc="0" normalizeH="0" baseline="0" noProof="0" dirty="0">
                  <a:ln>
                    <a:noFill/>
                  </a:ln>
                  <a:solidFill>
                    <a:prstClr val="black"/>
                  </a:solidFill>
                  <a:effectLst/>
                  <a:uLnTx/>
                  <a:uFillTx/>
                  <a:latin typeface="Calibri"/>
                  <a:ea typeface="+mn-ea"/>
                  <a:cs typeface="+mn-cs"/>
                </a:rPr>
                <a:t>vere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5694634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1628800"/>
            <a:ext cx="8892480" cy="5229200"/>
          </a:xfrm>
        </p:spPr>
        <p:txBody>
          <a:bodyPr>
            <a:normAutofit fontScale="92500"/>
          </a:bodyPr>
          <a:lstStyle/>
          <a:p>
            <a:pPr algn="ctr">
              <a:buNone/>
            </a:pPr>
            <a:r>
              <a:rPr lang="it-IT" sz="3600" b="1" u="sng" dirty="0">
                <a:solidFill>
                  <a:srgbClr val="0070C0"/>
                </a:solidFill>
              </a:rPr>
              <a:t>Vittime del Dovere e malattie professionali</a:t>
            </a:r>
          </a:p>
          <a:p>
            <a:pPr>
              <a:buNone/>
            </a:pPr>
            <a:endParaRPr lang="it-IT" sz="1700" dirty="0"/>
          </a:p>
          <a:p>
            <a:pPr algn="just"/>
            <a:r>
              <a:rPr lang="it-IT" dirty="0"/>
              <a:t>Nei soggetti di cui all’art. 1 comma 564 della legge 266/05 sono ricompresi anche i lavoratori affetti da malattie professionali.</a:t>
            </a:r>
            <a:endParaRPr lang="it-IT" sz="1700" dirty="0"/>
          </a:p>
          <a:p>
            <a:pPr algn="just"/>
            <a:r>
              <a:rPr lang="it-IT" dirty="0">
                <a:solidFill>
                  <a:srgbClr val="002060"/>
                </a:solidFill>
              </a:rPr>
              <a:t>La valutazione dovrà essere affettata anche in una prospettiva diacronica per evitare di non riconoscere i lavoratori che hanno operato in un contesto di per s</a:t>
            </a:r>
            <a:r>
              <a:rPr lang="it-IT" dirty="0"/>
              <a:t>é lecito ma assai pericoloso e tale da non scongiurare il rischio di insorgenza di una determinata malattia</a:t>
            </a:r>
            <a:r>
              <a:rPr lang="it-IT" dirty="0">
                <a:solidFill>
                  <a:srgbClr val="002060"/>
                </a:solidFill>
              </a:rPr>
              <a:t> (</a:t>
            </a:r>
            <a:r>
              <a:rPr lang="it-IT" u="sng" dirty="0">
                <a:solidFill>
                  <a:srgbClr val="002060"/>
                </a:solidFill>
              </a:rPr>
              <a:t>Cass. Sez. Lavoro n. 4238/19</a:t>
            </a:r>
            <a:r>
              <a:rPr lang="it-IT" dirty="0">
                <a:solidFill>
                  <a:srgbClr val="002060"/>
                </a:solidFill>
              </a:rPr>
              <a:t>). </a:t>
            </a:r>
          </a:p>
        </p:txBody>
      </p:sp>
      <p:grpSp>
        <p:nvGrpSpPr>
          <p:cNvPr id="8" name="Gruppo 7"/>
          <p:cNvGrpSpPr/>
          <p:nvPr/>
        </p:nvGrpSpPr>
        <p:grpSpPr>
          <a:xfrm>
            <a:off x="0" y="0"/>
            <a:ext cx="9144000" cy="1619250"/>
            <a:chOff x="0" y="0"/>
            <a:chExt cx="9144000" cy="1619250"/>
          </a:xfrm>
        </p:grpSpPr>
        <p:pic>
          <p:nvPicPr>
            <p:cNvPr id="9" name="Immagine 8" descr="logo-rosso.png"/>
            <p:cNvPicPr>
              <a:picLocks noChangeAspect="1"/>
            </p:cNvPicPr>
            <p:nvPr/>
          </p:nvPicPr>
          <p:blipFill>
            <a:blip r:embed="rId2" cstate="print"/>
            <a:stretch>
              <a:fillRect/>
            </a:stretch>
          </p:blipFill>
          <p:spPr>
            <a:xfrm>
              <a:off x="0" y="0"/>
              <a:ext cx="1685925" cy="1619250"/>
            </a:xfrm>
            <a:prstGeom prst="rect">
              <a:avLst/>
            </a:prstGeom>
            <a:ln>
              <a:noFill/>
            </a:ln>
            <a:effectLst>
              <a:outerShdw blurRad="292100" dist="139700" dir="2700000" algn="tl" rotWithShape="0">
                <a:srgbClr val="333333">
                  <a:alpha val="65000"/>
                </a:srgbClr>
              </a:outerShdw>
            </a:effectLst>
          </p:spPr>
        </p:pic>
        <p:sp>
          <p:nvSpPr>
            <p:cNvPr id="10" name="CasellaDiTesto 9"/>
            <p:cNvSpPr txBox="1"/>
            <p:nvPr/>
          </p:nvSpPr>
          <p:spPr>
            <a:xfrm>
              <a:off x="1331640" y="188640"/>
              <a:ext cx="28083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FF0000"/>
                  </a:solidFill>
                  <a:effectLst/>
                  <a:uLnTx/>
                  <a:uFillTx/>
                  <a:latin typeface="Calibri"/>
                  <a:ea typeface="+mn-ea"/>
                  <a:cs typeface="+mn-cs"/>
                </a:rPr>
                <a:t>www.fervicredo.it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FF0000"/>
                  </a:solidFill>
                  <a:effectLst/>
                  <a:uLnTx/>
                  <a:uFillTx/>
                  <a:latin typeface="Calibri"/>
                  <a:ea typeface="+mn-ea"/>
                  <a:cs typeface="+mn-cs"/>
                </a:rPr>
                <a:t>     scrivi@fervicredo.it</a:t>
              </a:r>
            </a:p>
          </p:txBody>
        </p:sp>
        <p:sp>
          <p:nvSpPr>
            <p:cNvPr id="11" name="CasellaDiTesto 10"/>
            <p:cNvSpPr txBox="1"/>
            <p:nvPr/>
          </p:nvSpPr>
          <p:spPr>
            <a:xfrm>
              <a:off x="4211960" y="476672"/>
              <a:ext cx="493204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FF0000"/>
                  </a:solidFill>
                  <a:effectLst/>
                  <a:uLnTx/>
                  <a:uFillTx/>
                  <a:latin typeface="Calibri"/>
                  <a:ea typeface="+mn-ea"/>
                  <a:cs typeface="+mn-cs"/>
                </a:rPr>
                <a:t>Fer</a:t>
              </a:r>
              <a:r>
                <a:rPr kumimoji="0" lang="it-IT" sz="2000" b="0" i="0" u="none" strike="noStrike" kern="1200" cap="none" spc="0" normalizeH="0" baseline="0" noProof="0" dirty="0">
                  <a:ln>
                    <a:noFill/>
                  </a:ln>
                  <a:solidFill>
                    <a:prstClr val="black"/>
                  </a:solidFill>
                  <a:effectLst/>
                  <a:uLnTx/>
                  <a:uFillTx/>
                  <a:latin typeface="Calibri"/>
                  <a:ea typeface="+mn-ea"/>
                  <a:cs typeface="+mn-cs"/>
                </a:rPr>
                <a:t>iti e </a:t>
              </a:r>
              <a:r>
                <a:rPr kumimoji="0" lang="it-IT" sz="2000" b="0" i="0" u="none" strike="noStrike" kern="1200" cap="none" spc="0" normalizeH="0" baseline="0" noProof="0" dirty="0">
                  <a:ln>
                    <a:noFill/>
                  </a:ln>
                  <a:solidFill>
                    <a:srgbClr val="FF0000"/>
                  </a:solidFill>
                  <a:effectLst/>
                  <a:uLnTx/>
                  <a:uFillTx/>
                  <a:latin typeface="Calibri"/>
                  <a:ea typeface="+mn-ea"/>
                  <a:cs typeface="+mn-cs"/>
                </a:rPr>
                <a:t>Vi</a:t>
              </a:r>
              <a:r>
                <a:rPr kumimoji="0" lang="it-IT" sz="2000" b="0" i="0" u="none" strike="noStrike" kern="1200" cap="none" spc="0" normalizeH="0" baseline="0" noProof="0" dirty="0">
                  <a:ln>
                    <a:noFill/>
                  </a:ln>
                  <a:solidFill>
                    <a:prstClr val="black"/>
                  </a:solidFill>
                  <a:effectLst/>
                  <a:uLnTx/>
                  <a:uFillTx/>
                  <a:latin typeface="Calibri"/>
                  <a:ea typeface="+mn-ea"/>
                  <a:cs typeface="+mn-cs"/>
                </a:rPr>
                <a:t>ttime della </a:t>
              </a:r>
              <a:r>
                <a:rPr kumimoji="0" lang="it-IT" sz="2000" b="0" i="0" u="none" strike="noStrike" kern="1200" cap="none" spc="0" normalizeH="0" baseline="0" noProof="0" dirty="0">
                  <a:ln>
                    <a:noFill/>
                  </a:ln>
                  <a:solidFill>
                    <a:srgbClr val="FF0000"/>
                  </a:solidFill>
                  <a:effectLst/>
                  <a:uLnTx/>
                  <a:uFillTx/>
                  <a:latin typeface="Calibri"/>
                  <a:ea typeface="+mn-ea"/>
                  <a:cs typeface="+mn-cs"/>
                </a:rPr>
                <a:t>Cr</a:t>
              </a:r>
              <a:r>
                <a:rPr kumimoji="0" lang="it-IT" sz="2000" b="0" i="0" u="none" strike="noStrike" kern="1200" cap="none" spc="0" normalizeH="0" baseline="0" noProof="0" dirty="0">
                  <a:ln>
                    <a:noFill/>
                  </a:ln>
                  <a:solidFill>
                    <a:prstClr val="black"/>
                  </a:solidFill>
                  <a:effectLst/>
                  <a:uLnTx/>
                  <a:uFillTx/>
                  <a:latin typeface="Calibri"/>
                  <a:ea typeface="+mn-ea"/>
                  <a:cs typeface="+mn-cs"/>
                </a:rPr>
                <a:t>iminalità </a:t>
              </a:r>
              <a:r>
                <a:rPr kumimoji="0" lang="it-IT" sz="2000" b="0" i="0" u="none" strike="noStrike" kern="1200" cap="none" spc="0" normalizeH="0" baseline="0" noProof="0" dirty="0">
                  <a:ln>
                    <a:noFill/>
                  </a:ln>
                  <a:solidFill>
                    <a:srgbClr val="FF0000"/>
                  </a:solidFill>
                  <a:effectLst/>
                  <a:uLnTx/>
                  <a:uFillTx/>
                  <a:latin typeface="Calibri"/>
                  <a:ea typeface="+mn-ea"/>
                  <a:cs typeface="+mn-cs"/>
                </a:rPr>
                <a:t>e</a:t>
              </a:r>
              <a:r>
                <a:rPr kumimoji="0" lang="it-IT" sz="2000" b="0" i="0" u="none" strike="noStrike" kern="1200" cap="none" spc="0" normalizeH="0" baseline="0" noProof="0" dirty="0">
                  <a:ln>
                    <a:noFill/>
                  </a:ln>
                  <a:solidFill>
                    <a:prstClr val="black"/>
                  </a:solidFill>
                  <a:effectLst/>
                  <a:uLnTx/>
                  <a:uFillTx/>
                  <a:latin typeface="Calibri"/>
                  <a:ea typeface="+mn-ea"/>
                  <a:cs typeface="+mn-cs"/>
                </a:rPr>
                <a:t> del </a:t>
              </a:r>
              <a:r>
                <a:rPr kumimoji="0" lang="it-IT" sz="2000" b="0" i="0" u="none" strike="noStrike" kern="1200" cap="none" spc="0" normalizeH="0" baseline="0" noProof="0" dirty="0">
                  <a:ln>
                    <a:noFill/>
                  </a:ln>
                  <a:solidFill>
                    <a:srgbClr val="FF0000"/>
                  </a:solidFill>
                  <a:effectLst/>
                  <a:uLnTx/>
                  <a:uFillTx/>
                  <a:latin typeface="Calibri"/>
                  <a:ea typeface="+mn-ea"/>
                  <a:cs typeface="+mn-cs"/>
                </a:rPr>
                <a:t>Do</a:t>
              </a:r>
              <a:r>
                <a:rPr kumimoji="0" lang="it-IT" sz="2000" b="0" i="0" u="none" strike="noStrike" kern="1200" cap="none" spc="0" normalizeH="0" baseline="0" noProof="0" dirty="0">
                  <a:ln>
                    <a:noFill/>
                  </a:ln>
                  <a:solidFill>
                    <a:prstClr val="black"/>
                  </a:solidFill>
                  <a:effectLst/>
                  <a:uLnTx/>
                  <a:uFillTx/>
                  <a:latin typeface="Calibri"/>
                  <a:ea typeface="+mn-ea"/>
                  <a:cs typeface="+mn-cs"/>
                </a:rPr>
                <a:t>vere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6308079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9512" y="1052736"/>
            <a:ext cx="8784976" cy="6048672"/>
          </a:xfrm>
        </p:spPr>
        <p:txBody>
          <a:bodyPr>
            <a:normAutofit/>
          </a:bodyPr>
          <a:lstStyle/>
          <a:p>
            <a:pPr algn="ctr">
              <a:buNone/>
            </a:pPr>
            <a:r>
              <a:rPr lang="it-IT" sz="3600" b="1" dirty="0">
                <a:solidFill>
                  <a:srgbClr val="002060"/>
                </a:solidFill>
              </a:rPr>
              <a:t> </a:t>
            </a:r>
          </a:p>
          <a:p>
            <a:pPr algn="ctr">
              <a:buNone/>
            </a:pPr>
            <a:r>
              <a:rPr lang="it-IT" sz="2700" b="1" u="sng" dirty="0">
                <a:solidFill>
                  <a:srgbClr val="0070C0"/>
                </a:solidFill>
              </a:rPr>
              <a:t>L’applicazione del D.P.R. 181/2009 alle Vittime del Dovere . </a:t>
            </a:r>
          </a:p>
          <a:p>
            <a:pPr algn="ctr">
              <a:buNone/>
            </a:pPr>
            <a:r>
              <a:rPr lang="it-IT" sz="2700" b="1" u="sng" dirty="0">
                <a:solidFill>
                  <a:srgbClr val="0070C0"/>
                </a:solidFill>
              </a:rPr>
              <a:t>Dal parere del Consiglio di Stato all’attuale indirizzo giurisprudenziale.</a:t>
            </a:r>
          </a:p>
          <a:p>
            <a:pPr marL="0" algn="just">
              <a:buNone/>
            </a:pPr>
            <a:endParaRPr lang="it-IT" sz="1400" dirty="0"/>
          </a:p>
          <a:p>
            <a:pPr marL="114300" indent="-457200"/>
            <a:r>
              <a:rPr lang="it-IT" sz="2700" b="1" dirty="0"/>
              <a:t>art. 3</a:t>
            </a:r>
            <a:r>
              <a:rPr lang="it-IT" sz="2700" dirty="0"/>
              <a:t> – i criteri per la quantificazione dell’invalidità </a:t>
            </a:r>
          </a:p>
          <a:p>
            <a:pPr marL="0" indent="0">
              <a:buNone/>
            </a:pPr>
            <a:r>
              <a:rPr lang="it-IT" sz="2700" dirty="0"/>
              <a:t>                    permanente;</a:t>
            </a:r>
          </a:p>
          <a:p>
            <a:pPr marL="0" indent="0" algn="just">
              <a:buNone/>
            </a:pPr>
            <a:endParaRPr lang="it-IT" sz="2000" dirty="0"/>
          </a:p>
          <a:p>
            <a:pPr marL="114300" indent="-457200"/>
            <a:r>
              <a:rPr lang="it-IT" sz="2700" b="1" dirty="0"/>
              <a:t>art.4 – </a:t>
            </a:r>
            <a:r>
              <a:rPr lang="it-IT" sz="2700" dirty="0"/>
              <a:t>la rivalutazione dell’invalidità permanente e la      </a:t>
            </a:r>
          </a:p>
          <a:p>
            <a:pPr marL="0" indent="0">
              <a:buNone/>
            </a:pPr>
            <a:r>
              <a:rPr lang="it-IT" sz="2700" dirty="0"/>
              <a:t>                   determinazione del danno biologico e morale.</a:t>
            </a:r>
          </a:p>
          <a:p>
            <a:pPr marL="114300" indent="-457200" algn="just"/>
            <a:endParaRPr lang="it-IT" sz="2700" dirty="0"/>
          </a:p>
          <a:p>
            <a:pPr marL="0" indent="0" algn="ctr">
              <a:buNone/>
            </a:pPr>
            <a:r>
              <a:rPr lang="it-IT" sz="2700" b="1" dirty="0"/>
              <a:t>IC= DB+DM+ (IP-DB)</a:t>
            </a:r>
          </a:p>
        </p:txBody>
      </p:sp>
      <p:grpSp>
        <p:nvGrpSpPr>
          <p:cNvPr id="8" name="Gruppo 7"/>
          <p:cNvGrpSpPr/>
          <p:nvPr/>
        </p:nvGrpSpPr>
        <p:grpSpPr>
          <a:xfrm>
            <a:off x="0" y="0"/>
            <a:ext cx="9144000" cy="1619250"/>
            <a:chOff x="0" y="0"/>
            <a:chExt cx="9144000" cy="1619250"/>
          </a:xfrm>
        </p:grpSpPr>
        <p:pic>
          <p:nvPicPr>
            <p:cNvPr id="9" name="Immagine 8" descr="logo-rosso.png"/>
            <p:cNvPicPr>
              <a:picLocks noChangeAspect="1"/>
            </p:cNvPicPr>
            <p:nvPr/>
          </p:nvPicPr>
          <p:blipFill>
            <a:blip r:embed="rId2" cstate="print"/>
            <a:stretch>
              <a:fillRect/>
            </a:stretch>
          </p:blipFill>
          <p:spPr>
            <a:xfrm>
              <a:off x="0" y="0"/>
              <a:ext cx="1685925" cy="1619250"/>
            </a:xfrm>
            <a:prstGeom prst="rect">
              <a:avLst/>
            </a:prstGeom>
            <a:ln>
              <a:noFill/>
            </a:ln>
            <a:effectLst>
              <a:outerShdw blurRad="292100" dist="139700" dir="2700000" algn="tl" rotWithShape="0">
                <a:srgbClr val="333333">
                  <a:alpha val="65000"/>
                </a:srgbClr>
              </a:outerShdw>
            </a:effectLst>
          </p:spPr>
        </p:pic>
        <p:sp>
          <p:nvSpPr>
            <p:cNvPr id="10" name="CasellaDiTesto 9"/>
            <p:cNvSpPr txBox="1"/>
            <p:nvPr/>
          </p:nvSpPr>
          <p:spPr>
            <a:xfrm>
              <a:off x="1331640" y="188640"/>
              <a:ext cx="28083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FF0000"/>
                  </a:solidFill>
                  <a:effectLst/>
                  <a:uLnTx/>
                  <a:uFillTx/>
                  <a:latin typeface="Calibri"/>
                  <a:ea typeface="+mn-ea"/>
                  <a:cs typeface="+mn-cs"/>
                </a:rPr>
                <a:t>www.fervicredo.it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FF0000"/>
                  </a:solidFill>
                  <a:effectLst/>
                  <a:uLnTx/>
                  <a:uFillTx/>
                  <a:latin typeface="Calibri"/>
                  <a:ea typeface="+mn-ea"/>
                  <a:cs typeface="+mn-cs"/>
                </a:rPr>
                <a:t>     scrivi@fervicredo.it</a:t>
              </a:r>
            </a:p>
          </p:txBody>
        </p:sp>
        <p:sp>
          <p:nvSpPr>
            <p:cNvPr id="11" name="CasellaDiTesto 10"/>
            <p:cNvSpPr txBox="1"/>
            <p:nvPr/>
          </p:nvSpPr>
          <p:spPr>
            <a:xfrm>
              <a:off x="4211960" y="476672"/>
              <a:ext cx="493204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FF0000"/>
                  </a:solidFill>
                  <a:effectLst/>
                  <a:uLnTx/>
                  <a:uFillTx/>
                  <a:latin typeface="Calibri"/>
                  <a:ea typeface="+mn-ea"/>
                  <a:cs typeface="+mn-cs"/>
                </a:rPr>
                <a:t>Fer</a:t>
              </a:r>
              <a:r>
                <a:rPr kumimoji="0" lang="it-IT" sz="2000" b="0" i="0" u="none" strike="noStrike" kern="1200" cap="none" spc="0" normalizeH="0" baseline="0" noProof="0" dirty="0">
                  <a:ln>
                    <a:noFill/>
                  </a:ln>
                  <a:solidFill>
                    <a:prstClr val="black"/>
                  </a:solidFill>
                  <a:effectLst/>
                  <a:uLnTx/>
                  <a:uFillTx/>
                  <a:latin typeface="Calibri"/>
                  <a:ea typeface="+mn-ea"/>
                  <a:cs typeface="+mn-cs"/>
                </a:rPr>
                <a:t>iti e </a:t>
              </a:r>
              <a:r>
                <a:rPr kumimoji="0" lang="it-IT" sz="2000" b="0" i="0" u="none" strike="noStrike" kern="1200" cap="none" spc="0" normalizeH="0" baseline="0" noProof="0" dirty="0">
                  <a:ln>
                    <a:noFill/>
                  </a:ln>
                  <a:solidFill>
                    <a:srgbClr val="FF0000"/>
                  </a:solidFill>
                  <a:effectLst/>
                  <a:uLnTx/>
                  <a:uFillTx/>
                  <a:latin typeface="Calibri"/>
                  <a:ea typeface="+mn-ea"/>
                  <a:cs typeface="+mn-cs"/>
                </a:rPr>
                <a:t>Vi</a:t>
              </a:r>
              <a:r>
                <a:rPr kumimoji="0" lang="it-IT" sz="2000" b="0" i="0" u="none" strike="noStrike" kern="1200" cap="none" spc="0" normalizeH="0" baseline="0" noProof="0" dirty="0">
                  <a:ln>
                    <a:noFill/>
                  </a:ln>
                  <a:solidFill>
                    <a:prstClr val="black"/>
                  </a:solidFill>
                  <a:effectLst/>
                  <a:uLnTx/>
                  <a:uFillTx/>
                  <a:latin typeface="Calibri"/>
                  <a:ea typeface="+mn-ea"/>
                  <a:cs typeface="+mn-cs"/>
                </a:rPr>
                <a:t>ttime della </a:t>
              </a:r>
              <a:r>
                <a:rPr kumimoji="0" lang="it-IT" sz="2000" b="0" i="0" u="none" strike="noStrike" kern="1200" cap="none" spc="0" normalizeH="0" baseline="0" noProof="0" dirty="0">
                  <a:ln>
                    <a:noFill/>
                  </a:ln>
                  <a:solidFill>
                    <a:srgbClr val="FF0000"/>
                  </a:solidFill>
                  <a:effectLst/>
                  <a:uLnTx/>
                  <a:uFillTx/>
                  <a:latin typeface="Calibri"/>
                  <a:ea typeface="+mn-ea"/>
                  <a:cs typeface="+mn-cs"/>
                </a:rPr>
                <a:t>Cr</a:t>
              </a:r>
              <a:r>
                <a:rPr kumimoji="0" lang="it-IT" sz="2000" b="0" i="0" u="none" strike="noStrike" kern="1200" cap="none" spc="0" normalizeH="0" baseline="0" noProof="0" dirty="0">
                  <a:ln>
                    <a:noFill/>
                  </a:ln>
                  <a:solidFill>
                    <a:prstClr val="black"/>
                  </a:solidFill>
                  <a:effectLst/>
                  <a:uLnTx/>
                  <a:uFillTx/>
                  <a:latin typeface="Calibri"/>
                  <a:ea typeface="+mn-ea"/>
                  <a:cs typeface="+mn-cs"/>
                </a:rPr>
                <a:t>iminalità </a:t>
              </a:r>
              <a:r>
                <a:rPr kumimoji="0" lang="it-IT" sz="2000" b="0" i="0" u="none" strike="noStrike" kern="1200" cap="none" spc="0" normalizeH="0" baseline="0" noProof="0" dirty="0">
                  <a:ln>
                    <a:noFill/>
                  </a:ln>
                  <a:solidFill>
                    <a:srgbClr val="FF0000"/>
                  </a:solidFill>
                  <a:effectLst/>
                  <a:uLnTx/>
                  <a:uFillTx/>
                  <a:latin typeface="Calibri"/>
                  <a:ea typeface="+mn-ea"/>
                  <a:cs typeface="+mn-cs"/>
                </a:rPr>
                <a:t>e</a:t>
              </a:r>
              <a:r>
                <a:rPr kumimoji="0" lang="it-IT" sz="2000" b="0" i="0" u="none" strike="noStrike" kern="1200" cap="none" spc="0" normalizeH="0" baseline="0" noProof="0" dirty="0">
                  <a:ln>
                    <a:noFill/>
                  </a:ln>
                  <a:solidFill>
                    <a:prstClr val="black"/>
                  </a:solidFill>
                  <a:effectLst/>
                  <a:uLnTx/>
                  <a:uFillTx/>
                  <a:latin typeface="Calibri"/>
                  <a:ea typeface="+mn-ea"/>
                  <a:cs typeface="+mn-cs"/>
                </a:rPr>
                <a:t> del </a:t>
              </a:r>
              <a:r>
                <a:rPr kumimoji="0" lang="it-IT" sz="2000" b="0" i="0" u="none" strike="noStrike" kern="1200" cap="none" spc="0" normalizeH="0" baseline="0" noProof="0" dirty="0">
                  <a:ln>
                    <a:noFill/>
                  </a:ln>
                  <a:solidFill>
                    <a:srgbClr val="FF0000"/>
                  </a:solidFill>
                  <a:effectLst/>
                  <a:uLnTx/>
                  <a:uFillTx/>
                  <a:latin typeface="Calibri"/>
                  <a:ea typeface="+mn-ea"/>
                  <a:cs typeface="+mn-cs"/>
                </a:rPr>
                <a:t>Do</a:t>
              </a:r>
              <a:r>
                <a:rPr kumimoji="0" lang="it-IT" sz="2000" b="0" i="0" u="none" strike="noStrike" kern="1200" cap="none" spc="0" normalizeH="0" baseline="0" noProof="0" dirty="0">
                  <a:ln>
                    <a:noFill/>
                  </a:ln>
                  <a:solidFill>
                    <a:prstClr val="black"/>
                  </a:solidFill>
                  <a:effectLst/>
                  <a:uLnTx/>
                  <a:uFillTx/>
                  <a:latin typeface="Calibri"/>
                  <a:ea typeface="+mn-ea"/>
                  <a:cs typeface="+mn-cs"/>
                </a:rPr>
                <a:t>vere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7348069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9512" y="1844824"/>
            <a:ext cx="8784976" cy="5013176"/>
          </a:xfrm>
        </p:spPr>
        <p:txBody>
          <a:bodyPr>
            <a:normAutofit/>
          </a:bodyPr>
          <a:lstStyle/>
          <a:p>
            <a:pPr algn="ctr">
              <a:buNone/>
            </a:pPr>
            <a:r>
              <a:rPr lang="it-IT" sz="4600" u="sng" dirty="0">
                <a:solidFill>
                  <a:srgbClr val="FF0000"/>
                </a:solidFill>
              </a:rPr>
              <a:t>Vi ringraziamo della Vostra attenzione.</a:t>
            </a:r>
          </a:p>
          <a:p>
            <a:pPr algn="just">
              <a:buNone/>
            </a:pPr>
            <a:endParaRPr lang="it-IT" sz="2000" dirty="0"/>
          </a:p>
          <a:p>
            <a:pPr algn="ctr">
              <a:spcBef>
                <a:spcPts val="0"/>
              </a:spcBef>
              <a:buNone/>
            </a:pPr>
            <a:endParaRPr lang="it-IT" sz="2800" b="1" dirty="0">
              <a:solidFill>
                <a:srgbClr val="FF0000"/>
              </a:solidFill>
            </a:endParaRPr>
          </a:p>
          <a:p>
            <a:pPr algn="ctr">
              <a:spcBef>
                <a:spcPts val="0"/>
              </a:spcBef>
              <a:buNone/>
            </a:pPr>
            <a:r>
              <a:rPr lang="it-IT" sz="3600" dirty="0"/>
              <a:t>Mirko SCHIO e Luigi ELEFANTE</a:t>
            </a:r>
          </a:p>
          <a:p>
            <a:pPr algn="ctr">
              <a:spcBef>
                <a:spcPts val="0"/>
              </a:spcBef>
              <a:buNone/>
            </a:pPr>
            <a:r>
              <a:rPr lang="it-IT" sz="3600" dirty="0"/>
              <a:t> </a:t>
            </a:r>
            <a:r>
              <a:rPr lang="it-IT" sz="2400" dirty="0">
                <a:solidFill>
                  <a:srgbClr val="002060"/>
                </a:solidFill>
              </a:rPr>
              <a:t>Presidente ed Avvocato Onlus </a:t>
            </a:r>
            <a:r>
              <a:rPr lang="it-IT" sz="2400" dirty="0" err="1">
                <a:solidFill>
                  <a:srgbClr val="002060"/>
                </a:solidFill>
              </a:rPr>
              <a:t>Fer.Vi.Cr.eDo</a:t>
            </a:r>
            <a:r>
              <a:rPr lang="it-IT" sz="2400" dirty="0">
                <a:solidFill>
                  <a:srgbClr val="002060"/>
                </a:solidFill>
              </a:rPr>
              <a:t>.</a:t>
            </a:r>
          </a:p>
        </p:txBody>
      </p:sp>
      <p:grpSp>
        <p:nvGrpSpPr>
          <p:cNvPr id="8" name="Gruppo 7"/>
          <p:cNvGrpSpPr/>
          <p:nvPr/>
        </p:nvGrpSpPr>
        <p:grpSpPr>
          <a:xfrm>
            <a:off x="0" y="0"/>
            <a:ext cx="9144000" cy="1619250"/>
            <a:chOff x="0" y="0"/>
            <a:chExt cx="9144000" cy="1619250"/>
          </a:xfrm>
        </p:grpSpPr>
        <p:pic>
          <p:nvPicPr>
            <p:cNvPr id="9" name="Immagine 8" descr="logo-rosso.png"/>
            <p:cNvPicPr>
              <a:picLocks noChangeAspect="1"/>
            </p:cNvPicPr>
            <p:nvPr/>
          </p:nvPicPr>
          <p:blipFill>
            <a:blip r:embed="rId2" cstate="print"/>
            <a:stretch>
              <a:fillRect/>
            </a:stretch>
          </p:blipFill>
          <p:spPr>
            <a:xfrm>
              <a:off x="0" y="0"/>
              <a:ext cx="1685925" cy="1619250"/>
            </a:xfrm>
            <a:prstGeom prst="rect">
              <a:avLst/>
            </a:prstGeom>
            <a:ln>
              <a:noFill/>
            </a:ln>
            <a:effectLst>
              <a:outerShdw blurRad="292100" dist="139700" dir="2700000" algn="tl" rotWithShape="0">
                <a:srgbClr val="333333">
                  <a:alpha val="65000"/>
                </a:srgbClr>
              </a:outerShdw>
            </a:effectLst>
          </p:spPr>
        </p:pic>
        <p:sp>
          <p:nvSpPr>
            <p:cNvPr id="10" name="CasellaDiTesto 9"/>
            <p:cNvSpPr txBox="1"/>
            <p:nvPr/>
          </p:nvSpPr>
          <p:spPr>
            <a:xfrm>
              <a:off x="1331640" y="188640"/>
              <a:ext cx="28083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FF0000"/>
                  </a:solidFill>
                  <a:effectLst/>
                  <a:uLnTx/>
                  <a:uFillTx/>
                  <a:latin typeface="Calibri"/>
                  <a:ea typeface="+mn-ea"/>
                  <a:cs typeface="+mn-cs"/>
                </a:rPr>
                <a:t>www.fervicredo.it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FF0000"/>
                  </a:solidFill>
                  <a:effectLst/>
                  <a:uLnTx/>
                  <a:uFillTx/>
                  <a:latin typeface="Calibri"/>
                  <a:ea typeface="+mn-ea"/>
                  <a:cs typeface="+mn-cs"/>
                </a:rPr>
                <a:t>     scrivi@fervicredo.it</a:t>
              </a:r>
            </a:p>
          </p:txBody>
        </p:sp>
        <p:sp>
          <p:nvSpPr>
            <p:cNvPr id="11" name="CasellaDiTesto 10"/>
            <p:cNvSpPr txBox="1"/>
            <p:nvPr/>
          </p:nvSpPr>
          <p:spPr>
            <a:xfrm>
              <a:off x="4211960" y="476672"/>
              <a:ext cx="493204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FF0000"/>
                  </a:solidFill>
                  <a:effectLst/>
                  <a:uLnTx/>
                  <a:uFillTx/>
                  <a:latin typeface="Calibri"/>
                  <a:ea typeface="+mn-ea"/>
                  <a:cs typeface="+mn-cs"/>
                </a:rPr>
                <a:t>Fer</a:t>
              </a:r>
              <a:r>
                <a:rPr kumimoji="0" lang="it-IT" sz="2000" b="0" i="0" u="none" strike="noStrike" kern="1200" cap="none" spc="0" normalizeH="0" baseline="0" noProof="0" dirty="0">
                  <a:ln>
                    <a:noFill/>
                  </a:ln>
                  <a:solidFill>
                    <a:prstClr val="black"/>
                  </a:solidFill>
                  <a:effectLst/>
                  <a:uLnTx/>
                  <a:uFillTx/>
                  <a:latin typeface="Calibri"/>
                  <a:ea typeface="+mn-ea"/>
                  <a:cs typeface="+mn-cs"/>
                </a:rPr>
                <a:t>iti e </a:t>
              </a:r>
              <a:r>
                <a:rPr kumimoji="0" lang="it-IT" sz="2000" b="0" i="0" u="none" strike="noStrike" kern="1200" cap="none" spc="0" normalizeH="0" baseline="0" noProof="0" dirty="0">
                  <a:ln>
                    <a:noFill/>
                  </a:ln>
                  <a:solidFill>
                    <a:srgbClr val="FF0000"/>
                  </a:solidFill>
                  <a:effectLst/>
                  <a:uLnTx/>
                  <a:uFillTx/>
                  <a:latin typeface="Calibri"/>
                  <a:ea typeface="+mn-ea"/>
                  <a:cs typeface="+mn-cs"/>
                </a:rPr>
                <a:t>Vi</a:t>
              </a:r>
              <a:r>
                <a:rPr kumimoji="0" lang="it-IT" sz="2000" b="0" i="0" u="none" strike="noStrike" kern="1200" cap="none" spc="0" normalizeH="0" baseline="0" noProof="0" dirty="0">
                  <a:ln>
                    <a:noFill/>
                  </a:ln>
                  <a:solidFill>
                    <a:prstClr val="black"/>
                  </a:solidFill>
                  <a:effectLst/>
                  <a:uLnTx/>
                  <a:uFillTx/>
                  <a:latin typeface="Calibri"/>
                  <a:ea typeface="+mn-ea"/>
                  <a:cs typeface="+mn-cs"/>
                </a:rPr>
                <a:t>ttime della </a:t>
              </a:r>
              <a:r>
                <a:rPr kumimoji="0" lang="it-IT" sz="2000" b="0" i="0" u="none" strike="noStrike" kern="1200" cap="none" spc="0" normalizeH="0" baseline="0" noProof="0" dirty="0">
                  <a:ln>
                    <a:noFill/>
                  </a:ln>
                  <a:solidFill>
                    <a:srgbClr val="FF0000"/>
                  </a:solidFill>
                  <a:effectLst/>
                  <a:uLnTx/>
                  <a:uFillTx/>
                  <a:latin typeface="Calibri"/>
                  <a:ea typeface="+mn-ea"/>
                  <a:cs typeface="+mn-cs"/>
                </a:rPr>
                <a:t>Cr</a:t>
              </a:r>
              <a:r>
                <a:rPr kumimoji="0" lang="it-IT" sz="2000" b="0" i="0" u="none" strike="noStrike" kern="1200" cap="none" spc="0" normalizeH="0" baseline="0" noProof="0" dirty="0">
                  <a:ln>
                    <a:noFill/>
                  </a:ln>
                  <a:solidFill>
                    <a:prstClr val="black"/>
                  </a:solidFill>
                  <a:effectLst/>
                  <a:uLnTx/>
                  <a:uFillTx/>
                  <a:latin typeface="Calibri"/>
                  <a:ea typeface="+mn-ea"/>
                  <a:cs typeface="+mn-cs"/>
                </a:rPr>
                <a:t>iminalità </a:t>
              </a:r>
              <a:r>
                <a:rPr kumimoji="0" lang="it-IT" sz="2000" b="0" i="0" u="none" strike="noStrike" kern="1200" cap="none" spc="0" normalizeH="0" baseline="0" noProof="0" dirty="0">
                  <a:ln>
                    <a:noFill/>
                  </a:ln>
                  <a:solidFill>
                    <a:srgbClr val="FF0000"/>
                  </a:solidFill>
                  <a:effectLst/>
                  <a:uLnTx/>
                  <a:uFillTx/>
                  <a:latin typeface="Calibri"/>
                  <a:ea typeface="+mn-ea"/>
                  <a:cs typeface="+mn-cs"/>
                </a:rPr>
                <a:t>e</a:t>
              </a:r>
              <a:r>
                <a:rPr kumimoji="0" lang="it-IT" sz="2000" b="0" i="0" u="none" strike="noStrike" kern="1200" cap="none" spc="0" normalizeH="0" baseline="0" noProof="0" dirty="0">
                  <a:ln>
                    <a:noFill/>
                  </a:ln>
                  <a:solidFill>
                    <a:prstClr val="black"/>
                  </a:solidFill>
                  <a:effectLst/>
                  <a:uLnTx/>
                  <a:uFillTx/>
                  <a:latin typeface="Calibri"/>
                  <a:ea typeface="+mn-ea"/>
                  <a:cs typeface="+mn-cs"/>
                </a:rPr>
                <a:t> del </a:t>
              </a:r>
              <a:r>
                <a:rPr kumimoji="0" lang="it-IT" sz="2000" b="0" i="0" u="none" strike="noStrike" kern="1200" cap="none" spc="0" normalizeH="0" baseline="0" noProof="0" dirty="0">
                  <a:ln>
                    <a:noFill/>
                  </a:ln>
                  <a:solidFill>
                    <a:srgbClr val="FF0000"/>
                  </a:solidFill>
                  <a:effectLst/>
                  <a:uLnTx/>
                  <a:uFillTx/>
                  <a:latin typeface="Calibri"/>
                  <a:ea typeface="+mn-ea"/>
                  <a:cs typeface="+mn-cs"/>
                </a:rPr>
                <a:t>Do</a:t>
              </a:r>
              <a:r>
                <a:rPr kumimoji="0" lang="it-IT" sz="2000" b="0" i="0" u="none" strike="noStrike" kern="1200" cap="none" spc="0" normalizeH="0" baseline="0" noProof="0" dirty="0">
                  <a:ln>
                    <a:noFill/>
                  </a:ln>
                  <a:solidFill>
                    <a:prstClr val="black"/>
                  </a:solidFill>
                  <a:effectLst/>
                  <a:uLnTx/>
                  <a:uFillTx/>
                  <a:latin typeface="Calibri"/>
                  <a:ea typeface="+mn-ea"/>
                  <a:cs typeface="+mn-cs"/>
                </a:rPr>
                <a:t>vere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585557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egnaposto numero diapositiva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8F2B7C-2649-48C7-956D-EDE6F7BF4DC2}" type="slidenum">
              <a:rPr kumimoji="0" lang="it-IT" altLang="it-IT" sz="1200" b="0"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it-IT" altLang="it-IT" sz="1200" b="0"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5123" name="Object 2"/>
          <p:cNvGraphicFramePr>
            <a:graphicFrameLocks noGrp="1" noChangeAspect="1"/>
          </p:cNvGraphicFramePr>
          <p:nvPr>
            <p:ph sz="half" idx="1"/>
          </p:nvPr>
        </p:nvGraphicFramePr>
        <p:xfrm>
          <a:off x="0" y="263525"/>
          <a:ext cx="9144000" cy="6329363"/>
        </p:xfrm>
        <a:graphic>
          <a:graphicData uri="http://schemas.openxmlformats.org/presentationml/2006/ole">
            <mc:AlternateContent xmlns:mc="http://schemas.openxmlformats.org/markup-compatibility/2006">
              <mc:Choice xmlns:v="urn:schemas-microsoft-com:vml" Requires="v">
                <p:oleObj spid="_x0000_s1026" name="Presentazione" r:id="rId3" imgW="18012062" imgH="12467934" progId="PowerPoint.Show.8">
                  <p:embed/>
                </p:oleObj>
              </mc:Choice>
              <mc:Fallback>
                <p:oleObj name="Presentazione" r:id="rId3" imgW="18012062" imgH="12467934" progId="PowerPoint.Show.8">
                  <p:embed/>
                  <p:pic>
                    <p:nvPicPr>
                      <p:cNvPr id="5123"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3525"/>
                        <a:ext cx="9144000" cy="632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35"/>
          <p:cNvSpPr>
            <a:spLocks noChangeArrowheads="1"/>
          </p:cNvSpPr>
          <p:nvPr/>
        </p:nvSpPr>
        <p:spPr bwMode="auto">
          <a:xfrm>
            <a:off x="2611438" y="1412875"/>
            <a:ext cx="6353175" cy="4968875"/>
          </a:xfrm>
          <a:prstGeom prst="rect">
            <a:avLst/>
          </a:prstGeom>
          <a:noFill/>
          <a:ln w="9525">
            <a:solidFill>
              <a:srgbClr val="FFFF00"/>
            </a:solidFill>
            <a:miter lim="800000"/>
            <a:headEnd/>
            <a:tailEnd/>
          </a:ln>
          <a:effectLst/>
        </p:spPr>
        <p:txBody>
          <a:bodyPr anchor="ctr"/>
          <a:lstStyle>
            <a:lvl1pPr>
              <a:defRPr sz="2400" b="1">
                <a:solidFill>
                  <a:srgbClr val="000099"/>
                </a:solidFill>
                <a:latin typeface="Arial" charset="0"/>
                <a:cs typeface="Times New Roman" pitchFamily="18" charset="0"/>
              </a:defRPr>
            </a:lvl1pPr>
            <a:lvl2pPr marL="742950" indent="-285750">
              <a:defRPr sz="2400" b="1">
                <a:solidFill>
                  <a:srgbClr val="000099"/>
                </a:solidFill>
                <a:latin typeface="Arial" charset="0"/>
                <a:cs typeface="Times New Roman" pitchFamily="18" charset="0"/>
              </a:defRPr>
            </a:lvl2pPr>
            <a:lvl3pPr marL="1143000" indent="-228600">
              <a:defRPr sz="2400" b="1">
                <a:solidFill>
                  <a:srgbClr val="000099"/>
                </a:solidFill>
                <a:latin typeface="Arial" charset="0"/>
                <a:cs typeface="Times New Roman" pitchFamily="18" charset="0"/>
              </a:defRPr>
            </a:lvl3pPr>
            <a:lvl4pPr marL="1600200" indent="-228600">
              <a:defRPr sz="2400" b="1">
                <a:solidFill>
                  <a:srgbClr val="000099"/>
                </a:solidFill>
                <a:latin typeface="Arial" charset="0"/>
                <a:cs typeface="Times New Roman" pitchFamily="18" charset="0"/>
              </a:defRPr>
            </a:lvl4pPr>
            <a:lvl5pPr marL="2057400" indent="-228600">
              <a:defRPr sz="2400" b="1">
                <a:solidFill>
                  <a:srgbClr val="000099"/>
                </a:solidFill>
                <a:latin typeface="Arial" charset="0"/>
                <a:cs typeface="Times New Roman" pitchFamily="18" charset="0"/>
              </a:defRPr>
            </a:lvl5pPr>
            <a:lvl6pPr marL="2514600" indent="-228600" algn="ctr" eaLnBrk="0" fontAlgn="base" hangingPunct="0">
              <a:spcBef>
                <a:spcPct val="0"/>
              </a:spcBef>
              <a:spcAft>
                <a:spcPct val="0"/>
              </a:spcAft>
              <a:buFont typeface="Wingdings" pitchFamily="2" charset="2"/>
              <a:defRPr sz="2400" b="1">
                <a:solidFill>
                  <a:srgbClr val="000099"/>
                </a:solidFill>
                <a:latin typeface="Arial" charset="0"/>
                <a:cs typeface="Times New Roman" pitchFamily="18" charset="0"/>
              </a:defRPr>
            </a:lvl6pPr>
            <a:lvl7pPr marL="2971800" indent="-228600" algn="ctr" eaLnBrk="0" fontAlgn="base" hangingPunct="0">
              <a:spcBef>
                <a:spcPct val="0"/>
              </a:spcBef>
              <a:spcAft>
                <a:spcPct val="0"/>
              </a:spcAft>
              <a:buFont typeface="Wingdings" pitchFamily="2" charset="2"/>
              <a:defRPr sz="2400" b="1">
                <a:solidFill>
                  <a:srgbClr val="000099"/>
                </a:solidFill>
                <a:latin typeface="Arial" charset="0"/>
                <a:cs typeface="Times New Roman" pitchFamily="18" charset="0"/>
              </a:defRPr>
            </a:lvl7pPr>
            <a:lvl8pPr marL="3429000" indent="-228600" algn="ctr" eaLnBrk="0" fontAlgn="base" hangingPunct="0">
              <a:spcBef>
                <a:spcPct val="0"/>
              </a:spcBef>
              <a:spcAft>
                <a:spcPct val="0"/>
              </a:spcAft>
              <a:buFont typeface="Wingdings" pitchFamily="2" charset="2"/>
              <a:defRPr sz="2400" b="1">
                <a:solidFill>
                  <a:srgbClr val="000099"/>
                </a:solidFill>
                <a:latin typeface="Arial" charset="0"/>
                <a:cs typeface="Times New Roman" pitchFamily="18" charset="0"/>
              </a:defRPr>
            </a:lvl8pPr>
            <a:lvl9pPr marL="3886200" indent="-228600" algn="ctr" eaLnBrk="0" fontAlgn="base" hangingPunct="0">
              <a:spcBef>
                <a:spcPct val="0"/>
              </a:spcBef>
              <a:spcAft>
                <a:spcPct val="0"/>
              </a:spcAft>
              <a:buFont typeface="Wingdings" pitchFamily="2" charset="2"/>
              <a:defRPr sz="2400" b="1">
                <a:solidFill>
                  <a:srgbClr val="000099"/>
                </a:solidFill>
                <a:latin typeface="Arial" charset="0"/>
                <a:cs typeface="Times New Roman" pitchFamily="18" charset="0"/>
              </a:defRPr>
            </a:lvl9pPr>
          </a:lstStyle>
          <a:p>
            <a:pPr marL="0" marR="0" lvl="0" indent="0" algn="ctr" defTabSz="914400" rtl="0" eaLnBrk="0" fontAlgn="base" latinLnBrk="0" hangingPunct="0">
              <a:lnSpc>
                <a:spcPct val="100000"/>
              </a:lnSpc>
              <a:spcBef>
                <a:spcPct val="15000"/>
              </a:spcBef>
              <a:spcAft>
                <a:spcPct val="0"/>
              </a:spcAft>
              <a:buClrTx/>
              <a:buSzTx/>
              <a:buFontTx/>
              <a:buNone/>
              <a:tabLst/>
              <a:defRPr/>
            </a:pPr>
            <a:r>
              <a:rPr kumimoji="0" lang="it-IT" altLang="it-IT" sz="24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II CONGRESSO NAZIONALE </a:t>
            </a:r>
          </a:p>
          <a:p>
            <a:pPr marL="0" marR="0" lvl="0" indent="0" algn="ctr" defTabSz="914400" rtl="0" eaLnBrk="0" fontAlgn="base" latinLnBrk="0" hangingPunct="0">
              <a:lnSpc>
                <a:spcPct val="100000"/>
              </a:lnSpc>
              <a:spcBef>
                <a:spcPct val="15000"/>
              </a:spcBef>
              <a:spcAft>
                <a:spcPct val="0"/>
              </a:spcAft>
              <a:buClrTx/>
              <a:buSzTx/>
              <a:buFontTx/>
              <a:buNone/>
              <a:tabLst/>
              <a:defRPr/>
            </a:pPr>
            <a:r>
              <a:rPr kumimoji="0" lang="it-IT" altLang="it-IT" sz="2400" b="1" i="0" u="none" strike="noStrike" kern="1200" cap="none" spc="0" normalizeH="0" baseline="0" noProof="0" dirty="0" smtClean="0">
                <a:ln>
                  <a:noFill/>
                </a:ln>
                <a:solidFill>
                  <a:prstClr val="white"/>
                </a:solidFill>
                <a:effectLst/>
                <a:uLnTx/>
                <a:uFillTx/>
                <a:latin typeface="Times New Roman" pitchFamily="18" charset="0"/>
                <a:ea typeface="+mn-ea"/>
                <a:cs typeface="Times New Roman" pitchFamily="18" charset="0"/>
              </a:rPr>
              <a:t>Associazione Nazionale Medicina Legale  per l Pubblica Amministrazione </a:t>
            </a:r>
          </a:p>
          <a:p>
            <a:pPr marL="0" marR="0" lvl="0" indent="0" algn="ctr" defTabSz="914400" rtl="0" eaLnBrk="0" fontAlgn="base" latinLnBrk="0" hangingPunct="0">
              <a:lnSpc>
                <a:spcPct val="100000"/>
              </a:lnSpc>
              <a:spcBef>
                <a:spcPct val="15000"/>
              </a:spcBef>
              <a:spcAft>
                <a:spcPct val="0"/>
              </a:spcAft>
              <a:buClrTx/>
              <a:buSzTx/>
              <a:buFontTx/>
              <a:buNone/>
              <a:tabLst/>
              <a:defRPr/>
            </a:pPr>
            <a:endParaRPr kumimoji="0" lang="it-IT" altLang="it-IT" sz="18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endParaRPr>
          </a:p>
          <a:p>
            <a:pPr marL="0" marR="0" lvl="0" indent="0" algn="ctr" defTabSz="914400" rtl="0" eaLnBrk="0" fontAlgn="base" latinLnBrk="0" hangingPunct="0">
              <a:lnSpc>
                <a:spcPct val="100000"/>
              </a:lnSpc>
              <a:spcBef>
                <a:spcPct val="15000"/>
              </a:spcBef>
              <a:spcAft>
                <a:spcPct val="0"/>
              </a:spcAft>
              <a:buClrTx/>
              <a:buSzTx/>
              <a:buFontTx/>
              <a:buNone/>
              <a:tabLst/>
              <a:defRPr/>
            </a:pPr>
            <a:r>
              <a:rPr kumimoji="0" lang="it-IT" altLang="it-IT" sz="2000" b="1" i="0" u="none" strike="noStrike" kern="1200" cap="none" spc="0" normalizeH="0" baseline="0" noProof="0" dirty="0" smtClean="0">
                <a:ln>
                  <a:noFill/>
                </a:ln>
                <a:solidFill>
                  <a:srgbClr val="FFFF00"/>
                </a:solidFill>
                <a:effectLst/>
                <a:uLnTx/>
                <a:uFillTx/>
                <a:latin typeface="Times New Roman" pitchFamily="18" charset="0"/>
                <a:ea typeface="+mn-ea"/>
                <a:cs typeface="Times New Roman" pitchFamily="18" charset="0"/>
              </a:rPr>
              <a:t>“L’aggravamento e l’interdipendenza delle infermità nel diritto alle prestazioni assistenziali/previdenziali pubbliche: un’esigenza di armonizzazione”</a:t>
            </a:r>
            <a:br>
              <a:rPr kumimoji="0" lang="it-IT" altLang="it-IT" sz="2000" b="1" i="0" u="none" strike="noStrike" kern="1200" cap="none" spc="0" normalizeH="0" baseline="0" noProof="0" dirty="0" smtClean="0">
                <a:ln>
                  <a:noFill/>
                </a:ln>
                <a:solidFill>
                  <a:srgbClr val="FFFF00"/>
                </a:solidFill>
                <a:effectLst/>
                <a:uLnTx/>
                <a:uFillTx/>
                <a:latin typeface="Times New Roman" pitchFamily="18" charset="0"/>
                <a:ea typeface="+mn-ea"/>
                <a:cs typeface="Times New Roman" pitchFamily="18" charset="0"/>
              </a:rPr>
            </a:br>
            <a:r>
              <a:rPr kumimoji="0" lang="it-IT" altLang="it-IT" sz="36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r>
            <a:br>
              <a:rPr kumimoji="0" lang="it-IT" altLang="it-IT" sz="36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br>
            <a:r>
              <a:rPr kumimoji="0" lang="en-US" altLang="it-IT" sz="20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Times New Roman" pitchFamily="18" charset="0"/>
                <a:ea typeface="+mn-ea"/>
                <a:cs typeface="Times New Roman" pitchFamily="18" charset="0"/>
              </a:rPr>
              <a:t>  </a:t>
            </a:r>
            <a:r>
              <a:rPr kumimoji="0" lang="en-US" altLang="it-IT" sz="2000" b="1" i="0" u="none" strike="noStrike" kern="1200" cap="none" spc="0" normalizeH="0" baseline="0" noProof="0" dirty="0" smtClean="0">
                <a:ln>
                  <a:noFill/>
                </a:ln>
                <a:solidFill>
                  <a:prstClr val="white"/>
                </a:solidFill>
                <a:effectLst>
                  <a:outerShdw blurRad="38100" dist="38100" dir="2700000" algn="tl">
                    <a:srgbClr val="000000"/>
                  </a:outerShdw>
                </a:effectLst>
                <a:uLnTx/>
                <a:uFillTx/>
                <a:latin typeface="Times New Roman" pitchFamily="18" charset="0"/>
                <a:ea typeface="+mn-ea"/>
                <a:cs typeface="Times New Roman" pitchFamily="18" charset="0"/>
              </a:rPr>
              <a:t>Brig. Gen. Luigi  LISTA</a:t>
            </a:r>
            <a:r>
              <a:rPr kumimoji="0" lang="en-US" altLang="it-IT" sz="2000" b="1" i="0" u="none" strike="noStrike" kern="1200" cap="none" spc="0" normalizeH="0" baseline="0" noProof="0" dirty="0" smtClean="0">
                <a:ln>
                  <a:noFill/>
                </a:ln>
                <a:solidFill>
                  <a:srgbClr val="339933"/>
                </a:solidFill>
                <a:effectLst>
                  <a:outerShdw blurRad="38100" dist="38100" dir="2700000" algn="tl">
                    <a:srgbClr val="000000"/>
                  </a:outerShdw>
                </a:effectLst>
                <a:uLnTx/>
                <a:uFillTx/>
                <a:latin typeface="Times New Roman" pitchFamily="18" charset="0"/>
                <a:ea typeface="+mn-ea"/>
                <a:cs typeface="Times New Roman" pitchFamily="18" charset="0"/>
              </a:rPr>
              <a:t/>
            </a:r>
            <a:br>
              <a:rPr kumimoji="0" lang="en-US" altLang="it-IT" sz="2000" b="1" i="0" u="none" strike="noStrike" kern="1200" cap="none" spc="0" normalizeH="0" baseline="0" noProof="0" dirty="0" smtClean="0">
                <a:ln>
                  <a:noFill/>
                </a:ln>
                <a:solidFill>
                  <a:srgbClr val="339933"/>
                </a:solidFill>
                <a:effectLst>
                  <a:outerShdw blurRad="38100" dist="38100" dir="2700000" algn="tl">
                    <a:srgbClr val="000000"/>
                  </a:outerShdw>
                </a:effectLst>
                <a:uLnTx/>
                <a:uFillTx/>
                <a:latin typeface="Times New Roman" pitchFamily="18" charset="0"/>
                <a:ea typeface="+mn-ea"/>
                <a:cs typeface="Times New Roman" pitchFamily="18" charset="0"/>
              </a:rPr>
            </a:br>
            <a:r>
              <a:rPr kumimoji="0" lang="en-US" altLang="it-IT" sz="1800" b="0" i="0" u="none" strike="noStrike" kern="1200" cap="none" spc="0" normalizeH="0" baseline="0" noProof="0" dirty="0" err="1" smtClean="0">
                <a:ln>
                  <a:noFill/>
                </a:ln>
                <a:solidFill>
                  <a:srgbClr val="FF0000"/>
                </a:solidFill>
                <a:effectLst>
                  <a:outerShdw blurRad="38100" dist="38100" dir="2700000" algn="tl">
                    <a:srgbClr val="000000"/>
                  </a:outerShdw>
                </a:effectLst>
                <a:uLnTx/>
                <a:uFillTx/>
                <a:latin typeface="Times New Roman" pitchFamily="18" charset="0"/>
                <a:ea typeface="+mn-ea"/>
                <a:cs typeface="Times New Roman" pitchFamily="18" charset="0"/>
              </a:rPr>
              <a:t>Presidente</a:t>
            </a:r>
            <a:r>
              <a:rPr kumimoji="0" lang="en-US" altLang="it-IT" sz="1800" b="0" i="0" u="none" strike="noStrike" kern="1200" cap="none" spc="0" normalizeH="0" baseline="0" noProof="0" dirty="0" smtClean="0">
                <a:ln>
                  <a:noFill/>
                </a:ln>
                <a:solidFill>
                  <a:srgbClr val="FF0000"/>
                </a:solidFill>
                <a:effectLst>
                  <a:outerShdw blurRad="38100" dist="38100" dir="2700000" algn="tl">
                    <a:srgbClr val="000000"/>
                  </a:outerShdw>
                </a:effectLst>
                <a:uLnTx/>
                <a:uFillTx/>
                <a:latin typeface="Times New Roman" pitchFamily="18" charset="0"/>
                <a:ea typeface="+mn-ea"/>
                <a:cs typeface="Times New Roman" pitchFamily="18" charset="0"/>
              </a:rPr>
              <a:t> </a:t>
            </a:r>
          </a:p>
          <a:p>
            <a:pPr marL="0" marR="0" lvl="0" indent="0" algn="ctr" defTabSz="914400" rtl="0" eaLnBrk="0" fontAlgn="base" latinLnBrk="0" hangingPunct="0">
              <a:lnSpc>
                <a:spcPct val="100000"/>
              </a:lnSpc>
              <a:spcBef>
                <a:spcPct val="15000"/>
              </a:spcBef>
              <a:spcAft>
                <a:spcPct val="0"/>
              </a:spcAft>
              <a:buClrTx/>
              <a:buSzTx/>
              <a:buFontTx/>
              <a:buNone/>
              <a:tabLst/>
              <a:defRPr/>
            </a:pPr>
            <a:r>
              <a:rPr kumimoji="0" lang="en-US" altLang="it-IT" sz="1800" b="0" i="0" u="none" strike="noStrike" kern="1200" cap="none" spc="0" normalizeH="0" baseline="0" noProof="0" dirty="0" err="1" smtClean="0">
                <a:ln>
                  <a:noFill/>
                </a:ln>
                <a:solidFill>
                  <a:srgbClr val="FF0000"/>
                </a:solidFill>
                <a:effectLst>
                  <a:outerShdw blurRad="38100" dist="38100" dir="2700000" algn="tl">
                    <a:srgbClr val="000000"/>
                  </a:outerShdw>
                </a:effectLst>
                <a:uLnTx/>
                <a:uFillTx/>
                <a:latin typeface="Times New Roman" pitchFamily="18" charset="0"/>
                <a:ea typeface="+mn-ea"/>
                <a:cs typeface="Times New Roman" pitchFamily="18" charset="0"/>
              </a:rPr>
              <a:t>Collegio</a:t>
            </a:r>
            <a:r>
              <a:rPr kumimoji="0" lang="en-US" altLang="it-IT" sz="1800" b="0" i="0" u="none" strike="noStrike" kern="1200" cap="none" spc="0" normalizeH="0" baseline="0" noProof="0" dirty="0" smtClean="0">
                <a:ln>
                  <a:noFill/>
                </a:ln>
                <a:solidFill>
                  <a:srgbClr val="FF0000"/>
                </a:solidFill>
                <a:effectLst>
                  <a:outerShdw blurRad="38100" dist="38100" dir="2700000" algn="tl">
                    <a:srgbClr val="000000"/>
                  </a:outerShdw>
                </a:effectLst>
                <a:uLnTx/>
                <a:uFillTx/>
                <a:latin typeface="Times New Roman" pitchFamily="18" charset="0"/>
                <a:ea typeface="+mn-ea"/>
                <a:cs typeface="Times New Roman" pitchFamily="18" charset="0"/>
              </a:rPr>
              <a:t> Medico </a:t>
            </a:r>
            <a:r>
              <a:rPr kumimoji="0" lang="en-US" altLang="it-IT" sz="1800" b="0" i="0" u="none" strike="noStrike" kern="1200" cap="none" spc="0" normalizeH="0" baseline="0" noProof="0" dirty="0" err="1" smtClean="0">
                <a:ln>
                  <a:noFill/>
                </a:ln>
                <a:solidFill>
                  <a:srgbClr val="FF0000"/>
                </a:solidFill>
                <a:effectLst>
                  <a:outerShdw blurRad="38100" dist="38100" dir="2700000" algn="tl">
                    <a:srgbClr val="000000"/>
                  </a:outerShdw>
                </a:effectLst>
                <a:uLnTx/>
                <a:uFillTx/>
                <a:latin typeface="Times New Roman" pitchFamily="18" charset="0"/>
                <a:ea typeface="+mn-ea"/>
                <a:cs typeface="Times New Roman" pitchFamily="18" charset="0"/>
              </a:rPr>
              <a:t>Legale</a:t>
            </a:r>
            <a:r>
              <a:rPr kumimoji="0" lang="en-US" altLang="it-IT" sz="1800" b="0" i="0" u="none" strike="noStrike" kern="1200" cap="none" spc="0" normalizeH="0" baseline="0" noProof="0" dirty="0" smtClean="0">
                <a:ln>
                  <a:noFill/>
                </a:ln>
                <a:solidFill>
                  <a:srgbClr val="FF0000"/>
                </a:solidFill>
                <a:effectLst>
                  <a:outerShdw blurRad="38100" dist="38100" dir="2700000" algn="tl">
                    <a:srgbClr val="000000"/>
                  </a:outerShdw>
                </a:effectLst>
                <a:uLnTx/>
                <a:uFillTx/>
                <a:latin typeface="Times New Roman" pitchFamily="18" charset="0"/>
                <a:ea typeface="+mn-ea"/>
                <a:cs typeface="Times New Roman" pitchFamily="18" charset="0"/>
              </a:rPr>
              <a:t> </a:t>
            </a:r>
            <a:endParaRPr kumimoji="0" lang="en-US" altLang="it-IT" sz="1800" b="0" i="0" u="none" strike="noStrike" kern="1200" cap="none" spc="0" normalizeH="0" baseline="0" noProof="0" dirty="0" smtClean="0">
              <a:ln>
                <a:noFill/>
              </a:ln>
              <a:solidFill>
                <a:srgbClr val="333399"/>
              </a:solidFill>
              <a:effectLst>
                <a:outerShdw blurRad="38100" dist="38100" dir="2700000" algn="tl">
                  <a:srgbClr val="000000"/>
                </a:outerShdw>
              </a:effectLst>
              <a:uLnTx/>
              <a:uFillTx/>
              <a:latin typeface="Times New Roman" pitchFamily="18" charset="0"/>
              <a:ea typeface="+mn-ea"/>
              <a:cs typeface="Times New Roman" pitchFamily="18" charset="0"/>
            </a:endParaRPr>
          </a:p>
        </p:txBody>
      </p:sp>
      <p:sp>
        <p:nvSpPr>
          <p:cNvPr id="5125" name="Rettangolo 1"/>
          <p:cNvSpPr>
            <a:spLocks noChangeArrowheads="1"/>
          </p:cNvSpPr>
          <p:nvPr/>
        </p:nvSpPr>
        <p:spPr bwMode="auto">
          <a:xfrm>
            <a:off x="4521200" y="5999163"/>
            <a:ext cx="30051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it-IT" altLang="it-IT" sz="1600" b="1" i="1"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PAESTUM,  14, 15  Giugno 2019</a:t>
            </a:r>
            <a:endParaRPr kumimoji="0" lang="it-IT" altLang="it-IT" sz="16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4043596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7150" y="49213"/>
            <a:ext cx="9144000" cy="6858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147" name="CasellaDiTesto 9"/>
          <p:cNvSpPr txBox="1">
            <a:spLocks noChangeArrowheads="1"/>
          </p:cNvSpPr>
          <p:nvPr/>
        </p:nvSpPr>
        <p:spPr bwMode="auto">
          <a:xfrm>
            <a:off x="611188" y="260350"/>
            <a:ext cx="776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STATO  MAGGIORE  DELLA DIFESA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Collegio  Medico Legale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48" name="AutoShape 2" descr="Risultati immagini per ispettorato generale della difesa"/>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6149" name="Group 23"/>
          <p:cNvGrpSpPr>
            <a:grpSpLocks/>
          </p:cNvGrpSpPr>
          <p:nvPr/>
        </p:nvGrpSpPr>
        <p:grpSpPr bwMode="auto">
          <a:xfrm>
            <a:off x="0" y="1268413"/>
            <a:ext cx="9144000" cy="215900"/>
            <a:chOff x="0" y="672"/>
            <a:chExt cx="6240" cy="96"/>
          </a:xfrm>
        </p:grpSpPr>
        <p:sp>
          <p:nvSpPr>
            <p:cNvPr id="6157" name="Line 24"/>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58" name="Line 25"/>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59" name="Line 26"/>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150" name="Picture 21" descr="logo12x24"/>
          <p:cNvPicPr>
            <a:picLocks noChangeAspect="1" noChangeArrowheads="1"/>
          </p:cNvPicPr>
          <p:nvPr/>
        </p:nvPicPr>
        <p:blipFill>
          <a:blip r:embed="rId2" cstate="print">
            <a:lum bright="-6000" contrast="18000"/>
            <a:extLst>
              <a:ext uri="{28A0092B-C50C-407E-A947-70E740481C1C}">
                <a14:useLocalDpi xmlns:a14="http://schemas.microsoft.com/office/drawing/2010/main" val="0"/>
              </a:ext>
            </a:extLst>
          </a:blip>
          <a:srcRect/>
          <a:stretch>
            <a:fillRect/>
          </a:stretch>
        </p:blipFill>
        <p:spPr bwMode="auto">
          <a:xfrm>
            <a:off x="755650" y="0"/>
            <a:ext cx="1031875"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51" name="Group 98"/>
          <p:cNvGrpSpPr>
            <a:grpSpLocks/>
          </p:cNvGrpSpPr>
          <p:nvPr/>
        </p:nvGrpSpPr>
        <p:grpSpPr bwMode="auto">
          <a:xfrm rot="-5400000">
            <a:off x="-3142456" y="3321844"/>
            <a:ext cx="6858000" cy="214312"/>
            <a:chOff x="0" y="672"/>
            <a:chExt cx="6240" cy="96"/>
          </a:xfrm>
        </p:grpSpPr>
        <p:sp>
          <p:nvSpPr>
            <p:cNvPr id="6154" name="Line 99"/>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55" name="Line 100"/>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56" name="Line 101"/>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225" name="CasellaDiTesto 20"/>
          <p:cNvSpPr txBox="1">
            <a:spLocks noChangeArrowheads="1"/>
          </p:cNvSpPr>
          <p:nvPr/>
        </p:nvSpPr>
        <p:spPr bwMode="auto">
          <a:xfrm>
            <a:off x="1908175" y="1595438"/>
            <a:ext cx="5664200" cy="523875"/>
          </a:xfrm>
          <a:prstGeom prst="rect">
            <a:avLst/>
          </a:prstGeom>
          <a:noFill/>
          <a:ln>
            <a:noFill/>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it-IT" sz="28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INTRODUZIONE </a:t>
            </a:r>
            <a:endParaRPr kumimoji="0" lang="it-IT" sz="2800" b="1" i="0" u="none" strike="noStrike" kern="1200" cap="none" spc="0" normalizeH="0" baseline="0" noProof="0" dirty="0">
              <a:ln w="11430"/>
              <a:solidFill>
                <a:srgbClr val="000066"/>
              </a:solidFill>
              <a:effectLst>
                <a:outerShdw blurRad="50800" dist="39000" dir="5460000" algn="tl">
                  <a:srgbClr val="000000">
                    <a:alpha val="38000"/>
                  </a:srgbClr>
                </a:outerShdw>
              </a:effectLst>
              <a:uLnTx/>
              <a:uFillTx/>
              <a:latin typeface="Calibri" pitchFamily="34" charset="0"/>
              <a:ea typeface="+mn-ea"/>
              <a:cs typeface="Arial" charset="0"/>
            </a:endParaRPr>
          </a:p>
        </p:txBody>
      </p:sp>
      <p:sp>
        <p:nvSpPr>
          <p:cNvPr id="6153" name="Rectangle 3"/>
          <p:cNvSpPr txBox="1">
            <a:spLocks noChangeArrowheads="1"/>
          </p:cNvSpPr>
          <p:nvPr/>
        </p:nvSpPr>
        <p:spPr bwMode="auto">
          <a:xfrm>
            <a:off x="668338" y="2636838"/>
            <a:ext cx="79311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L’ AGGRAVAMENTO</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Nell’ambito delle disposizioni di legge  concernenti le prestazioni assistenziali/previdenziali pubbliche,  per l’istituto dell’aggravamento  ritroviamo precisi riferimenti normativi attraverso i quali è consentita la revisione di provvedimenti amministrativi  sia per il sopravvenuto </a:t>
            </a:r>
            <a:r>
              <a:rPr kumimoji="0" lang="it-IT" altLang="it-IT" sz="2400" b="0" i="0" u="sng"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aggravamento</a:t>
            </a:r>
            <a:r>
              <a:rPr kumimoji="0" lang="it-IT" altLang="it-IT"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di una invalidità indennizzata o pensionata, sia per la sua </a:t>
            </a:r>
            <a:r>
              <a:rPr kumimoji="0" lang="it-IT" altLang="it-IT" sz="2400" b="0" i="0" u="sng"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rivalutazione</a:t>
            </a:r>
            <a:r>
              <a:rPr kumimoji="0" lang="it-IT" altLang="it-IT"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ipotesi  quest’ultima ad esso equiparata.</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2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676313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7150" y="49213"/>
            <a:ext cx="9144000" cy="6858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171" name="CasellaDiTesto 9"/>
          <p:cNvSpPr txBox="1">
            <a:spLocks noChangeArrowheads="1"/>
          </p:cNvSpPr>
          <p:nvPr/>
        </p:nvSpPr>
        <p:spPr bwMode="auto">
          <a:xfrm>
            <a:off x="611188" y="260350"/>
            <a:ext cx="776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STATO  MAGGIORE  DELLA DIFESA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Collegio  Medico Legale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72" name="AutoShape 2" descr="Risultati immagini per ispettorato generale della difesa"/>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7173" name="Group 23"/>
          <p:cNvGrpSpPr>
            <a:grpSpLocks/>
          </p:cNvGrpSpPr>
          <p:nvPr/>
        </p:nvGrpSpPr>
        <p:grpSpPr bwMode="auto">
          <a:xfrm>
            <a:off x="0" y="1268413"/>
            <a:ext cx="9144000" cy="215900"/>
            <a:chOff x="0" y="672"/>
            <a:chExt cx="6240" cy="96"/>
          </a:xfrm>
        </p:grpSpPr>
        <p:sp>
          <p:nvSpPr>
            <p:cNvPr id="7181" name="Line 24"/>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82" name="Line 25"/>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83" name="Line 26"/>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7174" name="Picture 21" descr="logo12x24"/>
          <p:cNvPicPr>
            <a:picLocks noChangeAspect="1" noChangeArrowheads="1"/>
          </p:cNvPicPr>
          <p:nvPr/>
        </p:nvPicPr>
        <p:blipFill>
          <a:blip r:embed="rId2" cstate="print">
            <a:lum bright="-6000" contrast="18000"/>
            <a:extLst>
              <a:ext uri="{28A0092B-C50C-407E-A947-70E740481C1C}">
                <a14:useLocalDpi xmlns:a14="http://schemas.microsoft.com/office/drawing/2010/main" val="0"/>
              </a:ext>
            </a:extLst>
          </a:blip>
          <a:srcRect/>
          <a:stretch>
            <a:fillRect/>
          </a:stretch>
        </p:blipFill>
        <p:spPr bwMode="auto">
          <a:xfrm>
            <a:off x="755650" y="0"/>
            <a:ext cx="1031875"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5" name="Group 98"/>
          <p:cNvGrpSpPr>
            <a:grpSpLocks/>
          </p:cNvGrpSpPr>
          <p:nvPr/>
        </p:nvGrpSpPr>
        <p:grpSpPr bwMode="auto">
          <a:xfrm rot="-5400000">
            <a:off x="-3142456" y="3321844"/>
            <a:ext cx="6858000" cy="214312"/>
            <a:chOff x="0" y="672"/>
            <a:chExt cx="6240" cy="96"/>
          </a:xfrm>
        </p:grpSpPr>
        <p:sp>
          <p:nvSpPr>
            <p:cNvPr id="7178" name="Line 99"/>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79" name="Line 100"/>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80" name="Line 101"/>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225" name="CasellaDiTesto 20"/>
          <p:cNvSpPr txBox="1">
            <a:spLocks noChangeArrowheads="1"/>
          </p:cNvSpPr>
          <p:nvPr/>
        </p:nvSpPr>
        <p:spPr bwMode="auto">
          <a:xfrm>
            <a:off x="1787525" y="1612900"/>
            <a:ext cx="5664200" cy="460375"/>
          </a:xfrm>
          <a:prstGeom prst="rect">
            <a:avLst/>
          </a:prstGeom>
          <a:noFill/>
          <a:ln>
            <a:noFill/>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it-IT" sz="24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INTRODUZIONE </a:t>
            </a:r>
            <a:endParaRPr kumimoji="0" lang="it-IT" sz="2400" b="1" i="0" u="none" strike="noStrike" kern="1200" cap="none" spc="0" normalizeH="0" baseline="0" noProof="0" dirty="0">
              <a:ln w="11430"/>
              <a:solidFill>
                <a:srgbClr val="000066"/>
              </a:solidFill>
              <a:effectLst>
                <a:outerShdw blurRad="50800" dist="39000" dir="5460000" algn="tl">
                  <a:srgbClr val="000000">
                    <a:alpha val="38000"/>
                  </a:srgbClr>
                </a:outerShdw>
              </a:effectLst>
              <a:uLnTx/>
              <a:uFillTx/>
              <a:latin typeface="Calibri" pitchFamily="34" charset="0"/>
              <a:ea typeface="+mn-ea"/>
              <a:cs typeface="Arial" charset="0"/>
            </a:endParaRPr>
          </a:p>
        </p:txBody>
      </p:sp>
      <p:sp>
        <p:nvSpPr>
          <p:cNvPr id="7177" name="Rectangle 3"/>
          <p:cNvSpPr txBox="1">
            <a:spLocks noChangeArrowheads="1"/>
          </p:cNvSpPr>
          <p:nvPr/>
        </p:nvSpPr>
        <p:spPr bwMode="auto">
          <a:xfrm>
            <a:off x="668338" y="2636838"/>
            <a:ext cx="793115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L’ INTERDIPENDENZA</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2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Diversamente, l’istituto dell’interdipendenza, che per elaborazione giurisprudenziale e prassi amministrativa è stato ritenuto assimilabile negli effetti a quello dell’aggravamento,   nell’ambito dell’ordinamento indennitario nonchè pensionistico ordinario e di guerra non ha mai ricevuto una compiuta disciplina, risultando anzi del tutto ignorato fino alla promulgazione della Legge n. 261 del 1991; peraltro tale norma si limita a menzionarlo nel contesto di una disciplina derogatoria in materia di presunzioni ed inoltre, inserendo tale concetto tra i criteri applicativi delle tabelle vigenti per la valutazione del danno. </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2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617265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7150" y="49213"/>
            <a:ext cx="9144000" cy="6858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195" name="CasellaDiTesto 9"/>
          <p:cNvSpPr txBox="1">
            <a:spLocks noChangeArrowheads="1"/>
          </p:cNvSpPr>
          <p:nvPr/>
        </p:nvSpPr>
        <p:spPr bwMode="auto">
          <a:xfrm>
            <a:off x="611188" y="260350"/>
            <a:ext cx="776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STATO  MAGGIORE  DELLA DIFESA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Collegio  Medico Legale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196" name="AutoShape 2" descr="Risultati immagini per ispettorato generale della difesa"/>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8197" name="Group 23"/>
          <p:cNvGrpSpPr>
            <a:grpSpLocks/>
          </p:cNvGrpSpPr>
          <p:nvPr/>
        </p:nvGrpSpPr>
        <p:grpSpPr bwMode="auto">
          <a:xfrm>
            <a:off x="0" y="1268413"/>
            <a:ext cx="9144000" cy="215900"/>
            <a:chOff x="0" y="672"/>
            <a:chExt cx="6240" cy="96"/>
          </a:xfrm>
        </p:grpSpPr>
        <p:sp>
          <p:nvSpPr>
            <p:cNvPr id="8205" name="Line 24"/>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206" name="Line 25"/>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207" name="Line 26"/>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8198" name="Picture 21" descr="logo12x24"/>
          <p:cNvPicPr>
            <a:picLocks noChangeAspect="1" noChangeArrowheads="1"/>
          </p:cNvPicPr>
          <p:nvPr/>
        </p:nvPicPr>
        <p:blipFill>
          <a:blip r:embed="rId2" cstate="print">
            <a:lum bright="-6000" contrast="18000"/>
            <a:extLst>
              <a:ext uri="{28A0092B-C50C-407E-A947-70E740481C1C}">
                <a14:useLocalDpi xmlns:a14="http://schemas.microsoft.com/office/drawing/2010/main" val="0"/>
              </a:ext>
            </a:extLst>
          </a:blip>
          <a:srcRect/>
          <a:stretch>
            <a:fillRect/>
          </a:stretch>
        </p:blipFill>
        <p:spPr bwMode="auto">
          <a:xfrm>
            <a:off x="755650" y="0"/>
            <a:ext cx="1031875"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9" name="Group 98"/>
          <p:cNvGrpSpPr>
            <a:grpSpLocks/>
          </p:cNvGrpSpPr>
          <p:nvPr/>
        </p:nvGrpSpPr>
        <p:grpSpPr bwMode="auto">
          <a:xfrm rot="-5400000">
            <a:off x="-3142456" y="3321844"/>
            <a:ext cx="6858000" cy="214312"/>
            <a:chOff x="0" y="672"/>
            <a:chExt cx="6240" cy="96"/>
          </a:xfrm>
        </p:grpSpPr>
        <p:sp>
          <p:nvSpPr>
            <p:cNvPr id="8202" name="Line 99"/>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203" name="Line 100"/>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204" name="Line 101"/>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225" name="CasellaDiTesto 20"/>
          <p:cNvSpPr txBox="1">
            <a:spLocks noChangeArrowheads="1"/>
          </p:cNvSpPr>
          <p:nvPr/>
        </p:nvSpPr>
        <p:spPr bwMode="auto">
          <a:xfrm>
            <a:off x="1763713" y="1843088"/>
            <a:ext cx="7056437" cy="769937"/>
          </a:xfrm>
          <a:prstGeom prst="rect">
            <a:avLst/>
          </a:prstGeom>
          <a:noFill/>
          <a:ln>
            <a:noFill/>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it-IT" sz="20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AGGRAVAMENTO IN </a:t>
            </a:r>
            <a:r>
              <a:rPr kumimoji="0" lang="it-IT"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PENSIONISTICA DI GUERRA </a:t>
            </a:r>
            <a:endParaRPr kumimoji="0" lang="it-IT" sz="2000" b="1" i="0" u="none" strike="noStrike" kern="1200" cap="none" spc="0" normalizeH="0" baseline="0" noProof="0" dirty="0">
              <a:ln w="11430"/>
              <a:solidFill>
                <a:srgbClr val="000066"/>
              </a:solidFill>
              <a:effectLst>
                <a:outerShdw blurRad="50800" dist="39000" dir="5460000" algn="tl">
                  <a:srgbClr val="000000">
                    <a:alpha val="38000"/>
                  </a:srgbClr>
                </a:outerShdw>
              </a:effectLst>
              <a:uLnTx/>
              <a:uFillTx/>
              <a:latin typeface="Calibri" pitchFamily="34" charset="0"/>
              <a:ea typeface="+mn-ea"/>
              <a:cs typeface="Arial" charset="0"/>
            </a:endParaRPr>
          </a:p>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it-IT" sz="20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endParaRPr kumimoji="0" lang="it-IT" sz="2000" b="1" i="0" u="none" strike="noStrike" kern="1200" cap="none" spc="0" normalizeH="0" baseline="0" noProof="0" dirty="0">
              <a:ln w="11430"/>
              <a:solidFill>
                <a:srgbClr val="000066"/>
              </a:solidFill>
              <a:effectLst>
                <a:outerShdw blurRad="50800" dist="39000" dir="5460000" algn="tl">
                  <a:srgbClr val="000000">
                    <a:alpha val="38000"/>
                  </a:srgbClr>
                </a:outerShdw>
              </a:effectLst>
              <a:uLnTx/>
              <a:uFillTx/>
              <a:latin typeface="Calibri" pitchFamily="34" charset="0"/>
              <a:ea typeface="+mn-ea"/>
              <a:cs typeface="Arial" charset="0"/>
            </a:endParaRPr>
          </a:p>
        </p:txBody>
      </p:sp>
      <p:sp>
        <p:nvSpPr>
          <p:cNvPr id="8201" name="Rectangle 3"/>
          <p:cNvSpPr txBox="1">
            <a:spLocks noChangeArrowheads="1"/>
          </p:cNvSpPr>
          <p:nvPr/>
        </p:nvSpPr>
        <p:spPr bwMode="auto">
          <a:xfrm>
            <a:off x="539750" y="2420938"/>
            <a:ext cx="8496300"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Una menomazione dell’integrità psico-fisica è determinata da un quadro anatomo-funzionale che spesso, nel tempo, può subire una evoluzione peggiorativa: tale evoluzione  è definibile medico-legalmente, nell’ambito dell’istituto in argomento,  come  "aggravamento" se riguarda  lo stesso organo o apparato e se vi è una evidente correlazione clinica ed etiopatogenetica, fra la menomazione preesistente e quella susseguente (ad es. bronchite cronica - enfisema polmonare cronico, ecc.). </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La Corte dei Conti, in sede giurisdizionale,  nelle sue sentenze ha più volte definito  l' </a:t>
            </a:r>
            <a:r>
              <a:rPr kumimoji="0" lang="it-IT" altLang="it-IT" sz="1800" b="0" i="1"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“aggravamento” : “... In materia pensionistica di guerra la pronuncia giurisdizionale relativa all'aggravamento di una infermità già pensionata va riferita allo stato morboso in precedenza accertato e del quale l'aggravamento medesimo costituisce evoluzione, diffusione o complicazione e non alle generiche condizioni di salute del soggetto influenzabili da infermità di diversa natura”. (CC - Sez. V pensioni di guerra n.66060 del 25.3.92, Riv. Corte dei Conti 183/5/92).</a:t>
            </a: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8072436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7150" y="49213"/>
            <a:ext cx="9144000" cy="6858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219" name="CasellaDiTesto 9"/>
          <p:cNvSpPr txBox="1">
            <a:spLocks noChangeArrowheads="1"/>
          </p:cNvSpPr>
          <p:nvPr/>
        </p:nvSpPr>
        <p:spPr bwMode="auto">
          <a:xfrm>
            <a:off x="611188" y="260350"/>
            <a:ext cx="776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STATO  MAGGIORE  DELLA DIFESA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Collegio  Medico Legale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20" name="AutoShape 2" descr="Risultati immagini per ispettorato generale della difesa"/>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9221" name="Group 23"/>
          <p:cNvGrpSpPr>
            <a:grpSpLocks/>
          </p:cNvGrpSpPr>
          <p:nvPr/>
        </p:nvGrpSpPr>
        <p:grpSpPr bwMode="auto">
          <a:xfrm>
            <a:off x="0" y="1268413"/>
            <a:ext cx="9144000" cy="215900"/>
            <a:chOff x="0" y="672"/>
            <a:chExt cx="6240" cy="96"/>
          </a:xfrm>
        </p:grpSpPr>
        <p:sp>
          <p:nvSpPr>
            <p:cNvPr id="9229" name="Line 24"/>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230" name="Line 25"/>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231" name="Line 26"/>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9222" name="Picture 21" descr="logo12x24"/>
          <p:cNvPicPr>
            <a:picLocks noChangeAspect="1" noChangeArrowheads="1"/>
          </p:cNvPicPr>
          <p:nvPr/>
        </p:nvPicPr>
        <p:blipFill>
          <a:blip r:embed="rId2" cstate="print">
            <a:lum bright="-6000" contrast="18000"/>
            <a:extLst>
              <a:ext uri="{28A0092B-C50C-407E-A947-70E740481C1C}">
                <a14:useLocalDpi xmlns:a14="http://schemas.microsoft.com/office/drawing/2010/main" val="0"/>
              </a:ext>
            </a:extLst>
          </a:blip>
          <a:srcRect/>
          <a:stretch>
            <a:fillRect/>
          </a:stretch>
        </p:blipFill>
        <p:spPr bwMode="auto">
          <a:xfrm>
            <a:off x="755650" y="0"/>
            <a:ext cx="1031875"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3" name="Group 98"/>
          <p:cNvGrpSpPr>
            <a:grpSpLocks/>
          </p:cNvGrpSpPr>
          <p:nvPr/>
        </p:nvGrpSpPr>
        <p:grpSpPr bwMode="auto">
          <a:xfrm rot="-5400000">
            <a:off x="-3142456" y="3321844"/>
            <a:ext cx="6858000" cy="214312"/>
            <a:chOff x="0" y="672"/>
            <a:chExt cx="6240" cy="96"/>
          </a:xfrm>
        </p:grpSpPr>
        <p:sp>
          <p:nvSpPr>
            <p:cNvPr id="9226" name="Line 99"/>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227" name="Line 100"/>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228" name="Line 101"/>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225" name="CasellaDiTesto 20"/>
          <p:cNvSpPr txBox="1">
            <a:spLocks noChangeArrowheads="1"/>
          </p:cNvSpPr>
          <p:nvPr/>
        </p:nvSpPr>
        <p:spPr bwMode="auto">
          <a:xfrm>
            <a:off x="1955800" y="1557338"/>
            <a:ext cx="6792913" cy="768350"/>
          </a:xfrm>
          <a:prstGeom prst="rect">
            <a:avLst/>
          </a:prstGeom>
          <a:noFill/>
          <a:ln>
            <a:noFill/>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it-IT" sz="20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AGGRAVAMENTO  </a:t>
            </a:r>
            <a:r>
              <a:rPr kumimoji="0" lang="it-IT"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IN PENSIONISTICA DI GUERRA </a:t>
            </a:r>
            <a:endParaRPr kumimoji="0" lang="it-IT" sz="2000" b="1" i="0" u="none" strike="noStrike" kern="1200" cap="none" spc="0" normalizeH="0" baseline="0" noProof="0" dirty="0">
              <a:ln w="11430"/>
              <a:solidFill>
                <a:srgbClr val="000066"/>
              </a:solidFill>
              <a:effectLst>
                <a:outerShdw blurRad="50800" dist="39000" dir="5460000" algn="tl">
                  <a:srgbClr val="000000">
                    <a:alpha val="38000"/>
                  </a:srgbClr>
                </a:outerShdw>
              </a:effectLst>
              <a:uLnTx/>
              <a:uFillTx/>
              <a:latin typeface="Calibri" pitchFamily="34" charset="0"/>
              <a:ea typeface="+mn-ea"/>
              <a:cs typeface="Arial" charset="0"/>
            </a:endParaRPr>
          </a:p>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endParaRPr kumimoji="0" lang="it-IT" sz="2000" b="1" i="0" u="none" strike="noStrike" kern="1200" cap="none" spc="0" normalizeH="0" baseline="0" noProof="0" dirty="0">
              <a:ln w="11430"/>
              <a:solidFill>
                <a:srgbClr val="000066"/>
              </a:solidFill>
              <a:effectLst>
                <a:outerShdw blurRad="50800" dist="39000" dir="5460000" algn="tl">
                  <a:srgbClr val="000000">
                    <a:alpha val="38000"/>
                  </a:srgbClr>
                </a:outerShdw>
              </a:effectLst>
              <a:uLnTx/>
              <a:uFillTx/>
              <a:latin typeface="Calibri" pitchFamily="34" charset="0"/>
              <a:ea typeface="+mn-ea"/>
              <a:cs typeface="Arial" charset="0"/>
            </a:endParaRPr>
          </a:p>
        </p:txBody>
      </p:sp>
      <p:sp>
        <p:nvSpPr>
          <p:cNvPr id="2" name="Rectangle 3"/>
          <p:cNvSpPr txBox="1">
            <a:spLocks noChangeArrowheads="1"/>
          </p:cNvSpPr>
          <p:nvPr/>
        </p:nvSpPr>
        <p:spPr bwMode="auto">
          <a:xfrm>
            <a:off x="539750" y="2060575"/>
            <a:ext cx="849630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E’  l’art. 24 del D.P.R. 915/78  che ci indica  le disposizioni  procedurali in tema di “aggravamento dell’invalidità di guerra” e di cui si riporta uno stralcio, con specifico riferimento diretto /indiretto medico-legale.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1"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Quando l'interessato ritenga che sia sopravvenuto aggravamento delle infermità per le quali sia stata liquidata pensione od assegno temporaneo od indennità per una volta tanto, o per le quali sia stato emesso provvedimento negativo perché‚ le infermità non erano valutabili ai fini della classificazione, può chiedere, in ogni tempo, la revisione dei relativi provvedimenti.  </a:t>
            </a: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1"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Se, eseguiti gli opportuni accertamenti sanitari, siano state respinte per la stessa infermità tre domande consecutive per non riscontrato aggravamento, le ulteriori istanze sono ammesse purché‚ ciascuna di esse sia prodotta trascorso un decennio dall'anno di presentazione dell'ultima domanda di revisione definita con provvedimento negativo. </a:t>
            </a: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Si considera che sia sopravvenuto aggravamento anche quando la commissione medica di cui al successivo art. 105 dichiari che l’invalidità, sebbene non aggravata, sia tuttavia da ascrivere ad una categoria superiore a quella a cui venne prima assegnata. </a:t>
            </a:r>
            <a:endParaRPr kumimoji="0" lang="it-IT" altLang="it-IT" sz="1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729827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7150" y="49213"/>
            <a:ext cx="9144000" cy="6858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0243" name="CasellaDiTesto 9"/>
          <p:cNvSpPr txBox="1">
            <a:spLocks noChangeArrowheads="1"/>
          </p:cNvSpPr>
          <p:nvPr/>
        </p:nvSpPr>
        <p:spPr bwMode="auto">
          <a:xfrm>
            <a:off x="611188" y="260350"/>
            <a:ext cx="776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STATO  MAGGIORE  DELLA DIFESA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Collegio  Medico Legale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244" name="AutoShape 2" descr="Risultati immagini per ispettorato generale della difesa"/>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0245" name="Group 23"/>
          <p:cNvGrpSpPr>
            <a:grpSpLocks/>
          </p:cNvGrpSpPr>
          <p:nvPr/>
        </p:nvGrpSpPr>
        <p:grpSpPr bwMode="auto">
          <a:xfrm>
            <a:off x="0" y="1268413"/>
            <a:ext cx="9144000" cy="215900"/>
            <a:chOff x="0" y="672"/>
            <a:chExt cx="6240" cy="96"/>
          </a:xfrm>
        </p:grpSpPr>
        <p:sp>
          <p:nvSpPr>
            <p:cNvPr id="10253" name="Line 24"/>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54" name="Line 25"/>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55" name="Line 26"/>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0246" name="Picture 21" descr="logo12x24"/>
          <p:cNvPicPr>
            <a:picLocks noChangeAspect="1" noChangeArrowheads="1"/>
          </p:cNvPicPr>
          <p:nvPr/>
        </p:nvPicPr>
        <p:blipFill>
          <a:blip r:embed="rId2" cstate="print">
            <a:lum bright="-6000" contrast="18000"/>
            <a:extLst>
              <a:ext uri="{28A0092B-C50C-407E-A947-70E740481C1C}">
                <a14:useLocalDpi xmlns:a14="http://schemas.microsoft.com/office/drawing/2010/main" val="0"/>
              </a:ext>
            </a:extLst>
          </a:blip>
          <a:srcRect/>
          <a:stretch>
            <a:fillRect/>
          </a:stretch>
        </p:blipFill>
        <p:spPr bwMode="auto">
          <a:xfrm>
            <a:off x="755650" y="0"/>
            <a:ext cx="1031875"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7" name="Group 98"/>
          <p:cNvGrpSpPr>
            <a:grpSpLocks/>
          </p:cNvGrpSpPr>
          <p:nvPr/>
        </p:nvGrpSpPr>
        <p:grpSpPr bwMode="auto">
          <a:xfrm rot="-5400000">
            <a:off x="-3142456" y="3321844"/>
            <a:ext cx="6858000" cy="214312"/>
            <a:chOff x="0" y="672"/>
            <a:chExt cx="6240" cy="96"/>
          </a:xfrm>
        </p:grpSpPr>
        <p:sp>
          <p:nvSpPr>
            <p:cNvPr id="10250" name="Line 99"/>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51" name="Line 100"/>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52" name="Line 101"/>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225" name="CasellaDiTesto 20"/>
          <p:cNvSpPr txBox="1">
            <a:spLocks noChangeArrowheads="1"/>
          </p:cNvSpPr>
          <p:nvPr/>
        </p:nvSpPr>
        <p:spPr bwMode="auto">
          <a:xfrm>
            <a:off x="1955800" y="1557338"/>
            <a:ext cx="6864350" cy="400050"/>
          </a:xfrm>
          <a:prstGeom prst="rect">
            <a:avLst/>
          </a:prstGeom>
          <a:noFill/>
          <a:ln>
            <a:noFill/>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it-IT" sz="20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AGGRAVAMENTO </a:t>
            </a:r>
            <a:r>
              <a:rPr kumimoji="0" lang="it-IT"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IN PENSIONISTICA DI GUERRA </a:t>
            </a:r>
            <a:r>
              <a:rPr kumimoji="0" lang="it-IT" sz="20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endParaRPr kumimoji="0" lang="it-IT" sz="2000" b="1" i="0" u="none" strike="noStrike" kern="1200" cap="none" spc="0" normalizeH="0" baseline="0" noProof="0" dirty="0">
              <a:ln w="11430"/>
              <a:solidFill>
                <a:srgbClr val="000066"/>
              </a:solidFill>
              <a:effectLst>
                <a:outerShdw blurRad="50800" dist="39000" dir="5460000" algn="tl">
                  <a:srgbClr val="000000">
                    <a:alpha val="38000"/>
                  </a:srgbClr>
                </a:outerShdw>
              </a:effectLst>
              <a:uLnTx/>
              <a:uFillTx/>
              <a:latin typeface="Calibri" pitchFamily="34" charset="0"/>
              <a:ea typeface="+mn-ea"/>
              <a:cs typeface="Arial" charset="0"/>
            </a:endParaRPr>
          </a:p>
        </p:txBody>
      </p:sp>
      <p:sp>
        <p:nvSpPr>
          <p:cNvPr id="10249" name="Rectangle 3"/>
          <p:cNvSpPr txBox="1">
            <a:spLocks noChangeArrowheads="1"/>
          </p:cNvSpPr>
          <p:nvPr/>
        </p:nvSpPr>
        <p:spPr bwMode="auto">
          <a:xfrm>
            <a:off x="539750" y="2060575"/>
            <a:ext cx="849630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 questo punto, merita sottolineare che, secondo quanto previsto dall’art. 81, ultimo comma, del d.P.R. 915/78, </a:t>
            </a:r>
            <a:r>
              <a:rPr kumimoji="0" lang="it-IT" altLang="it-IT" sz="1800" b="0" i="1"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in sede di accertamenti sanitari, con esclusione di quelli  eseguiti alla scadenza dell’assegno temporaneo, l’eventuale constatazione di un miglioramento della invalidità già pensionata a vita, non può costituire mai motivo di modificazione del trattamento di pensione, né di riduzione o soppressione di assegni, salvo che non si tratti dell’assegno di incollocabilità.       </a:t>
            </a: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Tale principio è estensibile anche ai casi in cui sussista un complesso di invalidità, delle quali una di esse abbia subito un miglioramento clinico; in pratica</a:t>
            </a:r>
            <a:r>
              <a:rPr kumimoji="0" lang="it-IT" altLang="it-IT" sz="1800" b="0" i="1"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 seguito della denuncia di un aggravamento,  non può essere  operata una compensazione tra una nuova invalidità, eventualmente riconosciuta per aggravamento/interdipendenza, ed un’altra invalidità che abbia subito un miglioramento.</a:t>
            </a: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816541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0"/>
          <p:cNvSpPr>
            <a:spLocks noChangeArrowheads="1"/>
          </p:cNvSpPr>
          <p:nvPr/>
        </p:nvSpPr>
        <p:spPr bwMode="auto">
          <a:xfrm>
            <a:off x="8763000" y="6505575"/>
            <a:ext cx="381000" cy="352425"/>
          </a:xfrm>
          <a:prstGeom prst="ellipse">
            <a:avLst/>
          </a:prstGeom>
          <a:solidFill>
            <a:srgbClr val="CCFF33"/>
          </a:solidFill>
          <a:ln>
            <a:noFill/>
          </a:ln>
          <a:effectLs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2800" b="1" i="1"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14339" name="Segnaposto numero diapositiva 4"/>
          <p:cNvSpPr txBox="1">
            <a:spLocks noGrp="1"/>
          </p:cNvSpPr>
          <p:nvPr/>
        </p:nvSpPr>
        <p:spPr bwMode="auto">
          <a:xfrm>
            <a:off x="8778875" y="6546850"/>
            <a:ext cx="330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95000"/>
              </a:lnSpc>
              <a:spcBef>
                <a:spcPct val="0"/>
              </a:spcBef>
              <a:spcAft>
                <a:spcPct val="0"/>
              </a:spcAft>
              <a:buClrTx/>
              <a:buSzTx/>
              <a:buFontTx/>
              <a:buNone/>
              <a:tabLst/>
              <a:defRPr/>
            </a:pPr>
            <a:fld id="{86990069-D64D-4948-8834-CDCE666546D2}" type="slidenum">
              <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rPr>
              <a:pPr marL="0" marR="0" lvl="0" indent="0" algn="r" defTabSz="914400" rtl="0" eaLnBrk="1" fontAlgn="base" latinLnBrk="0" hangingPunct="1">
                <a:lnSpc>
                  <a:spcPct val="95000"/>
                </a:lnSpc>
                <a:spcBef>
                  <a:spcPct val="0"/>
                </a:spcBef>
                <a:spcAft>
                  <a:spcPct val="0"/>
                </a:spcAft>
                <a:buClrTx/>
                <a:buSzTx/>
                <a:buFontTx/>
                <a:buNone/>
                <a:tabLst/>
                <a:defRPr/>
              </a:pPr>
              <a:t>6</a:t>
            </a:fld>
            <a:endPar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endParaRPr>
          </a:p>
        </p:txBody>
      </p:sp>
      <p:grpSp>
        <p:nvGrpSpPr>
          <p:cNvPr id="14340" name="Group 27"/>
          <p:cNvGrpSpPr>
            <a:grpSpLocks/>
          </p:cNvGrpSpPr>
          <p:nvPr/>
        </p:nvGrpSpPr>
        <p:grpSpPr bwMode="auto">
          <a:xfrm>
            <a:off x="395288" y="836613"/>
            <a:ext cx="8064500" cy="666750"/>
            <a:chOff x="669" y="609"/>
            <a:chExt cx="2236" cy="428"/>
          </a:xfrm>
        </p:grpSpPr>
        <p:sp>
          <p:nvSpPr>
            <p:cNvPr id="14347" name="AutoShape 28"/>
            <p:cNvSpPr>
              <a:spLocks noChangeArrowheads="1"/>
            </p:cNvSpPr>
            <p:nvPr/>
          </p:nvSpPr>
          <p:spPr bwMode="auto">
            <a:xfrm>
              <a:off x="669" y="609"/>
              <a:ext cx="2222" cy="428"/>
            </a:xfrm>
            <a:prstGeom prst="bevel">
              <a:avLst>
                <a:gd name="adj" fmla="val 12500"/>
              </a:avLst>
            </a:prstGeom>
            <a:solidFill>
              <a:srgbClr val="BBE0E3"/>
            </a:solidFill>
            <a:ln w="9525">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 name="Text Box 29"/>
            <p:cNvSpPr txBox="1">
              <a:spLocks noChangeArrowheads="1"/>
            </p:cNvSpPr>
            <p:nvPr/>
          </p:nvSpPr>
          <p:spPr bwMode="auto">
            <a:xfrm>
              <a:off x="706" y="692"/>
              <a:ext cx="2199" cy="313"/>
            </a:xfrm>
            <a:prstGeom prst="rect">
              <a:avLst/>
            </a:prstGeom>
            <a:noFill/>
            <a:ln>
              <a:noFill/>
            </a:ln>
            <a:effectLs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rPr>
                <a:t>RISARCIMENTO DANNI</a:t>
              </a:r>
              <a:endParaRPr kumimoji="0" lang="es-ES" sz="2200" b="0" i="0" u="none" strike="noStrike" kern="1200" cap="none" spc="0" normalizeH="0" baseline="0" noProof="0" dirty="0">
                <a:ln>
                  <a:noFill/>
                </a:ln>
                <a:solidFill>
                  <a:srgbClr val="CC6600"/>
                </a:solidFill>
                <a:effectLst>
                  <a:outerShdw blurRad="38100" dist="38100" dir="2700000" algn="tl">
                    <a:srgbClr val="000000"/>
                  </a:outerShdw>
                </a:effectLst>
                <a:uLnTx/>
                <a:uFillTx/>
                <a:latin typeface="Arial Narrow" pitchFamily="34" charset="0"/>
                <a:ea typeface="+mn-ea"/>
                <a:cs typeface="+mn-cs"/>
              </a:endParaRPr>
            </a:p>
          </p:txBody>
        </p:sp>
      </p:grpSp>
      <p:sp>
        <p:nvSpPr>
          <p:cNvPr id="14341" name="Rectangle 1027"/>
          <p:cNvSpPr txBox="1">
            <a:spLocks noChangeArrowheads="1"/>
          </p:cNvSpPr>
          <p:nvPr/>
        </p:nvSpPr>
        <p:spPr bwMode="auto">
          <a:xfrm>
            <a:off x="179388" y="1631950"/>
            <a:ext cx="8785225" cy="4851400"/>
          </a:xfrm>
          <a:prstGeom prst="rect">
            <a:avLst/>
          </a:prstGeom>
          <a:blipFill dpi="0" rotWithShape="1">
            <a:blip r:embed="rId3"/>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it-IT" altLang="it-IT"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p:txBody>
      </p:sp>
      <p:sp>
        <p:nvSpPr>
          <p:cNvPr id="19" name="CasellaDiTesto 2"/>
          <p:cNvSpPr txBox="1">
            <a:spLocks noChangeArrowheads="1"/>
          </p:cNvSpPr>
          <p:nvPr/>
        </p:nvSpPr>
        <p:spPr bwMode="auto">
          <a:xfrm>
            <a:off x="228600" y="1725613"/>
            <a:ext cx="8713788" cy="4786312"/>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2100" b="0" i="0" u="none" strike="noStrike" kern="1200" cap="none" spc="0" normalizeH="0" baseline="0" noProof="0" dirty="0">
                <a:ln>
                  <a:noFill/>
                </a:ln>
                <a:solidFill>
                  <a:srgbClr val="000099"/>
                </a:solidFill>
                <a:effectLst/>
                <a:uLnTx/>
                <a:uFillTx/>
                <a:latin typeface="Arial" charset="0"/>
                <a:ea typeface="+mn-ea"/>
                <a:cs typeface="+mn-cs"/>
              </a:rPr>
              <a:t>Qualunque</a:t>
            </a:r>
            <a:r>
              <a:rPr kumimoji="0" lang="it-IT" sz="2100" b="1" i="0" u="none" strike="noStrike" kern="1200" cap="none" spc="0" normalizeH="0" baseline="0" noProof="0" dirty="0">
                <a:ln>
                  <a:noFill/>
                </a:ln>
                <a:solidFill>
                  <a:srgbClr val="000099"/>
                </a:solidFill>
                <a:effectLst/>
                <a:uLnTx/>
                <a:uFillTx/>
                <a:latin typeface="Arial" charset="0"/>
                <a:ea typeface="+mn-ea"/>
                <a:cs typeface="+mn-cs"/>
              </a:rPr>
              <a:t> </a:t>
            </a:r>
            <a:r>
              <a:rPr kumimoji="0" lang="it-IT" sz="2100" b="1" i="0" u="sng" strike="noStrike" kern="1200" cap="none" spc="0" normalizeH="0" baseline="0" noProof="0" dirty="0">
                <a:ln>
                  <a:noFill/>
                </a:ln>
                <a:solidFill>
                  <a:srgbClr val="000099"/>
                </a:solidFill>
                <a:effectLst/>
                <a:uLnTx/>
                <a:uFillTx/>
                <a:latin typeface="Arial" charset="0"/>
                <a:ea typeface="+mn-ea"/>
                <a:cs typeface="+mn-cs"/>
              </a:rPr>
              <a:t>fatto doloso o colposo</a:t>
            </a:r>
            <a:r>
              <a:rPr kumimoji="0" lang="it-IT" sz="2100" b="0" i="0" u="none" strike="noStrike" kern="1200" cap="none" spc="0" normalizeH="0" baseline="0" noProof="0" dirty="0">
                <a:ln>
                  <a:noFill/>
                </a:ln>
                <a:solidFill>
                  <a:srgbClr val="000099"/>
                </a:solidFill>
                <a:effectLst/>
                <a:uLnTx/>
                <a:uFillTx/>
                <a:latin typeface="Arial" charset="0"/>
                <a:ea typeface="+mn-ea"/>
                <a:cs typeface="+mn-cs"/>
              </a:rPr>
              <a:t>, che cagiona ad altri un </a:t>
            </a:r>
            <a:r>
              <a:rPr kumimoji="0" lang="it-IT" sz="2100" b="1" i="0" u="sng" strike="noStrike" kern="1200" cap="none" spc="0" normalizeH="0" baseline="0" noProof="0" dirty="0">
                <a:ln>
                  <a:noFill/>
                </a:ln>
                <a:solidFill>
                  <a:srgbClr val="000099"/>
                </a:solidFill>
                <a:effectLst/>
                <a:uLnTx/>
                <a:uFillTx/>
                <a:latin typeface="Arial" charset="0"/>
                <a:ea typeface="+mn-ea"/>
                <a:cs typeface="+mn-cs"/>
              </a:rPr>
              <a:t>danno ingiusto</a:t>
            </a:r>
            <a:r>
              <a:rPr kumimoji="0" lang="it-IT" sz="2100" b="0" i="0" u="none" strike="noStrike" kern="1200" cap="none" spc="0" normalizeH="0" baseline="0" noProof="0" dirty="0">
                <a:ln>
                  <a:noFill/>
                </a:ln>
                <a:solidFill>
                  <a:srgbClr val="000099"/>
                </a:solidFill>
                <a:effectLst/>
                <a:uLnTx/>
                <a:uFillTx/>
                <a:latin typeface="Arial" charset="0"/>
                <a:ea typeface="+mn-ea"/>
                <a:cs typeface="+mn-cs"/>
              </a:rPr>
              <a:t>, obbliga colui che ha commesso il fatto a </a:t>
            </a:r>
            <a:r>
              <a:rPr kumimoji="0" lang="it-IT" sz="2100" b="1" i="0" u="sng" strike="noStrike" kern="1200" cap="none" spc="0" normalizeH="0" baseline="0" noProof="0" dirty="0">
                <a:ln>
                  <a:noFill/>
                </a:ln>
                <a:solidFill>
                  <a:srgbClr val="000099"/>
                </a:solidFill>
                <a:effectLst/>
                <a:uLnTx/>
                <a:uFillTx/>
                <a:latin typeface="Arial" charset="0"/>
                <a:ea typeface="+mn-ea"/>
                <a:cs typeface="+mn-cs"/>
              </a:rPr>
              <a:t>risarcire il danno</a:t>
            </a:r>
            <a:r>
              <a:rPr kumimoji="0" lang="it-IT" sz="2100" b="0" i="0" u="none" strike="noStrike" kern="1200" cap="none" spc="0" normalizeH="0" baseline="0" noProof="0" dirty="0">
                <a:ln>
                  <a:noFill/>
                </a:ln>
                <a:solidFill>
                  <a:srgbClr val="000099"/>
                </a:solidFill>
                <a:effectLst/>
                <a:uLnTx/>
                <a:uFillTx/>
                <a:latin typeface="Arial" charset="0"/>
                <a:ea typeface="+mn-ea"/>
                <a:cs typeface="+mn-cs"/>
              </a:rPr>
              <a:t> </a:t>
            </a:r>
            <a:r>
              <a:rPr kumimoji="0" lang="it-IT" sz="1600" b="0" i="0" u="none" strike="noStrike" kern="1200" cap="none" spc="0" normalizeH="0" baseline="0" noProof="0" dirty="0">
                <a:ln>
                  <a:noFill/>
                </a:ln>
                <a:solidFill>
                  <a:srgbClr val="000099"/>
                </a:solidFill>
                <a:effectLst/>
                <a:uLnTx/>
                <a:uFillTx/>
                <a:latin typeface="Arial" charset="0"/>
                <a:ea typeface="+mn-ea"/>
                <a:cs typeface="+mn-cs"/>
              </a:rPr>
              <a:t>(art. </a:t>
            </a:r>
            <a:r>
              <a:rPr kumimoji="0" lang="it-IT" sz="1600" b="1" i="0" u="none" strike="noStrike" kern="1200" cap="none" spc="0" normalizeH="0" baseline="0" noProof="0" dirty="0">
                <a:ln>
                  <a:noFill/>
                </a:ln>
                <a:solidFill>
                  <a:srgbClr val="000099"/>
                </a:solidFill>
                <a:effectLst/>
                <a:uLnTx/>
                <a:uFillTx/>
                <a:latin typeface="Arial" charset="0"/>
                <a:ea typeface="+mn-ea"/>
                <a:cs typeface="+mn-cs"/>
              </a:rPr>
              <a:t>2043 Codice Civile</a:t>
            </a:r>
            <a:r>
              <a:rPr kumimoji="0" lang="it-IT" sz="1600" b="0" i="0" u="none" strike="noStrike" kern="1200" cap="none" spc="0" normalizeH="0" baseline="0" noProof="0" dirty="0" smtClean="0">
                <a:ln>
                  <a:noFill/>
                </a:ln>
                <a:solidFill>
                  <a:srgbClr val="000099"/>
                </a:solidFill>
                <a:effectLst/>
                <a:uLnTx/>
                <a:uFillTx/>
                <a:latin typeface="Arial" charset="0"/>
                <a:ea typeface="+mn-ea"/>
                <a:cs typeface="+mn-cs"/>
              </a:rPr>
              <a:t>).</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sz="800" b="0" i="0" u="none" strike="noStrike" kern="1200" cap="none" spc="0" normalizeH="0" baseline="0" noProof="0" dirty="0" smtClean="0">
              <a:ln>
                <a:noFill/>
              </a:ln>
              <a:solidFill>
                <a:srgbClr val="000099"/>
              </a:solidFill>
              <a:effectLst/>
              <a:uLnTx/>
              <a:uFillTx/>
              <a:latin typeface="Arial"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2100" b="0" i="0" u="none" strike="noStrike" kern="1200" cap="none" spc="0" normalizeH="0" baseline="0" noProof="0" dirty="0">
                <a:ln>
                  <a:noFill/>
                </a:ln>
                <a:solidFill>
                  <a:srgbClr val="000099"/>
                </a:solidFill>
                <a:effectLst/>
                <a:uLnTx/>
                <a:uFillTx/>
                <a:latin typeface="Arial" charset="0"/>
                <a:ea typeface="+mn-ea"/>
                <a:cs typeface="+mn-cs"/>
              </a:rPr>
              <a:t>Laddove il </a:t>
            </a:r>
            <a:r>
              <a:rPr kumimoji="0" lang="it-IT" sz="2100" b="1" i="0" u="none" strike="noStrike" kern="1200" cap="none" spc="0" normalizeH="0" baseline="0" noProof="0" dirty="0">
                <a:ln>
                  <a:noFill/>
                </a:ln>
                <a:solidFill>
                  <a:srgbClr val="000099"/>
                </a:solidFill>
                <a:effectLst/>
                <a:uLnTx/>
                <a:uFillTx/>
                <a:latin typeface="Arial" charset="0"/>
                <a:ea typeface="+mn-ea"/>
                <a:cs typeface="+mn-cs"/>
              </a:rPr>
              <a:t>lavoratore</a:t>
            </a:r>
            <a:r>
              <a:rPr kumimoji="0" lang="it-IT" sz="2100" b="0" i="0" u="none" strike="noStrike" kern="1200" cap="none" spc="0" normalizeH="0" baseline="0" noProof="0" dirty="0">
                <a:ln>
                  <a:noFill/>
                </a:ln>
                <a:solidFill>
                  <a:srgbClr val="000099"/>
                </a:solidFill>
                <a:effectLst/>
                <a:uLnTx/>
                <a:uFillTx/>
                <a:latin typeface="Arial" charset="0"/>
                <a:ea typeface="+mn-ea"/>
                <a:cs typeface="+mn-cs"/>
              </a:rPr>
              <a:t> assuma di aver contratto una </a:t>
            </a:r>
            <a:r>
              <a:rPr kumimoji="0" lang="it-IT" sz="2100" b="0" i="0" u="sng" strike="noStrike" kern="1200" cap="none" spc="0" normalizeH="0" baseline="0" noProof="0" dirty="0">
                <a:ln>
                  <a:noFill/>
                </a:ln>
                <a:solidFill>
                  <a:srgbClr val="000099"/>
                </a:solidFill>
                <a:effectLst/>
                <a:uLnTx/>
                <a:uFillTx/>
                <a:latin typeface="Arial" charset="0"/>
                <a:ea typeface="+mn-ea"/>
                <a:cs typeface="+mn-cs"/>
              </a:rPr>
              <a:t>malattia professionale o un infortunio sul lavoro</a:t>
            </a:r>
            <a:r>
              <a:rPr kumimoji="0" lang="it-IT" sz="2100" b="0" i="0" u="none" strike="noStrike" kern="1200" cap="none" spc="0" normalizeH="0" baseline="0" noProof="0" dirty="0">
                <a:ln>
                  <a:noFill/>
                </a:ln>
                <a:solidFill>
                  <a:srgbClr val="000099"/>
                </a:solidFill>
                <a:effectLst/>
                <a:uLnTx/>
                <a:uFillTx/>
                <a:latin typeface="Arial" charset="0"/>
                <a:ea typeface="+mn-ea"/>
                <a:cs typeface="+mn-cs"/>
              </a:rPr>
              <a:t>, può agire in giudizio per il risarcimento del danno, </a:t>
            </a:r>
            <a:r>
              <a:rPr kumimoji="0" lang="it-IT" sz="2100" b="1" i="0" u="none" strike="noStrike" kern="1200" cap="none" spc="0" normalizeH="0" baseline="0" noProof="0" dirty="0">
                <a:ln>
                  <a:noFill/>
                </a:ln>
                <a:solidFill>
                  <a:srgbClr val="000099"/>
                </a:solidFill>
                <a:effectLst/>
                <a:uLnTx/>
                <a:uFillTx/>
                <a:latin typeface="Arial" charset="0"/>
                <a:ea typeface="+mn-ea"/>
                <a:cs typeface="+mn-cs"/>
              </a:rPr>
              <a:t>ex art. 2087 c.c.,</a:t>
            </a:r>
            <a:r>
              <a:rPr kumimoji="0" lang="it-IT" sz="2100" b="0" i="0" u="none" strike="noStrike" kern="1200" cap="none" spc="0" normalizeH="0" baseline="0" noProof="0" dirty="0">
                <a:ln>
                  <a:noFill/>
                </a:ln>
                <a:solidFill>
                  <a:srgbClr val="000099"/>
                </a:solidFill>
                <a:effectLst/>
                <a:uLnTx/>
                <a:uFillTx/>
                <a:latin typeface="Arial" charset="0"/>
                <a:ea typeface="+mn-ea"/>
                <a:cs typeface="+mn-cs"/>
              </a:rPr>
              <a:t> patito come conseguenza di una </a:t>
            </a:r>
            <a:r>
              <a:rPr kumimoji="0" lang="it-IT" sz="2100" b="1" i="0" u="sng" strike="noStrike" kern="1200" cap="none" spc="0" normalizeH="0" baseline="0" noProof="0" dirty="0">
                <a:ln>
                  <a:noFill/>
                </a:ln>
                <a:solidFill>
                  <a:srgbClr val="000099"/>
                </a:solidFill>
                <a:effectLst/>
                <a:uLnTx/>
                <a:uFillTx/>
                <a:latin typeface="Arial" charset="0"/>
                <a:ea typeface="+mn-ea"/>
                <a:cs typeface="+mn-cs"/>
              </a:rPr>
              <a:t>violazione da parte del datore di lavoro degli obblighi di sicurezza</a:t>
            </a:r>
            <a:r>
              <a:rPr kumimoji="0" lang="it-IT" sz="2100" b="0" i="0" u="none" strike="noStrike" kern="1200" cap="none" spc="0" normalizeH="0" baseline="0" noProof="0" dirty="0">
                <a:ln>
                  <a:noFill/>
                </a:ln>
                <a:solidFill>
                  <a:srgbClr val="000099"/>
                </a:solidFill>
                <a:effectLst/>
                <a:uLnTx/>
                <a:uFillTx/>
                <a:latin typeface="Arial" charset="0"/>
                <a:ea typeface="+mn-ea"/>
                <a:cs typeface="+mn-cs"/>
              </a:rPr>
              <a:t>. </a:t>
            </a:r>
            <a:endParaRPr kumimoji="0" lang="it-IT" sz="2100" b="0" i="0" u="none" strike="noStrike" kern="1200" cap="none" spc="0" normalizeH="0" baseline="0" noProof="0" dirty="0" smtClean="0">
              <a:ln>
                <a:noFill/>
              </a:ln>
              <a:solidFill>
                <a:srgbClr val="000099"/>
              </a:solidFill>
              <a:effectLst/>
              <a:uLnTx/>
              <a:uFillTx/>
              <a:latin typeface="Arial"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2100" b="0" i="0" u="none" strike="noStrike" kern="1200" cap="none" spc="0" normalizeH="0" baseline="0" noProof="0" dirty="0" smtClean="0">
                <a:ln>
                  <a:noFill/>
                </a:ln>
                <a:solidFill>
                  <a:srgbClr val="000099"/>
                </a:solidFill>
                <a:effectLst/>
                <a:uLnTx/>
                <a:uFillTx/>
                <a:latin typeface="Arial" charset="0"/>
                <a:ea typeface="+mn-ea"/>
                <a:cs typeface="+mn-cs"/>
              </a:rPr>
              <a:t>Il</a:t>
            </a:r>
            <a:r>
              <a:rPr kumimoji="0" lang="it-IT" sz="2100" b="0" i="0" u="none" strike="noStrike" kern="1200" cap="none" spc="0" normalizeH="0" baseline="0" noProof="0" dirty="0">
                <a:ln>
                  <a:noFill/>
                </a:ln>
                <a:solidFill>
                  <a:srgbClr val="000099"/>
                </a:solidFill>
                <a:effectLst/>
                <a:uLnTx/>
                <a:uFillTx/>
                <a:latin typeface="Arial" charset="0"/>
                <a:ea typeface="+mn-ea"/>
                <a:cs typeface="+mn-cs"/>
              </a:rPr>
              <a:t> modello risarcitorio della responsabilità civile mira ad un </a:t>
            </a:r>
            <a:r>
              <a:rPr kumimoji="0" lang="it-IT" sz="2100" b="0" i="1" u="none" strike="noStrike" kern="1200" cap="none" spc="0" normalizeH="0" baseline="0" noProof="0" dirty="0">
                <a:ln>
                  <a:noFill/>
                </a:ln>
                <a:solidFill>
                  <a:srgbClr val="000099"/>
                </a:solidFill>
                <a:effectLst/>
                <a:uLnTx/>
                <a:uFillTx/>
                <a:latin typeface="Arial" charset="0"/>
                <a:ea typeface="+mn-ea"/>
                <a:cs typeface="+mn-cs"/>
              </a:rPr>
              <a:t>integrale risarcimento</a:t>
            </a:r>
            <a:r>
              <a:rPr kumimoji="0" lang="it-IT" sz="2100" b="0" i="0" u="none" strike="noStrike" kern="1200" cap="none" spc="0" normalizeH="0" baseline="0" noProof="0" dirty="0">
                <a:ln>
                  <a:noFill/>
                </a:ln>
                <a:solidFill>
                  <a:srgbClr val="000099"/>
                </a:solidFill>
                <a:effectLst/>
                <a:uLnTx/>
                <a:uFillTx/>
                <a:latin typeface="Arial" charset="0"/>
                <a:ea typeface="+mn-ea"/>
                <a:cs typeface="+mn-cs"/>
              </a:rPr>
              <a:t> a favore del danneggiato volto, perlomeno in astratto, a ricostituire lo stato in cui questi si sarebbe trovato senza </a:t>
            </a:r>
            <a:r>
              <a:rPr kumimoji="0" lang="it-IT" sz="2100" b="0" i="0" u="none" strike="noStrike" kern="1200" cap="none" spc="0" normalizeH="0" baseline="0" noProof="0" dirty="0" smtClean="0">
                <a:ln>
                  <a:noFill/>
                </a:ln>
                <a:solidFill>
                  <a:srgbClr val="000099"/>
                </a:solidFill>
                <a:effectLst/>
                <a:uLnTx/>
                <a:uFillTx/>
                <a:latin typeface="Arial" charset="0"/>
                <a:ea typeface="+mn-ea"/>
                <a:cs typeface="+mn-cs"/>
              </a:rPr>
              <a:t>l’evento </a:t>
            </a:r>
            <a:r>
              <a:rPr kumimoji="0" lang="it-IT" sz="2100" b="0" i="0" u="none" strike="noStrike" kern="1200" cap="none" spc="0" normalizeH="0" baseline="0" noProof="0" dirty="0">
                <a:ln>
                  <a:noFill/>
                </a:ln>
                <a:solidFill>
                  <a:srgbClr val="000099"/>
                </a:solidFill>
                <a:effectLst/>
                <a:uLnTx/>
                <a:uFillTx/>
                <a:latin typeface="Arial" charset="0"/>
                <a:ea typeface="+mn-ea"/>
                <a:cs typeface="+mn-cs"/>
              </a:rPr>
              <a:t>lesivo</a:t>
            </a:r>
            <a:r>
              <a:rPr kumimoji="0" lang="it-IT" sz="2100" b="0" i="0" u="none" strike="noStrike" kern="1200" cap="none" spc="0" normalizeH="0" baseline="0" noProof="0" dirty="0" smtClean="0">
                <a:ln>
                  <a:noFill/>
                </a:ln>
                <a:solidFill>
                  <a:srgbClr val="000099"/>
                </a:solidFill>
                <a:effectLst/>
                <a:uLnTx/>
                <a:uFillTx/>
                <a:latin typeface="Arial" charset="0"/>
                <a:ea typeface="+mn-ea"/>
                <a:cs typeface="+mn-cs"/>
              </a:rPr>
              <a:t>.</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sz="800" b="0" i="0" u="none" strike="noStrike" kern="1200" cap="none" spc="0" normalizeH="0" baseline="0" noProof="0" dirty="0" smtClean="0">
              <a:ln>
                <a:noFill/>
              </a:ln>
              <a:solidFill>
                <a:srgbClr val="000099"/>
              </a:solidFill>
              <a:effectLst/>
              <a:uLnTx/>
              <a:uFillTx/>
              <a:latin typeface="Arial"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2100" b="0" i="0" u="none" strike="noStrike" kern="1200" cap="none" spc="0" normalizeH="0" baseline="0" noProof="0" dirty="0" smtClean="0">
                <a:ln>
                  <a:noFill/>
                </a:ln>
                <a:solidFill>
                  <a:srgbClr val="000099"/>
                </a:solidFill>
                <a:effectLst/>
                <a:uLnTx/>
                <a:uFillTx/>
                <a:latin typeface="Arial" charset="0"/>
                <a:ea typeface="+mn-ea"/>
                <a:cs typeface="+mn-cs"/>
              </a:rPr>
              <a:t>Le voci di danno risarcibili si distinguono schematicamente in:</a:t>
            </a:r>
            <a:endParaRPr kumimoji="0" lang="it-IT" sz="2100" b="0" i="0" u="none" strike="noStrike" kern="1200" cap="none" spc="0" normalizeH="0" baseline="0" noProof="0" dirty="0">
              <a:ln>
                <a:noFill/>
              </a:ln>
              <a:solidFill>
                <a:srgbClr val="000099"/>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2100" b="1" i="0" u="none" strike="noStrike" kern="1200" cap="none" spc="0" normalizeH="0" baseline="0" noProof="0" dirty="0">
                <a:ln>
                  <a:noFill/>
                </a:ln>
                <a:solidFill>
                  <a:srgbClr val="000099"/>
                </a:solidFill>
                <a:effectLst/>
                <a:uLnTx/>
                <a:uFillTx/>
                <a:latin typeface="Arial" charset="0"/>
                <a:ea typeface="+mn-ea"/>
                <a:cs typeface="+mn-cs"/>
              </a:rPr>
              <a:t>(1) danno </a:t>
            </a:r>
            <a:r>
              <a:rPr kumimoji="0" lang="it-IT" sz="2100" b="1" i="0" u="none" strike="noStrike" kern="1200" cap="none" spc="0" normalizeH="0" baseline="0" noProof="0" dirty="0" smtClean="0">
                <a:ln>
                  <a:noFill/>
                </a:ln>
                <a:solidFill>
                  <a:srgbClr val="000099"/>
                </a:solidFill>
                <a:effectLst/>
                <a:uLnTx/>
                <a:uFillTx/>
                <a:latin typeface="Arial" charset="0"/>
                <a:ea typeface="+mn-ea"/>
                <a:cs typeface="+mn-cs"/>
              </a:rPr>
              <a:t>patrimoniale;</a:t>
            </a:r>
            <a:endParaRPr kumimoji="0" lang="it-IT" sz="2100" b="0" i="0" u="none" strike="noStrike" kern="1200" cap="none" spc="0" normalizeH="0" baseline="0" noProof="0" dirty="0">
              <a:ln>
                <a:noFill/>
              </a:ln>
              <a:solidFill>
                <a:srgbClr val="000099"/>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2100" b="1" i="0" u="none" strike="noStrike" kern="1200" cap="none" spc="0" normalizeH="0" baseline="0" noProof="0" dirty="0" smtClean="0">
                <a:ln>
                  <a:noFill/>
                </a:ln>
                <a:solidFill>
                  <a:srgbClr val="000099"/>
                </a:solidFill>
                <a:effectLst/>
                <a:uLnTx/>
                <a:uFillTx/>
                <a:latin typeface="Arial" charset="0"/>
                <a:ea typeface="+mn-ea"/>
                <a:cs typeface="+mn-cs"/>
              </a:rPr>
              <a:t>(</a:t>
            </a:r>
            <a:r>
              <a:rPr kumimoji="0" lang="it-IT" sz="2100" b="1" i="0" u="none" strike="noStrike" kern="1200" cap="none" spc="0" normalizeH="0" baseline="0" noProof="0" dirty="0">
                <a:ln>
                  <a:noFill/>
                </a:ln>
                <a:solidFill>
                  <a:srgbClr val="000099"/>
                </a:solidFill>
                <a:effectLst/>
                <a:uLnTx/>
                <a:uFillTx/>
                <a:latin typeface="Arial" charset="0"/>
                <a:ea typeface="+mn-ea"/>
                <a:cs typeface="+mn-cs"/>
              </a:rPr>
              <a:t>2) d</a:t>
            </a:r>
            <a:r>
              <a:rPr kumimoji="0" lang="it-IT" sz="2100" b="1" i="0" u="none" strike="noStrike" kern="1200" cap="none" spc="0" normalizeH="0" baseline="0" noProof="0" dirty="0" smtClean="0">
                <a:ln>
                  <a:noFill/>
                </a:ln>
                <a:solidFill>
                  <a:srgbClr val="000099"/>
                </a:solidFill>
                <a:effectLst/>
                <a:uLnTx/>
                <a:uFillTx/>
                <a:latin typeface="Arial" charset="0"/>
                <a:ea typeface="+mn-ea"/>
                <a:cs typeface="+mn-cs"/>
              </a:rPr>
              <a:t>anno non patrimoniale </a:t>
            </a:r>
            <a:r>
              <a:rPr kumimoji="0" lang="it-IT" sz="1600" b="1" i="0" u="none" strike="noStrike" kern="1200" cap="none" spc="0" normalizeH="0" baseline="0" noProof="0" dirty="0" smtClean="0">
                <a:ln>
                  <a:noFill/>
                </a:ln>
                <a:solidFill>
                  <a:srgbClr val="000099"/>
                </a:solidFill>
                <a:effectLst/>
                <a:uLnTx/>
                <a:uFillTx/>
                <a:latin typeface="Arial" charset="0"/>
                <a:ea typeface="+mn-ea"/>
                <a:cs typeface="+mn-cs"/>
              </a:rPr>
              <a:t>(danno biologico, </a:t>
            </a:r>
            <a:r>
              <a:rPr kumimoji="0" lang="it-IT" sz="1600" b="1" i="0" u="none" strike="noStrike" kern="1200" cap="none" spc="0" normalizeH="0" baseline="0" noProof="0" dirty="0">
                <a:ln>
                  <a:noFill/>
                </a:ln>
                <a:solidFill>
                  <a:srgbClr val="000099"/>
                </a:solidFill>
                <a:effectLst/>
                <a:uLnTx/>
                <a:uFillTx/>
                <a:latin typeface="Arial" charset="0"/>
                <a:ea typeface="+mn-ea"/>
                <a:cs typeface="+mn-cs"/>
              </a:rPr>
              <a:t>d</a:t>
            </a:r>
            <a:r>
              <a:rPr kumimoji="0" lang="it-IT" sz="1600" b="1" i="0" u="none" strike="noStrike" kern="1200" cap="none" spc="0" normalizeH="0" baseline="0" noProof="0" dirty="0" smtClean="0">
                <a:ln>
                  <a:noFill/>
                </a:ln>
                <a:solidFill>
                  <a:srgbClr val="000099"/>
                </a:solidFill>
                <a:effectLst/>
                <a:uLnTx/>
                <a:uFillTx/>
                <a:latin typeface="Arial" charset="0"/>
                <a:ea typeface="+mn-ea"/>
                <a:cs typeface="+mn-cs"/>
              </a:rPr>
              <a:t>anno morale, etc.)</a:t>
            </a:r>
            <a:endParaRPr kumimoji="0" lang="it-IT" sz="1800" b="1" i="1" u="none" strike="noStrike" kern="1200" cap="all" spc="0" normalizeH="0" baseline="0" noProof="0" dirty="0">
              <a:ln>
                <a:noFill/>
              </a:ln>
              <a:solidFill>
                <a:srgbClr val="000099"/>
              </a:solidFill>
              <a:effectLst>
                <a:outerShdw blurRad="38100" dist="38100" dir="2700000" algn="tl">
                  <a:srgbClr val="000000"/>
                </a:outerShdw>
              </a:effectLst>
              <a:uLnTx/>
              <a:uFillTx/>
              <a:latin typeface="Arial"/>
              <a:ea typeface="+mn-ea"/>
              <a:cs typeface="Times New Roman" pitchFamily="18" charset="0"/>
            </a:endParaRPr>
          </a:p>
        </p:txBody>
      </p:sp>
      <p:grpSp>
        <p:nvGrpSpPr>
          <p:cNvPr id="14343" name="Gruppo 3"/>
          <p:cNvGrpSpPr>
            <a:grpSpLocks/>
          </p:cNvGrpSpPr>
          <p:nvPr/>
        </p:nvGrpSpPr>
        <p:grpSpPr bwMode="auto">
          <a:xfrm>
            <a:off x="42863" y="68263"/>
            <a:ext cx="9058275" cy="522287"/>
            <a:chOff x="36709" y="44066"/>
            <a:chExt cx="9057933" cy="522921"/>
          </a:xfrm>
        </p:grpSpPr>
        <p:sp>
          <p:nvSpPr>
            <p:cNvPr id="11272" name="WordArt 72"/>
            <p:cNvSpPr>
              <a:spLocks noChangeArrowheads="1" noChangeShapeType="1" noTextEdit="1"/>
            </p:cNvSpPr>
            <p:nvPr/>
          </p:nvSpPr>
          <p:spPr bwMode="auto">
            <a:xfrm>
              <a:off x="1042988" y="74160"/>
              <a:ext cx="7058025" cy="43497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65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48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II CONGRESSO NAZIONALE A.N.ME.LE.P.A.: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LE VITTIME DEL DOVERE: ASPETTI MEDICO-LEGALI TRA PRESTAZIONI E RISARCIMENTI</a:t>
              </a:r>
            </a:p>
          </p:txBody>
        </p:sp>
        <p:pic>
          <p:nvPicPr>
            <p:cNvPr id="1434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09" y="44624"/>
              <a:ext cx="890392" cy="5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455" y="44066"/>
              <a:ext cx="865187" cy="49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6929459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7150" y="49213"/>
            <a:ext cx="9144000" cy="6858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267" name="CasellaDiTesto 9"/>
          <p:cNvSpPr txBox="1">
            <a:spLocks noChangeArrowheads="1"/>
          </p:cNvSpPr>
          <p:nvPr/>
        </p:nvSpPr>
        <p:spPr bwMode="auto">
          <a:xfrm>
            <a:off x="611188" y="260350"/>
            <a:ext cx="776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STATO  MAGGIORE  DELLA DIFESA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Collegio  Medico Legale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68" name="AutoShape 2" descr="Risultati immagini per ispettorato generale della difesa"/>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1269" name="Group 23"/>
          <p:cNvGrpSpPr>
            <a:grpSpLocks/>
          </p:cNvGrpSpPr>
          <p:nvPr/>
        </p:nvGrpSpPr>
        <p:grpSpPr bwMode="auto">
          <a:xfrm>
            <a:off x="0" y="1268413"/>
            <a:ext cx="9144000" cy="215900"/>
            <a:chOff x="0" y="672"/>
            <a:chExt cx="6240" cy="96"/>
          </a:xfrm>
        </p:grpSpPr>
        <p:sp>
          <p:nvSpPr>
            <p:cNvPr id="11277" name="Line 24"/>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278" name="Line 25"/>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279" name="Line 26"/>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1270" name="Picture 21" descr="logo12x24"/>
          <p:cNvPicPr>
            <a:picLocks noChangeAspect="1" noChangeArrowheads="1"/>
          </p:cNvPicPr>
          <p:nvPr/>
        </p:nvPicPr>
        <p:blipFill>
          <a:blip r:embed="rId2" cstate="print">
            <a:lum bright="-6000" contrast="18000"/>
            <a:extLst>
              <a:ext uri="{28A0092B-C50C-407E-A947-70E740481C1C}">
                <a14:useLocalDpi xmlns:a14="http://schemas.microsoft.com/office/drawing/2010/main" val="0"/>
              </a:ext>
            </a:extLst>
          </a:blip>
          <a:srcRect/>
          <a:stretch>
            <a:fillRect/>
          </a:stretch>
        </p:blipFill>
        <p:spPr bwMode="auto">
          <a:xfrm>
            <a:off x="755650" y="0"/>
            <a:ext cx="1031875"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1" name="Group 98"/>
          <p:cNvGrpSpPr>
            <a:grpSpLocks/>
          </p:cNvGrpSpPr>
          <p:nvPr/>
        </p:nvGrpSpPr>
        <p:grpSpPr bwMode="auto">
          <a:xfrm rot="-5400000">
            <a:off x="-3142456" y="3321844"/>
            <a:ext cx="6858000" cy="214312"/>
            <a:chOff x="0" y="672"/>
            <a:chExt cx="6240" cy="96"/>
          </a:xfrm>
        </p:grpSpPr>
        <p:sp>
          <p:nvSpPr>
            <p:cNvPr id="11274" name="Line 99"/>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275" name="Line 100"/>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276" name="Line 101"/>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225" name="CasellaDiTesto 20"/>
          <p:cNvSpPr txBox="1">
            <a:spLocks noChangeArrowheads="1"/>
          </p:cNvSpPr>
          <p:nvPr/>
        </p:nvSpPr>
        <p:spPr bwMode="auto">
          <a:xfrm>
            <a:off x="1955800" y="1557338"/>
            <a:ext cx="6792913" cy="400050"/>
          </a:xfrm>
          <a:prstGeom prst="rect">
            <a:avLst/>
          </a:prstGeom>
          <a:noFill/>
          <a:ln>
            <a:noFill/>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it-IT" sz="20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AGGRAVAMENTO IN PENSIONISTICA DI GUERRA </a:t>
            </a:r>
            <a:endParaRPr kumimoji="0" lang="it-IT" sz="2000" b="1" i="0" u="none" strike="noStrike" kern="1200" cap="none" spc="0" normalizeH="0" baseline="0" noProof="0" dirty="0">
              <a:ln w="11430"/>
              <a:solidFill>
                <a:srgbClr val="000066"/>
              </a:solidFill>
              <a:effectLst>
                <a:outerShdw blurRad="50800" dist="39000" dir="5460000" algn="tl">
                  <a:srgbClr val="000000">
                    <a:alpha val="38000"/>
                  </a:srgbClr>
                </a:outerShdw>
              </a:effectLst>
              <a:uLnTx/>
              <a:uFillTx/>
              <a:latin typeface="Calibri" pitchFamily="34" charset="0"/>
              <a:ea typeface="+mn-ea"/>
              <a:cs typeface="Arial" charset="0"/>
            </a:endParaRPr>
          </a:p>
        </p:txBody>
      </p:sp>
      <p:sp>
        <p:nvSpPr>
          <p:cNvPr id="11273" name="Rectangle 3"/>
          <p:cNvSpPr txBox="1">
            <a:spLocks noChangeArrowheads="1"/>
          </p:cNvSpPr>
          <p:nvPr/>
        </p:nvSpPr>
        <p:spPr bwMode="auto">
          <a:xfrm>
            <a:off x="539750" y="2060575"/>
            <a:ext cx="849630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Chiarificatrice, a tal fine, in particolare per noi operatori del settore, è il parere della Corte dei Conti, (Sez. I, 25.6.58, n. 201342) con il quale viene esplicitamente chiarito che:</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1"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In sede di aggravamento, se per effetto di miglioramento della infermità che aveva determinato il riconoscimento del diritto a pensione, il cumulo con una nuova infermità, consequenziale alle cure della prima, venisse a peggiorare il trattamento economico complessivo, non si fa luogo alla nuova classificazione”.</a:t>
            </a: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Infine,  è proprio in relazione ai trattamenti terapeutici  che il legislatore, con la Legge n. 261/91 – art. 2, lett. l), introduce una nuova previsione valutativa ai fini dell’attribuzione del trattamento pensionistico di guerra:</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1"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“Ai fini dell’attribuzione del trattamento pensionistico di cui alla presente legge, vanno valutate anche le infermità la cui insorgenza risulti determinata da cure seguite per invalidità di guerra”.      </a:t>
            </a: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2910001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7150" y="49213"/>
            <a:ext cx="9144000" cy="6858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291" name="CasellaDiTesto 9"/>
          <p:cNvSpPr txBox="1">
            <a:spLocks noChangeArrowheads="1"/>
          </p:cNvSpPr>
          <p:nvPr/>
        </p:nvSpPr>
        <p:spPr bwMode="auto">
          <a:xfrm>
            <a:off x="611188" y="260350"/>
            <a:ext cx="776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STATO  MAGGIORE  DELLA DIFESA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Collegio  Medico Legale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92" name="AutoShape 2" descr="Risultati immagini per ispettorato generale della difesa"/>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2293" name="Group 23"/>
          <p:cNvGrpSpPr>
            <a:grpSpLocks/>
          </p:cNvGrpSpPr>
          <p:nvPr/>
        </p:nvGrpSpPr>
        <p:grpSpPr bwMode="auto">
          <a:xfrm>
            <a:off x="0" y="1268413"/>
            <a:ext cx="9144000" cy="215900"/>
            <a:chOff x="0" y="672"/>
            <a:chExt cx="6240" cy="96"/>
          </a:xfrm>
        </p:grpSpPr>
        <p:sp>
          <p:nvSpPr>
            <p:cNvPr id="12301" name="Line 24"/>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02" name="Line 25"/>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03" name="Line 26"/>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2294" name="Picture 21" descr="logo12x24"/>
          <p:cNvPicPr>
            <a:picLocks noChangeAspect="1" noChangeArrowheads="1"/>
          </p:cNvPicPr>
          <p:nvPr/>
        </p:nvPicPr>
        <p:blipFill>
          <a:blip r:embed="rId2" cstate="print">
            <a:lum bright="-6000" contrast="18000"/>
            <a:extLst>
              <a:ext uri="{28A0092B-C50C-407E-A947-70E740481C1C}">
                <a14:useLocalDpi xmlns:a14="http://schemas.microsoft.com/office/drawing/2010/main" val="0"/>
              </a:ext>
            </a:extLst>
          </a:blip>
          <a:srcRect/>
          <a:stretch>
            <a:fillRect/>
          </a:stretch>
        </p:blipFill>
        <p:spPr bwMode="auto">
          <a:xfrm>
            <a:off x="755650" y="0"/>
            <a:ext cx="1031875"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5" name="Group 98"/>
          <p:cNvGrpSpPr>
            <a:grpSpLocks/>
          </p:cNvGrpSpPr>
          <p:nvPr/>
        </p:nvGrpSpPr>
        <p:grpSpPr bwMode="auto">
          <a:xfrm rot="-5400000">
            <a:off x="-3142456" y="3321844"/>
            <a:ext cx="6858000" cy="214312"/>
            <a:chOff x="0" y="672"/>
            <a:chExt cx="6240" cy="96"/>
          </a:xfrm>
        </p:grpSpPr>
        <p:sp>
          <p:nvSpPr>
            <p:cNvPr id="12298" name="Line 99"/>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299" name="Line 100"/>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00" name="Line 101"/>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225" name="CasellaDiTesto 20"/>
          <p:cNvSpPr txBox="1">
            <a:spLocks noChangeArrowheads="1"/>
          </p:cNvSpPr>
          <p:nvPr/>
        </p:nvSpPr>
        <p:spPr bwMode="auto">
          <a:xfrm>
            <a:off x="1403350" y="1557338"/>
            <a:ext cx="7740650" cy="708025"/>
          </a:xfrm>
          <a:prstGeom prst="rect">
            <a:avLst/>
          </a:prstGeom>
          <a:noFill/>
          <a:ln>
            <a:noFill/>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it-IT" sz="20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AGGRAVAMENTO IN PENSIONISTICA PRIVILEGIATA ORDINARIA, EQUO INDENNIZZO E PRESTAZIONI VITTIME    </a:t>
            </a:r>
            <a:endParaRPr kumimoji="0" lang="it-IT" sz="2000" b="1" i="0" u="none" strike="noStrike" kern="1200" cap="none" spc="0" normalizeH="0" baseline="0" noProof="0" dirty="0">
              <a:ln w="11430"/>
              <a:solidFill>
                <a:srgbClr val="000066"/>
              </a:solidFill>
              <a:effectLst>
                <a:outerShdw blurRad="50800" dist="39000" dir="5460000" algn="tl">
                  <a:srgbClr val="000000">
                    <a:alpha val="38000"/>
                  </a:srgbClr>
                </a:outerShdw>
              </a:effectLst>
              <a:uLnTx/>
              <a:uFillTx/>
              <a:latin typeface="Calibri" pitchFamily="34" charset="0"/>
              <a:ea typeface="+mn-ea"/>
              <a:cs typeface="Arial" charset="0"/>
            </a:endParaRPr>
          </a:p>
        </p:txBody>
      </p:sp>
      <p:sp>
        <p:nvSpPr>
          <p:cNvPr id="12297" name="Rectangle 3"/>
          <p:cNvSpPr txBox="1">
            <a:spLocks noChangeArrowheads="1"/>
          </p:cNvSpPr>
          <p:nvPr/>
        </p:nvSpPr>
        <p:spPr bwMode="auto">
          <a:xfrm>
            <a:off x="539750" y="2565400"/>
            <a:ext cx="84963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PENSIONE PRIVILEGIATA ORDINARIA</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Invece, in tema di pensioni privilegiate ordinarie, per quanto riguarda l’aggravamento, con la Legge 9 del 1980 all’art. 14 è stato previsto l’adeguamento delle pensioni dei mutilati ed invalidi per servizio alla coeva normativa per le pensioni di guerra di cui al D.P.R. n. 915 del 1978. In tale contesto, si può riscontrare una quasi completa ed armoniosa sovrapposizione di aspetti medico-legali che costituiscono le basi fondamentali di riferimento valutativo da parte degli organi sanitari competenti in tali ambiti.</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altLang="it-IT" sz="1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2498302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7150" y="49213"/>
            <a:ext cx="9144000" cy="6858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3315" name="CasellaDiTesto 9"/>
          <p:cNvSpPr txBox="1">
            <a:spLocks noChangeArrowheads="1"/>
          </p:cNvSpPr>
          <p:nvPr/>
        </p:nvSpPr>
        <p:spPr bwMode="auto">
          <a:xfrm>
            <a:off x="611188" y="260350"/>
            <a:ext cx="776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STATO  MAGGIORE  DELLA DIFESA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Collegio  Medico Legale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16" name="AutoShape 2" descr="Risultati immagini per ispettorato generale della difesa"/>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3317" name="Group 23"/>
          <p:cNvGrpSpPr>
            <a:grpSpLocks/>
          </p:cNvGrpSpPr>
          <p:nvPr/>
        </p:nvGrpSpPr>
        <p:grpSpPr bwMode="auto">
          <a:xfrm>
            <a:off x="0" y="1268413"/>
            <a:ext cx="9144000" cy="215900"/>
            <a:chOff x="0" y="672"/>
            <a:chExt cx="6240" cy="96"/>
          </a:xfrm>
        </p:grpSpPr>
        <p:sp>
          <p:nvSpPr>
            <p:cNvPr id="13325" name="Line 24"/>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326" name="Line 25"/>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327" name="Line 26"/>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3318" name="Picture 21" descr="logo12x24"/>
          <p:cNvPicPr>
            <a:picLocks noChangeAspect="1" noChangeArrowheads="1"/>
          </p:cNvPicPr>
          <p:nvPr/>
        </p:nvPicPr>
        <p:blipFill>
          <a:blip r:embed="rId2" cstate="print">
            <a:lum bright="-6000" contrast="18000"/>
            <a:extLst>
              <a:ext uri="{28A0092B-C50C-407E-A947-70E740481C1C}">
                <a14:useLocalDpi xmlns:a14="http://schemas.microsoft.com/office/drawing/2010/main" val="0"/>
              </a:ext>
            </a:extLst>
          </a:blip>
          <a:srcRect/>
          <a:stretch>
            <a:fillRect/>
          </a:stretch>
        </p:blipFill>
        <p:spPr bwMode="auto">
          <a:xfrm>
            <a:off x="755650" y="0"/>
            <a:ext cx="1031875"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19" name="Group 98"/>
          <p:cNvGrpSpPr>
            <a:grpSpLocks/>
          </p:cNvGrpSpPr>
          <p:nvPr/>
        </p:nvGrpSpPr>
        <p:grpSpPr bwMode="auto">
          <a:xfrm rot="-5400000">
            <a:off x="-3142456" y="3321844"/>
            <a:ext cx="6858000" cy="214312"/>
            <a:chOff x="0" y="672"/>
            <a:chExt cx="6240" cy="96"/>
          </a:xfrm>
        </p:grpSpPr>
        <p:sp>
          <p:nvSpPr>
            <p:cNvPr id="13322" name="Line 99"/>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323" name="Line 100"/>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324" name="Line 101"/>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225" name="CasellaDiTesto 20"/>
          <p:cNvSpPr txBox="1">
            <a:spLocks noChangeArrowheads="1"/>
          </p:cNvSpPr>
          <p:nvPr/>
        </p:nvSpPr>
        <p:spPr bwMode="auto">
          <a:xfrm>
            <a:off x="1403350" y="1557338"/>
            <a:ext cx="7740650" cy="708025"/>
          </a:xfrm>
          <a:prstGeom prst="rect">
            <a:avLst/>
          </a:prstGeom>
          <a:noFill/>
          <a:ln>
            <a:noFill/>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it-IT" sz="20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AGGRAVAMENTO IN PENSIONISTICA PRIVILEGIATA ORDINARIA, EQUO INDENNIZZO E PRESTAZIONI VITTIME    </a:t>
            </a:r>
            <a:endParaRPr kumimoji="0" lang="it-IT" sz="2000" b="1" i="0" u="none" strike="noStrike" kern="1200" cap="none" spc="0" normalizeH="0" baseline="0" noProof="0" dirty="0">
              <a:ln w="11430"/>
              <a:solidFill>
                <a:srgbClr val="000066"/>
              </a:solidFill>
              <a:effectLst>
                <a:outerShdw blurRad="50800" dist="39000" dir="5460000" algn="tl">
                  <a:srgbClr val="000000">
                    <a:alpha val="38000"/>
                  </a:srgbClr>
                </a:outerShdw>
              </a:effectLst>
              <a:uLnTx/>
              <a:uFillTx/>
              <a:latin typeface="Calibri" pitchFamily="34" charset="0"/>
              <a:ea typeface="+mn-ea"/>
              <a:cs typeface="Arial" charset="0"/>
            </a:endParaRPr>
          </a:p>
        </p:txBody>
      </p:sp>
      <p:sp>
        <p:nvSpPr>
          <p:cNvPr id="13321" name="Rectangle 3"/>
          <p:cNvSpPr txBox="1">
            <a:spLocks noChangeArrowheads="1"/>
          </p:cNvSpPr>
          <p:nvPr/>
        </p:nvSpPr>
        <p:spPr bwMode="auto">
          <a:xfrm>
            <a:off x="539750" y="2565400"/>
            <a:ext cx="84963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EQUO INDENNIZZO E VITTIME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Nell’ambito degli istituti indennitari dell’equo indennizzo e delle vittime del terrorismo, criminalità e dovere, seppur gli aspetti-medico legali per le ipotesi di aggravamento possono ritenersi sovrapponibili alla pensionistica di guerra ed ordinaria, sono previste delle vere e proprie limitazioni di tipo giuridico-amministrativo per il ricorso alla revisione dei provvedimenti concessivi delle relative prestazioni: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equo indennizzo</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sussiste la possibilità di poter richiedere una revisione per aggravamento   per una volta sola ed entro cinque anni dalla prima concessione</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altLang="it-IT" sz="1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731609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7150" y="49213"/>
            <a:ext cx="9144000" cy="6858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4339" name="CasellaDiTesto 9"/>
          <p:cNvSpPr txBox="1">
            <a:spLocks noChangeArrowheads="1"/>
          </p:cNvSpPr>
          <p:nvPr/>
        </p:nvSpPr>
        <p:spPr bwMode="auto">
          <a:xfrm>
            <a:off x="611188" y="260350"/>
            <a:ext cx="776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STATO  MAGGIORE  DELLA DIFESA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Collegio  Medico Legale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40" name="AutoShape 2" descr="Risultati immagini per ispettorato generale della difesa"/>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4341" name="Group 23"/>
          <p:cNvGrpSpPr>
            <a:grpSpLocks/>
          </p:cNvGrpSpPr>
          <p:nvPr/>
        </p:nvGrpSpPr>
        <p:grpSpPr bwMode="auto">
          <a:xfrm>
            <a:off x="0" y="1268413"/>
            <a:ext cx="9144000" cy="215900"/>
            <a:chOff x="0" y="672"/>
            <a:chExt cx="6240" cy="96"/>
          </a:xfrm>
        </p:grpSpPr>
        <p:sp>
          <p:nvSpPr>
            <p:cNvPr id="14349" name="Line 24"/>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350" name="Line 25"/>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351" name="Line 26"/>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4342" name="Picture 21" descr="logo12x24"/>
          <p:cNvPicPr>
            <a:picLocks noChangeAspect="1" noChangeArrowheads="1"/>
          </p:cNvPicPr>
          <p:nvPr/>
        </p:nvPicPr>
        <p:blipFill>
          <a:blip r:embed="rId2" cstate="print">
            <a:lum bright="-6000" contrast="18000"/>
            <a:extLst>
              <a:ext uri="{28A0092B-C50C-407E-A947-70E740481C1C}">
                <a14:useLocalDpi xmlns:a14="http://schemas.microsoft.com/office/drawing/2010/main" val="0"/>
              </a:ext>
            </a:extLst>
          </a:blip>
          <a:srcRect/>
          <a:stretch>
            <a:fillRect/>
          </a:stretch>
        </p:blipFill>
        <p:spPr bwMode="auto">
          <a:xfrm>
            <a:off x="755650" y="0"/>
            <a:ext cx="1031875"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3" name="Group 98"/>
          <p:cNvGrpSpPr>
            <a:grpSpLocks/>
          </p:cNvGrpSpPr>
          <p:nvPr/>
        </p:nvGrpSpPr>
        <p:grpSpPr bwMode="auto">
          <a:xfrm rot="-5400000">
            <a:off x="-3142456" y="3321844"/>
            <a:ext cx="6858000" cy="214312"/>
            <a:chOff x="0" y="672"/>
            <a:chExt cx="6240" cy="96"/>
          </a:xfrm>
        </p:grpSpPr>
        <p:sp>
          <p:nvSpPr>
            <p:cNvPr id="14346" name="Line 99"/>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347" name="Line 100"/>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348" name="Line 101"/>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225" name="CasellaDiTesto 20"/>
          <p:cNvSpPr txBox="1">
            <a:spLocks noChangeArrowheads="1"/>
          </p:cNvSpPr>
          <p:nvPr/>
        </p:nvSpPr>
        <p:spPr bwMode="auto">
          <a:xfrm>
            <a:off x="1403350" y="1557338"/>
            <a:ext cx="7740650" cy="708025"/>
          </a:xfrm>
          <a:prstGeom prst="rect">
            <a:avLst/>
          </a:prstGeom>
          <a:noFill/>
          <a:ln>
            <a:noFill/>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it-IT" sz="20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AGGRAVAMENTO IN PENSIONISTICA PRIVILEGIATA ORDINARIA, EQUO INDENNIZZO E PRESTAZIONI VITTIME    </a:t>
            </a:r>
            <a:endParaRPr kumimoji="0" lang="it-IT" sz="2000" b="1" i="0" u="none" strike="noStrike" kern="1200" cap="none" spc="0" normalizeH="0" baseline="0" noProof="0" dirty="0">
              <a:ln w="11430"/>
              <a:solidFill>
                <a:srgbClr val="000066"/>
              </a:solidFill>
              <a:effectLst>
                <a:outerShdw blurRad="50800" dist="39000" dir="5460000" algn="tl">
                  <a:srgbClr val="000000">
                    <a:alpha val="38000"/>
                  </a:srgbClr>
                </a:outerShdw>
              </a:effectLst>
              <a:uLnTx/>
              <a:uFillTx/>
              <a:latin typeface="Calibri" pitchFamily="34" charset="0"/>
              <a:ea typeface="+mn-ea"/>
              <a:cs typeface="Arial" charset="0"/>
            </a:endParaRPr>
          </a:p>
        </p:txBody>
      </p:sp>
      <p:sp>
        <p:nvSpPr>
          <p:cNvPr id="14345" name="Rectangle 3"/>
          <p:cNvSpPr txBox="1">
            <a:spLocks noChangeArrowheads="1"/>
          </p:cNvSpPr>
          <p:nvPr/>
        </p:nvSpPr>
        <p:spPr bwMode="auto">
          <a:xfrm>
            <a:off x="539750" y="2420938"/>
            <a:ext cx="8496300"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EQUO INDENNIZZO E VITTIME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Vittime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tale possibilità è consentita solo per quelle del terrorismo e del dovere equiparate, già indennizzate rispettivamente precedentemente alle date  del 26 agosto 2004 e 1 gennaio 2006; tuttavia, in tale ambito le ipotesi dell’aggravamento/interdipendenza hanno trovato finalmente una precisa ed armonica criteriologia di accertamento che è disciplinata dall’art. 1  del D.P.R. n. 191 del 2009   ……. c</a:t>
            </a:r>
            <a:r>
              <a:rPr kumimoji="0" lang="it-IT" altLang="it-IT" sz="1800" b="0" i="1"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per aggravamento fisico, si intende lo stato della menomazione dell'integrita' psico-fisica complessiva derivante dall'evoluzione peggiorativa della patologia da cui e' conseguita l'invalidita' gia' riconosciuta ed indennizzata, nonche' da ogni altra patologia per la quale risulti accertata una correlazione eziopatogenetica per interdipendenza o la cui insorgenza risulti determinata da cure praticate per la patologia gia' riconosciuta.”</a:t>
            </a: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altLang="it-IT" sz="1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7265284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7150" y="49213"/>
            <a:ext cx="9144000" cy="6858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5363" name="CasellaDiTesto 9"/>
          <p:cNvSpPr txBox="1">
            <a:spLocks noChangeArrowheads="1"/>
          </p:cNvSpPr>
          <p:nvPr/>
        </p:nvSpPr>
        <p:spPr bwMode="auto">
          <a:xfrm>
            <a:off x="611188" y="260350"/>
            <a:ext cx="776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STATO  MAGGIORE  DELLA DIFESA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Collegio  Medico Legale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364" name="AutoShape 2" descr="Risultati immagini per ispettorato generale della difesa"/>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5365" name="Group 23"/>
          <p:cNvGrpSpPr>
            <a:grpSpLocks/>
          </p:cNvGrpSpPr>
          <p:nvPr/>
        </p:nvGrpSpPr>
        <p:grpSpPr bwMode="auto">
          <a:xfrm>
            <a:off x="0" y="1268413"/>
            <a:ext cx="9144000" cy="215900"/>
            <a:chOff x="0" y="672"/>
            <a:chExt cx="6240" cy="96"/>
          </a:xfrm>
        </p:grpSpPr>
        <p:sp>
          <p:nvSpPr>
            <p:cNvPr id="15374" name="Line 24"/>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375" name="Line 25"/>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376" name="Line 26"/>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5366" name="Picture 21" descr="logo12x24"/>
          <p:cNvPicPr>
            <a:picLocks noChangeAspect="1" noChangeArrowheads="1"/>
          </p:cNvPicPr>
          <p:nvPr/>
        </p:nvPicPr>
        <p:blipFill>
          <a:blip r:embed="rId2" cstate="print">
            <a:lum bright="-6000" contrast="18000"/>
            <a:extLst>
              <a:ext uri="{28A0092B-C50C-407E-A947-70E740481C1C}">
                <a14:useLocalDpi xmlns:a14="http://schemas.microsoft.com/office/drawing/2010/main" val="0"/>
              </a:ext>
            </a:extLst>
          </a:blip>
          <a:srcRect/>
          <a:stretch>
            <a:fillRect/>
          </a:stretch>
        </p:blipFill>
        <p:spPr bwMode="auto">
          <a:xfrm>
            <a:off x="755650" y="0"/>
            <a:ext cx="1031875"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7" name="Group 98"/>
          <p:cNvGrpSpPr>
            <a:grpSpLocks/>
          </p:cNvGrpSpPr>
          <p:nvPr/>
        </p:nvGrpSpPr>
        <p:grpSpPr bwMode="auto">
          <a:xfrm rot="-5400000">
            <a:off x="-3142456" y="3321844"/>
            <a:ext cx="6858000" cy="214312"/>
            <a:chOff x="0" y="672"/>
            <a:chExt cx="6240" cy="96"/>
          </a:xfrm>
        </p:grpSpPr>
        <p:sp>
          <p:nvSpPr>
            <p:cNvPr id="15371" name="Line 99"/>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372" name="Line 100"/>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373" name="Line 101"/>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225" name="CasellaDiTesto 20"/>
          <p:cNvSpPr txBox="1">
            <a:spLocks noChangeArrowheads="1"/>
          </p:cNvSpPr>
          <p:nvPr/>
        </p:nvSpPr>
        <p:spPr bwMode="auto">
          <a:xfrm>
            <a:off x="708025" y="1557338"/>
            <a:ext cx="8435975" cy="1138237"/>
          </a:xfrm>
          <a:prstGeom prst="rect">
            <a:avLst/>
          </a:prstGeom>
          <a:noFill/>
          <a:ln>
            <a:noFill/>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endParaRPr kumimoji="0" lang="it-IT" sz="20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endParaRPr kumimoji="0" lang="it-IT" sz="20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it-IT" sz="20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AGGRAVAMENTO NELLA DIPENDENZA DA CAUSA DI SERVIZIO</a:t>
            </a:r>
            <a:endParaRPr kumimoji="0" lang="it-IT" sz="2000" b="1" i="0" u="none" strike="noStrike" kern="1200" cap="none" spc="0" normalizeH="0" baseline="0" noProof="0" dirty="0">
              <a:ln w="11430"/>
              <a:solidFill>
                <a:srgbClr val="000066"/>
              </a:solidFill>
              <a:effectLst>
                <a:outerShdw blurRad="50800" dist="39000" dir="5460000" algn="tl">
                  <a:srgbClr val="000000">
                    <a:alpha val="38000"/>
                  </a:srgbClr>
                </a:outerShdw>
              </a:effectLst>
              <a:uLnTx/>
              <a:uFillTx/>
              <a:latin typeface="Calibri" pitchFamily="34" charset="0"/>
              <a:ea typeface="+mn-ea"/>
              <a:cs typeface="Arial" charset="0"/>
            </a:endParaRPr>
          </a:p>
        </p:txBody>
      </p:sp>
      <p:sp>
        <p:nvSpPr>
          <p:cNvPr id="15369" name="Rectangle 3"/>
          <p:cNvSpPr txBox="1">
            <a:spLocks noChangeArrowheads="1"/>
          </p:cNvSpPr>
          <p:nvPr/>
        </p:nvSpPr>
        <p:spPr bwMode="auto">
          <a:xfrm>
            <a:off x="539750" y="2420938"/>
            <a:ext cx="849630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altLang="it-IT" sz="1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370" name="Rectangle 3"/>
          <p:cNvSpPr txBox="1">
            <a:spLocks noChangeArrowheads="1"/>
          </p:cNvSpPr>
          <p:nvPr/>
        </p:nvSpPr>
        <p:spPr bwMode="auto">
          <a:xfrm>
            <a:off x="708025" y="2573338"/>
            <a:ext cx="8185150"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In tale ambito, l’art. 2 del D.P.R. n. 461 del 2001, prevede  la possibilità del riconoscimento della dipendenza da causa di servizio per aggravamento, con riferimento a quelle situazioni di preesistenze menomative extralavorative che si sono aggravate per fatti di servizio. </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In tal caso è prevista la possibilità del riconoscimento della dipendenza da causa di servizio, ma con l’eventuale diritto ad un equo indennizzo, calcolato per differenziale tra la menomazione preesistente e quella sopravvenuta riconosciuta.   </a:t>
            </a:r>
          </a:p>
        </p:txBody>
      </p:sp>
    </p:spTree>
    <p:extLst>
      <p:ext uri="{BB962C8B-B14F-4D97-AF65-F5344CB8AC3E}">
        <p14:creationId xmlns:p14="http://schemas.microsoft.com/office/powerpoint/2010/main" val="268577973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7150" y="49213"/>
            <a:ext cx="9144000" cy="6858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6387" name="CasellaDiTesto 9"/>
          <p:cNvSpPr txBox="1">
            <a:spLocks noChangeArrowheads="1"/>
          </p:cNvSpPr>
          <p:nvPr/>
        </p:nvSpPr>
        <p:spPr bwMode="auto">
          <a:xfrm>
            <a:off x="611188" y="260350"/>
            <a:ext cx="776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STATO  MAGGIORE  DELLA DIFESA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Collegio  Medico Legale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388" name="AutoShape 2" descr="Risultati immagini per ispettorato generale della difesa"/>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6389" name="Group 23"/>
          <p:cNvGrpSpPr>
            <a:grpSpLocks/>
          </p:cNvGrpSpPr>
          <p:nvPr/>
        </p:nvGrpSpPr>
        <p:grpSpPr bwMode="auto">
          <a:xfrm>
            <a:off x="0" y="1268413"/>
            <a:ext cx="9144000" cy="215900"/>
            <a:chOff x="0" y="672"/>
            <a:chExt cx="6240" cy="96"/>
          </a:xfrm>
        </p:grpSpPr>
        <p:sp>
          <p:nvSpPr>
            <p:cNvPr id="16398" name="Line 24"/>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399" name="Line 25"/>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400" name="Line 26"/>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6390" name="Picture 21" descr="logo12x24"/>
          <p:cNvPicPr>
            <a:picLocks noChangeAspect="1" noChangeArrowheads="1"/>
          </p:cNvPicPr>
          <p:nvPr/>
        </p:nvPicPr>
        <p:blipFill>
          <a:blip r:embed="rId2" cstate="print">
            <a:lum bright="-6000" contrast="18000"/>
            <a:extLst>
              <a:ext uri="{28A0092B-C50C-407E-A947-70E740481C1C}">
                <a14:useLocalDpi xmlns:a14="http://schemas.microsoft.com/office/drawing/2010/main" val="0"/>
              </a:ext>
            </a:extLst>
          </a:blip>
          <a:srcRect/>
          <a:stretch>
            <a:fillRect/>
          </a:stretch>
        </p:blipFill>
        <p:spPr bwMode="auto">
          <a:xfrm>
            <a:off x="755650" y="0"/>
            <a:ext cx="1031875"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91" name="Group 98"/>
          <p:cNvGrpSpPr>
            <a:grpSpLocks/>
          </p:cNvGrpSpPr>
          <p:nvPr/>
        </p:nvGrpSpPr>
        <p:grpSpPr bwMode="auto">
          <a:xfrm rot="-5400000">
            <a:off x="-3142456" y="3321844"/>
            <a:ext cx="6858000" cy="214312"/>
            <a:chOff x="0" y="672"/>
            <a:chExt cx="6240" cy="96"/>
          </a:xfrm>
        </p:grpSpPr>
        <p:sp>
          <p:nvSpPr>
            <p:cNvPr id="16395" name="Line 99"/>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396" name="Line 100"/>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397" name="Line 101"/>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225" name="CasellaDiTesto 20"/>
          <p:cNvSpPr txBox="1">
            <a:spLocks noChangeArrowheads="1"/>
          </p:cNvSpPr>
          <p:nvPr/>
        </p:nvSpPr>
        <p:spPr bwMode="auto">
          <a:xfrm>
            <a:off x="708025" y="1557338"/>
            <a:ext cx="8435975" cy="768350"/>
          </a:xfrm>
          <a:prstGeom prst="rect">
            <a:avLst/>
          </a:prstGeom>
          <a:noFill/>
          <a:ln>
            <a:noFill/>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endParaRPr kumimoji="0" lang="it-IT" sz="20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it-IT" sz="20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 INTERDIPENDENZA NELLA PENSIONISTICA DI GUERRA</a:t>
            </a:r>
            <a:endParaRPr kumimoji="0" lang="it-IT" sz="2000" b="1" i="0" u="none" strike="noStrike" kern="1200" cap="none" spc="0" normalizeH="0" baseline="0" noProof="0" dirty="0">
              <a:ln w="11430"/>
              <a:solidFill>
                <a:srgbClr val="000066"/>
              </a:solidFill>
              <a:effectLst>
                <a:outerShdw blurRad="50800" dist="39000" dir="5460000" algn="tl">
                  <a:srgbClr val="000000">
                    <a:alpha val="38000"/>
                  </a:srgbClr>
                </a:outerShdw>
              </a:effectLst>
              <a:uLnTx/>
              <a:uFillTx/>
              <a:latin typeface="Calibri" pitchFamily="34" charset="0"/>
              <a:ea typeface="+mn-ea"/>
              <a:cs typeface="Arial" charset="0"/>
            </a:endParaRPr>
          </a:p>
        </p:txBody>
      </p:sp>
      <p:sp>
        <p:nvSpPr>
          <p:cNvPr id="16393" name="Rectangle 3"/>
          <p:cNvSpPr txBox="1">
            <a:spLocks noChangeArrowheads="1"/>
          </p:cNvSpPr>
          <p:nvPr/>
        </p:nvSpPr>
        <p:spPr bwMode="auto">
          <a:xfrm>
            <a:off x="539750" y="2420938"/>
            <a:ext cx="849630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altLang="it-IT" sz="1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394" name="Rectangle 3"/>
          <p:cNvSpPr txBox="1">
            <a:spLocks noChangeArrowheads="1"/>
          </p:cNvSpPr>
          <p:nvPr/>
        </p:nvSpPr>
        <p:spPr bwMode="auto">
          <a:xfrm>
            <a:off x="708025" y="2781300"/>
            <a:ext cx="8185150"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Sotto il profilo medico-legale, tenendo conto delle normativa vigente in materia pensionistica, della dottrina e della giurisprudenza che esamineremo, a parere dello scrivente,  </a:t>
            </a:r>
            <a:r>
              <a:rPr kumimoji="0" lang="it-IT" altLang="it-IT" sz="1800" b="0" i="1"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con l’espressione “interdipendenza” si delinea un rapporto di causalità, giuridicamente rilevante,  che consente di correlare tra di loro, una invalidità comunque indennizzata ed ogni altra  alterazione dell’integrità anatomico-funzionale, che non ne sia specifica evoluzione, diffusione o complicazione, ovvero nosograficamente nuova e diversa,   interessante lo stesso organo o apparato, ovvero organi o apparati cofunzionali.</a:t>
            </a: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4978291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7150" y="49213"/>
            <a:ext cx="9144000" cy="6858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7411" name="CasellaDiTesto 9"/>
          <p:cNvSpPr txBox="1">
            <a:spLocks noChangeArrowheads="1"/>
          </p:cNvSpPr>
          <p:nvPr/>
        </p:nvSpPr>
        <p:spPr bwMode="auto">
          <a:xfrm>
            <a:off x="611188" y="260350"/>
            <a:ext cx="776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STATO  MAGGIORE  DELLA DIFESA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Collegio  Medico Legale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2" name="AutoShape 2" descr="Risultati immagini per ispettorato generale della difesa"/>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7413" name="Group 23"/>
          <p:cNvGrpSpPr>
            <a:grpSpLocks/>
          </p:cNvGrpSpPr>
          <p:nvPr/>
        </p:nvGrpSpPr>
        <p:grpSpPr bwMode="auto">
          <a:xfrm>
            <a:off x="0" y="1268413"/>
            <a:ext cx="9144000" cy="215900"/>
            <a:chOff x="0" y="672"/>
            <a:chExt cx="6240" cy="96"/>
          </a:xfrm>
        </p:grpSpPr>
        <p:sp>
          <p:nvSpPr>
            <p:cNvPr id="17422" name="Line 24"/>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423" name="Line 25"/>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424" name="Line 26"/>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7414" name="Picture 21" descr="logo12x24"/>
          <p:cNvPicPr>
            <a:picLocks noChangeAspect="1" noChangeArrowheads="1"/>
          </p:cNvPicPr>
          <p:nvPr/>
        </p:nvPicPr>
        <p:blipFill>
          <a:blip r:embed="rId2" cstate="print">
            <a:lum bright="-6000" contrast="18000"/>
            <a:extLst>
              <a:ext uri="{28A0092B-C50C-407E-A947-70E740481C1C}">
                <a14:useLocalDpi xmlns:a14="http://schemas.microsoft.com/office/drawing/2010/main" val="0"/>
              </a:ext>
            </a:extLst>
          </a:blip>
          <a:srcRect/>
          <a:stretch>
            <a:fillRect/>
          </a:stretch>
        </p:blipFill>
        <p:spPr bwMode="auto">
          <a:xfrm>
            <a:off x="755650" y="0"/>
            <a:ext cx="1031875"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5" name="Group 98"/>
          <p:cNvGrpSpPr>
            <a:grpSpLocks/>
          </p:cNvGrpSpPr>
          <p:nvPr/>
        </p:nvGrpSpPr>
        <p:grpSpPr bwMode="auto">
          <a:xfrm rot="-5400000">
            <a:off x="-3142456" y="3321844"/>
            <a:ext cx="6858000" cy="214312"/>
            <a:chOff x="0" y="672"/>
            <a:chExt cx="6240" cy="96"/>
          </a:xfrm>
        </p:grpSpPr>
        <p:sp>
          <p:nvSpPr>
            <p:cNvPr id="17419" name="Line 99"/>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420" name="Line 100"/>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421" name="Line 101"/>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225" name="CasellaDiTesto 20"/>
          <p:cNvSpPr txBox="1">
            <a:spLocks noChangeArrowheads="1"/>
          </p:cNvSpPr>
          <p:nvPr/>
        </p:nvSpPr>
        <p:spPr bwMode="auto">
          <a:xfrm>
            <a:off x="708025" y="1557338"/>
            <a:ext cx="8435975" cy="768350"/>
          </a:xfrm>
          <a:prstGeom prst="rect">
            <a:avLst/>
          </a:prstGeom>
          <a:noFill/>
          <a:ln>
            <a:noFill/>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endParaRPr kumimoji="0" lang="it-IT" sz="20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it-IT" sz="20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 INTERDIPENDENZA NELLA PENSIONISTICA DI GUERRA</a:t>
            </a:r>
            <a:endParaRPr kumimoji="0" lang="it-IT" sz="2000" b="1" i="0" u="none" strike="noStrike" kern="1200" cap="none" spc="0" normalizeH="0" baseline="0" noProof="0" dirty="0">
              <a:ln w="11430"/>
              <a:solidFill>
                <a:srgbClr val="000066"/>
              </a:solidFill>
              <a:effectLst>
                <a:outerShdw blurRad="50800" dist="39000" dir="5460000" algn="tl">
                  <a:srgbClr val="000000">
                    <a:alpha val="38000"/>
                  </a:srgbClr>
                </a:outerShdw>
              </a:effectLst>
              <a:uLnTx/>
              <a:uFillTx/>
              <a:latin typeface="Calibri" pitchFamily="34" charset="0"/>
              <a:ea typeface="+mn-ea"/>
              <a:cs typeface="Arial" charset="0"/>
            </a:endParaRPr>
          </a:p>
        </p:txBody>
      </p:sp>
      <p:sp>
        <p:nvSpPr>
          <p:cNvPr id="17417" name="Rectangle 3"/>
          <p:cNvSpPr txBox="1">
            <a:spLocks noChangeArrowheads="1"/>
          </p:cNvSpPr>
          <p:nvPr/>
        </p:nvSpPr>
        <p:spPr bwMode="auto">
          <a:xfrm>
            <a:off x="539750" y="2420938"/>
            <a:ext cx="849630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altLang="it-IT" sz="1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418" name="Rectangle 3"/>
          <p:cNvSpPr txBox="1">
            <a:spLocks noChangeArrowheads="1"/>
          </p:cNvSpPr>
          <p:nvPr/>
        </p:nvSpPr>
        <p:spPr bwMode="auto">
          <a:xfrm>
            <a:off x="708025" y="2781300"/>
            <a:ext cx="8185150"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Tale rapporto, deve essere suffragato dall’analisi scientifica e dimostrazione di alcuni dei noti criteri medico-legali, quali quello eziopatogenetico, in particolare, nonché quello topografico, cronologico, della continuità fenomenologica e non ultimo quello della stessa probabilità statistica.</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Aver riconosciuto un rapporto di interdipendenza tra due infermità, sta a significare di aver compreso e dimostrato l’esistenza dei fattori della loro correlazione eziopatogenetica; per tale disamina risulteranno pregnanti: l’indagine anamnestica e clinica generale del caso. </a:t>
            </a:r>
          </a:p>
        </p:txBody>
      </p:sp>
    </p:spTree>
    <p:extLst>
      <p:ext uri="{BB962C8B-B14F-4D97-AF65-F5344CB8AC3E}">
        <p14:creationId xmlns:p14="http://schemas.microsoft.com/office/powerpoint/2010/main" val="391311602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7150" y="49213"/>
            <a:ext cx="9144000" cy="6858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8435" name="CasellaDiTesto 9"/>
          <p:cNvSpPr txBox="1">
            <a:spLocks noChangeArrowheads="1"/>
          </p:cNvSpPr>
          <p:nvPr/>
        </p:nvSpPr>
        <p:spPr bwMode="auto">
          <a:xfrm>
            <a:off x="611188" y="260350"/>
            <a:ext cx="776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STATO  MAGGIORE  DELLA DIFESA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Collegio  Medico Legale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436" name="AutoShape 2" descr="Risultati immagini per ispettorato generale della difesa"/>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8437" name="Group 23"/>
          <p:cNvGrpSpPr>
            <a:grpSpLocks/>
          </p:cNvGrpSpPr>
          <p:nvPr/>
        </p:nvGrpSpPr>
        <p:grpSpPr bwMode="auto">
          <a:xfrm>
            <a:off x="0" y="1268413"/>
            <a:ext cx="9144000" cy="215900"/>
            <a:chOff x="0" y="672"/>
            <a:chExt cx="6240" cy="96"/>
          </a:xfrm>
        </p:grpSpPr>
        <p:sp>
          <p:nvSpPr>
            <p:cNvPr id="18446" name="Line 24"/>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447" name="Line 25"/>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448" name="Line 26"/>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8438" name="Picture 21" descr="logo12x24"/>
          <p:cNvPicPr>
            <a:picLocks noChangeAspect="1" noChangeArrowheads="1"/>
          </p:cNvPicPr>
          <p:nvPr/>
        </p:nvPicPr>
        <p:blipFill>
          <a:blip r:embed="rId2" cstate="print">
            <a:lum bright="-6000" contrast="18000"/>
            <a:extLst>
              <a:ext uri="{28A0092B-C50C-407E-A947-70E740481C1C}">
                <a14:useLocalDpi xmlns:a14="http://schemas.microsoft.com/office/drawing/2010/main" val="0"/>
              </a:ext>
            </a:extLst>
          </a:blip>
          <a:srcRect/>
          <a:stretch>
            <a:fillRect/>
          </a:stretch>
        </p:blipFill>
        <p:spPr bwMode="auto">
          <a:xfrm>
            <a:off x="755650" y="0"/>
            <a:ext cx="1031875"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Group 98"/>
          <p:cNvGrpSpPr>
            <a:grpSpLocks/>
          </p:cNvGrpSpPr>
          <p:nvPr/>
        </p:nvGrpSpPr>
        <p:grpSpPr bwMode="auto">
          <a:xfrm rot="-5400000">
            <a:off x="-3142456" y="3321844"/>
            <a:ext cx="6858000" cy="214312"/>
            <a:chOff x="0" y="672"/>
            <a:chExt cx="6240" cy="96"/>
          </a:xfrm>
        </p:grpSpPr>
        <p:sp>
          <p:nvSpPr>
            <p:cNvPr id="18443" name="Line 99"/>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444" name="Line 100"/>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445" name="Line 101"/>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225" name="CasellaDiTesto 20"/>
          <p:cNvSpPr txBox="1">
            <a:spLocks noChangeArrowheads="1"/>
          </p:cNvSpPr>
          <p:nvPr/>
        </p:nvSpPr>
        <p:spPr bwMode="auto">
          <a:xfrm>
            <a:off x="708025" y="1557338"/>
            <a:ext cx="8435975" cy="768350"/>
          </a:xfrm>
          <a:prstGeom prst="rect">
            <a:avLst/>
          </a:prstGeom>
          <a:noFill/>
          <a:ln>
            <a:noFill/>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endParaRPr kumimoji="0" lang="it-IT" sz="20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it-IT" sz="20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 INTERDIPENDENZA NELLA PENSIONISTICA DI GUERRA</a:t>
            </a:r>
            <a:endParaRPr kumimoji="0" lang="it-IT" sz="2000" b="1" i="0" u="none" strike="noStrike" kern="1200" cap="none" spc="0" normalizeH="0" baseline="0" noProof="0" dirty="0">
              <a:ln w="11430"/>
              <a:solidFill>
                <a:srgbClr val="000066"/>
              </a:solidFill>
              <a:effectLst>
                <a:outerShdw blurRad="50800" dist="39000" dir="5460000" algn="tl">
                  <a:srgbClr val="000000">
                    <a:alpha val="38000"/>
                  </a:srgbClr>
                </a:outerShdw>
              </a:effectLst>
              <a:uLnTx/>
              <a:uFillTx/>
              <a:latin typeface="Calibri" pitchFamily="34" charset="0"/>
              <a:ea typeface="+mn-ea"/>
              <a:cs typeface="Arial" charset="0"/>
            </a:endParaRPr>
          </a:p>
        </p:txBody>
      </p:sp>
      <p:sp>
        <p:nvSpPr>
          <p:cNvPr id="18441" name="Rectangle 3"/>
          <p:cNvSpPr txBox="1">
            <a:spLocks noChangeArrowheads="1"/>
          </p:cNvSpPr>
          <p:nvPr/>
        </p:nvSpPr>
        <p:spPr bwMode="auto">
          <a:xfrm>
            <a:off x="539750" y="2420938"/>
            <a:ext cx="849630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altLang="it-IT" sz="1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442" name="Rectangle 3"/>
          <p:cNvSpPr txBox="1">
            <a:spLocks noChangeArrowheads="1"/>
          </p:cNvSpPr>
          <p:nvPr/>
        </p:nvSpPr>
        <p:spPr bwMode="auto">
          <a:xfrm>
            <a:off x="708025" y="2781300"/>
            <a:ext cx="8185150"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In alcuni casi, si verifica che, benchè risulti altamente probabile la correlazione eziopatogenetica tra due infermità, la stessa  invece risulta spesso difficilmente provabile, per la difficoltà legata all’assenza di documentazione intervallare o ad un lungo lasso di tempo intercorso tra le infermità in esame.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it-IT" altLang="it-IT" sz="1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Ed è forse anche questo il motivo per il quale il legislatore, come già puntualizzato, se fino ad allora non aveva mai fatto alcun  riferimento alla interdipendenza, con la Legge n. 261 del 1991, ne introduce una esplicita previsione in coesistenza con il concetto non nuovo, in tema di pensionistica di guerra, della presunzione;</a:t>
            </a:r>
          </a:p>
        </p:txBody>
      </p:sp>
    </p:spTree>
    <p:extLst>
      <p:ext uri="{BB962C8B-B14F-4D97-AF65-F5344CB8AC3E}">
        <p14:creationId xmlns:p14="http://schemas.microsoft.com/office/powerpoint/2010/main" val="51902195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7150" y="49213"/>
            <a:ext cx="9144000" cy="6858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9459" name="CasellaDiTesto 9"/>
          <p:cNvSpPr txBox="1">
            <a:spLocks noChangeArrowheads="1"/>
          </p:cNvSpPr>
          <p:nvPr/>
        </p:nvSpPr>
        <p:spPr bwMode="auto">
          <a:xfrm>
            <a:off x="611188" y="260350"/>
            <a:ext cx="776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STATO  MAGGIORE  DELLA DIFESA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Collegio  Medico Legale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460" name="AutoShape 2" descr="Risultati immagini per ispettorato generale della difesa"/>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9461" name="Group 23"/>
          <p:cNvGrpSpPr>
            <a:grpSpLocks/>
          </p:cNvGrpSpPr>
          <p:nvPr/>
        </p:nvGrpSpPr>
        <p:grpSpPr bwMode="auto">
          <a:xfrm>
            <a:off x="0" y="1268413"/>
            <a:ext cx="9144000" cy="215900"/>
            <a:chOff x="0" y="672"/>
            <a:chExt cx="6240" cy="96"/>
          </a:xfrm>
        </p:grpSpPr>
        <p:sp>
          <p:nvSpPr>
            <p:cNvPr id="19470" name="Line 24"/>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471" name="Line 25"/>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472" name="Line 26"/>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9462" name="Picture 21" descr="logo12x24"/>
          <p:cNvPicPr>
            <a:picLocks noChangeAspect="1" noChangeArrowheads="1"/>
          </p:cNvPicPr>
          <p:nvPr/>
        </p:nvPicPr>
        <p:blipFill>
          <a:blip r:embed="rId2" cstate="print">
            <a:lum bright="-6000" contrast="18000"/>
            <a:extLst>
              <a:ext uri="{28A0092B-C50C-407E-A947-70E740481C1C}">
                <a14:useLocalDpi xmlns:a14="http://schemas.microsoft.com/office/drawing/2010/main" val="0"/>
              </a:ext>
            </a:extLst>
          </a:blip>
          <a:srcRect/>
          <a:stretch>
            <a:fillRect/>
          </a:stretch>
        </p:blipFill>
        <p:spPr bwMode="auto">
          <a:xfrm>
            <a:off x="755650" y="0"/>
            <a:ext cx="1031875"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3" name="Group 98"/>
          <p:cNvGrpSpPr>
            <a:grpSpLocks/>
          </p:cNvGrpSpPr>
          <p:nvPr/>
        </p:nvGrpSpPr>
        <p:grpSpPr bwMode="auto">
          <a:xfrm rot="-5400000">
            <a:off x="-3142456" y="3321844"/>
            <a:ext cx="6858000" cy="214312"/>
            <a:chOff x="0" y="672"/>
            <a:chExt cx="6240" cy="96"/>
          </a:xfrm>
        </p:grpSpPr>
        <p:sp>
          <p:nvSpPr>
            <p:cNvPr id="19467" name="Line 99"/>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468" name="Line 100"/>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469" name="Line 101"/>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225" name="CasellaDiTesto 20"/>
          <p:cNvSpPr txBox="1">
            <a:spLocks noChangeArrowheads="1"/>
          </p:cNvSpPr>
          <p:nvPr/>
        </p:nvSpPr>
        <p:spPr bwMode="auto">
          <a:xfrm>
            <a:off x="708025" y="1557338"/>
            <a:ext cx="8435975" cy="768350"/>
          </a:xfrm>
          <a:prstGeom prst="rect">
            <a:avLst/>
          </a:prstGeom>
          <a:noFill/>
          <a:ln>
            <a:noFill/>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endParaRPr kumimoji="0" lang="it-IT" sz="20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it-IT" sz="20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 INTERDIPENDENZA NELLA PENSIONISTICA DI GUERRA</a:t>
            </a:r>
            <a:endParaRPr kumimoji="0" lang="it-IT" sz="2000" b="1" i="0" u="none" strike="noStrike" kern="1200" cap="none" spc="0" normalizeH="0" baseline="0" noProof="0" dirty="0">
              <a:ln w="11430"/>
              <a:solidFill>
                <a:srgbClr val="000066"/>
              </a:solidFill>
              <a:effectLst>
                <a:outerShdw blurRad="50800" dist="39000" dir="5460000" algn="tl">
                  <a:srgbClr val="000000">
                    <a:alpha val="38000"/>
                  </a:srgbClr>
                </a:outerShdw>
              </a:effectLst>
              <a:uLnTx/>
              <a:uFillTx/>
              <a:latin typeface="Calibri" pitchFamily="34" charset="0"/>
              <a:ea typeface="+mn-ea"/>
              <a:cs typeface="Arial" charset="0"/>
            </a:endParaRPr>
          </a:p>
        </p:txBody>
      </p:sp>
      <p:sp>
        <p:nvSpPr>
          <p:cNvPr id="19465" name="Rectangle 3"/>
          <p:cNvSpPr txBox="1">
            <a:spLocks noChangeArrowheads="1"/>
          </p:cNvSpPr>
          <p:nvPr/>
        </p:nvSpPr>
        <p:spPr bwMode="auto">
          <a:xfrm>
            <a:off x="539750" y="2420938"/>
            <a:ext cx="849630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altLang="it-IT" sz="1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466" name="Rectangle 3"/>
          <p:cNvSpPr txBox="1">
            <a:spLocks noChangeArrowheads="1"/>
          </p:cNvSpPr>
          <p:nvPr/>
        </p:nvSpPr>
        <p:spPr bwMode="auto">
          <a:xfrm>
            <a:off x="708025" y="2781300"/>
            <a:ext cx="8185150"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Legge n. 261 del 1991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articolo 2, lett. m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800" b="0" i="1"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Si presumono sempre interdipendenti con l'invalidità che ha dato diritto a pensione le infermità sorte successivamente nello stesso organo o apparato, ovvero in organi ed apparati cofunzionali; il danno anatomo-funzionale deve essere valutato nel suo complesso".</a:t>
            </a: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8328876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7150" y="49213"/>
            <a:ext cx="9144000" cy="6858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0483" name="CasellaDiTesto 9"/>
          <p:cNvSpPr txBox="1">
            <a:spLocks noChangeArrowheads="1"/>
          </p:cNvSpPr>
          <p:nvPr/>
        </p:nvSpPr>
        <p:spPr bwMode="auto">
          <a:xfrm>
            <a:off x="611188" y="260350"/>
            <a:ext cx="776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STATO  MAGGIORE  DELLA DIFESA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Collegio  Medico Legale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484" name="AutoShape 2" descr="Risultati immagini per ispettorato generale della difesa"/>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20485" name="Group 23"/>
          <p:cNvGrpSpPr>
            <a:grpSpLocks/>
          </p:cNvGrpSpPr>
          <p:nvPr/>
        </p:nvGrpSpPr>
        <p:grpSpPr bwMode="auto">
          <a:xfrm>
            <a:off x="0" y="1268413"/>
            <a:ext cx="9144000" cy="215900"/>
            <a:chOff x="0" y="672"/>
            <a:chExt cx="6240" cy="96"/>
          </a:xfrm>
        </p:grpSpPr>
        <p:sp>
          <p:nvSpPr>
            <p:cNvPr id="20494" name="Line 24"/>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495" name="Line 25"/>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496" name="Line 26"/>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0486" name="Picture 21" descr="logo12x24"/>
          <p:cNvPicPr>
            <a:picLocks noChangeAspect="1" noChangeArrowheads="1"/>
          </p:cNvPicPr>
          <p:nvPr/>
        </p:nvPicPr>
        <p:blipFill>
          <a:blip r:embed="rId2" cstate="print">
            <a:lum bright="-6000" contrast="18000"/>
            <a:extLst>
              <a:ext uri="{28A0092B-C50C-407E-A947-70E740481C1C}">
                <a14:useLocalDpi xmlns:a14="http://schemas.microsoft.com/office/drawing/2010/main" val="0"/>
              </a:ext>
            </a:extLst>
          </a:blip>
          <a:srcRect/>
          <a:stretch>
            <a:fillRect/>
          </a:stretch>
        </p:blipFill>
        <p:spPr bwMode="auto">
          <a:xfrm>
            <a:off x="755650" y="0"/>
            <a:ext cx="1031875"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7" name="Group 98"/>
          <p:cNvGrpSpPr>
            <a:grpSpLocks/>
          </p:cNvGrpSpPr>
          <p:nvPr/>
        </p:nvGrpSpPr>
        <p:grpSpPr bwMode="auto">
          <a:xfrm rot="-5400000">
            <a:off x="-3142456" y="3321844"/>
            <a:ext cx="6858000" cy="214312"/>
            <a:chOff x="0" y="672"/>
            <a:chExt cx="6240" cy="96"/>
          </a:xfrm>
        </p:grpSpPr>
        <p:sp>
          <p:nvSpPr>
            <p:cNvPr id="20491" name="Line 99"/>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492" name="Line 100"/>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493" name="Line 101"/>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225" name="CasellaDiTesto 20"/>
          <p:cNvSpPr txBox="1">
            <a:spLocks noChangeArrowheads="1"/>
          </p:cNvSpPr>
          <p:nvPr/>
        </p:nvSpPr>
        <p:spPr bwMode="auto">
          <a:xfrm>
            <a:off x="708025" y="1557338"/>
            <a:ext cx="8435975" cy="768350"/>
          </a:xfrm>
          <a:prstGeom prst="rect">
            <a:avLst/>
          </a:prstGeom>
          <a:noFill/>
          <a:ln>
            <a:noFill/>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endParaRPr kumimoji="0" lang="it-IT" sz="20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it-IT" sz="20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 INTERDIPENDENZA NELLA PENSIONISTICA DI GUERRA</a:t>
            </a:r>
            <a:endParaRPr kumimoji="0" lang="it-IT" sz="2000" b="1" i="0" u="none" strike="noStrike" kern="1200" cap="none" spc="0" normalizeH="0" baseline="0" noProof="0" dirty="0">
              <a:ln w="11430"/>
              <a:solidFill>
                <a:srgbClr val="000066"/>
              </a:solidFill>
              <a:effectLst>
                <a:outerShdw blurRad="50800" dist="39000" dir="5460000" algn="tl">
                  <a:srgbClr val="000000">
                    <a:alpha val="38000"/>
                  </a:srgbClr>
                </a:outerShdw>
              </a:effectLst>
              <a:uLnTx/>
              <a:uFillTx/>
              <a:latin typeface="Calibri" pitchFamily="34" charset="0"/>
              <a:ea typeface="+mn-ea"/>
              <a:cs typeface="Arial" charset="0"/>
            </a:endParaRPr>
          </a:p>
        </p:txBody>
      </p:sp>
      <p:sp>
        <p:nvSpPr>
          <p:cNvPr id="20489" name="Rectangle 3"/>
          <p:cNvSpPr txBox="1">
            <a:spLocks noChangeArrowheads="1"/>
          </p:cNvSpPr>
          <p:nvPr/>
        </p:nvSpPr>
        <p:spPr bwMode="auto">
          <a:xfrm>
            <a:off x="539750" y="2420938"/>
            <a:ext cx="849630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altLang="it-IT" sz="1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490" name="Rectangle 3"/>
          <p:cNvSpPr txBox="1">
            <a:spLocks noChangeArrowheads="1"/>
          </p:cNvSpPr>
          <p:nvPr/>
        </p:nvSpPr>
        <p:spPr bwMode="auto">
          <a:xfrm>
            <a:off x="708025" y="2781300"/>
            <a:ext cx="8185150"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Sentenza 94/C del 13/05/1992, a sezioni Riunite della Corte dei Conti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1"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"La disposizione contenuta nell'art. 2, lettera m) della legge 8 agosto 1991, n.261 che ha introdotto norme concernenti la misura e la disciplina dei trattamenti pensionistici di guerra, apportando integrazioni e modifiche al t.u. 23 dicembre 1978 n. 915 - secondo la quale "si presumono sempre interdipendenti  con l'invalidità che ha dato diritto a pensione  le infermità sorte successivamente nello stesso organo o apparato, ovvero in organi o apparati cofunzionali", non ha posto una presunzione assoluta (iuris et de iure) ma relativa (iuris tantum), per cui l'interdipendenza tra infermità pensionata e quella sopravvenuta presunta, va di volta in volta esaminata tenendo conto di tutti gli elementi (clinici, temporali, ecc.) che valgono eventualmente ad escluderla".</a:t>
            </a: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936913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0"/>
          <p:cNvSpPr>
            <a:spLocks noChangeArrowheads="1"/>
          </p:cNvSpPr>
          <p:nvPr/>
        </p:nvSpPr>
        <p:spPr bwMode="auto">
          <a:xfrm>
            <a:off x="8763000" y="6505575"/>
            <a:ext cx="381000" cy="352425"/>
          </a:xfrm>
          <a:prstGeom prst="ellipse">
            <a:avLst/>
          </a:prstGeom>
          <a:solidFill>
            <a:srgbClr val="CCFF33"/>
          </a:solidFill>
          <a:ln>
            <a:noFill/>
          </a:ln>
          <a:effectLs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2800" b="1" i="1"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16387" name="Segnaposto numero diapositiva 4"/>
          <p:cNvSpPr txBox="1">
            <a:spLocks noGrp="1"/>
          </p:cNvSpPr>
          <p:nvPr/>
        </p:nvSpPr>
        <p:spPr bwMode="auto">
          <a:xfrm>
            <a:off x="8778875" y="6546850"/>
            <a:ext cx="330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95000"/>
              </a:lnSpc>
              <a:spcBef>
                <a:spcPct val="0"/>
              </a:spcBef>
              <a:spcAft>
                <a:spcPct val="0"/>
              </a:spcAft>
              <a:buClrTx/>
              <a:buSzTx/>
              <a:buFontTx/>
              <a:buNone/>
              <a:tabLst/>
              <a:defRPr/>
            </a:pPr>
            <a:fld id="{54EBD50D-671A-464F-893B-F2D71CF84154}" type="slidenum">
              <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rPr>
              <a:pPr marL="0" marR="0" lvl="0" indent="0" algn="r" defTabSz="914400" rtl="0" eaLnBrk="1" fontAlgn="base" latinLnBrk="0" hangingPunct="1">
                <a:lnSpc>
                  <a:spcPct val="95000"/>
                </a:lnSpc>
                <a:spcBef>
                  <a:spcPct val="0"/>
                </a:spcBef>
                <a:spcAft>
                  <a:spcPct val="0"/>
                </a:spcAft>
                <a:buClrTx/>
                <a:buSzTx/>
                <a:buFontTx/>
                <a:buNone/>
                <a:tabLst/>
                <a:defRPr/>
              </a:pPr>
              <a:t>7</a:t>
            </a:fld>
            <a:endPar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endParaRPr>
          </a:p>
        </p:txBody>
      </p:sp>
      <p:grpSp>
        <p:nvGrpSpPr>
          <p:cNvPr id="16388" name="Group 27"/>
          <p:cNvGrpSpPr>
            <a:grpSpLocks/>
          </p:cNvGrpSpPr>
          <p:nvPr/>
        </p:nvGrpSpPr>
        <p:grpSpPr bwMode="auto">
          <a:xfrm>
            <a:off x="395288" y="836613"/>
            <a:ext cx="8064500" cy="1098550"/>
            <a:chOff x="669" y="609"/>
            <a:chExt cx="2236" cy="705"/>
          </a:xfrm>
        </p:grpSpPr>
        <p:sp>
          <p:nvSpPr>
            <p:cNvPr id="16395" name="AutoShape 28"/>
            <p:cNvSpPr>
              <a:spLocks noChangeArrowheads="1"/>
            </p:cNvSpPr>
            <p:nvPr/>
          </p:nvSpPr>
          <p:spPr bwMode="auto">
            <a:xfrm>
              <a:off x="669" y="609"/>
              <a:ext cx="2222" cy="428"/>
            </a:xfrm>
            <a:prstGeom prst="bevel">
              <a:avLst>
                <a:gd name="adj" fmla="val 12500"/>
              </a:avLst>
            </a:prstGeom>
            <a:solidFill>
              <a:srgbClr val="BBE0E3"/>
            </a:solidFill>
            <a:ln w="9525">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 name="Text Box 29"/>
            <p:cNvSpPr txBox="1">
              <a:spLocks noChangeArrowheads="1"/>
            </p:cNvSpPr>
            <p:nvPr/>
          </p:nvSpPr>
          <p:spPr bwMode="auto">
            <a:xfrm>
              <a:off x="706" y="692"/>
              <a:ext cx="2199" cy="622"/>
            </a:xfrm>
            <a:prstGeom prst="rect">
              <a:avLst/>
            </a:prstGeom>
            <a:noFill/>
            <a:ln>
              <a:noFill/>
            </a:ln>
            <a:effectLs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rPr>
                <a:t>RISARCIMENTO DANNI - </a:t>
              </a:r>
              <a:r>
                <a:rPr kumimoji="0" lang="it-IT"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rPr>
                <a:t>DANNO PATRIMONIALE</a:t>
              </a:r>
              <a:endParaRPr kumimoji="0" lang="it-IT" altLang="it-IT"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s-ES" sz="2200" b="0" i="0" u="none" strike="noStrike" kern="1200" cap="none" spc="0" normalizeH="0" baseline="0" noProof="0" dirty="0">
                <a:ln>
                  <a:noFill/>
                </a:ln>
                <a:solidFill>
                  <a:srgbClr val="CC6600"/>
                </a:solidFill>
                <a:effectLst>
                  <a:outerShdw blurRad="38100" dist="38100" dir="2700000" algn="tl">
                    <a:srgbClr val="000000"/>
                  </a:outerShdw>
                </a:effectLst>
                <a:uLnTx/>
                <a:uFillTx/>
                <a:latin typeface="Arial Narrow" pitchFamily="34" charset="0"/>
                <a:ea typeface="+mn-ea"/>
                <a:cs typeface="+mn-cs"/>
              </a:endParaRPr>
            </a:p>
          </p:txBody>
        </p:sp>
      </p:grpSp>
      <p:sp>
        <p:nvSpPr>
          <p:cNvPr id="16389" name="Rectangle 1027"/>
          <p:cNvSpPr txBox="1">
            <a:spLocks noChangeArrowheads="1"/>
          </p:cNvSpPr>
          <p:nvPr/>
        </p:nvSpPr>
        <p:spPr bwMode="auto">
          <a:xfrm>
            <a:off x="179388" y="1631950"/>
            <a:ext cx="8785225" cy="4914900"/>
          </a:xfrm>
          <a:prstGeom prst="rect">
            <a:avLst/>
          </a:prstGeom>
          <a:blipFill dpi="0" rotWithShape="1">
            <a:blip r:embed="rId3"/>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it-IT" altLang="it-IT"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p:txBody>
      </p:sp>
      <p:sp>
        <p:nvSpPr>
          <p:cNvPr id="19" name="CasellaDiTesto 2"/>
          <p:cNvSpPr txBox="1">
            <a:spLocks noChangeArrowheads="1"/>
          </p:cNvSpPr>
          <p:nvPr/>
        </p:nvSpPr>
        <p:spPr bwMode="auto">
          <a:xfrm>
            <a:off x="257175" y="1628775"/>
            <a:ext cx="8642350" cy="5154613"/>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2400" b="1" i="1" u="sng" strike="noStrike" kern="1200" cap="none" spc="0" normalizeH="0" baseline="0" noProof="0" dirty="0" smtClean="0">
                <a:ln>
                  <a:noFill/>
                </a:ln>
                <a:solidFill>
                  <a:srgbClr val="000099"/>
                </a:solidFill>
                <a:effectLst/>
                <a:uLnTx/>
                <a:uFillTx/>
                <a:latin typeface="Arial" charset="0"/>
                <a:ea typeface="+mn-ea"/>
                <a:cs typeface="+mn-cs"/>
              </a:rPr>
              <a:t>DANNO PATRIMONIALE</a:t>
            </a:r>
            <a:endParaRPr kumimoji="0" lang="it-IT" sz="2700" b="1" i="1" u="sng" strike="noStrike" kern="1200" cap="none" spc="0" normalizeH="0" baseline="0" noProof="0" dirty="0" smtClean="0">
              <a:ln>
                <a:noFill/>
              </a:ln>
              <a:solidFill>
                <a:srgbClr val="000099"/>
              </a:solidFill>
              <a:effectLst/>
              <a:uLnTx/>
              <a:uFillTx/>
              <a:latin typeface="Arial"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sz="500" b="1" i="0" u="sng" strike="noStrike" kern="1200" cap="none" spc="0" normalizeH="0" baseline="0" noProof="0" dirty="0">
              <a:ln>
                <a:noFill/>
              </a:ln>
              <a:solidFill>
                <a:srgbClr val="000099"/>
              </a:solidFill>
              <a:effectLst/>
              <a:uLnTx/>
              <a:uFillTx/>
              <a:latin typeface="Arial"/>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800" b="1" i="1" u="sng" strike="noStrike" kern="1200" cap="none" spc="0" normalizeH="0" baseline="0" noProof="0" dirty="0" smtClean="0">
                <a:ln>
                  <a:noFill/>
                </a:ln>
                <a:solidFill>
                  <a:srgbClr val="000099"/>
                </a:solidFill>
                <a:effectLst/>
                <a:uLnTx/>
                <a:uFillTx/>
                <a:latin typeface="Arial"/>
                <a:ea typeface="+mn-ea"/>
                <a:cs typeface="+mn-cs"/>
              </a:rPr>
              <a:t>DANNO EMERGENTE</a:t>
            </a:r>
            <a:r>
              <a:rPr kumimoji="0" lang="it-IT" sz="1800" b="0" i="0" u="none" strike="noStrike" kern="1200" cap="none" spc="0" normalizeH="0" baseline="0" noProof="0" dirty="0" smtClean="0">
                <a:ln>
                  <a:noFill/>
                </a:ln>
                <a:solidFill>
                  <a:srgbClr val="000099"/>
                </a:solidFill>
                <a:effectLst/>
                <a:uLnTx/>
                <a:uFillTx/>
                <a:latin typeface="Arial"/>
                <a:ea typeface="+mn-ea"/>
                <a:cs typeface="+mn-cs"/>
              </a:rPr>
              <a:t>: </a:t>
            </a:r>
            <a:r>
              <a:rPr kumimoji="0" lang="it-IT" sz="1800" b="1" i="0" u="none" strike="noStrike" kern="1200" cap="none" spc="0" normalizeH="0" baseline="0" noProof="0" dirty="0">
                <a:ln>
                  <a:noFill/>
                </a:ln>
                <a:solidFill>
                  <a:srgbClr val="000099"/>
                </a:solidFill>
                <a:effectLst/>
                <a:uLnTx/>
                <a:uFillTx/>
                <a:latin typeface="Arial"/>
                <a:ea typeface="+mn-ea"/>
                <a:cs typeface="+mn-cs"/>
              </a:rPr>
              <a:t>effettiva diminuzione di patrimonio del danneggiato</a:t>
            </a:r>
            <a:r>
              <a:rPr kumimoji="0" lang="it-IT" sz="1800" b="0" i="0" u="none" strike="noStrike" kern="1200" cap="none" spc="0" normalizeH="0" baseline="0" noProof="0" dirty="0">
                <a:ln>
                  <a:noFill/>
                </a:ln>
                <a:solidFill>
                  <a:srgbClr val="000099"/>
                </a:solidFill>
                <a:effectLst/>
                <a:uLnTx/>
                <a:uFillTx/>
                <a:latin typeface="Arial"/>
                <a:ea typeface="+mn-ea"/>
                <a:cs typeface="+mn-cs"/>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600" b="0" i="0" u="none" strike="noStrike" kern="1200" cap="none" spc="0" normalizeH="0" baseline="0" noProof="0" dirty="0">
                <a:ln>
                  <a:noFill/>
                </a:ln>
                <a:solidFill>
                  <a:srgbClr val="000099"/>
                </a:solidFill>
                <a:effectLst/>
                <a:uLnTx/>
                <a:uFillTx/>
                <a:latin typeface="Arial"/>
                <a:ea typeface="+mn-ea"/>
                <a:cs typeface="+mn-cs"/>
              </a:rPr>
              <a:t>Si tratta delle </a:t>
            </a:r>
            <a:r>
              <a:rPr kumimoji="0" lang="it-IT" sz="1600" b="1" i="0" u="none" strike="noStrike" kern="1200" cap="none" spc="0" normalizeH="0" baseline="0" noProof="0" dirty="0">
                <a:ln>
                  <a:noFill/>
                </a:ln>
                <a:solidFill>
                  <a:srgbClr val="000099"/>
                </a:solidFill>
                <a:effectLst/>
                <a:uLnTx/>
                <a:uFillTx/>
                <a:latin typeface="Arial"/>
                <a:ea typeface="+mn-ea"/>
                <a:cs typeface="+mn-cs"/>
              </a:rPr>
              <a:t>spese sostenute</a:t>
            </a:r>
            <a:r>
              <a:rPr kumimoji="0" lang="it-IT" sz="1600" b="0" i="0" u="none" strike="noStrike" kern="1200" cap="none" spc="0" normalizeH="0" baseline="0" noProof="0" dirty="0">
                <a:ln>
                  <a:noFill/>
                </a:ln>
                <a:solidFill>
                  <a:srgbClr val="000099"/>
                </a:solidFill>
                <a:effectLst/>
                <a:uLnTx/>
                <a:uFillTx/>
                <a:latin typeface="Arial"/>
                <a:ea typeface="+mn-ea"/>
                <a:cs typeface="+mn-cs"/>
              </a:rPr>
              <a:t> come conseguenza del danno subito </a:t>
            </a:r>
            <a:r>
              <a:rPr kumimoji="0" lang="it-IT" sz="1200" b="0" i="0" u="none" strike="noStrike" kern="1200" cap="none" spc="0" normalizeH="0" baseline="0" noProof="0" dirty="0">
                <a:ln>
                  <a:noFill/>
                </a:ln>
                <a:solidFill>
                  <a:srgbClr val="000099"/>
                </a:solidFill>
                <a:effectLst/>
                <a:uLnTx/>
                <a:uFillTx/>
                <a:latin typeface="Arial"/>
                <a:ea typeface="+mn-ea"/>
                <a:cs typeface="+mn-cs"/>
              </a:rPr>
              <a:t>(spese per medicinali, riabilitazione, psicologo, meccanico, ..)</a:t>
            </a:r>
            <a:r>
              <a:rPr kumimoji="0" lang="it-IT" sz="1600" b="0" i="0" u="none" strike="noStrike" kern="1200" cap="none" spc="0" normalizeH="0" baseline="0" noProof="0" dirty="0">
                <a:ln>
                  <a:noFill/>
                </a:ln>
                <a:solidFill>
                  <a:srgbClr val="000099"/>
                </a:solidFill>
                <a:effectLst/>
                <a:uLnTx/>
                <a:uFillTx/>
                <a:latin typeface="Arial"/>
                <a:ea typeface="+mn-ea"/>
                <a:cs typeface="+mn-cs"/>
              </a:rPr>
              <a:t>. </a:t>
            </a:r>
            <a:r>
              <a:rPr kumimoji="0" lang="it-IT" sz="1600" b="0" i="0" u="none" strike="noStrike" kern="1200" cap="none" spc="0" normalizeH="0" baseline="0" noProof="0" dirty="0" smtClean="0">
                <a:ln>
                  <a:noFill/>
                </a:ln>
                <a:solidFill>
                  <a:srgbClr val="000099"/>
                </a:solidFill>
                <a:effectLst/>
                <a:uLnTx/>
                <a:uFillTx/>
                <a:latin typeface="Arial"/>
                <a:ea typeface="+mn-ea"/>
                <a:cs typeface="+mn-cs"/>
              </a:rPr>
              <a:t>Deve essere </a:t>
            </a:r>
            <a:r>
              <a:rPr kumimoji="0" lang="it-IT" sz="1600" b="0" i="0" u="none" strike="noStrike" kern="1200" cap="none" spc="0" normalizeH="0" baseline="0" noProof="0" dirty="0" err="1" smtClean="0">
                <a:ln>
                  <a:noFill/>
                </a:ln>
                <a:solidFill>
                  <a:srgbClr val="000099"/>
                </a:solidFill>
                <a:effectLst/>
                <a:uLnTx/>
                <a:uFillTx/>
                <a:latin typeface="Arial"/>
                <a:ea typeface="+mn-ea"/>
                <a:cs typeface="+mn-cs"/>
              </a:rPr>
              <a:t>rigorsamente</a:t>
            </a:r>
            <a:r>
              <a:rPr kumimoji="0" lang="it-IT" sz="1600" b="0" i="0" u="none" strike="noStrike" kern="1200" cap="none" spc="0" normalizeH="0" baseline="0" noProof="0" dirty="0" smtClean="0">
                <a:ln>
                  <a:noFill/>
                </a:ln>
                <a:solidFill>
                  <a:srgbClr val="000099"/>
                </a:solidFill>
                <a:effectLst/>
                <a:uLnTx/>
                <a:uFillTx/>
                <a:latin typeface="Arial"/>
                <a:ea typeface="+mn-ea"/>
                <a:cs typeface="+mn-cs"/>
              </a:rPr>
              <a:t> </a:t>
            </a:r>
            <a:r>
              <a:rPr kumimoji="0" lang="it-IT" sz="1600" b="0" i="0" u="none" strike="noStrike" kern="1200" cap="none" spc="0" normalizeH="0" baseline="0" noProof="0" dirty="0">
                <a:ln>
                  <a:noFill/>
                </a:ln>
                <a:solidFill>
                  <a:srgbClr val="000099"/>
                </a:solidFill>
                <a:effectLst/>
                <a:uLnTx/>
                <a:uFillTx/>
                <a:latin typeface="Arial"/>
                <a:ea typeface="+mn-ea"/>
                <a:cs typeface="+mn-cs"/>
              </a:rPr>
              <a:t>provato mediante la relativa documentazione quale fatture, scontrini, </a:t>
            </a:r>
            <a:r>
              <a:rPr kumimoji="0" lang="it-IT" sz="1600" b="0" i="0" u="none" strike="noStrike" kern="1200" cap="none" spc="0" normalizeH="0" baseline="0" noProof="0" dirty="0" smtClean="0">
                <a:ln>
                  <a:noFill/>
                </a:ln>
                <a:solidFill>
                  <a:srgbClr val="000099"/>
                </a:solidFill>
                <a:effectLst/>
                <a:uLnTx/>
                <a:uFillTx/>
                <a:latin typeface="Arial"/>
                <a:ea typeface="+mn-ea"/>
                <a:cs typeface="+mn-cs"/>
              </a:rPr>
              <a:t>...</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sz="500" b="0" i="0" u="none" strike="noStrike" kern="1200" cap="none" spc="0" normalizeH="0" baseline="0" noProof="0" dirty="0" smtClean="0">
              <a:ln>
                <a:noFill/>
              </a:ln>
              <a:solidFill>
                <a:srgbClr val="000099"/>
              </a:solidFill>
              <a:effectLst/>
              <a:uLnTx/>
              <a:uFillTx/>
              <a:latin typeface="Arial"/>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800" b="1" i="1" u="sng" strike="noStrike" kern="1200" cap="none" spc="0" normalizeH="0" baseline="0" noProof="0" dirty="0" smtClean="0">
                <a:ln>
                  <a:noFill/>
                </a:ln>
                <a:solidFill>
                  <a:srgbClr val="000099"/>
                </a:solidFill>
                <a:effectLst/>
                <a:uLnTx/>
                <a:uFillTx/>
                <a:latin typeface="Arial"/>
                <a:ea typeface="+mn-ea"/>
                <a:cs typeface="+mn-cs"/>
              </a:rPr>
              <a:t>LUCRO CESSANTE</a:t>
            </a:r>
            <a:r>
              <a:rPr kumimoji="0" lang="it-IT" sz="1800" b="1" i="1" u="none" strike="noStrike" kern="1200" cap="none" spc="0" normalizeH="0" baseline="0" noProof="0" dirty="0" smtClean="0">
                <a:ln>
                  <a:noFill/>
                </a:ln>
                <a:solidFill>
                  <a:srgbClr val="000099"/>
                </a:solidFill>
                <a:effectLst/>
                <a:uLnTx/>
                <a:uFillTx/>
                <a:latin typeface="Arial"/>
                <a:ea typeface="+mn-ea"/>
                <a:cs typeface="+mn-cs"/>
              </a:rPr>
              <a:t>:</a:t>
            </a:r>
            <a:r>
              <a:rPr kumimoji="0" lang="it-IT" sz="1800" b="1" i="1" u="none" strike="noStrike" kern="1200" cap="none" spc="0" normalizeH="0" baseline="0" noProof="0" dirty="0">
                <a:ln>
                  <a:noFill/>
                </a:ln>
                <a:solidFill>
                  <a:srgbClr val="000099"/>
                </a:solidFill>
                <a:effectLst/>
                <a:uLnTx/>
                <a:uFillTx/>
                <a:latin typeface="Arial"/>
                <a:ea typeface="+mn-ea"/>
                <a:cs typeface="+mn-cs"/>
              </a:rPr>
              <a:t> mancato guadagno del danneggiato (chiamato anche </a:t>
            </a:r>
            <a:r>
              <a:rPr kumimoji="0" lang="it-IT" sz="1800" b="1" i="1" u="sng" strike="noStrike" kern="1200" cap="none" spc="0" normalizeH="0" baseline="0" noProof="0" dirty="0">
                <a:ln>
                  <a:noFill/>
                </a:ln>
                <a:solidFill>
                  <a:srgbClr val="000099"/>
                </a:solidFill>
                <a:effectLst/>
                <a:uLnTx/>
                <a:uFillTx/>
                <a:latin typeface="Arial"/>
                <a:ea typeface="+mn-ea"/>
                <a:cs typeface="+mn-cs"/>
              </a:rPr>
              <a:t>danno patrimoniale da perdita della capacità lavorativa</a:t>
            </a:r>
            <a:r>
              <a:rPr kumimoji="0" lang="it-IT" sz="1800" b="1" i="1" u="none" strike="noStrike" kern="1200" cap="none" spc="0" normalizeH="0" baseline="0" noProof="0" dirty="0" smtClean="0">
                <a:ln>
                  <a:noFill/>
                </a:ln>
                <a:solidFill>
                  <a:srgbClr val="000099"/>
                </a:solidFill>
                <a:effectLst/>
                <a:uLnTx/>
                <a:uFillTx/>
                <a:latin typeface="Arial"/>
                <a:ea typeface="+mn-ea"/>
                <a:cs typeface="+mn-cs"/>
              </a:rPr>
              <a:t>).</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sz="500" b="1" i="1" u="none" strike="noStrike" kern="1200" cap="none" spc="0" normalizeH="0" baseline="0" noProof="0" dirty="0">
              <a:ln>
                <a:noFill/>
              </a:ln>
              <a:solidFill>
                <a:srgbClr val="000099"/>
              </a:solidFill>
              <a:effectLst/>
              <a:uLnTx/>
              <a:uFillTx/>
              <a:latin typeface="Arial"/>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600" b="0" i="0" u="none" strike="noStrike" kern="1200" cap="none" spc="0" normalizeH="0" baseline="0" noProof="0" dirty="0">
                <a:ln>
                  <a:noFill/>
                </a:ln>
                <a:solidFill>
                  <a:srgbClr val="000099"/>
                </a:solidFill>
                <a:effectLst/>
                <a:uLnTx/>
                <a:uFillTx/>
                <a:latin typeface="Arial" charset="0"/>
                <a:ea typeface="+mn-ea"/>
                <a:cs typeface="+mn-cs"/>
              </a:rPr>
              <a:t>Se a causa del danno </a:t>
            </a:r>
            <a:r>
              <a:rPr kumimoji="0" lang="it-IT" sz="1600" b="0" i="0" u="none" strike="noStrike" kern="1200" cap="none" spc="0" normalizeH="0" baseline="0" noProof="0" dirty="0" smtClean="0">
                <a:ln>
                  <a:noFill/>
                </a:ln>
                <a:solidFill>
                  <a:srgbClr val="000099"/>
                </a:solidFill>
                <a:effectLst/>
                <a:uLnTx/>
                <a:uFillTx/>
                <a:latin typeface="Arial" charset="0"/>
                <a:ea typeface="+mn-ea"/>
                <a:cs typeface="+mn-cs"/>
              </a:rPr>
              <a:t>si realizza un </a:t>
            </a:r>
            <a:r>
              <a:rPr kumimoji="0" lang="it-IT" sz="1600" b="0" i="0" u="none" strike="noStrike" kern="1200" cap="none" spc="0" normalizeH="0" baseline="0" noProof="0" dirty="0">
                <a:ln>
                  <a:noFill/>
                </a:ln>
                <a:solidFill>
                  <a:srgbClr val="000099"/>
                </a:solidFill>
                <a:effectLst/>
                <a:uLnTx/>
                <a:uFillTx/>
                <a:latin typeface="Arial" charset="0"/>
                <a:ea typeface="+mn-ea"/>
                <a:cs typeface="+mn-cs"/>
              </a:rPr>
              <a:t>mancato introito </a:t>
            </a:r>
            <a:r>
              <a:rPr kumimoji="0" lang="it-IT" sz="1200" b="0" i="0" u="none" strike="noStrike" kern="1200" cap="none" spc="0" normalizeH="0" baseline="0" noProof="0" dirty="0">
                <a:ln>
                  <a:noFill/>
                </a:ln>
                <a:solidFill>
                  <a:srgbClr val="000099"/>
                </a:solidFill>
                <a:effectLst/>
                <a:uLnTx/>
                <a:uFillTx/>
                <a:latin typeface="Arial" charset="0"/>
                <a:ea typeface="+mn-ea"/>
                <a:cs typeface="+mn-cs"/>
              </a:rPr>
              <a:t>(per la degenza in ospedale, o </a:t>
            </a:r>
            <a:r>
              <a:rPr kumimoji="0" lang="it-IT" sz="1200" b="0" i="0" u="none" strike="noStrike" kern="1200" cap="none" spc="0" normalizeH="0" baseline="0" noProof="0" dirty="0" smtClean="0">
                <a:ln>
                  <a:noFill/>
                </a:ln>
                <a:solidFill>
                  <a:srgbClr val="000099"/>
                </a:solidFill>
                <a:effectLst/>
                <a:uLnTx/>
                <a:uFillTx/>
                <a:latin typeface="Arial" charset="0"/>
                <a:ea typeface="+mn-ea"/>
                <a:cs typeface="+mn-cs"/>
              </a:rPr>
              <a:t>perché </a:t>
            </a:r>
            <a:r>
              <a:rPr kumimoji="0" lang="it-IT" sz="1200" b="0" i="0" u="none" strike="noStrike" kern="1200" cap="none" spc="0" normalizeH="0" baseline="0" noProof="0" dirty="0">
                <a:ln>
                  <a:noFill/>
                </a:ln>
                <a:solidFill>
                  <a:srgbClr val="000099"/>
                </a:solidFill>
                <a:effectLst/>
                <a:uLnTx/>
                <a:uFillTx/>
                <a:latin typeface="Arial" charset="0"/>
                <a:ea typeface="+mn-ea"/>
                <a:cs typeface="+mn-cs"/>
              </a:rPr>
              <a:t>il danneggiato non potrà più svolgere l'attività lavorativa svolta prima dell'incidente o la può svolgere in maniera minore)</a:t>
            </a:r>
            <a:r>
              <a:rPr kumimoji="0" lang="it-IT" sz="1600" b="0" i="0" u="none" strike="noStrike" kern="1200" cap="none" spc="0" normalizeH="0" baseline="0" noProof="0" dirty="0">
                <a:ln>
                  <a:noFill/>
                </a:ln>
                <a:solidFill>
                  <a:srgbClr val="000099"/>
                </a:solidFill>
                <a:effectLst/>
                <a:uLnTx/>
                <a:uFillTx/>
                <a:latin typeface="Arial" charset="0"/>
                <a:ea typeface="+mn-ea"/>
                <a:cs typeface="+mn-cs"/>
              </a:rPr>
              <a:t>, questo dovrà essere risarcito.</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600" b="0" i="0" u="none" strike="noStrike" kern="1200" cap="none" spc="0" normalizeH="0" baseline="0" noProof="0" dirty="0">
                <a:ln>
                  <a:noFill/>
                </a:ln>
                <a:solidFill>
                  <a:srgbClr val="000099"/>
                </a:solidFill>
                <a:effectLst/>
                <a:uLnTx/>
                <a:uFillTx/>
                <a:latin typeface="Arial" charset="0"/>
                <a:ea typeface="+mn-ea"/>
                <a:cs typeface="+mn-cs"/>
              </a:rPr>
              <a:t>Il criterio utilizzato è quello del </a:t>
            </a:r>
            <a:r>
              <a:rPr kumimoji="0" lang="it-IT" sz="1600" b="1" i="0" u="none" strike="noStrike" kern="1200" cap="none" spc="0" normalizeH="0" baseline="0" noProof="0" dirty="0">
                <a:ln>
                  <a:noFill/>
                </a:ln>
                <a:solidFill>
                  <a:srgbClr val="000099"/>
                </a:solidFill>
                <a:effectLst/>
                <a:uLnTx/>
                <a:uFillTx/>
                <a:latin typeface="Arial" charset="0"/>
                <a:ea typeface="+mn-ea"/>
                <a:cs typeface="+mn-cs"/>
              </a:rPr>
              <a:t>reddito effettivo</a:t>
            </a:r>
            <a:r>
              <a:rPr kumimoji="0" lang="it-IT" sz="1600" b="0" i="0" u="none" strike="noStrike" kern="1200" cap="none" spc="0" normalizeH="0" baseline="0" noProof="0" dirty="0">
                <a:ln>
                  <a:noFill/>
                </a:ln>
                <a:solidFill>
                  <a:srgbClr val="000099"/>
                </a:solidFill>
                <a:effectLst/>
                <a:uLnTx/>
                <a:uFillTx/>
                <a:latin typeface="Arial" charset="0"/>
                <a:ea typeface="+mn-ea"/>
                <a:cs typeface="+mn-cs"/>
              </a:rPr>
              <a:t> (o </a:t>
            </a:r>
            <a:r>
              <a:rPr kumimoji="0" lang="it-IT" sz="1600" b="0" i="0" u="none" strike="noStrike" kern="1200" cap="none" spc="0" normalizeH="0" baseline="0" noProof="0" dirty="0">
                <a:ln>
                  <a:noFill/>
                </a:ln>
                <a:solidFill>
                  <a:srgbClr val="000099"/>
                </a:solidFill>
                <a:effectLst/>
                <a:uLnTx/>
                <a:uFillTx/>
                <a:latin typeface="Arial" charset="0"/>
                <a:ea typeface="+mn-ea"/>
                <a:cs typeface="+mn-cs"/>
                <a:hlinkClick r:id="rId4" action="ppaction://hlinkpres?slideindex=1&amp;slidetitle="/>
              </a:rPr>
              <a:t>in mancanza quello del triplo della pensione sociale: L. </a:t>
            </a:r>
            <a:r>
              <a:rPr kumimoji="0" lang="it-IT" sz="1600" b="0" i="0" u="none" strike="noStrike" kern="1200" cap="none" spc="0" normalizeH="0" baseline="0" noProof="0" dirty="0" smtClean="0">
                <a:ln>
                  <a:noFill/>
                </a:ln>
                <a:solidFill>
                  <a:srgbClr val="000099"/>
                </a:solidFill>
                <a:effectLst/>
                <a:uLnTx/>
                <a:uFillTx/>
                <a:latin typeface="Arial" charset="0"/>
                <a:ea typeface="+mn-ea"/>
                <a:cs typeface="+mn-cs"/>
                <a:hlinkClick r:id="rId4" action="ppaction://hlinkpres?slideindex=1&amp;slidetitle="/>
              </a:rPr>
              <a:t>39/1977</a:t>
            </a:r>
            <a:r>
              <a:rPr kumimoji="0" lang="it-IT" sz="1600" b="0" i="0" u="none" strike="noStrike" kern="1200" cap="none" spc="0" normalizeH="0" baseline="0" noProof="0" dirty="0" smtClean="0">
                <a:ln>
                  <a:noFill/>
                </a:ln>
                <a:solidFill>
                  <a:srgbClr val="000099"/>
                </a:solidFill>
                <a:effectLst/>
                <a:uLnTx/>
                <a:uFillTx/>
                <a:latin typeface="Arial" charset="0"/>
                <a:ea typeface="+mn-ea"/>
                <a:cs typeface="+mn-cs"/>
              </a:rPr>
              <a:t>), </a:t>
            </a:r>
            <a:r>
              <a:rPr kumimoji="0" lang="it-IT" sz="1600" b="0" i="0" u="none" strike="noStrike" kern="1200" cap="none" spc="0" normalizeH="0" baseline="0" noProof="0" dirty="0">
                <a:ln>
                  <a:noFill/>
                </a:ln>
                <a:solidFill>
                  <a:srgbClr val="000099"/>
                </a:solidFill>
                <a:effectLst/>
                <a:uLnTx/>
                <a:uFillTx/>
                <a:latin typeface="Arial" charset="0"/>
                <a:ea typeface="+mn-ea"/>
                <a:cs typeface="+mn-cs"/>
              </a:rPr>
              <a:t>con calcolo automatico del coefficiente di sopravvivenza (tavole attuariali del R.D. 9.10.1922 n. 1403) e l'applicazione dello scarto tra vita lavorativa e fisica</a:t>
            </a:r>
            <a:r>
              <a:rPr kumimoji="0" lang="it-IT" sz="1600" b="0" i="0" u="none" strike="noStrike" kern="1200" cap="none" spc="0" normalizeH="0" baseline="0" noProof="0" dirty="0" smtClean="0">
                <a:ln>
                  <a:noFill/>
                </a:ln>
                <a:solidFill>
                  <a:srgbClr val="000099"/>
                </a:solidFill>
                <a:effectLst/>
                <a:uLnTx/>
                <a:uFillTx/>
                <a:latin typeface="Arial" charset="0"/>
                <a:ea typeface="+mn-ea"/>
                <a:cs typeface="+mn-cs"/>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000099"/>
                </a:solidFill>
                <a:effectLst/>
                <a:uLnTx/>
                <a:uFillTx/>
                <a:latin typeface="Arial" charset="0"/>
                <a:ea typeface="+mn-ea"/>
                <a:cs typeface="+mn-cs"/>
              </a:rPr>
              <a:t>Peraltro, come ha stabilito la Cassazione (ex </a:t>
            </a:r>
            <a:r>
              <a:rPr kumimoji="0" lang="it-IT" sz="1200" b="0" i="0" u="none" strike="noStrike" kern="1200" cap="none" spc="0" normalizeH="0" baseline="0" noProof="0" dirty="0" err="1">
                <a:ln>
                  <a:noFill/>
                </a:ln>
                <a:solidFill>
                  <a:srgbClr val="000099"/>
                </a:solidFill>
                <a:effectLst/>
                <a:uLnTx/>
                <a:uFillTx/>
                <a:latin typeface="Arial" charset="0"/>
                <a:ea typeface="+mn-ea"/>
                <a:cs typeface="+mn-cs"/>
              </a:rPr>
              <a:t>multis</a:t>
            </a:r>
            <a:r>
              <a:rPr kumimoji="0" lang="it-IT" sz="1200" b="0" i="0" u="none" strike="noStrike" kern="1200" cap="none" spc="0" normalizeH="0" baseline="0" noProof="0" dirty="0">
                <a:ln>
                  <a:noFill/>
                </a:ln>
                <a:solidFill>
                  <a:srgbClr val="000099"/>
                </a:solidFill>
                <a:effectLst/>
                <a:uLnTx/>
                <a:uFillTx/>
                <a:latin typeface="Arial" charset="0"/>
                <a:ea typeface="+mn-ea"/>
                <a:cs typeface="+mn-cs"/>
              </a:rPr>
              <a:t> Cassazione civile , sez. III, sentenza 14.11.2011 n. </a:t>
            </a:r>
            <a:r>
              <a:rPr kumimoji="0" lang="it-IT" sz="1200" b="0" i="0" u="none" strike="noStrike" kern="1200" cap="none" spc="0" normalizeH="0" baseline="0" noProof="0" dirty="0" smtClean="0">
                <a:ln>
                  <a:noFill/>
                </a:ln>
                <a:solidFill>
                  <a:srgbClr val="000099"/>
                </a:solidFill>
                <a:effectLst/>
                <a:uLnTx/>
                <a:uFillTx/>
                <a:latin typeface="Arial" charset="0"/>
                <a:ea typeface="+mn-ea"/>
                <a:cs typeface="+mn-cs"/>
              </a:rPr>
              <a:t>23761), </a:t>
            </a:r>
            <a:r>
              <a:rPr kumimoji="0" lang="it-IT" sz="1200" b="0" i="0" u="none" strike="noStrike" kern="1200" cap="none" spc="0" normalizeH="0" baseline="0" noProof="0" dirty="0">
                <a:ln>
                  <a:noFill/>
                </a:ln>
                <a:solidFill>
                  <a:srgbClr val="000099"/>
                </a:solidFill>
                <a:effectLst/>
                <a:uLnTx/>
                <a:uFillTx/>
                <a:latin typeface="Arial" charset="0"/>
                <a:ea typeface="+mn-ea"/>
                <a:cs typeface="+mn-cs"/>
              </a:rPr>
              <a:t>tra lesione della salute e diminuzione della capacità di guadagno </a:t>
            </a:r>
            <a:r>
              <a:rPr kumimoji="0" lang="it-IT" sz="1200" b="1" i="0" u="none" strike="noStrike" kern="1200" cap="none" spc="0" normalizeH="0" baseline="0" noProof="0" dirty="0">
                <a:ln>
                  <a:noFill/>
                </a:ln>
                <a:solidFill>
                  <a:srgbClr val="000099"/>
                </a:solidFill>
                <a:effectLst/>
                <a:uLnTx/>
                <a:uFillTx/>
                <a:latin typeface="Arial" charset="0"/>
                <a:ea typeface="+mn-ea"/>
                <a:cs typeface="+mn-cs"/>
              </a:rPr>
              <a:t>non sussiste alcun rigido automatismo</a:t>
            </a:r>
            <a:r>
              <a:rPr kumimoji="0" lang="it-IT" sz="1200" b="0" i="0" u="none" strike="noStrike" kern="1200" cap="none" spc="0" normalizeH="0" baseline="0" noProof="0" dirty="0">
                <a:ln>
                  <a:noFill/>
                </a:ln>
                <a:solidFill>
                  <a:srgbClr val="000099"/>
                </a:solidFill>
                <a:effectLst/>
                <a:uLnTx/>
                <a:uFillTx/>
                <a:latin typeface="Arial" charset="0"/>
                <a:ea typeface="+mn-ea"/>
                <a:cs typeface="+mn-cs"/>
              </a:rPr>
              <a:t>, per cui in presenza di una lesione della salute, anche di non modesta entità, non può ritenersi ridotta in egual misura la capacità di produrre reddito, ma il soggetto leso ha sempre </a:t>
            </a:r>
            <a:r>
              <a:rPr kumimoji="0" lang="it-IT" sz="1200" b="0" i="0" u="none" strike="noStrike" kern="1200" cap="none" spc="0" normalizeH="0" baseline="0" noProof="0" dirty="0" smtClean="0">
                <a:ln>
                  <a:noFill/>
                </a:ln>
                <a:solidFill>
                  <a:srgbClr val="000099"/>
                </a:solidFill>
                <a:effectLst/>
                <a:uLnTx/>
                <a:uFillTx/>
                <a:latin typeface="Arial" charset="0"/>
                <a:ea typeface="+mn-ea"/>
                <a:cs typeface="+mn-cs"/>
              </a:rPr>
              <a:t>l’onere </a:t>
            </a:r>
            <a:r>
              <a:rPr kumimoji="0" lang="it-IT" sz="1200" b="0" i="0" u="none" strike="noStrike" kern="1200" cap="none" spc="0" normalizeH="0" baseline="0" noProof="0" dirty="0">
                <a:ln>
                  <a:noFill/>
                </a:ln>
                <a:solidFill>
                  <a:srgbClr val="000099"/>
                </a:solidFill>
                <a:effectLst/>
                <a:uLnTx/>
                <a:uFillTx/>
                <a:latin typeface="Arial" charset="0"/>
                <a:ea typeface="+mn-ea"/>
                <a:cs typeface="+mn-cs"/>
              </a:rPr>
              <a:t>di allegare e provare, anche mediante presunzioni, che </a:t>
            </a:r>
            <a:r>
              <a:rPr kumimoji="0" lang="it-IT" sz="1200" b="0" i="0" u="none" strike="noStrike" kern="1200" cap="none" spc="0" normalizeH="0" baseline="0" noProof="0" dirty="0" smtClean="0">
                <a:ln>
                  <a:noFill/>
                </a:ln>
                <a:solidFill>
                  <a:srgbClr val="000099"/>
                </a:solidFill>
                <a:effectLst/>
                <a:uLnTx/>
                <a:uFillTx/>
                <a:latin typeface="Arial" charset="0"/>
                <a:ea typeface="+mn-ea"/>
                <a:cs typeface="+mn-cs"/>
              </a:rPr>
              <a:t>l’invalidità </a:t>
            </a:r>
            <a:r>
              <a:rPr kumimoji="0" lang="it-IT" sz="1200" b="0" i="0" u="none" strike="noStrike" kern="1200" cap="none" spc="0" normalizeH="0" baseline="0" noProof="0" dirty="0">
                <a:ln>
                  <a:noFill/>
                </a:ln>
                <a:solidFill>
                  <a:srgbClr val="000099"/>
                </a:solidFill>
                <a:effectLst/>
                <a:uLnTx/>
                <a:uFillTx/>
                <a:latin typeface="Arial" charset="0"/>
                <a:ea typeface="+mn-ea"/>
                <a:cs typeface="+mn-cs"/>
              </a:rPr>
              <a:t>permanente abbia inciso sulla capacità di guadagno (</a:t>
            </a:r>
            <a:r>
              <a:rPr kumimoji="0" lang="it-IT" sz="1200" b="0" i="0" u="none" strike="noStrike" kern="1200" cap="none" spc="0" normalizeH="0" baseline="0" noProof="0" dirty="0" err="1">
                <a:ln>
                  <a:noFill/>
                </a:ln>
                <a:solidFill>
                  <a:srgbClr val="000099"/>
                </a:solidFill>
                <a:effectLst/>
                <a:uLnTx/>
                <a:uFillTx/>
                <a:latin typeface="Arial" charset="0"/>
                <a:ea typeface="+mn-ea"/>
                <a:cs typeface="+mn-cs"/>
              </a:rPr>
              <a:t>Cass</a:t>
            </a:r>
            <a:r>
              <a:rPr kumimoji="0" lang="it-IT" sz="1200" b="0" i="0" u="none" strike="noStrike" kern="1200" cap="none" spc="0" normalizeH="0" baseline="0" noProof="0" dirty="0">
                <a:ln>
                  <a:noFill/>
                </a:ln>
                <a:solidFill>
                  <a:srgbClr val="000099"/>
                </a:solidFill>
                <a:effectLst/>
                <a:uLnTx/>
                <a:uFillTx/>
                <a:latin typeface="Arial" charset="0"/>
                <a:ea typeface="+mn-ea"/>
                <a:cs typeface="+mn-cs"/>
              </a:rPr>
              <a:t>. 10 luglio 2008 n. 18866; 29 aprile 2006 n. 10031).</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sz="1400" b="1" i="1" u="none" strike="noStrike" kern="1200" cap="none" spc="0" normalizeH="0" baseline="0" noProof="0" dirty="0">
              <a:ln>
                <a:noFill/>
              </a:ln>
              <a:solidFill>
                <a:srgbClr val="000099"/>
              </a:solidFill>
              <a:effectLst/>
              <a:uLnTx/>
              <a:uFillTx/>
              <a:latin typeface="Arial"/>
              <a:ea typeface="+mn-ea"/>
              <a:cs typeface="+mn-cs"/>
            </a:endParaRPr>
          </a:p>
        </p:txBody>
      </p:sp>
      <p:grpSp>
        <p:nvGrpSpPr>
          <p:cNvPr id="16391" name="Gruppo 3"/>
          <p:cNvGrpSpPr>
            <a:grpSpLocks/>
          </p:cNvGrpSpPr>
          <p:nvPr/>
        </p:nvGrpSpPr>
        <p:grpSpPr bwMode="auto">
          <a:xfrm>
            <a:off x="42863" y="68263"/>
            <a:ext cx="9058275" cy="522287"/>
            <a:chOff x="36709" y="44066"/>
            <a:chExt cx="9057933" cy="522921"/>
          </a:xfrm>
        </p:grpSpPr>
        <p:sp>
          <p:nvSpPr>
            <p:cNvPr id="11272" name="WordArt 72"/>
            <p:cNvSpPr>
              <a:spLocks noChangeArrowheads="1" noChangeShapeType="1" noTextEdit="1"/>
            </p:cNvSpPr>
            <p:nvPr/>
          </p:nvSpPr>
          <p:spPr bwMode="auto">
            <a:xfrm>
              <a:off x="1042988" y="74160"/>
              <a:ext cx="7058025" cy="43497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65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48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II CONGRESSO NAZIONALE A.N.ME.LE.P.A.: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LE VITTIME DEL DOVERE: ASPETTI MEDICO-LEGALI TRA PRESTAZIONI E RISARCIMENTI</a:t>
              </a:r>
            </a:p>
          </p:txBody>
        </p:sp>
        <p:pic>
          <p:nvPicPr>
            <p:cNvPr id="1639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709" y="44624"/>
              <a:ext cx="890392" cy="5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29455" y="44066"/>
              <a:ext cx="865187" cy="49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2342054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7150" y="49213"/>
            <a:ext cx="9144000" cy="6858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1507" name="CasellaDiTesto 9"/>
          <p:cNvSpPr txBox="1">
            <a:spLocks noChangeArrowheads="1"/>
          </p:cNvSpPr>
          <p:nvPr/>
        </p:nvSpPr>
        <p:spPr bwMode="auto">
          <a:xfrm>
            <a:off x="611188" y="260350"/>
            <a:ext cx="776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STATO  MAGGIORE  DELLA DIFESA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Collegio  Medico Legale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508" name="AutoShape 2" descr="Risultati immagini per ispettorato generale della difesa"/>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21509" name="Group 23"/>
          <p:cNvGrpSpPr>
            <a:grpSpLocks/>
          </p:cNvGrpSpPr>
          <p:nvPr/>
        </p:nvGrpSpPr>
        <p:grpSpPr bwMode="auto">
          <a:xfrm>
            <a:off x="0" y="1268413"/>
            <a:ext cx="9144000" cy="215900"/>
            <a:chOff x="0" y="672"/>
            <a:chExt cx="6240" cy="96"/>
          </a:xfrm>
        </p:grpSpPr>
        <p:sp>
          <p:nvSpPr>
            <p:cNvPr id="21518" name="Line 24"/>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519" name="Line 25"/>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520" name="Line 26"/>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1510" name="Picture 21" descr="logo12x24"/>
          <p:cNvPicPr>
            <a:picLocks noChangeAspect="1" noChangeArrowheads="1"/>
          </p:cNvPicPr>
          <p:nvPr/>
        </p:nvPicPr>
        <p:blipFill>
          <a:blip r:embed="rId2" cstate="print">
            <a:lum bright="-6000" contrast="18000"/>
            <a:extLst>
              <a:ext uri="{28A0092B-C50C-407E-A947-70E740481C1C}">
                <a14:useLocalDpi xmlns:a14="http://schemas.microsoft.com/office/drawing/2010/main" val="0"/>
              </a:ext>
            </a:extLst>
          </a:blip>
          <a:srcRect/>
          <a:stretch>
            <a:fillRect/>
          </a:stretch>
        </p:blipFill>
        <p:spPr bwMode="auto">
          <a:xfrm>
            <a:off x="755650" y="0"/>
            <a:ext cx="1031875"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1" name="Group 98"/>
          <p:cNvGrpSpPr>
            <a:grpSpLocks/>
          </p:cNvGrpSpPr>
          <p:nvPr/>
        </p:nvGrpSpPr>
        <p:grpSpPr bwMode="auto">
          <a:xfrm rot="-5400000">
            <a:off x="-3142456" y="3321844"/>
            <a:ext cx="6858000" cy="214312"/>
            <a:chOff x="0" y="672"/>
            <a:chExt cx="6240" cy="96"/>
          </a:xfrm>
        </p:grpSpPr>
        <p:sp>
          <p:nvSpPr>
            <p:cNvPr id="21515" name="Line 99"/>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516" name="Line 100"/>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517" name="Line 101"/>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225" name="CasellaDiTesto 20"/>
          <p:cNvSpPr txBox="1">
            <a:spLocks noChangeArrowheads="1"/>
          </p:cNvSpPr>
          <p:nvPr/>
        </p:nvSpPr>
        <p:spPr bwMode="auto">
          <a:xfrm>
            <a:off x="708025" y="1557338"/>
            <a:ext cx="8435975" cy="768350"/>
          </a:xfrm>
          <a:prstGeom prst="rect">
            <a:avLst/>
          </a:prstGeom>
          <a:noFill/>
          <a:ln>
            <a:noFill/>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endParaRPr kumimoji="0" lang="it-IT" sz="20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it-IT" sz="20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 INTERDIPENDENZA NELLA PENSIONISTICA DI GUERRA</a:t>
            </a:r>
            <a:endParaRPr kumimoji="0" lang="it-IT" sz="2000" b="1" i="0" u="none" strike="noStrike" kern="1200" cap="none" spc="0" normalizeH="0" baseline="0" noProof="0" dirty="0">
              <a:ln w="11430"/>
              <a:solidFill>
                <a:srgbClr val="000066"/>
              </a:solidFill>
              <a:effectLst>
                <a:outerShdw blurRad="50800" dist="39000" dir="5460000" algn="tl">
                  <a:srgbClr val="000000">
                    <a:alpha val="38000"/>
                  </a:srgbClr>
                </a:outerShdw>
              </a:effectLst>
              <a:uLnTx/>
              <a:uFillTx/>
              <a:latin typeface="Calibri" pitchFamily="34" charset="0"/>
              <a:ea typeface="+mn-ea"/>
              <a:cs typeface="Arial" charset="0"/>
            </a:endParaRPr>
          </a:p>
        </p:txBody>
      </p:sp>
      <p:sp>
        <p:nvSpPr>
          <p:cNvPr id="21513" name="Rectangle 3"/>
          <p:cNvSpPr txBox="1">
            <a:spLocks noChangeArrowheads="1"/>
          </p:cNvSpPr>
          <p:nvPr/>
        </p:nvSpPr>
        <p:spPr bwMode="auto">
          <a:xfrm>
            <a:off x="539750" y="2420938"/>
            <a:ext cx="849630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altLang="it-IT" sz="1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514" name="Rectangle 3"/>
          <p:cNvSpPr txBox="1">
            <a:spLocks noChangeArrowheads="1"/>
          </p:cNvSpPr>
          <p:nvPr/>
        </p:nvSpPr>
        <p:spPr bwMode="auto">
          <a:xfrm>
            <a:off x="708025" y="2781300"/>
            <a:ext cx="8185150"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Sentenza 94/C del 13/05/1992, a sezioni Riunite della Corte dei Conti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1"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"In conclusione, la interpretazione logico-sistematica della norma, raffrontata con la disciplina delle presunzioni vigenti circa  la dipendenza dell'infermità da causa di servizio di guerra, rende preferibile l'assunto interpretativo che il legislatore abbia inteso istituire una presunzione relativa. Per effetto della disposta presunzione spetterà, quindi, alla Amministrazione l'onere di provare che l'infermità sopravvenuta  sia stata determinata esclusivamente da diversi fattori etiologici, </a:t>
            </a:r>
            <a:r>
              <a:rPr kumimoji="0" lang="it-IT" altLang="it-IT" sz="1800" b="0" i="1" u="sng"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sui quali l'infermità pensionata non ha esercitato alcuna influenza</a:t>
            </a:r>
            <a:r>
              <a:rPr kumimoji="0" lang="it-IT" altLang="it-IT" sz="1800" b="0" i="1"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it-IT" altLang="it-IT" sz="1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0394756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7150" y="49213"/>
            <a:ext cx="9144000" cy="6858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2531" name="CasellaDiTesto 9"/>
          <p:cNvSpPr txBox="1">
            <a:spLocks noChangeArrowheads="1"/>
          </p:cNvSpPr>
          <p:nvPr/>
        </p:nvSpPr>
        <p:spPr bwMode="auto">
          <a:xfrm>
            <a:off x="611188" y="260350"/>
            <a:ext cx="776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STATO  MAGGIORE  DELLA DIFESA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Collegio  Medico Legale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532" name="AutoShape 2" descr="Risultati immagini per ispettorato generale della difesa"/>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22533" name="Group 23"/>
          <p:cNvGrpSpPr>
            <a:grpSpLocks/>
          </p:cNvGrpSpPr>
          <p:nvPr/>
        </p:nvGrpSpPr>
        <p:grpSpPr bwMode="auto">
          <a:xfrm>
            <a:off x="0" y="1268413"/>
            <a:ext cx="9144000" cy="215900"/>
            <a:chOff x="0" y="672"/>
            <a:chExt cx="6240" cy="96"/>
          </a:xfrm>
        </p:grpSpPr>
        <p:sp>
          <p:nvSpPr>
            <p:cNvPr id="22542" name="Line 24"/>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543" name="Line 25"/>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544" name="Line 26"/>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2534" name="Picture 21" descr="logo12x24"/>
          <p:cNvPicPr>
            <a:picLocks noChangeAspect="1" noChangeArrowheads="1"/>
          </p:cNvPicPr>
          <p:nvPr/>
        </p:nvPicPr>
        <p:blipFill>
          <a:blip r:embed="rId2" cstate="print">
            <a:lum bright="-6000" contrast="18000"/>
            <a:extLst>
              <a:ext uri="{28A0092B-C50C-407E-A947-70E740481C1C}">
                <a14:useLocalDpi xmlns:a14="http://schemas.microsoft.com/office/drawing/2010/main" val="0"/>
              </a:ext>
            </a:extLst>
          </a:blip>
          <a:srcRect/>
          <a:stretch>
            <a:fillRect/>
          </a:stretch>
        </p:blipFill>
        <p:spPr bwMode="auto">
          <a:xfrm>
            <a:off x="755650" y="0"/>
            <a:ext cx="1031875"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5" name="Group 98"/>
          <p:cNvGrpSpPr>
            <a:grpSpLocks/>
          </p:cNvGrpSpPr>
          <p:nvPr/>
        </p:nvGrpSpPr>
        <p:grpSpPr bwMode="auto">
          <a:xfrm rot="-5400000">
            <a:off x="-3142456" y="3321844"/>
            <a:ext cx="6858000" cy="214312"/>
            <a:chOff x="0" y="672"/>
            <a:chExt cx="6240" cy="96"/>
          </a:xfrm>
        </p:grpSpPr>
        <p:sp>
          <p:nvSpPr>
            <p:cNvPr id="22539" name="Line 99"/>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540" name="Line 100"/>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541" name="Line 101"/>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225" name="CasellaDiTesto 20"/>
          <p:cNvSpPr txBox="1">
            <a:spLocks noChangeArrowheads="1"/>
          </p:cNvSpPr>
          <p:nvPr/>
        </p:nvSpPr>
        <p:spPr bwMode="auto">
          <a:xfrm>
            <a:off x="708025" y="1557338"/>
            <a:ext cx="8435975" cy="400050"/>
          </a:xfrm>
          <a:prstGeom prst="rect">
            <a:avLst/>
          </a:prstGeom>
          <a:noFill/>
          <a:ln>
            <a:noFill/>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it-IT" sz="20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L’ INTERDIPENDENZA NELLA PENSIONISTICA DI GUERRA</a:t>
            </a:r>
            <a:endParaRPr kumimoji="0" lang="it-IT" sz="2000" b="1" i="0" u="none" strike="noStrike" kern="1200" cap="none" spc="0" normalizeH="0" baseline="0" noProof="0" dirty="0">
              <a:ln w="11430"/>
              <a:solidFill>
                <a:srgbClr val="000066"/>
              </a:solidFill>
              <a:effectLst>
                <a:outerShdw blurRad="50800" dist="39000" dir="5460000" algn="tl">
                  <a:srgbClr val="000000">
                    <a:alpha val="38000"/>
                  </a:srgbClr>
                </a:outerShdw>
              </a:effectLst>
              <a:uLnTx/>
              <a:uFillTx/>
              <a:latin typeface="Calibri" pitchFamily="34" charset="0"/>
              <a:ea typeface="+mn-ea"/>
              <a:cs typeface="Arial" charset="0"/>
            </a:endParaRPr>
          </a:p>
        </p:txBody>
      </p:sp>
      <p:sp>
        <p:nvSpPr>
          <p:cNvPr id="22537" name="Rectangle 3"/>
          <p:cNvSpPr txBox="1">
            <a:spLocks noChangeArrowheads="1"/>
          </p:cNvSpPr>
          <p:nvPr/>
        </p:nvSpPr>
        <p:spPr bwMode="auto">
          <a:xfrm>
            <a:off x="539750" y="2420938"/>
            <a:ext cx="849630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altLang="it-IT" sz="1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538" name="Rectangle 3"/>
          <p:cNvSpPr txBox="1">
            <a:spLocks noChangeArrowheads="1"/>
          </p:cNvSpPr>
          <p:nvPr/>
        </p:nvSpPr>
        <p:spPr bwMode="auto">
          <a:xfrm>
            <a:off x="539750" y="2060575"/>
            <a:ext cx="8496300"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D'altra parte, prescindendo dalle considerazioni fin ora prospettate, che rischiano di farci sconfinare nel campo dei giuristi e tornando alla medicina legale, non possiamo non ricordare quanto scritto dal Barni: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1"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"Presumendo si salta (...) un passaggio essenziale, l'unico biologicamente rilevante, quello della derivazione etiologica, scientificamente certa e statisticamente probabile, tra noxae ipotizzate e malattia accertata".</a:t>
            </a: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altLang="it-IT" sz="1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E' del tutto evidente che, con questa affermazione, ci si riferisce alla presunzione assoluta, dal momento che quella relativa, applicabile alla fattispecie che ci occupa in pensionistica di guerra,  richiede sempre uno studio approfondito del singolo caso, finalizzato alla  dimostrazione (almeno a livello di probabilità statistica), sulla base di una rigorosa disamina degli studi epidemiologici e sperimentali e delle più aggiornate conoscenze eziopatogenetiche, l'esistenza o meno della prova contraria, la cui esclusione in definitiva è la condizione ineludibile per il riconoscimento della interdipendenza.</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altLang="it-IT" sz="1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BARNI M. – Il rapporto di causalità materiale in Medicina Legale. Giuffrè Ed., Milano 1991.  </a:t>
            </a:r>
          </a:p>
        </p:txBody>
      </p:sp>
    </p:spTree>
    <p:extLst>
      <p:ext uri="{BB962C8B-B14F-4D97-AF65-F5344CB8AC3E}">
        <p14:creationId xmlns:p14="http://schemas.microsoft.com/office/powerpoint/2010/main" val="112644507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7150" y="49213"/>
            <a:ext cx="9144000" cy="6858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3555" name="CasellaDiTesto 9"/>
          <p:cNvSpPr txBox="1">
            <a:spLocks noChangeArrowheads="1"/>
          </p:cNvSpPr>
          <p:nvPr/>
        </p:nvSpPr>
        <p:spPr bwMode="auto">
          <a:xfrm>
            <a:off x="611188" y="260350"/>
            <a:ext cx="776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STATO  MAGGIORE  DELLA DIFESA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Collegio  Medico Legale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556" name="AutoShape 2" descr="Risultati immagini per ispettorato generale della difesa"/>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23557" name="Group 23"/>
          <p:cNvGrpSpPr>
            <a:grpSpLocks/>
          </p:cNvGrpSpPr>
          <p:nvPr/>
        </p:nvGrpSpPr>
        <p:grpSpPr bwMode="auto">
          <a:xfrm>
            <a:off x="0" y="1268413"/>
            <a:ext cx="9144000" cy="215900"/>
            <a:chOff x="0" y="672"/>
            <a:chExt cx="6240" cy="96"/>
          </a:xfrm>
        </p:grpSpPr>
        <p:sp>
          <p:nvSpPr>
            <p:cNvPr id="23566" name="Line 24"/>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567" name="Line 25"/>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568" name="Line 26"/>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3558" name="Picture 21" descr="logo12x24"/>
          <p:cNvPicPr>
            <a:picLocks noChangeAspect="1" noChangeArrowheads="1"/>
          </p:cNvPicPr>
          <p:nvPr/>
        </p:nvPicPr>
        <p:blipFill>
          <a:blip r:embed="rId2" cstate="print">
            <a:lum bright="-6000" contrast="18000"/>
            <a:extLst>
              <a:ext uri="{28A0092B-C50C-407E-A947-70E740481C1C}">
                <a14:useLocalDpi xmlns:a14="http://schemas.microsoft.com/office/drawing/2010/main" val="0"/>
              </a:ext>
            </a:extLst>
          </a:blip>
          <a:srcRect/>
          <a:stretch>
            <a:fillRect/>
          </a:stretch>
        </p:blipFill>
        <p:spPr bwMode="auto">
          <a:xfrm>
            <a:off x="755650" y="0"/>
            <a:ext cx="1031875"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9" name="Group 98"/>
          <p:cNvGrpSpPr>
            <a:grpSpLocks/>
          </p:cNvGrpSpPr>
          <p:nvPr/>
        </p:nvGrpSpPr>
        <p:grpSpPr bwMode="auto">
          <a:xfrm rot="-5400000">
            <a:off x="-3142456" y="3321844"/>
            <a:ext cx="6858000" cy="214312"/>
            <a:chOff x="0" y="672"/>
            <a:chExt cx="6240" cy="96"/>
          </a:xfrm>
        </p:grpSpPr>
        <p:sp>
          <p:nvSpPr>
            <p:cNvPr id="23563" name="Line 99"/>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564" name="Line 100"/>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565" name="Line 101"/>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225" name="CasellaDiTesto 20"/>
          <p:cNvSpPr txBox="1">
            <a:spLocks noChangeArrowheads="1"/>
          </p:cNvSpPr>
          <p:nvPr/>
        </p:nvSpPr>
        <p:spPr bwMode="auto">
          <a:xfrm>
            <a:off x="539750" y="1557338"/>
            <a:ext cx="8604250" cy="768350"/>
          </a:xfrm>
          <a:prstGeom prst="rect">
            <a:avLst/>
          </a:prstGeom>
          <a:noFill/>
          <a:ln>
            <a:noFill/>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it-IT" sz="20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p>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it-IT" sz="20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 INTERDIPENDENZA NELLA DIPENDENZA DA CAUSA DI SERVIZIO</a:t>
            </a:r>
            <a:endParaRPr kumimoji="0" lang="it-IT" sz="2000" b="1" i="0" u="none" strike="noStrike" kern="1200" cap="none" spc="0" normalizeH="0" baseline="0" noProof="0" dirty="0">
              <a:ln w="11430"/>
              <a:solidFill>
                <a:srgbClr val="000066"/>
              </a:solidFill>
              <a:effectLst>
                <a:outerShdw blurRad="50800" dist="39000" dir="5460000" algn="tl">
                  <a:srgbClr val="000000">
                    <a:alpha val="38000"/>
                  </a:srgbClr>
                </a:outerShdw>
              </a:effectLst>
              <a:uLnTx/>
              <a:uFillTx/>
              <a:latin typeface="Calibri" pitchFamily="34" charset="0"/>
              <a:ea typeface="+mn-ea"/>
              <a:cs typeface="Arial" charset="0"/>
            </a:endParaRPr>
          </a:p>
        </p:txBody>
      </p:sp>
      <p:sp>
        <p:nvSpPr>
          <p:cNvPr id="23561" name="Rectangle 3"/>
          <p:cNvSpPr txBox="1">
            <a:spLocks noChangeArrowheads="1"/>
          </p:cNvSpPr>
          <p:nvPr/>
        </p:nvSpPr>
        <p:spPr bwMode="auto">
          <a:xfrm>
            <a:off x="539750" y="2420938"/>
            <a:ext cx="849630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altLang="it-IT" sz="1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562" name="Rectangle 3"/>
          <p:cNvSpPr txBox="1">
            <a:spLocks noChangeArrowheads="1"/>
          </p:cNvSpPr>
          <p:nvPr/>
        </p:nvSpPr>
        <p:spPr bwMode="auto">
          <a:xfrm>
            <a:off x="539750" y="2492375"/>
            <a:ext cx="8496300" cy="42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Prima degli anni 90, tale aspetto medico-legale risultava quasi del tutto sconosciuto ed i pochi casi in cui veniva chiesto tale riconoscimento che, se non ricadeva impropriamente nelle ipotesi di aggravamento, necessitava addirittura di un’autorizzazione della Direzione Generale della Sanità Militare per poter procedere.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Per l’esigenza di un indirizzo procedurale univoco, la predetta Direzione Generale ha regolamentato la procedura da seguire per il riconoscimento della dipendenza da causa di servizio per interdipendenza, con la nota circolare n. 1100/ML datata 30 luglio 1993; inoltre con la successiva circolare n. 1101/ML datata 30 luglio 1993 vengono approvati i verbali allora in uso presso le Commissioni mediche ospedaliere, con le relative istruzioni tecniche, in cui trovano pratica applicazione anche le procedure in merito. </a:t>
            </a:r>
          </a:p>
        </p:txBody>
      </p:sp>
    </p:spTree>
    <p:extLst>
      <p:ext uri="{BB962C8B-B14F-4D97-AF65-F5344CB8AC3E}">
        <p14:creationId xmlns:p14="http://schemas.microsoft.com/office/powerpoint/2010/main" val="40556988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7150" y="49213"/>
            <a:ext cx="9144000" cy="6858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4579" name="CasellaDiTesto 9"/>
          <p:cNvSpPr txBox="1">
            <a:spLocks noChangeArrowheads="1"/>
          </p:cNvSpPr>
          <p:nvPr/>
        </p:nvSpPr>
        <p:spPr bwMode="auto">
          <a:xfrm>
            <a:off x="611188" y="260350"/>
            <a:ext cx="776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STATO  MAGGIORE  DELLA DIFESA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Collegio  Medico Legale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580" name="AutoShape 2" descr="Risultati immagini per ispettorato generale della difesa"/>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24581" name="Group 23"/>
          <p:cNvGrpSpPr>
            <a:grpSpLocks/>
          </p:cNvGrpSpPr>
          <p:nvPr/>
        </p:nvGrpSpPr>
        <p:grpSpPr bwMode="auto">
          <a:xfrm>
            <a:off x="0" y="1268413"/>
            <a:ext cx="9144000" cy="215900"/>
            <a:chOff x="0" y="672"/>
            <a:chExt cx="6240" cy="96"/>
          </a:xfrm>
        </p:grpSpPr>
        <p:sp>
          <p:nvSpPr>
            <p:cNvPr id="24590" name="Line 24"/>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591" name="Line 25"/>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592" name="Line 26"/>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4582" name="Picture 21" descr="logo12x24"/>
          <p:cNvPicPr>
            <a:picLocks noChangeAspect="1" noChangeArrowheads="1"/>
          </p:cNvPicPr>
          <p:nvPr/>
        </p:nvPicPr>
        <p:blipFill>
          <a:blip r:embed="rId2" cstate="print">
            <a:lum bright="-6000" contrast="18000"/>
            <a:extLst>
              <a:ext uri="{28A0092B-C50C-407E-A947-70E740481C1C}">
                <a14:useLocalDpi xmlns:a14="http://schemas.microsoft.com/office/drawing/2010/main" val="0"/>
              </a:ext>
            </a:extLst>
          </a:blip>
          <a:srcRect/>
          <a:stretch>
            <a:fillRect/>
          </a:stretch>
        </p:blipFill>
        <p:spPr bwMode="auto">
          <a:xfrm>
            <a:off x="755650" y="0"/>
            <a:ext cx="1031875"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83" name="Group 98"/>
          <p:cNvGrpSpPr>
            <a:grpSpLocks/>
          </p:cNvGrpSpPr>
          <p:nvPr/>
        </p:nvGrpSpPr>
        <p:grpSpPr bwMode="auto">
          <a:xfrm rot="-5400000">
            <a:off x="-3142456" y="3321844"/>
            <a:ext cx="6858000" cy="214312"/>
            <a:chOff x="0" y="672"/>
            <a:chExt cx="6240" cy="96"/>
          </a:xfrm>
        </p:grpSpPr>
        <p:sp>
          <p:nvSpPr>
            <p:cNvPr id="24587" name="Line 99"/>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588" name="Line 100"/>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589" name="Line 101"/>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225" name="CasellaDiTesto 20"/>
          <p:cNvSpPr txBox="1">
            <a:spLocks noChangeArrowheads="1"/>
          </p:cNvSpPr>
          <p:nvPr/>
        </p:nvSpPr>
        <p:spPr bwMode="auto">
          <a:xfrm>
            <a:off x="539750" y="1557338"/>
            <a:ext cx="8604250" cy="768350"/>
          </a:xfrm>
          <a:prstGeom prst="rect">
            <a:avLst/>
          </a:prstGeom>
          <a:noFill/>
          <a:ln>
            <a:noFill/>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it-IT" sz="20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p>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it-IT" sz="20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 INTERDIPENDENZA NELLA DIPENDENZA DA CAUSA DI SERVIZIO</a:t>
            </a:r>
            <a:endParaRPr kumimoji="0" lang="it-IT" sz="2000" b="1" i="0" u="none" strike="noStrike" kern="1200" cap="none" spc="0" normalizeH="0" baseline="0" noProof="0" dirty="0">
              <a:ln w="11430"/>
              <a:solidFill>
                <a:srgbClr val="000066"/>
              </a:solidFill>
              <a:effectLst>
                <a:outerShdw blurRad="50800" dist="39000" dir="5460000" algn="tl">
                  <a:srgbClr val="000000">
                    <a:alpha val="38000"/>
                  </a:srgbClr>
                </a:outerShdw>
              </a:effectLst>
              <a:uLnTx/>
              <a:uFillTx/>
              <a:latin typeface="Calibri" pitchFamily="34" charset="0"/>
              <a:ea typeface="+mn-ea"/>
              <a:cs typeface="Arial" charset="0"/>
            </a:endParaRPr>
          </a:p>
        </p:txBody>
      </p:sp>
      <p:sp>
        <p:nvSpPr>
          <p:cNvPr id="24585" name="Rectangle 3"/>
          <p:cNvSpPr txBox="1">
            <a:spLocks noChangeArrowheads="1"/>
          </p:cNvSpPr>
          <p:nvPr/>
        </p:nvSpPr>
        <p:spPr bwMode="auto">
          <a:xfrm>
            <a:off x="539750" y="2420938"/>
            <a:ext cx="849630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altLang="it-IT" sz="1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586" name="Rectangle 3"/>
          <p:cNvSpPr txBox="1">
            <a:spLocks noChangeArrowheads="1"/>
          </p:cNvSpPr>
          <p:nvPr/>
        </p:nvSpPr>
        <p:spPr bwMode="auto">
          <a:xfrm>
            <a:off x="539750" y="2492375"/>
            <a:ext cx="8496300" cy="42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Con il D.I. 12 febbraio 2004, la procedura di accertamento dell’interdipendenza, limitatamente alla sussistenza o meno della correlazione eziopatogenetica tra l’infermità richiesta e quella già riconosciuta, trova le nuove e necessarie indicazioni procedurali e di compilazione nell’ambito del nuovo modello di verbale che compendia tale valutazione medico-legale nel Quadro A del Modello BL/B. </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Infatti, con l’entrata in vigore del D.P.R. N. 461 del 2001, per lo sdoppiamento di competenze tra le competenti Commissioni mediche ed il Comitato di Verifica per le Cause di Servizio (CVCS), le predette Commissioni mediche non procedono più all’accertamento sanitario della correlazione eziopatogenetica e, contestualmente, al riconoscimento della  dipendenza da causa di servizio dovendosi limitare solamente al primo accertamento; successivamente è il citato Comitato che deve procedere al riconoscimento della dipendenza da causa di servizio “in via derivata”. </a:t>
            </a:r>
          </a:p>
        </p:txBody>
      </p:sp>
    </p:spTree>
    <p:extLst>
      <p:ext uri="{BB962C8B-B14F-4D97-AF65-F5344CB8AC3E}">
        <p14:creationId xmlns:p14="http://schemas.microsoft.com/office/powerpoint/2010/main" val="380418820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7150" y="49213"/>
            <a:ext cx="9144000" cy="6858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5603" name="CasellaDiTesto 9"/>
          <p:cNvSpPr txBox="1">
            <a:spLocks noChangeArrowheads="1"/>
          </p:cNvSpPr>
          <p:nvPr/>
        </p:nvSpPr>
        <p:spPr bwMode="auto">
          <a:xfrm>
            <a:off x="611188" y="260350"/>
            <a:ext cx="776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STATO  MAGGIORE  DELLA DIFESA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Collegio  Medico Legale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604" name="AutoShape 2" descr="Risultati immagini per ispettorato generale della difesa"/>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25605" name="Group 23"/>
          <p:cNvGrpSpPr>
            <a:grpSpLocks/>
          </p:cNvGrpSpPr>
          <p:nvPr/>
        </p:nvGrpSpPr>
        <p:grpSpPr bwMode="auto">
          <a:xfrm>
            <a:off x="0" y="1268413"/>
            <a:ext cx="9144000" cy="215900"/>
            <a:chOff x="0" y="672"/>
            <a:chExt cx="6240" cy="96"/>
          </a:xfrm>
        </p:grpSpPr>
        <p:sp>
          <p:nvSpPr>
            <p:cNvPr id="25614" name="Line 24"/>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615" name="Line 25"/>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616" name="Line 26"/>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5606" name="Picture 21" descr="logo12x24"/>
          <p:cNvPicPr>
            <a:picLocks noChangeAspect="1" noChangeArrowheads="1"/>
          </p:cNvPicPr>
          <p:nvPr/>
        </p:nvPicPr>
        <p:blipFill>
          <a:blip r:embed="rId2" cstate="print">
            <a:lum bright="-6000" contrast="18000"/>
            <a:extLst>
              <a:ext uri="{28A0092B-C50C-407E-A947-70E740481C1C}">
                <a14:useLocalDpi xmlns:a14="http://schemas.microsoft.com/office/drawing/2010/main" val="0"/>
              </a:ext>
            </a:extLst>
          </a:blip>
          <a:srcRect/>
          <a:stretch>
            <a:fillRect/>
          </a:stretch>
        </p:blipFill>
        <p:spPr bwMode="auto">
          <a:xfrm>
            <a:off x="755650" y="0"/>
            <a:ext cx="1031875"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7" name="Group 98"/>
          <p:cNvGrpSpPr>
            <a:grpSpLocks/>
          </p:cNvGrpSpPr>
          <p:nvPr/>
        </p:nvGrpSpPr>
        <p:grpSpPr bwMode="auto">
          <a:xfrm rot="-5400000">
            <a:off x="-3142456" y="3321844"/>
            <a:ext cx="6858000" cy="214312"/>
            <a:chOff x="0" y="672"/>
            <a:chExt cx="6240" cy="96"/>
          </a:xfrm>
        </p:grpSpPr>
        <p:sp>
          <p:nvSpPr>
            <p:cNvPr id="25611" name="Line 99"/>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612" name="Line 100"/>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613" name="Line 101"/>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225" name="CasellaDiTesto 20"/>
          <p:cNvSpPr txBox="1">
            <a:spLocks noChangeArrowheads="1"/>
          </p:cNvSpPr>
          <p:nvPr/>
        </p:nvSpPr>
        <p:spPr bwMode="auto">
          <a:xfrm>
            <a:off x="539750" y="1557338"/>
            <a:ext cx="8604250" cy="768350"/>
          </a:xfrm>
          <a:prstGeom prst="rect">
            <a:avLst/>
          </a:prstGeom>
          <a:noFill/>
          <a:ln>
            <a:noFill/>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it-IT" sz="20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p>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it-IT" sz="20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 INTERDIPENDENZA NELLA DIPENDENZA DA CAUSA DI SERVIZIO</a:t>
            </a:r>
            <a:endParaRPr kumimoji="0" lang="it-IT" sz="2000" b="1" i="0" u="none" strike="noStrike" kern="1200" cap="none" spc="0" normalizeH="0" baseline="0" noProof="0" dirty="0">
              <a:ln w="11430"/>
              <a:solidFill>
                <a:srgbClr val="000066"/>
              </a:solidFill>
              <a:effectLst>
                <a:outerShdw blurRad="50800" dist="39000" dir="5460000" algn="tl">
                  <a:srgbClr val="000000">
                    <a:alpha val="38000"/>
                  </a:srgbClr>
                </a:outerShdw>
              </a:effectLst>
              <a:uLnTx/>
              <a:uFillTx/>
              <a:latin typeface="Calibri" pitchFamily="34" charset="0"/>
              <a:ea typeface="+mn-ea"/>
              <a:cs typeface="Arial" charset="0"/>
            </a:endParaRPr>
          </a:p>
        </p:txBody>
      </p:sp>
      <p:sp>
        <p:nvSpPr>
          <p:cNvPr id="25609" name="Rectangle 3"/>
          <p:cNvSpPr txBox="1">
            <a:spLocks noChangeArrowheads="1"/>
          </p:cNvSpPr>
          <p:nvPr/>
        </p:nvSpPr>
        <p:spPr bwMode="auto">
          <a:xfrm>
            <a:off x="539750" y="2420938"/>
            <a:ext cx="849630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altLang="it-IT" sz="1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610" name="Rectangle 3"/>
          <p:cNvSpPr txBox="1">
            <a:spLocks noChangeArrowheads="1"/>
          </p:cNvSpPr>
          <p:nvPr/>
        </p:nvSpPr>
        <p:spPr bwMode="auto">
          <a:xfrm>
            <a:off x="539750" y="2492375"/>
            <a:ext cx="8496300" cy="42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it-IT" altLang="it-IT" sz="1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Adunanza Plenaria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COMITATO DI VERIFICA PER LE CAUSE DI SERVIZIO</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Delibera 19.03.2018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it-IT" altLang="it-IT" sz="1800" b="0" i="1"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In caso di giudizio positivo da parte della Commissione medica sulla correlazione eziopatogenetica, per interdipendenza, il Comitato esprime parere sulla dipendenza o meno da causa di servizio, in via derivata dalla infermità o lesione già riconosciuta dipendente da causa di servizio, valutandone se la stessa possa averne costituito o meno un antecedente causale ovvero concausale efficiente e determinante……..</a:t>
            </a: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259889669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7150" y="49213"/>
            <a:ext cx="9144000" cy="6858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6627" name="CasellaDiTesto 9"/>
          <p:cNvSpPr txBox="1">
            <a:spLocks noChangeArrowheads="1"/>
          </p:cNvSpPr>
          <p:nvPr/>
        </p:nvSpPr>
        <p:spPr bwMode="auto">
          <a:xfrm>
            <a:off x="611188" y="260350"/>
            <a:ext cx="776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STATO  MAGGIORE  DELLA DIFESA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Collegio  Medico Legale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628" name="AutoShape 2" descr="Risultati immagini per ispettorato generale della difesa"/>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26629" name="Group 23"/>
          <p:cNvGrpSpPr>
            <a:grpSpLocks/>
          </p:cNvGrpSpPr>
          <p:nvPr/>
        </p:nvGrpSpPr>
        <p:grpSpPr bwMode="auto">
          <a:xfrm>
            <a:off x="0" y="1268413"/>
            <a:ext cx="9144000" cy="215900"/>
            <a:chOff x="0" y="672"/>
            <a:chExt cx="6240" cy="96"/>
          </a:xfrm>
        </p:grpSpPr>
        <p:sp>
          <p:nvSpPr>
            <p:cNvPr id="26638" name="Line 24"/>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639" name="Line 25"/>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640" name="Line 26"/>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6630" name="Picture 21" descr="logo12x24"/>
          <p:cNvPicPr>
            <a:picLocks noChangeAspect="1" noChangeArrowheads="1"/>
          </p:cNvPicPr>
          <p:nvPr/>
        </p:nvPicPr>
        <p:blipFill>
          <a:blip r:embed="rId2" cstate="print">
            <a:lum bright="-6000" contrast="18000"/>
            <a:extLst>
              <a:ext uri="{28A0092B-C50C-407E-A947-70E740481C1C}">
                <a14:useLocalDpi xmlns:a14="http://schemas.microsoft.com/office/drawing/2010/main" val="0"/>
              </a:ext>
            </a:extLst>
          </a:blip>
          <a:srcRect/>
          <a:stretch>
            <a:fillRect/>
          </a:stretch>
        </p:blipFill>
        <p:spPr bwMode="auto">
          <a:xfrm>
            <a:off x="755650" y="0"/>
            <a:ext cx="1031875"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31" name="Group 98"/>
          <p:cNvGrpSpPr>
            <a:grpSpLocks/>
          </p:cNvGrpSpPr>
          <p:nvPr/>
        </p:nvGrpSpPr>
        <p:grpSpPr bwMode="auto">
          <a:xfrm rot="-5400000">
            <a:off x="-3142456" y="3321844"/>
            <a:ext cx="6858000" cy="214312"/>
            <a:chOff x="0" y="672"/>
            <a:chExt cx="6240" cy="96"/>
          </a:xfrm>
        </p:grpSpPr>
        <p:sp>
          <p:nvSpPr>
            <p:cNvPr id="26635" name="Line 99"/>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636" name="Line 100"/>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637" name="Line 101"/>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225" name="CasellaDiTesto 20"/>
          <p:cNvSpPr txBox="1">
            <a:spLocks noChangeArrowheads="1"/>
          </p:cNvSpPr>
          <p:nvPr/>
        </p:nvSpPr>
        <p:spPr bwMode="auto">
          <a:xfrm>
            <a:off x="539750" y="1557338"/>
            <a:ext cx="8604250" cy="768350"/>
          </a:xfrm>
          <a:prstGeom prst="rect">
            <a:avLst/>
          </a:prstGeom>
          <a:noFill/>
          <a:ln>
            <a:noFill/>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it-IT" sz="20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p>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it-IT" sz="20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 INTERDIPENDENZA NELL’EQUO INDENNIZZO</a:t>
            </a:r>
            <a:endParaRPr kumimoji="0" lang="it-IT" sz="2000" b="1" i="0" u="none" strike="noStrike" kern="1200" cap="none" spc="0" normalizeH="0" baseline="0" noProof="0" dirty="0">
              <a:ln w="11430"/>
              <a:solidFill>
                <a:srgbClr val="000066"/>
              </a:solidFill>
              <a:effectLst>
                <a:outerShdw blurRad="50800" dist="39000" dir="5460000" algn="tl">
                  <a:srgbClr val="000000">
                    <a:alpha val="38000"/>
                  </a:srgbClr>
                </a:outerShdw>
              </a:effectLst>
              <a:uLnTx/>
              <a:uFillTx/>
              <a:latin typeface="Calibri" pitchFamily="34" charset="0"/>
              <a:ea typeface="+mn-ea"/>
              <a:cs typeface="Arial" charset="0"/>
            </a:endParaRPr>
          </a:p>
        </p:txBody>
      </p:sp>
      <p:sp>
        <p:nvSpPr>
          <p:cNvPr id="26633" name="Rectangle 3"/>
          <p:cNvSpPr txBox="1">
            <a:spLocks noChangeArrowheads="1"/>
          </p:cNvSpPr>
          <p:nvPr/>
        </p:nvSpPr>
        <p:spPr bwMode="auto">
          <a:xfrm>
            <a:off x="539750" y="2420938"/>
            <a:ext cx="849630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altLang="it-IT" sz="1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634" name="Rectangle 3"/>
          <p:cNvSpPr txBox="1">
            <a:spLocks noChangeArrowheads="1"/>
          </p:cNvSpPr>
          <p:nvPr/>
        </p:nvSpPr>
        <p:spPr bwMode="auto">
          <a:xfrm>
            <a:off x="539750" y="2492375"/>
            <a:ext cx="8496300" cy="42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Per tale istituto, in particolare, le ricadute di un riconoscimento di dipendenza da causa di servizio “per interdipendenza”, sono del tutto sovrapponibili a quelle di un riconoscimento ordinario; da ciò va da sé che, diversamente dalle ipotesi dell’aggravamento di menomazione, non sussistono vincoli temporali limitativi dell’indennizzo, se non il comune termine perentorio della domanda da presentarsi entro sei mesi dalla conoscibilità della nuova infermità, ancorchè interdipendente.</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404323272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7150" y="49213"/>
            <a:ext cx="9144000" cy="6858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7651" name="CasellaDiTesto 9"/>
          <p:cNvSpPr txBox="1">
            <a:spLocks noChangeArrowheads="1"/>
          </p:cNvSpPr>
          <p:nvPr/>
        </p:nvSpPr>
        <p:spPr bwMode="auto">
          <a:xfrm>
            <a:off x="611188" y="260350"/>
            <a:ext cx="776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STATO  MAGGIORE  DELLA DIFESA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Collegio  Medico Legale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7652" name="AutoShape 2" descr="Risultati immagini per ispettorato generale della difesa"/>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27653" name="Group 23"/>
          <p:cNvGrpSpPr>
            <a:grpSpLocks/>
          </p:cNvGrpSpPr>
          <p:nvPr/>
        </p:nvGrpSpPr>
        <p:grpSpPr bwMode="auto">
          <a:xfrm>
            <a:off x="0" y="1268413"/>
            <a:ext cx="9144000" cy="215900"/>
            <a:chOff x="0" y="672"/>
            <a:chExt cx="6240" cy="96"/>
          </a:xfrm>
        </p:grpSpPr>
        <p:sp>
          <p:nvSpPr>
            <p:cNvPr id="27662" name="Line 24"/>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663" name="Line 25"/>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664" name="Line 26"/>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7654" name="Picture 21" descr="logo12x24"/>
          <p:cNvPicPr>
            <a:picLocks noChangeAspect="1" noChangeArrowheads="1"/>
          </p:cNvPicPr>
          <p:nvPr/>
        </p:nvPicPr>
        <p:blipFill>
          <a:blip r:embed="rId2" cstate="print">
            <a:lum bright="-6000" contrast="18000"/>
            <a:extLst>
              <a:ext uri="{28A0092B-C50C-407E-A947-70E740481C1C}">
                <a14:useLocalDpi xmlns:a14="http://schemas.microsoft.com/office/drawing/2010/main" val="0"/>
              </a:ext>
            </a:extLst>
          </a:blip>
          <a:srcRect/>
          <a:stretch>
            <a:fillRect/>
          </a:stretch>
        </p:blipFill>
        <p:spPr bwMode="auto">
          <a:xfrm>
            <a:off x="755650" y="0"/>
            <a:ext cx="1031875"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5" name="Group 98"/>
          <p:cNvGrpSpPr>
            <a:grpSpLocks/>
          </p:cNvGrpSpPr>
          <p:nvPr/>
        </p:nvGrpSpPr>
        <p:grpSpPr bwMode="auto">
          <a:xfrm rot="-5400000">
            <a:off x="-3142456" y="3321844"/>
            <a:ext cx="6858000" cy="214312"/>
            <a:chOff x="0" y="672"/>
            <a:chExt cx="6240" cy="96"/>
          </a:xfrm>
        </p:grpSpPr>
        <p:sp>
          <p:nvSpPr>
            <p:cNvPr id="27659" name="Line 99"/>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660" name="Line 100"/>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661" name="Line 101"/>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225" name="CasellaDiTesto 20"/>
          <p:cNvSpPr txBox="1">
            <a:spLocks noChangeArrowheads="1"/>
          </p:cNvSpPr>
          <p:nvPr/>
        </p:nvSpPr>
        <p:spPr bwMode="auto">
          <a:xfrm>
            <a:off x="539750" y="1557338"/>
            <a:ext cx="8604250" cy="768350"/>
          </a:xfrm>
          <a:prstGeom prst="rect">
            <a:avLst/>
          </a:prstGeom>
          <a:noFill/>
          <a:ln>
            <a:noFill/>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it-IT" sz="20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p>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it-IT" sz="20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 INTERDIPENDENZA NELLA PENSIONE PRIVILEGIATA</a:t>
            </a:r>
            <a:endParaRPr kumimoji="0" lang="it-IT" sz="2000" b="1" i="0" u="none" strike="noStrike" kern="1200" cap="none" spc="0" normalizeH="0" baseline="0" noProof="0" dirty="0">
              <a:ln w="11430"/>
              <a:solidFill>
                <a:srgbClr val="000066"/>
              </a:solidFill>
              <a:effectLst>
                <a:outerShdw blurRad="50800" dist="39000" dir="5460000" algn="tl">
                  <a:srgbClr val="000000">
                    <a:alpha val="38000"/>
                  </a:srgbClr>
                </a:outerShdw>
              </a:effectLst>
              <a:uLnTx/>
              <a:uFillTx/>
              <a:latin typeface="Calibri" pitchFamily="34" charset="0"/>
              <a:ea typeface="+mn-ea"/>
              <a:cs typeface="Arial" charset="0"/>
            </a:endParaRPr>
          </a:p>
        </p:txBody>
      </p:sp>
      <p:sp>
        <p:nvSpPr>
          <p:cNvPr id="27657" name="Rectangle 3"/>
          <p:cNvSpPr txBox="1">
            <a:spLocks noChangeArrowheads="1"/>
          </p:cNvSpPr>
          <p:nvPr/>
        </p:nvSpPr>
        <p:spPr bwMode="auto">
          <a:xfrm>
            <a:off x="539750" y="2420938"/>
            <a:ext cx="849630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altLang="it-IT" sz="1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658" name="Rectangle 3"/>
          <p:cNvSpPr txBox="1">
            <a:spLocks noChangeArrowheads="1"/>
          </p:cNvSpPr>
          <p:nvPr/>
        </p:nvSpPr>
        <p:spPr bwMode="auto">
          <a:xfrm>
            <a:off x="539750" y="2492375"/>
            <a:ext cx="8496300" cy="42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Analogamente all’equo  indennizzo, non sussiste differenza tra un riconoscimento ordinario e per interdipendenza,  sussistendo per quest’ultima comunque solo i termini prescrizionali di cinque e dieci anni  dall’insorgenza dell’infermità, rispettivamente per le infermità comuni e le infermità ad eziopatogenesi sconosciuta o idiopatiche.</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In considerazione che la Legge “Fornero” n. 201 del 2011, all’art. 6 ha abrogato gli istituti della dipendenza da causa di servizio, equo indennizzo e pensione privilegiata, con esclusione del personale del comparto difesa, sicurezza e soccorso, la procedura dell’interdipendenza, trattandosi peraltro di una “fictio iuris” dell’aggravamento consente l’unica possibilità del riconoscimento di nuove infermità derivate, secondo quanto sancito dalla Corte di Cassazione con sentenza n. 24361 del 16 ottobre 2017.</a:t>
            </a:r>
          </a:p>
        </p:txBody>
      </p:sp>
    </p:spTree>
    <p:extLst>
      <p:ext uri="{BB962C8B-B14F-4D97-AF65-F5344CB8AC3E}">
        <p14:creationId xmlns:p14="http://schemas.microsoft.com/office/powerpoint/2010/main" val="247284875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7150" y="49213"/>
            <a:ext cx="9144000" cy="6858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8675" name="CasellaDiTesto 9"/>
          <p:cNvSpPr txBox="1">
            <a:spLocks noChangeArrowheads="1"/>
          </p:cNvSpPr>
          <p:nvPr/>
        </p:nvSpPr>
        <p:spPr bwMode="auto">
          <a:xfrm>
            <a:off x="611188" y="260350"/>
            <a:ext cx="776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STATO  MAGGIORE  DELLA DIFESA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Collegio  Medico Legale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676" name="AutoShape 2" descr="Risultati immagini per ispettorato generale della difesa"/>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28677" name="Group 23"/>
          <p:cNvGrpSpPr>
            <a:grpSpLocks/>
          </p:cNvGrpSpPr>
          <p:nvPr/>
        </p:nvGrpSpPr>
        <p:grpSpPr bwMode="auto">
          <a:xfrm>
            <a:off x="0" y="1268413"/>
            <a:ext cx="9144000" cy="215900"/>
            <a:chOff x="0" y="672"/>
            <a:chExt cx="6240" cy="96"/>
          </a:xfrm>
        </p:grpSpPr>
        <p:sp>
          <p:nvSpPr>
            <p:cNvPr id="28686" name="Line 24"/>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687" name="Line 25"/>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688" name="Line 26"/>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8678" name="Picture 21" descr="logo12x24"/>
          <p:cNvPicPr>
            <a:picLocks noChangeAspect="1" noChangeArrowheads="1"/>
          </p:cNvPicPr>
          <p:nvPr/>
        </p:nvPicPr>
        <p:blipFill>
          <a:blip r:embed="rId2" cstate="print">
            <a:lum bright="-6000" contrast="18000"/>
            <a:extLst>
              <a:ext uri="{28A0092B-C50C-407E-A947-70E740481C1C}">
                <a14:useLocalDpi xmlns:a14="http://schemas.microsoft.com/office/drawing/2010/main" val="0"/>
              </a:ext>
            </a:extLst>
          </a:blip>
          <a:srcRect/>
          <a:stretch>
            <a:fillRect/>
          </a:stretch>
        </p:blipFill>
        <p:spPr bwMode="auto">
          <a:xfrm>
            <a:off x="755650" y="0"/>
            <a:ext cx="1031875"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79" name="Group 98"/>
          <p:cNvGrpSpPr>
            <a:grpSpLocks/>
          </p:cNvGrpSpPr>
          <p:nvPr/>
        </p:nvGrpSpPr>
        <p:grpSpPr bwMode="auto">
          <a:xfrm rot="-5400000">
            <a:off x="-3142456" y="3321844"/>
            <a:ext cx="6858000" cy="214312"/>
            <a:chOff x="0" y="672"/>
            <a:chExt cx="6240" cy="96"/>
          </a:xfrm>
        </p:grpSpPr>
        <p:sp>
          <p:nvSpPr>
            <p:cNvPr id="28683" name="Line 99"/>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684" name="Line 100"/>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685" name="Line 101"/>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225" name="CasellaDiTesto 20"/>
          <p:cNvSpPr txBox="1">
            <a:spLocks noChangeArrowheads="1"/>
          </p:cNvSpPr>
          <p:nvPr/>
        </p:nvSpPr>
        <p:spPr bwMode="auto">
          <a:xfrm>
            <a:off x="539750" y="1557338"/>
            <a:ext cx="8604250" cy="768350"/>
          </a:xfrm>
          <a:prstGeom prst="rect">
            <a:avLst/>
          </a:prstGeom>
          <a:noFill/>
          <a:ln>
            <a:noFill/>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it-IT" sz="20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p>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it-IT" sz="20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 INTERDIPENDENZA NELLE PRESTAZIONI PER LE VITTIME</a:t>
            </a:r>
            <a:endParaRPr kumimoji="0" lang="it-IT" sz="2000" b="1" i="0" u="none" strike="noStrike" kern="1200" cap="none" spc="0" normalizeH="0" baseline="0" noProof="0" dirty="0">
              <a:ln w="11430"/>
              <a:solidFill>
                <a:srgbClr val="000066"/>
              </a:solidFill>
              <a:effectLst>
                <a:outerShdw blurRad="50800" dist="39000" dir="5460000" algn="tl">
                  <a:srgbClr val="000000">
                    <a:alpha val="38000"/>
                  </a:srgbClr>
                </a:outerShdw>
              </a:effectLst>
              <a:uLnTx/>
              <a:uFillTx/>
              <a:latin typeface="Calibri" pitchFamily="34" charset="0"/>
              <a:ea typeface="+mn-ea"/>
              <a:cs typeface="Arial" charset="0"/>
            </a:endParaRPr>
          </a:p>
        </p:txBody>
      </p:sp>
      <p:sp>
        <p:nvSpPr>
          <p:cNvPr id="28681" name="Rectangle 3"/>
          <p:cNvSpPr txBox="1">
            <a:spLocks noChangeArrowheads="1"/>
          </p:cNvSpPr>
          <p:nvPr/>
        </p:nvSpPr>
        <p:spPr bwMode="auto">
          <a:xfrm>
            <a:off x="539750" y="2420938"/>
            <a:ext cx="849630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altLang="it-IT" sz="1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682" name="Rectangle 3"/>
          <p:cNvSpPr txBox="1">
            <a:spLocks noChangeArrowheads="1"/>
          </p:cNvSpPr>
          <p:nvPr/>
        </p:nvSpPr>
        <p:spPr bwMode="auto">
          <a:xfrm>
            <a:off x="539750" y="2492375"/>
            <a:ext cx="8496300" cy="42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it-IT" altLang="it-IT" sz="1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VITTIME del TERRORISMO</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come già esposto nel precedente capitolo dell’aggravamento,  tale possibilità è consentita solo per quelle vittime già indennizzate rispettivamente precedentemente alle date  del 26 agosto 2004; </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tuttavia, in tale ambito le ipotesi dell’aggravamento/interdipendenza hanno trovato finalmente una precisa ed armonica criteriologia di accertamento che è disciplinata dall’art. 1  del D.P.R. n. 191 del 2009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c</a:t>
            </a:r>
            <a:r>
              <a:rPr kumimoji="0" lang="it-IT" altLang="it-IT" sz="1800" b="0" i="1"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per aggravamento fisico, si intende lo stato della menomazione dell'integrita' psico-fisica complessiva derivante dall'evoluzione peggiorativa della patologia da cui e' conseguita l'invalidita' gia' riconosciuta ed indennizzata, nonche' da ogni altra patologia per la quale risulti accertata una correlazione eziopatogenetica per interdipendenza o la cui insorgenza risulti determinata da cure praticate per la patologia gia' riconosciuta.”</a:t>
            </a: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0404422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7150" y="49213"/>
            <a:ext cx="9144000" cy="6858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9699" name="CasellaDiTesto 9"/>
          <p:cNvSpPr txBox="1">
            <a:spLocks noChangeArrowheads="1"/>
          </p:cNvSpPr>
          <p:nvPr/>
        </p:nvSpPr>
        <p:spPr bwMode="auto">
          <a:xfrm>
            <a:off x="611188" y="260350"/>
            <a:ext cx="776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STATO  MAGGIORE  DELLA DIFESA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Collegio  Medico Legale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9700" name="AutoShape 2" descr="Risultati immagini per ispettorato generale della difesa"/>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29701" name="Group 23"/>
          <p:cNvGrpSpPr>
            <a:grpSpLocks/>
          </p:cNvGrpSpPr>
          <p:nvPr/>
        </p:nvGrpSpPr>
        <p:grpSpPr bwMode="auto">
          <a:xfrm>
            <a:off x="0" y="1268413"/>
            <a:ext cx="9144000" cy="215900"/>
            <a:chOff x="0" y="672"/>
            <a:chExt cx="6240" cy="96"/>
          </a:xfrm>
        </p:grpSpPr>
        <p:sp>
          <p:nvSpPr>
            <p:cNvPr id="29710" name="Line 24"/>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711" name="Line 25"/>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712" name="Line 26"/>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9702" name="Picture 21" descr="logo12x24"/>
          <p:cNvPicPr>
            <a:picLocks noChangeAspect="1" noChangeArrowheads="1"/>
          </p:cNvPicPr>
          <p:nvPr/>
        </p:nvPicPr>
        <p:blipFill>
          <a:blip r:embed="rId2" cstate="print">
            <a:lum bright="-6000" contrast="18000"/>
            <a:extLst>
              <a:ext uri="{28A0092B-C50C-407E-A947-70E740481C1C}">
                <a14:useLocalDpi xmlns:a14="http://schemas.microsoft.com/office/drawing/2010/main" val="0"/>
              </a:ext>
            </a:extLst>
          </a:blip>
          <a:srcRect/>
          <a:stretch>
            <a:fillRect/>
          </a:stretch>
        </p:blipFill>
        <p:spPr bwMode="auto">
          <a:xfrm>
            <a:off x="755650" y="0"/>
            <a:ext cx="1031875"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3" name="Group 98"/>
          <p:cNvGrpSpPr>
            <a:grpSpLocks/>
          </p:cNvGrpSpPr>
          <p:nvPr/>
        </p:nvGrpSpPr>
        <p:grpSpPr bwMode="auto">
          <a:xfrm rot="-5400000">
            <a:off x="-3142456" y="3321844"/>
            <a:ext cx="6858000" cy="214312"/>
            <a:chOff x="0" y="672"/>
            <a:chExt cx="6240" cy="96"/>
          </a:xfrm>
        </p:grpSpPr>
        <p:sp>
          <p:nvSpPr>
            <p:cNvPr id="29707" name="Line 99"/>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708" name="Line 100"/>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709" name="Line 101"/>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225" name="CasellaDiTesto 20"/>
          <p:cNvSpPr txBox="1">
            <a:spLocks noChangeArrowheads="1"/>
          </p:cNvSpPr>
          <p:nvPr/>
        </p:nvSpPr>
        <p:spPr bwMode="auto">
          <a:xfrm>
            <a:off x="539750" y="1557338"/>
            <a:ext cx="8604250" cy="768350"/>
          </a:xfrm>
          <a:prstGeom prst="rect">
            <a:avLst/>
          </a:prstGeom>
          <a:noFill/>
          <a:ln>
            <a:noFill/>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it-IT" sz="20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p>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it-IT" sz="20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 INTERDIPENDENZA NELLE PRESTAZIONI PER LE VITTIME</a:t>
            </a:r>
            <a:endParaRPr kumimoji="0" lang="it-IT" sz="2000" b="1" i="0" u="none" strike="noStrike" kern="1200" cap="none" spc="0" normalizeH="0" baseline="0" noProof="0" dirty="0">
              <a:ln w="11430"/>
              <a:solidFill>
                <a:srgbClr val="000066"/>
              </a:solidFill>
              <a:effectLst>
                <a:outerShdw blurRad="50800" dist="39000" dir="5460000" algn="tl">
                  <a:srgbClr val="000000">
                    <a:alpha val="38000"/>
                  </a:srgbClr>
                </a:outerShdw>
              </a:effectLst>
              <a:uLnTx/>
              <a:uFillTx/>
              <a:latin typeface="Calibri" pitchFamily="34" charset="0"/>
              <a:ea typeface="+mn-ea"/>
              <a:cs typeface="Arial" charset="0"/>
            </a:endParaRPr>
          </a:p>
        </p:txBody>
      </p:sp>
      <p:sp>
        <p:nvSpPr>
          <p:cNvPr id="29705" name="Rectangle 3"/>
          <p:cNvSpPr txBox="1">
            <a:spLocks noChangeArrowheads="1"/>
          </p:cNvSpPr>
          <p:nvPr/>
        </p:nvSpPr>
        <p:spPr bwMode="auto">
          <a:xfrm>
            <a:off x="539750" y="2420938"/>
            <a:ext cx="849630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altLang="it-IT" sz="1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706" name="Rectangle 3"/>
          <p:cNvSpPr txBox="1">
            <a:spLocks noChangeArrowheads="1"/>
          </p:cNvSpPr>
          <p:nvPr/>
        </p:nvSpPr>
        <p:spPr bwMode="auto">
          <a:xfrm>
            <a:off x="539750" y="2492375"/>
            <a:ext cx="8496300" cy="42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it-IT" altLang="it-IT" sz="1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VITTIME della CRIMINALITA’ ORGANIZZATA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Per le VITTIME della CRIMINALITA’ ORGANIZZATA, non è prevista l’ipotesi dell’accertamento per interdipendenza, come pure dell’aggravamento, ovvero non si può dar luogo a riliquidazione/liquidazione di indennizzi/assegni  attraverso tali procedimenti così come è stato stabilito dallo stesso Consiglio di Stato con parere n.  02881/2015  datato 23/10/2015. </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111814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7150" y="49213"/>
            <a:ext cx="9144000" cy="6858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0723" name="CasellaDiTesto 9"/>
          <p:cNvSpPr txBox="1">
            <a:spLocks noChangeArrowheads="1"/>
          </p:cNvSpPr>
          <p:nvPr/>
        </p:nvSpPr>
        <p:spPr bwMode="auto">
          <a:xfrm>
            <a:off x="611188" y="260350"/>
            <a:ext cx="776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STATO  MAGGIORE  DELLA DIFESA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Collegio  Medico Legale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724" name="AutoShape 2" descr="Risultati immagini per ispettorato generale della difesa"/>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30725" name="Group 23"/>
          <p:cNvGrpSpPr>
            <a:grpSpLocks/>
          </p:cNvGrpSpPr>
          <p:nvPr/>
        </p:nvGrpSpPr>
        <p:grpSpPr bwMode="auto">
          <a:xfrm>
            <a:off x="0" y="1268413"/>
            <a:ext cx="9144000" cy="215900"/>
            <a:chOff x="0" y="672"/>
            <a:chExt cx="6240" cy="96"/>
          </a:xfrm>
        </p:grpSpPr>
        <p:sp>
          <p:nvSpPr>
            <p:cNvPr id="30734" name="Line 24"/>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735" name="Line 25"/>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736" name="Line 26"/>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0726" name="Picture 21" descr="logo12x24"/>
          <p:cNvPicPr>
            <a:picLocks noChangeAspect="1" noChangeArrowheads="1"/>
          </p:cNvPicPr>
          <p:nvPr/>
        </p:nvPicPr>
        <p:blipFill>
          <a:blip r:embed="rId2" cstate="print">
            <a:lum bright="-6000" contrast="18000"/>
            <a:extLst>
              <a:ext uri="{28A0092B-C50C-407E-A947-70E740481C1C}">
                <a14:useLocalDpi xmlns:a14="http://schemas.microsoft.com/office/drawing/2010/main" val="0"/>
              </a:ext>
            </a:extLst>
          </a:blip>
          <a:srcRect/>
          <a:stretch>
            <a:fillRect/>
          </a:stretch>
        </p:blipFill>
        <p:spPr bwMode="auto">
          <a:xfrm>
            <a:off x="755650" y="0"/>
            <a:ext cx="1031875"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7" name="Group 98"/>
          <p:cNvGrpSpPr>
            <a:grpSpLocks/>
          </p:cNvGrpSpPr>
          <p:nvPr/>
        </p:nvGrpSpPr>
        <p:grpSpPr bwMode="auto">
          <a:xfrm rot="-5400000">
            <a:off x="-3142456" y="3321844"/>
            <a:ext cx="6858000" cy="214312"/>
            <a:chOff x="0" y="672"/>
            <a:chExt cx="6240" cy="96"/>
          </a:xfrm>
        </p:grpSpPr>
        <p:sp>
          <p:nvSpPr>
            <p:cNvPr id="30731" name="Line 99"/>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732" name="Line 100"/>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733" name="Line 101"/>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225" name="CasellaDiTesto 20"/>
          <p:cNvSpPr txBox="1">
            <a:spLocks noChangeArrowheads="1"/>
          </p:cNvSpPr>
          <p:nvPr/>
        </p:nvSpPr>
        <p:spPr bwMode="auto">
          <a:xfrm>
            <a:off x="539750" y="1557338"/>
            <a:ext cx="8604250" cy="768350"/>
          </a:xfrm>
          <a:prstGeom prst="rect">
            <a:avLst/>
          </a:prstGeom>
          <a:noFill/>
          <a:ln>
            <a:noFill/>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it-IT" sz="20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p>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it-IT" sz="20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 INTERDIPENDENZA NELLE PRESTAZIONI PER LE VITTIME</a:t>
            </a:r>
            <a:endParaRPr kumimoji="0" lang="it-IT" sz="2000" b="1" i="0" u="none" strike="noStrike" kern="1200" cap="none" spc="0" normalizeH="0" baseline="0" noProof="0" dirty="0">
              <a:ln w="11430"/>
              <a:solidFill>
                <a:srgbClr val="000066"/>
              </a:solidFill>
              <a:effectLst>
                <a:outerShdw blurRad="50800" dist="39000" dir="5460000" algn="tl">
                  <a:srgbClr val="000000">
                    <a:alpha val="38000"/>
                  </a:srgbClr>
                </a:outerShdw>
              </a:effectLst>
              <a:uLnTx/>
              <a:uFillTx/>
              <a:latin typeface="Calibri" pitchFamily="34" charset="0"/>
              <a:ea typeface="+mn-ea"/>
              <a:cs typeface="Arial" charset="0"/>
            </a:endParaRPr>
          </a:p>
        </p:txBody>
      </p:sp>
      <p:sp>
        <p:nvSpPr>
          <p:cNvPr id="30729" name="Rectangle 3"/>
          <p:cNvSpPr txBox="1">
            <a:spLocks noChangeArrowheads="1"/>
          </p:cNvSpPr>
          <p:nvPr/>
        </p:nvSpPr>
        <p:spPr bwMode="auto">
          <a:xfrm>
            <a:off x="539750" y="2420938"/>
            <a:ext cx="849630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altLang="it-IT" sz="1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730" name="Rectangle 3"/>
          <p:cNvSpPr txBox="1">
            <a:spLocks noChangeArrowheads="1"/>
          </p:cNvSpPr>
          <p:nvPr/>
        </p:nvSpPr>
        <p:spPr bwMode="auto">
          <a:xfrm>
            <a:off x="539750" y="2492375"/>
            <a:ext cx="8496300" cy="42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VITTIME del DOVERE ed EQUIPARATI</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Per le VITTIME del DOVERE ed  EQUIPARATI, in considerazione che l’interdipendenza integra la definizione prevista dal citato D.P.R. n. 181 del 2009 in tema di aggravamento, attraverso di essa si può procedere ad una rivalutazione dell’invalidità complessiva, comprensiva anche del danno biologico e morale, solo nei casi in cui l’invalidità originaria sia stata indennizzata anteriormente al 1 gennaio 2006. </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Infine, quale unica eccezione, la fattispecie per cui è consentito l’accertamento e la revisione per interdipendenza e quella in cui si tratti di invalidità permanentemente invalidanti cui  consegue il decesso.  </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105576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0"/>
          <p:cNvSpPr>
            <a:spLocks noChangeArrowheads="1"/>
          </p:cNvSpPr>
          <p:nvPr/>
        </p:nvSpPr>
        <p:spPr bwMode="auto">
          <a:xfrm>
            <a:off x="8763000" y="6505575"/>
            <a:ext cx="381000" cy="352425"/>
          </a:xfrm>
          <a:prstGeom prst="ellipse">
            <a:avLst/>
          </a:prstGeom>
          <a:solidFill>
            <a:srgbClr val="CCFF33"/>
          </a:solidFill>
          <a:ln>
            <a:noFill/>
          </a:ln>
          <a:effectLs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2800" b="1" i="1"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18435" name="Segnaposto numero diapositiva 4"/>
          <p:cNvSpPr txBox="1">
            <a:spLocks noGrp="1"/>
          </p:cNvSpPr>
          <p:nvPr/>
        </p:nvSpPr>
        <p:spPr bwMode="auto">
          <a:xfrm>
            <a:off x="8604250" y="6546850"/>
            <a:ext cx="504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95000"/>
              </a:lnSpc>
              <a:spcBef>
                <a:spcPct val="0"/>
              </a:spcBef>
              <a:spcAft>
                <a:spcPct val="0"/>
              </a:spcAft>
              <a:buClrTx/>
              <a:buSzTx/>
              <a:buFontTx/>
              <a:buNone/>
              <a:tabLst/>
              <a:defRPr/>
            </a:pPr>
            <a:fld id="{7E9CA461-0A90-437A-A0A0-B7C9482E3A68}" type="slidenum">
              <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rPr>
              <a:pPr marL="0" marR="0" lvl="0" indent="0" algn="r" defTabSz="914400" rtl="0" eaLnBrk="1" fontAlgn="base" latinLnBrk="0" hangingPunct="1">
                <a:lnSpc>
                  <a:spcPct val="95000"/>
                </a:lnSpc>
                <a:spcBef>
                  <a:spcPct val="0"/>
                </a:spcBef>
                <a:spcAft>
                  <a:spcPct val="0"/>
                </a:spcAft>
                <a:buClrTx/>
                <a:buSzTx/>
                <a:buFontTx/>
                <a:buNone/>
                <a:tabLst/>
                <a:defRPr/>
              </a:pPr>
              <a:t>8</a:t>
            </a:fld>
            <a:endPar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endParaRPr>
          </a:p>
        </p:txBody>
      </p:sp>
      <p:grpSp>
        <p:nvGrpSpPr>
          <p:cNvPr id="18436" name="Group 27"/>
          <p:cNvGrpSpPr>
            <a:grpSpLocks/>
          </p:cNvGrpSpPr>
          <p:nvPr/>
        </p:nvGrpSpPr>
        <p:grpSpPr bwMode="auto">
          <a:xfrm>
            <a:off x="395288" y="836613"/>
            <a:ext cx="8064500" cy="666750"/>
            <a:chOff x="669" y="609"/>
            <a:chExt cx="2236" cy="428"/>
          </a:xfrm>
        </p:grpSpPr>
        <p:sp>
          <p:nvSpPr>
            <p:cNvPr id="18443" name="AutoShape 28"/>
            <p:cNvSpPr>
              <a:spLocks noChangeArrowheads="1"/>
            </p:cNvSpPr>
            <p:nvPr/>
          </p:nvSpPr>
          <p:spPr bwMode="auto">
            <a:xfrm>
              <a:off x="669" y="609"/>
              <a:ext cx="2222" cy="428"/>
            </a:xfrm>
            <a:prstGeom prst="bevel">
              <a:avLst>
                <a:gd name="adj" fmla="val 12500"/>
              </a:avLst>
            </a:prstGeom>
            <a:solidFill>
              <a:srgbClr val="BBE0E3"/>
            </a:solidFill>
            <a:ln w="9525">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 name="Text Box 29"/>
            <p:cNvSpPr txBox="1">
              <a:spLocks noChangeArrowheads="1"/>
            </p:cNvSpPr>
            <p:nvPr/>
          </p:nvSpPr>
          <p:spPr bwMode="auto">
            <a:xfrm>
              <a:off x="706" y="692"/>
              <a:ext cx="2199" cy="313"/>
            </a:xfrm>
            <a:prstGeom prst="rect">
              <a:avLst/>
            </a:prstGeom>
            <a:noFill/>
            <a:ln>
              <a:noFill/>
            </a:ln>
            <a:effectLs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rPr>
                <a:t>DANNO NON PATRIMONIALE (D.N.P.)</a:t>
              </a:r>
              <a:endParaRPr kumimoji="0" lang="es-ES" sz="2200" b="0" i="0" u="none" strike="noStrike" kern="1200" cap="none" spc="0" normalizeH="0" baseline="0" noProof="0" dirty="0">
                <a:ln>
                  <a:noFill/>
                </a:ln>
                <a:solidFill>
                  <a:srgbClr val="CC6600"/>
                </a:solidFill>
                <a:effectLst>
                  <a:outerShdw blurRad="38100" dist="38100" dir="2700000" algn="tl">
                    <a:srgbClr val="000000"/>
                  </a:outerShdw>
                </a:effectLst>
                <a:uLnTx/>
                <a:uFillTx/>
                <a:latin typeface="Arial Narrow" pitchFamily="34" charset="0"/>
                <a:ea typeface="+mn-ea"/>
                <a:cs typeface="+mn-cs"/>
              </a:endParaRPr>
            </a:p>
          </p:txBody>
        </p:sp>
      </p:grpSp>
      <p:sp>
        <p:nvSpPr>
          <p:cNvPr id="18437" name="Rectangle 1027"/>
          <p:cNvSpPr txBox="1">
            <a:spLocks noChangeArrowheads="1"/>
          </p:cNvSpPr>
          <p:nvPr/>
        </p:nvSpPr>
        <p:spPr bwMode="auto">
          <a:xfrm>
            <a:off x="179388" y="1631950"/>
            <a:ext cx="8785225" cy="4914900"/>
          </a:xfrm>
          <a:prstGeom prst="rect">
            <a:avLst/>
          </a:prstGeom>
          <a:blipFill dpi="0" rotWithShape="1">
            <a:blip r:embed="rId3"/>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it-IT" altLang="it-IT"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p:txBody>
      </p:sp>
      <p:sp>
        <p:nvSpPr>
          <p:cNvPr id="19" name="CasellaDiTesto 2"/>
          <p:cNvSpPr txBox="1">
            <a:spLocks noChangeArrowheads="1"/>
          </p:cNvSpPr>
          <p:nvPr/>
        </p:nvSpPr>
        <p:spPr bwMode="auto">
          <a:xfrm>
            <a:off x="179388" y="1700213"/>
            <a:ext cx="8640762" cy="4760912"/>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base" latinLnBrk="0" hangingPunct="1">
              <a:lnSpc>
                <a:spcPts val="2600"/>
              </a:lnSpc>
              <a:spcBef>
                <a:spcPct val="0"/>
              </a:spcBef>
              <a:spcAft>
                <a:spcPct val="0"/>
              </a:spcAft>
              <a:buClrTx/>
              <a:buSzTx/>
              <a:buFontTx/>
              <a:buNone/>
              <a:tabLst/>
              <a:defRPr/>
            </a:pPr>
            <a:r>
              <a:rPr kumimoji="0" lang="it-IT" sz="2200" b="0" i="0" u="none" strike="noStrike" kern="1200" cap="none" spc="0" normalizeH="0" baseline="0" noProof="0" dirty="0" smtClean="0">
                <a:ln>
                  <a:noFill/>
                </a:ln>
                <a:solidFill>
                  <a:srgbClr val="000099"/>
                </a:solidFill>
                <a:effectLst/>
                <a:uLnTx/>
                <a:uFillTx/>
                <a:latin typeface="Arial"/>
                <a:ea typeface="+mn-ea"/>
                <a:cs typeface="+mn-cs"/>
              </a:rPr>
              <a:t>Per </a:t>
            </a:r>
            <a:r>
              <a:rPr kumimoji="0" lang="it-IT" sz="2200" b="0" i="0" u="none" strike="noStrike" kern="1200" cap="none" spc="0" normalizeH="0" baseline="0" noProof="0" dirty="0">
                <a:ln>
                  <a:noFill/>
                </a:ln>
                <a:solidFill>
                  <a:srgbClr val="000099"/>
                </a:solidFill>
                <a:effectLst/>
                <a:uLnTx/>
                <a:uFillTx/>
                <a:latin typeface="Arial"/>
                <a:ea typeface="+mn-ea"/>
                <a:cs typeface="+mn-cs"/>
              </a:rPr>
              <a:t>la </a:t>
            </a:r>
            <a:r>
              <a:rPr kumimoji="0" lang="it-IT" sz="2200" b="0" i="0" u="none" strike="noStrike" kern="1200" cap="none" spc="0" normalizeH="0" baseline="0" noProof="0" dirty="0" smtClean="0">
                <a:ln>
                  <a:noFill/>
                </a:ln>
                <a:solidFill>
                  <a:srgbClr val="000099"/>
                </a:solidFill>
                <a:effectLst/>
                <a:uLnTx/>
                <a:uFillTx/>
                <a:latin typeface="Arial"/>
                <a:ea typeface="+mn-ea"/>
                <a:cs typeface="+mn-cs"/>
              </a:rPr>
              <a:t>S.C. </a:t>
            </a:r>
            <a:r>
              <a:rPr kumimoji="0" lang="it-IT" sz="2200" b="1" i="0" u="none" strike="noStrike" kern="1200" cap="none" spc="0" normalizeH="0" baseline="0" noProof="0" dirty="0" smtClean="0">
                <a:ln>
                  <a:noFill/>
                </a:ln>
                <a:solidFill>
                  <a:srgbClr val="000099"/>
                </a:solidFill>
                <a:effectLst/>
                <a:uLnTx/>
                <a:uFillTx/>
                <a:latin typeface="Arial"/>
                <a:ea typeface="+mn-ea"/>
                <a:cs typeface="+mn-cs"/>
              </a:rPr>
              <a:t>(</a:t>
            </a:r>
            <a:r>
              <a:rPr kumimoji="0" lang="it-IT" sz="2200" b="1" i="0" u="sng" strike="noStrike" kern="1200" cap="none" spc="0" normalizeH="0" baseline="0" noProof="0" dirty="0" err="1">
                <a:ln>
                  <a:noFill/>
                </a:ln>
                <a:solidFill>
                  <a:srgbClr val="000099"/>
                </a:solidFill>
                <a:effectLst/>
                <a:uLnTx/>
                <a:uFillTx/>
                <a:latin typeface="Arial"/>
                <a:ea typeface="+mn-ea"/>
                <a:cs typeface="+mn-cs"/>
              </a:rPr>
              <a:t>Cass</a:t>
            </a:r>
            <a:r>
              <a:rPr kumimoji="0" lang="it-IT" sz="2200" b="1" i="0" u="sng" strike="noStrike" kern="1200" cap="none" spc="0" normalizeH="0" baseline="0" noProof="0" dirty="0">
                <a:ln>
                  <a:noFill/>
                </a:ln>
                <a:solidFill>
                  <a:srgbClr val="000099"/>
                </a:solidFill>
                <a:effectLst/>
                <a:uLnTx/>
                <a:uFillTx/>
                <a:latin typeface="Arial"/>
                <a:ea typeface="+mn-ea"/>
                <a:cs typeface="+mn-cs"/>
              </a:rPr>
              <a:t>. n. 687/2014</a:t>
            </a:r>
            <a:r>
              <a:rPr kumimoji="0" lang="it-IT" sz="2200" b="0" i="0" u="none" strike="noStrike" kern="1200" cap="none" spc="0" normalizeH="0" baseline="0" noProof="0" dirty="0" smtClean="0">
                <a:ln>
                  <a:noFill/>
                </a:ln>
                <a:solidFill>
                  <a:srgbClr val="000099"/>
                </a:solidFill>
                <a:effectLst/>
                <a:uLnTx/>
                <a:uFillTx/>
                <a:latin typeface="Arial"/>
                <a:ea typeface="+mn-ea"/>
                <a:cs typeface="+mn-cs"/>
              </a:rPr>
              <a:t>) il </a:t>
            </a:r>
            <a:r>
              <a:rPr kumimoji="0" lang="it-IT" sz="2200" b="1" i="0" u="sng" strike="noStrike" kern="1200" cap="none" spc="0" normalizeH="0" baseline="0" noProof="0" dirty="0">
                <a:ln>
                  <a:noFill/>
                </a:ln>
                <a:solidFill>
                  <a:srgbClr val="000099"/>
                </a:solidFill>
                <a:effectLst/>
                <a:uLnTx/>
                <a:uFillTx/>
                <a:latin typeface="Arial"/>
                <a:ea typeface="+mn-ea"/>
                <a:cs typeface="+mn-cs"/>
              </a:rPr>
              <a:t>danno non patrimoniale</a:t>
            </a:r>
            <a:r>
              <a:rPr kumimoji="0" lang="it-IT" sz="2200" b="1" i="0" u="none" strike="noStrike" kern="1200" cap="none" spc="0" normalizeH="0" baseline="0" noProof="0" dirty="0">
                <a:ln>
                  <a:noFill/>
                </a:ln>
                <a:solidFill>
                  <a:srgbClr val="000099"/>
                </a:solidFill>
                <a:effectLst/>
                <a:uLnTx/>
                <a:uFillTx/>
                <a:latin typeface="Arial"/>
                <a:ea typeface="+mn-ea"/>
                <a:cs typeface="+mn-cs"/>
              </a:rPr>
              <a:t> è una </a:t>
            </a:r>
            <a:r>
              <a:rPr kumimoji="0" lang="it-IT" sz="2200" b="1" i="0" u="sng" strike="noStrike" kern="1200" cap="none" spc="0" normalizeH="0" baseline="0" noProof="0" dirty="0">
                <a:ln>
                  <a:noFill/>
                </a:ln>
                <a:solidFill>
                  <a:srgbClr val="000099"/>
                </a:solidFill>
                <a:effectLst/>
                <a:uLnTx/>
                <a:uFillTx/>
                <a:latin typeface="Arial"/>
                <a:ea typeface="+mn-ea"/>
                <a:cs typeface="+mn-cs"/>
              </a:rPr>
              <a:t>categoria unitaria</a:t>
            </a:r>
            <a:r>
              <a:rPr kumimoji="0" lang="it-IT" sz="2200" b="1" i="0" u="none" strike="noStrike" kern="1200" cap="none" spc="0" normalizeH="0" baseline="0" noProof="0" dirty="0">
                <a:ln>
                  <a:noFill/>
                </a:ln>
                <a:solidFill>
                  <a:srgbClr val="000099"/>
                </a:solidFill>
                <a:effectLst/>
                <a:uLnTx/>
                <a:uFillTx/>
                <a:latin typeface="Arial"/>
                <a:ea typeface="+mn-ea"/>
                <a:cs typeface="+mn-cs"/>
              </a:rPr>
              <a:t> e </a:t>
            </a:r>
            <a:r>
              <a:rPr kumimoji="0" lang="it-IT" sz="2200" b="1" i="0" u="sng" strike="noStrike" kern="1200" cap="none" spc="0" normalizeH="0" baseline="0" noProof="0" dirty="0">
                <a:ln>
                  <a:noFill/>
                </a:ln>
                <a:solidFill>
                  <a:srgbClr val="000099"/>
                </a:solidFill>
                <a:effectLst/>
                <a:uLnTx/>
                <a:uFillTx/>
                <a:latin typeface="Arial"/>
                <a:ea typeface="+mn-ea"/>
                <a:cs typeface="+mn-cs"/>
              </a:rPr>
              <a:t>non la somma di singole voci</a:t>
            </a:r>
            <a:r>
              <a:rPr kumimoji="0" lang="it-IT" sz="2200" b="1" i="0" u="none" strike="noStrike" kern="1200" cap="none" spc="0" normalizeH="0" baseline="0" noProof="0" dirty="0">
                <a:ln>
                  <a:noFill/>
                </a:ln>
                <a:solidFill>
                  <a:srgbClr val="000099"/>
                </a:solidFill>
                <a:effectLst/>
                <a:uLnTx/>
                <a:uFillTx/>
                <a:latin typeface="Arial"/>
                <a:ea typeface="+mn-ea"/>
                <a:cs typeface="+mn-cs"/>
              </a:rPr>
              <a:t>, che il danneggiato può invocare per aumentarne la </a:t>
            </a:r>
            <a:r>
              <a:rPr kumimoji="0" lang="it-IT" sz="2200" b="1" i="0" u="none" strike="noStrike" kern="1200" cap="none" spc="0" normalizeH="0" baseline="0" noProof="0" dirty="0" smtClean="0">
                <a:ln>
                  <a:noFill/>
                </a:ln>
                <a:solidFill>
                  <a:srgbClr val="000099"/>
                </a:solidFill>
                <a:effectLst/>
                <a:uLnTx/>
                <a:uFillTx/>
                <a:latin typeface="Arial"/>
                <a:ea typeface="+mn-ea"/>
                <a:cs typeface="+mn-cs"/>
              </a:rPr>
              <a:t>quantificazione.</a:t>
            </a:r>
          </a:p>
          <a:p>
            <a:pPr marL="0" marR="0" lvl="0" indent="0" algn="just" defTabSz="914400" rtl="0" eaLnBrk="1" fontAlgn="base" latinLnBrk="0" hangingPunct="1">
              <a:lnSpc>
                <a:spcPts val="2600"/>
              </a:lnSpc>
              <a:spcBef>
                <a:spcPct val="0"/>
              </a:spcBef>
              <a:spcAft>
                <a:spcPct val="0"/>
              </a:spcAft>
              <a:buClrTx/>
              <a:buSzTx/>
              <a:buFontTx/>
              <a:buNone/>
              <a:tabLst/>
              <a:defRPr/>
            </a:pPr>
            <a:endParaRPr kumimoji="0" lang="it-IT" sz="400" b="1" i="1" u="none" strike="noStrike" kern="1200" cap="all" spc="0" normalizeH="0" baseline="0" noProof="0" dirty="0" smtClean="0">
              <a:ln>
                <a:noFill/>
              </a:ln>
              <a:solidFill>
                <a:srgbClr val="000099"/>
              </a:solidFill>
              <a:effectLst>
                <a:outerShdw blurRad="38100" dist="38100" dir="2700000" algn="tl">
                  <a:srgbClr val="000000"/>
                </a:outerShdw>
              </a:effectLst>
              <a:uLnTx/>
              <a:uFillTx/>
              <a:latin typeface="Arial"/>
              <a:ea typeface="+mn-ea"/>
              <a:cs typeface="Times New Roman" pitchFamily="18" charset="0"/>
            </a:endParaRPr>
          </a:p>
          <a:p>
            <a:pPr marL="0" marR="0" lvl="0" indent="0" algn="just" defTabSz="914400" rtl="0" eaLnBrk="1" fontAlgn="base" latinLnBrk="0" hangingPunct="1">
              <a:lnSpc>
                <a:spcPts val="2600"/>
              </a:lnSpc>
              <a:spcBef>
                <a:spcPct val="0"/>
              </a:spcBef>
              <a:spcAft>
                <a:spcPct val="0"/>
              </a:spcAft>
              <a:buClrTx/>
              <a:buSzTx/>
              <a:buFontTx/>
              <a:buNone/>
              <a:tabLst/>
              <a:defRPr/>
            </a:pPr>
            <a:r>
              <a:rPr kumimoji="0" lang="it-IT" sz="2200" b="1" i="1" u="none" strike="noStrike" kern="1200" cap="all" spc="0" normalizeH="0" baseline="0" noProof="0" dirty="0" smtClean="0">
                <a:ln>
                  <a:noFill/>
                </a:ln>
                <a:solidFill>
                  <a:srgbClr val="000099"/>
                </a:solidFill>
                <a:effectLst>
                  <a:outerShdw blurRad="38100" dist="38100" dir="2700000" algn="tl">
                    <a:srgbClr val="000000"/>
                  </a:outerShdw>
                </a:effectLst>
                <a:uLnTx/>
                <a:uFillTx/>
                <a:latin typeface="Arial"/>
                <a:ea typeface="+mn-ea"/>
                <a:cs typeface="Times New Roman" pitchFamily="18" charset="0"/>
              </a:rPr>
              <a:t>Quali sono le VOCI DEL D.N.P.? (elenco PARZIALE)</a:t>
            </a:r>
          </a:p>
          <a:p>
            <a:pPr marL="0" marR="0" lvl="0" indent="0" algn="just" defTabSz="914400" rtl="0" eaLnBrk="1" fontAlgn="base" latinLnBrk="0" hangingPunct="1">
              <a:lnSpc>
                <a:spcPts val="2600"/>
              </a:lnSpc>
              <a:spcBef>
                <a:spcPct val="0"/>
              </a:spcBef>
              <a:spcAft>
                <a:spcPct val="0"/>
              </a:spcAft>
              <a:buClrTx/>
              <a:buSzTx/>
              <a:buFontTx/>
              <a:buNone/>
              <a:tabLst/>
              <a:defRPr/>
            </a:pPr>
            <a:r>
              <a:rPr kumimoji="0" lang="it-IT" sz="2200" b="0" i="0" u="none" strike="noStrike" kern="1200" cap="none" spc="0" normalizeH="0" baseline="0" noProof="0" dirty="0">
                <a:ln>
                  <a:noFill/>
                </a:ln>
                <a:solidFill>
                  <a:srgbClr val="000099"/>
                </a:solidFill>
                <a:effectLst/>
                <a:uLnTx/>
                <a:uFillTx/>
                <a:latin typeface="Arial"/>
                <a:ea typeface="+mn-ea"/>
                <a:cs typeface="+mn-cs"/>
              </a:rPr>
              <a:t>-   </a:t>
            </a:r>
            <a:r>
              <a:rPr kumimoji="0" lang="it-IT" sz="2200" b="1" i="0" u="sng" strike="noStrike" kern="1200" cap="none" spc="0" normalizeH="0" baseline="0" noProof="0" dirty="0" smtClean="0">
                <a:ln>
                  <a:noFill/>
                </a:ln>
                <a:solidFill>
                  <a:srgbClr val="000099"/>
                </a:solidFill>
                <a:effectLst/>
                <a:uLnTx/>
                <a:uFillTx/>
                <a:latin typeface="Arial"/>
                <a:ea typeface="+mn-ea"/>
                <a:cs typeface="+mn-cs"/>
              </a:rPr>
              <a:t>danno </a:t>
            </a:r>
            <a:r>
              <a:rPr kumimoji="0" lang="it-IT" sz="2200" b="1" i="0" u="sng" strike="noStrike" kern="1200" cap="none" spc="0" normalizeH="0" baseline="0" noProof="0" dirty="0">
                <a:ln>
                  <a:noFill/>
                </a:ln>
                <a:solidFill>
                  <a:srgbClr val="000099"/>
                </a:solidFill>
                <a:effectLst/>
                <a:uLnTx/>
                <a:uFillTx/>
                <a:latin typeface="Arial"/>
                <a:ea typeface="+mn-ea"/>
                <a:cs typeface="+mn-cs"/>
              </a:rPr>
              <a:t>biologico</a:t>
            </a:r>
            <a:r>
              <a:rPr kumimoji="0" lang="it-IT" sz="2200" b="0" i="0" u="none" strike="noStrike" kern="1200" cap="none" spc="0" normalizeH="0" baseline="0" noProof="0" dirty="0">
                <a:ln>
                  <a:noFill/>
                </a:ln>
                <a:solidFill>
                  <a:srgbClr val="000099"/>
                </a:solidFill>
                <a:effectLst/>
                <a:uLnTx/>
                <a:uFillTx/>
                <a:latin typeface="Arial"/>
                <a:ea typeface="+mn-ea"/>
                <a:cs typeface="+mn-cs"/>
              </a:rPr>
              <a:t>, inteso come lesione alla </a:t>
            </a:r>
            <a:r>
              <a:rPr kumimoji="0" lang="it-IT" sz="2200" b="0" i="0" u="none" strike="noStrike" kern="1200" cap="none" spc="0" normalizeH="0" baseline="0" noProof="0" dirty="0" smtClean="0">
                <a:ln>
                  <a:noFill/>
                </a:ln>
                <a:solidFill>
                  <a:srgbClr val="000099"/>
                </a:solidFill>
                <a:effectLst/>
                <a:uLnTx/>
                <a:uFillTx/>
                <a:latin typeface="Arial"/>
                <a:ea typeface="+mn-ea"/>
                <a:cs typeface="+mn-cs"/>
              </a:rPr>
              <a:t>salute;</a:t>
            </a:r>
          </a:p>
          <a:p>
            <a:pPr marL="342900" marR="0" lvl="0" indent="-342900" algn="just" defTabSz="914400" rtl="0" eaLnBrk="1" fontAlgn="base" latinLnBrk="0" hangingPunct="1">
              <a:lnSpc>
                <a:spcPts val="2600"/>
              </a:lnSpc>
              <a:spcBef>
                <a:spcPct val="0"/>
              </a:spcBef>
              <a:spcAft>
                <a:spcPct val="0"/>
              </a:spcAft>
              <a:buClrTx/>
              <a:buSzTx/>
              <a:buFontTx/>
              <a:buChar char="-"/>
              <a:tabLst/>
              <a:defRPr/>
            </a:pPr>
            <a:r>
              <a:rPr kumimoji="0" lang="it-IT" sz="2200" b="1" i="0" u="sng" strike="noStrike" kern="1200" cap="none" spc="0" normalizeH="0" baseline="0" noProof="0" dirty="0" smtClean="0">
                <a:ln>
                  <a:noFill/>
                </a:ln>
                <a:solidFill>
                  <a:srgbClr val="000099"/>
                </a:solidFill>
                <a:effectLst/>
                <a:uLnTx/>
                <a:uFillTx/>
                <a:latin typeface="Arial"/>
                <a:ea typeface="+mn-ea"/>
                <a:cs typeface="+mn-cs"/>
              </a:rPr>
              <a:t>danno morale</a:t>
            </a:r>
            <a:r>
              <a:rPr kumimoji="0" lang="it-IT" sz="2200" b="0" i="0" u="none" strike="noStrike" kern="1200" cap="none" spc="0" normalizeH="0" baseline="0" noProof="0" dirty="0">
                <a:ln>
                  <a:noFill/>
                </a:ln>
                <a:solidFill>
                  <a:srgbClr val="000099"/>
                </a:solidFill>
                <a:effectLst/>
                <a:uLnTx/>
                <a:uFillTx/>
                <a:latin typeface="Arial"/>
                <a:ea typeface="+mn-ea"/>
                <a:cs typeface="+mn-cs"/>
              </a:rPr>
              <a:t>, cioè la sofferenza </a:t>
            </a:r>
            <a:r>
              <a:rPr kumimoji="0" lang="it-IT" sz="2200" b="0" i="0" u="none" strike="noStrike" kern="1200" cap="none" spc="0" normalizeH="0" baseline="0" noProof="0" dirty="0" smtClean="0">
                <a:ln>
                  <a:noFill/>
                </a:ln>
                <a:solidFill>
                  <a:srgbClr val="000099"/>
                </a:solidFill>
                <a:effectLst/>
                <a:uLnTx/>
                <a:uFillTx/>
                <a:latin typeface="Arial"/>
                <a:ea typeface="+mn-ea"/>
                <a:cs typeface="+mn-cs"/>
              </a:rPr>
              <a:t>interiore;</a:t>
            </a:r>
          </a:p>
          <a:p>
            <a:pPr marL="342900" marR="0" lvl="0" indent="-342900" algn="just" defTabSz="914400" rtl="0" eaLnBrk="1" fontAlgn="base" latinLnBrk="0" hangingPunct="1">
              <a:lnSpc>
                <a:spcPts val="2600"/>
              </a:lnSpc>
              <a:spcBef>
                <a:spcPct val="0"/>
              </a:spcBef>
              <a:spcAft>
                <a:spcPct val="0"/>
              </a:spcAft>
              <a:buClrTx/>
              <a:buSzTx/>
              <a:buFontTx/>
              <a:buChar char="-"/>
              <a:tabLst/>
              <a:defRPr/>
            </a:pPr>
            <a:r>
              <a:rPr kumimoji="0" lang="it-IT" sz="2200" b="1" i="0" u="sng" strike="noStrike" kern="1200" cap="none" spc="0" normalizeH="0" baseline="0" noProof="0" dirty="0" smtClean="0">
                <a:ln>
                  <a:noFill/>
                </a:ln>
                <a:solidFill>
                  <a:srgbClr val="000099"/>
                </a:solidFill>
                <a:effectLst/>
                <a:uLnTx/>
                <a:uFillTx/>
                <a:latin typeface="Arial"/>
                <a:ea typeface="+mn-ea"/>
                <a:cs typeface="+mn-cs"/>
              </a:rPr>
              <a:t>danno </a:t>
            </a:r>
            <a:r>
              <a:rPr kumimoji="0" lang="it-IT" sz="2200" b="1" i="0" u="sng" strike="noStrike" kern="1200" cap="none" spc="0" normalizeH="0" baseline="0" noProof="0" dirty="0">
                <a:ln>
                  <a:noFill/>
                </a:ln>
                <a:solidFill>
                  <a:srgbClr val="000099"/>
                </a:solidFill>
                <a:effectLst/>
                <a:uLnTx/>
                <a:uFillTx/>
                <a:latin typeface="Arial"/>
                <a:ea typeface="+mn-ea"/>
                <a:cs typeface="+mn-cs"/>
              </a:rPr>
              <a:t>dinamico-relazionale</a:t>
            </a:r>
            <a:r>
              <a:rPr kumimoji="0" lang="it-IT" sz="2200" b="1" i="0" u="none" strike="noStrike" kern="1200" cap="none" spc="0" normalizeH="0" baseline="0" noProof="0" dirty="0">
                <a:ln>
                  <a:noFill/>
                </a:ln>
                <a:solidFill>
                  <a:srgbClr val="000099"/>
                </a:solidFill>
                <a:effectLst/>
                <a:uLnTx/>
                <a:uFillTx/>
                <a:latin typeface="Arial"/>
                <a:ea typeface="+mn-ea"/>
                <a:cs typeface="+mn-cs"/>
              </a:rPr>
              <a:t>,</a:t>
            </a:r>
            <a:r>
              <a:rPr kumimoji="0" lang="it-IT" sz="2200" b="0" i="0" u="none" strike="noStrike" kern="1200" cap="none" spc="0" normalizeH="0" baseline="0" noProof="0" dirty="0">
                <a:ln>
                  <a:noFill/>
                </a:ln>
                <a:solidFill>
                  <a:srgbClr val="000099"/>
                </a:solidFill>
                <a:effectLst/>
                <a:uLnTx/>
                <a:uFillTx/>
                <a:latin typeface="Arial"/>
                <a:ea typeface="+mn-ea"/>
                <a:cs typeface="+mn-cs"/>
              </a:rPr>
              <a:t> definibile come </a:t>
            </a:r>
            <a:r>
              <a:rPr kumimoji="0" lang="it-IT" sz="2200" b="0" i="0" u="none" strike="noStrike" kern="1200" cap="none" spc="0" normalizeH="0" baseline="0" noProof="0" dirty="0" smtClean="0">
                <a:ln>
                  <a:noFill/>
                </a:ln>
                <a:solidFill>
                  <a:srgbClr val="000099"/>
                </a:solidFill>
                <a:effectLst/>
                <a:uLnTx/>
                <a:uFillTx/>
                <a:latin typeface="Arial"/>
                <a:ea typeface="+mn-ea"/>
                <a:cs typeface="+mn-cs"/>
              </a:rPr>
              <a:t>esistenziale.</a:t>
            </a:r>
          </a:p>
          <a:p>
            <a:pPr marL="0" marR="0" lvl="0" indent="0" algn="just" defTabSz="914400" rtl="0" eaLnBrk="1" fontAlgn="base" latinLnBrk="0" hangingPunct="1">
              <a:lnSpc>
                <a:spcPts val="2600"/>
              </a:lnSpc>
              <a:spcBef>
                <a:spcPct val="0"/>
              </a:spcBef>
              <a:spcAft>
                <a:spcPct val="0"/>
              </a:spcAft>
              <a:buClrTx/>
              <a:buSzTx/>
              <a:buFontTx/>
              <a:buNone/>
              <a:tabLst/>
              <a:defRPr/>
            </a:pPr>
            <a:r>
              <a:rPr kumimoji="0" lang="it-IT" sz="2200" b="0" i="0" u="none" strike="noStrike" kern="1200" cap="none" spc="0" normalizeH="0" baseline="0" noProof="0" dirty="0" smtClean="0">
                <a:ln>
                  <a:noFill/>
                </a:ln>
                <a:solidFill>
                  <a:srgbClr val="000099"/>
                </a:solidFill>
                <a:effectLst/>
                <a:uLnTx/>
                <a:uFillTx/>
                <a:latin typeface="Arial"/>
                <a:ea typeface="+mn-ea"/>
                <a:cs typeface="+mn-cs"/>
              </a:rPr>
              <a:t>Il </a:t>
            </a:r>
            <a:r>
              <a:rPr kumimoji="0" lang="it-IT" sz="2200" b="0" i="0" u="none" strike="noStrike" kern="1200" cap="none" spc="0" normalizeH="0" baseline="0" noProof="0" dirty="0">
                <a:ln>
                  <a:noFill/>
                </a:ln>
                <a:solidFill>
                  <a:srgbClr val="000099"/>
                </a:solidFill>
                <a:effectLst/>
                <a:uLnTx/>
                <a:uFillTx/>
                <a:latin typeface="Arial"/>
                <a:ea typeface="+mn-ea"/>
                <a:cs typeface="+mn-cs"/>
              </a:rPr>
              <a:t>danneggiato che intenda ottenere la liquidazione del danno anche per le </a:t>
            </a:r>
            <a:r>
              <a:rPr kumimoji="0" lang="it-IT" sz="2200" b="1" i="0" u="sng" strike="noStrike" kern="1200" cap="none" spc="0" normalizeH="0" baseline="0" noProof="0" dirty="0">
                <a:ln>
                  <a:noFill/>
                </a:ln>
                <a:solidFill>
                  <a:srgbClr val="000099"/>
                </a:solidFill>
                <a:effectLst/>
                <a:uLnTx/>
                <a:uFillTx/>
                <a:latin typeface="Arial"/>
                <a:ea typeface="+mn-ea"/>
                <a:cs typeface="+mn-cs"/>
              </a:rPr>
              <a:t>sofferenze morali</a:t>
            </a:r>
            <a:r>
              <a:rPr kumimoji="0" lang="it-IT" sz="2200" b="1" i="0" u="none" strike="noStrike" kern="1200" cap="none" spc="0" normalizeH="0" baseline="0" noProof="0" dirty="0">
                <a:ln>
                  <a:noFill/>
                </a:ln>
                <a:solidFill>
                  <a:srgbClr val="000099"/>
                </a:solidFill>
                <a:effectLst/>
                <a:uLnTx/>
                <a:uFillTx/>
                <a:latin typeface="Arial"/>
                <a:ea typeface="+mn-ea"/>
                <a:cs typeface="+mn-cs"/>
              </a:rPr>
              <a:t> </a:t>
            </a:r>
            <a:r>
              <a:rPr kumimoji="0" lang="it-IT" sz="2200" b="0" i="0" u="none" strike="noStrike" kern="1200" cap="none" spc="0" normalizeH="0" baseline="0" noProof="0" dirty="0">
                <a:ln>
                  <a:noFill/>
                </a:ln>
                <a:solidFill>
                  <a:srgbClr val="000099"/>
                </a:solidFill>
                <a:effectLst/>
                <a:uLnTx/>
                <a:uFillTx/>
                <a:latin typeface="Arial"/>
                <a:ea typeface="+mn-ea"/>
                <a:cs typeface="+mn-cs"/>
              </a:rPr>
              <a:t>o per le </a:t>
            </a:r>
            <a:r>
              <a:rPr kumimoji="0" lang="it-IT" sz="2200" b="1" i="0" u="sng" strike="noStrike" kern="1200" cap="none" spc="0" normalizeH="0" baseline="0" noProof="0" dirty="0">
                <a:ln>
                  <a:noFill/>
                </a:ln>
                <a:solidFill>
                  <a:srgbClr val="000099"/>
                </a:solidFill>
                <a:effectLst/>
                <a:uLnTx/>
                <a:uFillTx/>
                <a:latin typeface="Arial"/>
                <a:ea typeface="+mn-ea"/>
                <a:cs typeface="+mn-cs"/>
              </a:rPr>
              <a:t>implicazioni sugli aspetti dinamico-relazionali</a:t>
            </a:r>
            <a:r>
              <a:rPr kumimoji="0" lang="it-IT" sz="2200" b="0" i="0" u="none" strike="noStrike" kern="1200" cap="none" spc="0" normalizeH="0" baseline="0" noProof="0" dirty="0">
                <a:ln>
                  <a:noFill/>
                </a:ln>
                <a:solidFill>
                  <a:srgbClr val="000099"/>
                </a:solidFill>
                <a:effectLst/>
                <a:uLnTx/>
                <a:uFillTx/>
                <a:latin typeface="Arial"/>
                <a:ea typeface="+mn-ea"/>
                <a:cs typeface="+mn-cs"/>
              </a:rPr>
              <a:t> della vita non </a:t>
            </a:r>
            <a:r>
              <a:rPr kumimoji="0" lang="it-IT" sz="2200" b="1" i="0" u="sng" strike="noStrike" kern="1200" cap="none" spc="0" normalizeH="0" baseline="0" noProof="0" dirty="0">
                <a:ln>
                  <a:noFill/>
                </a:ln>
                <a:solidFill>
                  <a:srgbClr val="000099"/>
                </a:solidFill>
                <a:effectLst/>
                <a:uLnTx/>
                <a:uFillTx/>
                <a:latin typeface="Arial"/>
                <a:ea typeface="+mn-ea"/>
                <a:cs typeface="+mn-cs"/>
              </a:rPr>
              <a:t>deve</a:t>
            </a:r>
            <a:r>
              <a:rPr kumimoji="0" lang="it-IT" sz="2200" b="0" i="0" u="none" strike="noStrike" kern="1200" cap="none" spc="0" normalizeH="0" baseline="0" noProof="0" dirty="0">
                <a:ln>
                  <a:noFill/>
                </a:ln>
                <a:solidFill>
                  <a:srgbClr val="000099"/>
                </a:solidFill>
                <a:effectLst/>
                <a:uLnTx/>
                <a:uFillTx/>
                <a:latin typeface="Arial"/>
                <a:ea typeface="+mn-ea"/>
                <a:cs typeface="+mn-cs"/>
              </a:rPr>
              <a:t> richiedere una liquidazione separata delle singole voci ma </a:t>
            </a:r>
            <a:r>
              <a:rPr kumimoji="0" lang="it-IT" sz="2200" b="1" i="0" u="none" strike="noStrike" kern="1200" cap="none" spc="0" normalizeH="0" baseline="0" noProof="0" dirty="0">
                <a:ln>
                  <a:noFill/>
                </a:ln>
                <a:solidFill>
                  <a:srgbClr val="000099"/>
                </a:solidFill>
                <a:effectLst/>
                <a:uLnTx/>
                <a:uFillTx/>
                <a:latin typeface="Arial"/>
                <a:ea typeface="+mn-ea"/>
                <a:cs typeface="+mn-cs"/>
              </a:rPr>
              <a:t>provare tali danni in modo da consentire al giudice di liquidare complessivamente il danno non patrimoniale personalizzandolo al caso concreto</a:t>
            </a:r>
            <a:endParaRPr kumimoji="0" lang="it-IT" sz="2200" b="1" i="1" u="none" strike="noStrike" kern="1200" cap="all" spc="0" normalizeH="0" baseline="0" noProof="0" dirty="0">
              <a:ln>
                <a:noFill/>
              </a:ln>
              <a:solidFill>
                <a:srgbClr val="000099"/>
              </a:solidFill>
              <a:effectLst>
                <a:outerShdw blurRad="38100" dist="38100" dir="2700000" algn="tl">
                  <a:srgbClr val="000000"/>
                </a:outerShdw>
              </a:effectLst>
              <a:uLnTx/>
              <a:uFillTx/>
              <a:latin typeface="Arial"/>
              <a:ea typeface="+mn-ea"/>
              <a:cs typeface="Times New Roman" pitchFamily="18" charset="0"/>
            </a:endParaRPr>
          </a:p>
        </p:txBody>
      </p:sp>
      <p:grpSp>
        <p:nvGrpSpPr>
          <p:cNvPr id="18439" name="Gruppo 3"/>
          <p:cNvGrpSpPr>
            <a:grpSpLocks/>
          </p:cNvGrpSpPr>
          <p:nvPr/>
        </p:nvGrpSpPr>
        <p:grpSpPr bwMode="auto">
          <a:xfrm>
            <a:off x="42863" y="68263"/>
            <a:ext cx="9058275" cy="522287"/>
            <a:chOff x="36709" y="44066"/>
            <a:chExt cx="9057933" cy="522921"/>
          </a:xfrm>
        </p:grpSpPr>
        <p:sp>
          <p:nvSpPr>
            <p:cNvPr id="11272" name="WordArt 72"/>
            <p:cNvSpPr>
              <a:spLocks noChangeArrowheads="1" noChangeShapeType="1" noTextEdit="1"/>
            </p:cNvSpPr>
            <p:nvPr/>
          </p:nvSpPr>
          <p:spPr bwMode="auto">
            <a:xfrm>
              <a:off x="1042988" y="74160"/>
              <a:ext cx="7058025" cy="43497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65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48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II CONGRESSO NAZIONALE A.N.ME.LE.P.A.: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LE VITTIME DEL DOVERE: ASPETTI MEDICO-LEGALI TRA PRESTAZIONI E RISARCIMENTI</a:t>
              </a:r>
            </a:p>
          </p:txBody>
        </p:sp>
        <p:pic>
          <p:nvPicPr>
            <p:cNvPr id="1844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09" y="44624"/>
              <a:ext cx="890392" cy="5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455" y="44066"/>
              <a:ext cx="865187" cy="49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7580921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225425" y="981075"/>
            <a:ext cx="3987800" cy="1344613"/>
          </a:xfrm>
          <a:prstGeom prst="rect">
            <a:avLst/>
          </a:prstGeom>
          <a:solidFill>
            <a:srgbClr val="FFFF0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rgbClr val="FFFF00">
                      <a:gamma/>
                      <a:shade val="60000"/>
                      <a:invGamma/>
                    </a:srgbClr>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800" b="1" i="0" u="sng" strike="noStrike" kern="1200" cap="none" spc="0" normalizeH="0" baseline="0" noProof="0">
                <a:ln>
                  <a:noFill/>
                </a:ln>
                <a:solidFill>
                  <a:srgbClr val="008000"/>
                </a:solidFill>
                <a:effectLst/>
                <a:uLnTx/>
                <a:uFillTx/>
                <a:latin typeface="Arial" charset="0"/>
                <a:ea typeface="+mn-ea"/>
                <a:cs typeface="Times New Roman" pitchFamily="18" charset="0"/>
              </a:rPr>
              <a:t>AGGRAVAMENTO</a:t>
            </a:r>
            <a:r>
              <a:rPr kumimoji="0" lang="it-IT" sz="1800" b="1" i="0" u="none" strike="noStrike" kern="1200" cap="none" spc="0" normalizeH="0" baseline="0" noProof="0">
                <a:ln>
                  <a:noFill/>
                </a:ln>
                <a:solidFill>
                  <a:srgbClr val="FF0000"/>
                </a:solidFill>
                <a:effectLst/>
                <a:uLnTx/>
                <a:uFillTx/>
                <a:latin typeface="Arial" charset="0"/>
                <a:ea typeface="+mn-ea"/>
                <a:cs typeface="Times New Roman" pitchFamily="18" charset="0"/>
              </a:rPr>
              <a:t> </a:t>
            </a:r>
            <a:r>
              <a:rPr kumimoji="0" lang="it-IT" sz="1600" b="1" i="0" u="none" strike="noStrike" kern="1200" cap="none" spc="0" normalizeH="0" baseline="0" noProof="0">
                <a:ln>
                  <a:noFill/>
                </a:ln>
                <a:solidFill>
                  <a:srgbClr val="FF0000"/>
                </a:solidFill>
                <a:effectLst/>
                <a:uLnTx/>
                <a:uFillTx/>
                <a:latin typeface="Arial" charset="0"/>
                <a:ea typeface="+mn-ea"/>
                <a:cs typeface="Times New Roman" pitchFamily="18" charset="0"/>
              </a:rPr>
              <a:t>DI PATOLOGIA  PREESISTENTE AL RAPPORTO DI IMPIEGO OVVERO AL FATTO DI SERVIZIO INVOCATO (Istanza di D.C.S.)  Art. 2, comma 1,  D.P.R. 461/01.</a:t>
            </a:r>
            <a:endParaRPr kumimoji="0" lang="it-IT" sz="1600" b="1" i="0" u="none" strike="noStrike" kern="1200" cap="none" spc="0" normalizeH="0" baseline="0" noProof="0">
              <a:ln>
                <a:noFill/>
              </a:ln>
              <a:solidFill>
                <a:srgbClr val="FF0000"/>
              </a:solidFill>
              <a:effectLst>
                <a:outerShdw blurRad="38100" dist="38100" dir="2700000" algn="tl">
                  <a:srgbClr val="000000"/>
                </a:outerShdw>
              </a:effectLst>
              <a:uLnTx/>
              <a:uFillTx/>
              <a:latin typeface="Arial" charset="0"/>
              <a:ea typeface="+mn-ea"/>
              <a:cs typeface="Times New Roman" pitchFamily="18" charset="0"/>
            </a:endParaRPr>
          </a:p>
        </p:txBody>
      </p:sp>
      <p:sp>
        <p:nvSpPr>
          <p:cNvPr id="31747" name="Line 3"/>
          <p:cNvSpPr>
            <a:spLocks noChangeShapeType="1"/>
          </p:cNvSpPr>
          <p:nvPr/>
        </p:nvSpPr>
        <p:spPr bwMode="auto">
          <a:xfrm>
            <a:off x="6226175" y="2601913"/>
            <a:ext cx="14288" cy="55086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FFFF66"/>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748" name="Text Box 4"/>
          <p:cNvSpPr txBox="1">
            <a:spLocks noChangeArrowheads="1"/>
          </p:cNvSpPr>
          <p:nvPr/>
        </p:nvSpPr>
        <p:spPr bwMode="auto">
          <a:xfrm>
            <a:off x="785813" y="152400"/>
            <a:ext cx="7581900" cy="708025"/>
          </a:xfrm>
          <a:prstGeom prst="rect">
            <a:avLst/>
          </a:prstGeom>
          <a:solidFill>
            <a:srgbClr val="FFFFCC"/>
          </a:solidFill>
          <a:ln>
            <a:noFill/>
          </a:ln>
          <a:effectLst>
            <a:prstShdw prst="shdw17" dist="17961" dir="2700000">
              <a:srgbClr val="99997A"/>
            </a:prstShdw>
          </a:effectLst>
          <a:extLst>
            <a:ext uri="{91240B29-F687-4F45-9708-019B960494DF}">
              <a14:hiddenLine xmlns:a14="http://schemas.microsoft.com/office/drawing/2010/main" w="9525">
                <a:solidFill>
                  <a:schemeClr val="bg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2000" b="1" i="0" u="none" strike="noStrike" kern="1200" cap="none" spc="0" normalizeH="0" baseline="0" noProof="0" smtClean="0">
                <a:ln>
                  <a:noFill/>
                </a:ln>
                <a:solidFill>
                  <a:srgbClr val="0000CC"/>
                </a:solidFill>
                <a:effectLst/>
                <a:uLnTx/>
                <a:uFillTx/>
                <a:latin typeface="Arial" panose="020B0604020202020204" pitchFamily="34" charset="0"/>
                <a:ea typeface="+mn-ea"/>
                <a:cs typeface="Times New Roman" panose="02020603050405020304" pitchFamily="18" charset="0"/>
              </a:rPr>
              <a:t>TIPOLOGIE  DI  AGGRAVAMENTO E L’INTERDIPENDENZA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2000" b="1" i="0" u="none" strike="noStrike" kern="1200" cap="none" spc="0" normalizeH="0" baseline="0" noProof="0" smtClean="0">
                <a:ln>
                  <a:noFill/>
                </a:ln>
                <a:solidFill>
                  <a:srgbClr val="0000CC"/>
                </a:solidFill>
                <a:effectLst/>
                <a:uLnTx/>
                <a:uFillTx/>
                <a:latin typeface="Arial" panose="020B0604020202020204" pitchFamily="34" charset="0"/>
                <a:ea typeface="+mn-ea"/>
                <a:cs typeface="Times New Roman" panose="02020603050405020304" pitchFamily="18" charset="0"/>
              </a:rPr>
              <a:t> GIUDIZI MEDICO-LEGALI  DELLA  COMMISIONE MEDICA</a:t>
            </a:r>
          </a:p>
        </p:txBody>
      </p:sp>
      <p:sp>
        <p:nvSpPr>
          <p:cNvPr id="133125" name="Text Box 5"/>
          <p:cNvSpPr txBox="1">
            <a:spLocks noChangeArrowheads="1"/>
          </p:cNvSpPr>
          <p:nvPr/>
        </p:nvSpPr>
        <p:spPr bwMode="auto">
          <a:xfrm>
            <a:off x="207963" y="2443163"/>
            <a:ext cx="3986212" cy="892175"/>
          </a:xfrm>
          <a:prstGeom prst="rect">
            <a:avLst/>
          </a:prstGeom>
          <a:solidFill>
            <a:srgbClr val="FFFF0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rgbClr val="999900"/>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800" b="1" i="0" u="sng" strike="noStrike" kern="1200" cap="none" spc="0" normalizeH="0" baseline="0" noProof="0" smtClean="0">
                <a:ln>
                  <a:noFill/>
                </a:ln>
                <a:solidFill>
                  <a:srgbClr val="008000"/>
                </a:solidFill>
                <a:effectLst/>
                <a:uLnTx/>
                <a:uFillTx/>
                <a:latin typeface="Arial" panose="020B0604020202020204" pitchFamily="34" charset="0"/>
                <a:ea typeface="+mn-ea"/>
                <a:cs typeface="Times New Roman" panose="02020603050405020304" pitchFamily="18" charset="0"/>
              </a:rPr>
              <a:t>AGGRAVAMENTO</a:t>
            </a:r>
            <a:r>
              <a:rPr kumimoji="0" lang="it-IT" altLang="it-IT" sz="1800" b="1" i="0" u="none" strike="noStrike" kern="1200" cap="none" spc="0" normalizeH="0" baseline="0" noProof="0" smtClean="0">
                <a:ln>
                  <a:noFill/>
                </a:ln>
                <a:solidFill>
                  <a:srgbClr val="0000CC"/>
                </a:solidFill>
                <a:effectLst/>
                <a:uLnTx/>
                <a:uFillTx/>
                <a:latin typeface="Arial" panose="020B0604020202020204" pitchFamily="34" charset="0"/>
                <a:ea typeface="+mn-ea"/>
                <a:cs typeface="Times New Roman" panose="02020603050405020304" pitchFamily="18" charset="0"/>
              </a:rPr>
              <a:t>  </a:t>
            </a:r>
            <a:r>
              <a:rPr kumimoji="0" lang="it-IT" altLang="it-IT" sz="1600" b="1" i="0" u="none" strike="noStrike" kern="1200" cap="none" spc="0" normalizeH="0" baseline="0" noProof="0" smtClean="0">
                <a:ln>
                  <a:noFill/>
                </a:ln>
                <a:solidFill>
                  <a:srgbClr val="0000CC"/>
                </a:solidFill>
                <a:effectLst/>
                <a:uLnTx/>
                <a:uFillTx/>
                <a:latin typeface="Arial" panose="020B0604020202020204" pitchFamily="34" charset="0"/>
                <a:ea typeface="+mn-ea"/>
                <a:cs typeface="Times New Roman" panose="02020603050405020304" pitchFamily="18" charset="0"/>
              </a:rPr>
              <a:t>DI PATOLOGIA GIA’ RICONOSCIUTA   D.C.S.   MA NON  ASCRIVIBILE  O  ASCRITTA </a:t>
            </a:r>
            <a:r>
              <a:rPr kumimoji="0" lang="it-IT" altLang="it-IT" sz="1800" b="1" i="0" u="none" strike="noStrike" kern="1200" cap="none" spc="0" normalizeH="0" baseline="0" noProof="0" smtClean="0">
                <a:ln>
                  <a:noFill/>
                </a:ln>
                <a:solidFill>
                  <a:srgbClr val="0000CC"/>
                </a:solidFill>
                <a:effectLst/>
                <a:uLnTx/>
                <a:uFillTx/>
                <a:latin typeface="Arial" panose="020B0604020202020204" pitchFamily="34" charset="0"/>
                <a:ea typeface="+mn-ea"/>
                <a:cs typeface="Times New Roman" panose="02020603050405020304" pitchFamily="18" charset="0"/>
              </a:rPr>
              <a:t> </a:t>
            </a:r>
          </a:p>
        </p:txBody>
      </p:sp>
      <p:sp>
        <p:nvSpPr>
          <p:cNvPr id="133126" name="Text Box 6"/>
          <p:cNvSpPr txBox="1">
            <a:spLocks noChangeArrowheads="1"/>
          </p:cNvSpPr>
          <p:nvPr/>
        </p:nvSpPr>
        <p:spPr bwMode="auto">
          <a:xfrm>
            <a:off x="263525" y="5683250"/>
            <a:ext cx="3927475" cy="1130300"/>
          </a:xfrm>
          <a:prstGeom prst="rect">
            <a:avLst/>
          </a:prstGeom>
          <a:solidFill>
            <a:srgbClr val="FFFF0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rgbClr val="999900"/>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800" b="1" i="0" u="sng" strike="noStrike" kern="1200" cap="none" spc="0" normalizeH="0" baseline="0" noProof="0" smtClean="0">
                <a:ln>
                  <a:noFill/>
                </a:ln>
                <a:solidFill>
                  <a:srgbClr val="008000"/>
                </a:solidFill>
                <a:effectLst/>
                <a:uLnTx/>
                <a:uFillTx/>
                <a:latin typeface="Arial" panose="020B0604020202020204" pitchFamily="34" charset="0"/>
                <a:ea typeface="+mn-ea"/>
                <a:cs typeface="Times New Roman" panose="02020603050405020304" pitchFamily="18" charset="0"/>
              </a:rPr>
              <a:t>AGGRAVAMENTO</a:t>
            </a:r>
            <a:r>
              <a:rPr kumimoji="0" lang="it-IT" altLang="it-IT" sz="1800" b="1" i="0" u="none" strike="noStrike" kern="1200" cap="none" spc="0" normalizeH="0" baseline="0" noProof="0" smtClean="0">
                <a:ln>
                  <a:noFill/>
                </a:ln>
                <a:solidFill>
                  <a:srgbClr val="800000"/>
                </a:solidFill>
                <a:effectLst/>
                <a:uLnTx/>
                <a:uFillTx/>
                <a:latin typeface="Arial" panose="020B0604020202020204" pitchFamily="34" charset="0"/>
                <a:ea typeface="+mn-ea"/>
                <a:cs typeface="Times New Roman" panose="02020603050405020304" pitchFamily="18" charset="0"/>
              </a:rPr>
              <a:t> </a:t>
            </a:r>
            <a:r>
              <a:rPr kumimoji="0" lang="it-IT" altLang="it-IT" sz="1600" b="1" i="0" u="none" strike="noStrike" kern="1200" cap="none" spc="0" normalizeH="0" baseline="0" noProof="0" smtClean="0">
                <a:ln>
                  <a:noFill/>
                </a:ln>
                <a:solidFill>
                  <a:srgbClr val="800000"/>
                </a:solidFill>
                <a:effectLst/>
                <a:uLnTx/>
                <a:uFillTx/>
                <a:latin typeface="Arial" panose="020B0604020202020204" pitchFamily="34" charset="0"/>
                <a:ea typeface="+mn-ea"/>
                <a:cs typeface="Times New Roman" panose="02020603050405020304" pitchFamily="18" charset="0"/>
              </a:rPr>
              <a:t>DI PATOLOGIA CON MENOMAZIONE GIA’ ASCRITTA A CATEGORIA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600" b="1" i="0" u="none" strike="noStrike" kern="1200" cap="none" spc="0" normalizeH="0" baseline="0" noProof="0" smtClean="0">
                <a:ln>
                  <a:noFill/>
                </a:ln>
                <a:solidFill>
                  <a:srgbClr val="800000"/>
                </a:solidFill>
                <a:effectLst/>
                <a:uLnTx/>
                <a:uFillTx/>
                <a:latin typeface="Arial" panose="020B0604020202020204" pitchFamily="34" charset="0"/>
                <a:ea typeface="+mn-ea"/>
                <a:cs typeface="Times New Roman" panose="02020603050405020304" pitchFamily="18" charset="0"/>
              </a:rPr>
              <a:t>Art.14, comma 4, D.P.R. 461/01-</a:t>
            </a:r>
            <a:r>
              <a:rPr kumimoji="0" lang="it-IT" altLang="it-IT" sz="1800" b="1" i="0" u="none" strike="noStrike" kern="1200" cap="none" spc="0" normalizeH="0" baseline="0" noProof="0" smtClean="0">
                <a:ln>
                  <a:noFill/>
                </a:ln>
                <a:solidFill>
                  <a:srgbClr val="800000"/>
                </a:solidFill>
                <a:effectLst/>
                <a:uLnTx/>
                <a:uFillTx/>
                <a:latin typeface="Arial" panose="020B0604020202020204" pitchFamily="34" charset="0"/>
                <a:ea typeface="+mn-ea"/>
                <a:cs typeface="Times New Roman" panose="02020603050405020304" pitchFamily="18" charset="0"/>
              </a:rPr>
              <a:t> </a:t>
            </a:r>
          </a:p>
        </p:txBody>
      </p:sp>
      <p:sp>
        <p:nvSpPr>
          <p:cNvPr id="133127" name="Rectangle 7"/>
          <p:cNvSpPr>
            <a:spLocks noChangeArrowheads="1"/>
          </p:cNvSpPr>
          <p:nvPr/>
        </p:nvSpPr>
        <p:spPr bwMode="auto">
          <a:xfrm>
            <a:off x="5326063" y="5826125"/>
            <a:ext cx="3541712" cy="923925"/>
          </a:xfrm>
          <a:prstGeom prst="rect">
            <a:avLst/>
          </a:prstGeom>
          <a:solidFill>
            <a:srgbClr val="FFFF00"/>
          </a:solidFill>
          <a:ln>
            <a:noFill/>
          </a:ln>
          <a:effectLst/>
          <a:extLst>
            <a:ext uri="{91240B29-F687-4F45-9708-019B960494DF}">
              <a14:hiddenLine xmlns:a14="http://schemas.microsoft.com/office/drawing/2010/main" w="9525">
                <a:solidFill>
                  <a:srgbClr val="FFFF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800000"/>
                </a:solidFill>
                <a:effectLst/>
                <a:uLnTx/>
                <a:uFillTx/>
                <a:latin typeface="Arial" panose="020B0604020202020204" pitchFamily="34" charset="0"/>
                <a:ea typeface="+mn-ea"/>
                <a:cs typeface="Times New Roman" panose="02020603050405020304" pitchFamily="18" charset="0"/>
              </a:rPr>
              <a:t>Eventuale nuova ASCRIVIBILITA’ DELL’AGGRAVAMENTO</a:t>
            </a:r>
            <a:endParaRPr kumimoji="0" lang="it-IT" altLang="it-IT" sz="1800" b="1" i="0" u="none" strike="noStrike" kern="1200" cap="none" spc="0" normalizeH="0" baseline="0" noProof="0" smtClean="0">
              <a:ln>
                <a:noFill/>
              </a:ln>
              <a:solidFill>
                <a:prstClr val="white"/>
              </a:solidFill>
              <a:effectLst/>
              <a:uLnTx/>
              <a:uFillTx/>
              <a:latin typeface="Arial" panose="020B0604020202020204" pitchFamily="34" charset="0"/>
              <a:ea typeface="+mn-ea"/>
              <a:cs typeface="Times New Roman" panose="02020603050405020304" pitchFamily="18" charset="0"/>
            </a:endParaRPr>
          </a:p>
        </p:txBody>
      </p:sp>
      <p:sp>
        <p:nvSpPr>
          <p:cNvPr id="133128" name="Text Box 8"/>
          <p:cNvSpPr txBox="1">
            <a:spLocks noChangeArrowheads="1"/>
          </p:cNvSpPr>
          <p:nvPr/>
        </p:nvSpPr>
        <p:spPr bwMode="auto">
          <a:xfrm>
            <a:off x="5334000" y="1052513"/>
            <a:ext cx="3538538" cy="915987"/>
          </a:xfrm>
          <a:prstGeom prst="rect">
            <a:avLst/>
          </a:prstGeom>
          <a:solidFill>
            <a:srgbClr val="FFFF0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rgbClr val="FFFF00">
                      <a:gamma/>
                      <a:shade val="60000"/>
                      <a:invGamma/>
                    </a:srgbClr>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dirty="0">
                <a:ln>
                  <a:noFill/>
                </a:ln>
                <a:solidFill>
                  <a:srgbClr val="FF0000"/>
                </a:solidFill>
                <a:effectLst/>
                <a:uLnTx/>
                <a:uFillTx/>
                <a:latin typeface="Arial" charset="0"/>
                <a:ea typeface="+mn-ea"/>
                <a:cs typeface="Times New Roman" pitchFamily="18" charset="0"/>
              </a:rPr>
              <a:t>DATA DI CONOSCIBILITA’ EVENTUALI  ASCRIVIBILITA’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dirty="0">
                <a:ln>
                  <a:noFill/>
                </a:ln>
                <a:solidFill>
                  <a:srgbClr val="FF0000"/>
                </a:solidFill>
                <a:effectLst/>
                <a:uLnTx/>
                <a:uFillTx/>
                <a:latin typeface="Arial" charset="0"/>
                <a:ea typeface="+mn-ea"/>
                <a:cs typeface="Times New Roman" pitchFamily="18" charset="0"/>
              </a:rPr>
              <a:t>DATA DI STABILIZZAZIONE</a:t>
            </a:r>
            <a:endParaRPr kumimoji="0" lang="it-IT"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mn-ea"/>
              <a:cs typeface="Times New Roman" pitchFamily="18" charset="0"/>
            </a:endParaRPr>
          </a:p>
        </p:txBody>
      </p:sp>
      <p:sp>
        <p:nvSpPr>
          <p:cNvPr id="133129" name="AutoShape 9"/>
          <p:cNvSpPr>
            <a:spLocks noChangeArrowheads="1"/>
          </p:cNvSpPr>
          <p:nvPr/>
        </p:nvSpPr>
        <p:spPr bwMode="auto">
          <a:xfrm>
            <a:off x="4244975" y="1268413"/>
            <a:ext cx="976313" cy="485775"/>
          </a:xfrm>
          <a:prstGeom prst="rightArrow">
            <a:avLst>
              <a:gd name="adj1" fmla="val 50000"/>
              <a:gd name="adj2" fmla="val 50245"/>
            </a:avLst>
          </a:prstGeom>
          <a:solidFill>
            <a:srgbClr val="FF0000"/>
          </a:solidFill>
          <a:ln>
            <a:noFill/>
          </a:ln>
          <a:effectLst/>
          <a:extLst>
            <a:ext uri="{91240B29-F687-4F45-9708-019B960494DF}">
              <a14:hiddenLine xmlns:a14="http://schemas.microsoft.com/office/drawing/2010/main" w="9525">
                <a:solidFill>
                  <a:srgbClr val="FFFF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3130" name="Text Box 10"/>
          <p:cNvSpPr txBox="1">
            <a:spLocks noChangeArrowheads="1"/>
          </p:cNvSpPr>
          <p:nvPr/>
        </p:nvSpPr>
        <p:spPr bwMode="auto">
          <a:xfrm>
            <a:off x="5327650" y="2297113"/>
            <a:ext cx="3538538" cy="915987"/>
          </a:xfrm>
          <a:prstGeom prst="rect">
            <a:avLst/>
          </a:prstGeom>
          <a:solidFill>
            <a:srgbClr val="FFFF0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rgbClr val="FFFF00">
                      <a:gamma/>
                      <a:shade val="60000"/>
                      <a:invGamma/>
                    </a:srgbClr>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a:ln>
                  <a:noFill/>
                </a:ln>
                <a:solidFill>
                  <a:srgbClr val="0000CC"/>
                </a:solidFill>
                <a:effectLst/>
                <a:uLnTx/>
                <a:uFillTx/>
                <a:latin typeface="Arial" charset="0"/>
                <a:ea typeface="+mn-ea"/>
                <a:cs typeface="Times New Roman" pitchFamily="18" charset="0"/>
              </a:rPr>
              <a:t>EVENTUALE  ASCRIVIBILITA’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1" i="0" u="none" strike="noStrike" kern="1200" cap="none" spc="0" normalizeH="0" baseline="0" noProof="0">
              <a:ln>
                <a:noFill/>
              </a:ln>
              <a:solidFill>
                <a:srgbClr val="0000CC"/>
              </a:solidFill>
              <a:effectLst/>
              <a:uLnTx/>
              <a:uFillTx/>
              <a:latin typeface="Arial" charset="0"/>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a:ln>
                  <a:noFill/>
                </a:ln>
                <a:solidFill>
                  <a:srgbClr val="0000CC"/>
                </a:solidFill>
                <a:effectLst/>
                <a:uLnTx/>
                <a:uFillTx/>
                <a:latin typeface="Arial" charset="0"/>
                <a:ea typeface="+mn-ea"/>
                <a:cs typeface="Times New Roman" pitchFamily="18" charset="0"/>
              </a:rPr>
              <a:t>DATA DI STABILIZZAZIONE</a:t>
            </a:r>
            <a:endParaRPr kumimoji="0" lang="it-IT" sz="1600" b="1" i="0" u="none" strike="noStrike" kern="1200" cap="none" spc="0" normalizeH="0" baseline="0" noProof="0">
              <a:ln>
                <a:noFill/>
              </a:ln>
              <a:solidFill>
                <a:srgbClr val="0000CC"/>
              </a:solidFill>
              <a:effectLst>
                <a:outerShdw blurRad="38100" dist="38100" dir="2700000" algn="tl">
                  <a:srgbClr val="000000"/>
                </a:outerShdw>
              </a:effectLst>
              <a:uLnTx/>
              <a:uFillTx/>
              <a:latin typeface="Arial" charset="0"/>
              <a:ea typeface="+mn-ea"/>
              <a:cs typeface="Times New Roman" pitchFamily="18" charset="0"/>
            </a:endParaRPr>
          </a:p>
        </p:txBody>
      </p:sp>
      <p:sp>
        <p:nvSpPr>
          <p:cNvPr id="133131" name="AutoShape 11"/>
          <p:cNvSpPr>
            <a:spLocks noChangeArrowheads="1"/>
          </p:cNvSpPr>
          <p:nvPr/>
        </p:nvSpPr>
        <p:spPr bwMode="auto">
          <a:xfrm>
            <a:off x="4240213" y="2420938"/>
            <a:ext cx="976312" cy="485775"/>
          </a:xfrm>
          <a:prstGeom prst="rightArrow">
            <a:avLst>
              <a:gd name="adj1" fmla="val 50000"/>
              <a:gd name="adj2" fmla="val 50245"/>
            </a:avLst>
          </a:prstGeom>
          <a:solidFill>
            <a:srgbClr val="FF0000"/>
          </a:solidFill>
          <a:ln>
            <a:noFill/>
          </a:ln>
          <a:effectLst/>
          <a:extLst>
            <a:ext uri="{91240B29-F687-4F45-9708-019B960494DF}">
              <a14:hiddenLine xmlns:a14="http://schemas.microsoft.com/office/drawing/2010/main" w="9525">
                <a:solidFill>
                  <a:srgbClr val="FFFF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3132" name="AutoShape 12"/>
          <p:cNvSpPr>
            <a:spLocks noChangeArrowheads="1"/>
          </p:cNvSpPr>
          <p:nvPr/>
        </p:nvSpPr>
        <p:spPr bwMode="auto">
          <a:xfrm>
            <a:off x="4252913" y="6038850"/>
            <a:ext cx="976312" cy="485775"/>
          </a:xfrm>
          <a:prstGeom prst="rightArrow">
            <a:avLst>
              <a:gd name="adj1" fmla="val 50000"/>
              <a:gd name="adj2" fmla="val 50245"/>
            </a:avLst>
          </a:prstGeom>
          <a:solidFill>
            <a:srgbClr val="FF0000"/>
          </a:solidFill>
          <a:ln>
            <a:noFill/>
          </a:ln>
          <a:effectLst/>
          <a:extLst>
            <a:ext uri="{91240B29-F687-4F45-9708-019B960494DF}">
              <a14:hiddenLine xmlns:a14="http://schemas.microsoft.com/office/drawing/2010/main" w="9525">
                <a:solidFill>
                  <a:srgbClr val="FFFF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3135" name="Text Box 15"/>
          <p:cNvSpPr txBox="1">
            <a:spLocks noChangeArrowheads="1"/>
          </p:cNvSpPr>
          <p:nvPr/>
        </p:nvSpPr>
        <p:spPr bwMode="auto">
          <a:xfrm>
            <a:off x="225425" y="3940175"/>
            <a:ext cx="3987800" cy="1217613"/>
          </a:xfrm>
          <a:prstGeom prst="rect">
            <a:avLst/>
          </a:prstGeom>
          <a:solidFill>
            <a:srgbClr val="FFFF0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rgbClr val="999900"/>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800" b="1" i="0" u="sng" strike="noStrike" kern="1200" cap="none" spc="0" normalizeH="0" baseline="0" noProof="0" smtClean="0">
                <a:ln>
                  <a:noFill/>
                </a:ln>
                <a:solidFill>
                  <a:srgbClr val="008000"/>
                </a:solidFill>
                <a:effectLst/>
                <a:uLnTx/>
                <a:uFillTx/>
                <a:latin typeface="Arial" panose="020B0604020202020204" pitchFamily="34" charset="0"/>
                <a:ea typeface="+mn-ea"/>
                <a:cs typeface="Times New Roman" panose="02020603050405020304" pitchFamily="18" charset="0"/>
              </a:rPr>
              <a:t>AGGRAVAMENTO</a:t>
            </a:r>
            <a:r>
              <a:rPr kumimoji="0" lang="it-IT" altLang="it-IT" sz="1800" b="1" i="0" u="none" strike="noStrike" kern="1200" cap="none" spc="0" normalizeH="0" baseline="0" noProof="0" smtClean="0">
                <a:ln>
                  <a:noFill/>
                </a:ln>
                <a:solidFill>
                  <a:srgbClr val="FF0000"/>
                </a:solidFill>
                <a:effectLst/>
                <a:uLnTx/>
                <a:uFillTx/>
                <a:latin typeface="Arial" panose="020B0604020202020204" pitchFamily="34" charset="0"/>
                <a:ea typeface="+mn-ea"/>
                <a:cs typeface="Times New Roman" panose="02020603050405020304"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400" b="1" i="0" u="none" strike="noStrike" kern="1200" cap="none" spc="0" normalizeH="0" baseline="0" noProof="0" smtClean="0">
                <a:ln>
                  <a:noFill/>
                </a:ln>
                <a:solidFill>
                  <a:srgbClr val="FF0000"/>
                </a:solidFill>
                <a:effectLst/>
                <a:uLnTx/>
                <a:uFillTx/>
                <a:latin typeface="Arial" panose="020B0604020202020204" pitchFamily="34" charset="0"/>
                <a:ea typeface="+mn-ea"/>
                <a:cs typeface="Times New Roman" panose="02020603050405020304" pitchFamily="18" charset="0"/>
              </a:rPr>
              <a:t>DI PATOLOGIA IN GENERALE, MA CHE NON CONCRETIZZA I REQUISITI PER ESSERE ASCRITTA AD ALCUNA TABELLA O CATEGORIA PIU’  FAVOREVOLE     </a:t>
            </a:r>
          </a:p>
        </p:txBody>
      </p:sp>
      <p:sp>
        <p:nvSpPr>
          <p:cNvPr id="133136" name="AutoShape 16"/>
          <p:cNvSpPr>
            <a:spLocks noChangeArrowheads="1"/>
          </p:cNvSpPr>
          <p:nvPr/>
        </p:nvSpPr>
        <p:spPr bwMode="auto">
          <a:xfrm>
            <a:off x="4281488" y="4311650"/>
            <a:ext cx="976312" cy="485775"/>
          </a:xfrm>
          <a:prstGeom prst="rightArrow">
            <a:avLst>
              <a:gd name="adj1" fmla="val 50000"/>
              <a:gd name="adj2" fmla="val 50245"/>
            </a:avLst>
          </a:prstGeom>
          <a:solidFill>
            <a:srgbClr val="FF0000"/>
          </a:solidFill>
          <a:ln>
            <a:noFill/>
          </a:ln>
          <a:effectLst/>
          <a:extLst>
            <a:ext uri="{91240B29-F687-4F45-9708-019B960494DF}">
              <a14:hiddenLine xmlns:a14="http://schemas.microsoft.com/office/drawing/2010/main" w="9525">
                <a:solidFill>
                  <a:srgbClr val="FFFF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3137" name="Text Box 17"/>
          <p:cNvSpPr txBox="1">
            <a:spLocks noChangeArrowheads="1"/>
          </p:cNvSpPr>
          <p:nvPr/>
        </p:nvSpPr>
        <p:spPr bwMode="auto">
          <a:xfrm>
            <a:off x="5376863" y="3368675"/>
            <a:ext cx="3538537" cy="2292350"/>
          </a:xfrm>
          <a:prstGeom prst="rect">
            <a:avLst/>
          </a:prstGeom>
          <a:solidFill>
            <a:srgbClr val="FFFF0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rgbClr val="999900"/>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600" b="1" i="0" u="none" strike="noStrike" kern="1200" cap="none" spc="0" normalizeH="0" baseline="0" noProof="0" smtClean="0">
                <a:ln>
                  <a:noFill/>
                </a:ln>
                <a:solidFill>
                  <a:srgbClr val="FF0000"/>
                </a:solidFill>
                <a:effectLst/>
                <a:uLnTx/>
                <a:uFillTx/>
                <a:latin typeface="Arial" panose="020B0604020202020204" pitchFamily="34" charset="0"/>
                <a:ea typeface="+mn-ea"/>
                <a:cs typeface="Times New Roman" panose="02020603050405020304" pitchFamily="18" charset="0"/>
              </a:rPr>
              <a:t>RIPORTARE IL RISPETTIVO GIUDIZIO DI: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600" b="1" i="0" u="none" strike="noStrike" kern="1200" cap="none" spc="0" normalizeH="0" baseline="0" noProof="0" smtClean="0">
              <a:ln>
                <a:noFill/>
              </a:ln>
              <a:solidFill>
                <a:srgbClr val="FF0000"/>
              </a:solidFill>
              <a:effectLst/>
              <a:uLnTx/>
              <a:uFillTx/>
              <a:latin typeface="Arial" panose="020B0604020202020204" pitchFamily="34"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it-IT" altLang="it-IT" sz="1600" b="1" i="0" u="none" strike="noStrike" kern="1200" cap="none" spc="0" normalizeH="0" baseline="0" noProof="0" smtClean="0">
                <a:ln>
                  <a:noFill/>
                </a:ln>
                <a:solidFill>
                  <a:srgbClr val="FF0000"/>
                </a:solidFill>
                <a:effectLst/>
                <a:uLnTx/>
                <a:uFillTx/>
                <a:latin typeface="Book Antiqua" panose="02040602050305030304" pitchFamily="18" charset="0"/>
                <a:ea typeface="+mn-ea"/>
                <a:cs typeface="Times New Roman" panose="02020603050405020304" pitchFamily="18" charset="0"/>
              </a:rPr>
              <a:t>“</a:t>
            </a:r>
            <a:r>
              <a:rPr kumimoji="0" lang="it-IT" altLang="it-IT" sz="1600" b="1" i="0" u="none" strike="noStrike" kern="1200" cap="none" spc="0" normalizeH="0" baseline="0" noProof="0" smtClean="0">
                <a:ln>
                  <a:noFill/>
                </a:ln>
                <a:solidFill>
                  <a:srgbClr val="FF0000"/>
                </a:solidFill>
                <a:effectLst/>
                <a:uLnTx/>
                <a:uFillTx/>
                <a:latin typeface="Arial" panose="020B0604020202020204" pitchFamily="34" charset="0"/>
                <a:ea typeface="+mn-ea"/>
                <a:cs typeface="Times New Roman" panose="02020603050405020304" pitchFamily="18" charset="0"/>
              </a:rPr>
              <a:t>NON CLASSIFICABILE</a:t>
            </a:r>
            <a:r>
              <a:rPr kumimoji="0" lang="it-IT" altLang="it-IT" sz="1600" b="1" i="0" u="none" strike="noStrike" kern="1200" cap="none" spc="0" normalizeH="0" baseline="0" noProof="0" smtClean="0">
                <a:ln>
                  <a:noFill/>
                </a:ln>
                <a:solidFill>
                  <a:srgbClr val="FF0000"/>
                </a:solidFill>
                <a:effectLst/>
                <a:uLnTx/>
                <a:uFillTx/>
                <a:latin typeface="Book Antiqua" panose="02040602050305030304" pitchFamily="18" charset="0"/>
                <a:ea typeface="+mn-ea"/>
                <a:cs typeface="Times New Roman" panose="02020603050405020304" pitchFamily="18" charset="0"/>
              </a:rPr>
              <a:t>”</a:t>
            </a:r>
            <a:r>
              <a:rPr kumimoji="0" lang="it-IT" altLang="it-IT" sz="1600" b="1" i="0" u="none" strike="noStrike" kern="1200" cap="none" spc="0" normalizeH="0" baseline="0" noProof="0" smtClean="0">
                <a:ln>
                  <a:noFill/>
                </a:ln>
                <a:solidFill>
                  <a:srgbClr val="FF0000"/>
                </a:solidFill>
                <a:effectLst/>
                <a:uLnTx/>
                <a:uFillTx/>
                <a:latin typeface="Arial" panose="020B0604020202020204" pitchFamily="34" charset="0"/>
                <a:ea typeface="+mn-ea"/>
                <a:cs typeface="Times New Roman" panose="02020603050405020304" pitchFamily="18" charset="0"/>
              </a:rPr>
              <a:t> N.C.</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it-IT" altLang="it-IT" sz="1600" b="1" i="0" u="none" strike="noStrike" kern="1200" cap="none" spc="0" normalizeH="0" baseline="0" noProof="0" smtClean="0">
                <a:ln>
                  <a:noFill/>
                </a:ln>
                <a:solidFill>
                  <a:srgbClr val="FF0000"/>
                </a:solidFill>
                <a:effectLst/>
                <a:uLnTx/>
                <a:uFillTx/>
                <a:latin typeface="Arial" panose="020B0604020202020204" pitchFamily="34" charset="0"/>
                <a:ea typeface="+mn-ea"/>
                <a:cs typeface="Times New Roman" panose="02020603050405020304" pitchFamily="18" charset="0"/>
              </a:rPr>
              <a:t> </a:t>
            </a:r>
            <a:r>
              <a:rPr kumimoji="0" lang="it-IT" altLang="it-IT" sz="1600" b="1" i="0" u="none" strike="noStrike" kern="1200" cap="none" spc="0" normalizeH="0" baseline="0" noProof="0" smtClean="0">
                <a:ln>
                  <a:noFill/>
                </a:ln>
                <a:solidFill>
                  <a:srgbClr val="FF0000"/>
                </a:solidFill>
                <a:effectLst/>
                <a:uLnTx/>
                <a:uFillTx/>
                <a:latin typeface="Book Antiqua" panose="02040602050305030304" pitchFamily="18" charset="0"/>
                <a:ea typeface="+mn-ea"/>
                <a:cs typeface="Times New Roman" panose="02020603050405020304" pitchFamily="18" charset="0"/>
              </a:rPr>
              <a:t>“</a:t>
            </a:r>
            <a:r>
              <a:rPr kumimoji="0" lang="it-IT" altLang="it-IT" sz="1600" b="1" i="0" u="none" strike="noStrike" kern="1200" cap="none" spc="0" normalizeH="0" baseline="0" noProof="0" smtClean="0">
                <a:ln>
                  <a:noFill/>
                </a:ln>
                <a:solidFill>
                  <a:srgbClr val="FF0000"/>
                </a:solidFill>
                <a:effectLst/>
                <a:uLnTx/>
                <a:uFillTx/>
                <a:latin typeface="Arial" panose="020B0604020202020204" pitchFamily="34" charset="0"/>
                <a:ea typeface="+mn-ea"/>
                <a:cs typeface="Times New Roman" panose="02020603050405020304" pitchFamily="18" charset="0"/>
              </a:rPr>
              <a:t>NON AGGRAVATA</a:t>
            </a:r>
            <a:r>
              <a:rPr kumimoji="0" lang="it-IT" altLang="it-IT" sz="1600" b="1" i="0" u="none" strike="noStrike" kern="1200" cap="none" spc="0" normalizeH="0" baseline="0" noProof="0" smtClean="0">
                <a:ln>
                  <a:noFill/>
                </a:ln>
                <a:solidFill>
                  <a:srgbClr val="FF0000"/>
                </a:solidFill>
                <a:effectLst/>
                <a:uLnTx/>
                <a:uFillTx/>
                <a:latin typeface="Book Antiqua" panose="02040602050305030304" pitchFamily="18" charset="0"/>
                <a:ea typeface="+mn-ea"/>
                <a:cs typeface="Times New Roman" panose="02020603050405020304" pitchFamily="18" charset="0"/>
              </a:rPr>
              <a:t>”</a:t>
            </a:r>
            <a:endParaRPr kumimoji="0" lang="it-IT" altLang="it-IT" sz="1600" b="1" i="0" u="none" strike="noStrike" kern="1200" cap="none" spc="0" normalizeH="0" baseline="0" noProof="0" smtClean="0">
              <a:ln>
                <a:noFill/>
              </a:ln>
              <a:solidFill>
                <a:srgbClr val="FF0000"/>
              </a:solidFill>
              <a:effectLst/>
              <a:uLnTx/>
              <a:uFillTx/>
              <a:latin typeface="Arial" panose="020B0604020202020204" pitchFamily="34"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it-IT" altLang="it-IT" sz="1600" b="1" i="0" u="none" strike="noStrike" kern="1200" cap="none" spc="0" normalizeH="0" baseline="0" noProof="0" smtClean="0">
              <a:ln>
                <a:noFill/>
              </a:ln>
              <a:solidFill>
                <a:srgbClr val="FF0000"/>
              </a:solidFill>
              <a:effectLst/>
              <a:uLnTx/>
              <a:uFillTx/>
              <a:latin typeface="Arial" panose="020B0604020202020204" pitchFamily="34"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1600" b="1" i="0" u="none" strike="noStrike" kern="1200" cap="none" spc="0" normalizeH="0" baseline="0" noProof="0" smtClean="0">
                <a:ln>
                  <a:noFill/>
                </a:ln>
                <a:solidFill>
                  <a:srgbClr val="FF0000"/>
                </a:solidFill>
                <a:effectLst/>
                <a:uLnTx/>
                <a:uFillTx/>
                <a:latin typeface="Arial" panose="020B0604020202020204" pitchFamily="34" charset="0"/>
                <a:ea typeface="+mn-ea"/>
                <a:cs typeface="Times New Roman" panose="02020603050405020304" pitchFamily="18" charset="0"/>
              </a:rPr>
              <a:t>CONSIGLIO: nelle note indicare sempre una breve motivazione medico- legale </a:t>
            </a:r>
          </a:p>
        </p:txBody>
      </p:sp>
    </p:spTree>
    <p:extLst>
      <p:ext uri="{BB962C8B-B14F-4D97-AF65-F5344CB8AC3E}">
        <p14:creationId xmlns:p14="http://schemas.microsoft.com/office/powerpoint/2010/main" val="729071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33122"/>
                                        </p:tgtEl>
                                        <p:attrNameLst>
                                          <p:attrName>style.visibility</p:attrName>
                                        </p:attrNameLst>
                                      </p:cBhvr>
                                      <p:to>
                                        <p:strVal val="visible"/>
                                      </p:to>
                                    </p:set>
                                    <p:anim calcmode="lin" valueType="num">
                                      <p:cBhvr additive="base">
                                        <p:cTn id="7" dur="500" fill="hold"/>
                                        <p:tgtEl>
                                          <p:spTgt spid="133122"/>
                                        </p:tgtEl>
                                        <p:attrNameLst>
                                          <p:attrName>ppt_x</p:attrName>
                                        </p:attrNameLst>
                                      </p:cBhvr>
                                      <p:tavLst>
                                        <p:tav tm="0">
                                          <p:val>
                                            <p:strVal val="0-#ppt_w/2"/>
                                          </p:val>
                                        </p:tav>
                                        <p:tav tm="100000">
                                          <p:val>
                                            <p:strVal val="#ppt_x"/>
                                          </p:val>
                                        </p:tav>
                                      </p:tavLst>
                                    </p:anim>
                                    <p:anim calcmode="lin" valueType="num">
                                      <p:cBhvr additive="base">
                                        <p:cTn id="8" dur="500" fill="hold"/>
                                        <p:tgtEl>
                                          <p:spTgt spid="13312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133129"/>
                                        </p:tgtEl>
                                        <p:attrNameLst>
                                          <p:attrName>style.visibility</p:attrName>
                                        </p:attrNameLst>
                                      </p:cBhvr>
                                      <p:to>
                                        <p:strVal val="visible"/>
                                      </p:to>
                                    </p:set>
                                    <p:anim calcmode="lin" valueType="num">
                                      <p:cBhvr additive="base">
                                        <p:cTn id="12" dur="500" fill="hold"/>
                                        <p:tgtEl>
                                          <p:spTgt spid="133129"/>
                                        </p:tgtEl>
                                        <p:attrNameLst>
                                          <p:attrName>ppt_x</p:attrName>
                                        </p:attrNameLst>
                                      </p:cBhvr>
                                      <p:tavLst>
                                        <p:tav tm="0">
                                          <p:val>
                                            <p:strVal val="0-#ppt_w/2"/>
                                          </p:val>
                                        </p:tav>
                                        <p:tav tm="100000">
                                          <p:val>
                                            <p:strVal val="#ppt_x"/>
                                          </p:val>
                                        </p:tav>
                                      </p:tavLst>
                                    </p:anim>
                                    <p:anim calcmode="lin" valueType="num">
                                      <p:cBhvr additive="base">
                                        <p:cTn id="13" dur="500" fill="hold"/>
                                        <p:tgtEl>
                                          <p:spTgt spid="133129"/>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 presetClass="entr" presetSubtype="8" fill="hold" grpId="0" nodeType="afterEffect">
                                  <p:stCondLst>
                                    <p:cond delay="2000"/>
                                  </p:stCondLst>
                                  <p:childTnLst>
                                    <p:set>
                                      <p:cBhvr>
                                        <p:cTn id="16" dur="1" fill="hold">
                                          <p:stCondLst>
                                            <p:cond delay="0"/>
                                          </p:stCondLst>
                                        </p:cTn>
                                        <p:tgtEl>
                                          <p:spTgt spid="133128"/>
                                        </p:tgtEl>
                                        <p:attrNameLst>
                                          <p:attrName>style.visibility</p:attrName>
                                        </p:attrNameLst>
                                      </p:cBhvr>
                                      <p:to>
                                        <p:strVal val="visible"/>
                                      </p:to>
                                    </p:set>
                                    <p:anim calcmode="lin" valueType="num">
                                      <p:cBhvr additive="base">
                                        <p:cTn id="17" dur="500" fill="hold"/>
                                        <p:tgtEl>
                                          <p:spTgt spid="133128"/>
                                        </p:tgtEl>
                                        <p:attrNameLst>
                                          <p:attrName>ppt_x</p:attrName>
                                        </p:attrNameLst>
                                      </p:cBhvr>
                                      <p:tavLst>
                                        <p:tav tm="0">
                                          <p:val>
                                            <p:strVal val="0-#ppt_w/2"/>
                                          </p:val>
                                        </p:tav>
                                        <p:tav tm="100000">
                                          <p:val>
                                            <p:strVal val="#ppt_x"/>
                                          </p:val>
                                        </p:tav>
                                      </p:tavLst>
                                    </p:anim>
                                    <p:anim calcmode="lin" valueType="num">
                                      <p:cBhvr additive="base">
                                        <p:cTn id="18" dur="500" fill="hold"/>
                                        <p:tgtEl>
                                          <p:spTgt spid="133128"/>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5500"/>
                            </p:stCondLst>
                            <p:childTnLst>
                              <p:par>
                                <p:cTn id="20" presetID="2" presetClass="entr" presetSubtype="8" fill="hold" grpId="0" nodeType="afterEffect">
                                  <p:stCondLst>
                                    <p:cond delay="2000"/>
                                  </p:stCondLst>
                                  <p:childTnLst>
                                    <p:set>
                                      <p:cBhvr>
                                        <p:cTn id="21" dur="1" fill="hold">
                                          <p:stCondLst>
                                            <p:cond delay="0"/>
                                          </p:stCondLst>
                                        </p:cTn>
                                        <p:tgtEl>
                                          <p:spTgt spid="133125"/>
                                        </p:tgtEl>
                                        <p:attrNameLst>
                                          <p:attrName>style.visibility</p:attrName>
                                        </p:attrNameLst>
                                      </p:cBhvr>
                                      <p:to>
                                        <p:strVal val="visible"/>
                                      </p:to>
                                    </p:set>
                                    <p:anim calcmode="lin" valueType="num">
                                      <p:cBhvr additive="base">
                                        <p:cTn id="22" dur="500" fill="hold"/>
                                        <p:tgtEl>
                                          <p:spTgt spid="133125"/>
                                        </p:tgtEl>
                                        <p:attrNameLst>
                                          <p:attrName>ppt_x</p:attrName>
                                        </p:attrNameLst>
                                      </p:cBhvr>
                                      <p:tavLst>
                                        <p:tav tm="0">
                                          <p:val>
                                            <p:strVal val="0-#ppt_w/2"/>
                                          </p:val>
                                        </p:tav>
                                        <p:tav tm="100000">
                                          <p:val>
                                            <p:strVal val="#ppt_x"/>
                                          </p:val>
                                        </p:tav>
                                      </p:tavLst>
                                    </p:anim>
                                    <p:anim calcmode="lin" valueType="num">
                                      <p:cBhvr additive="base">
                                        <p:cTn id="23" dur="500" fill="hold"/>
                                        <p:tgtEl>
                                          <p:spTgt spid="133125"/>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8000"/>
                            </p:stCondLst>
                            <p:childTnLst>
                              <p:par>
                                <p:cTn id="25" presetID="2" presetClass="entr" presetSubtype="8" fill="hold" grpId="0" nodeType="afterEffect">
                                  <p:stCondLst>
                                    <p:cond delay="1000"/>
                                  </p:stCondLst>
                                  <p:childTnLst>
                                    <p:set>
                                      <p:cBhvr>
                                        <p:cTn id="26" dur="1" fill="hold">
                                          <p:stCondLst>
                                            <p:cond delay="0"/>
                                          </p:stCondLst>
                                        </p:cTn>
                                        <p:tgtEl>
                                          <p:spTgt spid="133131"/>
                                        </p:tgtEl>
                                        <p:attrNameLst>
                                          <p:attrName>style.visibility</p:attrName>
                                        </p:attrNameLst>
                                      </p:cBhvr>
                                      <p:to>
                                        <p:strVal val="visible"/>
                                      </p:to>
                                    </p:set>
                                    <p:anim calcmode="lin" valueType="num">
                                      <p:cBhvr additive="base">
                                        <p:cTn id="27" dur="500" fill="hold"/>
                                        <p:tgtEl>
                                          <p:spTgt spid="133131"/>
                                        </p:tgtEl>
                                        <p:attrNameLst>
                                          <p:attrName>ppt_x</p:attrName>
                                        </p:attrNameLst>
                                      </p:cBhvr>
                                      <p:tavLst>
                                        <p:tav tm="0">
                                          <p:val>
                                            <p:strVal val="0-#ppt_w/2"/>
                                          </p:val>
                                        </p:tav>
                                        <p:tav tm="100000">
                                          <p:val>
                                            <p:strVal val="#ppt_x"/>
                                          </p:val>
                                        </p:tav>
                                      </p:tavLst>
                                    </p:anim>
                                    <p:anim calcmode="lin" valueType="num">
                                      <p:cBhvr additive="base">
                                        <p:cTn id="28" dur="500" fill="hold"/>
                                        <p:tgtEl>
                                          <p:spTgt spid="133131"/>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9500"/>
                            </p:stCondLst>
                            <p:childTnLst>
                              <p:par>
                                <p:cTn id="30" presetID="2" presetClass="entr" presetSubtype="8" fill="hold" grpId="0" nodeType="afterEffect">
                                  <p:stCondLst>
                                    <p:cond delay="1000"/>
                                  </p:stCondLst>
                                  <p:childTnLst>
                                    <p:set>
                                      <p:cBhvr>
                                        <p:cTn id="31" dur="1" fill="hold">
                                          <p:stCondLst>
                                            <p:cond delay="0"/>
                                          </p:stCondLst>
                                        </p:cTn>
                                        <p:tgtEl>
                                          <p:spTgt spid="133130"/>
                                        </p:tgtEl>
                                        <p:attrNameLst>
                                          <p:attrName>style.visibility</p:attrName>
                                        </p:attrNameLst>
                                      </p:cBhvr>
                                      <p:to>
                                        <p:strVal val="visible"/>
                                      </p:to>
                                    </p:set>
                                    <p:anim calcmode="lin" valueType="num">
                                      <p:cBhvr additive="base">
                                        <p:cTn id="32" dur="500" fill="hold"/>
                                        <p:tgtEl>
                                          <p:spTgt spid="133130"/>
                                        </p:tgtEl>
                                        <p:attrNameLst>
                                          <p:attrName>ppt_x</p:attrName>
                                        </p:attrNameLst>
                                      </p:cBhvr>
                                      <p:tavLst>
                                        <p:tav tm="0">
                                          <p:val>
                                            <p:strVal val="0-#ppt_w/2"/>
                                          </p:val>
                                        </p:tav>
                                        <p:tav tm="100000">
                                          <p:val>
                                            <p:strVal val="#ppt_x"/>
                                          </p:val>
                                        </p:tav>
                                      </p:tavLst>
                                    </p:anim>
                                    <p:anim calcmode="lin" valueType="num">
                                      <p:cBhvr additive="base">
                                        <p:cTn id="33" dur="500" fill="hold"/>
                                        <p:tgtEl>
                                          <p:spTgt spid="133130"/>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11000"/>
                            </p:stCondLst>
                            <p:childTnLst>
                              <p:par>
                                <p:cTn id="35" presetID="2" presetClass="entr" presetSubtype="8" fill="hold" grpId="0" nodeType="afterEffect">
                                  <p:stCondLst>
                                    <p:cond delay="2000"/>
                                  </p:stCondLst>
                                  <p:childTnLst>
                                    <p:set>
                                      <p:cBhvr>
                                        <p:cTn id="36" dur="1" fill="hold">
                                          <p:stCondLst>
                                            <p:cond delay="0"/>
                                          </p:stCondLst>
                                        </p:cTn>
                                        <p:tgtEl>
                                          <p:spTgt spid="133126"/>
                                        </p:tgtEl>
                                        <p:attrNameLst>
                                          <p:attrName>style.visibility</p:attrName>
                                        </p:attrNameLst>
                                      </p:cBhvr>
                                      <p:to>
                                        <p:strVal val="visible"/>
                                      </p:to>
                                    </p:set>
                                    <p:anim calcmode="lin" valueType="num">
                                      <p:cBhvr additive="base">
                                        <p:cTn id="37" dur="500" fill="hold"/>
                                        <p:tgtEl>
                                          <p:spTgt spid="133126"/>
                                        </p:tgtEl>
                                        <p:attrNameLst>
                                          <p:attrName>ppt_x</p:attrName>
                                        </p:attrNameLst>
                                      </p:cBhvr>
                                      <p:tavLst>
                                        <p:tav tm="0">
                                          <p:val>
                                            <p:strVal val="0-#ppt_w/2"/>
                                          </p:val>
                                        </p:tav>
                                        <p:tav tm="100000">
                                          <p:val>
                                            <p:strVal val="#ppt_x"/>
                                          </p:val>
                                        </p:tav>
                                      </p:tavLst>
                                    </p:anim>
                                    <p:anim calcmode="lin" valueType="num">
                                      <p:cBhvr additive="base">
                                        <p:cTn id="38" dur="500" fill="hold"/>
                                        <p:tgtEl>
                                          <p:spTgt spid="133126"/>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13500"/>
                            </p:stCondLst>
                            <p:childTnLst>
                              <p:par>
                                <p:cTn id="40" presetID="2" presetClass="entr" presetSubtype="8" fill="hold" grpId="0" nodeType="afterEffect">
                                  <p:stCondLst>
                                    <p:cond delay="1000"/>
                                  </p:stCondLst>
                                  <p:childTnLst>
                                    <p:set>
                                      <p:cBhvr>
                                        <p:cTn id="41" dur="1" fill="hold">
                                          <p:stCondLst>
                                            <p:cond delay="0"/>
                                          </p:stCondLst>
                                        </p:cTn>
                                        <p:tgtEl>
                                          <p:spTgt spid="133132"/>
                                        </p:tgtEl>
                                        <p:attrNameLst>
                                          <p:attrName>style.visibility</p:attrName>
                                        </p:attrNameLst>
                                      </p:cBhvr>
                                      <p:to>
                                        <p:strVal val="visible"/>
                                      </p:to>
                                    </p:set>
                                    <p:anim calcmode="lin" valueType="num">
                                      <p:cBhvr additive="base">
                                        <p:cTn id="42" dur="500" fill="hold"/>
                                        <p:tgtEl>
                                          <p:spTgt spid="133132"/>
                                        </p:tgtEl>
                                        <p:attrNameLst>
                                          <p:attrName>ppt_x</p:attrName>
                                        </p:attrNameLst>
                                      </p:cBhvr>
                                      <p:tavLst>
                                        <p:tav tm="0">
                                          <p:val>
                                            <p:strVal val="0-#ppt_w/2"/>
                                          </p:val>
                                        </p:tav>
                                        <p:tav tm="100000">
                                          <p:val>
                                            <p:strVal val="#ppt_x"/>
                                          </p:val>
                                        </p:tav>
                                      </p:tavLst>
                                    </p:anim>
                                    <p:anim calcmode="lin" valueType="num">
                                      <p:cBhvr additive="base">
                                        <p:cTn id="43" dur="500" fill="hold"/>
                                        <p:tgtEl>
                                          <p:spTgt spid="133132"/>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15000"/>
                            </p:stCondLst>
                            <p:childTnLst>
                              <p:par>
                                <p:cTn id="45" presetID="2" presetClass="entr" presetSubtype="8" fill="hold" grpId="0" nodeType="afterEffect">
                                  <p:stCondLst>
                                    <p:cond delay="1000"/>
                                  </p:stCondLst>
                                  <p:childTnLst>
                                    <p:set>
                                      <p:cBhvr>
                                        <p:cTn id="46" dur="1" fill="hold">
                                          <p:stCondLst>
                                            <p:cond delay="0"/>
                                          </p:stCondLst>
                                        </p:cTn>
                                        <p:tgtEl>
                                          <p:spTgt spid="133127"/>
                                        </p:tgtEl>
                                        <p:attrNameLst>
                                          <p:attrName>style.visibility</p:attrName>
                                        </p:attrNameLst>
                                      </p:cBhvr>
                                      <p:to>
                                        <p:strVal val="visible"/>
                                      </p:to>
                                    </p:set>
                                    <p:anim calcmode="lin" valueType="num">
                                      <p:cBhvr additive="base">
                                        <p:cTn id="47" dur="500" fill="hold"/>
                                        <p:tgtEl>
                                          <p:spTgt spid="133127"/>
                                        </p:tgtEl>
                                        <p:attrNameLst>
                                          <p:attrName>ppt_x</p:attrName>
                                        </p:attrNameLst>
                                      </p:cBhvr>
                                      <p:tavLst>
                                        <p:tav tm="0">
                                          <p:val>
                                            <p:strVal val="0-#ppt_w/2"/>
                                          </p:val>
                                        </p:tav>
                                        <p:tav tm="100000">
                                          <p:val>
                                            <p:strVal val="#ppt_x"/>
                                          </p:val>
                                        </p:tav>
                                      </p:tavLst>
                                    </p:anim>
                                    <p:anim calcmode="lin" valueType="num">
                                      <p:cBhvr additive="base">
                                        <p:cTn id="48" dur="500" fill="hold"/>
                                        <p:tgtEl>
                                          <p:spTgt spid="133127"/>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16500"/>
                            </p:stCondLst>
                            <p:childTnLst>
                              <p:par>
                                <p:cTn id="50" presetID="2" presetClass="entr" presetSubtype="8" fill="hold" grpId="0" nodeType="afterEffect">
                                  <p:stCondLst>
                                    <p:cond delay="2000"/>
                                  </p:stCondLst>
                                  <p:childTnLst>
                                    <p:set>
                                      <p:cBhvr>
                                        <p:cTn id="51" dur="1" fill="hold">
                                          <p:stCondLst>
                                            <p:cond delay="0"/>
                                          </p:stCondLst>
                                        </p:cTn>
                                        <p:tgtEl>
                                          <p:spTgt spid="133135"/>
                                        </p:tgtEl>
                                        <p:attrNameLst>
                                          <p:attrName>style.visibility</p:attrName>
                                        </p:attrNameLst>
                                      </p:cBhvr>
                                      <p:to>
                                        <p:strVal val="visible"/>
                                      </p:to>
                                    </p:set>
                                    <p:anim calcmode="lin" valueType="num">
                                      <p:cBhvr additive="base">
                                        <p:cTn id="52" dur="500" fill="hold"/>
                                        <p:tgtEl>
                                          <p:spTgt spid="133135"/>
                                        </p:tgtEl>
                                        <p:attrNameLst>
                                          <p:attrName>ppt_x</p:attrName>
                                        </p:attrNameLst>
                                      </p:cBhvr>
                                      <p:tavLst>
                                        <p:tav tm="0">
                                          <p:val>
                                            <p:strVal val="0-#ppt_w/2"/>
                                          </p:val>
                                        </p:tav>
                                        <p:tav tm="100000">
                                          <p:val>
                                            <p:strVal val="#ppt_x"/>
                                          </p:val>
                                        </p:tav>
                                      </p:tavLst>
                                    </p:anim>
                                    <p:anim calcmode="lin" valueType="num">
                                      <p:cBhvr additive="base">
                                        <p:cTn id="53" dur="500" fill="hold"/>
                                        <p:tgtEl>
                                          <p:spTgt spid="133135"/>
                                        </p:tgtEl>
                                        <p:attrNameLst>
                                          <p:attrName>ppt_y</p:attrName>
                                        </p:attrNameLst>
                                      </p:cBhvr>
                                      <p:tavLst>
                                        <p:tav tm="0">
                                          <p:val>
                                            <p:strVal val="#ppt_y"/>
                                          </p:val>
                                        </p:tav>
                                        <p:tav tm="100000">
                                          <p:val>
                                            <p:strVal val="#ppt_y"/>
                                          </p:val>
                                        </p:tav>
                                      </p:tavLst>
                                    </p:anim>
                                  </p:childTnLst>
                                </p:cTn>
                              </p:par>
                            </p:childTnLst>
                          </p:cTn>
                        </p:par>
                        <p:par>
                          <p:cTn id="54" fill="hold" nodeType="afterGroup">
                            <p:stCondLst>
                              <p:cond delay="19000"/>
                            </p:stCondLst>
                            <p:childTnLst>
                              <p:par>
                                <p:cTn id="55" presetID="2" presetClass="entr" presetSubtype="8" fill="hold" grpId="0" nodeType="afterEffect">
                                  <p:stCondLst>
                                    <p:cond delay="1000"/>
                                  </p:stCondLst>
                                  <p:childTnLst>
                                    <p:set>
                                      <p:cBhvr>
                                        <p:cTn id="56" dur="1" fill="hold">
                                          <p:stCondLst>
                                            <p:cond delay="0"/>
                                          </p:stCondLst>
                                        </p:cTn>
                                        <p:tgtEl>
                                          <p:spTgt spid="133136"/>
                                        </p:tgtEl>
                                        <p:attrNameLst>
                                          <p:attrName>style.visibility</p:attrName>
                                        </p:attrNameLst>
                                      </p:cBhvr>
                                      <p:to>
                                        <p:strVal val="visible"/>
                                      </p:to>
                                    </p:set>
                                    <p:anim calcmode="lin" valueType="num">
                                      <p:cBhvr additive="base">
                                        <p:cTn id="57" dur="500" fill="hold"/>
                                        <p:tgtEl>
                                          <p:spTgt spid="133136"/>
                                        </p:tgtEl>
                                        <p:attrNameLst>
                                          <p:attrName>ppt_x</p:attrName>
                                        </p:attrNameLst>
                                      </p:cBhvr>
                                      <p:tavLst>
                                        <p:tav tm="0">
                                          <p:val>
                                            <p:strVal val="0-#ppt_w/2"/>
                                          </p:val>
                                        </p:tav>
                                        <p:tav tm="100000">
                                          <p:val>
                                            <p:strVal val="#ppt_x"/>
                                          </p:val>
                                        </p:tav>
                                      </p:tavLst>
                                    </p:anim>
                                    <p:anim calcmode="lin" valueType="num">
                                      <p:cBhvr additive="base">
                                        <p:cTn id="58" dur="500" fill="hold"/>
                                        <p:tgtEl>
                                          <p:spTgt spid="133136"/>
                                        </p:tgtEl>
                                        <p:attrNameLst>
                                          <p:attrName>ppt_y</p:attrName>
                                        </p:attrNameLst>
                                      </p:cBhvr>
                                      <p:tavLst>
                                        <p:tav tm="0">
                                          <p:val>
                                            <p:strVal val="#ppt_y"/>
                                          </p:val>
                                        </p:tav>
                                        <p:tav tm="100000">
                                          <p:val>
                                            <p:strVal val="#ppt_y"/>
                                          </p:val>
                                        </p:tav>
                                      </p:tavLst>
                                    </p:anim>
                                  </p:childTnLst>
                                </p:cTn>
                              </p:par>
                            </p:childTnLst>
                          </p:cTn>
                        </p:par>
                        <p:par>
                          <p:cTn id="59" fill="hold" nodeType="afterGroup">
                            <p:stCondLst>
                              <p:cond delay="20500"/>
                            </p:stCondLst>
                            <p:childTnLst>
                              <p:par>
                                <p:cTn id="60" presetID="2" presetClass="entr" presetSubtype="8" fill="hold" grpId="0" nodeType="afterEffect">
                                  <p:stCondLst>
                                    <p:cond delay="1000"/>
                                  </p:stCondLst>
                                  <p:childTnLst>
                                    <p:set>
                                      <p:cBhvr>
                                        <p:cTn id="61" dur="1" fill="hold">
                                          <p:stCondLst>
                                            <p:cond delay="0"/>
                                          </p:stCondLst>
                                        </p:cTn>
                                        <p:tgtEl>
                                          <p:spTgt spid="133137"/>
                                        </p:tgtEl>
                                        <p:attrNameLst>
                                          <p:attrName>style.visibility</p:attrName>
                                        </p:attrNameLst>
                                      </p:cBhvr>
                                      <p:to>
                                        <p:strVal val="visible"/>
                                      </p:to>
                                    </p:set>
                                    <p:anim calcmode="lin" valueType="num">
                                      <p:cBhvr additive="base">
                                        <p:cTn id="62" dur="500" fill="hold"/>
                                        <p:tgtEl>
                                          <p:spTgt spid="133137"/>
                                        </p:tgtEl>
                                        <p:attrNameLst>
                                          <p:attrName>ppt_x</p:attrName>
                                        </p:attrNameLst>
                                      </p:cBhvr>
                                      <p:tavLst>
                                        <p:tav tm="0">
                                          <p:val>
                                            <p:strVal val="0-#ppt_w/2"/>
                                          </p:val>
                                        </p:tav>
                                        <p:tav tm="100000">
                                          <p:val>
                                            <p:strVal val="#ppt_x"/>
                                          </p:val>
                                        </p:tav>
                                      </p:tavLst>
                                    </p:anim>
                                    <p:anim calcmode="lin" valueType="num">
                                      <p:cBhvr additive="base">
                                        <p:cTn id="63" dur="500" fill="hold"/>
                                        <p:tgtEl>
                                          <p:spTgt spid="1331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2" grpId="0" animBg="1" autoUpdateAnimBg="0"/>
      <p:bldP spid="133125" grpId="0" animBg="1" autoUpdateAnimBg="0"/>
      <p:bldP spid="133126" grpId="0" animBg="1" autoUpdateAnimBg="0"/>
      <p:bldP spid="133127" grpId="0" animBg="1" autoUpdateAnimBg="0"/>
      <p:bldP spid="133128" grpId="0" animBg="1" autoUpdateAnimBg="0"/>
      <p:bldP spid="133129" grpId="0" animBg="1"/>
      <p:bldP spid="133130" grpId="0" animBg="1" autoUpdateAnimBg="0"/>
      <p:bldP spid="133131" grpId="0" animBg="1"/>
      <p:bldP spid="133132" grpId="0" animBg="1"/>
      <p:bldP spid="133135" grpId="0" animBg="1" autoUpdateAnimBg="0"/>
      <p:bldP spid="133136" grpId="0" animBg="1"/>
      <p:bldP spid="133137" grpId="0" animBg="1"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Line 3"/>
          <p:cNvSpPr>
            <a:spLocks noChangeShapeType="1"/>
          </p:cNvSpPr>
          <p:nvPr/>
        </p:nvSpPr>
        <p:spPr bwMode="auto">
          <a:xfrm>
            <a:off x="6226175" y="2601913"/>
            <a:ext cx="14288" cy="55086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FFFF66"/>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795" name="Text Box 4"/>
          <p:cNvSpPr txBox="1">
            <a:spLocks noChangeArrowheads="1"/>
          </p:cNvSpPr>
          <p:nvPr/>
        </p:nvSpPr>
        <p:spPr bwMode="auto">
          <a:xfrm>
            <a:off x="785813" y="152400"/>
            <a:ext cx="7581900" cy="701675"/>
          </a:xfrm>
          <a:prstGeom prst="rect">
            <a:avLst/>
          </a:prstGeom>
          <a:solidFill>
            <a:srgbClr val="FFFFCC"/>
          </a:solidFill>
          <a:ln>
            <a:noFill/>
          </a:ln>
          <a:effectLst>
            <a:prstShdw prst="shdw17" dist="17961" dir="2700000">
              <a:srgbClr val="99997A"/>
            </a:prstShdw>
          </a:effectLst>
          <a:extLst>
            <a:ext uri="{91240B29-F687-4F45-9708-019B960494DF}">
              <a14:hiddenLine xmlns:a14="http://schemas.microsoft.com/office/drawing/2010/main" w="9525">
                <a:solidFill>
                  <a:schemeClr val="bg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2000" b="1" i="0" u="none" strike="noStrike" kern="1200" cap="none" spc="0" normalizeH="0" baseline="0" noProof="0" smtClean="0">
                <a:ln>
                  <a:noFill/>
                </a:ln>
                <a:solidFill>
                  <a:srgbClr val="0000CC"/>
                </a:solidFill>
                <a:effectLst/>
                <a:uLnTx/>
                <a:uFillTx/>
                <a:latin typeface="Arial" panose="020B0604020202020204" pitchFamily="34" charset="0"/>
                <a:ea typeface="+mn-ea"/>
                <a:cs typeface="Times New Roman" panose="02020603050405020304" pitchFamily="18" charset="0"/>
              </a:rPr>
              <a:t>TIPOLOGIE  DI  AGGRAVAMENTO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2000" b="1" i="0" u="none" strike="noStrike" kern="1200" cap="none" spc="0" normalizeH="0" baseline="0" noProof="0" smtClean="0">
                <a:ln>
                  <a:noFill/>
                </a:ln>
                <a:solidFill>
                  <a:srgbClr val="0000CC"/>
                </a:solidFill>
                <a:effectLst/>
                <a:uLnTx/>
                <a:uFillTx/>
                <a:latin typeface="Arial" panose="020B0604020202020204" pitchFamily="34" charset="0"/>
                <a:ea typeface="+mn-ea"/>
                <a:cs typeface="Times New Roman" panose="02020603050405020304" pitchFamily="18" charset="0"/>
              </a:rPr>
              <a:t>E  GIUDIZI MEDICO-LEGALI  DELLA  COMMISIONE MEDICA</a:t>
            </a:r>
          </a:p>
        </p:txBody>
      </p:sp>
      <p:sp>
        <p:nvSpPr>
          <p:cNvPr id="135173" name="Text Box 5"/>
          <p:cNvSpPr txBox="1">
            <a:spLocks noChangeArrowheads="1"/>
          </p:cNvSpPr>
          <p:nvPr/>
        </p:nvSpPr>
        <p:spPr bwMode="auto">
          <a:xfrm>
            <a:off x="263525" y="1196975"/>
            <a:ext cx="3927475" cy="1589088"/>
          </a:xfrm>
          <a:prstGeom prst="rect">
            <a:avLst/>
          </a:prstGeom>
          <a:solidFill>
            <a:srgbClr val="FFFF0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rgbClr val="999900"/>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800" b="1" i="0" u="sng" strike="noStrike" kern="1200" cap="none" spc="0" normalizeH="0" baseline="0" noProof="0" smtClean="0">
                <a:ln>
                  <a:noFill/>
                </a:ln>
                <a:solidFill>
                  <a:srgbClr val="008000"/>
                </a:solidFill>
                <a:effectLst/>
                <a:uLnTx/>
                <a:uFillTx/>
                <a:latin typeface="Arial" panose="020B0604020202020204" pitchFamily="34" charset="0"/>
                <a:ea typeface="+mn-ea"/>
                <a:cs typeface="Times New Roman" panose="02020603050405020304" pitchFamily="18" charset="0"/>
              </a:rPr>
              <a:t>AGGRAVAMENTO</a:t>
            </a:r>
            <a:r>
              <a:rPr kumimoji="0" lang="it-IT" altLang="it-IT" sz="1800" b="1" i="0" u="none" strike="noStrike" kern="1200" cap="none" spc="0" normalizeH="0" baseline="0" noProof="0" smtClean="0">
                <a:ln>
                  <a:noFill/>
                </a:ln>
                <a:solidFill>
                  <a:srgbClr val="800000"/>
                </a:solidFill>
                <a:effectLst/>
                <a:uLnTx/>
                <a:uFillTx/>
                <a:latin typeface="Arial" panose="020B0604020202020204" pitchFamily="34"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600" b="1" i="0" u="none" strike="noStrike" kern="1200" cap="none" spc="0" normalizeH="0" baseline="0" noProof="0" smtClean="0">
                <a:ln>
                  <a:noFill/>
                </a:ln>
                <a:solidFill>
                  <a:srgbClr val="800000"/>
                </a:solidFill>
                <a:effectLst/>
                <a:uLnTx/>
                <a:uFillTx/>
                <a:latin typeface="Arial" panose="020B0604020202020204" pitchFamily="34" charset="0"/>
                <a:ea typeface="+mn-ea"/>
                <a:cs typeface="Times New Roman" panose="02020603050405020304" pitchFamily="18" charset="0"/>
              </a:rPr>
              <a:t>DI PATOLOGIA  CHE NON SUBISCE  CONCRETAMENTE UNA EVOLUZIONE PEGGIORATIVA, MA CHE MERITA DIVERSA ASCRIBILITA’, SECONDO NUOVE TABELLE</a:t>
            </a:r>
            <a:endParaRPr kumimoji="0" lang="it-IT" altLang="it-IT" sz="1800" b="1" i="0" u="none" strike="noStrike" kern="1200" cap="none" spc="0" normalizeH="0" baseline="0" noProof="0" smtClean="0">
              <a:ln>
                <a:noFill/>
              </a:ln>
              <a:solidFill>
                <a:srgbClr val="800000"/>
              </a:solidFill>
              <a:effectLst/>
              <a:uLnTx/>
              <a:uFillTx/>
              <a:latin typeface="Arial" panose="020B0604020202020204" pitchFamily="34" charset="0"/>
              <a:ea typeface="+mn-ea"/>
              <a:cs typeface="Times New Roman" panose="02020603050405020304" pitchFamily="18" charset="0"/>
            </a:endParaRPr>
          </a:p>
        </p:txBody>
      </p:sp>
      <p:sp>
        <p:nvSpPr>
          <p:cNvPr id="135176" name="Text Box 8"/>
          <p:cNvSpPr txBox="1">
            <a:spLocks noChangeArrowheads="1"/>
          </p:cNvSpPr>
          <p:nvPr/>
        </p:nvSpPr>
        <p:spPr bwMode="auto">
          <a:xfrm>
            <a:off x="5376863" y="1100138"/>
            <a:ext cx="3538537" cy="1465262"/>
          </a:xfrm>
          <a:prstGeom prst="rect">
            <a:avLst/>
          </a:prstGeom>
          <a:solidFill>
            <a:srgbClr val="FFFF0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rgbClr val="FFFF00">
                      <a:gamma/>
                      <a:shade val="60000"/>
                      <a:invGamma/>
                    </a:srgbClr>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a:ln>
                  <a:noFill/>
                </a:ln>
                <a:solidFill>
                  <a:srgbClr val="0000CC"/>
                </a:solidFill>
                <a:effectLst/>
                <a:uLnTx/>
                <a:uFillTx/>
                <a:latin typeface="Arial" charset="0"/>
                <a:ea typeface="+mn-ea"/>
                <a:cs typeface="Times New Roman" pitchFamily="18" charset="0"/>
              </a:rPr>
              <a:t>EVENTUALE  ASCRIVIBILITA’ O MIGLIORE ASCRIVIBILITA’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1" i="0" u="none" strike="noStrike" kern="1200" cap="none" spc="0" normalizeH="0" baseline="0" noProof="0">
              <a:ln>
                <a:noFill/>
              </a:ln>
              <a:solidFill>
                <a:srgbClr val="0000CC"/>
              </a:solidFill>
              <a:effectLst/>
              <a:uLnTx/>
              <a:uFillTx/>
              <a:latin typeface="Arial" charset="0"/>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a:ln>
                  <a:noFill/>
                </a:ln>
                <a:solidFill>
                  <a:srgbClr val="0000CC"/>
                </a:solidFill>
                <a:effectLst/>
                <a:uLnTx/>
                <a:uFillTx/>
                <a:latin typeface="Arial" charset="0"/>
                <a:ea typeface="+mn-ea"/>
                <a:cs typeface="Times New Roman" pitchFamily="18" charset="0"/>
              </a:rPr>
              <a:t>DATA DI STABILIZZAZIONE, SE PER LA PRIMA VOLTA</a:t>
            </a:r>
            <a:endParaRPr kumimoji="0" lang="it-IT" sz="1600" b="1" i="0" u="none" strike="noStrike" kern="1200" cap="none" spc="0" normalizeH="0" baseline="0" noProof="0">
              <a:ln>
                <a:noFill/>
              </a:ln>
              <a:solidFill>
                <a:srgbClr val="0000CC"/>
              </a:solidFill>
              <a:effectLst>
                <a:outerShdw blurRad="38100" dist="38100" dir="2700000" algn="tl">
                  <a:srgbClr val="000000"/>
                </a:outerShdw>
              </a:effectLst>
              <a:uLnTx/>
              <a:uFillTx/>
              <a:latin typeface="Arial" charset="0"/>
              <a:ea typeface="+mn-ea"/>
              <a:cs typeface="Times New Roman" pitchFamily="18" charset="0"/>
            </a:endParaRPr>
          </a:p>
        </p:txBody>
      </p:sp>
      <p:sp>
        <p:nvSpPr>
          <p:cNvPr id="135177" name="AutoShape 9"/>
          <p:cNvSpPr>
            <a:spLocks noChangeArrowheads="1"/>
          </p:cNvSpPr>
          <p:nvPr/>
        </p:nvSpPr>
        <p:spPr bwMode="auto">
          <a:xfrm>
            <a:off x="4252913" y="1557338"/>
            <a:ext cx="976312" cy="485775"/>
          </a:xfrm>
          <a:prstGeom prst="rightArrow">
            <a:avLst>
              <a:gd name="adj1" fmla="val 50000"/>
              <a:gd name="adj2" fmla="val 50245"/>
            </a:avLst>
          </a:prstGeom>
          <a:solidFill>
            <a:srgbClr val="800000"/>
          </a:solidFill>
          <a:ln>
            <a:noFill/>
          </a:ln>
          <a:effectLst/>
          <a:extLst>
            <a:ext uri="{91240B29-F687-4F45-9708-019B960494DF}">
              <a14:hiddenLine xmlns:a14="http://schemas.microsoft.com/office/drawing/2010/main" w="9525">
                <a:solidFill>
                  <a:srgbClr val="FFFF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5178" name="AutoShape 10"/>
          <p:cNvSpPr>
            <a:spLocks noChangeArrowheads="1"/>
          </p:cNvSpPr>
          <p:nvPr/>
        </p:nvSpPr>
        <p:spPr bwMode="auto">
          <a:xfrm>
            <a:off x="179388" y="5276850"/>
            <a:ext cx="4968875" cy="1465263"/>
          </a:xfrm>
          <a:prstGeom prst="rightArrowCallout">
            <a:avLst>
              <a:gd name="adj1" fmla="val 25000"/>
              <a:gd name="adj2" fmla="val 25000"/>
              <a:gd name="adj3" fmla="val 56519"/>
              <a:gd name="adj4" fmla="val 66667"/>
            </a:avLst>
          </a:prstGeom>
          <a:solidFill>
            <a:srgbClr val="800000"/>
          </a:solidFill>
          <a:ln>
            <a:noFill/>
          </a:ln>
          <a:effectLst/>
          <a:extLst>
            <a:ext uri="{91240B29-F687-4F45-9708-019B960494DF}">
              <a14:hiddenLine xmlns:a14="http://schemas.microsoft.com/office/drawing/2010/main" w="9525">
                <a:solidFill>
                  <a:srgbClr val="FFFF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1" i="0" u="none" strike="noStrike" kern="1200" cap="none" spc="0" normalizeH="0" baseline="0" noProof="0" smtClean="0">
              <a:ln>
                <a:noFill/>
              </a:ln>
              <a:solidFill>
                <a:prstClr val="white"/>
              </a:solidFill>
              <a:effectLst/>
              <a:uLnTx/>
              <a:uFillTx/>
              <a:latin typeface="Arial" panose="020B0604020202020204" pitchFamily="34"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1" i="0" u="none" strike="noStrike" kern="1200" cap="none" spc="0" normalizeH="0" baseline="0" noProof="0" smtClean="0">
              <a:ln>
                <a:noFill/>
              </a:ln>
              <a:solidFill>
                <a:prstClr val="white"/>
              </a:solidFill>
              <a:effectLst/>
              <a:uLnTx/>
              <a:uFillTx/>
              <a:latin typeface="Arial" panose="020B0604020202020204" pitchFamily="34"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prstClr val="white"/>
                </a:solidFill>
                <a:effectLst/>
                <a:uLnTx/>
                <a:uFillTx/>
                <a:latin typeface="Arial" panose="020B0604020202020204" pitchFamily="34" charset="0"/>
                <a:ea typeface="+mn-ea"/>
                <a:cs typeface="Times New Roman" panose="02020603050405020304" pitchFamily="18" charset="0"/>
              </a:rPr>
              <a:t>INTERDIPENDENZA</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1" i="0" u="none" strike="noStrike" kern="1200" cap="none" spc="0" normalizeH="0" baseline="0" noProof="0" smtClean="0">
              <a:ln>
                <a:noFill/>
              </a:ln>
              <a:solidFill>
                <a:prstClr val="white"/>
              </a:solidFill>
              <a:effectLst/>
              <a:uLnTx/>
              <a:uFillTx/>
              <a:latin typeface="Arial" panose="020B0604020202020204" pitchFamily="34"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1" i="0" u="none" strike="noStrike" kern="1200" cap="none" spc="0" normalizeH="0" baseline="0" noProof="0" smtClean="0">
              <a:ln>
                <a:noFill/>
              </a:ln>
              <a:solidFill>
                <a:prstClr val="white"/>
              </a:solidFill>
              <a:effectLst/>
              <a:uLnTx/>
              <a:uFillTx/>
              <a:latin typeface="Arial" panose="020B0604020202020204" pitchFamily="34" charset="0"/>
              <a:ea typeface="+mn-ea"/>
              <a:cs typeface="Times New Roman" panose="02020603050405020304" pitchFamily="18" charset="0"/>
            </a:endParaRPr>
          </a:p>
        </p:txBody>
      </p:sp>
      <p:sp>
        <p:nvSpPr>
          <p:cNvPr id="135179" name="Text Box 11"/>
          <p:cNvSpPr txBox="1">
            <a:spLocks noChangeArrowheads="1"/>
          </p:cNvSpPr>
          <p:nvPr/>
        </p:nvSpPr>
        <p:spPr bwMode="auto">
          <a:xfrm>
            <a:off x="5326063" y="5278438"/>
            <a:ext cx="3713162" cy="1463675"/>
          </a:xfrm>
          <a:prstGeom prst="rect">
            <a:avLst/>
          </a:prstGeom>
          <a:solidFill>
            <a:srgbClr val="80000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rgbClr val="800000">
                      <a:gamma/>
                      <a:shade val="60000"/>
                      <a:invGamma/>
                    </a:srgbClr>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500" b="1" i="0" u="none" strike="noStrike" kern="1200" cap="none" spc="0" normalizeH="0" baseline="0" noProof="0">
                <a:ln>
                  <a:noFill/>
                </a:ln>
                <a:solidFill>
                  <a:prstClr val="white"/>
                </a:solidFill>
                <a:effectLst/>
                <a:uLnTx/>
                <a:uFillTx/>
                <a:latin typeface="Arial" charset="0"/>
                <a:ea typeface="+mn-ea"/>
                <a:cs typeface="Times New Roman" pitchFamily="18" charset="0"/>
              </a:rPr>
              <a:t>DATA DI CONOSCIBILITA’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500" b="1" i="0" u="none" strike="noStrike" kern="1200" cap="none" spc="0" normalizeH="0" baseline="0" noProof="0">
                <a:ln>
                  <a:noFill/>
                </a:ln>
                <a:solidFill>
                  <a:prstClr val="white"/>
                </a:solidFill>
                <a:effectLst/>
                <a:uLnTx/>
                <a:uFillTx/>
                <a:latin typeface="Arial" charset="0"/>
                <a:ea typeface="+mn-ea"/>
                <a:cs typeface="Times New Roman" pitchFamily="18" charset="0"/>
              </a:rPr>
              <a:t>EVENTUALE ASCRIVIBILITA’ ANCHE PER AGGRAVAMENTO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500" b="1" i="0" u="none" strike="noStrike" kern="1200" cap="none" spc="0" normalizeH="0" baseline="0" noProof="0" dirty="0">
                <a:ln>
                  <a:noFill/>
                </a:ln>
                <a:solidFill>
                  <a:prstClr val="white"/>
                </a:solidFill>
                <a:effectLst/>
                <a:uLnTx/>
                <a:uFillTx/>
                <a:latin typeface="Arial" charset="0"/>
                <a:ea typeface="+mn-ea"/>
                <a:cs typeface="Times New Roman" pitchFamily="18" charset="0"/>
              </a:rPr>
              <a:t>DATA  STABILIZZAZIONE SOLO PER MENOMAZIONE DIVERSA DALLA PRECEDENTE</a:t>
            </a:r>
            <a:endParaRPr kumimoji="0" lang="it-IT" sz="15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rial" charset="0"/>
              <a:ea typeface="+mn-ea"/>
              <a:cs typeface="Times New Roman" pitchFamily="18" charset="0"/>
            </a:endParaRPr>
          </a:p>
        </p:txBody>
      </p:sp>
      <p:sp>
        <p:nvSpPr>
          <p:cNvPr id="135180" name="Text Box 12"/>
          <p:cNvSpPr txBox="1">
            <a:spLocks noChangeArrowheads="1"/>
          </p:cNvSpPr>
          <p:nvPr/>
        </p:nvSpPr>
        <p:spPr bwMode="auto">
          <a:xfrm>
            <a:off x="250825" y="3063875"/>
            <a:ext cx="3927475" cy="2014538"/>
          </a:xfrm>
          <a:prstGeom prst="rect">
            <a:avLst/>
          </a:prstGeom>
          <a:solidFill>
            <a:srgbClr val="FFFF0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rgbClr val="999900"/>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800" b="1" i="0" u="sng" strike="noStrike" kern="1200" cap="none" spc="0" normalizeH="0" baseline="0" noProof="0" smtClean="0">
                <a:ln>
                  <a:noFill/>
                </a:ln>
                <a:solidFill>
                  <a:srgbClr val="008000"/>
                </a:solidFill>
                <a:effectLst/>
                <a:uLnTx/>
                <a:uFillTx/>
                <a:latin typeface="Arial" panose="020B0604020202020204" pitchFamily="34" charset="0"/>
                <a:ea typeface="+mn-ea"/>
                <a:cs typeface="Times New Roman" panose="02020603050405020304" pitchFamily="18" charset="0"/>
              </a:rPr>
              <a:t>AGGRAVAMENTO</a:t>
            </a:r>
            <a:r>
              <a:rPr kumimoji="0" lang="it-IT" altLang="it-IT" sz="1800" b="1" i="0" u="none" strike="noStrike" kern="1200" cap="none" spc="0" normalizeH="0" baseline="0" noProof="0" smtClean="0">
                <a:ln>
                  <a:noFill/>
                </a:ln>
                <a:solidFill>
                  <a:srgbClr val="800000"/>
                </a:solidFill>
                <a:effectLst/>
                <a:uLnTx/>
                <a:uFillTx/>
                <a:latin typeface="Arial" panose="020B0604020202020204" pitchFamily="34"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srgbClr val="800000"/>
                </a:solidFill>
                <a:effectLst/>
                <a:uLnTx/>
                <a:uFillTx/>
                <a:latin typeface="Arial" panose="020B0604020202020204" pitchFamily="34" charset="0"/>
                <a:ea typeface="+mn-ea"/>
                <a:cs typeface="Times New Roman" panose="02020603050405020304" pitchFamily="18" charset="0"/>
              </a:rPr>
              <a:t>Art.19 D.P.R. 915/78  e Lett.f) Avvertenze Generali alle Tabelle.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srgbClr val="800000"/>
                </a:solidFill>
                <a:effectLst/>
                <a:uLnTx/>
                <a:uFillTx/>
                <a:latin typeface="Arial" panose="020B0604020202020204" pitchFamily="34" charset="0"/>
                <a:ea typeface="+mn-ea"/>
                <a:cs typeface="Times New Roman" panose="02020603050405020304" pitchFamily="18" charset="0"/>
              </a:rPr>
              <a:t>Valutazioni complessive per la perdita totale o parziale di organi pari  ed arti (lesioni policrone eterogenee)</a:t>
            </a:r>
          </a:p>
        </p:txBody>
      </p:sp>
      <p:sp>
        <p:nvSpPr>
          <p:cNvPr id="135181" name="AutoShape 13"/>
          <p:cNvSpPr>
            <a:spLocks noChangeArrowheads="1"/>
          </p:cNvSpPr>
          <p:nvPr/>
        </p:nvSpPr>
        <p:spPr bwMode="auto">
          <a:xfrm>
            <a:off x="4211638" y="3806825"/>
            <a:ext cx="976312" cy="485775"/>
          </a:xfrm>
          <a:prstGeom prst="rightArrow">
            <a:avLst>
              <a:gd name="adj1" fmla="val 50000"/>
              <a:gd name="adj2" fmla="val 50245"/>
            </a:avLst>
          </a:prstGeom>
          <a:solidFill>
            <a:srgbClr val="800000"/>
          </a:solidFill>
          <a:ln>
            <a:noFill/>
          </a:ln>
          <a:effectLst/>
          <a:extLst>
            <a:ext uri="{91240B29-F687-4F45-9708-019B960494DF}">
              <a14:hiddenLine xmlns:a14="http://schemas.microsoft.com/office/drawing/2010/main" w="9525">
                <a:solidFill>
                  <a:srgbClr val="FFFF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5183" name="Text Box 15"/>
          <p:cNvSpPr txBox="1">
            <a:spLocks noChangeArrowheads="1"/>
          </p:cNvSpPr>
          <p:nvPr/>
        </p:nvSpPr>
        <p:spPr bwMode="auto">
          <a:xfrm>
            <a:off x="5364163" y="3284538"/>
            <a:ext cx="3538537" cy="1465262"/>
          </a:xfrm>
          <a:prstGeom prst="rect">
            <a:avLst/>
          </a:prstGeom>
          <a:solidFill>
            <a:srgbClr val="FFFF0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rgbClr val="FFFF00">
                      <a:gamma/>
                      <a:shade val="60000"/>
                      <a:invGamma/>
                    </a:srgbClr>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a:ln>
                  <a:noFill/>
                </a:ln>
                <a:solidFill>
                  <a:srgbClr val="0000CC"/>
                </a:solidFill>
                <a:effectLst/>
                <a:uLnTx/>
                <a:uFillTx/>
                <a:latin typeface="Arial" charset="0"/>
                <a:ea typeface="+mn-ea"/>
                <a:cs typeface="Times New Roman" pitchFamily="18" charset="0"/>
              </a:rPr>
              <a:t>EVENTUALE  ASCRIVIBILITA’ O MIGLIORE ASCRIVIBILITA’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1" i="0" u="none" strike="noStrike" kern="1200" cap="none" spc="0" normalizeH="0" baseline="0" noProof="0">
              <a:ln>
                <a:noFill/>
              </a:ln>
              <a:solidFill>
                <a:srgbClr val="0000CC"/>
              </a:solidFill>
              <a:effectLst/>
              <a:uLnTx/>
              <a:uFillTx/>
              <a:latin typeface="Arial" charset="0"/>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a:ln>
                  <a:noFill/>
                </a:ln>
                <a:solidFill>
                  <a:srgbClr val="0000CC"/>
                </a:solidFill>
                <a:effectLst/>
                <a:uLnTx/>
                <a:uFillTx/>
                <a:latin typeface="Arial" charset="0"/>
                <a:ea typeface="+mn-ea"/>
                <a:cs typeface="Times New Roman" pitchFamily="18" charset="0"/>
              </a:rPr>
              <a:t>DATA DI STABILIZZAZIONE, SE PER LA PRIMA VOLTA</a:t>
            </a:r>
            <a:endParaRPr kumimoji="0" lang="it-IT" sz="1600" b="1" i="0" u="none" strike="noStrike" kern="1200" cap="none" spc="0" normalizeH="0" baseline="0" noProof="0">
              <a:ln>
                <a:noFill/>
              </a:ln>
              <a:solidFill>
                <a:srgbClr val="0000CC"/>
              </a:solidFill>
              <a:effectLst>
                <a:outerShdw blurRad="38100" dist="38100" dir="2700000" algn="tl">
                  <a:srgbClr val="000000"/>
                </a:outerShdw>
              </a:effectLst>
              <a:uLnTx/>
              <a:uFillTx/>
              <a:latin typeface="Arial" charset="0"/>
              <a:ea typeface="+mn-ea"/>
              <a:cs typeface="Times New Roman" pitchFamily="18" charset="0"/>
            </a:endParaRPr>
          </a:p>
        </p:txBody>
      </p:sp>
    </p:spTree>
    <p:extLst>
      <p:ext uri="{BB962C8B-B14F-4D97-AF65-F5344CB8AC3E}">
        <p14:creationId xmlns:p14="http://schemas.microsoft.com/office/powerpoint/2010/main" val="2714678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2000"/>
                                  </p:stCondLst>
                                  <p:childTnLst>
                                    <p:set>
                                      <p:cBhvr>
                                        <p:cTn id="6" dur="1" fill="hold">
                                          <p:stCondLst>
                                            <p:cond delay="0"/>
                                          </p:stCondLst>
                                        </p:cTn>
                                        <p:tgtEl>
                                          <p:spTgt spid="135173"/>
                                        </p:tgtEl>
                                        <p:attrNameLst>
                                          <p:attrName>style.visibility</p:attrName>
                                        </p:attrNameLst>
                                      </p:cBhvr>
                                      <p:to>
                                        <p:strVal val="visible"/>
                                      </p:to>
                                    </p:set>
                                    <p:anim calcmode="lin" valueType="num">
                                      <p:cBhvr additive="base">
                                        <p:cTn id="7" dur="500" fill="hold"/>
                                        <p:tgtEl>
                                          <p:spTgt spid="135173"/>
                                        </p:tgtEl>
                                        <p:attrNameLst>
                                          <p:attrName>ppt_x</p:attrName>
                                        </p:attrNameLst>
                                      </p:cBhvr>
                                      <p:tavLst>
                                        <p:tav tm="0">
                                          <p:val>
                                            <p:strVal val="0-#ppt_w/2"/>
                                          </p:val>
                                        </p:tav>
                                        <p:tav tm="100000">
                                          <p:val>
                                            <p:strVal val="#ppt_x"/>
                                          </p:val>
                                        </p:tav>
                                      </p:tavLst>
                                    </p:anim>
                                    <p:anim calcmode="lin" valueType="num">
                                      <p:cBhvr additive="base">
                                        <p:cTn id="8" dur="500" fill="hold"/>
                                        <p:tgtEl>
                                          <p:spTgt spid="13517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500"/>
                            </p:stCondLst>
                            <p:childTnLst>
                              <p:par>
                                <p:cTn id="10" presetID="2" presetClass="entr" presetSubtype="8" fill="hold" grpId="0" nodeType="afterEffect">
                                  <p:stCondLst>
                                    <p:cond delay="1000"/>
                                  </p:stCondLst>
                                  <p:childTnLst>
                                    <p:set>
                                      <p:cBhvr>
                                        <p:cTn id="11" dur="1" fill="hold">
                                          <p:stCondLst>
                                            <p:cond delay="0"/>
                                          </p:stCondLst>
                                        </p:cTn>
                                        <p:tgtEl>
                                          <p:spTgt spid="135177"/>
                                        </p:tgtEl>
                                        <p:attrNameLst>
                                          <p:attrName>style.visibility</p:attrName>
                                        </p:attrNameLst>
                                      </p:cBhvr>
                                      <p:to>
                                        <p:strVal val="visible"/>
                                      </p:to>
                                    </p:set>
                                    <p:anim calcmode="lin" valueType="num">
                                      <p:cBhvr additive="base">
                                        <p:cTn id="12" dur="500" fill="hold"/>
                                        <p:tgtEl>
                                          <p:spTgt spid="135177"/>
                                        </p:tgtEl>
                                        <p:attrNameLst>
                                          <p:attrName>ppt_x</p:attrName>
                                        </p:attrNameLst>
                                      </p:cBhvr>
                                      <p:tavLst>
                                        <p:tav tm="0">
                                          <p:val>
                                            <p:strVal val="0-#ppt_w/2"/>
                                          </p:val>
                                        </p:tav>
                                        <p:tav tm="100000">
                                          <p:val>
                                            <p:strVal val="#ppt_x"/>
                                          </p:val>
                                        </p:tav>
                                      </p:tavLst>
                                    </p:anim>
                                    <p:anim calcmode="lin" valueType="num">
                                      <p:cBhvr additive="base">
                                        <p:cTn id="13" dur="500" fill="hold"/>
                                        <p:tgtEl>
                                          <p:spTgt spid="135177"/>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4000"/>
                            </p:stCondLst>
                            <p:childTnLst>
                              <p:par>
                                <p:cTn id="15" presetID="2" presetClass="entr" presetSubtype="8" fill="hold" grpId="0" nodeType="afterEffect">
                                  <p:stCondLst>
                                    <p:cond delay="1000"/>
                                  </p:stCondLst>
                                  <p:childTnLst>
                                    <p:set>
                                      <p:cBhvr>
                                        <p:cTn id="16" dur="1" fill="hold">
                                          <p:stCondLst>
                                            <p:cond delay="0"/>
                                          </p:stCondLst>
                                        </p:cTn>
                                        <p:tgtEl>
                                          <p:spTgt spid="135176"/>
                                        </p:tgtEl>
                                        <p:attrNameLst>
                                          <p:attrName>style.visibility</p:attrName>
                                        </p:attrNameLst>
                                      </p:cBhvr>
                                      <p:to>
                                        <p:strVal val="visible"/>
                                      </p:to>
                                    </p:set>
                                    <p:anim calcmode="lin" valueType="num">
                                      <p:cBhvr additive="base">
                                        <p:cTn id="17" dur="500" fill="hold"/>
                                        <p:tgtEl>
                                          <p:spTgt spid="135176"/>
                                        </p:tgtEl>
                                        <p:attrNameLst>
                                          <p:attrName>ppt_x</p:attrName>
                                        </p:attrNameLst>
                                      </p:cBhvr>
                                      <p:tavLst>
                                        <p:tav tm="0">
                                          <p:val>
                                            <p:strVal val="0-#ppt_w/2"/>
                                          </p:val>
                                        </p:tav>
                                        <p:tav tm="100000">
                                          <p:val>
                                            <p:strVal val="#ppt_x"/>
                                          </p:val>
                                        </p:tav>
                                      </p:tavLst>
                                    </p:anim>
                                    <p:anim calcmode="lin" valueType="num">
                                      <p:cBhvr additive="base">
                                        <p:cTn id="18" dur="500" fill="hold"/>
                                        <p:tgtEl>
                                          <p:spTgt spid="135176"/>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5500"/>
                            </p:stCondLst>
                            <p:childTnLst>
                              <p:par>
                                <p:cTn id="20" presetID="2" presetClass="entr" presetSubtype="8" fill="hold" grpId="0" nodeType="afterEffect">
                                  <p:stCondLst>
                                    <p:cond delay="2000"/>
                                  </p:stCondLst>
                                  <p:childTnLst>
                                    <p:set>
                                      <p:cBhvr>
                                        <p:cTn id="21" dur="1" fill="hold">
                                          <p:stCondLst>
                                            <p:cond delay="0"/>
                                          </p:stCondLst>
                                        </p:cTn>
                                        <p:tgtEl>
                                          <p:spTgt spid="135178"/>
                                        </p:tgtEl>
                                        <p:attrNameLst>
                                          <p:attrName>style.visibility</p:attrName>
                                        </p:attrNameLst>
                                      </p:cBhvr>
                                      <p:to>
                                        <p:strVal val="visible"/>
                                      </p:to>
                                    </p:set>
                                    <p:anim calcmode="lin" valueType="num">
                                      <p:cBhvr additive="base">
                                        <p:cTn id="22" dur="500" fill="hold"/>
                                        <p:tgtEl>
                                          <p:spTgt spid="135178"/>
                                        </p:tgtEl>
                                        <p:attrNameLst>
                                          <p:attrName>ppt_x</p:attrName>
                                        </p:attrNameLst>
                                      </p:cBhvr>
                                      <p:tavLst>
                                        <p:tav tm="0">
                                          <p:val>
                                            <p:strVal val="0-#ppt_w/2"/>
                                          </p:val>
                                        </p:tav>
                                        <p:tav tm="100000">
                                          <p:val>
                                            <p:strVal val="#ppt_x"/>
                                          </p:val>
                                        </p:tav>
                                      </p:tavLst>
                                    </p:anim>
                                    <p:anim calcmode="lin" valueType="num">
                                      <p:cBhvr additive="base">
                                        <p:cTn id="23" dur="500" fill="hold"/>
                                        <p:tgtEl>
                                          <p:spTgt spid="135178"/>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8000"/>
                            </p:stCondLst>
                            <p:childTnLst>
                              <p:par>
                                <p:cTn id="25" presetID="2" presetClass="entr" presetSubtype="8" fill="hold" grpId="0" nodeType="afterEffect">
                                  <p:stCondLst>
                                    <p:cond delay="1000"/>
                                  </p:stCondLst>
                                  <p:childTnLst>
                                    <p:set>
                                      <p:cBhvr>
                                        <p:cTn id="26" dur="1" fill="hold">
                                          <p:stCondLst>
                                            <p:cond delay="0"/>
                                          </p:stCondLst>
                                        </p:cTn>
                                        <p:tgtEl>
                                          <p:spTgt spid="135179"/>
                                        </p:tgtEl>
                                        <p:attrNameLst>
                                          <p:attrName>style.visibility</p:attrName>
                                        </p:attrNameLst>
                                      </p:cBhvr>
                                      <p:to>
                                        <p:strVal val="visible"/>
                                      </p:to>
                                    </p:set>
                                    <p:anim calcmode="lin" valueType="num">
                                      <p:cBhvr additive="base">
                                        <p:cTn id="27" dur="500" fill="hold"/>
                                        <p:tgtEl>
                                          <p:spTgt spid="135179"/>
                                        </p:tgtEl>
                                        <p:attrNameLst>
                                          <p:attrName>ppt_x</p:attrName>
                                        </p:attrNameLst>
                                      </p:cBhvr>
                                      <p:tavLst>
                                        <p:tav tm="0">
                                          <p:val>
                                            <p:strVal val="0-#ppt_w/2"/>
                                          </p:val>
                                        </p:tav>
                                        <p:tav tm="100000">
                                          <p:val>
                                            <p:strVal val="#ppt_x"/>
                                          </p:val>
                                        </p:tav>
                                      </p:tavLst>
                                    </p:anim>
                                    <p:anim calcmode="lin" valueType="num">
                                      <p:cBhvr additive="base">
                                        <p:cTn id="28" dur="500" fill="hold"/>
                                        <p:tgtEl>
                                          <p:spTgt spid="135179"/>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9500"/>
                            </p:stCondLst>
                            <p:childTnLst>
                              <p:par>
                                <p:cTn id="30" presetID="2" presetClass="entr" presetSubtype="8" fill="hold" grpId="0" nodeType="afterEffect">
                                  <p:stCondLst>
                                    <p:cond delay="2000"/>
                                  </p:stCondLst>
                                  <p:childTnLst>
                                    <p:set>
                                      <p:cBhvr>
                                        <p:cTn id="31" dur="1" fill="hold">
                                          <p:stCondLst>
                                            <p:cond delay="0"/>
                                          </p:stCondLst>
                                        </p:cTn>
                                        <p:tgtEl>
                                          <p:spTgt spid="135180"/>
                                        </p:tgtEl>
                                        <p:attrNameLst>
                                          <p:attrName>style.visibility</p:attrName>
                                        </p:attrNameLst>
                                      </p:cBhvr>
                                      <p:to>
                                        <p:strVal val="visible"/>
                                      </p:to>
                                    </p:set>
                                    <p:anim calcmode="lin" valueType="num">
                                      <p:cBhvr additive="base">
                                        <p:cTn id="32" dur="500" fill="hold"/>
                                        <p:tgtEl>
                                          <p:spTgt spid="135180"/>
                                        </p:tgtEl>
                                        <p:attrNameLst>
                                          <p:attrName>ppt_x</p:attrName>
                                        </p:attrNameLst>
                                      </p:cBhvr>
                                      <p:tavLst>
                                        <p:tav tm="0">
                                          <p:val>
                                            <p:strVal val="0-#ppt_w/2"/>
                                          </p:val>
                                        </p:tav>
                                        <p:tav tm="100000">
                                          <p:val>
                                            <p:strVal val="#ppt_x"/>
                                          </p:val>
                                        </p:tav>
                                      </p:tavLst>
                                    </p:anim>
                                    <p:anim calcmode="lin" valueType="num">
                                      <p:cBhvr additive="base">
                                        <p:cTn id="33" dur="500" fill="hold"/>
                                        <p:tgtEl>
                                          <p:spTgt spid="135180"/>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12000"/>
                            </p:stCondLst>
                            <p:childTnLst>
                              <p:par>
                                <p:cTn id="35" presetID="2" presetClass="entr" presetSubtype="8" fill="hold" grpId="0" nodeType="afterEffect">
                                  <p:stCondLst>
                                    <p:cond delay="1000"/>
                                  </p:stCondLst>
                                  <p:childTnLst>
                                    <p:set>
                                      <p:cBhvr>
                                        <p:cTn id="36" dur="1" fill="hold">
                                          <p:stCondLst>
                                            <p:cond delay="0"/>
                                          </p:stCondLst>
                                        </p:cTn>
                                        <p:tgtEl>
                                          <p:spTgt spid="135181"/>
                                        </p:tgtEl>
                                        <p:attrNameLst>
                                          <p:attrName>style.visibility</p:attrName>
                                        </p:attrNameLst>
                                      </p:cBhvr>
                                      <p:to>
                                        <p:strVal val="visible"/>
                                      </p:to>
                                    </p:set>
                                    <p:anim calcmode="lin" valueType="num">
                                      <p:cBhvr additive="base">
                                        <p:cTn id="37" dur="500" fill="hold"/>
                                        <p:tgtEl>
                                          <p:spTgt spid="135181"/>
                                        </p:tgtEl>
                                        <p:attrNameLst>
                                          <p:attrName>ppt_x</p:attrName>
                                        </p:attrNameLst>
                                      </p:cBhvr>
                                      <p:tavLst>
                                        <p:tav tm="0">
                                          <p:val>
                                            <p:strVal val="0-#ppt_w/2"/>
                                          </p:val>
                                        </p:tav>
                                        <p:tav tm="100000">
                                          <p:val>
                                            <p:strVal val="#ppt_x"/>
                                          </p:val>
                                        </p:tav>
                                      </p:tavLst>
                                    </p:anim>
                                    <p:anim calcmode="lin" valueType="num">
                                      <p:cBhvr additive="base">
                                        <p:cTn id="38" dur="500" fill="hold"/>
                                        <p:tgtEl>
                                          <p:spTgt spid="135181"/>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13500"/>
                            </p:stCondLst>
                            <p:childTnLst>
                              <p:par>
                                <p:cTn id="40" presetID="2" presetClass="entr" presetSubtype="8" fill="hold" grpId="0" nodeType="afterEffect">
                                  <p:stCondLst>
                                    <p:cond delay="1000"/>
                                  </p:stCondLst>
                                  <p:childTnLst>
                                    <p:set>
                                      <p:cBhvr>
                                        <p:cTn id="41" dur="1" fill="hold">
                                          <p:stCondLst>
                                            <p:cond delay="0"/>
                                          </p:stCondLst>
                                        </p:cTn>
                                        <p:tgtEl>
                                          <p:spTgt spid="135183"/>
                                        </p:tgtEl>
                                        <p:attrNameLst>
                                          <p:attrName>style.visibility</p:attrName>
                                        </p:attrNameLst>
                                      </p:cBhvr>
                                      <p:to>
                                        <p:strVal val="visible"/>
                                      </p:to>
                                    </p:set>
                                    <p:anim calcmode="lin" valueType="num">
                                      <p:cBhvr additive="base">
                                        <p:cTn id="42" dur="500" fill="hold"/>
                                        <p:tgtEl>
                                          <p:spTgt spid="135183"/>
                                        </p:tgtEl>
                                        <p:attrNameLst>
                                          <p:attrName>ppt_x</p:attrName>
                                        </p:attrNameLst>
                                      </p:cBhvr>
                                      <p:tavLst>
                                        <p:tav tm="0">
                                          <p:val>
                                            <p:strVal val="0-#ppt_w/2"/>
                                          </p:val>
                                        </p:tav>
                                        <p:tav tm="100000">
                                          <p:val>
                                            <p:strVal val="#ppt_x"/>
                                          </p:val>
                                        </p:tav>
                                      </p:tavLst>
                                    </p:anim>
                                    <p:anim calcmode="lin" valueType="num">
                                      <p:cBhvr additive="base">
                                        <p:cTn id="43" dur="500" fill="hold"/>
                                        <p:tgtEl>
                                          <p:spTgt spid="1351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3" grpId="0" animBg="1" autoUpdateAnimBg="0"/>
      <p:bldP spid="135176" grpId="0" animBg="1" autoUpdateAnimBg="0"/>
      <p:bldP spid="135177" grpId="0" animBg="1"/>
      <p:bldP spid="135178" grpId="0" animBg="1" autoUpdateAnimBg="0"/>
      <p:bldP spid="135179" grpId="0" animBg="1" autoUpdateAnimBg="0"/>
      <p:bldP spid="135180" grpId="0" animBg="1" autoUpdateAnimBg="0"/>
      <p:bldP spid="135181" grpId="0" animBg="1"/>
      <p:bldP spid="135183" grpId="0"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7150" y="49213"/>
            <a:ext cx="9144000" cy="6858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5843" name="CasellaDiTesto 9"/>
          <p:cNvSpPr txBox="1">
            <a:spLocks noChangeArrowheads="1"/>
          </p:cNvSpPr>
          <p:nvPr/>
        </p:nvSpPr>
        <p:spPr bwMode="auto">
          <a:xfrm>
            <a:off x="611188" y="260350"/>
            <a:ext cx="776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STATO  MAGGIORE  DELLA DIFESA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Collegio  Medico Legale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5844" name="AutoShape 2" descr="Risultati immagini per ispettorato generale della difesa"/>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35845" name="Group 23"/>
          <p:cNvGrpSpPr>
            <a:grpSpLocks/>
          </p:cNvGrpSpPr>
          <p:nvPr/>
        </p:nvGrpSpPr>
        <p:grpSpPr bwMode="auto">
          <a:xfrm>
            <a:off x="0" y="1268413"/>
            <a:ext cx="9144000" cy="215900"/>
            <a:chOff x="0" y="672"/>
            <a:chExt cx="6240" cy="96"/>
          </a:xfrm>
        </p:grpSpPr>
        <p:sp>
          <p:nvSpPr>
            <p:cNvPr id="35853" name="Line 24"/>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854" name="Line 25"/>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855" name="Line 26"/>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5846" name="Picture 21" descr="logo12x24"/>
          <p:cNvPicPr>
            <a:picLocks noChangeAspect="1" noChangeArrowheads="1"/>
          </p:cNvPicPr>
          <p:nvPr/>
        </p:nvPicPr>
        <p:blipFill>
          <a:blip r:embed="rId2" cstate="print">
            <a:lum bright="-6000" contrast="18000"/>
            <a:extLst>
              <a:ext uri="{28A0092B-C50C-407E-A947-70E740481C1C}">
                <a14:useLocalDpi xmlns:a14="http://schemas.microsoft.com/office/drawing/2010/main" val="0"/>
              </a:ext>
            </a:extLst>
          </a:blip>
          <a:srcRect/>
          <a:stretch>
            <a:fillRect/>
          </a:stretch>
        </p:blipFill>
        <p:spPr bwMode="auto">
          <a:xfrm>
            <a:off x="755650" y="0"/>
            <a:ext cx="1031875"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47" name="Group 98"/>
          <p:cNvGrpSpPr>
            <a:grpSpLocks/>
          </p:cNvGrpSpPr>
          <p:nvPr/>
        </p:nvGrpSpPr>
        <p:grpSpPr bwMode="auto">
          <a:xfrm rot="-5400000">
            <a:off x="-3142456" y="3321844"/>
            <a:ext cx="6858000" cy="214312"/>
            <a:chOff x="0" y="672"/>
            <a:chExt cx="6240" cy="96"/>
          </a:xfrm>
        </p:grpSpPr>
        <p:sp>
          <p:nvSpPr>
            <p:cNvPr id="35850" name="Line 99"/>
            <p:cNvSpPr>
              <a:spLocks noChangeShapeType="1"/>
            </p:cNvSpPr>
            <p:nvPr/>
          </p:nvSpPr>
          <p:spPr bwMode="auto">
            <a:xfrm>
              <a:off x="0" y="672"/>
              <a:ext cx="6240" cy="0"/>
            </a:xfrm>
            <a:prstGeom prst="line">
              <a:avLst/>
            </a:prstGeom>
            <a:noFill/>
            <a:ln w="76200">
              <a:solidFill>
                <a:srgbClr val="33CC3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851" name="Line 100"/>
            <p:cNvSpPr>
              <a:spLocks noChangeShapeType="1"/>
            </p:cNvSpPr>
            <p:nvPr/>
          </p:nvSpPr>
          <p:spPr bwMode="auto">
            <a:xfrm>
              <a:off x="0" y="720"/>
              <a:ext cx="6240"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852" name="Line 101"/>
            <p:cNvSpPr>
              <a:spLocks noChangeShapeType="1"/>
            </p:cNvSpPr>
            <p:nvPr/>
          </p:nvSpPr>
          <p:spPr bwMode="auto">
            <a:xfrm>
              <a:off x="0" y="768"/>
              <a:ext cx="6240" cy="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225" name="CasellaDiTesto 20"/>
          <p:cNvSpPr txBox="1">
            <a:spLocks noChangeArrowheads="1"/>
          </p:cNvSpPr>
          <p:nvPr/>
        </p:nvSpPr>
        <p:spPr bwMode="auto">
          <a:xfrm>
            <a:off x="1908175" y="1595438"/>
            <a:ext cx="5664200" cy="523875"/>
          </a:xfrm>
          <a:prstGeom prst="rect">
            <a:avLst/>
          </a:prstGeom>
          <a:noFill/>
          <a:ln>
            <a:noFill/>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it-IT" sz="28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CONCLUSIONI </a:t>
            </a:r>
            <a:endParaRPr kumimoji="0" lang="it-IT" sz="2800" b="1" i="0" u="none" strike="noStrike" kern="1200" cap="none" spc="0" normalizeH="0" baseline="0" noProof="0" dirty="0">
              <a:ln w="11430"/>
              <a:solidFill>
                <a:srgbClr val="000066"/>
              </a:solidFill>
              <a:effectLst>
                <a:outerShdw blurRad="50800" dist="39000" dir="5460000" algn="tl">
                  <a:srgbClr val="000000">
                    <a:alpha val="38000"/>
                  </a:srgbClr>
                </a:outerShdw>
              </a:effectLst>
              <a:uLnTx/>
              <a:uFillTx/>
              <a:latin typeface="Calibri" pitchFamily="34" charset="0"/>
              <a:ea typeface="+mn-ea"/>
              <a:cs typeface="Arial" charset="0"/>
            </a:endParaRPr>
          </a:p>
        </p:txBody>
      </p:sp>
      <p:sp>
        <p:nvSpPr>
          <p:cNvPr id="35849" name="Rectangle 3"/>
          <p:cNvSpPr txBox="1">
            <a:spLocks noChangeArrowheads="1"/>
          </p:cNvSpPr>
          <p:nvPr/>
        </p:nvSpPr>
        <p:spPr bwMode="auto">
          <a:xfrm>
            <a:off x="663575" y="2119313"/>
            <a:ext cx="7931150" cy="473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2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Indubbiamente, gli aspetti medico-legali dell’aggravamento e dell’interdipendenza, che nella loro essenza possono apparire  di per sé semplici, calati negli istituti normativi specifici che abbiamo esaminato diventano complessi, ma di facile applicabilità quando trovano una normativa strutturata e chiara che non li ha vincolati a questioni di inapplicabilità o termini prescrizionali, come le norme pensionistiche.</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2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Diversamente, per gli istituti indennitari, ove avrebbero trovato finalmente una moderna definizione, tali aspetti costituiscono invece ancora un momento di difficile  valutazione ed applicazione, che possono delineare anche profili di responsabilità delle Commissioni mediche.</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2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Il legislatore ha necessità di intervenire al più presto su questi aspetti, sia per una esigenza di armonizzazione che possa consentire anche una agevole applicazione normativa, ma soprattutto per non limitare o sopprimere, attraverso di essi,  diritti costituzionalmente protetti nell’ambito delle prestazioni assistenziali/previdenziali pubbliche esaminate.          </a:t>
            </a:r>
            <a:endParaRPr kumimoji="0" lang="it-IT" altLang="it-IT" sz="20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2546795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egnaposto numero diapositiva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9E3C0F-B19E-45CA-80E1-2B1A3A0B155C}" type="slidenum">
              <a:rPr kumimoji="0" lang="it-IT" altLang="it-IT" sz="1800" b="0"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it-IT" altLang="it-IT" sz="1800" b="0"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Arial" panose="020B0604020202020204" pitchFamily="34" charset="0"/>
            </a:endParaRPr>
          </a:p>
        </p:txBody>
      </p:sp>
      <p:graphicFrame>
        <p:nvGraphicFramePr>
          <p:cNvPr id="36867" name="Object 2"/>
          <p:cNvGraphicFramePr>
            <a:graphicFrameLocks noGrp="1" noChangeAspect="1"/>
          </p:cNvGraphicFramePr>
          <p:nvPr>
            <p:ph sz="half" idx="1"/>
          </p:nvPr>
        </p:nvGraphicFramePr>
        <p:xfrm>
          <a:off x="0" y="263525"/>
          <a:ext cx="9144000" cy="6329363"/>
        </p:xfrm>
        <a:graphic>
          <a:graphicData uri="http://schemas.openxmlformats.org/presentationml/2006/ole">
            <mc:AlternateContent xmlns:mc="http://schemas.openxmlformats.org/markup-compatibility/2006">
              <mc:Choice xmlns:v="urn:schemas-microsoft-com:vml" Requires="v">
                <p:oleObj spid="_x0000_s2050" name="Presentazione" r:id="rId3" imgW="18012062" imgH="12467934" progId="PowerPoint.Show.8">
                  <p:embed/>
                </p:oleObj>
              </mc:Choice>
              <mc:Fallback>
                <p:oleObj name="Presentazione" r:id="rId3" imgW="18012062" imgH="12467934" progId="PowerPoint.Show.8">
                  <p:embed/>
                  <p:pic>
                    <p:nvPicPr>
                      <p:cNvPr id="36867"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3525"/>
                        <a:ext cx="9144000" cy="632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35"/>
          <p:cNvSpPr>
            <a:spLocks noChangeArrowheads="1"/>
          </p:cNvSpPr>
          <p:nvPr/>
        </p:nvSpPr>
        <p:spPr bwMode="auto">
          <a:xfrm>
            <a:off x="2616200" y="1658938"/>
            <a:ext cx="6527800" cy="4679950"/>
          </a:xfrm>
          <a:prstGeom prst="rect">
            <a:avLst/>
          </a:prstGeom>
          <a:noFill/>
          <a:ln w="9525">
            <a:solidFill>
              <a:srgbClr val="FFFF00"/>
            </a:solidFill>
            <a:miter lim="800000"/>
            <a:headEnd/>
            <a:tailEnd/>
          </a:ln>
          <a:effectLst/>
        </p:spPr>
        <p:txBody>
          <a:bodyPr anchor="ctr"/>
          <a:lstStyle>
            <a:lvl1pPr>
              <a:defRPr sz="2400" b="1">
                <a:solidFill>
                  <a:srgbClr val="000099"/>
                </a:solidFill>
                <a:latin typeface="Arial" charset="0"/>
                <a:cs typeface="Times New Roman" pitchFamily="18" charset="0"/>
              </a:defRPr>
            </a:lvl1pPr>
            <a:lvl2pPr marL="742950" indent="-285750">
              <a:defRPr sz="2400" b="1">
                <a:solidFill>
                  <a:srgbClr val="000099"/>
                </a:solidFill>
                <a:latin typeface="Arial" charset="0"/>
                <a:cs typeface="Times New Roman" pitchFamily="18" charset="0"/>
              </a:defRPr>
            </a:lvl2pPr>
            <a:lvl3pPr marL="1143000" indent="-228600">
              <a:defRPr sz="2400" b="1">
                <a:solidFill>
                  <a:srgbClr val="000099"/>
                </a:solidFill>
                <a:latin typeface="Arial" charset="0"/>
                <a:cs typeface="Times New Roman" pitchFamily="18" charset="0"/>
              </a:defRPr>
            </a:lvl3pPr>
            <a:lvl4pPr marL="1600200" indent="-228600">
              <a:defRPr sz="2400" b="1">
                <a:solidFill>
                  <a:srgbClr val="000099"/>
                </a:solidFill>
                <a:latin typeface="Arial" charset="0"/>
                <a:cs typeface="Times New Roman" pitchFamily="18" charset="0"/>
              </a:defRPr>
            </a:lvl4pPr>
            <a:lvl5pPr marL="2057400" indent="-228600">
              <a:defRPr sz="2400" b="1">
                <a:solidFill>
                  <a:srgbClr val="000099"/>
                </a:solidFill>
                <a:latin typeface="Arial" charset="0"/>
                <a:cs typeface="Times New Roman" pitchFamily="18" charset="0"/>
              </a:defRPr>
            </a:lvl5pPr>
            <a:lvl6pPr marL="2514600" indent="-228600" algn="ctr" eaLnBrk="0" fontAlgn="base" hangingPunct="0">
              <a:spcBef>
                <a:spcPct val="0"/>
              </a:spcBef>
              <a:spcAft>
                <a:spcPct val="0"/>
              </a:spcAft>
              <a:buFont typeface="Wingdings" pitchFamily="2" charset="2"/>
              <a:defRPr sz="2400" b="1">
                <a:solidFill>
                  <a:srgbClr val="000099"/>
                </a:solidFill>
                <a:latin typeface="Arial" charset="0"/>
                <a:cs typeface="Times New Roman" pitchFamily="18" charset="0"/>
              </a:defRPr>
            </a:lvl6pPr>
            <a:lvl7pPr marL="2971800" indent="-228600" algn="ctr" eaLnBrk="0" fontAlgn="base" hangingPunct="0">
              <a:spcBef>
                <a:spcPct val="0"/>
              </a:spcBef>
              <a:spcAft>
                <a:spcPct val="0"/>
              </a:spcAft>
              <a:buFont typeface="Wingdings" pitchFamily="2" charset="2"/>
              <a:defRPr sz="2400" b="1">
                <a:solidFill>
                  <a:srgbClr val="000099"/>
                </a:solidFill>
                <a:latin typeface="Arial" charset="0"/>
                <a:cs typeface="Times New Roman" pitchFamily="18" charset="0"/>
              </a:defRPr>
            </a:lvl7pPr>
            <a:lvl8pPr marL="3429000" indent="-228600" algn="ctr" eaLnBrk="0" fontAlgn="base" hangingPunct="0">
              <a:spcBef>
                <a:spcPct val="0"/>
              </a:spcBef>
              <a:spcAft>
                <a:spcPct val="0"/>
              </a:spcAft>
              <a:buFont typeface="Wingdings" pitchFamily="2" charset="2"/>
              <a:defRPr sz="2400" b="1">
                <a:solidFill>
                  <a:srgbClr val="000099"/>
                </a:solidFill>
                <a:latin typeface="Arial" charset="0"/>
                <a:cs typeface="Times New Roman" pitchFamily="18" charset="0"/>
              </a:defRPr>
            </a:lvl8pPr>
            <a:lvl9pPr marL="3886200" indent="-228600" algn="ctr" eaLnBrk="0" fontAlgn="base" hangingPunct="0">
              <a:spcBef>
                <a:spcPct val="0"/>
              </a:spcBef>
              <a:spcAft>
                <a:spcPct val="0"/>
              </a:spcAft>
              <a:buFont typeface="Wingdings" pitchFamily="2" charset="2"/>
              <a:defRPr sz="2400" b="1">
                <a:solidFill>
                  <a:srgbClr val="000099"/>
                </a:solidFill>
                <a:latin typeface="Arial" charset="0"/>
                <a:cs typeface="Times New Roman" pitchFamily="18" charset="0"/>
              </a:defRPr>
            </a:lvl9pPr>
          </a:lstStyle>
          <a:p>
            <a:pPr marL="0" marR="0" lvl="0" indent="0" algn="ctr" defTabSz="914400" rtl="0" eaLnBrk="0" fontAlgn="base" latinLnBrk="0" hangingPunct="0">
              <a:lnSpc>
                <a:spcPct val="100000"/>
              </a:lnSpc>
              <a:spcBef>
                <a:spcPct val="15000"/>
              </a:spcBef>
              <a:spcAft>
                <a:spcPct val="0"/>
              </a:spcAft>
              <a:buClrTx/>
              <a:buSzTx/>
              <a:buFontTx/>
              <a:buNone/>
              <a:tabLst/>
              <a:defRPr/>
            </a:pPr>
            <a:endParaRPr kumimoji="0" lang="it-IT" altLang="it-IT" sz="3600" b="1"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endParaRPr>
          </a:p>
          <a:p>
            <a:pPr marL="0" marR="0" lvl="0" indent="0" algn="ctr" defTabSz="914400" rtl="0" eaLnBrk="0" fontAlgn="base" latinLnBrk="0" hangingPunct="0">
              <a:lnSpc>
                <a:spcPct val="100000"/>
              </a:lnSpc>
              <a:spcBef>
                <a:spcPct val="15000"/>
              </a:spcBef>
              <a:spcAft>
                <a:spcPct val="0"/>
              </a:spcAft>
              <a:buClrTx/>
              <a:buSzTx/>
              <a:buFontTx/>
              <a:buNone/>
              <a:tabLst/>
              <a:defRPr/>
            </a:pPr>
            <a:endParaRPr kumimoji="0" lang="it-IT" altLang="it-IT" sz="36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0" marR="0" lvl="0" indent="0" algn="ctr" defTabSz="914400" rtl="0" eaLnBrk="0" fontAlgn="base" latinLnBrk="0" hangingPunct="0">
              <a:lnSpc>
                <a:spcPct val="100000"/>
              </a:lnSpc>
              <a:spcBef>
                <a:spcPct val="15000"/>
              </a:spcBef>
              <a:spcAft>
                <a:spcPct val="0"/>
              </a:spcAft>
              <a:buClrTx/>
              <a:buSzTx/>
              <a:buFontTx/>
              <a:buNone/>
              <a:tabLst/>
              <a:defRPr/>
            </a:pPr>
            <a:endParaRPr kumimoji="0" lang="it-IT" altLang="it-IT" sz="3600" b="1"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endParaRPr>
          </a:p>
          <a:p>
            <a:pPr marL="0" marR="0" lvl="0" indent="0" algn="ctr" defTabSz="914400" rtl="0" eaLnBrk="0" fontAlgn="base" latinLnBrk="0" hangingPunct="0">
              <a:lnSpc>
                <a:spcPct val="100000"/>
              </a:lnSpc>
              <a:spcBef>
                <a:spcPct val="15000"/>
              </a:spcBef>
              <a:spcAft>
                <a:spcPct val="0"/>
              </a:spcAft>
              <a:buClrTx/>
              <a:buSzTx/>
              <a:buFontTx/>
              <a:buNone/>
              <a:tabLst/>
              <a:defRPr/>
            </a:pPr>
            <a:r>
              <a:rPr kumimoji="0" lang="it-IT" altLang="it-IT" sz="3600" b="1"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
            </a:r>
            <a:br>
              <a:rPr kumimoji="0" lang="it-IT" altLang="it-IT" sz="3600" b="1"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br>
            <a:r>
              <a:rPr kumimoji="0" lang="en-US" altLang="it-IT" sz="1600"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Times New Roman" pitchFamily="18" charset="0"/>
                <a:ea typeface="+mn-ea"/>
                <a:cs typeface="Times New Roman" pitchFamily="18" charset="0"/>
              </a:rPr>
              <a:t>  Brig. Gen. Luigi  LISTA</a:t>
            </a:r>
            <a:r>
              <a:rPr kumimoji="0" lang="en-US" altLang="it-IT" sz="1600" b="1" i="0" u="none" strike="noStrike" kern="1200" cap="none" spc="0" normalizeH="0" baseline="0" noProof="0" dirty="0" smtClean="0">
                <a:ln>
                  <a:noFill/>
                </a:ln>
                <a:solidFill>
                  <a:srgbClr val="339933"/>
                </a:solidFill>
                <a:effectLst>
                  <a:outerShdw blurRad="38100" dist="38100" dir="2700000" algn="tl">
                    <a:srgbClr val="000000"/>
                  </a:outerShdw>
                </a:effectLst>
                <a:uLnTx/>
                <a:uFillTx/>
                <a:latin typeface="Times New Roman" pitchFamily="18" charset="0"/>
                <a:ea typeface="+mn-ea"/>
                <a:cs typeface="Times New Roman" pitchFamily="18" charset="0"/>
              </a:rPr>
              <a:t/>
            </a:r>
            <a:br>
              <a:rPr kumimoji="0" lang="en-US" altLang="it-IT" sz="1600" b="1" i="0" u="none" strike="noStrike" kern="1200" cap="none" spc="0" normalizeH="0" baseline="0" noProof="0" dirty="0" smtClean="0">
                <a:ln>
                  <a:noFill/>
                </a:ln>
                <a:solidFill>
                  <a:srgbClr val="339933"/>
                </a:solidFill>
                <a:effectLst>
                  <a:outerShdw blurRad="38100" dist="38100" dir="2700000" algn="tl">
                    <a:srgbClr val="000000"/>
                  </a:outerShdw>
                </a:effectLst>
                <a:uLnTx/>
                <a:uFillTx/>
                <a:latin typeface="Times New Roman" pitchFamily="18" charset="0"/>
                <a:ea typeface="+mn-ea"/>
                <a:cs typeface="Times New Roman" pitchFamily="18" charset="0"/>
              </a:rPr>
            </a:br>
            <a:r>
              <a:rPr kumimoji="0" lang="en-US" altLang="it-IT" sz="1600" b="0" i="0" u="none" strike="noStrike" kern="1200" cap="none" spc="0" normalizeH="0" baseline="0" noProof="0" dirty="0" err="1" smtClean="0">
                <a:ln>
                  <a:noFill/>
                </a:ln>
                <a:solidFill>
                  <a:srgbClr val="FF0000"/>
                </a:solidFill>
                <a:effectLst>
                  <a:outerShdw blurRad="38100" dist="38100" dir="2700000" algn="tl">
                    <a:srgbClr val="000000"/>
                  </a:outerShdw>
                </a:effectLst>
                <a:uLnTx/>
                <a:uFillTx/>
                <a:latin typeface="Times New Roman" pitchFamily="18" charset="0"/>
                <a:ea typeface="+mn-ea"/>
                <a:cs typeface="Times New Roman" pitchFamily="18" charset="0"/>
              </a:rPr>
              <a:t>Presidente</a:t>
            </a:r>
            <a:r>
              <a:rPr kumimoji="0" lang="en-US" altLang="it-IT" sz="1600" b="0" i="0" u="none" strike="noStrike" kern="1200" cap="none" spc="0" normalizeH="0" baseline="0" noProof="0" dirty="0" smtClean="0">
                <a:ln>
                  <a:noFill/>
                </a:ln>
                <a:solidFill>
                  <a:srgbClr val="FF0000"/>
                </a:solidFill>
                <a:effectLst>
                  <a:outerShdw blurRad="38100" dist="38100" dir="2700000" algn="tl">
                    <a:srgbClr val="000000"/>
                  </a:outerShdw>
                </a:effectLst>
                <a:uLnTx/>
                <a:uFillTx/>
                <a:latin typeface="Times New Roman" pitchFamily="18" charset="0"/>
                <a:ea typeface="+mn-ea"/>
                <a:cs typeface="Times New Roman" pitchFamily="18" charset="0"/>
              </a:rPr>
              <a:t> </a:t>
            </a:r>
            <a:r>
              <a:rPr kumimoji="0" lang="en-US" altLang="it-IT" sz="1600" b="0" i="0" u="none" strike="noStrike" kern="1200" cap="none" spc="0" normalizeH="0" baseline="0" noProof="0" dirty="0" err="1" smtClean="0">
                <a:ln>
                  <a:noFill/>
                </a:ln>
                <a:solidFill>
                  <a:srgbClr val="FF0000"/>
                </a:solidFill>
                <a:effectLst>
                  <a:outerShdw blurRad="38100" dist="38100" dir="2700000" algn="tl">
                    <a:srgbClr val="000000"/>
                  </a:outerShdw>
                </a:effectLst>
                <a:uLnTx/>
                <a:uFillTx/>
                <a:latin typeface="Times New Roman" pitchFamily="18" charset="0"/>
                <a:ea typeface="+mn-ea"/>
                <a:cs typeface="Times New Roman" pitchFamily="18" charset="0"/>
              </a:rPr>
              <a:t>Collegio</a:t>
            </a:r>
            <a:r>
              <a:rPr kumimoji="0" lang="en-US" altLang="it-IT" sz="1600" b="0" i="0" u="none" strike="noStrike" kern="1200" cap="none" spc="0" normalizeH="0" baseline="0" noProof="0" dirty="0" smtClean="0">
                <a:ln>
                  <a:noFill/>
                </a:ln>
                <a:solidFill>
                  <a:srgbClr val="FF0000"/>
                </a:solidFill>
                <a:effectLst>
                  <a:outerShdw blurRad="38100" dist="38100" dir="2700000" algn="tl">
                    <a:srgbClr val="000000"/>
                  </a:outerShdw>
                </a:effectLst>
                <a:uLnTx/>
                <a:uFillTx/>
                <a:latin typeface="Times New Roman" pitchFamily="18" charset="0"/>
                <a:ea typeface="+mn-ea"/>
                <a:cs typeface="Times New Roman" pitchFamily="18" charset="0"/>
              </a:rPr>
              <a:t> Medico </a:t>
            </a:r>
            <a:r>
              <a:rPr kumimoji="0" lang="en-US" altLang="it-IT" sz="1600" b="0" i="0" u="none" strike="noStrike" kern="1200" cap="none" spc="0" normalizeH="0" baseline="0" noProof="0" dirty="0" err="1" smtClean="0">
                <a:ln>
                  <a:noFill/>
                </a:ln>
                <a:solidFill>
                  <a:srgbClr val="FF0000"/>
                </a:solidFill>
                <a:effectLst>
                  <a:outerShdw blurRad="38100" dist="38100" dir="2700000" algn="tl">
                    <a:srgbClr val="000000"/>
                  </a:outerShdw>
                </a:effectLst>
                <a:uLnTx/>
                <a:uFillTx/>
                <a:latin typeface="Times New Roman" pitchFamily="18" charset="0"/>
                <a:ea typeface="+mn-ea"/>
                <a:cs typeface="Times New Roman" pitchFamily="18" charset="0"/>
              </a:rPr>
              <a:t>Legale</a:t>
            </a:r>
            <a:r>
              <a:rPr kumimoji="0" lang="en-US" altLang="it-IT" sz="1600" b="0" i="0" u="none" strike="noStrike" kern="1200" cap="none" spc="0" normalizeH="0" baseline="0" noProof="0" dirty="0" smtClean="0">
                <a:ln>
                  <a:noFill/>
                </a:ln>
                <a:solidFill>
                  <a:srgbClr val="FF0000"/>
                </a:solidFill>
                <a:effectLst>
                  <a:outerShdw blurRad="38100" dist="38100" dir="2700000" algn="tl">
                    <a:srgbClr val="000000"/>
                  </a:outerShdw>
                </a:effectLst>
                <a:uLnTx/>
                <a:uFillTx/>
                <a:latin typeface="Times New Roman" pitchFamily="18" charset="0"/>
                <a:ea typeface="+mn-ea"/>
                <a:cs typeface="Times New Roman" pitchFamily="18" charset="0"/>
              </a:rPr>
              <a:t> </a:t>
            </a:r>
            <a:endParaRPr kumimoji="0" lang="en-US" altLang="it-IT" sz="1600" b="0" i="0" u="none" strike="noStrike" kern="1200" cap="none" spc="0" normalizeH="0" baseline="0" noProof="0" dirty="0" smtClean="0">
              <a:ln>
                <a:noFill/>
              </a:ln>
              <a:solidFill>
                <a:srgbClr val="333399"/>
              </a:solidFill>
              <a:effectLst>
                <a:outerShdw blurRad="38100" dist="38100" dir="2700000" algn="tl">
                  <a:srgbClr val="000000"/>
                </a:outerShdw>
              </a:effectLst>
              <a:uLnTx/>
              <a:uFillTx/>
              <a:latin typeface="Times New Roman" pitchFamily="18" charset="0"/>
              <a:ea typeface="+mn-ea"/>
              <a:cs typeface="Times New Roman" pitchFamily="18" charset="0"/>
            </a:endParaRPr>
          </a:p>
        </p:txBody>
      </p:sp>
      <p:pic>
        <p:nvPicPr>
          <p:cNvPr id="36869" name="Picture 123" descr="porto-casal-velino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6838" y="1731963"/>
            <a:ext cx="62769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ChangeArrowheads="1"/>
          </p:cNvSpPr>
          <p:nvPr/>
        </p:nvSpPr>
        <p:spPr bwMode="auto">
          <a:xfrm>
            <a:off x="2949575" y="4149725"/>
            <a:ext cx="5943600" cy="468313"/>
          </a:xfrm>
          <a:prstGeom prst="rect">
            <a:avLst/>
          </a:prstGeom>
          <a:solidFill>
            <a:srgbClr val="FFFF00"/>
          </a:solidFill>
          <a:ln>
            <a:noFill/>
          </a:ln>
          <a:effectLst/>
          <a:extLs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altLang="it-IT" sz="3200" b="0" i="0" u="none" strike="noStrike" kern="0" cap="none" spc="0" normalizeH="0" baseline="0" noProof="0" dirty="0" smtClean="0">
                <a:ln>
                  <a:noFill/>
                </a:ln>
                <a:solidFill>
                  <a:srgbClr val="000000"/>
                </a:solidFill>
                <a:effectLst/>
                <a:uLnTx/>
                <a:uFillTx/>
                <a:latin typeface="Times New Roman" pitchFamily="18" charset="0"/>
                <a:ea typeface="+mn-ea"/>
                <a:cs typeface="Arial" charset="0"/>
              </a:rPr>
              <a:t>GRAZIE PER L’ATTENZIONE</a:t>
            </a:r>
          </a:p>
        </p:txBody>
      </p:sp>
    </p:spTree>
    <p:extLst>
      <p:ext uri="{BB962C8B-B14F-4D97-AF65-F5344CB8AC3E}">
        <p14:creationId xmlns:p14="http://schemas.microsoft.com/office/powerpoint/2010/main" val="259186280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785786" y="785794"/>
            <a:ext cx="7772400" cy="2500330"/>
          </a:xfrm>
        </p:spPr>
        <p:txBody>
          <a:bodyPr>
            <a:normAutofit fontScale="90000"/>
          </a:bodyPr>
          <a:lstStyle/>
          <a:p>
            <a:r>
              <a:rPr lang="it-IT" dirty="0">
                <a:solidFill>
                  <a:schemeClr val="accent5">
                    <a:lumMod val="75000"/>
                  </a:schemeClr>
                </a:solidFill>
              </a:rPr>
              <a:t>Le idoneità “difficili” nella patologia psichiatrica del pubblico dipendente con mansioni specifiche</a:t>
            </a:r>
          </a:p>
        </p:txBody>
      </p:sp>
      <p:sp>
        <p:nvSpPr>
          <p:cNvPr id="3" name="Sottotitolo 2"/>
          <p:cNvSpPr>
            <a:spLocks noGrp="1"/>
          </p:cNvSpPr>
          <p:nvPr>
            <p:ph type="subTitle" idx="1"/>
          </p:nvPr>
        </p:nvSpPr>
        <p:spPr>
          <a:xfrm>
            <a:off x="1371600" y="3571876"/>
            <a:ext cx="6400800" cy="2066924"/>
          </a:xfrm>
        </p:spPr>
        <p:txBody>
          <a:bodyPr>
            <a:normAutofit fontScale="92500" lnSpcReduction="10000"/>
          </a:bodyPr>
          <a:lstStyle/>
          <a:p>
            <a:r>
              <a:rPr lang="it-IT" b="1" dirty="0">
                <a:solidFill>
                  <a:schemeClr val="accent5">
                    <a:lumMod val="75000"/>
                  </a:schemeClr>
                </a:solidFill>
              </a:rPr>
              <a:t>Dr. Marco </a:t>
            </a:r>
            <a:r>
              <a:rPr lang="it-IT" b="1" dirty="0" err="1">
                <a:solidFill>
                  <a:schemeClr val="accent5">
                    <a:lumMod val="75000"/>
                  </a:schemeClr>
                </a:solidFill>
              </a:rPr>
              <a:t>Cannavicci</a:t>
            </a:r>
            <a:r>
              <a:rPr lang="it-IT" b="1" dirty="0">
                <a:solidFill>
                  <a:schemeClr val="accent5">
                    <a:lumMod val="75000"/>
                  </a:schemeClr>
                </a:solidFill>
              </a:rPr>
              <a:t> </a:t>
            </a:r>
          </a:p>
          <a:p>
            <a:r>
              <a:rPr lang="it-IT" sz="2200" i="1" dirty="0">
                <a:solidFill>
                  <a:schemeClr val="accent5">
                    <a:lumMod val="75000"/>
                  </a:schemeClr>
                </a:solidFill>
              </a:rPr>
              <a:t>Psichiatra – </a:t>
            </a:r>
            <a:r>
              <a:rPr lang="it-IT" sz="2200" i="1" dirty="0" err="1">
                <a:solidFill>
                  <a:schemeClr val="accent5">
                    <a:lumMod val="75000"/>
                  </a:schemeClr>
                </a:solidFill>
              </a:rPr>
              <a:t>Ph</a:t>
            </a:r>
            <a:r>
              <a:rPr lang="it-IT" sz="2200" i="1" dirty="0">
                <a:solidFill>
                  <a:schemeClr val="accent5">
                    <a:lumMod val="75000"/>
                  </a:schemeClr>
                </a:solidFill>
              </a:rPr>
              <a:t>. D. in scienze forensi</a:t>
            </a:r>
          </a:p>
          <a:p>
            <a:endParaRPr lang="it-IT" sz="2200" i="1" dirty="0">
              <a:solidFill>
                <a:schemeClr val="accent5">
                  <a:lumMod val="75000"/>
                </a:schemeClr>
              </a:solidFill>
            </a:endParaRPr>
          </a:p>
          <a:p>
            <a:r>
              <a:rPr lang="it-IT" sz="3000" b="1" dirty="0">
                <a:solidFill>
                  <a:schemeClr val="accent5">
                    <a:lumMod val="75000"/>
                  </a:schemeClr>
                </a:solidFill>
              </a:rPr>
              <a:t>Commissione Medica di Verifica </a:t>
            </a:r>
            <a:r>
              <a:rPr lang="it-IT" sz="3000" b="1">
                <a:solidFill>
                  <a:schemeClr val="accent5">
                    <a:lumMod val="75000"/>
                  </a:schemeClr>
                </a:solidFill>
              </a:rPr>
              <a:t>di Roma</a:t>
            </a:r>
            <a:endParaRPr lang="it-IT" sz="3000" b="1" dirty="0">
              <a:solidFill>
                <a:schemeClr val="accent5">
                  <a:lumMod val="75000"/>
                </a:schemeClr>
              </a:solidFill>
            </a:endParaRPr>
          </a:p>
          <a:p>
            <a:r>
              <a:rPr lang="it-IT" sz="2600" i="1" dirty="0">
                <a:solidFill>
                  <a:schemeClr val="accent5">
                    <a:lumMod val="75000"/>
                  </a:schemeClr>
                </a:solidFill>
              </a:rPr>
              <a:t>Paestum – 15 giugno 2019</a:t>
            </a:r>
          </a:p>
        </p:txBody>
      </p:sp>
      <p:sp>
        <p:nvSpPr>
          <p:cNvPr id="4" name="Rettangolo 3"/>
          <p:cNvSpPr/>
          <p:nvPr/>
        </p:nvSpPr>
        <p:spPr>
          <a:xfrm>
            <a:off x="571472" y="785794"/>
            <a:ext cx="8072494" cy="2500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319800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56F5174-31D9-4DBB-AAB7-A1FD7BDB1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6129"/>
            <a:ext cx="4851603" cy="5925741"/>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AE113210-7872-481A-ADE6-3A05CCAF5E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13200"/>
          <a:stretch/>
        </p:blipFill>
        <p:spPr>
          <a:xfrm>
            <a:off x="0" y="466129"/>
            <a:ext cx="9144000" cy="5925741"/>
          </a:xfrm>
          <a:prstGeom prst="rect">
            <a:avLst/>
          </a:prstGeom>
        </p:spPr>
      </p:pic>
      <p:sp>
        <p:nvSpPr>
          <p:cNvPr id="2" name="Titolo 1"/>
          <p:cNvSpPr>
            <a:spLocks noGrp="1"/>
          </p:cNvSpPr>
          <p:nvPr>
            <p:ph type="title"/>
          </p:nvPr>
        </p:nvSpPr>
        <p:spPr>
          <a:xfrm>
            <a:off x="4989542" y="466129"/>
            <a:ext cx="3733482" cy="1090538"/>
          </a:xfrm>
        </p:spPr>
        <p:txBody>
          <a:bodyPr vert="horz" lIns="91440" tIns="45720" rIns="91440" bIns="45720" rtlCol="0" anchor="ctr">
            <a:normAutofit/>
          </a:bodyPr>
          <a:lstStyle/>
          <a:p>
            <a:pPr algn="l">
              <a:lnSpc>
                <a:spcPct val="90000"/>
              </a:lnSpc>
            </a:pPr>
            <a:r>
              <a:rPr lang="en-US" kern="1200" dirty="0" err="1">
                <a:solidFill>
                  <a:srgbClr val="000000"/>
                </a:solidFill>
                <a:latin typeface="+mj-lt"/>
                <a:ea typeface="+mj-ea"/>
                <a:cs typeface="+mj-cs"/>
              </a:rPr>
              <a:t>Argomenti</a:t>
            </a:r>
            <a:endParaRPr lang="en-US" kern="1200" dirty="0">
              <a:solidFill>
                <a:srgbClr val="000000"/>
              </a:solidFill>
              <a:latin typeface="+mj-lt"/>
              <a:ea typeface="+mj-ea"/>
              <a:cs typeface="+mj-cs"/>
            </a:endParaRPr>
          </a:p>
        </p:txBody>
      </p:sp>
      <p:sp>
        <p:nvSpPr>
          <p:cNvPr id="17" name="Freeform 62">
            <a:extLst>
              <a:ext uri="{FF2B5EF4-FFF2-40B4-BE49-F238E27FC236}">
                <a16:creationId xmlns:a16="http://schemas.microsoft.com/office/drawing/2014/main"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86286"/>
            <a:ext cx="4320692" cy="4666770"/>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8" name="Segnaposto contenuto 7" descr="Immagine che contiene persona&#10;&#10;Descrizione generata automaticamente">
            <a:extLst>
              <a:ext uri="{FF2B5EF4-FFF2-40B4-BE49-F238E27FC236}">
                <a16:creationId xmlns:a16="http://schemas.microsoft.com/office/drawing/2014/main" id="{0BE76AAB-71DE-4502-AAF1-1AAD105E101F}"/>
              </a:ext>
            </a:extLst>
          </p:cNvPr>
          <p:cNvPicPr>
            <a:picLocks noGrp="1" noChangeAspect="1"/>
          </p:cNvPicPr>
          <p:nvPr>
            <p:ph sz="half" idx="2"/>
          </p:nvPr>
        </p:nvPicPr>
        <p:blipFill rotWithShape="1">
          <a:blip r:embed="rId3">
            <a:alphaModFix/>
            <a:extLst>
              <a:ext uri="{28A0092B-C50C-407E-A947-70E740481C1C}">
                <a14:useLocalDpi xmlns:a14="http://schemas.microsoft.com/office/drawing/2010/main" val="0"/>
              </a:ext>
            </a:extLst>
          </a:blip>
          <a:srcRect l="14365" r="12786" b="3"/>
          <a:stretch/>
        </p:blipFill>
        <p:spPr>
          <a:xfrm>
            <a:off x="20" y="1351210"/>
            <a:ext cx="4180350" cy="4375387"/>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4" name="Segnaposto contenuto 3"/>
          <p:cNvSpPr>
            <a:spLocks noGrp="1"/>
          </p:cNvSpPr>
          <p:nvPr>
            <p:ph sz="half" idx="1"/>
          </p:nvPr>
        </p:nvSpPr>
        <p:spPr>
          <a:xfrm>
            <a:off x="4571999" y="1570540"/>
            <a:ext cx="4320691" cy="4666771"/>
          </a:xfrm>
        </p:spPr>
        <p:txBody>
          <a:bodyPr vert="horz" lIns="91440" tIns="45720" rIns="91440" bIns="45720" rtlCol="0" anchor="ctr">
            <a:normAutofit fontScale="92500"/>
          </a:bodyPr>
          <a:lstStyle/>
          <a:p>
            <a:pPr indent="-228600">
              <a:lnSpc>
                <a:spcPct val="90000"/>
              </a:lnSpc>
            </a:pPr>
            <a:endParaRPr lang="en-US" sz="1500" dirty="0">
              <a:solidFill>
                <a:srgbClr val="000000"/>
              </a:solidFill>
            </a:endParaRPr>
          </a:p>
          <a:p>
            <a:pPr indent="-228600">
              <a:lnSpc>
                <a:spcPct val="90000"/>
              </a:lnSpc>
            </a:pPr>
            <a:r>
              <a:rPr lang="en-US" sz="3300" dirty="0" err="1">
                <a:solidFill>
                  <a:srgbClr val="000000"/>
                </a:solidFill>
              </a:rPr>
              <a:t>Idoneità</a:t>
            </a:r>
            <a:r>
              <a:rPr lang="en-US" sz="3300" dirty="0">
                <a:solidFill>
                  <a:srgbClr val="000000"/>
                </a:solidFill>
              </a:rPr>
              <a:t> </a:t>
            </a:r>
            <a:r>
              <a:rPr lang="en-US" sz="3300" dirty="0" err="1">
                <a:solidFill>
                  <a:srgbClr val="000000"/>
                </a:solidFill>
              </a:rPr>
              <a:t>alla</a:t>
            </a:r>
            <a:r>
              <a:rPr lang="en-US" sz="3300" dirty="0">
                <a:solidFill>
                  <a:srgbClr val="000000"/>
                </a:solidFill>
              </a:rPr>
              <a:t> </a:t>
            </a:r>
            <a:r>
              <a:rPr lang="en-US" sz="3300" dirty="0" err="1">
                <a:solidFill>
                  <a:srgbClr val="000000"/>
                </a:solidFill>
              </a:rPr>
              <a:t>mansione</a:t>
            </a:r>
            <a:endParaRPr lang="en-US" sz="3300" dirty="0">
              <a:solidFill>
                <a:srgbClr val="000000"/>
              </a:solidFill>
            </a:endParaRPr>
          </a:p>
          <a:p>
            <a:pPr indent="-228600">
              <a:lnSpc>
                <a:spcPct val="90000"/>
              </a:lnSpc>
            </a:pPr>
            <a:r>
              <a:rPr lang="en-US" sz="3300" dirty="0" err="1">
                <a:solidFill>
                  <a:srgbClr val="000000"/>
                </a:solidFill>
              </a:rPr>
              <a:t>Idoneità</a:t>
            </a:r>
            <a:r>
              <a:rPr lang="en-US" sz="3300" dirty="0">
                <a:solidFill>
                  <a:srgbClr val="000000"/>
                </a:solidFill>
              </a:rPr>
              <a:t> “</a:t>
            </a:r>
            <a:r>
              <a:rPr lang="en-US" sz="3300" dirty="0" err="1">
                <a:solidFill>
                  <a:srgbClr val="000000"/>
                </a:solidFill>
              </a:rPr>
              <a:t>difficili</a:t>
            </a:r>
            <a:r>
              <a:rPr lang="en-US" sz="3300" dirty="0">
                <a:solidFill>
                  <a:srgbClr val="000000"/>
                </a:solidFill>
              </a:rPr>
              <a:t>”</a:t>
            </a:r>
          </a:p>
          <a:p>
            <a:pPr indent="-228600">
              <a:lnSpc>
                <a:spcPct val="90000"/>
              </a:lnSpc>
            </a:pPr>
            <a:r>
              <a:rPr lang="en-US" sz="3300" dirty="0" err="1">
                <a:solidFill>
                  <a:srgbClr val="000000"/>
                </a:solidFill>
              </a:rPr>
              <a:t>Disturbi</a:t>
            </a:r>
            <a:r>
              <a:rPr lang="en-US" sz="3300" dirty="0">
                <a:solidFill>
                  <a:srgbClr val="000000"/>
                </a:solidFill>
              </a:rPr>
              <a:t> </a:t>
            </a:r>
            <a:r>
              <a:rPr lang="en-US" sz="3300" dirty="0" err="1">
                <a:solidFill>
                  <a:srgbClr val="000000"/>
                </a:solidFill>
              </a:rPr>
              <a:t>psichici</a:t>
            </a:r>
            <a:r>
              <a:rPr lang="en-US" sz="3300" dirty="0">
                <a:solidFill>
                  <a:srgbClr val="000000"/>
                </a:solidFill>
              </a:rPr>
              <a:t> e </a:t>
            </a:r>
            <a:r>
              <a:rPr lang="en-US" sz="3300" dirty="0" err="1">
                <a:solidFill>
                  <a:srgbClr val="000000"/>
                </a:solidFill>
              </a:rPr>
              <a:t>lavoro</a:t>
            </a:r>
            <a:endParaRPr lang="en-US" sz="3300" dirty="0">
              <a:solidFill>
                <a:srgbClr val="000000"/>
              </a:solidFill>
            </a:endParaRPr>
          </a:p>
          <a:p>
            <a:pPr indent="-228600">
              <a:lnSpc>
                <a:spcPct val="90000"/>
              </a:lnSpc>
            </a:pPr>
            <a:r>
              <a:rPr lang="en-US" sz="3300" dirty="0" err="1">
                <a:solidFill>
                  <a:srgbClr val="000000"/>
                </a:solidFill>
              </a:rPr>
              <a:t>Competenze</a:t>
            </a:r>
            <a:r>
              <a:rPr lang="en-US" sz="3300" dirty="0">
                <a:solidFill>
                  <a:srgbClr val="000000"/>
                </a:solidFill>
              </a:rPr>
              <a:t> </a:t>
            </a:r>
            <a:r>
              <a:rPr lang="en-US" sz="3300" dirty="0" err="1">
                <a:solidFill>
                  <a:srgbClr val="000000"/>
                </a:solidFill>
              </a:rPr>
              <a:t>psicologiche</a:t>
            </a:r>
            <a:r>
              <a:rPr lang="en-US" sz="3300" dirty="0">
                <a:solidFill>
                  <a:srgbClr val="000000"/>
                </a:solidFill>
              </a:rPr>
              <a:t> e </a:t>
            </a:r>
            <a:r>
              <a:rPr lang="en-US" sz="3300" dirty="0" err="1">
                <a:solidFill>
                  <a:srgbClr val="000000"/>
                </a:solidFill>
              </a:rPr>
              <a:t>profilo</a:t>
            </a:r>
            <a:r>
              <a:rPr lang="en-US" sz="3300" dirty="0">
                <a:solidFill>
                  <a:srgbClr val="000000"/>
                </a:solidFill>
              </a:rPr>
              <a:t> </a:t>
            </a:r>
            <a:r>
              <a:rPr lang="en-US" sz="3300" dirty="0" err="1">
                <a:solidFill>
                  <a:srgbClr val="000000"/>
                </a:solidFill>
              </a:rPr>
              <a:t>professionale</a:t>
            </a:r>
            <a:endParaRPr lang="en-US" sz="3300" dirty="0">
              <a:solidFill>
                <a:srgbClr val="000000"/>
              </a:solidFill>
            </a:endParaRPr>
          </a:p>
          <a:p>
            <a:pPr indent="-228600">
              <a:lnSpc>
                <a:spcPct val="90000"/>
              </a:lnSpc>
            </a:pPr>
            <a:r>
              <a:rPr lang="en-US" sz="3300" dirty="0" err="1">
                <a:solidFill>
                  <a:srgbClr val="000000"/>
                </a:solidFill>
              </a:rPr>
              <a:t>Quadri</a:t>
            </a:r>
            <a:r>
              <a:rPr lang="en-US" sz="3300" dirty="0">
                <a:solidFill>
                  <a:srgbClr val="000000"/>
                </a:solidFill>
              </a:rPr>
              <a:t> </a:t>
            </a:r>
            <a:r>
              <a:rPr lang="en-US" sz="3300" dirty="0" err="1">
                <a:solidFill>
                  <a:srgbClr val="000000"/>
                </a:solidFill>
              </a:rPr>
              <a:t>nosografici</a:t>
            </a:r>
            <a:r>
              <a:rPr lang="en-US" sz="3300" dirty="0">
                <a:solidFill>
                  <a:srgbClr val="000000"/>
                </a:solidFill>
              </a:rPr>
              <a:t> </a:t>
            </a:r>
            <a:r>
              <a:rPr lang="en-US" sz="3300" dirty="0" err="1">
                <a:solidFill>
                  <a:srgbClr val="000000"/>
                </a:solidFill>
              </a:rPr>
              <a:t>principali</a:t>
            </a:r>
            <a:r>
              <a:rPr lang="en-US" sz="3300" dirty="0">
                <a:solidFill>
                  <a:srgbClr val="000000"/>
                </a:solidFill>
              </a:rPr>
              <a:t> ed </a:t>
            </a:r>
            <a:r>
              <a:rPr lang="en-US" sz="3300" dirty="0" err="1">
                <a:solidFill>
                  <a:srgbClr val="000000"/>
                </a:solidFill>
              </a:rPr>
              <a:t>idoneità</a:t>
            </a:r>
            <a:r>
              <a:rPr lang="en-US" sz="3300" dirty="0">
                <a:solidFill>
                  <a:srgbClr val="000000"/>
                </a:solidFill>
              </a:rPr>
              <a:t> </a:t>
            </a:r>
          </a:p>
        </p:txBody>
      </p:sp>
    </p:spTree>
    <p:extLst>
      <p:ext uri="{BB962C8B-B14F-4D97-AF65-F5344CB8AC3E}">
        <p14:creationId xmlns:p14="http://schemas.microsoft.com/office/powerpoint/2010/main" val="17307304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olo 3"/>
          <p:cNvSpPr>
            <a:spLocks noGrp="1"/>
          </p:cNvSpPr>
          <p:nvPr>
            <p:ph type="title"/>
          </p:nvPr>
        </p:nvSpPr>
        <p:spPr>
          <a:xfrm>
            <a:off x="4485624" y="476672"/>
            <a:ext cx="3933226" cy="1538130"/>
          </a:xfrm>
        </p:spPr>
        <p:txBody>
          <a:bodyPr vert="horz" lIns="91440" tIns="45720" rIns="91440" bIns="45720" rtlCol="0" anchor="ctr">
            <a:normAutofit/>
          </a:bodyPr>
          <a:lstStyle/>
          <a:p>
            <a:pPr algn="l">
              <a:lnSpc>
                <a:spcPct val="90000"/>
              </a:lnSpc>
            </a:pPr>
            <a:r>
              <a:rPr lang="en-US" kern="1200" dirty="0" err="1">
                <a:solidFill>
                  <a:schemeClr val="tx1"/>
                </a:solidFill>
                <a:latin typeface="+mj-lt"/>
                <a:ea typeface="+mj-ea"/>
                <a:cs typeface="+mj-cs"/>
              </a:rPr>
              <a:t>Idoneità</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alla</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mansione</a:t>
            </a:r>
            <a:endParaRPr lang="en-US" kern="1200" dirty="0">
              <a:solidFill>
                <a:schemeClr val="tx1"/>
              </a:solidFill>
              <a:latin typeface="+mj-lt"/>
              <a:ea typeface="+mj-ea"/>
              <a:cs typeface="+mj-cs"/>
            </a:endParaRPr>
          </a:p>
        </p:txBody>
      </p:sp>
      <p:sp>
        <p:nvSpPr>
          <p:cNvPr id="19" name="Freeform 6">
            <a:extLst>
              <a:ext uri="{FF2B5EF4-FFF2-40B4-BE49-F238E27FC236}">
                <a16:creationId xmlns:a16="http://schemas.microsoft.com/office/drawing/2014/main" id="{B6C29DB0-17E9-42FF-986E-0B7F493F4D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649688" y="1685652"/>
            <a:ext cx="2456259"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6">
            <a:extLst>
              <a:ext uri="{FF2B5EF4-FFF2-40B4-BE49-F238E27FC236}">
                <a16:creationId xmlns:a16="http://schemas.microsoft.com/office/drawing/2014/main" id="{115AD956-A5B6-4760-B8B2-11E2DF6B021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64643" y="744469"/>
            <a:ext cx="2456751"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pic>
        <p:nvPicPr>
          <p:cNvPr id="7" name="Segnaposto contenuto 6" descr="Immagine che contiene persona, interni, giallo&#10;&#10;Descrizione generata automaticamente">
            <a:extLst>
              <a:ext uri="{FF2B5EF4-FFF2-40B4-BE49-F238E27FC236}">
                <a16:creationId xmlns:a16="http://schemas.microsoft.com/office/drawing/2014/main" id="{46C8BB46-BFB0-47E7-804D-84283185461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110129" y="1705042"/>
            <a:ext cx="2450957" cy="3467305"/>
          </a:xfrm>
          <a:prstGeom prst="rect">
            <a:avLst/>
          </a:prstGeom>
        </p:spPr>
      </p:pic>
      <p:sp>
        <p:nvSpPr>
          <p:cNvPr id="5" name="Segnaposto contenuto 4"/>
          <p:cNvSpPr>
            <a:spLocks noGrp="1"/>
          </p:cNvSpPr>
          <p:nvPr>
            <p:ph sz="half" idx="1"/>
          </p:nvPr>
        </p:nvSpPr>
        <p:spPr>
          <a:xfrm>
            <a:off x="4433368" y="2014803"/>
            <a:ext cx="4037739" cy="4162160"/>
          </a:xfrm>
        </p:spPr>
        <p:txBody>
          <a:bodyPr vert="horz" lIns="91440" tIns="45720" rIns="91440" bIns="45720" rtlCol="0">
            <a:normAutofit/>
          </a:bodyPr>
          <a:lstStyle/>
          <a:p>
            <a:pPr indent="-228600">
              <a:lnSpc>
                <a:spcPct val="90000"/>
              </a:lnSpc>
            </a:pPr>
            <a:endParaRPr lang="en-US" dirty="0"/>
          </a:p>
          <a:p>
            <a:pPr indent="-228600">
              <a:lnSpc>
                <a:spcPct val="90000"/>
              </a:lnSpc>
            </a:pPr>
            <a:r>
              <a:rPr lang="en-US" dirty="0" err="1"/>
              <a:t>Idoneità</a:t>
            </a:r>
            <a:r>
              <a:rPr lang="en-US" dirty="0"/>
              <a:t> – </a:t>
            </a:r>
            <a:r>
              <a:rPr lang="en-US" dirty="0" err="1"/>
              <a:t>aspettativa</a:t>
            </a:r>
            <a:r>
              <a:rPr lang="en-US" dirty="0"/>
              <a:t> di </a:t>
            </a:r>
            <a:r>
              <a:rPr lang="en-US" dirty="0" err="1"/>
              <a:t>massima</a:t>
            </a:r>
            <a:r>
              <a:rPr lang="en-US" dirty="0"/>
              <a:t> </a:t>
            </a:r>
            <a:r>
              <a:rPr lang="en-US" dirty="0" err="1"/>
              <a:t>produttività</a:t>
            </a:r>
            <a:endParaRPr lang="en-US" dirty="0"/>
          </a:p>
          <a:p>
            <a:pPr indent="-228600">
              <a:lnSpc>
                <a:spcPct val="90000"/>
              </a:lnSpc>
            </a:pPr>
            <a:endParaRPr lang="en-US" dirty="0"/>
          </a:p>
          <a:p>
            <a:pPr indent="-228600">
              <a:lnSpc>
                <a:spcPct val="90000"/>
              </a:lnSpc>
            </a:pPr>
            <a:r>
              <a:rPr lang="en-US" dirty="0" err="1"/>
              <a:t>Stato</a:t>
            </a:r>
            <a:r>
              <a:rPr lang="en-US" dirty="0"/>
              <a:t> </a:t>
            </a:r>
            <a:r>
              <a:rPr lang="en-US" dirty="0" err="1"/>
              <a:t>fisico</a:t>
            </a:r>
            <a:endParaRPr lang="en-US" dirty="0"/>
          </a:p>
          <a:p>
            <a:pPr indent="-228600">
              <a:lnSpc>
                <a:spcPct val="90000"/>
              </a:lnSpc>
            </a:pPr>
            <a:r>
              <a:rPr lang="en-US" dirty="0" err="1"/>
              <a:t>Stato</a:t>
            </a:r>
            <a:r>
              <a:rPr lang="en-US" dirty="0"/>
              <a:t> </a:t>
            </a:r>
            <a:r>
              <a:rPr lang="en-US" dirty="0" err="1"/>
              <a:t>psichico</a:t>
            </a:r>
            <a:endParaRPr lang="en-US" dirty="0"/>
          </a:p>
          <a:p>
            <a:pPr indent="-228600">
              <a:lnSpc>
                <a:spcPct val="90000"/>
              </a:lnSpc>
            </a:pPr>
            <a:endParaRPr lang="en-US" dirty="0"/>
          </a:p>
          <a:p>
            <a:pPr marL="114300" indent="0">
              <a:lnSpc>
                <a:spcPct val="90000"/>
              </a:lnSpc>
              <a:buNone/>
            </a:pPr>
            <a:endParaRPr lang="en-US" sz="2800" dirty="0"/>
          </a:p>
        </p:txBody>
      </p:sp>
    </p:spTree>
    <p:extLst>
      <p:ext uri="{BB962C8B-B14F-4D97-AF65-F5344CB8AC3E}">
        <p14:creationId xmlns:p14="http://schemas.microsoft.com/office/powerpoint/2010/main" val="26424503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E35A04CF-97D4-4FF7-B359-C546B1F62E5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Freeform: Shape 10">
            <a:extLst>
              <a:ext uri="{FF2B5EF4-FFF2-40B4-BE49-F238E27FC236}">
                <a16:creationId xmlns:a16="http://schemas.microsoft.com/office/drawing/2014/main" id="{1DE7243B-5109-444B-8FAF-7437C66BC0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3315999"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C5D6221-DA7B-4611-AA26-7D8E349FDE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74171"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p:cNvSpPr>
            <a:spLocks noGrp="1"/>
          </p:cNvSpPr>
          <p:nvPr>
            <p:ph type="title"/>
          </p:nvPr>
        </p:nvSpPr>
        <p:spPr>
          <a:xfrm>
            <a:off x="603504" y="1412489"/>
            <a:ext cx="2153321" cy="2156621"/>
          </a:xfrm>
        </p:spPr>
        <p:txBody>
          <a:bodyPr anchor="t">
            <a:normAutofit/>
          </a:bodyPr>
          <a:lstStyle/>
          <a:p>
            <a:r>
              <a:rPr lang="it-IT" sz="3100">
                <a:solidFill>
                  <a:srgbClr val="FFFFFF"/>
                </a:solidFill>
              </a:rPr>
              <a:t>Idoneità</a:t>
            </a:r>
          </a:p>
        </p:txBody>
      </p:sp>
      <p:sp>
        <p:nvSpPr>
          <p:cNvPr id="3" name="Segnaposto contenuto 2"/>
          <p:cNvSpPr>
            <a:spLocks noGrp="1"/>
          </p:cNvSpPr>
          <p:nvPr>
            <p:ph sz="half" idx="1"/>
          </p:nvPr>
        </p:nvSpPr>
        <p:spPr>
          <a:xfrm>
            <a:off x="3102161" y="476672"/>
            <a:ext cx="2867670" cy="6120680"/>
          </a:xfrm>
        </p:spPr>
        <p:txBody>
          <a:bodyPr>
            <a:normAutofit/>
          </a:bodyPr>
          <a:lstStyle/>
          <a:p>
            <a:r>
              <a:rPr lang="it-IT" dirty="0">
                <a:solidFill>
                  <a:srgbClr val="7030A0"/>
                </a:solidFill>
              </a:rPr>
              <a:t>“</a:t>
            </a:r>
            <a:r>
              <a:rPr lang="it-IT" i="1" dirty="0">
                <a:solidFill>
                  <a:srgbClr val="7030A0"/>
                </a:solidFill>
              </a:rPr>
              <a:t>Pericolose</a:t>
            </a:r>
            <a:r>
              <a:rPr lang="it-IT" dirty="0">
                <a:solidFill>
                  <a:srgbClr val="7030A0"/>
                </a:solidFill>
              </a:rPr>
              <a:t>”: </a:t>
            </a:r>
          </a:p>
          <a:p>
            <a:endParaRPr lang="it-IT" dirty="0">
              <a:solidFill>
                <a:srgbClr val="7030A0"/>
              </a:solidFill>
            </a:endParaRPr>
          </a:p>
          <a:p>
            <a:r>
              <a:rPr lang="it-IT" dirty="0">
                <a:solidFill>
                  <a:srgbClr val="7030A0"/>
                </a:solidFill>
              </a:rPr>
              <a:t>Rischi connessi alla mansione (autisti, piloti, forze di polizia, …)</a:t>
            </a:r>
          </a:p>
          <a:p>
            <a:r>
              <a:rPr lang="it-IT" dirty="0">
                <a:solidFill>
                  <a:srgbClr val="7030A0"/>
                </a:solidFill>
              </a:rPr>
              <a:t>Anche in assenza di condizioni morbose</a:t>
            </a:r>
          </a:p>
        </p:txBody>
      </p:sp>
      <p:sp>
        <p:nvSpPr>
          <p:cNvPr id="4" name="Segnaposto contenuto 3"/>
          <p:cNvSpPr>
            <a:spLocks noGrp="1"/>
          </p:cNvSpPr>
          <p:nvPr>
            <p:ph sz="half" idx="2"/>
          </p:nvPr>
        </p:nvSpPr>
        <p:spPr>
          <a:xfrm>
            <a:off x="5790317" y="476672"/>
            <a:ext cx="3281675" cy="6858000"/>
          </a:xfrm>
        </p:spPr>
        <p:txBody>
          <a:bodyPr>
            <a:noAutofit/>
          </a:bodyPr>
          <a:lstStyle/>
          <a:p>
            <a:r>
              <a:rPr lang="it-IT" dirty="0">
                <a:solidFill>
                  <a:srgbClr val="7030A0"/>
                </a:solidFill>
              </a:rPr>
              <a:t>“</a:t>
            </a:r>
            <a:r>
              <a:rPr lang="it-IT" i="1" dirty="0">
                <a:solidFill>
                  <a:srgbClr val="7030A0"/>
                </a:solidFill>
              </a:rPr>
              <a:t>Difficili</a:t>
            </a:r>
            <a:r>
              <a:rPr lang="it-IT" dirty="0">
                <a:solidFill>
                  <a:srgbClr val="7030A0"/>
                </a:solidFill>
              </a:rPr>
              <a:t>”: </a:t>
            </a:r>
          </a:p>
          <a:p>
            <a:endParaRPr lang="it-IT" dirty="0">
              <a:solidFill>
                <a:srgbClr val="7030A0"/>
              </a:solidFill>
            </a:endParaRPr>
          </a:p>
          <a:p>
            <a:r>
              <a:rPr lang="it-IT" dirty="0">
                <a:solidFill>
                  <a:srgbClr val="7030A0"/>
                </a:solidFill>
              </a:rPr>
              <a:t>presenza di condizioni morbose (inserimento disabili L. 68/99, patologie psichiatriche, storia di uso di droghe o alcol, …)</a:t>
            </a:r>
          </a:p>
          <a:p>
            <a:r>
              <a:rPr lang="it-IT" dirty="0">
                <a:solidFill>
                  <a:srgbClr val="7030A0"/>
                </a:solidFill>
              </a:rPr>
              <a:t>Anche in assenza di rischi per terzi</a:t>
            </a:r>
          </a:p>
        </p:txBody>
      </p:sp>
    </p:spTree>
    <p:extLst>
      <p:ext uri="{BB962C8B-B14F-4D97-AF65-F5344CB8AC3E}">
        <p14:creationId xmlns:p14="http://schemas.microsoft.com/office/powerpoint/2010/main" val="23591209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FA67CD3-AB4E-4A7A-BEB8-53C445D8C44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60045"/>
            <a:ext cx="4694659" cy="573405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31" name="Picture 30">
            <a:extLst>
              <a:ext uri="{FF2B5EF4-FFF2-40B4-BE49-F238E27FC236}">
                <a16:creationId xmlns:a16="http://schemas.microsoft.com/office/drawing/2014/main" id="{07CF545F-9C2E-4446-97CD-AD92990C2B6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10299"/>
          <a:stretch/>
        </p:blipFill>
        <p:spPr>
          <a:xfrm>
            <a:off x="-1" y="857250"/>
            <a:ext cx="9144001" cy="5734050"/>
          </a:xfrm>
          <a:prstGeom prst="rect">
            <a:avLst/>
          </a:prstGeom>
        </p:spPr>
      </p:pic>
      <p:sp>
        <p:nvSpPr>
          <p:cNvPr id="2" name="Titolo 1"/>
          <p:cNvSpPr>
            <a:spLocks noGrp="1"/>
          </p:cNvSpPr>
          <p:nvPr>
            <p:ph type="title"/>
          </p:nvPr>
        </p:nvSpPr>
        <p:spPr>
          <a:xfrm>
            <a:off x="4640002" y="366712"/>
            <a:ext cx="3988849" cy="1381125"/>
          </a:xfrm>
        </p:spPr>
        <p:txBody>
          <a:bodyPr vert="horz" lIns="91440" tIns="45720" rIns="91440" bIns="45720" rtlCol="0" anchor="ctr">
            <a:normAutofit/>
          </a:bodyPr>
          <a:lstStyle/>
          <a:p>
            <a:pPr algn="l">
              <a:lnSpc>
                <a:spcPct val="90000"/>
              </a:lnSpc>
            </a:pPr>
            <a:r>
              <a:rPr lang="en-US" sz="3100" kern="1200" dirty="0" err="1">
                <a:solidFill>
                  <a:srgbClr val="000000"/>
                </a:solidFill>
                <a:latin typeface="+mj-lt"/>
                <a:ea typeface="+mj-ea"/>
                <a:cs typeface="+mj-cs"/>
              </a:rPr>
              <a:t>Dipendenti</a:t>
            </a:r>
            <a:r>
              <a:rPr lang="en-US" sz="3100" kern="1200" dirty="0">
                <a:solidFill>
                  <a:srgbClr val="000000"/>
                </a:solidFill>
                <a:latin typeface="+mj-lt"/>
                <a:ea typeface="+mj-ea"/>
                <a:cs typeface="+mj-cs"/>
              </a:rPr>
              <a:t> con </a:t>
            </a:r>
            <a:r>
              <a:rPr lang="en-US" sz="3100" kern="1200" dirty="0" err="1">
                <a:solidFill>
                  <a:srgbClr val="000000"/>
                </a:solidFill>
                <a:latin typeface="+mj-lt"/>
                <a:ea typeface="+mj-ea"/>
                <a:cs typeface="+mj-cs"/>
              </a:rPr>
              <a:t>patologie</a:t>
            </a:r>
            <a:r>
              <a:rPr lang="en-US" sz="3100" kern="1200" dirty="0">
                <a:solidFill>
                  <a:srgbClr val="000000"/>
                </a:solidFill>
                <a:latin typeface="+mj-lt"/>
                <a:ea typeface="+mj-ea"/>
                <a:cs typeface="+mj-cs"/>
              </a:rPr>
              <a:t> </a:t>
            </a:r>
            <a:r>
              <a:rPr lang="en-US" sz="3100" kern="1200" dirty="0" err="1">
                <a:solidFill>
                  <a:srgbClr val="000000"/>
                </a:solidFill>
                <a:latin typeface="+mj-lt"/>
                <a:ea typeface="+mj-ea"/>
                <a:cs typeface="+mj-cs"/>
              </a:rPr>
              <a:t>psichiatriche</a:t>
            </a:r>
            <a:endParaRPr lang="en-US" sz="3100" kern="1200" dirty="0">
              <a:solidFill>
                <a:srgbClr val="000000"/>
              </a:solidFill>
              <a:latin typeface="+mj-lt"/>
              <a:ea typeface="+mj-ea"/>
              <a:cs typeface="+mj-cs"/>
            </a:endParaRPr>
          </a:p>
        </p:txBody>
      </p:sp>
      <p:sp>
        <p:nvSpPr>
          <p:cNvPr id="33" name="Freeform 62">
            <a:extLst>
              <a:ext uri="{FF2B5EF4-FFF2-40B4-BE49-F238E27FC236}">
                <a16:creationId xmlns:a16="http://schemas.microsoft.com/office/drawing/2014/main" id="{339C8D78-A644-462F-B674-F440635E53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1468363"/>
            <a:ext cx="4180922" cy="4515805"/>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14" name="Segnaposto contenuto 13">
            <a:extLst>
              <a:ext uri="{FF2B5EF4-FFF2-40B4-BE49-F238E27FC236}">
                <a16:creationId xmlns:a16="http://schemas.microsoft.com/office/drawing/2014/main" id="{49094AC1-8BEF-4EDA-9C00-F0A5B9834A7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8695" y="2079067"/>
            <a:ext cx="2308330" cy="3026740"/>
          </a:xfrm>
          <a:prstGeom prst="rect">
            <a:avLst/>
          </a:prstGeom>
        </p:spPr>
      </p:pic>
      <p:sp>
        <p:nvSpPr>
          <p:cNvPr id="3" name="Segnaposto contenuto 2"/>
          <p:cNvSpPr>
            <a:spLocks noGrp="1"/>
          </p:cNvSpPr>
          <p:nvPr>
            <p:ph sz="half" idx="1"/>
          </p:nvPr>
        </p:nvSpPr>
        <p:spPr>
          <a:xfrm>
            <a:off x="4393272" y="1916833"/>
            <a:ext cx="4180921" cy="3957616"/>
          </a:xfrm>
        </p:spPr>
        <p:txBody>
          <a:bodyPr vert="horz" lIns="91440" tIns="45720" rIns="91440" bIns="45720" rtlCol="0" anchor="ctr">
            <a:normAutofit/>
          </a:bodyPr>
          <a:lstStyle/>
          <a:p>
            <a:pPr indent="-228600">
              <a:lnSpc>
                <a:spcPct val="90000"/>
              </a:lnSpc>
            </a:pPr>
            <a:r>
              <a:rPr lang="en-US" dirty="0" err="1">
                <a:solidFill>
                  <a:srgbClr val="000000"/>
                </a:solidFill>
              </a:rPr>
              <a:t>Lavoro</a:t>
            </a:r>
            <a:r>
              <a:rPr lang="en-US" dirty="0">
                <a:solidFill>
                  <a:srgbClr val="000000"/>
                </a:solidFill>
              </a:rPr>
              <a:t>: </a:t>
            </a:r>
            <a:r>
              <a:rPr lang="en-US" dirty="0" err="1">
                <a:solidFill>
                  <a:srgbClr val="000000"/>
                </a:solidFill>
              </a:rPr>
              <a:t>fatica</a:t>
            </a:r>
            <a:r>
              <a:rPr lang="en-US" dirty="0">
                <a:solidFill>
                  <a:srgbClr val="000000"/>
                </a:solidFill>
              </a:rPr>
              <a:t> </a:t>
            </a:r>
            <a:r>
              <a:rPr lang="en-US" dirty="0" err="1">
                <a:solidFill>
                  <a:srgbClr val="000000"/>
                </a:solidFill>
              </a:rPr>
              <a:t>mentale</a:t>
            </a:r>
            <a:endParaRPr lang="en-US" dirty="0">
              <a:solidFill>
                <a:srgbClr val="000000"/>
              </a:solidFill>
            </a:endParaRPr>
          </a:p>
          <a:p>
            <a:pPr indent="-228600">
              <a:lnSpc>
                <a:spcPct val="90000"/>
              </a:lnSpc>
            </a:pPr>
            <a:endParaRPr lang="en-US" dirty="0">
              <a:solidFill>
                <a:srgbClr val="000000"/>
              </a:solidFill>
            </a:endParaRPr>
          </a:p>
          <a:p>
            <a:pPr indent="-228600">
              <a:lnSpc>
                <a:spcPct val="90000"/>
              </a:lnSpc>
            </a:pPr>
            <a:r>
              <a:rPr lang="en-US" dirty="0">
                <a:solidFill>
                  <a:srgbClr val="000000"/>
                </a:solidFill>
              </a:rPr>
              <a:t>D.L. 81/2008 : </a:t>
            </a:r>
            <a:r>
              <a:rPr lang="en-US" dirty="0" err="1">
                <a:solidFill>
                  <a:srgbClr val="000000"/>
                </a:solidFill>
              </a:rPr>
              <a:t>arrecare</a:t>
            </a:r>
            <a:r>
              <a:rPr lang="en-US" dirty="0">
                <a:solidFill>
                  <a:srgbClr val="000000"/>
                </a:solidFill>
              </a:rPr>
              <a:t> </a:t>
            </a:r>
            <a:r>
              <a:rPr lang="en-US" dirty="0" err="1">
                <a:solidFill>
                  <a:srgbClr val="000000"/>
                </a:solidFill>
              </a:rPr>
              <a:t>danno</a:t>
            </a:r>
            <a:r>
              <a:rPr lang="en-US" dirty="0">
                <a:solidFill>
                  <a:srgbClr val="000000"/>
                </a:solidFill>
              </a:rPr>
              <a:t> a </a:t>
            </a:r>
            <a:r>
              <a:rPr lang="en-US" dirty="0" err="1">
                <a:solidFill>
                  <a:srgbClr val="000000"/>
                </a:solidFill>
              </a:rPr>
              <a:t>terzi</a:t>
            </a:r>
            <a:endParaRPr lang="en-US" dirty="0">
              <a:solidFill>
                <a:srgbClr val="000000"/>
              </a:solidFill>
            </a:endParaRPr>
          </a:p>
          <a:p>
            <a:pPr indent="-228600">
              <a:lnSpc>
                <a:spcPct val="90000"/>
              </a:lnSpc>
            </a:pPr>
            <a:endParaRPr lang="en-US" dirty="0">
              <a:solidFill>
                <a:srgbClr val="000000"/>
              </a:solidFill>
            </a:endParaRPr>
          </a:p>
          <a:p>
            <a:pPr indent="-228600">
              <a:lnSpc>
                <a:spcPct val="90000"/>
              </a:lnSpc>
            </a:pPr>
            <a:r>
              <a:rPr lang="en-US" dirty="0" err="1">
                <a:solidFill>
                  <a:srgbClr val="000000"/>
                </a:solidFill>
              </a:rPr>
              <a:t>Rischi</a:t>
            </a:r>
            <a:r>
              <a:rPr lang="en-US" dirty="0">
                <a:solidFill>
                  <a:srgbClr val="000000"/>
                </a:solidFill>
              </a:rPr>
              <a:t> per </a:t>
            </a:r>
            <a:r>
              <a:rPr lang="en-US" dirty="0" err="1">
                <a:solidFill>
                  <a:srgbClr val="000000"/>
                </a:solidFill>
              </a:rPr>
              <a:t>terzi</a:t>
            </a:r>
            <a:r>
              <a:rPr lang="en-US" dirty="0">
                <a:solidFill>
                  <a:srgbClr val="000000"/>
                </a:solidFill>
              </a:rPr>
              <a:t> </a:t>
            </a:r>
          </a:p>
        </p:txBody>
      </p:sp>
    </p:spTree>
    <p:extLst>
      <p:ext uri="{BB962C8B-B14F-4D97-AF65-F5344CB8AC3E}">
        <p14:creationId xmlns:p14="http://schemas.microsoft.com/office/powerpoint/2010/main" val="30944187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91490" y="365125"/>
            <a:ext cx="3840085" cy="1692794"/>
          </a:xfrm>
        </p:spPr>
        <p:txBody>
          <a:bodyPr vert="horz" lIns="91440" tIns="45720" rIns="91440" bIns="45720" rtlCol="0" anchor="ctr">
            <a:normAutofit/>
          </a:bodyPr>
          <a:lstStyle/>
          <a:p>
            <a:pPr algn="l">
              <a:lnSpc>
                <a:spcPct val="90000"/>
              </a:lnSpc>
            </a:pPr>
            <a:r>
              <a:rPr lang="en-US" sz="3700"/>
              <a:t>Limiti per disabilità di tipo psichico</a:t>
            </a:r>
          </a:p>
        </p:txBody>
      </p:sp>
      <p:cxnSp>
        <p:nvCxnSpPr>
          <p:cNvPr id="11" name="Straight Arrow Connector 10">
            <a:extLst>
              <a:ext uri="{FF2B5EF4-FFF2-40B4-BE49-F238E27FC236}">
                <a16:creationId xmlns:a16="http://schemas.microsoft.com/office/drawing/2014/main" id="{E4A809D5-3600-46D4-A466-67F2349A54F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Segnaposto contenuto 2"/>
          <p:cNvSpPr>
            <a:spLocks noGrp="1"/>
          </p:cNvSpPr>
          <p:nvPr>
            <p:ph sz="half" idx="1"/>
          </p:nvPr>
        </p:nvSpPr>
        <p:spPr>
          <a:xfrm>
            <a:off x="491490" y="2575034"/>
            <a:ext cx="3840085" cy="3462228"/>
          </a:xfrm>
        </p:spPr>
        <p:txBody>
          <a:bodyPr vert="horz" lIns="91440" tIns="45720" rIns="91440" bIns="45720" rtlCol="0">
            <a:normAutofit/>
          </a:bodyPr>
          <a:lstStyle/>
          <a:p>
            <a:pPr indent="-228600">
              <a:lnSpc>
                <a:spcPct val="90000"/>
              </a:lnSpc>
            </a:pPr>
            <a:endParaRPr lang="en-US" sz="1600" dirty="0"/>
          </a:p>
          <a:p>
            <a:pPr indent="-228600">
              <a:lnSpc>
                <a:spcPct val="90000"/>
              </a:lnSpc>
            </a:pPr>
            <a:r>
              <a:rPr lang="en-US" dirty="0" err="1"/>
              <a:t>Ridotta</a:t>
            </a:r>
            <a:r>
              <a:rPr lang="en-US" dirty="0"/>
              <a:t> </a:t>
            </a:r>
            <a:r>
              <a:rPr lang="en-US" dirty="0" err="1"/>
              <a:t>capacità</a:t>
            </a:r>
            <a:r>
              <a:rPr lang="en-US" dirty="0"/>
              <a:t> </a:t>
            </a:r>
            <a:r>
              <a:rPr lang="en-US" dirty="0" err="1"/>
              <a:t>lavorativa</a:t>
            </a:r>
            <a:endParaRPr lang="en-US" dirty="0"/>
          </a:p>
          <a:p>
            <a:pPr indent="-228600">
              <a:lnSpc>
                <a:spcPct val="90000"/>
              </a:lnSpc>
            </a:pPr>
            <a:r>
              <a:rPr lang="en-US" dirty="0" err="1"/>
              <a:t>Scarsa</a:t>
            </a:r>
            <a:r>
              <a:rPr lang="en-US" dirty="0"/>
              <a:t> </a:t>
            </a:r>
            <a:r>
              <a:rPr lang="en-US" dirty="0" err="1"/>
              <a:t>autonomia</a:t>
            </a:r>
            <a:endParaRPr lang="en-US" dirty="0"/>
          </a:p>
          <a:p>
            <a:pPr indent="-228600">
              <a:lnSpc>
                <a:spcPct val="90000"/>
              </a:lnSpc>
            </a:pPr>
            <a:r>
              <a:rPr lang="en-US" dirty="0" err="1"/>
              <a:t>Frequenti</a:t>
            </a:r>
            <a:r>
              <a:rPr lang="en-US" dirty="0"/>
              <a:t> </a:t>
            </a:r>
            <a:r>
              <a:rPr lang="en-US" dirty="0" err="1"/>
              <a:t>malattie</a:t>
            </a:r>
            <a:endParaRPr lang="en-US" dirty="0"/>
          </a:p>
          <a:p>
            <a:pPr indent="-228600">
              <a:lnSpc>
                <a:spcPct val="90000"/>
              </a:lnSpc>
            </a:pPr>
            <a:r>
              <a:rPr lang="en-US" dirty="0" err="1"/>
              <a:t>Danno</a:t>
            </a:r>
            <a:r>
              <a:rPr lang="en-US" dirty="0"/>
              <a:t> </a:t>
            </a:r>
            <a:r>
              <a:rPr lang="en-US" dirty="0" err="1"/>
              <a:t>d’immagine</a:t>
            </a:r>
            <a:r>
              <a:rPr lang="en-US" dirty="0"/>
              <a:t> per </a:t>
            </a:r>
            <a:r>
              <a:rPr lang="en-US" dirty="0" err="1"/>
              <a:t>Ente</a:t>
            </a:r>
            <a:r>
              <a:rPr lang="en-US" dirty="0"/>
              <a:t>/</a:t>
            </a:r>
            <a:r>
              <a:rPr lang="en-US" dirty="0" err="1"/>
              <a:t>Azienda</a:t>
            </a:r>
            <a:endParaRPr lang="en-US" dirty="0"/>
          </a:p>
        </p:txBody>
      </p:sp>
      <p:pic>
        <p:nvPicPr>
          <p:cNvPr id="6" name="Segnaposto contenuto 5" descr="Immagine che contiene persona, interni, parete, uomo&#10;&#10;Descrizione generata automaticamente">
            <a:extLst>
              <a:ext uri="{FF2B5EF4-FFF2-40B4-BE49-F238E27FC236}">
                <a16:creationId xmlns:a16="http://schemas.microsoft.com/office/drawing/2014/main" id="{A8FF860A-F157-426F-BE0F-1A8E088623D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2976" r="20939" b="-1"/>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229059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0"/>
          <p:cNvSpPr>
            <a:spLocks noChangeArrowheads="1"/>
          </p:cNvSpPr>
          <p:nvPr/>
        </p:nvSpPr>
        <p:spPr bwMode="auto">
          <a:xfrm>
            <a:off x="8763000" y="6505575"/>
            <a:ext cx="381000" cy="352425"/>
          </a:xfrm>
          <a:prstGeom prst="ellipse">
            <a:avLst/>
          </a:prstGeom>
          <a:solidFill>
            <a:srgbClr val="CCFF33"/>
          </a:solidFill>
          <a:ln>
            <a:noFill/>
          </a:ln>
          <a:effectLs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2800" b="1" i="1"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20483" name="Segnaposto numero diapositiva 4"/>
          <p:cNvSpPr txBox="1">
            <a:spLocks noGrp="1"/>
          </p:cNvSpPr>
          <p:nvPr/>
        </p:nvSpPr>
        <p:spPr bwMode="auto">
          <a:xfrm>
            <a:off x="8778875" y="6546850"/>
            <a:ext cx="330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95000"/>
              </a:lnSpc>
              <a:spcBef>
                <a:spcPct val="0"/>
              </a:spcBef>
              <a:spcAft>
                <a:spcPct val="0"/>
              </a:spcAft>
              <a:buClrTx/>
              <a:buSzTx/>
              <a:buFontTx/>
              <a:buNone/>
              <a:tabLst/>
              <a:defRPr/>
            </a:pPr>
            <a:fld id="{EC3E91F1-8145-4B64-80E6-BB380F225A1A}" type="slidenum">
              <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rPr>
              <a:pPr marL="0" marR="0" lvl="0" indent="0" algn="r" defTabSz="914400" rtl="0" eaLnBrk="1" fontAlgn="base" latinLnBrk="0" hangingPunct="1">
                <a:lnSpc>
                  <a:spcPct val="95000"/>
                </a:lnSpc>
                <a:spcBef>
                  <a:spcPct val="0"/>
                </a:spcBef>
                <a:spcAft>
                  <a:spcPct val="0"/>
                </a:spcAft>
                <a:buClrTx/>
                <a:buSzTx/>
                <a:buFontTx/>
                <a:buNone/>
                <a:tabLst/>
                <a:defRPr/>
              </a:pPr>
              <a:t>9</a:t>
            </a:fld>
            <a:endParaRPr kumimoji="0" lang="it-IT" altLang="it-IT" sz="14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endParaRPr>
          </a:p>
        </p:txBody>
      </p:sp>
      <p:grpSp>
        <p:nvGrpSpPr>
          <p:cNvPr id="20484" name="Group 27"/>
          <p:cNvGrpSpPr>
            <a:grpSpLocks/>
          </p:cNvGrpSpPr>
          <p:nvPr/>
        </p:nvGrpSpPr>
        <p:grpSpPr bwMode="auto">
          <a:xfrm>
            <a:off x="395288" y="836613"/>
            <a:ext cx="8064500" cy="1038225"/>
            <a:chOff x="669" y="609"/>
            <a:chExt cx="2236" cy="666"/>
          </a:xfrm>
        </p:grpSpPr>
        <p:sp>
          <p:nvSpPr>
            <p:cNvPr id="20491" name="AutoShape 28"/>
            <p:cNvSpPr>
              <a:spLocks noChangeArrowheads="1"/>
            </p:cNvSpPr>
            <p:nvPr/>
          </p:nvSpPr>
          <p:spPr bwMode="auto">
            <a:xfrm>
              <a:off x="669" y="609"/>
              <a:ext cx="2222" cy="428"/>
            </a:xfrm>
            <a:prstGeom prst="bevel">
              <a:avLst>
                <a:gd name="adj" fmla="val 12500"/>
              </a:avLst>
            </a:prstGeom>
            <a:solidFill>
              <a:srgbClr val="BBE0E3"/>
            </a:solidFill>
            <a:ln w="9525">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 name="Text Box 29"/>
            <p:cNvSpPr txBox="1">
              <a:spLocks noChangeArrowheads="1"/>
            </p:cNvSpPr>
            <p:nvPr/>
          </p:nvSpPr>
          <p:spPr bwMode="auto">
            <a:xfrm>
              <a:off x="706" y="693"/>
              <a:ext cx="2199" cy="582"/>
            </a:xfrm>
            <a:prstGeom prst="rect">
              <a:avLst/>
            </a:prstGeom>
            <a:noFill/>
            <a:ln>
              <a:noFill/>
            </a:ln>
            <a:effectLs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rPr>
                <a:t>RISARCIMENTO DANNI - </a:t>
              </a:r>
              <a:r>
                <a:rPr kumimoji="0" lang="it-IT"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rPr>
                <a:t>DANNO NON PATRIMONIALE</a:t>
              </a:r>
              <a:endParaRPr kumimoji="0" lang="it-IT" altLang="it-IT"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s-ES" sz="2200" b="0" i="0" u="none" strike="noStrike" kern="1200" cap="none" spc="0" normalizeH="0" baseline="0" noProof="0" dirty="0">
                <a:ln>
                  <a:noFill/>
                </a:ln>
                <a:solidFill>
                  <a:srgbClr val="CC6600"/>
                </a:solidFill>
                <a:effectLst>
                  <a:outerShdw blurRad="38100" dist="38100" dir="2700000" algn="tl">
                    <a:srgbClr val="000000"/>
                  </a:outerShdw>
                </a:effectLst>
                <a:uLnTx/>
                <a:uFillTx/>
                <a:latin typeface="Arial Narrow" pitchFamily="34" charset="0"/>
                <a:ea typeface="+mn-ea"/>
                <a:cs typeface="+mn-cs"/>
              </a:endParaRPr>
            </a:p>
          </p:txBody>
        </p:sp>
      </p:grpSp>
      <p:sp>
        <p:nvSpPr>
          <p:cNvPr id="20485" name="Rectangle 1027"/>
          <p:cNvSpPr txBox="1">
            <a:spLocks noChangeArrowheads="1"/>
          </p:cNvSpPr>
          <p:nvPr/>
        </p:nvSpPr>
        <p:spPr bwMode="auto">
          <a:xfrm>
            <a:off x="179388" y="1631950"/>
            <a:ext cx="8785225" cy="4851400"/>
          </a:xfrm>
          <a:prstGeom prst="rect">
            <a:avLst/>
          </a:prstGeom>
          <a:blipFill dpi="0" rotWithShape="1">
            <a:blip r:embed="rId3"/>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it-IT" altLang="it-IT"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a:t>
            </a:r>
          </a:p>
        </p:txBody>
      </p:sp>
      <p:sp>
        <p:nvSpPr>
          <p:cNvPr id="19" name="CasellaDiTesto 2"/>
          <p:cNvSpPr txBox="1">
            <a:spLocks noChangeArrowheads="1"/>
          </p:cNvSpPr>
          <p:nvPr/>
        </p:nvSpPr>
        <p:spPr bwMode="auto">
          <a:xfrm>
            <a:off x="257175" y="1628775"/>
            <a:ext cx="8642350" cy="4786313"/>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2400" b="1" i="1" u="sng" strike="noStrike" kern="1200" cap="none" spc="0" normalizeH="0" baseline="0" noProof="0" dirty="0" smtClean="0">
                <a:ln>
                  <a:noFill/>
                </a:ln>
                <a:solidFill>
                  <a:srgbClr val="000099"/>
                </a:solidFill>
                <a:effectLst/>
                <a:uLnTx/>
                <a:uFillTx/>
                <a:latin typeface="Arial" charset="0"/>
                <a:ea typeface="+mn-ea"/>
                <a:cs typeface="+mn-cs"/>
              </a:rPr>
              <a:t>DANNO NON PATRIMONIALE</a:t>
            </a:r>
            <a:endParaRPr kumimoji="0" lang="it-IT" sz="2700" b="1" i="1" u="sng" strike="noStrike" kern="1200" cap="none" spc="0" normalizeH="0" baseline="0" noProof="0" dirty="0" smtClean="0">
              <a:ln>
                <a:noFill/>
              </a:ln>
              <a:solidFill>
                <a:srgbClr val="000099"/>
              </a:solidFill>
              <a:effectLst/>
              <a:uLnTx/>
              <a:uFillTx/>
              <a:latin typeface="Arial"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sz="500" b="1" i="0" u="sng" strike="noStrike" kern="1200" cap="none" spc="0" normalizeH="0" baseline="0" noProof="0" dirty="0">
              <a:ln>
                <a:noFill/>
              </a:ln>
              <a:solidFill>
                <a:srgbClr val="000099"/>
              </a:solidFill>
              <a:effectLst/>
              <a:uLnTx/>
              <a:uFillTx/>
              <a:latin typeface="Arial"/>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800" b="1" i="1" u="sng" strike="noStrike" kern="1200" cap="none" spc="0" normalizeH="0" baseline="0" noProof="0" dirty="0" smtClean="0">
                <a:ln>
                  <a:noFill/>
                </a:ln>
                <a:solidFill>
                  <a:srgbClr val="000099"/>
                </a:solidFill>
                <a:effectLst/>
                <a:uLnTx/>
                <a:uFillTx/>
                <a:latin typeface="Arial"/>
                <a:ea typeface="+mn-ea"/>
                <a:cs typeface="+mn-cs"/>
              </a:rPr>
              <a:t>DANNO BIOLOGICO</a:t>
            </a:r>
            <a:r>
              <a:rPr kumimoji="0" lang="it-IT" sz="1800" b="0" i="0" u="none" strike="noStrike" kern="1200" cap="none" spc="0" normalizeH="0" baseline="0" noProof="0" dirty="0" smtClean="0">
                <a:ln>
                  <a:noFill/>
                </a:ln>
                <a:solidFill>
                  <a:srgbClr val="000099"/>
                </a:solidFill>
                <a:effectLst/>
                <a:uLnTx/>
                <a:uFillTx/>
                <a:latin typeface="Arial"/>
                <a:ea typeface="+mn-ea"/>
                <a:cs typeface="+mn-cs"/>
              </a:rPr>
              <a:t>: </a:t>
            </a:r>
            <a:r>
              <a:rPr kumimoji="0" lang="it-IT" sz="1800" b="0" i="0" u="none" strike="noStrike" kern="1200" cap="none" spc="0" normalizeH="0" baseline="0" noProof="0" dirty="0" smtClean="0">
                <a:ln>
                  <a:noFill/>
                </a:ln>
                <a:solidFill>
                  <a:srgbClr val="000099"/>
                </a:solidFill>
                <a:effectLst/>
                <a:uLnTx/>
                <a:uFillTx/>
                <a:latin typeface="Arial" charset="0"/>
                <a:ea typeface="+mn-ea"/>
                <a:cs typeface="+mn-cs"/>
              </a:rPr>
              <a:t>(o</a:t>
            </a:r>
            <a:r>
              <a:rPr kumimoji="0" lang="it-IT" sz="1800" b="0" i="0" u="none" strike="noStrike" kern="1200" cap="none" spc="0" normalizeH="0" baseline="0" noProof="0" dirty="0">
                <a:ln>
                  <a:noFill/>
                </a:ln>
                <a:solidFill>
                  <a:srgbClr val="000099"/>
                </a:solidFill>
                <a:effectLst/>
                <a:uLnTx/>
                <a:uFillTx/>
                <a:latin typeface="Arial" charset="0"/>
                <a:ea typeface="+mn-ea"/>
                <a:cs typeface="+mn-cs"/>
              </a:rPr>
              <a:t> </a:t>
            </a:r>
            <a:r>
              <a:rPr kumimoji="0" lang="it-IT" sz="1800" b="1" i="0" u="none" strike="noStrike" kern="1200" cap="none" spc="0" normalizeH="0" baseline="0" noProof="0" dirty="0">
                <a:ln>
                  <a:noFill/>
                </a:ln>
                <a:solidFill>
                  <a:srgbClr val="000099"/>
                </a:solidFill>
                <a:effectLst/>
                <a:uLnTx/>
                <a:uFillTx/>
                <a:latin typeface="Arial" charset="0"/>
                <a:ea typeface="+mn-ea"/>
                <a:cs typeface="+mn-cs"/>
              </a:rPr>
              <a:t>danno alla salute</a:t>
            </a:r>
            <a:r>
              <a:rPr kumimoji="0" lang="it-IT" sz="1800" b="0" i="0" u="none" strike="noStrike" kern="1200" cap="none" spc="0" normalizeH="0" baseline="0" noProof="0" dirty="0">
                <a:ln>
                  <a:noFill/>
                </a:ln>
                <a:solidFill>
                  <a:srgbClr val="000099"/>
                </a:solidFill>
                <a:effectLst/>
                <a:uLnTx/>
                <a:uFillTx/>
                <a:latin typeface="Arial" charset="0"/>
                <a:ea typeface="+mn-ea"/>
                <a:cs typeface="+mn-cs"/>
              </a:rPr>
              <a:t>): </a:t>
            </a:r>
            <a:r>
              <a:rPr kumimoji="0" lang="it-IT" sz="1800" b="1" i="0" u="sng" strike="noStrike" kern="1200" cap="none" spc="0" normalizeH="0" baseline="0" noProof="0" dirty="0">
                <a:ln>
                  <a:noFill/>
                </a:ln>
                <a:solidFill>
                  <a:srgbClr val="000099"/>
                </a:solidFill>
                <a:effectLst/>
                <a:uLnTx/>
                <a:uFillTx/>
                <a:latin typeface="Arial" charset="0"/>
                <a:ea typeface="+mn-ea"/>
                <a:cs typeface="+mn-cs"/>
              </a:rPr>
              <a:t>lesione temporanea o permanente </a:t>
            </a:r>
            <a:r>
              <a:rPr kumimoji="0" lang="it-IT" sz="1800" b="1" i="0" u="sng" strike="noStrike" kern="1200" cap="none" spc="0" normalizeH="0" baseline="0" noProof="0" dirty="0" smtClean="0">
                <a:ln>
                  <a:noFill/>
                </a:ln>
                <a:solidFill>
                  <a:srgbClr val="000099"/>
                </a:solidFill>
                <a:effectLst/>
                <a:uLnTx/>
                <a:uFillTx/>
                <a:latin typeface="Arial" charset="0"/>
                <a:ea typeface="+mn-ea"/>
                <a:cs typeface="+mn-cs"/>
              </a:rPr>
              <a:t>all’integrità </a:t>
            </a:r>
            <a:r>
              <a:rPr kumimoji="0" lang="it-IT" sz="1800" b="1" i="0" u="sng" strike="noStrike" kern="1200" cap="none" spc="0" normalizeH="0" baseline="0" noProof="0" dirty="0">
                <a:ln>
                  <a:noFill/>
                </a:ln>
                <a:solidFill>
                  <a:srgbClr val="000099"/>
                </a:solidFill>
                <a:effectLst/>
                <a:uLnTx/>
                <a:uFillTx/>
                <a:latin typeface="Arial" charset="0"/>
                <a:ea typeface="+mn-ea"/>
                <a:cs typeface="+mn-cs"/>
              </a:rPr>
              <a:t>psico-fisica della persona</a:t>
            </a:r>
            <a:r>
              <a:rPr kumimoji="0" lang="it-IT" sz="1800" b="0" i="0" u="none" strike="noStrike" kern="1200" cap="none" spc="0" normalizeH="0" baseline="0" noProof="0" dirty="0">
                <a:ln>
                  <a:noFill/>
                </a:ln>
                <a:solidFill>
                  <a:srgbClr val="000099"/>
                </a:solidFill>
                <a:effectLst/>
                <a:uLnTx/>
                <a:uFillTx/>
                <a:latin typeface="Arial" charset="0"/>
                <a:ea typeface="+mn-ea"/>
                <a:cs typeface="+mn-cs"/>
              </a:rPr>
              <a:t> suscettibile di accertamento medico-legale, che esplica </a:t>
            </a:r>
            <a:r>
              <a:rPr kumimoji="0" lang="it-IT" sz="1800" b="0" i="0" u="none" strike="noStrike" kern="1200" cap="none" spc="0" normalizeH="0" baseline="0" noProof="0" dirty="0" smtClean="0">
                <a:ln>
                  <a:noFill/>
                </a:ln>
                <a:solidFill>
                  <a:srgbClr val="000099"/>
                </a:solidFill>
                <a:effectLst/>
                <a:uLnTx/>
                <a:uFillTx/>
                <a:latin typeface="Arial" charset="0"/>
                <a:ea typeface="+mn-ea"/>
                <a:cs typeface="+mn-cs"/>
              </a:rPr>
              <a:t>un’incidenza </a:t>
            </a:r>
            <a:r>
              <a:rPr kumimoji="0" lang="it-IT" sz="1800" b="0" i="0" u="none" strike="noStrike" kern="1200" cap="none" spc="0" normalizeH="0" baseline="0" noProof="0" dirty="0">
                <a:ln>
                  <a:noFill/>
                </a:ln>
                <a:solidFill>
                  <a:srgbClr val="000099"/>
                </a:solidFill>
                <a:effectLst/>
                <a:uLnTx/>
                <a:uFillTx/>
                <a:latin typeface="Arial" charset="0"/>
                <a:ea typeface="+mn-ea"/>
                <a:cs typeface="+mn-cs"/>
              </a:rPr>
              <a:t>negativa sulle attività quotidiane e sugli aspetti dinamico-relazionali della vita del danneggiato, indipendentemente da eventuali ripercussioni sulla sua capacità di produrre reddito</a:t>
            </a:r>
            <a:r>
              <a:rPr kumimoji="0" lang="it-IT" sz="1800" b="0" i="0" u="none" strike="noStrike" kern="1200" cap="none" spc="0" normalizeH="0" baseline="0" noProof="0" dirty="0" smtClean="0">
                <a:ln>
                  <a:noFill/>
                </a:ln>
                <a:solidFill>
                  <a:srgbClr val="000099"/>
                </a:solidFill>
                <a:effectLst/>
                <a:uLnTx/>
                <a:uFillTx/>
                <a:latin typeface="Arial" charset="0"/>
                <a:ea typeface="+mn-ea"/>
                <a:cs typeface="+mn-cs"/>
              </a:rPr>
              <a:t>.</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sz="600" b="0" i="0" u="none" strike="noStrike" kern="1200" cap="none" spc="0" normalizeH="0" baseline="0" noProof="0" dirty="0">
              <a:ln>
                <a:noFill/>
              </a:ln>
              <a:solidFill>
                <a:srgbClr val="000099"/>
              </a:solidFill>
              <a:effectLst/>
              <a:uLnTx/>
              <a:uFillTx/>
              <a:latin typeface="Arial"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000099"/>
                </a:solidFill>
                <a:effectLst/>
                <a:uLnTx/>
                <a:uFillTx/>
                <a:latin typeface="Arial" charset="0"/>
                <a:ea typeface="+mn-ea"/>
                <a:cs typeface="+mn-cs"/>
              </a:rPr>
              <a:t>Il danno </a:t>
            </a:r>
            <a:r>
              <a:rPr kumimoji="0" lang="it-IT" sz="1800" b="0" i="0" u="none" strike="noStrike" kern="1200" cap="none" spc="0" normalizeH="0" baseline="0" noProof="0" dirty="0" smtClean="0">
                <a:ln>
                  <a:noFill/>
                </a:ln>
                <a:solidFill>
                  <a:srgbClr val="000099"/>
                </a:solidFill>
                <a:effectLst/>
                <a:uLnTx/>
                <a:uFillTx/>
                <a:latin typeface="Arial" charset="0"/>
                <a:ea typeface="+mn-ea"/>
                <a:cs typeface="+mn-cs"/>
              </a:rPr>
              <a:t>biologico comprende </a:t>
            </a:r>
            <a:r>
              <a:rPr kumimoji="0" lang="it-IT" sz="1800" b="0" i="0" u="none" strike="noStrike" kern="1200" cap="none" spc="0" normalizeH="0" baseline="0" noProof="0" dirty="0">
                <a:ln>
                  <a:noFill/>
                </a:ln>
                <a:solidFill>
                  <a:srgbClr val="000099"/>
                </a:solidFill>
                <a:effectLst/>
                <a:uLnTx/>
                <a:uFillTx/>
                <a:latin typeface="Arial" charset="0"/>
                <a:ea typeface="+mn-ea"/>
                <a:cs typeface="+mn-cs"/>
              </a:rPr>
              <a:t>sia i </a:t>
            </a:r>
            <a:r>
              <a:rPr kumimoji="0" lang="it-IT" sz="1800" b="1" i="0" u="none" strike="noStrike" kern="1200" cap="none" spc="0" normalizeH="0" baseline="0" noProof="0" dirty="0">
                <a:ln>
                  <a:noFill/>
                </a:ln>
                <a:solidFill>
                  <a:srgbClr val="000099"/>
                </a:solidFill>
                <a:effectLst/>
                <a:uLnTx/>
                <a:uFillTx/>
                <a:latin typeface="Arial" charset="0"/>
                <a:ea typeface="+mn-ea"/>
                <a:cs typeface="+mn-cs"/>
              </a:rPr>
              <a:t>danni fisici</a:t>
            </a:r>
            <a:r>
              <a:rPr kumimoji="0" lang="it-IT" sz="1800" b="0" i="0" u="none" strike="noStrike" kern="1200" cap="none" spc="0" normalizeH="0" baseline="0" noProof="0" dirty="0">
                <a:ln>
                  <a:noFill/>
                </a:ln>
                <a:solidFill>
                  <a:srgbClr val="000099"/>
                </a:solidFill>
                <a:effectLst/>
                <a:uLnTx/>
                <a:uFillTx/>
                <a:latin typeface="Arial" charset="0"/>
                <a:ea typeface="+mn-ea"/>
                <a:cs typeface="+mn-cs"/>
              </a:rPr>
              <a:t> che i </a:t>
            </a:r>
            <a:r>
              <a:rPr kumimoji="0" lang="it-IT" sz="1800" b="1" i="0" u="none" strike="noStrike" kern="1200" cap="none" spc="0" normalizeH="0" baseline="0" noProof="0" dirty="0">
                <a:ln>
                  <a:noFill/>
                </a:ln>
                <a:solidFill>
                  <a:srgbClr val="000099"/>
                </a:solidFill>
                <a:effectLst/>
                <a:uLnTx/>
                <a:uFillTx/>
                <a:latin typeface="Arial" charset="0"/>
                <a:ea typeface="+mn-ea"/>
                <a:cs typeface="+mn-cs"/>
              </a:rPr>
              <a:t>danni psichici</a:t>
            </a:r>
            <a:r>
              <a:rPr kumimoji="0" lang="it-IT" sz="1800" b="0" i="0" u="none" strike="noStrike" kern="1200" cap="none" spc="0" normalizeH="0" baseline="0" noProof="0" dirty="0">
                <a:ln>
                  <a:noFill/>
                </a:ln>
                <a:solidFill>
                  <a:srgbClr val="000099"/>
                </a:solidFill>
                <a:effectLst/>
                <a:uLnTx/>
                <a:uFillTx/>
                <a:latin typeface="Arial" charset="0"/>
                <a:ea typeface="+mn-ea"/>
                <a:cs typeface="+mn-cs"/>
              </a:rPr>
              <a:t> </a:t>
            </a:r>
            <a:r>
              <a:rPr kumimoji="0" lang="it-IT" sz="1200" b="0" i="0" u="none" strike="noStrike" kern="1200" cap="none" spc="0" normalizeH="0" baseline="0" noProof="0" dirty="0" smtClean="0">
                <a:ln>
                  <a:noFill/>
                </a:ln>
                <a:solidFill>
                  <a:srgbClr val="000099"/>
                </a:solidFill>
                <a:effectLst/>
                <a:uLnTx/>
                <a:uFillTx/>
                <a:latin typeface="Arial" charset="0"/>
                <a:ea typeface="+mn-ea"/>
                <a:cs typeface="+mn-cs"/>
              </a:rPr>
              <a:t>(ansia che diventa patologica, sindrome post traumatica da stress, attacchi di panico che necessitano di un intervento specialistico, ...).</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sz="400" b="0" i="0" u="none" strike="noStrike" kern="1200" cap="none" spc="0" normalizeH="0" baseline="0" noProof="0" dirty="0">
              <a:ln>
                <a:noFill/>
              </a:ln>
              <a:solidFill>
                <a:srgbClr val="000099"/>
              </a:solidFill>
              <a:effectLst/>
              <a:uLnTx/>
              <a:uFillTx/>
              <a:latin typeface="Arial"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000099"/>
                </a:solidFill>
                <a:effectLst/>
                <a:uLnTx/>
                <a:uFillTx/>
                <a:latin typeface="Arial" charset="0"/>
                <a:ea typeface="+mn-ea"/>
                <a:cs typeface="+mn-cs"/>
              </a:rPr>
              <a:t>Il danno biologico va risarcito comunque e indipendentemente dai suoi riflessi sulla situazione patrimoniale della vittima </a:t>
            </a:r>
            <a:r>
              <a:rPr kumimoji="0" lang="it-IT" sz="1200" b="0" i="0" u="none" strike="noStrike" kern="1200" cap="none" spc="0" normalizeH="0" baseline="0" noProof="0" dirty="0">
                <a:ln>
                  <a:noFill/>
                </a:ln>
                <a:solidFill>
                  <a:srgbClr val="000099"/>
                </a:solidFill>
                <a:effectLst/>
                <a:uLnTx/>
                <a:uFillTx/>
                <a:latin typeface="Arial" charset="0"/>
                <a:ea typeface="+mn-ea"/>
                <a:cs typeface="+mn-cs"/>
              </a:rPr>
              <a:t>(la lesione alla salute della casalinga vale quanto quella al commercialista)</a:t>
            </a:r>
            <a:r>
              <a:rPr kumimoji="0" lang="it-IT" sz="1800" b="0" i="0" u="none" strike="noStrike" kern="1200" cap="none" spc="0" normalizeH="0" baseline="0" noProof="0" dirty="0">
                <a:ln>
                  <a:noFill/>
                </a:ln>
                <a:solidFill>
                  <a:srgbClr val="000099"/>
                </a:solidFill>
                <a:effectLst/>
                <a:uLnTx/>
                <a:uFillTx/>
                <a:latin typeface="Arial" charset="0"/>
                <a:ea typeface="+mn-ea"/>
                <a:cs typeface="+mn-cs"/>
              </a:rPr>
              <a:t>. I criteri da utilizzare per la liquidazione sono </a:t>
            </a:r>
            <a:r>
              <a:rPr kumimoji="0" lang="it-IT" sz="1800" b="1" i="0" u="sng" strike="noStrike" kern="1200" cap="none" spc="0" normalizeH="0" baseline="0" noProof="0" dirty="0">
                <a:ln>
                  <a:noFill/>
                </a:ln>
                <a:solidFill>
                  <a:srgbClr val="000099"/>
                </a:solidFill>
                <a:effectLst/>
                <a:uLnTx/>
                <a:uFillTx/>
                <a:latin typeface="Arial" charset="0"/>
                <a:ea typeface="+mn-ea"/>
                <a:cs typeface="+mn-cs"/>
              </a:rPr>
              <a:t>equitativi</a:t>
            </a:r>
            <a:r>
              <a:rPr kumimoji="0" lang="it-IT" sz="1800" b="0" i="0" u="none" strike="noStrike" kern="1200" cap="none" spc="0" normalizeH="0" baseline="0" noProof="0" dirty="0">
                <a:ln>
                  <a:noFill/>
                </a:ln>
                <a:solidFill>
                  <a:srgbClr val="000099"/>
                </a:solidFill>
                <a:effectLst/>
                <a:uLnTx/>
                <a:uFillTx/>
                <a:latin typeface="Arial" charset="0"/>
                <a:ea typeface="+mn-ea"/>
                <a:cs typeface="+mn-cs"/>
              </a:rPr>
              <a:t> </a:t>
            </a:r>
            <a:r>
              <a:rPr kumimoji="0" lang="it-IT" sz="1200" b="0" i="0" u="none" strike="noStrike" kern="1200" cap="none" spc="0" normalizeH="0" baseline="0" noProof="0" dirty="0">
                <a:ln>
                  <a:noFill/>
                </a:ln>
                <a:solidFill>
                  <a:srgbClr val="000099"/>
                </a:solidFill>
                <a:effectLst/>
                <a:uLnTx/>
                <a:uFillTx/>
                <a:latin typeface="Arial" charset="0"/>
                <a:ea typeface="+mn-ea"/>
                <a:cs typeface="+mn-cs"/>
              </a:rPr>
              <a:t>(art. 1226 c.c. richiamato dagli artt. 2056 e 2057 c.c</a:t>
            </a:r>
            <a:r>
              <a:rPr kumimoji="0" lang="it-IT" sz="1200" b="0" i="0" u="none" strike="noStrike" kern="1200" cap="none" spc="0" normalizeH="0" baseline="0" noProof="0" dirty="0" smtClean="0">
                <a:ln>
                  <a:noFill/>
                </a:ln>
                <a:solidFill>
                  <a:srgbClr val="000099"/>
                </a:solidFill>
                <a:effectLst/>
                <a:uLnTx/>
                <a:uFillTx/>
                <a:latin typeface="Arial" charset="0"/>
                <a:ea typeface="+mn-ea"/>
                <a:cs typeface="+mn-cs"/>
              </a:rPr>
              <a:t>.)</a:t>
            </a:r>
            <a:r>
              <a:rPr kumimoji="0" lang="it-IT" sz="1800" b="0" i="0" u="none" strike="noStrike" kern="1200" cap="none" spc="0" normalizeH="0" baseline="0" noProof="0" dirty="0" smtClean="0">
                <a:ln>
                  <a:noFill/>
                </a:ln>
                <a:solidFill>
                  <a:srgbClr val="000099"/>
                </a:solidFill>
                <a:effectLst/>
                <a:uLnTx/>
                <a:uFillTx/>
                <a:latin typeface="Arial" charset="0"/>
                <a:ea typeface="+mn-ea"/>
                <a:cs typeface="+mn-cs"/>
              </a:rPr>
              <a:t>.</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sz="600" b="0" i="0" u="none" strike="noStrike" kern="1200" cap="none" spc="0" normalizeH="0" baseline="0" noProof="0" dirty="0" smtClean="0">
              <a:ln>
                <a:noFill/>
              </a:ln>
              <a:solidFill>
                <a:srgbClr val="000099"/>
              </a:solidFill>
              <a:effectLst/>
              <a:uLnTx/>
              <a:uFillTx/>
              <a:latin typeface="Arial"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800" b="0" i="0" u="none" strike="noStrike" kern="1200" cap="none" spc="0" normalizeH="0" baseline="0" noProof="0" dirty="0" smtClean="0">
                <a:ln>
                  <a:noFill/>
                </a:ln>
                <a:solidFill>
                  <a:srgbClr val="000099"/>
                </a:solidFill>
                <a:effectLst/>
                <a:uLnTx/>
                <a:uFillTx/>
                <a:latin typeface="Arial" charset="0"/>
                <a:ea typeface="+mn-ea"/>
                <a:cs typeface="+mn-cs"/>
              </a:rPr>
              <a:t>A seguito di C.T.U. si accerta l’</a:t>
            </a:r>
            <a:r>
              <a:rPr kumimoji="0" lang="it-IT" sz="1800" b="1" i="0" u="sng" strike="noStrike" kern="1200" cap="none" spc="0" normalizeH="0" baseline="0" noProof="0" dirty="0" smtClean="0">
                <a:ln>
                  <a:noFill/>
                </a:ln>
                <a:solidFill>
                  <a:srgbClr val="000099"/>
                </a:solidFill>
                <a:effectLst/>
                <a:uLnTx/>
                <a:uFillTx/>
                <a:latin typeface="Arial" charset="0"/>
                <a:ea typeface="+mn-ea"/>
                <a:cs typeface="+mn-cs"/>
              </a:rPr>
              <a:t>invalidità </a:t>
            </a:r>
            <a:r>
              <a:rPr kumimoji="0" lang="it-IT" sz="1800" b="1" i="0" u="sng" strike="noStrike" kern="1200" cap="none" spc="0" normalizeH="0" baseline="0" noProof="0" dirty="0">
                <a:ln>
                  <a:noFill/>
                </a:ln>
                <a:solidFill>
                  <a:srgbClr val="000099"/>
                </a:solidFill>
                <a:effectLst/>
                <a:uLnTx/>
                <a:uFillTx/>
                <a:latin typeface="Arial" charset="0"/>
                <a:ea typeface="+mn-ea"/>
                <a:cs typeface="+mn-cs"/>
              </a:rPr>
              <a:t>temporanea</a:t>
            </a:r>
            <a:r>
              <a:rPr kumimoji="0" lang="it-IT" sz="1800" b="0" i="0" u="none" strike="noStrike" kern="1200" cap="none" spc="0" normalizeH="0" baseline="0" noProof="0" dirty="0">
                <a:ln>
                  <a:noFill/>
                </a:ln>
                <a:solidFill>
                  <a:srgbClr val="000099"/>
                </a:solidFill>
                <a:effectLst/>
                <a:uLnTx/>
                <a:uFillTx/>
                <a:latin typeface="Arial" charset="0"/>
                <a:ea typeface="+mn-ea"/>
                <a:cs typeface="+mn-cs"/>
              </a:rPr>
              <a:t> (parziale I.T.P. o totale I.T.T.) e </a:t>
            </a:r>
            <a:r>
              <a:rPr kumimoji="0" lang="it-IT" sz="1800" b="0" i="0" u="none" strike="noStrike" kern="1200" cap="none" spc="0" normalizeH="0" baseline="0" noProof="0" dirty="0" smtClean="0">
                <a:ln>
                  <a:noFill/>
                </a:ln>
                <a:solidFill>
                  <a:srgbClr val="000099"/>
                </a:solidFill>
                <a:effectLst/>
                <a:uLnTx/>
                <a:uFillTx/>
                <a:latin typeface="Arial" charset="0"/>
                <a:ea typeface="+mn-ea"/>
                <a:cs typeface="+mn-cs"/>
              </a:rPr>
              <a:t>l’</a:t>
            </a:r>
            <a:r>
              <a:rPr kumimoji="0" lang="it-IT" sz="1800" b="1" i="0" u="sng" strike="noStrike" kern="1200" cap="none" spc="0" normalizeH="0" baseline="0" noProof="0" dirty="0" smtClean="0">
                <a:ln>
                  <a:noFill/>
                </a:ln>
                <a:solidFill>
                  <a:srgbClr val="000099"/>
                </a:solidFill>
                <a:effectLst/>
                <a:uLnTx/>
                <a:uFillTx/>
                <a:latin typeface="Arial" charset="0"/>
                <a:ea typeface="+mn-ea"/>
                <a:cs typeface="+mn-cs"/>
              </a:rPr>
              <a:t>invalidità </a:t>
            </a:r>
            <a:r>
              <a:rPr kumimoji="0" lang="it-IT" sz="1800" b="1" i="0" u="sng" strike="noStrike" kern="1200" cap="none" spc="0" normalizeH="0" baseline="0" noProof="0" dirty="0">
                <a:ln>
                  <a:noFill/>
                </a:ln>
                <a:solidFill>
                  <a:srgbClr val="000099"/>
                </a:solidFill>
                <a:effectLst/>
                <a:uLnTx/>
                <a:uFillTx/>
                <a:latin typeface="Arial" charset="0"/>
                <a:ea typeface="+mn-ea"/>
                <a:cs typeface="+mn-cs"/>
              </a:rPr>
              <a:t>permanente</a:t>
            </a:r>
            <a:r>
              <a:rPr kumimoji="0" lang="it-IT" sz="1800" b="0" i="0" u="none" strike="noStrike" kern="1200" cap="none" spc="0" normalizeH="0" baseline="0" noProof="0" dirty="0">
                <a:ln>
                  <a:noFill/>
                </a:ln>
                <a:solidFill>
                  <a:srgbClr val="000099"/>
                </a:solidFill>
                <a:effectLst/>
                <a:uLnTx/>
                <a:uFillTx/>
                <a:latin typeface="Arial" charset="0"/>
                <a:ea typeface="+mn-ea"/>
                <a:cs typeface="+mn-cs"/>
              </a:rPr>
              <a:t> (I.P.), che verrà monetizzata </a:t>
            </a:r>
            <a:r>
              <a:rPr kumimoji="0" lang="it-IT" sz="1800" b="0" i="0" u="none" strike="noStrike" kern="1200" cap="none" spc="0" normalizeH="0" baseline="0" noProof="0" dirty="0" smtClean="0">
                <a:ln>
                  <a:noFill/>
                </a:ln>
                <a:solidFill>
                  <a:srgbClr val="000099"/>
                </a:solidFill>
                <a:effectLst/>
                <a:uLnTx/>
                <a:uFillTx/>
                <a:latin typeface="Arial" charset="0"/>
                <a:ea typeface="+mn-ea"/>
                <a:cs typeface="+mn-cs"/>
              </a:rPr>
              <a:t>in </a:t>
            </a:r>
            <a:r>
              <a:rPr kumimoji="0" lang="it-IT" sz="1800" b="0" i="0" u="none" strike="noStrike" kern="1200" cap="none" spc="0" normalizeH="0" baseline="0" noProof="0" dirty="0">
                <a:ln>
                  <a:noFill/>
                </a:ln>
                <a:solidFill>
                  <a:srgbClr val="000099"/>
                </a:solidFill>
                <a:effectLst/>
                <a:uLnTx/>
                <a:uFillTx/>
                <a:latin typeface="Arial" charset="0"/>
                <a:ea typeface="+mn-ea"/>
                <a:cs typeface="+mn-cs"/>
              </a:rPr>
              <a:t>base al cd</a:t>
            </a:r>
            <a:r>
              <a:rPr kumimoji="0" lang="it-IT" sz="1800" b="0" i="0" u="none" strike="noStrike" kern="1200" cap="none" spc="0" normalizeH="0" baseline="0" noProof="0" dirty="0" smtClean="0">
                <a:ln>
                  <a:noFill/>
                </a:ln>
                <a:solidFill>
                  <a:srgbClr val="000099"/>
                </a:solidFill>
                <a:effectLst/>
                <a:uLnTx/>
                <a:uFillTx/>
                <a:latin typeface="Arial" charset="0"/>
                <a:ea typeface="+mn-ea"/>
                <a:cs typeface="+mn-cs"/>
              </a:rPr>
              <a:t>. </a:t>
            </a:r>
            <a:r>
              <a:rPr kumimoji="0" lang="it-IT" sz="1800" b="1" i="0" u="sng" strike="noStrike" kern="1200" cap="none" spc="0" normalizeH="0" baseline="0" noProof="0" dirty="0" smtClean="0">
                <a:ln>
                  <a:noFill/>
                </a:ln>
                <a:solidFill>
                  <a:srgbClr val="000099"/>
                </a:solidFill>
                <a:effectLst/>
                <a:uLnTx/>
                <a:uFillTx/>
                <a:latin typeface="Arial" charset="0"/>
                <a:ea typeface="+mn-ea"/>
                <a:cs typeface="+mn-cs"/>
                <a:hlinkClick r:id="rId4" action="ppaction://hlinkpres?slideindex=1&amp;slidetitle="/>
              </a:rPr>
              <a:t>sistema tabellare</a:t>
            </a:r>
            <a:r>
              <a:rPr kumimoji="0" lang="it-IT" sz="1800" b="0" i="0" u="none" strike="noStrike" kern="1200" cap="none" spc="0" normalizeH="0" baseline="0" noProof="0" dirty="0" smtClean="0">
                <a:ln>
                  <a:noFill/>
                </a:ln>
                <a:solidFill>
                  <a:srgbClr val="000099"/>
                </a:solidFill>
                <a:effectLst/>
                <a:uLnTx/>
                <a:uFillTx/>
                <a:latin typeface="Arial" charset="0"/>
                <a:ea typeface="+mn-ea"/>
                <a:cs typeface="+mn-cs"/>
              </a:rPr>
              <a:t>.</a:t>
            </a:r>
            <a:endParaRPr kumimoji="0" lang="it-IT" sz="1800" b="0" i="0" u="none" strike="noStrike" kern="1200" cap="none" spc="0" normalizeH="0" baseline="0" noProof="0" dirty="0">
              <a:ln>
                <a:noFill/>
              </a:ln>
              <a:solidFill>
                <a:srgbClr val="000099"/>
              </a:solidFill>
              <a:effectLst/>
              <a:uLnTx/>
              <a:uFillTx/>
              <a:latin typeface="Arial"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sz="1400" b="1" i="1" u="none" strike="noStrike" kern="1200" cap="none" spc="0" normalizeH="0" baseline="0" noProof="0" dirty="0">
              <a:ln>
                <a:noFill/>
              </a:ln>
              <a:solidFill>
                <a:srgbClr val="000099"/>
              </a:solidFill>
              <a:effectLst/>
              <a:uLnTx/>
              <a:uFillTx/>
              <a:latin typeface="Arial"/>
              <a:ea typeface="+mn-ea"/>
              <a:cs typeface="+mn-cs"/>
            </a:endParaRPr>
          </a:p>
        </p:txBody>
      </p:sp>
      <p:grpSp>
        <p:nvGrpSpPr>
          <p:cNvPr id="20487" name="Gruppo 3"/>
          <p:cNvGrpSpPr>
            <a:grpSpLocks/>
          </p:cNvGrpSpPr>
          <p:nvPr/>
        </p:nvGrpSpPr>
        <p:grpSpPr bwMode="auto">
          <a:xfrm>
            <a:off x="42863" y="68263"/>
            <a:ext cx="9058275" cy="522287"/>
            <a:chOff x="36709" y="44066"/>
            <a:chExt cx="9057933" cy="522921"/>
          </a:xfrm>
        </p:grpSpPr>
        <p:sp>
          <p:nvSpPr>
            <p:cNvPr id="11272" name="WordArt 72"/>
            <p:cNvSpPr>
              <a:spLocks noChangeArrowheads="1" noChangeShapeType="1" noTextEdit="1"/>
            </p:cNvSpPr>
            <p:nvPr/>
          </p:nvSpPr>
          <p:spPr bwMode="auto">
            <a:xfrm>
              <a:off x="1042988" y="74160"/>
              <a:ext cx="7058025" cy="43497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65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48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II CONGRESSO NAZIONALE A.N.ME.LE.P.A.: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76200" sy="50000" kx="2453608" rotWithShape="0">
                      <a:srgbClr val="808080">
                        <a:alpha val="50000"/>
                      </a:srgbClr>
                    </a:outerShdw>
                  </a:effectLst>
                  <a:uLnTx/>
                  <a:uFillTx/>
                  <a:latin typeface="Impact" panose="020B0806030902050204" pitchFamily="34" charset="0"/>
                  <a:ea typeface="+mn-ea"/>
                  <a:cs typeface="+mn-cs"/>
                </a:rPr>
                <a:t>LE VITTIME DEL DOVERE: ASPETTI MEDICO-LEGALI TRA PRESTAZIONI E RISARCIMENTI</a:t>
              </a:r>
            </a:p>
          </p:txBody>
        </p:sp>
        <p:pic>
          <p:nvPicPr>
            <p:cNvPr id="2048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709" y="44624"/>
              <a:ext cx="890392" cy="5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29455" y="44066"/>
              <a:ext cx="865187" cy="49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9888870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91490" y="365125"/>
            <a:ext cx="3840085" cy="1692794"/>
          </a:xfrm>
        </p:spPr>
        <p:txBody>
          <a:bodyPr vert="horz" lIns="91440" tIns="45720" rIns="91440" bIns="45720" rtlCol="0" anchor="ctr">
            <a:normAutofit/>
          </a:bodyPr>
          <a:lstStyle/>
          <a:p>
            <a:pPr algn="l">
              <a:lnSpc>
                <a:spcPct val="90000"/>
              </a:lnSpc>
            </a:pPr>
            <a:r>
              <a:rPr lang="en-US" sz="3700"/>
              <a:t>Disabilità psichiatriche e lavoro</a:t>
            </a:r>
          </a:p>
        </p:txBody>
      </p:sp>
      <p:cxnSp>
        <p:nvCxnSpPr>
          <p:cNvPr id="11" name="Straight Arrow Connector 10">
            <a:extLst>
              <a:ext uri="{FF2B5EF4-FFF2-40B4-BE49-F238E27FC236}">
                <a16:creationId xmlns:a16="http://schemas.microsoft.com/office/drawing/2014/main" id="{E4A809D5-3600-46D4-A466-67F2349A54F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Segnaposto contenuto 2"/>
          <p:cNvSpPr>
            <a:spLocks noGrp="1"/>
          </p:cNvSpPr>
          <p:nvPr>
            <p:ph sz="half" idx="1"/>
          </p:nvPr>
        </p:nvSpPr>
        <p:spPr>
          <a:xfrm>
            <a:off x="323528" y="2132856"/>
            <a:ext cx="4008047" cy="4176464"/>
          </a:xfrm>
        </p:spPr>
        <p:txBody>
          <a:bodyPr vert="horz" lIns="91440" tIns="45720" rIns="91440" bIns="45720" rtlCol="0">
            <a:normAutofit fontScale="92500" lnSpcReduction="10000"/>
          </a:bodyPr>
          <a:lstStyle/>
          <a:p>
            <a:pPr indent="-228600">
              <a:lnSpc>
                <a:spcPct val="90000"/>
              </a:lnSpc>
            </a:pPr>
            <a:endParaRPr lang="en-US" sz="1600" dirty="0"/>
          </a:p>
          <a:p>
            <a:pPr indent="-228600">
              <a:lnSpc>
                <a:spcPct val="90000"/>
              </a:lnSpc>
            </a:pPr>
            <a:r>
              <a:rPr lang="en-US" dirty="0"/>
              <a:t>Le </a:t>
            </a:r>
            <a:r>
              <a:rPr lang="en-US" dirty="0" err="1"/>
              <a:t>malattie</a:t>
            </a:r>
            <a:r>
              <a:rPr lang="en-US" dirty="0"/>
              <a:t> </a:t>
            </a:r>
            <a:r>
              <a:rPr lang="en-US" dirty="0" err="1"/>
              <a:t>psichiatriche</a:t>
            </a:r>
            <a:r>
              <a:rPr lang="en-US" dirty="0"/>
              <a:t> </a:t>
            </a:r>
            <a:r>
              <a:rPr lang="en-US" dirty="0" err="1"/>
              <a:t>trovano</a:t>
            </a:r>
            <a:r>
              <a:rPr lang="en-US" dirty="0"/>
              <a:t> </a:t>
            </a:r>
            <a:r>
              <a:rPr lang="en-US" dirty="0" err="1"/>
              <a:t>beneficio</a:t>
            </a:r>
            <a:r>
              <a:rPr lang="en-US" dirty="0"/>
              <a:t> </a:t>
            </a:r>
            <a:r>
              <a:rPr lang="en-US" dirty="0" err="1"/>
              <a:t>nel</a:t>
            </a:r>
            <a:r>
              <a:rPr lang="en-US" dirty="0"/>
              <a:t> </a:t>
            </a:r>
            <a:r>
              <a:rPr lang="en-US" dirty="0" err="1"/>
              <a:t>lavoro</a:t>
            </a:r>
            <a:r>
              <a:rPr lang="en-US" dirty="0"/>
              <a:t>: </a:t>
            </a:r>
            <a:r>
              <a:rPr lang="en-US" dirty="0" err="1"/>
              <a:t>fattore</a:t>
            </a:r>
            <a:r>
              <a:rPr lang="en-US" dirty="0"/>
              <a:t> </a:t>
            </a:r>
            <a:r>
              <a:rPr lang="en-US" dirty="0" err="1"/>
              <a:t>prognostico</a:t>
            </a:r>
            <a:r>
              <a:rPr lang="en-US" dirty="0"/>
              <a:t> </a:t>
            </a:r>
            <a:r>
              <a:rPr lang="en-US" dirty="0" err="1"/>
              <a:t>positivo</a:t>
            </a:r>
            <a:endParaRPr lang="en-US" dirty="0"/>
          </a:p>
          <a:p>
            <a:pPr indent="-228600">
              <a:lnSpc>
                <a:spcPct val="90000"/>
              </a:lnSpc>
            </a:pPr>
            <a:endParaRPr lang="en-US" dirty="0"/>
          </a:p>
          <a:p>
            <a:pPr indent="-228600">
              <a:lnSpc>
                <a:spcPct val="90000"/>
              </a:lnSpc>
            </a:pPr>
            <a:r>
              <a:rPr lang="en-US" dirty="0" err="1"/>
              <a:t>Strutture</a:t>
            </a:r>
            <a:r>
              <a:rPr lang="en-US" dirty="0"/>
              <a:t> </a:t>
            </a:r>
            <a:r>
              <a:rPr lang="en-US" dirty="0" err="1"/>
              <a:t>Riabilitative</a:t>
            </a:r>
            <a:r>
              <a:rPr lang="en-US" dirty="0"/>
              <a:t> </a:t>
            </a:r>
            <a:r>
              <a:rPr lang="en-US" dirty="0" err="1"/>
              <a:t>psichiatriche</a:t>
            </a:r>
            <a:r>
              <a:rPr lang="en-US" dirty="0"/>
              <a:t>: “</a:t>
            </a:r>
            <a:r>
              <a:rPr lang="en-US" i="1" dirty="0" err="1"/>
              <a:t>terapia</a:t>
            </a:r>
            <a:r>
              <a:rPr lang="en-US" i="1" dirty="0"/>
              <a:t> </a:t>
            </a:r>
            <a:r>
              <a:rPr lang="en-US" i="1" dirty="0" err="1"/>
              <a:t>occupazionale</a:t>
            </a:r>
            <a:r>
              <a:rPr lang="en-US" dirty="0"/>
              <a:t>” </a:t>
            </a:r>
          </a:p>
          <a:p>
            <a:pPr indent="-228600">
              <a:lnSpc>
                <a:spcPct val="90000"/>
              </a:lnSpc>
            </a:pPr>
            <a:r>
              <a:rPr lang="en-US" dirty="0"/>
              <a:t>SRTR – </a:t>
            </a:r>
            <a:r>
              <a:rPr lang="en-US" i="1" dirty="0"/>
              <a:t>Recovery</a:t>
            </a:r>
            <a:r>
              <a:rPr lang="en-US" dirty="0"/>
              <a:t>: </a:t>
            </a:r>
            <a:r>
              <a:rPr lang="en-US" dirty="0" err="1"/>
              <a:t>inserimento</a:t>
            </a:r>
            <a:r>
              <a:rPr lang="en-US" dirty="0"/>
              <a:t> </a:t>
            </a:r>
            <a:r>
              <a:rPr lang="en-US" dirty="0" err="1"/>
              <a:t>lavorativo</a:t>
            </a:r>
            <a:r>
              <a:rPr lang="en-US" dirty="0"/>
              <a:t> ed </a:t>
            </a:r>
            <a:r>
              <a:rPr lang="en-US" dirty="0" err="1"/>
              <a:t>inclusione</a:t>
            </a:r>
            <a:r>
              <a:rPr lang="en-US" dirty="0"/>
              <a:t> </a:t>
            </a:r>
            <a:r>
              <a:rPr lang="en-US" dirty="0" err="1"/>
              <a:t>sociale</a:t>
            </a:r>
            <a:endParaRPr lang="en-US" dirty="0"/>
          </a:p>
        </p:txBody>
      </p:sp>
      <p:pic>
        <p:nvPicPr>
          <p:cNvPr id="6" name="Segnaposto contenuto 5" descr="Immagine che contiene tavolo, persona, interni, parete&#10;&#10;Descrizione generata automaticamente">
            <a:extLst>
              <a:ext uri="{FF2B5EF4-FFF2-40B4-BE49-F238E27FC236}">
                <a16:creationId xmlns:a16="http://schemas.microsoft.com/office/drawing/2014/main" id="{5EFECA57-3C24-4354-86B6-26D2DB8BFD13}"/>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5984" r="20865"/>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5295476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F56F5174-31D9-4DBB-AAB7-A1FD7BDB1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6129"/>
            <a:ext cx="4851603" cy="5925741"/>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12">
            <a:extLst>
              <a:ext uri="{FF2B5EF4-FFF2-40B4-BE49-F238E27FC236}">
                <a16:creationId xmlns:a16="http://schemas.microsoft.com/office/drawing/2014/main" id="{AE113210-7872-481A-ADE6-3A05CCAF5E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13200"/>
          <a:stretch/>
        </p:blipFill>
        <p:spPr>
          <a:xfrm>
            <a:off x="0" y="466129"/>
            <a:ext cx="9144000" cy="5925741"/>
          </a:xfrm>
          <a:prstGeom prst="rect">
            <a:avLst/>
          </a:prstGeom>
        </p:spPr>
      </p:pic>
      <p:sp>
        <p:nvSpPr>
          <p:cNvPr id="2" name="Titolo 1"/>
          <p:cNvSpPr>
            <a:spLocks noGrp="1"/>
          </p:cNvSpPr>
          <p:nvPr>
            <p:ph type="title"/>
          </p:nvPr>
        </p:nvSpPr>
        <p:spPr>
          <a:xfrm>
            <a:off x="4500562" y="500042"/>
            <a:ext cx="3733482" cy="1090538"/>
          </a:xfrm>
        </p:spPr>
        <p:txBody>
          <a:bodyPr vert="horz" lIns="91440" tIns="45720" rIns="91440" bIns="45720" rtlCol="0" anchor="ctr">
            <a:normAutofit/>
          </a:bodyPr>
          <a:lstStyle/>
          <a:p>
            <a:pPr algn="l">
              <a:lnSpc>
                <a:spcPct val="90000"/>
              </a:lnSpc>
            </a:pPr>
            <a:r>
              <a:rPr lang="en-US" sz="3700" kern="1200" dirty="0">
                <a:solidFill>
                  <a:srgbClr val="000000"/>
                </a:solidFill>
                <a:latin typeface="+mj-lt"/>
                <a:ea typeface="+mj-ea"/>
                <a:cs typeface="+mj-cs"/>
              </a:rPr>
              <a:t>Quale </a:t>
            </a:r>
            <a:r>
              <a:rPr lang="en-US" sz="3700" kern="1200" dirty="0" err="1">
                <a:solidFill>
                  <a:srgbClr val="000000"/>
                </a:solidFill>
                <a:latin typeface="+mj-lt"/>
                <a:ea typeface="+mj-ea"/>
                <a:cs typeface="+mj-cs"/>
              </a:rPr>
              <a:t>mansione</a:t>
            </a:r>
            <a:r>
              <a:rPr lang="en-US" sz="3700" kern="1200" dirty="0">
                <a:solidFill>
                  <a:srgbClr val="000000"/>
                </a:solidFill>
                <a:latin typeface="+mj-lt"/>
                <a:ea typeface="+mj-ea"/>
                <a:cs typeface="+mj-cs"/>
              </a:rPr>
              <a:t>?</a:t>
            </a:r>
          </a:p>
        </p:txBody>
      </p:sp>
      <p:sp>
        <p:nvSpPr>
          <p:cNvPr id="15" name="Freeform 62">
            <a:extLst>
              <a:ext uri="{FF2B5EF4-FFF2-40B4-BE49-F238E27FC236}">
                <a16:creationId xmlns:a16="http://schemas.microsoft.com/office/drawing/2014/main"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86286"/>
            <a:ext cx="4320692" cy="4666770"/>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6" name="Segnaposto contenuto 5" descr="Immagine che contiene testo, tavolo, persona&#10;&#10;Descrizione generata automaticamente">
            <a:extLst>
              <a:ext uri="{FF2B5EF4-FFF2-40B4-BE49-F238E27FC236}">
                <a16:creationId xmlns:a16="http://schemas.microsoft.com/office/drawing/2014/main" id="{D142B665-F2DF-479F-88DD-BB69416E4E7B}"/>
              </a:ext>
            </a:extLst>
          </p:cNvPr>
          <p:cNvPicPr>
            <a:picLocks noGrp="1" noChangeAspect="1"/>
          </p:cNvPicPr>
          <p:nvPr>
            <p:ph sz="half" idx="2"/>
          </p:nvPr>
        </p:nvPicPr>
        <p:blipFill rotWithShape="1">
          <a:blip r:embed="rId3">
            <a:alphaModFix/>
            <a:extLst>
              <a:ext uri="{28A0092B-C50C-407E-A947-70E740481C1C}">
                <a14:useLocalDpi xmlns:a14="http://schemas.microsoft.com/office/drawing/2010/main" val="0"/>
              </a:ext>
            </a:extLst>
          </a:blip>
          <a:srcRect l="22667" r="23590" b="-1"/>
          <a:stretch/>
        </p:blipFill>
        <p:spPr>
          <a:xfrm>
            <a:off x="20" y="1351210"/>
            <a:ext cx="4180350" cy="4375387"/>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Segnaposto contenuto 2"/>
          <p:cNvSpPr>
            <a:spLocks noGrp="1"/>
          </p:cNvSpPr>
          <p:nvPr>
            <p:ph sz="half" idx="1"/>
          </p:nvPr>
        </p:nvSpPr>
        <p:spPr>
          <a:xfrm>
            <a:off x="4823310" y="1357299"/>
            <a:ext cx="3884204" cy="5143536"/>
          </a:xfrm>
        </p:spPr>
        <p:txBody>
          <a:bodyPr vert="horz" lIns="91440" tIns="45720" rIns="91440" bIns="45720" rtlCol="0" anchor="ctr">
            <a:normAutofit/>
          </a:bodyPr>
          <a:lstStyle/>
          <a:p>
            <a:pPr indent="-228600">
              <a:lnSpc>
                <a:spcPct val="90000"/>
              </a:lnSpc>
            </a:pPr>
            <a:r>
              <a:rPr lang="en-US" dirty="0" err="1">
                <a:solidFill>
                  <a:srgbClr val="000000"/>
                </a:solidFill>
              </a:rPr>
              <a:t>Esclusione</a:t>
            </a:r>
            <a:r>
              <a:rPr lang="en-US" dirty="0">
                <a:solidFill>
                  <a:srgbClr val="000000"/>
                </a:solidFill>
              </a:rPr>
              <a:t> di </a:t>
            </a:r>
            <a:r>
              <a:rPr lang="en-US" dirty="0" err="1">
                <a:solidFill>
                  <a:srgbClr val="000000"/>
                </a:solidFill>
              </a:rPr>
              <a:t>mansioni</a:t>
            </a:r>
            <a:r>
              <a:rPr lang="en-US" dirty="0">
                <a:solidFill>
                  <a:srgbClr val="000000"/>
                </a:solidFill>
              </a:rPr>
              <a:t> a </a:t>
            </a:r>
            <a:r>
              <a:rPr lang="en-US" dirty="0" err="1">
                <a:solidFill>
                  <a:srgbClr val="000000"/>
                </a:solidFill>
              </a:rPr>
              <a:t>rischio</a:t>
            </a:r>
            <a:r>
              <a:rPr lang="en-US" dirty="0">
                <a:solidFill>
                  <a:srgbClr val="000000"/>
                </a:solidFill>
              </a:rPr>
              <a:t> per </a:t>
            </a:r>
            <a:r>
              <a:rPr lang="en-US" dirty="0" err="1">
                <a:solidFill>
                  <a:srgbClr val="000000"/>
                </a:solidFill>
              </a:rPr>
              <a:t>terzi</a:t>
            </a:r>
            <a:endParaRPr lang="en-US" dirty="0">
              <a:solidFill>
                <a:srgbClr val="000000"/>
              </a:solidFill>
            </a:endParaRPr>
          </a:p>
          <a:p>
            <a:pPr indent="-228600">
              <a:lnSpc>
                <a:spcPct val="90000"/>
              </a:lnSpc>
            </a:pPr>
            <a:r>
              <a:rPr lang="en-US" dirty="0">
                <a:solidFill>
                  <a:srgbClr val="000000"/>
                </a:solidFill>
              </a:rPr>
              <a:t>Tutela </a:t>
            </a:r>
            <a:r>
              <a:rPr lang="en-US" dirty="0" err="1">
                <a:solidFill>
                  <a:srgbClr val="000000"/>
                </a:solidFill>
              </a:rPr>
              <a:t>della</a:t>
            </a:r>
            <a:r>
              <a:rPr lang="en-US" dirty="0">
                <a:solidFill>
                  <a:srgbClr val="000000"/>
                </a:solidFill>
              </a:rPr>
              <a:t> </a:t>
            </a:r>
            <a:r>
              <a:rPr lang="en-US" dirty="0" err="1">
                <a:solidFill>
                  <a:srgbClr val="000000"/>
                </a:solidFill>
              </a:rPr>
              <a:t>sicurezza</a:t>
            </a:r>
            <a:r>
              <a:rPr lang="en-US" dirty="0">
                <a:solidFill>
                  <a:srgbClr val="000000"/>
                </a:solidFill>
              </a:rPr>
              <a:t> </a:t>
            </a:r>
            <a:r>
              <a:rPr lang="en-US" dirty="0" err="1">
                <a:solidFill>
                  <a:srgbClr val="000000"/>
                </a:solidFill>
              </a:rPr>
              <a:t>sociale</a:t>
            </a:r>
            <a:r>
              <a:rPr lang="en-US" dirty="0">
                <a:solidFill>
                  <a:srgbClr val="000000"/>
                </a:solidFill>
              </a:rPr>
              <a:t> e </a:t>
            </a:r>
            <a:r>
              <a:rPr lang="en-US" dirty="0" err="1">
                <a:solidFill>
                  <a:srgbClr val="000000"/>
                </a:solidFill>
              </a:rPr>
              <a:t>della</a:t>
            </a:r>
            <a:r>
              <a:rPr lang="en-US" dirty="0">
                <a:solidFill>
                  <a:srgbClr val="000000"/>
                </a:solidFill>
              </a:rPr>
              <a:t> salute di </a:t>
            </a:r>
            <a:r>
              <a:rPr lang="en-US" dirty="0" err="1">
                <a:solidFill>
                  <a:srgbClr val="000000"/>
                </a:solidFill>
              </a:rPr>
              <a:t>altre</a:t>
            </a:r>
            <a:r>
              <a:rPr lang="en-US" dirty="0">
                <a:solidFill>
                  <a:srgbClr val="000000"/>
                </a:solidFill>
              </a:rPr>
              <a:t> </a:t>
            </a:r>
            <a:r>
              <a:rPr lang="en-US" dirty="0" err="1">
                <a:solidFill>
                  <a:srgbClr val="000000"/>
                </a:solidFill>
              </a:rPr>
              <a:t>persone</a:t>
            </a:r>
            <a:endParaRPr lang="en-US" dirty="0">
              <a:solidFill>
                <a:srgbClr val="000000"/>
              </a:solidFill>
            </a:endParaRPr>
          </a:p>
          <a:p>
            <a:pPr indent="-228600">
              <a:lnSpc>
                <a:spcPct val="90000"/>
              </a:lnSpc>
            </a:pPr>
            <a:r>
              <a:rPr lang="en-US" dirty="0" err="1">
                <a:solidFill>
                  <a:srgbClr val="000000"/>
                </a:solidFill>
              </a:rPr>
              <a:t>Esempio</a:t>
            </a:r>
            <a:r>
              <a:rPr lang="en-US" dirty="0">
                <a:solidFill>
                  <a:srgbClr val="000000"/>
                </a:solidFill>
              </a:rPr>
              <a:t>: </a:t>
            </a:r>
            <a:r>
              <a:rPr lang="en-US" dirty="0" err="1">
                <a:solidFill>
                  <a:srgbClr val="000000"/>
                </a:solidFill>
              </a:rPr>
              <a:t>autisti</a:t>
            </a:r>
            <a:r>
              <a:rPr lang="en-US" dirty="0">
                <a:solidFill>
                  <a:srgbClr val="000000"/>
                </a:solidFill>
              </a:rPr>
              <a:t>, </a:t>
            </a:r>
            <a:r>
              <a:rPr lang="en-US" dirty="0" err="1">
                <a:solidFill>
                  <a:srgbClr val="000000"/>
                </a:solidFill>
              </a:rPr>
              <a:t>piloti</a:t>
            </a:r>
            <a:r>
              <a:rPr lang="en-US" dirty="0">
                <a:solidFill>
                  <a:srgbClr val="000000"/>
                </a:solidFill>
              </a:rPr>
              <a:t>, </a:t>
            </a:r>
            <a:r>
              <a:rPr lang="en-US" dirty="0" err="1">
                <a:solidFill>
                  <a:srgbClr val="000000"/>
                </a:solidFill>
              </a:rPr>
              <a:t>forze</a:t>
            </a:r>
            <a:r>
              <a:rPr lang="en-US" dirty="0">
                <a:solidFill>
                  <a:srgbClr val="000000"/>
                </a:solidFill>
              </a:rPr>
              <a:t> di </a:t>
            </a:r>
            <a:r>
              <a:rPr lang="en-US" dirty="0" err="1">
                <a:solidFill>
                  <a:srgbClr val="000000"/>
                </a:solidFill>
              </a:rPr>
              <a:t>polizia</a:t>
            </a:r>
            <a:r>
              <a:rPr lang="en-US" dirty="0">
                <a:solidFill>
                  <a:srgbClr val="000000"/>
                </a:solidFill>
              </a:rPr>
              <a:t>, …</a:t>
            </a:r>
          </a:p>
          <a:p>
            <a:pPr indent="-228600">
              <a:lnSpc>
                <a:spcPct val="90000"/>
              </a:lnSpc>
            </a:pPr>
            <a:r>
              <a:rPr lang="en-US" dirty="0">
                <a:solidFill>
                  <a:srgbClr val="000000"/>
                </a:solidFill>
              </a:rPr>
              <a:t>ma </a:t>
            </a:r>
            <a:r>
              <a:rPr lang="en-US" dirty="0" err="1">
                <a:solidFill>
                  <a:srgbClr val="000000"/>
                </a:solidFill>
              </a:rPr>
              <a:t>anche</a:t>
            </a:r>
            <a:r>
              <a:rPr lang="en-US" dirty="0">
                <a:solidFill>
                  <a:srgbClr val="000000"/>
                </a:solidFill>
              </a:rPr>
              <a:t>: </a:t>
            </a:r>
            <a:r>
              <a:rPr lang="en-US" dirty="0" err="1">
                <a:solidFill>
                  <a:srgbClr val="000000"/>
                </a:solidFill>
              </a:rPr>
              <a:t>sanitari</a:t>
            </a:r>
            <a:r>
              <a:rPr lang="en-US" dirty="0">
                <a:solidFill>
                  <a:srgbClr val="000000"/>
                </a:solidFill>
              </a:rPr>
              <a:t>, </a:t>
            </a:r>
            <a:r>
              <a:rPr lang="en-US" dirty="0" err="1">
                <a:solidFill>
                  <a:srgbClr val="000000"/>
                </a:solidFill>
              </a:rPr>
              <a:t>docenti</a:t>
            </a:r>
            <a:r>
              <a:rPr lang="en-US" dirty="0">
                <a:solidFill>
                  <a:srgbClr val="000000"/>
                </a:solidFill>
              </a:rPr>
              <a:t>, </a:t>
            </a:r>
            <a:r>
              <a:rPr lang="en-US" dirty="0" err="1">
                <a:solidFill>
                  <a:srgbClr val="000000"/>
                </a:solidFill>
              </a:rPr>
              <a:t>servizi</a:t>
            </a:r>
            <a:r>
              <a:rPr lang="en-US" dirty="0">
                <a:solidFill>
                  <a:srgbClr val="000000"/>
                </a:solidFill>
              </a:rPr>
              <a:t> </a:t>
            </a:r>
            <a:r>
              <a:rPr lang="en-US" dirty="0" err="1">
                <a:solidFill>
                  <a:srgbClr val="000000"/>
                </a:solidFill>
              </a:rPr>
              <a:t>infanzia</a:t>
            </a:r>
            <a:r>
              <a:rPr lang="en-US" dirty="0">
                <a:solidFill>
                  <a:srgbClr val="000000"/>
                </a:solidFill>
              </a:rPr>
              <a:t> e socio-</a:t>
            </a:r>
            <a:r>
              <a:rPr lang="en-US" dirty="0" err="1">
                <a:solidFill>
                  <a:srgbClr val="000000"/>
                </a:solidFill>
              </a:rPr>
              <a:t>assistenziali</a:t>
            </a:r>
            <a:r>
              <a:rPr lang="en-US" dirty="0">
                <a:solidFill>
                  <a:srgbClr val="000000"/>
                </a:solidFill>
              </a:rPr>
              <a:t>, …  </a:t>
            </a:r>
          </a:p>
        </p:txBody>
      </p:sp>
    </p:spTree>
    <p:extLst>
      <p:ext uri="{BB962C8B-B14F-4D97-AF65-F5344CB8AC3E}">
        <p14:creationId xmlns:p14="http://schemas.microsoft.com/office/powerpoint/2010/main" val="40473161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323528" y="365125"/>
            <a:ext cx="5112568" cy="1692794"/>
          </a:xfrm>
        </p:spPr>
        <p:txBody>
          <a:bodyPr vert="horz" lIns="91440" tIns="45720" rIns="91440" bIns="45720" rtlCol="0" anchor="ctr">
            <a:normAutofit/>
          </a:bodyPr>
          <a:lstStyle/>
          <a:p>
            <a:pPr algn="l">
              <a:lnSpc>
                <a:spcPct val="90000"/>
              </a:lnSpc>
            </a:pPr>
            <a:r>
              <a:rPr lang="en-US" sz="3600" dirty="0" err="1"/>
              <a:t>Idoneità</a:t>
            </a:r>
            <a:r>
              <a:rPr lang="en-US" sz="3600" dirty="0"/>
              <a:t> - </a:t>
            </a:r>
            <a:r>
              <a:rPr lang="en-US" sz="3600" dirty="0" err="1"/>
              <a:t>mansione</a:t>
            </a:r>
            <a:endParaRPr lang="en-US" sz="3600" dirty="0"/>
          </a:p>
        </p:txBody>
      </p:sp>
      <p:cxnSp>
        <p:nvCxnSpPr>
          <p:cNvPr id="11" name="Straight Arrow Connector 10">
            <a:extLst>
              <a:ext uri="{FF2B5EF4-FFF2-40B4-BE49-F238E27FC236}">
                <a16:creationId xmlns:a16="http://schemas.microsoft.com/office/drawing/2014/main" id="{E4A809D5-3600-46D4-A466-67F2349A54F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Segnaposto contenuto 2"/>
          <p:cNvSpPr>
            <a:spLocks noGrp="1"/>
          </p:cNvSpPr>
          <p:nvPr>
            <p:ph sz="half" idx="1"/>
          </p:nvPr>
        </p:nvSpPr>
        <p:spPr>
          <a:xfrm>
            <a:off x="285720" y="2571744"/>
            <a:ext cx="4366262" cy="3462228"/>
          </a:xfrm>
        </p:spPr>
        <p:txBody>
          <a:bodyPr vert="horz" lIns="91440" tIns="45720" rIns="91440" bIns="45720" rtlCol="0">
            <a:normAutofit/>
          </a:bodyPr>
          <a:lstStyle/>
          <a:p>
            <a:pPr indent="-228600">
              <a:lnSpc>
                <a:spcPct val="90000"/>
              </a:lnSpc>
            </a:pPr>
            <a:endParaRPr lang="en-US" sz="1600" dirty="0"/>
          </a:p>
          <a:p>
            <a:pPr indent="-228600">
              <a:lnSpc>
                <a:spcPct val="90000"/>
              </a:lnSpc>
            </a:pPr>
            <a:r>
              <a:rPr lang="en-US" sz="3600" dirty="0" err="1"/>
              <a:t>Ogni</a:t>
            </a:r>
            <a:r>
              <a:rPr lang="en-US" sz="3600" dirty="0"/>
              <a:t> </a:t>
            </a:r>
            <a:r>
              <a:rPr lang="en-US" sz="3600" dirty="0" err="1"/>
              <a:t>idoneità</a:t>
            </a:r>
            <a:r>
              <a:rPr lang="en-US" sz="3600" dirty="0"/>
              <a:t> </a:t>
            </a:r>
            <a:r>
              <a:rPr lang="en-US" sz="3600" dirty="0" err="1"/>
              <a:t>deve</a:t>
            </a:r>
            <a:r>
              <a:rPr lang="en-US" sz="3600" dirty="0"/>
              <a:t> </a:t>
            </a:r>
            <a:r>
              <a:rPr lang="en-US" sz="3600" dirty="0" err="1"/>
              <a:t>essere</a:t>
            </a:r>
            <a:r>
              <a:rPr lang="en-US" sz="3600" dirty="0"/>
              <a:t> </a:t>
            </a:r>
            <a:r>
              <a:rPr lang="en-US" sz="3600" dirty="0" err="1"/>
              <a:t>espressa</a:t>
            </a:r>
            <a:r>
              <a:rPr lang="en-US" sz="3600" dirty="0"/>
              <a:t> in </a:t>
            </a:r>
            <a:r>
              <a:rPr lang="en-US" sz="3600" dirty="0" err="1"/>
              <a:t>relazione</a:t>
            </a:r>
            <a:r>
              <a:rPr lang="en-US" sz="3600" dirty="0"/>
              <a:t> ad una </a:t>
            </a:r>
            <a:r>
              <a:rPr lang="en-US" sz="3600" dirty="0" err="1"/>
              <a:t>specifica</a:t>
            </a:r>
            <a:r>
              <a:rPr lang="en-US" sz="3600" dirty="0"/>
              <a:t> </a:t>
            </a:r>
            <a:r>
              <a:rPr lang="en-US" sz="3600" dirty="0" err="1"/>
              <a:t>mansione</a:t>
            </a:r>
            <a:r>
              <a:rPr lang="en-US" sz="3600" dirty="0"/>
              <a:t> </a:t>
            </a:r>
          </a:p>
        </p:txBody>
      </p:sp>
      <p:pic>
        <p:nvPicPr>
          <p:cNvPr id="6" name="Segnaposto contenuto 5" descr="Immagine che contiene persona, sedendo, interni, donna&#10;&#10;Descrizione generata automaticamente">
            <a:extLst>
              <a:ext uri="{FF2B5EF4-FFF2-40B4-BE49-F238E27FC236}">
                <a16:creationId xmlns:a16="http://schemas.microsoft.com/office/drawing/2014/main" id="{DC889C43-098B-459E-A9BC-F9959139762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0520" r="27020"/>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8997278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56F5174-31D9-4DBB-AAB7-A1FD7BDB1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6129"/>
            <a:ext cx="4851603" cy="5925741"/>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22" name="Picture 21">
            <a:extLst>
              <a:ext uri="{FF2B5EF4-FFF2-40B4-BE49-F238E27FC236}">
                <a16:creationId xmlns:a16="http://schemas.microsoft.com/office/drawing/2014/main" id="{AE113210-7872-481A-ADE6-3A05CCAF5E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13200"/>
          <a:stretch/>
        </p:blipFill>
        <p:spPr>
          <a:xfrm>
            <a:off x="0" y="466129"/>
            <a:ext cx="9144000" cy="5925741"/>
          </a:xfrm>
          <a:prstGeom prst="rect">
            <a:avLst/>
          </a:prstGeom>
        </p:spPr>
      </p:pic>
      <p:sp>
        <p:nvSpPr>
          <p:cNvPr id="2" name="Titolo 1"/>
          <p:cNvSpPr>
            <a:spLocks noGrp="1"/>
          </p:cNvSpPr>
          <p:nvPr>
            <p:ph type="title"/>
          </p:nvPr>
        </p:nvSpPr>
        <p:spPr>
          <a:xfrm>
            <a:off x="4994611" y="594083"/>
            <a:ext cx="3733482" cy="1090538"/>
          </a:xfrm>
        </p:spPr>
        <p:txBody>
          <a:bodyPr vert="horz" lIns="91440" tIns="45720" rIns="91440" bIns="45720" rtlCol="0" anchor="ctr">
            <a:normAutofit/>
          </a:bodyPr>
          <a:lstStyle/>
          <a:p>
            <a:pPr algn="l">
              <a:lnSpc>
                <a:spcPct val="90000"/>
              </a:lnSpc>
            </a:pPr>
            <a:r>
              <a:rPr lang="en-US" sz="3400" kern="1200" dirty="0" err="1">
                <a:solidFill>
                  <a:srgbClr val="000000"/>
                </a:solidFill>
                <a:latin typeface="+mj-lt"/>
                <a:ea typeface="+mj-ea"/>
                <a:cs typeface="+mj-cs"/>
              </a:rPr>
              <a:t>Capacità</a:t>
            </a:r>
            <a:r>
              <a:rPr lang="en-US" sz="3400" kern="1200" dirty="0">
                <a:solidFill>
                  <a:srgbClr val="000000"/>
                </a:solidFill>
                <a:latin typeface="+mj-lt"/>
                <a:ea typeface="+mj-ea"/>
                <a:cs typeface="+mj-cs"/>
              </a:rPr>
              <a:t> </a:t>
            </a:r>
            <a:r>
              <a:rPr lang="en-US" sz="3400" kern="1200" dirty="0" err="1">
                <a:solidFill>
                  <a:srgbClr val="000000"/>
                </a:solidFill>
                <a:latin typeface="+mj-lt"/>
                <a:ea typeface="+mj-ea"/>
                <a:cs typeface="+mj-cs"/>
              </a:rPr>
              <a:t>lavorativa</a:t>
            </a:r>
            <a:r>
              <a:rPr lang="en-US" sz="3400" kern="1200" dirty="0">
                <a:solidFill>
                  <a:srgbClr val="000000"/>
                </a:solidFill>
                <a:latin typeface="+mj-lt"/>
                <a:ea typeface="+mj-ea"/>
                <a:cs typeface="+mj-cs"/>
              </a:rPr>
              <a:t> </a:t>
            </a:r>
            <a:r>
              <a:rPr lang="en-US" sz="3400" kern="1200" dirty="0" err="1">
                <a:solidFill>
                  <a:srgbClr val="000000"/>
                </a:solidFill>
                <a:latin typeface="+mj-lt"/>
                <a:ea typeface="+mj-ea"/>
                <a:cs typeface="+mj-cs"/>
              </a:rPr>
              <a:t>alla</a:t>
            </a:r>
            <a:r>
              <a:rPr lang="en-US" sz="3400" kern="1200" dirty="0">
                <a:solidFill>
                  <a:srgbClr val="000000"/>
                </a:solidFill>
                <a:latin typeface="+mj-lt"/>
                <a:ea typeface="+mj-ea"/>
                <a:cs typeface="+mj-cs"/>
              </a:rPr>
              <a:t> </a:t>
            </a:r>
            <a:r>
              <a:rPr lang="en-US" sz="3400" kern="1200" dirty="0" err="1">
                <a:solidFill>
                  <a:srgbClr val="000000"/>
                </a:solidFill>
                <a:latin typeface="+mj-lt"/>
                <a:ea typeface="+mj-ea"/>
                <a:cs typeface="+mj-cs"/>
              </a:rPr>
              <a:t>mansione</a:t>
            </a:r>
            <a:endParaRPr lang="en-US" sz="3400" kern="1200" dirty="0">
              <a:solidFill>
                <a:srgbClr val="000000"/>
              </a:solidFill>
              <a:latin typeface="+mj-lt"/>
              <a:ea typeface="+mj-ea"/>
              <a:cs typeface="+mj-cs"/>
            </a:endParaRPr>
          </a:p>
        </p:txBody>
      </p:sp>
      <p:sp>
        <p:nvSpPr>
          <p:cNvPr id="24" name="Freeform 62">
            <a:extLst>
              <a:ext uri="{FF2B5EF4-FFF2-40B4-BE49-F238E27FC236}">
                <a16:creationId xmlns:a16="http://schemas.microsoft.com/office/drawing/2014/main"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86286"/>
            <a:ext cx="4320692" cy="4666770"/>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9" name="Segnaposto contenuto 8" descr="Immagine che contiene persona, tenendo, parete, oggetto&#10;&#10;Descrizione generata automaticamente">
            <a:extLst>
              <a:ext uri="{FF2B5EF4-FFF2-40B4-BE49-F238E27FC236}">
                <a16:creationId xmlns:a16="http://schemas.microsoft.com/office/drawing/2014/main" id="{59CE630B-11E0-4434-BC79-449E6561F86D}"/>
              </a:ext>
            </a:extLst>
          </p:cNvPr>
          <p:cNvPicPr>
            <a:picLocks noGrp="1" noChangeAspect="1"/>
          </p:cNvPicPr>
          <p:nvPr>
            <p:ph sz="half" idx="2"/>
          </p:nvPr>
        </p:nvPicPr>
        <p:blipFill rotWithShape="1">
          <a:blip r:embed="rId3">
            <a:alphaModFix/>
            <a:extLst>
              <a:ext uri="{28A0092B-C50C-407E-A947-70E740481C1C}">
                <a14:useLocalDpi xmlns:a14="http://schemas.microsoft.com/office/drawing/2010/main" val="0"/>
              </a:ext>
            </a:extLst>
          </a:blip>
          <a:srcRect l="4458" r="-4" b="-4"/>
          <a:stretch/>
        </p:blipFill>
        <p:spPr>
          <a:xfrm>
            <a:off x="142844" y="1285860"/>
            <a:ext cx="4180350" cy="4375387"/>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Segnaposto contenuto 2"/>
          <p:cNvSpPr>
            <a:spLocks noGrp="1"/>
          </p:cNvSpPr>
          <p:nvPr>
            <p:ph sz="half" idx="1"/>
          </p:nvPr>
        </p:nvSpPr>
        <p:spPr>
          <a:xfrm>
            <a:off x="4974330" y="1484785"/>
            <a:ext cx="3733184" cy="4779132"/>
          </a:xfrm>
        </p:spPr>
        <p:txBody>
          <a:bodyPr vert="horz" lIns="91440" tIns="45720" rIns="91440" bIns="45720" rtlCol="0" anchor="ctr">
            <a:normAutofit/>
          </a:bodyPr>
          <a:lstStyle/>
          <a:p>
            <a:pPr indent="-228600">
              <a:lnSpc>
                <a:spcPct val="90000"/>
              </a:lnSpc>
            </a:pPr>
            <a:r>
              <a:rPr lang="en-US" sz="2400" dirty="0" err="1">
                <a:solidFill>
                  <a:srgbClr val="000000"/>
                </a:solidFill>
              </a:rPr>
              <a:t>Competenze</a:t>
            </a:r>
            <a:r>
              <a:rPr lang="en-US" sz="2400" dirty="0">
                <a:solidFill>
                  <a:srgbClr val="000000"/>
                </a:solidFill>
              </a:rPr>
              <a:t> </a:t>
            </a:r>
            <a:r>
              <a:rPr lang="en-US" sz="2400" dirty="0" err="1">
                <a:solidFill>
                  <a:srgbClr val="000000"/>
                </a:solidFill>
              </a:rPr>
              <a:t>tecniche</a:t>
            </a:r>
            <a:endParaRPr lang="en-US" sz="2400" dirty="0">
              <a:solidFill>
                <a:srgbClr val="000000"/>
              </a:solidFill>
            </a:endParaRPr>
          </a:p>
          <a:p>
            <a:pPr indent="-228600">
              <a:lnSpc>
                <a:spcPct val="90000"/>
              </a:lnSpc>
            </a:pPr>
            <a:r>
              <a:rPr lang="en-US" sz="2400" dirty="0" err="1">
                <a:solidFill>
                  <a:srgbClr val="000000"/>
                </a:solidFill>
              </a:rPr>
              <a:t>Capacità</a:t>
            </a:r>
            <a:r>
              <a:rPr lang="en-US" sz="2400" dirty="0">
                <a:solidFill>
                  <a:srgbClr val="000000"/>
                </a:solidFill>
              </a:rPr>
              <a:t> </a:t>
            </a:r>
            <a:r>
              <a:rPr lang="en-US" sz="2400" dirty="0" err="1">
                <a:solidFill>
                  <a:srgbClr val="000000"/>
                </a:solidFill>
              </a:rPr>
              <a:t>fisiche</a:t>
            </a:r>
            <a:endParaRPr lang="en-US" sz="2400" dirty="0">
              <a:solidFill>
                <a:srgbClr val="000000"/>
              </a:solidFill>
            </a:endParaRPr>
          </a:p>
          <a:p>
            <a:pPr indent="-228600">
              <a:lnSpc>
                <a:spcPct val="90000"/>
              </a:lnSpc>
            </a:pPr>
            <a:r>
              <a:rPr lang="en-US" sz="2400" dirty="0" err="1">
                <a:solidFill>
                  <a:srgbClr val="000000"/>
                </a:solidFill>
              </a:rPr>
              <a:t>Capacità</a:t>
            </a:r>
            <a:r>
              <a:rPr lang="en-US" sz="2400" dirty="0">
                <a:solidFill>
                  <a:srgbClr val="000000"/>
                </a:solidFill>
              </a:rPr>
              <a:t> </a:t>
            </a:r>
            <a:r>
              <a:rPr lang="en-US" sz="2400" dirty="0" err="1">
                <a:solidFill>
                  <a:srgbClr val="000000"/>
                </a:solidFill>
              </a:rPr>
              <a:t>psicologiche</a:t>
            </a:r>
            <a:r>
              <a:rPr lang="en-US" sz="2400" dirty="0">
                <a:solidFill>
                  <a:srgbClr val="000000"/>
                </a:solidFill>
              </a:rPr>
              <a:t> (</a:t>
            </a:r>
            <a:r>
              <a:rPr lang="en-US" sz="2400" i="1" dirty="0" err="1">
                <a:solidFill>
                  <a:srgbClr val="000000"/>
                </a:solidFill>
              </a:rPr>
              <a:t>attitudine</a:t>
            </a:r>
            <a:r>
              <a:rPr lang="en-US" sz="2400" dirty="0">
                <a:solidFill>
                  <a:srgbClr val="000000"/>
                </a:solidFill>
              </a:rPr>
              <a:t>)</a:t>
            </a:r>
          </a:p>
          <a:p>
            <a:pPr indent="-228600">
              <a:lnSpc>
                <a:spcPct val="90000"/>
              </a:lnSpc>
            </a:pPr>
            <a:endParaRPr lang="en-US" sz="2400" dirty="0">
              <a:solidFill>
                <a:srgbClr val="000000"/>
              </a:solidFill>
            </a:endParaRPr>
          </a:p>
          <a:p>
            <a:pPr indent="-228600">
              <a:lnSpc>
                <a:spcPct val="90000"/>
              </a:lnSpc>
            </a:pPr>
            <a:r>
              <a:rPr lang="en-US" sz="2400" dirty="0">
                <a:solidFill>
                  <a:srgbClr val="000000"/>
                </a:solidFill>
              </a:rPr>
              <a:t>H.R.: “</a:t>
            </a:r>
            <a:r>
              <a:rPr lang="en-US" sz="2400" i="1" dirty="0" err="1">
                <a:solidFill>
                  <a:srgbClr val="000000"/>
                </a:solidFill>
              </a:rPr>
              <a:t>capitale</a:t>
            </a:r>
            <a:r>
              <a:rPr lang="en-US" sz="2400" i="1" dirty="0">
                <a:solidFill>
                  <a:srgbClr val="000000"/>
                </a:solidFill>
              </a:rPr>
              <a:t> </a:t>
            </a:r>
            <a:r>
              <a:rPr lang="en-US" sz="2400" i="1" dirty="0" err="1">
                <a:solidFill>
                  <a:srgbClr val="000000"/>
                </a:solidFill>
              </a:rPr>
              <a:t>umano</a:t>
            </a:r>
            <a:r>
              <a:rPr lang="en-US" sz="2400" dirty="0">
                <a:solidFill>
                  <a:srgbClr val="000000"/>
                </a:solidFill>
              </a:rPr>
              <a:t>”</a:t>
            </a:r>
          </a:p>
          <a:p>
            <a:pPr lvl="1" indent="-228600">
              <a:lnSpc>
                <a:spcPct val="90000"/>
              </a:lnSpc>
              <a:buFont typeface="Arial" panose="020B0604020202020204" pitchFamily="34" charset="0"/>
              <a:buChar char="•"/>
            </a:pPr>
            <a:r>
              <a:rPr lang="en-US" dirty="0">
                <a:solidFill>
                  <a:srgbClr val="000000"/>
                </a:solidFill>
              </a:rPr>
              <a:t>Soft Skills</a:t>
            </a:r>
          </a:p>
          <a:p>
            <a:pPr lvl="1" indent="-228600">
              <a:lnSpc>
                <a:spcPct val="90000"/>
              </a:lnSpc>
              <a:buFont typeface="Arial" panose="020B0604020202020204" pitchFamily="34" charset="0"/>
              <a:buChar char="•"/>
            </a:pPr>
            <a:r>
              <a:rPr lang="en-US" dirty="0">
                <a:solidFill>
                  <a:srgbClr val="000000"/>
                </a:solidFill>
              </a:rPr>
              <a:t>Hard Skills </a:t>
            </a:r>
            <a:endParaRPr lang="en-US" sz="1500" dirty="0">
              <a:solidFill>
                <a:srgbClr val="000000"/>
              </a:solidFill>
            </a:endParaRPr>
          </a:p>
        </p:txBody>
      </p:sp>
    </p:spTree>
    <p:extLst>
      <p:ext uri="{BB962C8B-B14F-4D97-AF65-F5344CB8AC3E}">
        <p14:creationId xmlns:p14="http://schemas.microsoft.com/office/powerpoint/2010/main" val="35205347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H.R. - Stato dell’arte nella P.A.</a:t>
            </a:r>
          </a:p>
        </p:txBody>
      </p:sp>
      <p:sp>
        <p:nvSpPr>
          <p:cNvPr id="3" name="Segnaposto contenuto 2"/>
          <p:cNvSpPr>
            <a:spLocks noGrp="1"/>
          </p:cNvSpPr>
          <p:nvPr>
            <p:ph sz="half" idx="1"/>
          </p:nvPr>
        </p:nvSpPr>
        <p:spPr/>
        <p:txBody>
          <a:bodyPr/>
          <a:lstStyle/>
          <a:p>
            <a:endParaRPr lang="it-IT" dirty="0"/>
          </a:p>
          <a:p>
            <a:r>
              <a:rPr lang="it-IT" dirty="0"/>
              <a:t>Carenza di letteratura scientifica</a:t>
            </a:r>
          </a:p>
          <a:p>
            <a:endParaRPr lang="it-IT" dirty="0"/>
          </a:p>
          <a:p>
            <a:r>
              <a:rPr lang="it-IT" dirty="0"/>
              <a:t>Carenza di strumenti operativi per indicatori di idoneità psichica</a:t>
            </a:r>
          </a:p>
        </p:txBody>
      </p:sp>
      <p:pic>
        <p:nvPicPr>
          <p:cNvPr id="6" name="Segnaposto contenuto 5" descr="Immagine che contiene testo, mappa&#10;&#10;Descrizione generata automaticamente">
            <a:extLst>
              <a:ext uri="{FF2B5EF4-FFF2-40B4-BE49-F238E27FC236}">
                <a16:creationId xmlns:a16="http://schemas.microsoft.com/office/drawing/2014/main" id="{F6417955-6B60-4637-A604-95C2F8C17C3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1772816"/>
            <a:ext cx="4038600" cy="4176464"/>
          </a:xfrm>
        </p:spPr>
      </p:pic>
    </p:spTree>
    <p:extLst>
      <p:ext uri="{BB962C8B-B14F-4D97-AF65-F5344CB8AC3E}">
        <p14:creationId xmlns:p14="http://schemas.microsoft.com/office/powerpoint/2010/main" val="7997966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529797" y="458016"/>
            <a:ext cx="3933226" cy="1538130"/>
          </a:xfrm>
        </p:spPr>
        <p:txBody>
          <a:bodyPr vert="horz" lIns="91440" tIns="45720" rIns="91440" bIns="45720" rtlCol="0" anchor="ctr">
            <a:normAutofit/>
          </a:bodyPr>
          <a:lstStyle/>
          <a:p>
            <a:pPr algn="l">
              <a:lnSpc>
                <a:spcPct val="90000"/>
              </a:lnSpc>
            </a:pPr>
            <a:r>
              <a:rPr lang="en-US" sz="3400" kern="1200" dirty="0" err="1">
                <a:solidFill>
                  <a:schemeClr val="tx1"/>
                </a:solidFill>
                <a:latin typeface="+mj-lt"/>
                <a:ea typeface="+mj-ea"/>
                <a:cs typeface="+mj-cs"/>
              </a:rPr>
              <a:t>Procedura</a:t>
            </a:r>
            <a:r>
              <a:rPr lang="en-US" sz="3400" kern="1200" dirty="0">
                <a:solidFill>
                  <a:schemeClr val="tx1"/>
                </a:solidFill>
                <a:latin typeface="+mj-lt"/>
                <a:ea typeface="+mj-ea"/>
                <a:cs typeface="+mj-cs"/>
              </a:rPr>
              <a:t> di </a:t>
            </a:r>
            <a:r>
              <a:rPr lang="en-US" sz="3400" kern="1200" dirty="0" err="1">
                <a:solidFill>
                  <a:schemeClr val="tx1"/>
                </a:solidFill>
                <a:latin typeface="+mj-lt"/>
                <a:ea typeface="+mj-ea"/>
                <a:cs typeface="+mj-cs"/>
              </a:rPr>
              <a:t>valutazione</a:t>
            </a:r>
            <a:r>
              <a:rPr lang="en-US" sz="3400" kern="1200" dirty="0">
                <a:solidFill>
                  <a:schemeClr val="tx1"/>
                </a:solidFill>
                <a:latin typeface="+mj-lt"/>
                <a:ea typeface="+mj-ea"/>
                <a:cs typeface="+mj-cs"/>
              </a:rPr>
              <a:t/>
            </a:r>
            <a:br>
              <a:rPr lang="en-US" sz="3400" kern="1200" dirty="0">
                <a:solidFill>
                  <a:schemeClr val="tx1"/>
                </a:solidFill>
                <a:latin typeface="+mj-lt"/>
                <a:ea typeface="+mj-ea"/>
                <a:cs typeface="+mj-cs"/>
              </a:rPr>
            </a:br>
            <a:r>
              <a:rPr lang="en-US" sz="3400" kern="1200" dirty="0">
                <a:solidFill>
                  <a:schemeClr val="tx1"/>
                </a:solidFill>
                <a:latin typeface="+mj-lt"/>
                <a:ea typeface="+mj-ea"/>
                <a:cs typeface="+mj-cs"/>
              </a:rPr>
              <a:t>per </a:t>
            </a:r>
            <a:r>
              <a:rPr lang="en-US" sz="3400" kern="1200" dirty="0" err="1">
                <a:solidFill>
                  <a:schemeClr val="tx1"/>
                </a:solidFill>
                <a:latin typeface="+mj-lt"/>
                <a:ea typeface="+mj-ea"/>
                <a:cs typeface="+mj-cs"/>
              </a:rPr>
              <a:t>idoneità</a:t>
            </a:r>
            <a:r>
              <a:rPr lang="en-US" sz="3400" kern="1200" dirty="0">
                <a:solidFill>
                  <a:schemeClr val="tx1"/>
                </a:solidFill>
                <a:latin typeface="+mj-lt"/>
                <a:ea typeface="+mj-ea"/>
                <a:cs typeface="+mj-cs"/>
              </a:rPr>
              <a:t> </a:t>
            </a:r>
            <a:r>
              <a:rPr lang="en-US" sz="3400" kern="1200" dirty="0" err="1">
                <a:solidFill>
                  <a:schemeClr val="tx1"/>
                </a:solidFill>
                <a:latin typeface="+mj-lt"/>
                <a:ea typeface="+mj-ea"/>
                <a:cs typeface="+mj-cs"/>
              </a:rPr>
              <a:t>psichica</a:t>
            </a:r>
            <a:endParaRPr lang="en-US" sz="3400" kern="1200" dirty="0">
              <a:solidFill>
                <a:schemeClr val="tx1"/>
              </a:solidFill>
              <a:latin typeface="+mj-lt"/>
              <a:ea typeface="+mj-ea"/>
              <a:cs typeface="+mj-cs"/>
            </a:endParaRPr>
          </a:p>
        </p:txBody>
      </p:sp>
      <p:sp>
        <p:nvSpPr>
          <p:cNvPr id="23" name="Freeform 6">
            <a:extLst>
              <a:ext uri="{FF2B5EF4-FFF2-40B4-BE49-F238E27FC236}">
                <a16:creationId xmlns:a16="http://schemas.microsoft.com/office/drawing/2014/main" id="{B6C29DB0-17E9-42FF-986E-0B7F493F4D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649688" y="1685652"/>
            <a:ext cx="2456259"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6">
            <a:extLst>
              <a:ext uri="{FF2B5EF4-FFF2-40B4-BE49-F238E27FC236}">
                <a16:creationId xmlns:a16="http://schemas.microsoft.com/office/drawing/2014/main" id="{115AD956-A5B6-4760-B8B2-11E2DF6B021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64643" y="744469"/>
            <a:ext cx="2456751"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pic>
        <p:nvPicPr>
          <p:cNvPr id="9" name="Segnaposto contenuto 8">
            <a:extLst>
              <a:ext uri="{FF2B5EF4-FFF2-40B4-BE49-F238E27FC236}">
                <a16:creationId xmlns:a16="http://schemas.microsoft.com/office/drawing/2014/main" id="{B34E0F87-C23D-4084-87A2-999DB90C396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110129" y="1556792"/>
            <a:ext cx="2450957" cy="3816424"/>
          </a:xfrm>
          <a:prstGeom prst="rect">
            <a:avLst/>
          </a:prstGeom>
        </p:spPr>
      </p:pic>
      <p:sp>
        <p:nvSpPr>
          <p:cNvPr id="3" name="Segnaposto contenuto 2"/>
          <p:cNvSpPr>
            <a:spLocks noGrp="1"/>
          </p:cNvSpPr>
          <p:nvPr>
            <p:ph sz="half" idx="1"/>
          </p:nvPr>
        </p:nvSpPr>
        <p:spPr>
          <a:xfrm>
            <a:off x="4211960" y="1996147"/>
            <a:ext cx="4367397" cy="4180816"/>
          </a:xfrm>
        </p:spPr>
        <p:txBody>
          <a:bodyPr vert="horz" lIns="91440" tIns="45720" rIns="91440" bIns="45720" rtlCol="0">
            <a:normAutofit fontScale="92500"/>
          </a:bodyPr>
          <a:lstStyle/>
          <a:p>
            <a:pPr indent="-228600">
              <a:lnSpc>
                <a:spcPct val="90000"/>
              </a:lnSpc>
            </a:pPr>
            <a:endParaRPr lang="en-US" sz="2100" dirty="0"/>
          </a:p>
          <a:p>
            <a:pPr indent="-228600">
              <a:lnSpc>
                <a:spcPct val="90000"/>
              </a:lnSpc>
            </a:pPr>
            <a:r>
              <a:rPr lang="en-US" dirty="0"/>
              <a:t>A. </a:t>
            </a:r>
            <a:r>
              <a:rPr lang="en-US" dirty="0" err="1"/>
              <a:t>competenze</a:t>
            </a:r>
            <a:r>
              <a:rPr lang="en-US" dirty="0"/>
              <a:t> </a:t>
            </a:r>
            <a:r>
              <a:rPr lang="en-US" dirty="0" err="1"/>
              <a:t>psicologiche</a:t>
            </a:r>
            <a:r>
              <a:rPr lang="en-US" dirty="0"/>
              <a:t> </a:t>
            </a:r>
            <a:r>
              <a:rPr lang="en-US" dirty="0" err="1"/>
              <a:t>indispensabili</a:t>
            </a:r>
            <a:r>
              <a:rPr lang="en-US" dirty="0"/>
              <a:t> al </a:t>
            </a:r>
            <a:r>
              <a:rPr lang="en-US" dirty="0" err="1"/>
              <a:t>lavoro</a:t>
            </a:r>
            <a:r>
              <a:rPr lang="en-US" dirty="0"/>
              <a:t> ed </a:t>
            </a:r>
            <a:r>
              <a:rPr lang="en-US" dirty="0" err="1"/>
              <a:t>effetti</a:t>
            </a:r>
            <a:r>
              <a:rPr lang="en-US" dirty="0"/>
              <a:t> del </a:t>
            </a:r>
            <a:r>
              <a:rPr lang="en-US" dirty="0" err="1"/>
              <a:t>disturbo</a:t>
            </a:r>
            <a:r>
              <a:rPr lang="en-US" dirty="0"/>
              <a:t> </a:t>
            </a:r>
            <a:r>
              <a:rPr lang="en-US" dirty="0" err="1"/>
              <a:t>psichico</a:t>
            </a:r>
            <a:endParaRPr lang="en-US" dirty="0"/>
          </a:p>
          <a:p>
            <a:pPr indent="-228600">
              <a:lnSpc>
                <a:spcPct val="90000"/>
              </a:lnSpc>
            </a:pPr>
            <a:r>
              <a:rPr lang="en-US" dirty="0"/>
              <a:t>B. cause </a:t>
            </a:r>
            <a:r>
              <a:rPr lang="en-US" dirty="0" err="1"/>
              <a:t>lavorative</a:t>
            </a:r>
            <a:r>
              <a:rPr lang="en-US" dirty="0"/>
              <a:t> del </a:t>
            </a:r>
            <a:r>
              <a:rPr lang="en-US" dirty="0" err="1"/>
              <a:t>disturbo</a:t>
            </a:r>
            <a:r>
              <a:rPr lang="en-US" dirty="0"/>
              <a:t> </a:t>
            </a:r>
            <a:r>
              <a:rPr lang="en-US" dirty="0" err="1"/>
              <a:t>psichico</a:t>
            </a:r>
            <a:r>
              <a:rPr lang="en-US" dirty="0"/>
              <a:t> e </a:t>
            </a:r>
            <a:r>
              <a:rPr lang="en-US" dirty="0" err="1"/>
              <a:t>principali</a:t>
            </a:r>
            <a:r>
              <a:rPr lang="en-US" dirty="0"/>
              <a:t> </a:t>
            </a:r>
            <a:r>
              <a:rPr lang="en-US" dirty="0" err="1"/>
              <a:t>quadri</a:t>
            </a:r>
            <a:r>
              <a:rPr lang="en-US" dirty="0"/>
              <a:t> </a:t>
            </a:r>
            <a:r>
              <a:rPr lang="en-US" dirty="0" err="1"/>
              <a:t>clinici</a:t>
            </a:r>
            <a:r>
              <a:rPr lang="en-US" dirty="0"/>
              <a:t> </a:t>
            </a:r>
            <a:r>
              <a:rPr lang="en-US" dirty="0" err="1"/>
              <a:t>reattivi</a:t>
            </a:r>
            <a:endParaRPr lang="en-US" dirty="0"/>
          </a:p>
          <a:p>
            <a:pPr indent="-228600">
              <a:lnSpc>
                <a:spcPct val="90000"/>
              </a:lnSpc>
            </a:pPr>
            <a:r>
              <a:rPr lang="en-US" dirty="0"/>
              <a:t>C. </a:t>
            </a:r>
            <a:r>
              <a:rPr lang="en-US" dirty="0" err="1"/>
              <a:t>gestione</a:t>
            </a:r>
            <a:r>
              <a:rPr lang="en-US" dirty="0"/>
              <a:t> </a:t>
            </a:r>
            <a:r>
              <a:rPr lang="en-US" dirty="0" err="1"/>
              <a:t>dei</a:t>
            </a:r>
            <a:r>
              <a:rPr lang="en-US" dirty="0"/>
              <a:t> </a:t>
            </a:r>
            <a:r>
              <a:rPr lang="en-US" dirty="0" err="1"/>
              <a:t>dipendenti</a:t>
            </a:r>
            <a:r>
              <a:rPr lang="en-US" dirty="0"/>
              <a:t> con </a:t>
            </a:r>
            <a:r>
              <a:rPr lang="en-US" dirty="0" err="1"/>
              <a:t>patologie</a:t>
            </a:r>
            <a:r>
              <a:rPr lang="en-US" dirty="0"/>
              <a:t> </a:t>
            </a:r>
            <a:r>
              <a:rPr lang="en-US" dirty="0" err="1"/>
              <a:t>psichiatriche</a:t>
            </a:r>
            <a:endParaRPr lang="en-US" dirty="0"/>
          </a:p>
        </p:txBody>
      </p:sp>
    </p:spTree>
    <p:extLst>
      <p:ext uri="{BB962C8B-B14F-4D97-AF65-F5344CB8AC3E}">
        <p14:creationId xmlns:p14="http://schemas.microsoft.com/office/powerpoint/2010/main" val="226612512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6F5174-31D9-4DBB-AAB7-A1FD7BDB1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6129"/>
            <a:ext cx="4851603" cy="5925741"/>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AE113210-7872-481A-ADE6-3A05CCAF5E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13200"/>
          <a:stretch/>
        </p:blipFill>
        <p:spPr>
          <a:xfrm>
            <a:off x="0" y="466129"/>
            <a:ext cx="9144000" cy="5925741"/>
          </a:xfrm>
          <a:prstGeom prst="rect">
            <a:avLst/>
          </a:prstGeom>
        </p:spPr>
      </p:pic>
      <p:sp>
        <p:nvSpPr>
          <p:cNvPr id="2" name="Titolo 1"/>
          <p:cNvSpPr>
            <a:spLocks noGrp="1"/>
          </p:cNvSpPr>
          <p:nvPr>
            <p:ph type="title"/>
          </p:nvPr>
        </p:nvSpPr>
        <p:spPr>
          <a:xfrm>
            <a:off x="4976979" y="1459467"/>
            <a:ext cx="3733482" cy="1090538"/>
          </a:xfrm>
        </p:spPr>
        <p:txBody>
          <a:bodyPr vert="horz" lIns="91440" tIns="45720" rIns="91440" bIns="45720" rtlCol="0" anchor="ctr">
            <a:normAutofit/>
          </a:bodyPr>
          <a:lstStyle/>
          <a:p>
            <a:pPr algn="l">
              <a:lnSpc>
                <a:spcPct val="90000"/>
              </a:lnSpc>
            </a:pPr>
            <a:r>
              <a:rPr lang="en-US" sz="3400" kern="1200">
                <a:solidFill>
                  <a:srgbClr val="000000"/>
                </a:solidFill>
                <a:latin typeface="+mj-lt"/>
                <a:ea typeface="+mj-ea"/>
                <a:cs typeface="+mj-cs"/>
              </a:rPr>
              <a:t>Competenze psicologiche: aree</a:t>
            </a:r>
          </a:p>
        </p:txBody>
      </p:sp>
      <p:sp>
        <p:nvSpPr>
          <p:cNvPr id="15" name="Freeform 62">
            <a:extLst>
              <a:ext uri="{FF2B5EF4-FFF2-40B4-BE49-F238E27FC236}">
                <a16:creationId xmlns:a16="http://schemas.microsoft.com/office/drawing/2014/main"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86286"/>
            <a:ext cx="4320692" cy="4666770"/>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6" name="Segnaposto contenuto 5" descr="Immagine che contiene persona, donna, persone, interni&#10;&#10;Descrizione generata automaticamente">
            <a:extLst>
              <a:ext uri="{FF2B5EF4-FFF2-40B4-BE49-F238E27FC236}">
                <a16:creationId xmlns:a16="http://schemas.microsoft.com/office/drawing/2014/main" id="{EE0D48D0-4169-4BD8-BBE6-DECBD883F905}"/>
              </a:ext>
            </a:extLst>
          </p:cNvPr>
          <p:cNvPicPr>
            <a:picLocks noGrp="1" noChangeAspect="1"/>
          </p:cNvPicPr>
          <p:nvPr>
            <p:ph sz="half" idx="2"/>
          </p:nvPr>
        </p:nvPicPr>
        <p:blipFill rotWithShape="1">
          <a:blip r:embed="rId3">
            <a:alphaModFix/>
            <a:extLst>
              <a:ext uri="{28A0092B-C50C-407E-A947-70E740481C1C}">
                <a14:useLocalDpi xmlns:a14="http://schemas.microsoft.com/office/drawing/2010/main" val="0"/>
              </a:ext>
            </a:extLst>
          </a:blip>
          <a:srcRect l="4924" r="31541" b="1"/>
          <a:stretch/>
        </p:blipFill>
        <p:spPr>
          <a:xfrm>
            <a:off x="20" y="1351210"/>
            <a:ext cx="4180350" cy="4375387"/>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Segnaposto contenuto 2"/>
          <p:cNvSpPr>
            <a:spLocks noGrp="1"/>
          </p:cNvSpPr>
          <p:nvPr>
            <p:ph sz="half" idx="1"/>
          </p:nvPr>
        </p:nvSpPr>
        <p:spPr>
          <a:xfrm>
            <a:off x="4974330" y="2673512"/>
            <a:ext cx="3733184" cy="2729467"/>
          </a:xfrm>
        </p:spPr>
        <p:txBody>
          <a:bodyPr vert="horz" lIns="91440" tIns="45720" rIns="91440" bIns="45720" rtlCol="0" anchor="ctr">
            <a:normAutofit/>
          </a:bodyPr>
          <a:lstStyle/>
          <a:p>
            <a:pPr indent="-228600">
              <a:lnSpc>
                <a:spcPct val="90000"/>
              </a:lnSpc>
            </a:pPr>
            <a:endParaRPr lang="en-US" sz="1500" dirty="0">
              <a:solidFill>
                <a:srgbClr val="000000"/>
              </a:solidFill>
            </a:endParaRPr>
          </a:p>
          <a:p>
            <a:pPr marL="114300" indent="0">
              <a:lnSpc>
                <a:spcPct val="90000"/>
              </a:lnSpc>
              <a:buNone/>
            </a:pPr>
            <a:r>
              <a:rPr lang="en-US" dirty="0">
                <a:solidFill>
                  <a:srgbClr val="000000"/>
                </a:solidFill>
              </a:rPr>
              <a:t>1. </a:t>
            </a:r>
            <a:r>
              <a:rPr lang="en-US" dirty="0" err="1">
                <a:solidFill>
                  <a:srgbClr val="000000"/>
                </a:solidFill>
              </a:rPr>
              <a:t>Cognitiva</a:t>
            </a:r>
            <a:endParaRPr lang="en-US" dirty="0">
              <a:solidFill>
                <a:srgbClr val="000000"/>
              </a:solidFill>
            </a:endParaRPr>
          </a:p>
          <a:p>
            <a:pPr marL="114300" indent="0">
              <a:lnSpc>
                <a:spcPct val="90000"/>
              </a:lnSpc>
              <a:buNone/>
            </a:pPr>
            <a:r>
              <a:rPr lang="en-US" dirty="0">
                <a:solidFill>
                  <a:srgbClr val="000000"/>
                </a:solidFill>
              </a:rPr>
              <a:t>2. </a:t>
            </a:r>
            <a:r>
              <a:rPr lang="en-US" dirty="0" err="1">
                <a:solidFill>
                  <a:srgbClr val="000000"/>
                </a:solidFill>
              </a:rPr>
              <a:t>Relazionale</a:t>
            </a:r>
            <a:endParaRPr lang="en-US" dirty="0">
              <a:solidFill>
                <a:srgbClr val="000000"/>
              </a:solidFill>
            </a:endParaRPr>
          </a:p>
          <a:p>
            <a:pPr marL="114300" indent="0">
              <a:lnSpc>
                <a:spcPct val="90000"/>
              </a:lnSpc>
              <a:buNone/>
            </a:pPr>
            <a:r>
              <a:rPr lang="en-US" dirty="0">
                <a:solidFill>
                  <a:srgbClr val="000000"/>
                </a:solidFill>
              </a:rPr>
              <a:t>3. </a:t>
            </a:r>
            <a:r>
              <a:rPr lang="en-US" dirty="0" err="1">
                <a:solidFill>
                  <a:srgbClr val="000000"/>
                </a:solidFill>
              </a:rPr>
              <a:t>Realizzativa</a:t>
            </a:r>
            <a:endParaRPr lang="en-US" dirty="0">
              <a:solidFill>
                <a:srgbClr val="000000"/>
              </a:solidFill>
            </a:endParaRPr>
          </a:p>
          <a:p>
            <a:pPr marL="114300" indent="0">
              <a:lnSpc>
                <a:spcPct val="90000"/>
              </a:lnSpc>
              <a:buNone/>
            </a:pPr>
            <a:r>
              <a:rPr lang="en-US" dirty="0">
                <a:solidFill>
                  <a:srgbClr val="000000"/>
                </a:solidFill>
              </a:rPr>
              <a:t>4. </a:t>
            </a:r>
            <a:r>
              <a:rPr lang="en-US" dirty="0" err="1">
                <a:solidFill>
                  <a:srgbClr val="000000"/>
                </a:solidFill>
              </a:rPr>
              <a:t>Emozionale</a:t>
            </a:r>
            <a:endParaRPr lang="en-US" dirty="0">
              <a:solidFill>
                <a:srgbClr val="000000"/>
              </a:solidFill>
            </a:endParaRPr>
          </a:p>
          <a:p>
            <a:pPr marL="114300" indent="0">
              <a:lnSpc>
                <a:spcPct val="90000"/>
              </a:lnSpc>
              <a:buNone/>
            </a:pPr>
            <a:r>
              <a:rPr lang="en-US" dirty="0">
                <a:solidFill>
                  <a:srgbClr val="000000"/>
                </a:solidFill>
              </a:rPr>
              <a:t>5. </a:t>
            </a:r>
            <a:r>
              <a:rPr lang="en-US" dirty="0" err="1">
                <a:solidFill>
                  <a:srgbClr val="000000"/>
                </a:solidFill>
              </a:rPr>
              <a:t>Ideativa</a:t>
            </a:r>
            <a:endParaRPr lang="en-US" dirty="0">
              <a:solidFill>
                <a:srgbClr val="000000"/>
              </a:solidFill>
            </a:endParaRPr>
          </a:p>
          <a:p>
            <a:pPr indent="-228600">
              <a:lnSpc>
                <a:spcPct val="90000"/>
              </a:lnSpc>
            </a:pPr>
            <a:endParaRPr lang="en-US" sz="1500" dirty="0">
              <a:solidFill>
                <a:srgbClr val="000000"/>
              </a:solidFill>
            </a:endParaRPr>
          </a:p>
          <a:p>
            <a:pPr indent="-228600">
              <a:lnSpc>
                <a:spcPct val="90000"/>
              </a:lnSpc>
            </a:pPr>
            <a:endParaRPr lang="en-US" sz="1500" dirty="0">
              <a:solidFill>
                <a:srgbClr val="000000"/>
              </a:solidFill>
            </a:endParaRPr>
          </a:p>
        </p:txBody>
      </p:sp>
    </p:spTree>
    <p:extLst>
      <p:ext uri="{BB962C8B-B14F-4D97-AF65-F5344CB8AC3E}">
        <p14:creationId xmlns:p14="http://schemas.microsoft.com/office/powerpoint/2010/main" val="280874283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6F5174-31D9-4DBB-AAB7-A1FD7BDB1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6129"/>
            <a:ext cx="4851603" cy="5925741"/>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AE113210-7872-481A-ADE6-3A05CCAF5E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13200"/>
          <a:stretch/>
        </p:blipFill>
        <p:spPr>
          <a:xfrm>
            <a:off x="0" y="466129"/>
            <a:ext cx="9144000" cy="5925741"/>
          </a:xfrm>
          <a:prstGeom prst="rect">
            <a:avLst/>
          </a:prstGeom>
        </p:spPr>
      </p:pic>
      <p:sp>
        <p:nvSpPr>
          <p:cNvPr id="2" name="Titolo 1"/>
          <p:cNvSpPr>
            <a:spLocks noGrp="1"/>
          </p:cNvSpPr>
          <p:nvPr>
            <p:ph type="title"/>
          </p:nvPr>
        </p:nvSpPr>
        <p:spPr>
          <a:xfrm>
            <a:off x="4976979" y="1459467"/>
            <a:ext cx="3733482" cy="1090538"/>
          </a:xfrm>
        </p:spPr>
        <p:txBody>
          <a:bodyPr vert="horz" lIns="91440" tIns="45720" rIns="91440" bIns="45720" rtlCol="0" anchor="ctr">
            <a:normAutofit/>
          </a:bodyPr>
          <a:lstStyle/>
          <a:p>
            <a:pPr algn="l">
              <a:lnSpc>
                <a:spcPct val="90000"/>
              </a:lnSpc>
            </a:pPr>
            <a:r>
              <a:rPr lang="en-US" sz="3400" kern="1200">
                <a:solidFill>
                  <a:srgbClr val="000000"/>
                </a:solidFill>
                <a:latin typeface="+mj-lt"/>
                <a:ea typeface="+mj-ea"/>
                <a:cs typeface="+mj-cs"/>
              </a:rPr>
              <a:t>Competenze cognitive</a:t>
            </a:r>
          </a:p>
        </p:txBody>
      </p:sp>
      <p:sp>
        <p:nvSpPr>
          <p:cNvPr id="15" name="Freeform 62">
            <a:extLst>
              <a:ext uri="{FF2B5EF4-FFF2-40B4-BE49-F238E27FC236}">
                <a16:creationId xmlns:a16="http://schemas.microsoft.com/office/drawing/2014/main"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86286"/>
            <a:ext cx="4320692" cy="4666770"/>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6" name="Segnaposto contenuto 5">
            <a:extLst>
              <a:ext uri="{FF2B5EF4-FFF2-40B4-BE49-F238E27FC236}">
                <a16:creationId xmlns:a16="http://schemas.microsoft.com/office/drawing/2014/main" id="{D25F4A24-4EB3-4F11-9E88-9DB46C876CB4}"/>
              </a:ext>
            </a:extLst>
          </p:cNvPr>
          <p:cNvPicPr>
            <a:picLocks noGrp="1" noChangeAspect="1"/>
          </p:cNvPicPr>
          <p:nvPr>
            <p:ph sz="half" idx="2"/>
          </p:nvPr>
        </p:nvPicPr>
        <p:blipFill rotWithShape="1">
          <a:blip r:embed="rId3">
            <a:alphaModFix/>
            <a:extLst>
              <a:ext uri="{28A0092B-C50C-407E-A947-70E740481C1C}">
                <a14:useLocalDpi xmlns:a14="http://schemas.microsoft.com/office/drawing/2010/main" val="0"/>
              </a:ext>
            </a:extLst>
          </a:blip>
          <a:srcRect l="4196" r="13875" b="-2"/>
          <a:stretch/>
        </p:blipFill>
        <p:spPr>
          <a:xfrm>
            <a:off x="20" y="1351210"/>
            <a:ext cx="4180350" cy="4375387"/>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Segnaposto contenuto 2"/>
          <p:cNvSpPr>
            <a:spLocks noGrp="1"/>
          </p:cNvSpPr>
          <p:nvPr>
            <p:ph sz="half" idx="1"/>
          </p:nvPr>
        </p:nvSpPr>
        <p:spPr>
          <a:xfrm>
            <a:off x="4974330" y="2673512"/>
            <a:ext cx="3733184" cy="2729467"/>
          </a:xfrm>
        </p:spPr>
        <p:txBody>
          <a:bodyPr vert="horz" lIns="91440" tIns="45720" rIns="91440" bIns="45720" rtlCol="0" anchor="ctr">
            <a:normAutofit/>
          </a:bodyPr>
          <a:lstStyle/>
          <a:p>
            <a:pPr indent="-228600">
              <a:lnSpc>
                <a:spcPct val="90000"/>
              </a:lnSpc>
            </a:pPr>
            <a:endParaRPr lang="en-US" sz="1500" dirty="0">
              <a:solidFill>
                <a:srgbClr val="000000"/>
              </a:solidFill>
            </a:endParaRPr>
          </a:p>
          <a:p>
            <a:pPr indent="-228600">
              <a:lnSpc>
                <a:spcPct val="90000"/>
              </a:lnSpc>
            </a:pPr>
            <a:r>
              <a:rPr lang="en-US" sz="3600" dirty="0">
                <a:solidFill>
                  <a:srgbClr val="000000"/>
                </a:solidFill>
              </a:rPr>
              <a:t>Problem solving</a:t>
            </a:r>
          </a:p>
          <a:p>
            <a:pPr indent="-228600">
              <a:lnSpc>
                <a:spcPct val="90000"/>
              </a:lnSpc>
            </a:pPr>
            <a:r>
              <a:rPr lang="en-US" sz="3600" dirty="0" err="1">
                <a:solidFill>
                  <a:srgbClr val="000000"/>
                </a:solidFill>
              </a:rPr>
              <a:t>Sintesi</a:t>
            </a:r>
            <a:endParaRPr lang="en-US" sz="3600" dirty="0">
              <a:solidFill>
                <a:srgbClr val="000000"/>
              </a:solidFill>
            </a:endParaRPr>
          </a:p>
          <a:p>
            <a:pPr indent="-228600">
              <a:lnSpc>
                <a:spcPct val="90000"/>
              </a:lnSpc>
            </a:pPr>
            <a:r>
              <a:rPr lang="en-US" sz="3600" dirty="0" err="1">
                <a:solidFill>
                  <a:srgbClr val="000000"/>
                </a:solidFill>
              </a:rPr>
              <a:t>Analisi</a:t>
            </a:r>
            <a:endParaRPr lang="en-US" sz="3600" dirty="0">
              <a:solidFill>
                <a:srgbClr val="000000"/>
              </a:solidFill>
            </a:endParaRPr>
          </a:p>
          <a:p>
            <a:pPr indent="-228600">
              <a:lnSpc>
                <a:spcPct val="90000"/>
              </a:lnSpc>
            </a:pPr>
            <a:r>
              <a:rPr lang="en-US" sz="3600" dirty="0" err="1">
                <a:solidFill>
                  <a:srgbClr val="000000"/>
                </a:solidFill>
              </a:rPr>
              <a:t>Pensiero</a:t>
            </a:r>
            <a:r>
              <a:rPr lang="en-US" sz="3600" dirty="0">
                <a:solidFill>
                  <a:srgbClr val="000000"/>
                </a:solidFill>
              </a:rPr>
              <a:t> </a:t>
            </a:r>
            <a:r>
              <a:rPr lang="en-US" sz="3600" dirty="0" err="1">
                <a:solidFill>
                  <a:srgbClr val="000000"/>
                </a:solidFill>
              </a:rPr>
              <a:t>logico</a:t>
            </a:r>
            <a:endParaRPr lang="en-US" sz="3600" dirty="0">
              <a:solidFill>
                <a:srgbClr val="000000"/>
              </a:solidFill>
            </a:endParaRPr>
          </a:p>
        </p:txBody>
      </p:sp>
    </p:spTree>
    <p:extLst>
      <p:ext uri="{BB962C8B-B14F-4D97-AF65-F5344CB8AC3E}">
        <p14:creationId xmlns:p14="http://schemas.microsoft.com/office/powerpoint/2010/main" val="27854209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56F5174-31D9-4DBB-AAB7-A1FD7BDB1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6129"/>
            <a:ext cx="4851603" cy="5925741"/>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22" name="Picture 21">
            <a:extLst>
              <a:ext uri="{FF2B5EF4-FFF2-40B4-BE49-F238E27FC236}">
                <a16:creationId xmlns:a16="http://schemas.microsoft.com/office/drawing/2014/main" id="{AE113210-7872-481A-ADE6-3A05CCAF5E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13200"/>
          <a:stretch/>
        </p:blipFill>
        <p:spPr>
          <a:xfrm>
            <a:off x="0" y="466129"/>
            <a:ext cx="9144000" cy="5925741"/>
          </a:xfrm>
          <a:prstGeom prst="rect">
            <a:avLst/>
          </a:prstGeom>
        </p:spPr>
      </p:pic>
      <p:sp>
        <p:nvSpPr>
          <p:cNvPr id="2" name="Titolo 1"/>
          <p:cNvSpPr>
            <a:spLocks noGrp="1"/>
          </p:cNvSpPr>
          <p:nvPr>
            <p:ph type="title"/>
          </p:nvPr>
        </p:nvSpPr>
        <p:spPr>
          <a:xfrm>
            <a:off x="4976979" y="1459467"/>
            <a:ext cx="3733482" cy="1090538"/>
          </a:xfrm>
        </p:spPr>
        <p:txBody>
          <a:bodyPr vert="horz" lIns="91440" tIns="45720" rIns="91440" bIns="45720" rtlCol="0" anchor="ctr">
            <a:normAutofit/>
          </a:bodyPr>
          <a:lstStyle/>
          <a:p>
            <a:pPr algn="l">
              <a:lnSpc>
                <a:spcPct val="90000"/>
              </a:lnSpc>
            </a:pPr>
            <a:r>
              <a:rPr lang="en-US" sz="3400" kern="1200">
                <a:solidFill>
                  <a:srgbClr val="000000"/>
                </a:solidFill>
                <a:latin typeface="+mj-lt"/>
                <a:ea typeface="+mj-ea"/>
                <a:cs typeface="+mj-cs"/>
              </a:rPr>
              <a:t>Competenze relazionali</a:t>
            </a:r>
          </a:p>
        </p:txBody>
      </p:sp>
      <p:sp>
        <p:nvSpPr>
          <p:cNvPr id="24" name="Freeform 62">
            <a:extLst>
              <a:ext uri="{FF2B5EF4-FFF2-40B4-BE49-F238E27FC236}">
                <a16:creationId xmlns:a16="http://schemas.microsoft.com/office/drawing/2014/main"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86286"/>
            <a:ext cx="4320692" cy="4666770"/>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9" name="Segnaposto contenuto 8" descr="Immagine che contiene cielo, luce, tavolo, interni&#10;&#10;Descrizione generata automaticamente">
            <a:extLst>
              <a:ext uri="{FF2B5EF4-FFF2-40B4-BE49-F238E27FC236}">
                <a16:creationId xmlns:a16="http://schemas.microsoft.com/office/drawing/2014/main" id="{945873A9-722B-43BD-8B27-CE3CFAB53B51}"/>
              </a:ext>
            </a:extLst>
          </p:cNvPr>
          <p:cNvPicPr>
            <a:picLocks noGrp="1" noChangeAspect="1"/>
          </p:cNvPicPr>
          <p:nvPr>
            <p:ph sz="half" idx="2"/>
          </p:nvPr>
        </p:nvPicPr>
        <p:blipFill rotWithShape="1">
          <a:blip r:embed="rId3">
            <a:alphaModFix/>
            <a:extLst>
              <a:ext uri="{28A0092B-C50C-407E-A947-70E740481C1C}">
                <a14:useLocalDpi xmlns:a14="http://schemas.microsoft.com/office/drawing/2010/main" val="0"/>
              </a:ext>
            </a:extLst>
          </a:blip>
          <a:srcRect l="13589" r="17695" b="-1"/>
          <a:stretch/>
        </p:blipFill>
        <p:spPr>
          <a:xfrm>
            <a:off x="20" y="1351210"/>
            <a:ext cx="4180350" cy="4375387"/>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Segnaposto contenuto 2"/>
          <p:cNvSpPr>
            <a:spLocks noGrp="1"/>
          </p:cNvSpPr>
          <p:nvPr>
            <p:ph sz="half" idx="1"/>
          </p:nvPr>
        </p:nvSpPr>
        <p:spPr>
          <a:xfrm>
            <a:off x="4974330" y="2673512"/>
            <a:ext cx="3733184" cy="2729467"/>
          </a:xfrm>
        </p:spPr>
        <p:txBody>
          <a:bodyPr vert="horz" lIns="91440" tIns="45720" rIns="91440" bIns="45720" rtlCol="0" anchor="ctr">
            <a:normAutofit/>
          </a:bodyPr>
          <a:lstStyle/>
          <a:p>
            <a:pPr indent="-228600">
              <a:lnSpc>
                <a:spcPct val="90000"/>
              </a:lnSpc>
            </a:pPr>
            <a:endParaRPr lang="en-US" sz="1500" dirty="0">
              <a:solidFill>
                <a:srgbClr val="000000"/>
              </a:solidFill>
            </a:endParaRPr>
          </a:p>
          <a:p>
            <a:pPr indent="-228600">
              <a:lnSpc>
                <a:spcPct val="90000"/>
              </a:lnSpc>
            </a:pPr>
            <a:r>
              <a:rPr lang="en-US" sz="3600" dirty="0" err="1">
                <a:solidFill>
                  <a:srgbClr val="000000"/>
                </a:solidFill>
              </a:rPr>
              <a:t>Comunicazione</a:t>
            </a:r>
            <a:endParaRPr lang="en-US" sz="3600" dirty="0">
              <a:solidFill>
                <a:srgbClr val="000000"/>
              </a:solidFill>
            </a:endParaRPr>
          </a:p>
          <a:p>
            <a:pPr indent="-228600">
              <a:lnSpc>
                <a:spcPct val="90000"/>
              </a:lnSpc>
            </a:pPr>
            <a:r>
              <a:rPr lang="en-US" sz="3600" dirty="0">
                <a:solidFill>
                  <a:srgbClr val="000000"/>
                </a:solidFill>
              </a:rPr>
              <a:t>Leadership</a:t>
            </a:r>
          </a:p>
          <a:p>
            <a:pPr indent="-228600">
              <a:lnSpc>
                <a:spcPct val="90000"/>
              </a:lnSpc>
            </a:pPr>
            <a:r>
              <a:rPr lang="en-US" sz="3600" dirty="0" err="1">
                <a:solidFill>
                  <a:srgbClr val="000000"/>
                </a:solidFill>
              </a:rPr>
              <a:t>Negoziazione</a:t>
            </a:r>
            <a:endParaRPr lang="en-US" sz="3600" dirty="0">
              <a:solidFill>
                <a:srgbClr val="000000"/>
              </a:solidFill>
            </a:endParaRPr>
          </a:p>
          <a:p>
            <a:pPr indent="-228600">
              <a:lnSpc>
                <a:spcPct val="90000"/>
              </a:lnSpc>
            </a:pPr>
            <a:r>
              <a:rPr lang="en-US" sz="3600" dirty="0">
                <a:solidFill>
                  <a:srgbClr val="000000"/>
                </a:solidFill>
              </a:rPr>
              <a:t>Team work</a:t>
            </a:r>
          </a:p>
        </p:txBody>
      </p:sp>
    </p:spTree>
    <p:extLst>
      <p:ext uri="{BB962C8B-B14F-4D97-AF65-F5344CB8AC3E}">
        <p14:creationId xmlns:p14="http://schemas.microsoft.com/office/powerpoint/2010/main" val="235085340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56F5174-31D9-4DBB-AAB7-A1FD7BDB1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6129"/>
            <a:ext cx="4851603" cy="5925741"/>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22" name="Picture 21">
            <a:extLst>
              <a:ext uri="{FF2B5EF4-FFF2-40B4-BE49-F238E27FC236}">
                <a16:creationId xmlns:a16="http://schemas.microsoft.com/office/drawing/2014/main" id="{AE113210-7872-481A-ADE6-3A05CCAF5E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13200"/>
          <a:stretch/>
        </p:blipFill>
        <p:spPr>
          <a:xfrm>
            <a:off x="0" y="466129"/>
            <a:ext cx="9144000" cy="5925741"/>
          </a:xfrm>
          <a:prstGeom prst="rect">
            <a:avLst/>
          </a:prstGeom>
        </p:spPr>
      </p:pic>
      <p:sp>
        <p:nvSpPr>
          <p:cNvPr id="2" name="Titolo 1"/>
          <p:cNvSpPr>
            <a:spLocks noGrp="1"/>
          </p:cNvSpPr>
          <p:nvPr>
            <p:ph type="title"/>
          </p:nvPr>
        </p:nvSpPr>
        <p:spPr>
          <a:xfrm>
            <a:off x="4976979" y="1459467"/>
            <a:ext cx="3733482" cy="1090538"/>
          </a:xfrm>
        </p:spPr>
        <p:txBody>
          <a:bodyPr vert="horz" lIns="91440" tIns="45720" rIns="91440" bIns="45720" rtlCol="0" anchor="ctr">
            <a:normAutofit/>
          </a:bodyPr>
          <a:lstStyle/>
          <a:p>
            <a:pPr algn="l">
              <a:lnSpc>
                <a:spcPct val="90000"/>
              </a:lnSpc>
            </a:pPr>
            <a:r>
              <a:rPr lang="en-US" sz="3400" kern="1200">
                <a:solidFill>
                  <a:srgbClr val="000000"/>
                </a:solidFill>
                <a:latin typeface="+mj-lt"/>
                <a:ea typeface="+mj-ea"/>
                <a:cs typeface="+mj-cs"/>
              </a:rPr>
              <a:t>Competenze realizzative</a:t>
            </a:r>
          </a:p>
        </p:txBody>
      </p:sp>
      <p:sp>
        <p:nvSpPr>
          <p:cNvPr id="24" name="Freeform 62">
            <a:extLst>
              <a:ext uri="{FF2B5EF4-FFF2-40B4-BE49-F238E27FC236}">
                <a16:creationId xmlns:a16="http://schemas.microsoft.com/office/drawing/2014/main"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86286"/>
            <a:ext cx="4320692" cy="4666770"/>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14" name="Segnaposto contenuto 13" descr="Immagine che contiene lavagna, elettronico&#10;&#10;Descrizione generata automaticamente">
            <a:extLst>
              <a:ext uri="{FF2B5EF4-FFF2-40B4-BE49-F238E27FC236}">
                <a16:creationId xmlns:a16="http://schemas.microsoft.com/office/drawing/2014/main" id="{49DD9444-17D3-47AE-B07B-55F67A6E0781}"/>
              </a:ext>
            </a:extLst>
          </p:cNvPr>
          <p:cNvPicPr>
            <a:picLocks noGrp="1" noChangeAspect="1"/>
          </p:cNvPicPr>
          <p:nvPr>
            <p:ph sz="half" idx="2"/>
          </p:nvPr>
        </p:nvPicPr>
        <p:blipFill rotWithShape="1">
          <a:blip r:embed="rId3">
            <a:alphaModFix/>
            <a:extLst>
              <a:ext uri="{28A0092B-C50C-407E-A947-70E740481C1C}">
                <a14:useLocalDpi xmlns:a14="http://schemas.microsoft.com/office/drawing/2010/main" val="0"/>
              </a:ext>
            </a:extLst>
          </a:blip>
          <a:srcRect l="19497" r="19355" b="-2"/>
          <a:stretch/>
        </p:blipFill>
        <p:spPr>
          <a:xfrm>
            <a:off x="20" y="1351210"/>
            <a:ext cx="4180350" cy="4375387"/>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Segnaposto contenuto 2"/>
          <p:cNvSpPr>
            <a:spLocks noGrp="1"/>
          </p:cNvSpPr>
          <p:nvPr>
            <p:ph sz="half" idx="1"/>
          </p:nvPr>
        </p:nvSpPr>
        <p:spPr>
          <a:xfrm>
            <a:off x="4499992" y="2673512"/>
            <a:ext cx="4464496" cy="3419784"/>
          </a:xfrm>
        </p:spPr>
        <p:txBody>
          <a:bodyPr vert="horz" lIns="91440" tIns="45720" rIns="91440" bIns="45720" rtlCol="0" anchor="ctr">
            <a:normAutofit lnSpcReduction="10000"/>
          </a:bodyPr>
          <a:lstStyle/>
          <a:p>
            <a:pPr indent="-228600">
              <a:lnSpc>
                <a:spcPct val="90000"/>
              </a:lnSpc>
            </a:pPr>
            <a:endParaRPr lang="en-US" sz="1500" dirty="0">
              <a:solidFill>
                <a:srgbClr val="000000"/>
              </a:solidFill>
            </a:endParaRPr>
          </a:p>
          <a:p>
            <a:pPr indent="-228600">
              <a:lnSpc>
                <a:spcPct val="90000"/>
              </a:lnSpc>
            </a:pPr>
            <a:r>
              <a:rPr lang="en-US" sz="3500" dirty="0" err="1">
                <a:solidFill>
                  <a:srgbClr val="000000"/>
                </a:solidFill>
              </a:rPr>
              <a:t>Programmazione</a:t>
            </a:r>
            <a:r>
              <a:rPr lang="en-US" sz="3500" dirty="0">
                <a:solidFill>
                  <a:srgbClr val="000000"/>
                </a:solidFill>
              </a:rPr>
              <a:t> e </a:t>
            </a:r>
            <a:r>
              <a:rPr lang="en-US" sz="3500" dirty="0" err="1">
                <a:solidFill>
                  <a:srgbClr val="000000"/>
                </a:solidFill>
              </a:rPr>
              <a:t>controllo</a:t>
            </a:r>
            <a:endParaRPr lang="en-US" sz="3500" dirty="0">
              <a:solidFill>
                <a:srgbClr val="000000"/>
              </a:solidFill>
            </a:endParaRPr>
          </a:p>
          <a:p>
            <a:pPr indent="-228600">
              <a:lnSpc>
                <a:spcPct val="90000"/>
              </a:lnSpc>
            </a:pPr>
            <a:r>
              <a:rPr lang="en-US" sz="3500" dirty="0" err="1">
                <a:solidFill>
                  <a:srgbClr val="000000"/>
                </a:solidFill>
              </a:rPr>
              <a:t>Decisione</a:t>
            </a:r>
            <a:endParaRPr lang="en-US" sz="3500" dirty="0">
              <a:solidFill>
                <a:srgbClr val="000000"/>
              </a:solidFill>
            </a:endParaRPr>
          </a:p>
          <a:p>
            <a:pPr indent="-228600">
              <a:lnSpc>
                <a:spcPct val="90000"/>
              </a:lnSpc>
            </a:pPr>
            <a:r>
              <a:rPr lang="en-US" sz="3500" dirty="0" err="1">
                <a:solidFill>
                  <a:srgbClr val="000000"/>
                </a:solidFill>
              </a:rPr>
              <a:t>Iniziativa</a:t>
            </a:r>
            <a:endParaRPr lang="en-US" sz="3500" dirty="0">
              <a:solidFill>
                <a:srgbClr val="000000"/>
              </a:solidFill>
            </a:endParaRPr>
          </a:p>
          <a:p>
            <a:pPr indent="-228600">
              <a:lnSpc>
                <a:spcPct val="90000"/>
              </a:lnSpc>
            </a:pPr>
            <a:r>
              <a:rPr lang="en-US" sz="3500" dirty="0" err="1">
                <a:solidFill>
                  <a:srgbClr val="000000"/>
                </a:solidFill>
              </a:rPr>
              <a:t>Orientamento</a:t>
            </a:r>
            <a:r>
              <a:rPr lang="en-US" sz="3500" dirty="0">
                <a:solidFill>
                  <a:srgbClr val="000000"/>
                </a:solidFill>
              </a:rPr>
              <a:t> </a:t>
            </a:r>
            <a:r>
              <a:rPr lang="en-US" sz="3500" dirty="0" err="1">
                <a:solidFill>
                  <a:srgbClr val="000000"/>
                </a:solidFill>
              </a:rPr>
              <a:t>all’obiettivo</a:t>
            </a:r>
            <a:endParaRPr lang="en-US" sz="1500" dirty="0">
              <a:solidFill>
                <a:srgbClr val="000000"/>
              </a:solidFill>
            </a:endParaRPr>
          </a:p>
        </p:txBody>
      </p:sp>
    </p:spTree>
    <p:extLst>
      <p:ext uri="{BB962C8B-B14F-4D97-AF65-F5344CB8AC3E}">
        <p14:creationId xmlns:p14="http://schemas.microsoft.com/office/powerpoint/2010/main" val="3046484820"/>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UNINETTUNO(WIDE)">
  <a:themeElements>
    <a:clrScheme name="Personalizzato 7">
      <a:dk1>
        <a:srgbClr val="FFFFFF"/>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C000"/>
      </a:hlink>
      <a:folHlink>
        <a:srgbClr val="BF9000"/>
      </a:folHlink>
    </a:clrScheme>
    <a:fontScheme name="Lubalin Extralight">
      <a:majorFont>
        <a:latin typeface="ITC Lubalin Graph Std ExLight"/>
        <a:ea typeface=""/>
        <a:cs typeface="Arial"/>
      </a:majorFont>
      <a:minorFont>
        <a:latin typeface="ITC Lubalin Graph Std ExLight"/>
        <a:ea typeface=""/>
        <a:cs typeface="Arial"/>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NETTUNO(WIDE)" id="{4CB9E72B-C6ED-4826-BB1C-F6521DF9AC5D}" vid="{F3E8FDC3-095E-4267-8BA5-956550E85304}"/>
    </a:ext>
  </a:extLst>
</a:theme>
</file>

<file path=ppt/theme/theme2.xml><?xml version="1.0" encoding="utf-8"?>
<a:theme xmlns:a="http://schemas.openxmlformats.org/drawingml/2006/main" name="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Viale">
  <a:themeElements>
    <a:clrScheme name="Vial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Vial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Vial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Concourse</Template>
  <TotalTime>326</TotalTime>
  <Words>9532</Words>
  <Application>Microsoft Office PowerPoint</Application>
  <PresentationFormat>Presentazione su schermo (4:3)</PresentationFormat>
  <Paragraphs>1640</Paragraphs>
  <Slides>128</Slides>
  <Notes>44</Notes>
  <HiddenSlides>0</HiddenSlides>
  <MMClips>0</MMClips>
  <ScaleCrop>false</ScaleCrop>
  <HeadingPairs>
    <vt:vector size="8" baseType="variant">
      <vt:variant>
        <vt:lpstr>Caratteri utilizzati</vt:lpstr>
      </vt:variant>
      <vt:variant>
        <vt:i4>13</vt:i4>
      </vt:variant>
      <vt:variant>
        <vt:lpstr>Tema</vt:lpstr>
      </vt:variant>
      <vt:variant>
        <vt:i4>3</vt:i4>
      </vt:variant>
      <vt:variant>
        <vt:lpstr>Server OLE incorporati</vt:lpstr>
      </vt:variant>
      <vt:variant>
        <vt:i4>1</vt:i4>
      </vt:variant>
      <vt:variant>
        <vt:lpstr>Titoli diapositive</vt:lpstr>
      </vt:variant>
      <vt:variant>
        <vt:i4>128</vt:i4>
      </vt:variant>
    </vt:vector>
  </HeadingPairs>
  <TitlesOfParts>
    <vt:vector size="145" baseType="lpstr">
      <vt:lpstr>Arial</vt:lpstr>
      <vt:lpstr>Arial Narrow</vt:lpstr>
      <vt:lpstr>Book Antiqua</vt:lpstr>
      <vt:lpstr>Calibri</vt:lpstr>
      <vt:lpstr>Impact</vt:lpstr>
      <vt:lpstr>ITC Lubalin Graph Std ExLight</vt:lpstr>
      <vt:lpstr>Lucida Sans Unicode</vt:lpstr>
      <vt:lpstr>Times New Roman</vt:lpstr>
      <vt:lpstr>Verdana</vt:lpstr>
      <vt:lpstr>Wingdings</vt:lpstr>
      <vt:lpstr>Wingdings 2</vt:lpstr>
      <vt:lpstr>Wingdings 3</vt:lpstr>
      <vt:lpstr>Zapf Dingbats</vt:lpstr>
      <vt:lpstr>UNINETTUNO(WIDE)</vt:lpstr>
      <vt:lpstr>8_Tema di Office</vt:lpstr>
      <vt:lpstr>Viale</vt:lpstr>
      <vt:lpstr>Presentazione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Medicina Legale della Pubblica Amministrazione tra diritto e nuove esigenze delle tutele sociali”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Le idoneità “difficili” nella patologia psichiatrica del pubblico dipendente con mansioni specifiche</vt:lpstr>
      <vt:lpstr>Argomenti</vt:lpstr>
      <vt:lpstr>Idoneità alla mansione</vt:lpstr>
      <vt:lpstr>Idoneità</vt:lpstr>
      <vt:lpstr>Dipendenti con patologie psichiatriche</vt:lpstr>
      <vt:lpstr>Limiti per disabilità di tipo psichico</vt:lpstr>
      <vt:lpstr>Disabilità psichiatriche e lavoro</vt:lpstr>
      <vt:lpstr>Quale mansione?</vt:lpstr>
      <vt:lpstr>Idoneità - mansione</vt:lpstr>
      <vt:lpstr>Capacità lavorativa alla mansione</vt:lpstr>
      <vt:lpstr>H.R. - Stato dell’arte nella P.A.</vt:lpstr>
      <vt:lpstr>Procedura di valutazione per idoneità psichica</vt:lpstr>
      <vt:lpstr>Competenze psicologiche: aree</vt:lpstr>
      <vt:lpstr>Competenze cognitive</vt:lpstr>
      <vt:lpstr>Competenze relazionali</vt:lpstr>
      <vt:lpstr>Competenze realizzative</vt:lpstr>
      <vt:lpstr>Competenze emozionali</vt:lpstr>
      <vt:lpstr>Competenze ideative</vt:lpstr>
      <vt:lpstr>Profilo professionale</vt:lpstr>
      <vt:lpstr>Requisito attitudinale richiesto</vt:lpstr>
      <vt:lpstr>Livello di stress</vt:lpstr>
      <vt:lpstr>Indicatori stato psichico </vt:lpstr>
      <vt:lpstr>Quadri nosografici</vt:lpstr>
      <vt:lpstr>Reazioni allo stigma sociale:  “il matto al lavoro”</vt:lpstr>
      <vt:lpstr>Quadri nosografici lavoro-correlati</vt:lpstr>
      <vt:lpstr>Disturbi correlati a stress</vt:lpstr>
      <vt:lpstr>Quadri nosografici multifattoriali</vt:lpstr>
      <vt:lpstr>Disturbi bipolari</vt:lpstr>
      <vt:lpstr>Disturbo depressivo</vt:lpstr>
      <vt:lpstr>Disturbi di personalità (BPD) e della condotta</vt:lpstr>
      <vt:lpstr>Disturbi psicotici</vt:lpstr>
      <vt:lpstr>Giudizio di  “Idoneità alla mansione”</vt:lpstr>
      <vt:lpstr>Costituzione </vt:lpstr>
      <vt:lpstr>«Peer support working»</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Fabrizio Ciprani</dc:creator>
  <cp:lastModifiedBy>lionello.papa@gmail.com</cp:lastModifiedBy>
  <cp:revision>31</cp:revision>
  <dcterms:created xsi:type="dcterms:W3CDTF">2019-06-07T18:38:13Z</dcterms:created>
  <dcterms:modified xsi:type="dcterms:W3CDTF">2023-07-03T14:39:36Z</dcterms:modified>
</cp:coreProperties>
</file>