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266" r:id="rId3"/>
    <p:sldId id="257" r:id="rId4"/>
    <p:sldId id="259" r:id="rId5"/>
    <p:sldId id="267" r:id="rId6"/>
    <p:sldId id="264" r:id="rId7"/>
    <p:sldId id="265" r:id="rId8"/>
    <p:sldId id="269" r:id="rId9"/>
    <p:sldId id="258" r:id="rId10"/>
    <p:sldId id="260" r:id="rId11"/>
    <p:sldId id="261" r:id="rId12"/>
    <p:sldId id="262" r:id="rId13"/>
    <p:sldId id="270" r:id="rId14"/>
    <p:sldId id="263" r:id="rId15"/>
    <p:sldId id="268" r:id="rId16"/>
    <p:sldId id="271" r:id="rId17"/>
    <p:sldId id="272" r:id="rId18"/>
    <p:sldId id="273" r:id="rId19"/>
    <p:sldId id="274" r:id="rId20"/>
    <p:sldId id="275" r:id="rId21"/>
    <p:sldId id="279" r:id="rId22"/>
    <p:sldId id="280" r:id="rId23"/>
    <p:sldId id="298" r:id="rId24"/>
    <p:sldId id="276" r:id="rId25"/>
    <p:sldId id="278" r:id="rId26"/>
    <p:sldId id="277" r:id="rId27"/>
    <p:sldId id="281"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82" r:id="rId43"/>
    <p:sldId id="299" r:id="rId44"/>
    <p:sldId id="285"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Lst>
  <p:sldSz cx="9144000" cy="6858000" type="screen4x3"/>
  <p:notesSz cx="6669088"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p:cViewPr varScale="1">
        <p:scale>
          <a:sx n="73" d="100"/>
          <a:sy n="73" d="100"/>
        </p:scale>
        <p:origin x="7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890665"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6866" y="1"/>
            <a:ext cx="2890665" cy="496411"/>
          </a:xfrm>
          <a:prstGeom prst="rect">
            <a:avLst/>
          </a:prstGeom>
        </p:spPr>
        <p:txBody>
          <a:bodyPr vert="horz" lIns="91440" tIns="45720" rIns="91440" bIns="45720" rtlCol="0"/>
          <a:lstStyle>
            <a:lvl1pPr algn="r">
              <a:defRPr sz="1200"/>
            </a:lvl1pPr>
          </a:lstStyle>
          <a:p>
            <a:fld id="{29592EE1-2AE5-4E5B-846F-9D42B463F164}" type="datetimeFigureOut">
              <a:rPr lang="it-IT" smtClean="0"/>
              <a:t>10/10/2022</a:t>
            </a:fld>
            <a:endParaRPr lang="it-IT"/>
          </a:p>
        </p:txBody>
      </p:sp>
      <p:sp>
        <p:nvSpPr>
          <p:cNvPr id="4" name="Segnaposto piè di pagina 3"/>
          <p:cNvSpPr>
            <a:spLocks noGrp="1"/>
          </p:cNvSpPr>
          <p:nvPr>
            <p:ph type="ftr" sz="quarter" idx="2"/>
          </p:nvPr>
        </p:nvSpPr>
        <p:spPr>
          <a:xfrm>
            <a:off x="0" y="9430219"/>
            <a:ext cx="2890665"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6866" y="9430219"/>
            <a:ext cx="2890665" cy="496411"/>
          </a:xfrm>
          <a:prstGeom prst="rect">
            <a:avLst/>
          </a:prstGeom>
        </p:spPr>
        <p:txBody>
          <a:bodyPr vert="horz" lIns="91440" tIns="45720" rIns="91440" bIns="45720" rtlCol="0" anchor="b"/>
          <a:lstStyle>
            <a:lvl1pPr algn="r">
              <a:defRPr sz="1200"/>
            </a:lvl1pPr>
          </a:lstStyle>
          <a:p>
            <a:fld id="{A48CBB47-2E30-476A-BC64-5893E186DDE3}" type="slidenum">
              <a:rPr lang="it-IT" smtClean="0"/>
              <a:t>‹N›</a:t>
            </a:fld>
            <a:endParaRPr lang="it-IT"/>
          </a:p>
        </p:txBody>
      </p:sp>
    </p:spTree>
    <p:extLst>
      <p:ext uri="{BB962C8B-B14F-4D97-AF65-F5344CB8AC3E}">
        <p14:creationId xmlns:p14="http://schemas.microsoft.com/office/powerpoint/2010/main" val="87904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4DF9246D-7C63-4C45-B8B8-0FCBDAB23C70}" type="datetimeFigureOut">
              <a:rPr lang="it-IT" smtClean="0"/>
              <a:t>10/10/2022</a:t>
            </a:fld>
            <a:endParaRPr lang="it-IT"/>
          </a:p>
        </p:txBody>
      </p:sp>
      <p:sp>
        <p:nvSpPr>
          <p:cNvPr id="4" name="Segnaposto immagine diapositiva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3A05D745-4152-49A1-BA25-5564455BCE98}" type="slidenum">
              <a:rPr lang="it-IT" smtClean="0"/>
              <a:t>‹N›</a:t>
            </a:fld>
            <a:endParaRPr lang="it-IT"/>
          </a:p>
        </p:txBody>
      </p:sp>
    </p:spTree>
    <p:extLst>
      <p:ext uri="{BB962C8B-B14F-4D97-AF65-F5344CB8AC3E}">
        <p14:creationId xmlns:p14="http://schemas.microsoft.com/office/powerpoint/2010/main" val="358362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Sui punti 1-4 farò una </a:t>
            </a:r>
            <a:r>
              <a:rPr lang="it-IT" dirty="0" err="1"/>
              <a:t>overview</a:t>
            </a:r>
            <a:r>
              <a:rPr lang="it-IT" dirty="0"/>
              <a:t> soffermandomi solo su alcuni aspetti, sugli altri sarò più approfondito</a:t>
            </a:r>
          </a:p>
        </p:txBody>
      </p:sp>
      <p:sp>
        <p:nvSpPr>
          <p:cNvPr id="4" name="Segnaposto numero diapositiva 3"/>
          <p:cNvSpPr>
            <a:spLocks noGrp="1"/>
          </p:cNvSpPr>
          <p:nvPr>
            <p:ph type="sldNum" sz="quarter" idx="5"/>
          </p:nvPr>
        </p:nvSpPr>
        <p:spPr/>
        <p:txBody>
          <a:bodyPr/>
          <a:lstStyle/>
          <a:p>
            <a:fld id="{3A05D745-4152-49A1-BA25-5564455BCE98}" type="slidenum">
              <a:rPr lang="it-IT" smtClean="0"/>
              <a:t>2</a:t>
            </a:fld>
            <a:endParaRPr lang="it-IT"/>
          </a:p>
        </p:txBody>
      </p:sp>
    </p:spTree>
    <p:extLst>
      <p:ext uri="{BB962C8B-B14F-4D97-AF65-F5344CB8AC3E}">
        <p14:creationId xmlns:p14="http://schemas.microsoft.com/office/powerpoint/2010/main" val="332982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 sapremo di più nelle prossime presentazioni</a:t>
            </a:r>
          </a:p>
        </p:txBody>
      </p:sp>
      <p:sp>
        <p:nvSpPr>
          <p:cNvPr id="4" name="Segnaposto numero diapositiva 3"/>
          <p:cNvSpPr>
            <a:spLocks noGrp="1"/>
          </p:cNvSpPr>
          <p:nvPr>
            <p:ph type="sldNum" sz="quarter" idx="5"/>
          </p:nvPr>
        </p:nvSpPr>
        <p:spPr/>
        <p:txBody>
          <a:bodyPr/>
          <a:lstStyle/>
          <a:p>
            <a:fld id="{3A05D745-4152-49A1-BA25-5564455BCE98}" type="slidenum">
              <a:rPr lang="it-IT" smtClean="0"/>
              <a:t>16</a:t>
            </a:fld>
            <a:endParaRPr lang="it-IT"/>
          </a:p>
        </p:txBody>
      </p:sp>
    </p:spTree>
    <p:extLst>
      <p:ext uri="{BB962C8B-B14F-4D97-AF65-F5344CB8AC3E}">
        <p14:creationId xmlns:p14="http://schemas.microsoft.com/office/powerpoint/2010/main" val="160292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anticipato in precedenti slides</a:t>
            </a:r>
          </a:p>
        </p:txBody>
      </p:sp>
      <p:sp>
        <p:nvSpPr>
          <p:cNvPr id="4" name="Segnaposto numero diapositiva 3"/>
          <p:cNvSpPr>
            <a:spLocks noGrp="1"/>
          </p:cNvSpPr>
          <p:nvPr>
            <p:ph type="sldNum" sz="quarter" idx="5"/>
          </p:nvPr>
        </p:nvSpPr>
        <p:spPr/>
        <p:txBody>
          <a:bodyPr/>
          <a:lstStyle/>
          <a:p>
            <a:fld id="{3A05D745-4152-49A1-BA25-5564455BCE98}" type="slidenum">
              <a:rPr lang="it-IT" smtClean="0"/>
              <a:t>17</a:t>
            </a:fld>
            <a:endParaRPr lang="it-IT"/>
          </a:p>
        </p:txBody>
      </p:sp>
    </p:spTree>
    <p:extLst>
      <p:ext uri="{BB962C8B-B14F-4D97-AF65-F5344CB8AC3E}">
        <p14:creationId xmlns:p14="http://schemas.microsoft.com/office/powerpoint/2010/main" val="106098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Ricordo, nella mia precedente vita, la possibilità di stipulare assicurazione privata prima di un viaggio di servizio con mezzo aereo con onere a carico dell’A.D. </a:t>
            </a:r>
          </a:p>
        </p:txBody>
      </p:sp>
      <p:sp>
        <p:nvSpPr>
          <p:cNvPr id="4" name="Segnaposto numero diapositiva 3"/>
          <p:cNvSpPr>
            <a:spLocks noGrp="1"/>
          </p:cNvSpPr>
          <p:nvPr>
            <p:ph type="sldNum" sz="quarter" idx="5"/>
          </p:nvPr>
        </p:nvSpPr>
        <p:spPr/>
        <p:txBody>
          <a:bodyPr/>
          <a:lstStyle/>
          <a:p>
            <a:fld id="{3A05D745-4152-49A1-BA25-5564455BCE98}" type="slidenum">
              <a:rPr lang="it-IT" smtClean="0"/>
              <a:t>19</a:t>
            </a:fld>
            <a:endParaRPr lang="it-IT"/>
          </a:p>
        </p:txBody>
      </p:sp>
    </p:spTree>
    <p:extLst>
      <p:ext uri="{BB962C8B-B14F-4D97-AF65-F5344CB8AC3E}">
        <p14:creationId xmlns:p14="http://schemas.microsoft.com/office/powerpoint/2010/main" val="171932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20</a:t>
            </a:fld>
            <a:endParaRPr lang="it-IT"/>
          </a:p>
        </p:txBody>
      </p:sp>
    </p:spTree>
    <p:extLst>
      <p:ext uri="{BB962C8B-B14F-4D97-AF65-F5344CB8AC3E}">
        <p14:creationId xmlns:p14="http://schemas.microsoft.com/office/powerpoint/2010/main" val="321971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21</a:t>
            </a:fld>
            <a:endParaRPr lang="it-IT"/>
          </a:p>
        </p:txBody>
      </p:sp>
    </p:spTree>
    <p:extLst>
      <p:ext uri="{BB962C8B-B14F-4D97-AF65-F5344CB8AC3E}">
        <p14:creationId xmlns:p14="http://schemas.microsoft.com/office/powerpoint/2010/main" val="34456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Questo procedimento, non del tutto agevole in realtà, implica l’esercizio della massima scrupolosità e onestà intellettuale in ossequio ai canoni sia clinici che medico legali. Se resterà tempo farò un esempio. </a:t>
            </a:r>
          </a:p>
        </p:txBody>
      </p:sp>
      <p:sp>
        <p:nvSpPr>
          <p:cNvPr id="4" name="Segnaposto numero diapositiva 3"/>
          <p:cNvSpPr>
            <a:spLocks noGrp="1"/>
          </p:cNvSpPr>
          <p:nvPr>
            <p:ph type="sldNum" sz="quarter" idx="5"/>
          </p:nvPr>
        </p:nvSpPr>
        <p:spPr/>
        <p:txBody>
          <a:bodyPr/>
          <a:lstStyle/>
          <a:p>
            <a:fld id="{3A05D745-4152-49A1-BA25-5564455BCE98}" type="slidenum">
              <a:rPr lang="it-IT" smtClean="0"/>
              <a:t>22</a:t>
            </a:fld>
            <a:endParaRPr lang="it-IT"/>
          </a:p>
        </p:txBody>
      </p:sp>
    </p:spTree>
    <p:extLst>
      <p:ext uri="{BB962C8B-B14F-4D97-AF65-F5344CB8AC3E}">
        <p14:creationId xmlns:p14="http://schemas.microsoft.com/office/powerpoint/2010/main" val="41482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prescritto costituisce un imprescindibile richiamo alla ponderata valutazione clinico anamnestica del caso</a:t>
            </a:r>
          </a:p>
        </p:txBody>
      </p:sp>
      <p:sp>
        <p:nvSpPr>
          <p:cNvPr id="4" name="Segnaposto numero diapositiva 3"/>
          <p:cNvSpPr>
            <a:spLocks noGrp="1"/>
          </p:cNvSpPr>
          <p:nvPr>
            <p:ph type="sldNum" sz="quarter" idx="5"/>
          </p:nvPr>
        </p:nvSpPr>
        <p:spPr/>
        <p:txBody>
          <a:bodyPr/>
          <a:lstStyle/>
          <a:p>
            <a:fld id="{3A05D745-4152-49A1-BA25-5564455BCE98}" type="slidenum">
              <a:rPr lang="it-IT" smtClean="0"/>
              <a:t>23</a:t>
            </a:fld>
            <a:endParaRPr lang="it-IT"/>
          </a:p>
        </p:txBody>
      </p:sp>
    </p:spTree>
    <p:extLst>
      <p:ext uri="{BB962C8B-B14F-4D97-AF65-F5344CB8AC3E}">
        <p14:creationId xmlns:p14="http://schemas.microsoft.com/office/powerpoint/2010/main" val="151514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Sorvolo sull’aggravamento e sul cumulo tabellare per soffermarmi sull’INTERDIPENDENZA, basandomi sul Testo fondamentale del Manuale di Medicina Legale Militare Vol. IV , edito da ex </a:t>
            </a:r>
            <a:r>
              <a:rPr lang="it-IT" dirty="0" err="1"/>
              <a:t>Coservisan</a:t>
            </a:r>
            <a:r>
              <a:rPr lang="it-IT" dirty="0"/>
              <a:t> EI, 1997 </a:t>
            </a:r>
          </a:p>
        </p:txBody>
      </p:sp>
      <p:sp>
        <p:nvSpPr>
          <p:cNvPr id="4" name="Segnaposto numero diapositiva 3"/>
          <p:cNvSpPr>
            <a:spLocks noGrp="1"/>
          </p:cNvSpPr>
          <p:nvPr>
            <p:ph type="sldNum" sz="quarter" idx="5"/>
          </p:nvPr>
        </p:nvSpPr>
        <p:spPr/>
        <p:txBody>
          <a:bodyPr/>
          <a:lstStyle/>
          <a:p>
            <a:fld id="{3A05D745-4152-49A1-BA25-5564455BCE98}" type="slidenum">
              <a:rPr lang="it-IT" smtClean="0"/>
              <a:t>24</a:t>
            </a:fld>
            <a:endParaRPr lang="it-IT"/>
          </a:p>
        </p:txBody>
      </p:sp>
    </p:spTree>
    <p:extLst>
      <p:ext uri="{BB962C8B-B14F-4D97-AF65-F5344CB8AC3E}">
        <p14:creationId xmlns:p14="http://schemas.microsoft.com/office/powerpoint/2010/main" val="283064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Brevi considerazioni sull’Interdipendenza</a:t>
            </a:r>
          </a:p>
        </p:txBody>
      </p:sp>
      <p:sp>
        <p:nvSpPr>
          <p:cNvPr id="4" name="Segnaposto numero diapositiva 3"/>
          <p:cNvSpPr>
            <a:spLocks noGrp="1"/>
          </p:cNvSpPr>
          <p:nvPr>
            <p:ph type="sldNum" sz="quarter" idx="5"/>
          </p:nvPr>
        </p:nvSpPr>
        <p:spPr/>
        <p:txBody>
          <a:bodyPr/>
          <a:lstStyle/>
          <a:p>
            <a:fld id="{3A05D745-4152-49A1-BA25-5564455BCE98}" type="slidenum">
              <a:rPr lang="it-IT" smtClean="0"/>
              <a:t>25</a:t>
            </a:fld>
            <a:endParaRPr lang="it-IT"/>
          </a:p>
        </p:txBody>
      </p:sp>
    </p:spTree>
    <p:extLst>
      <p:ext uri="{BB962C8B-B14F-4D97-AF65-F5344CB8AC3E}">
        <p14:creationId xmlns:p14="http://schemas.microsoft.com/office/powerpoint/2010/main" val="210024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Ancora brevi considerazioni sull’Interdipendenza</a:t>
            </a:r>
          </a:p>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26</a:t>
            </a:fld>
            <a:endParaRPr lang="it-IT"/>
          </a:p>
        </p:txBody>
      </p:sp>
    </p:spTree>
    <p:extLst>
      <p:ext uri="{BB962C8B-B14F-4D97-AF65-F5344CB8AC3E}">
        <p14:creationId xmlns:p14="http://schemas.microsoft.com/office/powerpoint/2010/main" val="86997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Editto del Re Sole Luigi XIV di Francia del 1696 istitutivo dell’Hotel </a:t>
            </a:r>
            <a:r>
              <a:rPr lang="it-IT" dirty="0" err="1"/>
              <a:t>des</a:t>
            </a:r>
            <a:r>
              <a:rPr lang="it-IT" dirty="0"/>
              <a:t> </a:t>
            </a:r>
            <a:r>
              <a:rPr lang="it-IT" dirty="0" err="1"/>
              <a:t>Invalides</a:t>
            </a:r>
            <a:r>
              <a:rPr lang="it-IT" dirty="0"/>
              <a:t> e pensione per i veterani invalidi e della Sanità Militare.</a:t>
            </a:r>
          </a:p>
          <a:p>
            <a:r>
              <a:rPr lang="it-IT" dirty="0"/>
              <a:t>Senato USA, 1932, istituzione della </a:t>
            </a:r>
            <a:r>
              <a:rPr lang="it-IT" dirty="0" err="1"/>
              <a:t>Veterans</a:t>
            </a:r>
            <a:r>
              <a:rPr lang="it-IT" dirty="0"/>
              <a:t> Administration  </a:t>
            </a:r>
          </a:p>
        </p:txBody>
      </p:sp>
      <p:sp>
        <p:nvSpPr>
          <p:cNvPr id="4" name="Segnaposto numero diapositiva 3"/>
          <p:cNvSpPr>
            <a:spLocks noGrp="1"/>
          </p:cNvSpPr>
          <p:nvPr>
            <p:ph type="sldNum" sz="quarter" idx="5"/>
          </p:nvPr>
        </p:nvSpPr>
        <p:spPr/>
        <p:txBody>
          <a:bodyPr/>
          <a:lstStyle/>
          <a:p>
            <a:fld id="{3A05D745-4152-49A1-BA25-5564455BCE98}" type="slidenum">
              <a:rPr lang="it-IT" smtClean="0"/>
              <a:t>3</a:t>
            </a:fld>
            <a:endParaRPr lang="it-IT"/>
          </a:p>
        </p:txBody>
      </p:sp>
    </p:spTree>
    <p:extLst>
      <p:ext uri="{BB962C8B-B14F-4D97-AF65-F5344CB8AC3E}">
        <p14:creationId xmlns:p14="http://schemas.microsoft.com/office/powerpoint/2010/main" val="313970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Questo prescritto è di una chiarezza solare </a:t>
            </a:r>
          </a:p>
        </p:txBody>
      </p:sp>
      <p:sp>
        <p:nvSpPr>
          <p:cNvPr id="4" name="Segnaposto numero diapositiva 3"/>
          <p:cNvSpPr>
            <a:spLocks noGrp="1"/>
          </p:cNvSpPr>
          <p:nvPr>
            <p:ph type="sldNum" sz="quarter" idx="5"/>
          </p:nvPr>
        </p:nvSpPr>
        <p:spPr/>
        <p:txBody>
          <a:bodyPr/>
          <a:lstStyle/>
          <a:p>
            <a:fld id="{3A05D745-4152-49A1-BA25-5564455BCE98}" type="slidenum">
              <a:rPr lang="it-IT" smtClean="0"/>
              <a:t>27</a:t>
            </a:fld>
            <a:endParaRPr lang="it-IT"/>
          </a:p>
        </p:txBody>
      </p:sp>
    </p:spTree>
    <p:extLst>
      <p:ext uri="{BB962C8B-B14F-4D97-AF65-F5344CB8AC3E}">
        <p14:creationId xmlns:p14="http://schemas.microsoft.com/office/powerpoint/2010/main" val="1623651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28</a:t>
            </a:fld>
            <a:endParaRPr lang="it-IT"/>
          </a:p>
        </p:txBody>
      </p:sp>
    </p:spTree>
    <p:extLst>
      <p:ext uri="{BB962C8B-B14F-4D97-AF65-F5344CB8AC3E}">
        <p14:creationId xmlns:p14="http://schemas.microsoft.com/office/powerpoint/2010/main" val="1551758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29</a:t>
            </a:fld>
            <a:endParaRPr lang="it-IT"/>
          </a:p>
        </p:txBody>
      </p:sp>
    </p:spTree>
    <p:extLst>
      <p:ext uri="{BB962C8B-B14F-4D97-AF65-F5344CB8AC3E}">
        <p14:creationId xmlns:p14="http://schemas.microsoft.com/office/powerpoint/2010/main" val="62769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30</a:t>
            </a:fld>
            <a:endParaRPr lang="it-IT"/>
          </a:p>
        </p:txBody>
      </p:sp>
    </p:spTree>
    <p:extLst>
      <p:ext uri="{BB962C8B-B14F-4D97-AF65-F5344CB8AC3E}">
        <p14:creationId xmlns:p14="http://schemas.microsoft.com/office/powerpoint/2010/main" val="3070347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31</a:t>
            </a:fld>
            <a:endParaRPr lang="it-IT"/>
          </a:p>
        </p:txBody>
      </p:sp>
    </p:spTree>
    <p:extLst>
      <p:ext uri="{BB962C8B-B14F-4D97-AF65-F5344CB8AC3E}">
        <p14:creationId xmlns:p14="http://schemas.microsoft.com/office/powerpoint/2010/main" val="301247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32</a:t>
            </a:fld>
            <a:endParaRPr lang="it-IT"/>
          </a:p>
        </p:txBody>
      </p:sp>
    </p:spTree>
    <p:extLst>
      <p:ext uri="{BB962C8B-B14F-4D97-AF65-F5344CB8AC3E}">
        <p14:creationId xmlns:p14="http://schemas.microsoft.com/office/powerpoint/2010/main" val="214472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33</a:t>
            </a:fld>
            <a:endParaRPr lang="it-IT"/>
          </a:p>
        </p:txBody>
      </p:sp>
    </p:spTree>
    <p:extLst>
      <p:ext uri="{BB962C8B-B14F-4D97-AF65-F5344CB8AC3E}">
        <p14:creationId xmlns:p14="http://schemas.microsoft.com/office/powerpoint/2010/main" val="3544467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34</a:t>
            </a:fld>
            <a:endParaRPr lang="it-IT"/>
          </a:p>
        </p:txBody>
      </p:sp>
    </p:spTree>
    <p:extLst>
      <p:ext uri="{BB962C8B-B14F-4D97-AF65-F5344CB8AC3E}">
        <p14:creationId xmlns:p14="http://schemas.microsoft.com/office/powerpoint/2010/main" val="362904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35</a:t>
            </a:fld>
            <a:endParaRPr lang="it-IT"/>
          </a:p>
        </p:txBody>
      </p:sp>
    </p:spTree>
    <p:extLst>
      <p:ext uri="{BB962C8B-B14F-4D97-AF65-F5344CB8AC3E}">
        <p14:creationId xmlns:p14="http://schemas.microsoft.com/office/powerpoint/2010/main" val="2652793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36</a:t>
            </a:fld>
            <a:endParaRPr lang="it-IT"/>
          </a:p>
        </p:txBody>
      </p:sp>
    </p:spTree>
    <p:extLst>
      <p:ext uri="{BB962C8B-B14F-4D97-AF65-F5344CB8AC3E}">
        <p14:creationId xmlns:p14="http://schemas.microsoft.com/office/powerpoint/2010/main" val="178996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definisce SERVIZIO e non impiego in quanto nel «contratto di servizio» è previsto il sacrificio della vita e della salute, non tutelate da INAIL</a:t>
            </a:r>
          </a:p>
        </p:txBody>
      </p:sp>
      <p:sp>
        <p:nvSpPr>
          <p:cNvPr id="4" name="Segnaposto numero diapositiva 3"/>
          <p:cNvSpPr>
            <a:spLocks noGrp="1"/>
          </p:cNvSpPr>
          <p:nvPr>
            <p:ph type="sldNum" sz="quarter" idx="5"/>
          </p:nvPr>
        </p:nvSpPr>
        <p:spPr/>
        <p:txBody>
          <a:bodyPr/>
          <a:lstStyle/>
          <a:p>
            <a:fld id="{3A05D745-4152-49A1-BA25-5564455BCE98}" type="slidenum">
              <a:rPr lang="it-IT" smtClean="0"/>
              <a:t>4</a:t>
            </a:fld>
            <a:endParaRPr lang="it-IT"/>
          </a:p>
        </p:txBody>
      </p:sp>
    </p:spTree>
    <p:extLst>
      <p:ext uri="{BB962C8B-B14F-4D97-AF65-F5344CB8AC3E}">
        <p14:creationId xmlns:p14="http://schemas.microsoft.com/office/powerpoint/2010/main" val="2001039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37</a:t>
            </a:fld>
            <a:endParaRPr lang="it-IT"/>
          </a:p>
        </p:txBody>
      </p:sp>
    </p:spTree>
    <p:extLst>
      <p:ext uri="{BB962C8B-B14F-4D97-AF65-F5344CB8AC3E}">
        <p14:creationId xmlns:p14="http://schemas.microsoft.com/office/powerpoint/2010/main" val="1318048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38</a:t>
            </a:fld>
            <a:endParaRPr lang="it-IT"/>
          </a:p>
        </p:txBody>
      </p:sp>
    </p:spTree>
    <p:extLst>
      <p:ext uri="{BB962C8B-B14F-4D97-AF65-F5344CB8AC3E}">
        <p14:creationId xmlns:p14="http://schemas.microsoft.com/office/powerpoint/2010/main" val="189819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Manca una scheda relativa alle patologie </a:t>
            </a:r>
            <a:r>
              <a:rPr lang="it-IT" dirty="0" err="1"/>
              <a:t>artrodegenerative</a:t>
            </a:r>
            <a:r>
              <a:rPr lang="it-IT" dirty="0"/>
              <a:t> a carico degli arti inferiori dall’articolazione coxofemorale ai ginocchi, alle caviglie e al piede</a:t>
            </a:r>
          </a:p>
        </p:txBody>
      </p:sp>
      <p:sp>
        <p:nvSpPr>
          <p:cNvPr id="4" name="Segnaposto numero diapositiva 3"/>
          <p:cNvSpPr>
            <a:spLocks noGrp="1"/>
          </p:cNvSpPr>
          <p:nvPr>
            <p:ph type="sldNum" sz="quarter" idx="5"/>
          </p:nvPr>
        </p:nvSpPr>
        <p:spPr/>
        <p:txBody>
          <a:bodyPr/>
          <a:lstStyle/>
          <a:p>
            <a:fld id="{3A05D745-4152-49A1-BA25-5564455BCE98}" type="slidenum">
              <a:rPr lang="it-IT" smtClean="0"/>
              <a:t>39</a:t>
            </a:fld>
            <a:endParaRPr lang="it-IT"/>
          </a:p>
        </p:txBody>
      </p:sp>
    </p:spTree>
    <p:extLst>
      <p:ext uri="{BB962C8B-B14F-4D97-AF65-F5344CB8AC3E}">
        <p14:creationId xmlns:p14="http://schemas.microsoft.com/office/powerpoint/2010/main" val="3284695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Manca tutta una serie di infermità di natura </a:t>
            </a:r>
            <a:r>
              <a:rPr lang="it-IT" dirty="0" err="1"/>
              <a:t>broncopneumologica</a:t>
            </a:r>
            <a:r>
              <a:rPr lang="it-IT" dirty="0"/>
              <a:t>, ORL, degenerativa, endocrinologica, allergologica presenti nel quadro tabellare compensabile  </a:t>
            </a:r>
          </a:p>
        </p:txBody>
      </p:sp>
      <p:sp>
        <p:nvSpPr>
          <p:cNvPr id="4" name="Segnaposto numero diapositiva 3"/>
          <p:cNvSpPr>
            <a:spLocks noGrp="1"/>
          </p:cNvSpPr>
          <p:nvPr>
            <p:ph type="sldNum" sz="quarter" idx="5"/>
          </p:nvPr>
        </p:nvSpPr>
        <p:spPr/>
        <p:txBody>
          <a:bodyPr/>
          <a:lstStyle/>
          <a:p>
            <a:fld id="{3A05D745-4152-49A1-BA25-5564455BCE98}" type="slidenum">
              <a:rPr lang="it-IT" smtClean="0"/>
              <a:t>40</a:t>
            </a:fld>
            <a:endParaRPr lang="it-IT"/>
          </a:p>
        </p:txBody>
      </p:sp>
    </p:spTree>
    <p:extLst>
      <p:ext uri="{BB962C8B-B14F-4D97-AF65-F5344CB8AC3E}">
        <p14:creationId xmlns:p14="http://schemas.microsoft.com/office/powerpoint/2010/main" val="304789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41</a:t>
            </a:fld>
            <a:endParaRPr lang="it-IT"/>
          </a:p>
        </p:txBody>
      </p:sp>
    </p:spTree>
    <p:extLst>
      <p:ext uri="{BB962C8B-B14F-4D97-AF65-F5344CB8AC3E}">
        <p14:creationId xmlns:p14="http://schemas.microsoft.com/office/powerpoint/2010/main" val="2740222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42</a:t>
            </a:fld>
            <a:endParaRPr lang="it-IT"/>
          </a:p>
        </p:txBody>
      </p:sp>
    </p:spTree>
    <p:extLst>
      <p:ext uri="{BB962C8B-B14F-4D97-AF65-F5344CB8AC3E}">
        <p14:creationId xmlns:p14="http://schemas.microsoft.com/office/powerpoint/2010/main" val="1139770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43</a:t>
            </a:fld>
            <a:endParaRPr lang="it-IT"/>
          </a:p>
        </p:txBody>
      </p:sp>
    </p:spTree>
    <p:extLst>
      <p:ext uri="{BB962C8B-B14F-4D97-AF65-F5344CB8AC3E}">
        <p14:creationId xmlns:p14="http://schemas.microsoft.com/office/powerpoint/2010/main" val="41118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44</a:t>
            </a:fld>
            <a:endParaRPr lang="it-IT"/>
          </a:p>
        </p:txBody>
      </p:sp>
    </p:spTree>
    <p:extLst>
      <p:ext uri="{BB962C8B-B14F-4D97-AF65-F5344CB8AC3E}">
        <p14:creationId xmlns:p14="http://schemas.microsoft.com/office/powerpoint/2010/main" val="70471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45</a:t>
            </a:fld>
            <a:endParaRPr lang="it-IT"/>
          </a:p>
        </p:txBody>
      </p:sp>
    </p:spTree>
    <p:extLst>
      <p:ext uri="{BB962C8B-B14F-4D97-AF65-F5344CB8AC3E}">
        <p14:creationId xmlns:p14="http://schemas.microsoft.com/office/powerpoint/2010/main" val="565415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46</a:t>
            </a:fld>
            <a:endParaRPr lang="it-IT"/>
          </a:p>
        </p:txBody>
      </p:sp>
    </p:spTree>
    <p:extLst>
      <p:ext uri="{BB962C8B-B14F-4D97-AF65-F5344CB8AC3E}">
        <p14:creationId xmlns:p14="http://schemas.microsoft.com/office/powerpoint/2010/main" val="144519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L’art. 6 della L. n. 222/1984 non risulta abrogato e quindi resta di fatto aperta una questione normativa di rilevante profilo giuridico e applicativo </a:t>
            </a:r>
          </a:p>
        </p:txBody>
      </p:sp>
      <p:sp>
        <p:nvSpPr>
          <p:cNvPr id="4" name="Segnaposto numero diapositiva 3"/>
          <p:cNvSpPr>
            <a:spLocks noGrp="1"/>
          </p:cNvSpPr>
          <p:nvPr>
            <p:ph type="sldNum" sz="quarter" idx="5"/>
          </p:nvPr>
        </p:nvSpPr>
        <p:spPr/>
        <p:txBody>
          <a:bodyPr/>
          <a:lstStyle/>
          <a:p>
            <a:fld id="{3A05D745-4152-49A1-BA25-5564455BCE98}" type="slidenum">
              <a:rPr lang="it-IT" smtClean="0"/>
              <a:t>6</a:t>
            </a:fld>
            <a:endParaRPr lang="it-IT"/>
          </a:p>
        </p:txBody>
      </p:sp>
    </p:spTree>
    <p:extLst>
      <p:ext uri="{BB962C8B-B14F-4D97-AF65-F5344CB8AC3E}">
        <p14:creationId xmlns:p14="http://schemas.microsoft.com/office/powerpoint/2010/main" val="3674236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47</a:t>
            </a:fld>
            <a:endParaRPr lang="it-IT"/>
          </a:p>
        </p:txBody>
      </p:sp>
    </p:spTree>
    <p:extLst>
      <p:ext uri="{BB962C8B-B14F-4D97-AF65-F5344CB8AC3E}">
        <p14:creationId xmlns:p14="http://schemas.microsoft.com/office/powerpoint/2010/main" val="4276816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48</a:t>
            </a:fld>
            <a:endParaRPr lang="it-IT"/>
          </a:p>
        </p:txBody>
      </p:sp>
    </p:spTree>
    <p:extLst>
      <p:ext uri="{BB962C8B-B14F-4D97-AF65-F5344CB8AC3E}">
        <p14:creationId xmlns:p14="http://schemas.microsoft.com/office/powerpoint/2010/main" val="527134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ricordo dal I Congresso </a:t>
            </a:r>
            <a:r>
              <a:rPr lang="it-IT" dirty="0" err="1"/>
              <a:t>ANMeLePA</a:t>
            </a:r>
            <a:r>
              <a:rPr lang="it-IT" dirty="0"/>
              <a:t> di Ascea del settembre 2016</a:t>
            </a:r>
          </a:p>
        </p:txBody>
      </p:sp>
      <p:sp>
        <p:nvSpPr>
          <p:cNvPr id="4" name="Segnaposto numero diapositiva 3"/>
          <p:cNvSpPr>
            <a:spLocks noGrp="1"/>
          </p:cNvSpPr>
          <p:nvPr>
            <p:ph type="sldNum" sz="quarter" idx="5"/>
          </p:nvPr>
        </p:nvSpPr>
        <p:spPr/>
        <p:txBody>
          <a:bodyPr/>
          <a:lstStyle/>
          <a:p>
            <a:fld id="{3A05D745-4152-49A1-BA25-5564455BCE98}" type="slidenum">
              <a:rPr lang="it-IT" smtClean="0"/>
              <a:t>49</a:t>
            </a:fld>
            <a:endParaRPr lang="it-IT"/>
          </a:p>
        </p:txBody>
      </p:sp>
    </p:spTree>
    <p:extLst>
      <p:ext uri="{BB962C8B-B14F-4D97-AF65-F5344CB8AC3E}">
        <p14:creationId xmlns:p14="http://schemas.microsoft.com/office/powerpoint/2010/main" val="346546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A05D745-4152-49A1-BA25-5564455BCE98}" type="slidenum">
              <a:rPr lang="it-IT" smtClean="0"/>
              <a:t>51</a:t>
            </a:fld>
            <a:endParaRPr lang="it-IT"/>
          </a:p>
        </p:txBody>
      </p:sp>
    </p:spTree>
    <p:extLst>
      <p:ext uri="{BB962C8B-B14F-4D97-AF65-F5344CB8AC3E}">
        <p14:creationId xmlns:p14="http://schemas.microsoft.com/office/powerpoint/2010/main" val="3690276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2572DC4D-77F8-CCAE-9ED4-D2BF6728DF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a:extLst>
              <a:ext uri="{FF2B5EF4-FFF2-40B4-BE49-F238E27FC236}">
                <a16:creationId xmlns:a16="http://schemas.microsoft.com/office/drawing/2014/main" id="{4D69B50A-AD8A-F412-5B95-1B040137CE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196" name="Segnaposto numero diapositiva 3">
            <a:extLst>
              <a:ext uri="{FF2B5EF4-FFF2-40B4-BE49-F238E27FC236}">
                <a16:creationId xmlns:a16="http://schemas.microsoft.com/office/drawing/2014/main" id="{90BD212C-2F6A-DDFE-1523-7FE9E59632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E20FE1C-29D7-4470-98B6-BD60B96ED6B7}" type="slidenum">
              <a:rPr lang="it-IT" altLang="it-IT" smtClean="0"/>
              <a:pPr/>
              <a:t>54</a:t>
            </a:fld>
            <a:endParaRPr lang="it-IT" altLang="it-IT"/>
          </a:p>
        </p:txBody>
      </p:sp>
    </p:spTree>
    <p:extLst>
      <p:ext uri="{BB962C8B-B14F-4D97-AF65-F5344CB8AC3E}">
        <p14:creationId xmlns:p14="http://schemas.microsoft.com/office/powerpoint/2010/main" val="3188915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7C17C3F5-4FC1-D971-9BAB-EC4A7D13F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a:extLst>
              <a:ext uri="{FF2B5EF4-FFF2-40B4-BE49-F238E27FC236}">
                <a16:creationId xmlns:a16="http://schemas.microsoft.com/office/drawing/2014/main" id="{D48C0A9D-38AF-0EC7-A557-A602C849F0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244" name="Segnaposto numero diapositiva 3">
            <a:extLst>
              <a:ext uri="{FF2B5EF4-FFF2-40B4-BE49-F238E27FC236}">
                <a16:creationId xmlns:a16="http://schemas.microsoft.com/office/drawing/2014/main" id="{4D57379F-5A49-BFC3-9630-CA5AD5F4E9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0B22F6-AF65-497F-84E5-25B6A24D5B88}" type="slidenum">
              <a:rPr lang="it-IT" altLang="it-IT" smtClean="0"/>
              <a:pPr/>
              <a:t>55</a:t>
            </a:fld>
            <a:endParaRPr lang="it-IT" altLang="it-IT"/>
          </a:p>
        </p:txBody>
      </p:sp>
    </p:spTree>
    <p:extLst>
      <p:ext uri="{BB962C8B-B14F-4D97-AF65-F5344CB8AC3E}">
        <p14:creationId xmlns:p14="http://schemas.microsoft.com/office/powerpoint/2010/main" val="3557504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51E45C99-9D39-F58F-52A8-9AE681AD1F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a:extLst>
              <a:ext uri="{FF2B5EF4-FFF2-40B4-BE49-F238E27FC236}">
                <a16:creationId xmlns:a16="http://schemas.microsoft.com/office/drawing/2014/main" id="{A242F507-3662-49D7-DAAA-5184D61251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2292" name="Segnaposto numero diapositiva 3">
            <a:extLst>
              <a:ext uri="{FF2B5EF4-FFF2-40B4-BE49-F238E27FC236}">
                <a16:creationId xmlns:a16="http://schemas.microsoft.com/office/drawing/2014/main" id="{982775C7-3881-53A8-82FC-40383A2271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CD32BA6-5E18-4816-A487-B8579CF55EFD}" type="slidenum">
              <a:rPr lang="it-IT" altLang="it-IT" smtClean="0"/>
              <a:pPr/>
              <a:t>56</a:t>
            </a:fld>
            <a:endParaRPr lang="it-IT" altLang="it-IT"/>
          </a:p>
        </p:txBody>
      </p:sp>
    </p:spTree>
    <p:extLst>
      <p:ext uri="{BB962C8B-B14F-4D97-AF65-F5344CB8AC3E}">
        <p14:creationId xmlns:p14="http://schemas.microsoft.com/office/powerpoint/2010/main" val="3256570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99A33A9A-E87D-4199-617A-93EA0AC242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a:extLst>
              <a:ext uri="{FF2B5EF4-FFF2-40B4-BE49-F238E27FC236}">
                <a16:creationId xmlns:a16="http://schemas.microsoft.com/office/drawing/2014/main" id="{7B229F2F-DD05-7B22-9EAA-5D08FFB56F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4340" name="Segnaposto numero diapositiva 3">
            <a:extLst>
              <a:ext uri="{FF2B5EF4-FFF2-40B4-BE49-F238E27FC236}">
                <a16:creationId xmlns:a16="http://schemas.microsoft.com/office/drawing/2014/main" id="{8165EE45-3134-B705-A224-794D70C031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61DDD47-E1E9-4F0A-A6E4-196E66BD12CA}" type="slidenum">
              <a:rPr lang="it-IT" altLang="it-IT" smtClean="0"/>
              <a:pPr/>
              <a:t>57</a:t>
            </a:fld>
            <a:endParaRPr lang="it-IT" altLang="it-IT"/>
          </a:p>
        </p:txBody>
      </p:sp>
    </p:spTree>
    <p:extLst>
      <p:ext uri="{BB962C8B-B14F-4D97-AF65-F5344CB8AC3E}">
        <p14:creationId xmlns:p14="http://schemas.microsoft.com/office/powerpoint/2010/main" val="2958057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185FFC09-7DA9-4F6C-9171-D2B39FCBE1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39052109-EA73-1D25-1E56-A5D0A11EB6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6388" name="Segnaposto numero diapositiva 3">
            <a:extLst>
              <a:ext uri="{FF2B5EF4-FFF2-40B4-BE49-F238E27FC236}">
                <a16:creationId xmlns:a16="http://schemas.microsoft.com/office/drawing/2014/main" id="{82B47863-0F4F-8D48-A808-3E0B9DA36C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166B7C-C316-4FE2-AC45-122E23339AE2}" type="slidenum">
              <a:rPr lang="it-IT" altLang="it-IT" smtClean="0"/>
              <a:pPr/>
              <a:t>58</a:t>
            </a:fld>
            <a:endParaRPr lang="it-IT" altLang="it-IT"/>
          </a:p>
        </p:txBody>
      </p:sp>
    </p:spTree>
    <p:extLst>
      <p:ext uri="{BB962C8B-B14F-4D97-AF65-F5344CB8AC3E}">
        <p14:creationId xmlns:p14="http://schemas.microsoft.com/office/powerpoint/2010/main" val="65226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a:extLst>
              <a:ext uri="{FF2B5EF4-FFF2-40B4-BE49-F238E27FC236}">
                <a16:creationId xmlns:a16="http://schemas.microsoft.com/office/drawing/2014/main" id="{6E09D083-4871-6045-B2A5-12652AAD61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a:extLst>
              <a:ext uri="{FF2B5EF4-FFF2-40B4-BE49-F238E27FC236}">
                <a16:creationId xmlns:a16="http://schemas.microsoft.com/office/drawing/2014/main" id="{D33C950C-3338-0138-E1D6-D88C309698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8436" name="Segnaposto numero diapositiva 3">
            <a:extLst>
              <a:ext uri="{FF2B5EF4-FFF2-40B4-BE49-F238E27FC236}">
                <a16:creationId xmlns:a16="http://schemas.microsoft.com/office/drawing/2014/main" id="{64B42209-2862-EC57-E86B-A38ACC42E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D00B55F-FFFE-445D-AA8A-59CBCD0A956F}" type="slidenum">
              <a:rPr lang="it-IT" altLang="it-IT" smtClean="0"/>
              <a:pPr/>
              <a:t>59</a:t>
            </a:fld>
            <a:endParaRPr lang="it-IT" altLang="it-IT"/>
          </a:p>
        </p:txBody>
      </p:sp>
    </p:spTree>
    <p:extLst>
      <p:ext uri="{BB962C8B-B14F-4D97-AF65-F5344CB8AC3E}">
        <p14:creationId xmlns:p14="http://schemas.microsoft.com/office/powerpoint/2010/main" val="396872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Cambio della denominazione non nel titolo del DPR ma all’art. 10</a:t>
            </a:r>
          </a:p>
        </p:txBody>
      </p:sp>
      <p:sp>
        <p:nvSpPr>
          <p:cNvPr id="4" name="Segnaposto numero diapositiva 3"/>
          <p:cNvSpPr>
            <a:spLocks noGrp="1"/>
          </p:cNvSpPr>
          <p:nvPr>
            <p:ph type="sldNum" sz="quarter" idx="5"/>
          </p:nvPr>
        </p:nvSpPr>
        <p:spPr/>
        <p:txBody>
          <a:bodyPr/>
          <a:lstStyle/>
          <a:p>
            <a:fld id="{3A05D745-4152-49A1-BA25-5564455BCE98}" type="slidenum">
              <a:rPr lang="it-IT" smtClean="0"/>
              <a:t>7</a:t>
            </a:fld>
            <a:endParaRPr lang="it-IT"/>
          </a:p>
        </p:txBody>
      </p:sp>
    </p:spTree>
    <p:extLst>
      <p:ext uri="{BB962C8B-B14F-4D97-AF65-F5344CB8AC3E}">
        <p14:creationId xmlns:p14="http://schemas.microsoft.com/office/powerpoint/2010/main" val="1431679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42464873-F1B3-CE16-A12A-B9E6B3956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E3F17DFA-9692-C50A-D440-88F4A76C1A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0484" name="Segnaposto numero diapositiva 3">
            <a:extLst>
              <a:ext uri="{FF2B5EF4-FFF2-40B4-BE49-F238E27FC236}">
                <a16:creationId xmlns:a16="http://schemas.microsoft.com/office/drawing/2014/main" id="{1887FE4D-32ED-A142-8F2C-DCD57F9C1C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B34487-B766-4629-8BF6-BE997992FA92}" type="slidenum">
              <a:rPr lang="it-IT" altLang="it-IT" smtClean="0"/>
              <a:pPr/>
              <a:t>60</a:t>
            </a:fld>
            <a:endParaRPr lang="it-IT" altLang="it-IT"/>
          </a:p>
        </p:txBody>
      </p:sp>
    </p:spTree>
    <p:extLst>
      <p:ext uri="{BB962C8B-B14F-4D97-AF65-F5344CB8AC3E}">
        <p14:creationId xmlns:p14="http://schemas.microsoft.com/office/powerpoint/2010/main" val="3048794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11C5C3F5-A5B2-2F17-3442-09AD014AF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a:extLst>
              <a:ext uri="{FF2B5EF4-FFF2-40B4-BE49-F238E27FC236}">
                <a16:creationId xmlns:a16="http://schemas.microsoft.com/office/drawing/2014/main" id="{5005DEDA-95CC-8EA4-0DE6-623C9EB1D5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2532" name="Segnaposto numero diapositiva 3">
            <a:extLst>
              <a:ext uri="{FF2B5EF4-FFF2-40B4-BE49-F238E27FC236}">
                <a16:creationId xmlns:a16="http://schemas.microsoft.com/office/drawing/2014/main" id="{3DF42D7C-92AD-C00B-7922-C4F905D773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A45BC68-4568-45BD-A103-BAD3BB66D603}" type="slidenum">
              <a:rPr lang="it-IT" altLang="it-IT" smtClean="0"/>
              <a:pPr/>
              <a:t>61</a:t>
            </a:fld>
            <a:endParaRPr lang="it-IT" altLang="it-IT"/>
          </a:p>
        </p:txBody>
      </p:sp>
    </p:spTree>
    <p:extLst>
      <p:ext uri="{BB962C8B-B14F-4D97-AF65-F5344CB8AC3E}">
        <p14:creationId xmlns:p14="http://schemas.microsoft.com/office/powerpoint/2010/main" val="1992109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3064217D-D10A-1B46-35F8-8CB7CF9FA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635932AA-211D-5FFB-406C-13AA9E9930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4580" name="Segnaposto numero diapositiva 3">
            <a:extLst>
              <a:ext uri="{FF2B5EF4-FFF2-40B4-BE49-F238E27FC236}">
                <a16:creationId xmlns:a16="http://schemas.microsoft.com/office/drawing/2014/main" id="{E9E463B6-4E87-A18C-E5D8-58ADB4A98C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E2E2153-9529-4C84-9CC5-A08F38C47C67}" type="slidenum">
              <a:rPr lang="it-IT" altLang="it-IT" smtClean="0"/>
              <a:pPr/>
              <a:t>62</a:t>
            </a:fld>
            <a:endParaRPr lang="it-IT" altLang="it-IT"/>
          </a:p>
        </p:txBody>
      </p:sp>
    </p:spTree>
    <p:extLst>
      <p:ext uri="{BB962C8B-B14F-4D97-AF65-F5344CB8AC3E}">
        <p14:creationId xmlns:p14="http://schemas.microsoft.com/office/powerpoint/2010/main" val="1922140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333DEBA3-E50E-6EAF-55D0-65ADF9E16C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a:extLst>
              <a:ext uri="{FF2B5EF4-FFF2-40B4-BE49-F238E27FC236}">
                <a16:creationId xmlns:a16="http://schemas.microsoft.com/office/drawing/2014/main" id="{41D689D9-3B1A-E502-BF9E-AC28B0D18F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6628" name="Segnaposto numero diapositiva 3">
            <a:extLst>
              <a:ext uri="{FF2B5EF4-FFF2-40B4-BE49-F238E27FC236}">
                <a16:creationId xmlns:a16="http://schemas.microsoft.com/office/drawing/2014/main" id="{3F2F57F8-FBC9-8AF3-5FB8-D5CEEB6402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18521A3-2CD0-446F-84AA-1E7814E601A7}" type="slidenum">
              <a:rPr lang="it-IT" altLang="it-IT" smtClean="0"/>
              <a:pPr/>
              <a:t>63</a:t>
            </a:fld>
            <a:endParaRPr lang="it-IT" altLang="it-IT"/>
          </a:p>
        </p:txBody>
      </p:sp>
    </p:spTree>
    <p:extLst>
      <p:ext uri="{BB962C8B-B14F-4D97-AF65-F5344CB8AC3E}">
        <p14:creationId xmlns:p14="http://schemas.microsoft.com/office/powerpoint/2010/main" val="334283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Sugli altri benefici e diritti ne sapremo di più nelle prossime presentazioni</a:t>
            </a:r>
          </a:p>
        </p:txBody>
      </p:sp>
      <p:sp>
        <p:nvSpPr>
          <p:cNvPr id="4" name="Segnaposto numero diapositiva 3"/>
          <p:cNvSpPr>
            <a:spLocks noGrp="1"/>
          </p:cNvSpPr>
          <p:nvPr>
            <p:ph type="sldNum" sz="quarter" idx="5"/>
          </p:nvPr>
        </p:nvSpPr>
        <p:spPr/>
        <p:txBody>
          <a:bodyPr/>
          <a:lstStyle/>
          <a:p>
            <a:fld id="{3A05D745-4152-49A1-BA25-5564455BCE98}" type="slidenum">
              <a:rPr lang="it-IT" smtClean="0"/>
              <a:t>10</a:t>
            </a:fld>
            <a:endParaRPr lang="it-IT"/>
          </a:p>
        </p:txBody>
      </p:sp>
    </p:spTree>
    <p:extLst>
      <p:ext uri="{BB962C8B-B14F-4D97-AF65-F5344CB8AC3E}">
        <p14:creationId xmlns:p14="http://schemas.microsoft.com/office/powerpoint/2010/main" val="186671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stabilizzazione è un tipico giudizio </a:t>
            </a:r>
            <a:r>
              <a:rPr lang="it-IT" dirty="0" err="1"/>
              <a:t>anatomoclinico</a:t>
            </a:r>
            <a:r>
              <a:rPr lang="it-IT" dirty="0"/>
              <a:t>, </a:t>
            </a:r>
            <a:r>
              <a:rPr lang="it-IT" dirty="0" err="1"/>
              <a:t>anatomofunzionale</a:t>
            </a:r>
            <a:r>
              <a:rPr lang="it-IT" dirty="0"/>
              <a:t> e medico legale  </a:t>
            </a:r>
          </a:p>
        </p:txBody>
      </p:sp>
      <p:sp>
        <p:nvSpPr>
          <p:cNvPr id="4" name="Segnaposto numero diapositiva 3"/>
          <p:cNvSpPr>
            <a:spLocks noGrp="1"/>
          </p:cNvSpPr>
          <p:nvPr>
            <p:ph type="sldNum" sz="quarter" idx="5"/>
          </p:nvPr>
        </p:nvSpPr>
        <p:spPr/>
        <p:txBody>
          <a:bodyPr/>
          <a:lstStyle/>
          <a:p>
            <a:fld id="{3A05D745-4152-49A1-BA25-5564455BCE98}" type="slidenum">
              <a:rPr lang="it-IT" smtClean="0"/>
              <a:t>11</a:t>
            </a:fld>
            <a:endParaRPr lang="it-IT"/>
          </a:p>
        </p:txBody>
      </p:sp>
    </p:spTree>
    <p:extLst>
      <p:ext uri="{BB962C8B-B14F-4D97-AF65-F5344CB8AC3E}">
        <p14:creationId xmlns:p14="http://schemas.microsoft.com/office/powerpoint/2010/main" val="189159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termine semestrale perentorio per la domanda di equo indennizzo non vale per la pensione privilegiata. Vedremo a breve il valore del QUANTUM indennizzabile</a:t>
            </a:r>
          </a:p>
        </p:txBody>
      </p:sp>
      <p:sp>
        <p:nvSpPr>
          <p:cNvPr id="4" name="Segnaposto numero diapositiva 3"/>
          <p:cNvSpPr>
            <a:spLocks noGrp="1"/>
          </p:cNvSpPr>
          <p:nvPr>
            <p:ph type="sldNum" sz="quarter" idx="5"/>
          </p:nvPr>
        </p:nvSpPr>
        <p:spPr/>
        <p:txBody>
          <a:bodyPr/>
          <a:lstStyle/>
          <a:p>
            <a:fld id="{3A05D745-4152-49A1-BA25-5564455BCE98}" type="slidenum">
              <a:rPr lang="it-IT" smtClean="0"/>
              <a:t>13</a:t>
            </a:fld>
            <a:endParaRPr lang="it-IT"/>
          </a:p>
        </p:txBody>
      </p:sp>
    </p:spTree>
    <p:extLst>
      <p:ext uri="{BB962C8B-B14F-4D97-AF65-F5344CB8AC3E}">
        <p14:creationId xmlns:p14="http://schemas.microsoft.com/office/powerpoint/2010/main" val="327848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Regolamentati dal DPR n. 461/2001, vigente dal 22.01.2002</a:t>
            </a:r>
          </a:p>
        </p:txBody>
      </p:sp>
      <p:sp>
        <p:nvSpPr>
          <p:cNvPr id="4" name="Segnaposto numero diapositiva 3"/>
          <p:cNvSpPr>
            <a:spLocks noGrp="1"/>
          </p:cNvSpPr>
          <p:nvPr>
            <p:ph type="sldNum" sz="quarter" idx="5"/>
          </p:nvPr>
        </p:nvSpPr>
        <p:spPr/>
        <p:txBody>
          <a:bodyPr/>
          <a:lstStyle/>
          <a:p>
            <a:fld id="{3A05D745-4152-49A1-BA25-5564455BCE98}" type="slidenum">
              <a:rPr lang="it-IT" smtClean="0"/>
              <a:t>14</a:t>
            </a:fld>
            <a:endParaRPr lang="it-IT"/>
          </a:p>
        </p:txBody>
      </p:sp>
    </p:spTree>
    <p:extLst>
      <p:ext uri="{BB962C8B-B14F-4D97-AF65-F5344CB8AC3E}">
        <p14:creationId xmlns:p14="http://schemas.microsoft.com/office/powerpoint/2010/main" val="11313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10/10/2022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10/10/2022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10/10/2022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10/10/2022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47500" lnSpcReduction="20000"/>
          </a:bodyPr>
          <a:lstStyle/>
          <a:p>
            <a:endParaRPr lang="it-IT" dirty="0"/>
          </a:p>
          <a:p>
            <a:r>
              <a:rPr lang="it-IT" sz="4200" b="1" dirty="0" err="1">
                <a:solidFill>
                  <a:schemeClr val="tx1"/>
                </a:solidFill>
                <a:effectLst/>
                <a:latin typeface="Times New Roman" panose="02020603050405020304" pitchFamily="18" charset="0"/>
                <a:ea typeface="Calibri" panose="020F0502020204030204" pitchFamily="34" charset="0"/>
              </a:rPr>
              <a:t>Amm</a:t>
            </a:r>
            <a:r>
              <a:rPr lang="it-IT" sz="4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4200" i="1" dirty="0">
              <a:solidFill>
                <a:schemeClr val="tx1"/>
              </a:solidFill>
            </a:endParaRPr>
          </a:p>
          <a:p>
            <a:r>
              <a:rPr lang="it-IT" sz="4200" b="1" i="1" dirty="0">
                <a:solidFill>
                  <a:schemeClr val="tx2">
                    <a:lumMod val="50000"/>
                  </a:schemeClr>
                </a:solidFill>
              </a:rPr>
              <a:t>Presidente Commissione Medica di Verifica di Ancona</a:t>
            </a:r>
          </a:p>
          <a:p>
            <a:endParaRPr lang="it-IT" dirty="0">
              <a:solidFill>
                <a:schemeClr val="tx2">
                  <a:lumMod val="50000"/>
                </a:schemeClr>
              </a:solidFill>
            </a:endParaRPr>
          </a:p>
          <a:p>
            <a:endParaRPr lang="it-IT" dirty="0">
              <a:solidFill>
                <a:schemeClr val="tx2">
                  <a:lumMod val="50000"/>
                </a:schemeClr>
              </a:solidFill>
            </a:endParaRPr>
          </a:p>
          <a:p>
            <a:endParaRPr lang="it-IT" dirty="0">
              <a:solidFill>
                <a:schemeClr val="tx2">
                  <a:lumMod val="50000"/>
                </a:schemeClr>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7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4900" dirty="0"/>
          </a:p>
          <a:p>
            <a:endParaRPr lang="it-IT" sz="4900" dirty="0"/>
          </a:p>
          <a:p>
            <a:endParaRPr lang="it-IT" dirty="0"/>
          </a:p>
          <a:p>
            <a:endParaRPr lang="it-IT" dirty="0"/>
          </a:p>
          <a:p>
            <a:pPr lvl="1"/>
            <a:r>
              <a:rPr lang="it-IT" sz="4200" dirty="0">
                <a:solidFill>
                  <a:schemeClr val="tx2"/>
                </a:solidFill>
                <a:latin typeface="Georgia" panose="02040502050405020303" pitchFamily="18" charset="0"/>
              </a:rPr>
              <a:t>Paestum-29-30 settembre 2022</a:t>
            </a:r>
          </a:p>
          <a:p>
            <a:r>
              <a:rPr lang="it-IT" sz="4200" dirty="0">
                <a:solidFill>
                  <a:schemeClr val="tx2"/>
                </a:solidFill>
                <a:latin typeface="Georgia" panose="02040502050405020303" pitchFamily="18" charset="0"/>
              </a:rPr>
              <a:t>Associazione Nazionale di Medicina Legale </a:t>
            </a:r>
          </a:p>
          <a:p>
            <a:r>
              <a:rPr lang="it-IT" sz="4200" dirty="0">
                <a:solidFill>
                  <a:schemeClr val="tx2"/>
                </a:solidFill>
                <a:latin typeface="Georgia" panose="02040502050405020303" pitchFamily="18" charset="0"/>
              </a:rPr>
              <a:t>per la Pubblica Amministrazione</a:t>
            </a:r>
          </a:p>
          <a:p>
            <a:r>
              <a:rPr lang="it-IT" sz="4200" dirty="0">
                <a:solidFill>
                  <a:schemeClr val="tx2"/>
                </a:solidFill>
                <a:latin typeface="Georgia" panose="02040502050405020303" pitchFamily="18" charset="0"/>
              </a:rPr>
              <a:t>III Congresso Nazionale </a:t>
            </a: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2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it-IT" sz="8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BENEFICI DI LEGGE PREVISTI</a:t>
            </a:r>
          </a:p>
          <a:p>
            <a:pPr algn="l"/>
            <a:endParaRPr lang="it-IT" sz="1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20000"/>
              </a:lnSpc>
              <a:buFont typeface="Symbol" panose="05050102010706020507" pitchFamily="18" charset="2"/>
              <a:buChar char=""/>
              <a:tabLst>
                <a:tab pos="457200" algn="l"/>
              </a:tabLst>
            </a:pPr>
            <a:r>
              <a:rPr lang="it-IT" sz="8000" b="1" dirty="0">
                <a:solidFill>
                  <a:schemeClr val="tx1"/>
                </a:solidFill>
                <a:effectLst/>
                <a:latin typeface="Times New Roman" panose="02020603050405020304" pitchFamily="18" charset="0"/>
                <a:ea typeface="Times New Roman" panose="02020603050405020304" pitchFamily="18" charset="0"/>
              </a:rPr>
              <a:t>la concessione di un ristoro monetario alla ripresa dell’attività lavorativa </a:t>
            </a:r>
            <a:r>
              <a:rPr lang="it-IT" sz="8000" b="1" i="1" dirty="0">
                <a:solidFill>
                  <a:schemeClr val="tx1"/>
                </a:solidFill>
                <a:effectLst/>
                <a:latin typeface="Times New Roman" panose="02020603050405020304" pitchFamily="18" charset="0"/>
                <a:ea typeface="Times New Roman" panose="02020603050405020304" pitchFamily="18" charset="0"/>
              </a:rPr>
              <a:t>(Equo Indennizzo)</a:t>
            </a:r>
            <a:endParaRPr lang="it-IT" sz="8000" b="1" dirty="0">
              <a:solidFill>
                <a:schemeClr val="tx1"/>
              </a:solidFill>
              <a:effectLst/>
              <a:latin typeface="Times New Roman" panose="02020603050405020304" pitchFamily="18" charset="0"/>
              <a:ea typeface="Times New Roman" panose="02020603050405020304" pitchFamily="18" charset="0"/>
            </a:endParaRPr>
          </a:p>
          <a:p>
            <a:pPr marL="342900" lvl="0" indent="-342900" algn="l">
              <a:lnSpc>
                <a:spcPct val="120000"/>
              </a:lnSpc>
              <a:buFont typeface="Symbol" panose="05050102010706020507" pitchFamily="18" charset="2"/>
              <a:buChar char=""/>
              <a:tabLst>
                <a:tab pos="457200" algn="l"/>
              </a:tabLst>
            </a:pPr>
            <a:r>
              <a:rPr lang="it-IT" sz="8000" b="1" dirty="0">
                <a:solidFill>
                  <a:schemeClr val="tx1"/>
                </a:solidFill>
                <a:effectLst/>
                <a:latin typeface="Times New Roman" panose="02020603050405020304" pitchFamily="18" charset="0"/>
                <a:ea typeface="Times New Roman" panose="02020603050405020304" pitchFamily="18" charset="0"/>
              </a:rPr>
              <a:t>la concessione di un trattamento pensionistico vitalizio a fronte di una subentrata inidoneità lavorativa </a:t>
            </a:r>
            <a:r>
              <a:rPr lang="it-IT" sz="8000" b="1" i="1" dirty="0">
                <a:solidFill>
                  <a:schemeClr val="tx1"/>
                </a:solidFill>
                <a:effectLst/>
                <a:latin typeface="Times New Roman" panose="02020603050405020304" pitchFamily="18" charset="0"/>
                <a:ea typeface="Times New Roman" panose="02020603050405020304" pitchFamily="18" charset="0"/>
              </a:rPr>
              <a:t>(Pensione Privilegiata Ordinaria) </a:t>
            </a:r>
            <a:r>
              <a:rPr lang="it-IT" sz="8000" b="1" dirty="0">
                <a:solidFill>
                  <a:schemeClr val="tx1"/>
                </a:solidFill>
                <a:effectLst/>
                <a:latin typeface="Times New Roman" panose="02020603050405020304" pitchFamily="18" charset="0"/>
                <a:ea typeface="Times New Roman" panose="02020603050405020304" pitchFamily="18" charset="0"/>
              </a:rPr>
              <a:t>(1)</a:t>
            </a:r>
          </a:p>
          <a:p>
            <a:pPr marL="342900" lvl="0" indent="-342900" algn="l">
              <a:lnSpc>
                <a:spcPct val="120000"/>
              </a:lnSpc>
              <a:buFont typeface="Symbol" panose="05050102010706020507" pitchFamily="18" charset="2"/>
              <a:buChar char=""/>
              <a:tabLst>
                <a:tab pos="457200" algn="l"/>
              </a:tabLst>
            </a:pPr>
            <a:r>
              <a:rPr lang="it-IT" sz="8000" b="1" dirty="0">
                <a:solidFill>
                  <a:schemeClr val="tx1"/>
                </a:solidFill>
                <a:effectLst/>
                <a:latin typeface="Times New Roman" panose="02020603050405020304" pitchFamily="18" charset="0"/>
                <a:ea typeface="Times New Roman" panose="02020603050405020304" pitchFamily="18" charset="0"/>
              </a:rPr>
              <a:t>la concessione di una ricollocazione lavorativa nella Pubblica Amministrazione in altra area professionale confacente </a:t>
            </a:r>
            <a:r>
              <a:rPr lang="it-IT" sz="8000" b="1" i="1" dirty="0">
                <a:solidFill>
                  <a:schemeClr val="tx1"/>
                </a:solidFill>
                <a:effectLst/>
                <a:latin typeface="Times New Roman" panose="02020603050405020304" pitchFamily="18" charset="0"/>
                <a:ea typeface="Times New Roman" panose="02020603050405020304" pitchFamily="18" charset="0"/>
              </a:rPr>
              <a:t>(Inidoneità Parziale al ruolo di provenienza)</a:t>
            </a:r>
          </a:p>
          <a:p>
            <a:pPr marL="342900" lvl="0" indent="-342900" algn="l">
              <a:lnSpc>
                <a:spcPct val="120000"/>
              </a:lnSpc>
              <a:buFont typeface="Symbol" panose="05050102010706020507" pitchFamily="18" charset="2"/>
              <a:buChar char=""/>
              <a:tabLst>
                <a:tab pos="457200" algn="l"/>
              </a:tabLst>
            </a:pPr>
            <a:r>
              <a:rPr lang="it-IT" sz="8000" b="1" dirty="0">
                <a:solidFill>
                  <a:schemeClr val="tx1"/>
                </a:solidFill>
                <a:latin typeface="Times New Roman" panose="02020603050405020304" pitchFamily="18" charset="0"/>
                <a:ea typeface="Times New Roman" panose="02020603050405020304" pitchFamily="18" charset="0"/>
              </a:rPr>
              <a:t>la declaratoria di  </a:t>
            </a:r>
            <a:r>
              <a:rPr lang="it-IT" sz="8000" b="1" i="1" dirty="0">
                <a:solidFill>
                  <a:schemeClr val="tx1"/>
                </a:solidFill>
                <a:latin typeface="Times New Roman" panose="02020603050405020304" pitchFamily="18" charset="0"/>
                <a:ea typeface="Times New Roman" panose="02020603050405020304" pitchFamily="18" charset="0"/>
              </a:rPr>
              <a:t>INCOLLOCABILITA’ </a:t>
            </a:r>
            <a:r>
              <a:rPr lang="it-IT" sz="8000" b="1" dirty="0">
                <a:solidFill>
                  <a:schemeClr val="tx1"/>
                </a:solidFill>
                <a:latin typeface="Times New Roman" panose="02020603050405020304" pitchFamily="18" charset="0"/>
                <a:ea typeface="Times New Roman" panose="02020603050405020304" pitchFamily="18" charset="0"/>
              </a:rPr>
              <a:t>(2)</a:t>
            </a:r>
            <a:endParaRPr lang="it-IT" sz="1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AutoNum type="arabicParenBoth"/>
            </a:pPr>
            <a:endParaRPr lang="it-IT" sz="2000" i="1" dirty="0">
              <a:solidFill>
                <a:schemeClr val="tx2"/>
              </a:solidFill>
              <a:latin typeface="Georgia" panose="02040502050405020303" pitchFamily="18" charset="0"/>
            </a:endParaRPr>
          </a:p>
          <a:p>
            <a:pPr algn="l"/>
            <a:r>
              <a:rPr lang="it-IT" sz="5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Tabellare; Percentuale; Ordinaria </a:t>
            </a:r>
            <a:r>
              <a:rPr lang="it-IT" sz="5600" b="1" i="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stricto</a:t>
            </a:r>
            <a:r>
              <a:rPr lang="it-IT" sz="5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5600" b="1" i="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sensu</a:t>
            </a:r>
            <a:r>
              <a:rPr lang="it-IT" sz="5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l"/>
            <a:r>
              <a:rPr lang="it-IT" sz="5600" b="1" dirty="0">
                <a:solidFill>
                  <a:schemeClr val="tx2"/>
                </a:solidFill>
                <a:latin typeface="Times New Roman" panose="02020603050405020304" pitchFamily="18" charset="0"/>
                <a:cs typeface="Times New Roman" panose="02020603050405020304" pitchFamily="18" charset="0"/>
              </a:rPr>
              <a:t>(2) DPR n. 915/1978 art. 20 </a:t>
            </a:r>
            <a:endParaRPr lang="it-IT" sz="1600" b="1"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197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47500" lnSpcReduction="20000"/>
          </a:bodyPr>
          <a:lstStyle/>
          <a:p>
            <a:endParaRPr lang="it-IT" dirty="0"/>
          </a:p>
          <a:p>
            <a:pPr algn="ctr"/>
            <a:r>
              <a:rPr lang="it-IT" sz="7000" b="1" dirty="0">
                <a:solidFill>
                  <a:schemeClr val="tx2">
                    <a:lumMod val="50000"/>
                  </a:schemeClr>
                </a:solidFill>
              </a:rPr>
              <a:t>AVV. PAOLO BONAIUTI</a:t>
            </a:r>
          </a:p>
          <a:p>
            <a:endParaRPr lang="it-IT" dirty="0">
              <a:solidFill>
                <a:schemeClr val="tx2">
                  <a:lumMod val="50000"/>
                </a:schemeClr>
              </a:solidFill>
            </a:endParaRPr>
          </a:p>
          <a:p>
            <a:endParaRPr lang="it-IT" dirty="0">
              <a:solidFill>
                <a:schemeClr val="tx2">
                  <a:lumMod val="50000"/>
                </a:schemeClr>
              </a:solidFill>
            </a:endParaRPr>
          </a:p>
          <a:p>
            <a:endParaRPr lang="it-IT" dirty="0">
              <a:solidFill>
                <a:schemeClr val="tx2">
                  <a:lumMod val="50000"/>
                </a:schemeClr>
              </a:solidFill>
            </a:endParaRPr>
          </a:p>
          <a:p>
            <a:pPr algn="ctr"/>
            <a:r>
              <a:rPr lang="it-IT" sz="11100" i="1" dirty="0">
                <a:solidFill>
                  <a:srgbClr val="C00000"/>
                </a:solidFill>
              </a:rPr>
              <a:t>La Causa di Servizio</a:t>
            </a:r>
          </a:p>
          <a:p>
            <a:endParaRPr lang="it-IT" sz="4900" dirty="0"/>
          </a:p>
          <a:p>
            <a:endParaRPr lang="it-IT" sz="4900" dirty="0"/>
          </a:p>
          <a:p>
            <a:endParaRPr lang="it-IT" dirty="0"/>
          </a:p>
          <a:p>
            <a:endParaRPr lang="it-IT" dirty="0"/>
          </a:p>
          <a:p>
            <a:pPr lvl="1"/>
            <a:r>
              <a:rPr lang="it-IT" sz="5000" dirty="0">
                <a:solidFill>
                  <a:schemeClr val="tx2"/>
                </a:solidFill>
                <a:latin typeface="Georgia" panose="02040502050405020303" pitchFamily="18" charset="0"/>
              </a:rPr>
              <a:t>Paestum-29-30 settembre 2022</a:t>
            </a:r>
          </a:p>
          <a:p>
            <a:r>
              <a:rPr lang="it-IT" sz="5500" dirty="0">
                <a:solidFill>
                  <a:schemeClr val="tx2"/>
                </a:solidFill>
                <a:latin typeface="Georgia" panose="02040502050405020303" pitchFamily="18" charset="0"/>
              </a:rPr>
              <a:t>Associazione Nazionale di Medicina Legale </a:t>
            </a:r>
          </a:p>
          <a:p>
            <a:r>
              <a:rPr lang="it-IT" sz="5500" dirty="0">
                <a:solidFill>
                  <a:schemeClr val="tx2"/>
                </a:solidFill>
                <a:latin typeface="Georgia" panose="02040502050405020303" pitchFamily="18" charset="0"/>
              </a:rPr>
              <a:t>per la Pubblica Amministrazione</a:t>
            </a:r>
          </a:p>
          <a:p>
            <a:r>
              <a:rPr lang="it-IT" sz="5500" dirty="0">
                <a:solidFill>
                  <a:schemeClr val="tx2"/>
                </a:solidFill>
                <a:latin typeface="Georgia" panose="02040502050405020303" pitchFamily="18" charset="0"/>
              </a:rPr>
              <a:t>III Congresso Nazionale </a:t>
            </a: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412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7CC4F30-0E34-D391-7F95-AC056E1F14C2}"/>
              </a:ext>
            </a:extLst>
          </p:cNvPr>
          <p:cNvSpPr>
            <a:spLocks noGrp="1"/>
          </p:cNvSpPr>
          <p:nvPr>
            <p:ph type="title"/>
          </p:nvPr>
        </p:nvSpPr>
        <p:spPr/>
        <p:txBody>
          <a:bodyPr/>
          <a:lstStyle/>
          <a:p>
            <a:pPr algn="ctr"/>
            <a:r>
              <a:rPr lang="it-IT" sz="2400" dirty="0"/>
              <a:t>C.P.P.O – COMITATO PER LE PENSIONI PRIVILEGIATE ORDINARIE</a:t>
            </a:r>
          </a:p>
        </p:txBody>
      </p:sp>
      <p:sp>
        <p:nvSpPr>
          <p:cNvPr id="3" name="Segnaposto contenuto 2">
            <a:extLst>
              <a:ext uri="{FF2B5EF4-FFF2-40B4-BE49-F238E27FC236}">
                <a16:creationId xmlns:a16="http://schemas.microsoft.com/office/drawing/2014/main" id="{E5758CA6-22A3-A478-11B4-4DE5B28A8217}"/>
              </a:ext>
            </a:extLst>
          </p:cNvPr>
          <p:cNvSpPr>
            <a:spLocks noGrp="1"/>
          </p:cNvSpPr>
          <p:nvPr>
            <p:ph idx="1"/>
          </p:nvPr>
        </p:nvSpPr>
        <p:spPr>
          <a:xfrm>
            <a:off x="827700" y="1700809"/>
            <a:ext cx="6711654" cy="4547598"/>
          </a:xfrm>
        </p:spPr>
        <p:txBody>
          <a:bodyPr>
            <a:normAutofit/>
          </a:bodyPr>
          <a:lstStyle/>
          <a:p>
            <a:r>
              <a:rPr lang="it-IT" sz="2400" dirty="0"/>
              <a:t>Decreto Presidente della Repubblica 29/12/1973, n. 1092 Art. 177. Parere positivo della C.M.O.</a:t>
            </a:r>
          </a:p>
          <a:p>
            <a:r>
              <a:rPr lang="it-IT" sz="2400" dirty="0"/>
              <a:t>Decreto legge 21/09/1987, n. 387 Art. 5-bis.</a:t>
            </a:r>
          </a:p>
          <a:p>
            <a:r>
              <a:rPr lang="it-IT" sz="2400" dirty="0"/>
              <a:t>Il Comitato si pronuncia solo in caso di esborso economico: E.I. e P.P.O. (classifica e dipendenza).</a:t>
            </a:r>
          </a:p>
          <a:p>
            <a:pPr marL="0" indent="0">
              <a:buNone/>
            </a:pPr>
            <a:endParaRPr lang="it-IT" sz="2400" dirty="0"/>
          </a:p>
        </p:txBody>
      </p:sp>
    </p:spTree>
    <p:extLst>
      <p:ext uri="{BB962C8B-B14F-4D97-AF65-F5344CB8AC3E}">
        <p14:creationId xmlns:p14="http://schemas.microsoft.com/office/powerpoint/2010/main" val="15558570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875C62-AC71-1479-3155-15D71BBAA375}"/>
              </a:ext>
            </a:extLst>
          </p:cNvPr>
          <p:cNvSpPr>
            <a:spLocks noGrp="1"/>
          </p:cNvSpPr>
          <p:nvPr>
            <p:ph idx="1"/>
          </p:nvPr>
        </p:nvSpPr>
        <p:spPr>
          <a:xfrm>
            <a:off x="971600" y="1052736"/>
            <a:ext cx="6711654" cy="4195481"/>
          </a:xfrm>
        </p:spPr>
        <p:txBody>
          <a:bodyPr/>
          <a:lstStyle/>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Oggi - Comitato per le Pensioni Privilegiate Ordinarie &gt; Comitato di Verifica per le Cause di Servizio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Decreto Presidente della Repubblica 29/10/2001, n. 461 Artt. 10,11,</a:t>
            </a:r>
            <a:r>
              <a:rPr lang="it-IT" sz="2400" u="sng" dirty="0">
                <a:effectLst/>
                <a:latin typeface="Times New Roman" panose="02020603050405020304" pitchFamily="18" charset="0"/>
                <a:ea typeface="Calibri" panose="020F0502020204030204" pitchFamily="34" charset="0"/>
                <a:cs typeface="Times New Roman" panose="02020603050405020304" pitchFamily="18" charset="0"/>
              </a:rPr>
              <a:t>12</a:t>
            </a:r>
            <a:endParaRPr lang="it-IT" sz="24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Unicità di accertamento dipendenza per pensione privilegiata ed equo indennizzo (No classifica)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1980634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FA1F1F8-F9D0-A613-EA77-ECFFD2492B5A}"/>
              </a:ext>
            </a:extLst>
          </p:cNvPr>
          <p:cNvSpPr>
            <a:spLocks noGrp="1"/>
          </p:cNvSpPr>
          <p:nvPr>
            <p:ph idx="1"/>
          </p:nvPr>
        </p:nvSpPr>
        <p:spPr>
          <a:xfrm>
            <a:off x="971600" y="1196752"/>
            <a:ext cx="6855670" cy="4392488"/>
          </a:xfrm>
        </p:spPr>
        <p:txBody>
          <a:bodyPr>
            <a:normAutofit/>
          </a:bodyPr>
          <a:lstStyle/>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Problematica applicabilità art. 2 lettera m) della L. 8 agosto 1991, n. 261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Interdipendenza: necessità pronuncia </a:t>
            </a:r>
            <a:r>
              <a:rPr lang="it-IT" sz="2400" dirty="0">
                <a:latin typeface="Times New Roman" panose="02020603050405020304" pitchFamily="18" charset="0"/>
                <a:ea typeface="Calibri" panose="020F0502020204030204" pitchFamily="34" charset="0"/>
                <a:cs typeface="Times New Roman" panose="02020603050405020304" pitchFamily="18" charset="0"/>
              </a:rPr>
              <a:t>de</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l Comitato?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Decreto Presidente della Repubblica 29/10/2001, n. 461 Art. 2 (criteri medico-legali di riconoscimento della causa di servizio)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Corte dei conti Sez. </a:t>
            </a:r>
            <a:r>
              <a:rPr lang="it-IT" sz="2400" dirty="0" err="1">
                <a:effectLst/>
                <a:latin typeface="Times New Roman" panose="02020603050405020304" pitchFamily="18" charset="0"/>
                <a:ea typeface="Calibri" panose="020F0502020204030204" pitchFamily="34" charset="0"/>
                <a:cs typeface="Times New Roman" panose="02020603050405020304" pitchFamily="18" charset="0"/>
              </a:rPr>
              <a:t>Riun</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94/C del 13 maggio 1992 – Presunzione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j</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uris</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tantum </a:t>
            </a:r>
            <a:endParaRPr lang="it-IT"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2355342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A114C1D-9E76-BF91-0DAF-569376099C15}"/>
              </a:ext>
            </a:extLst>
          </p:cNvPr>
          <p:cNvSpPr>
            <a:spLocks noGrp="1"/>
          </p:cNvSpPr>
          <p:nvPr>
            <p:ph idx="1"/>
          </p:nvPr>
        </p:nvSpPr>
        <p:spPr>
          <a:xfrm>
            <a:off x="827700" y="1484785"/>
            <a:ext cx="6711654" cy="4763622"/>
          </a:xfrm>
        </p:spPr>
        <p:txBody>
          <a:bodyPr/>
          <a:lstStyle/>
          <a:p>
            <a:r>
              <a:rPr lang="it-IT" sz="2400" dirty="0">
                <a:latin typeface="Times New Roman" panose="02020603050405020304" pitchFamily="18" charset="0"/>
                <a:cs typeface="Times New Roman" panose="02020603050405020304" pitchFamily="18" charset="0"/>
              </a:rPr>
              <a:t>Corte Costituzionale Ordinanza 84/2003 </a:t>
            </a:r>
          </a:p>
          <a:p>
            <a:r>
              <a:rPr lang="it-IT" sz="2400" dirty="0">
                <a:latin typeface="Times New Roman" panose="02020603050405020304" pitchFamily="18" charset="0"/>
                <a:cs typeface="Times New Roman" panose="02020603050405020304" pitchFamily="18" charset="0"/>
              </a:rPr>
              <a:t>Corte dei conti doppio grado di giudizio </a:t>
            </a:r>
          </a:p>
          <a:p>
            <a:r>
              <a:rPr lang="it-IT" sz="2400" dirty="0">
                <a:latin typeface="Times New Roman" panose="02020603050405020304" pitchFamily="18" charset="0"/>
                <a:cs typeface="Times New Roman" panose="02020603050405020304" pitchFamily="18" charset="0"/>
              </a:rPr>
              <a:t>“Ricerca della verità”.</a:t>
            </a:r>
          </a:p>
          <a:p>
            <a:endParaRPr lang="it-IT" dirty="0"/>
          </a:p>
        </p:txBody>
      </p:sp>
    </p:spTree>
    <p:extLst>
      <p:ext uri="{BB962C8B-B14F-4D97-AF65-F5344CB8AC3E}">
        <p14:creationId xmlns:p14="http://schemas.microsoft.com/office/powerpoint/2010/main" val="3831276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62592D-FC55-56F3-4E3F-DEEDBED44D5C}"/>
              </a:ext>
            </a:extLst>
          </p:cNvPr>
          <p:cNvSpPr>
            <a:spLocks noGrp="1"/>
          </p:cNvSpPr>
          <p:nvPr>
            <p:ph idx="1"/>
          </p:nvPr>
        </p:nvSpPr>
        <p:spPr>
          <a:xfrm>
            <a:off x="899592" y="980728"/>
            <a:ext cx="7272808" cy="4195481"/>
          </a:xfrm>
        </p:spPr>
        <p:txBody>
          <a:bodyPr/>
          <a:lstStyle/>
          <a:p>
            <a:pPr algn="just">
              <a:lnSpc>
                <a:spcPct val="115000"/>
              </a:lnSpc>
              <a:spcAft>
                <a:spcPts val="1000"/>
              </a:spcAft>
            </a:pP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Cass. civ., Sez. Unite, Ordinanza, 24/02/2014, n. 4325</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Impugnabilità diniego dipendenza c.s. per </a:t>
            </a:r>
            <a:r>
              <a:rPr lang="it-IT" sz="2400" dirty="0" err="1">
                <a:effectLst/>
                <a:latin typeface="Times New Roman" panose="02020603050405020304" pitchFamily="18" charset="0"/>
                <a:ea typeface="Calibri" panose="020F0502020204030204" pitchFamily="34" charset="0"/>
                <a:cs typeface="Times New Roman" panose="02020603050405020304" pitchFamily="18" charset="0"/>
              </a:rPr>
              <a:t>e.i.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Giurisdizione Corte dei Conti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700530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5B8BAD6-84AC-6A3B-EAD4-D6FE3C335BD0}"/>
              </a:ext>
            </a:extLst>
          </p:cNvPr>
          <p:cNvSpPr>
            <a:spLocks noGrp="1"/>
          </p:cNvSpPr>
          <p:nvPr>
            <p:ph idx="1"/>
          </p:nvPr>
        </p:nvSpPr>
        <p:spPr>
          <a:xfrm>
            <a:off x="971600" y="1196752"/>
            <a:ext cx="7488832" cy="4195481"/>
          </a:xfrm>
        </p:spPr>
        <p:txBody>
          <a:bodyPr>
            <a:normAutofit lnSpcReduction="10000"/>
          </a:bodyPr>
          <a:lstStyle/>
          <a:p>
            <a:pPr marL="342906" marR="0" lvl="0" indent="-342906" algn="just" defTabSz="457207" rtl="0" eaLnBrk="1" fontAlgn="auto" latinLnBrk="0" hangingPunct="1">
              <a:lnSpc>
                <a:spcPct val="115000"/>
              </a:lnSpc>
              <a:spcBef>
                <a:spcPts val="1000"/>
              </a:spcBef>
              <a:spcAft>
                <a:spcPts val="1000"/>
              </a:spcAft>
              <a:buClr>
                <a:srgbClr val="1E5155">
                  <a:lumMod val="40000"/>
                  <a:lumOff val="60000"/>
                </a:srgbClr>
              </a:buClr>
              <a:buSzPct val="80000"/>
              <a:buFont typeface="Wingdings 3" charset="2"/>
              <a:buChar char=""/>
              <a:tabLst/>
              <a:defRPr/>
            </a:pPr>
            <a:r>
              <a:rPr kumimoji="0" lang="it-IT"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Unicità dell’accertamento giurisdizionale</a:t>
            </a:r>
            <a:endParaRPr kumimoji="0" lang="it-I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6" marR="0" lvl="0" indent="-342906" algn="just" defTabSz="457207" rtl="0" eaLnBrk="1" fontAlgn="auto" latinLnBrk="0" hangingPunct="1">
              <a:lnSpc>
                <a:spcPct val="115000"/>
              </a:lnSpc>
              <a:spcBef>
                <a:spcPts val="1000"/>
              </a:spcBef>
              <a:spcAft>
                <a:spcPts val="1000"/>
              </a:spcAft>
              <a:buClr>
                <a:srgbClr val="1E5155">
                  <a:lumMod val="40000"/>
                  <a:lumOff val="60000"/>
                </a:srgbClr>
              </a:buClr>
              <a:buSzPct val="80000"/>
              <a:buFont typeface="Wingdings 3" charset="2"/>
              <a:buChar char=""/>
              <a:tabLst/>
              <a:defRPr/>
            </a:pPr>
            <a:r>
              <a:rPr kumimoji="0" lang="it-IT"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In senso positivo Cons. Stato, Sez. VI, Sent., (data ud. 13/12/2011) 27/01/2012, n. 378 </a:t>
            </a:r>
            <a:endParaRPr kumimoji="0" lang="it-I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6" marR="0" lvl="0" indent="-342906" algn="just" defTabSz="457207" rtl="0" eaLnBrk="1" fontAlgn="auto" latinLnBrk="0" hangingPunct="1">
              <a:lnSpc>
                <a:spcPct val="115000"/>
              </a:lnSpc>
              <a:spcBef>
                <a:spcPts val="1000"/>
              </a:spcBef>
              <a:spcAft>
                <a:spcPts val="1000"/>
              </a:spcAft>
              <a:buClr>
                <a:srgbClr val="1E5155">
                  <a:lumMod val="40000"/>
                  <a:lumOff val="60000"/>
                </a:srgbClr>
              </a:buClr>
              <a:buSzPct val="80000"/>
              <a:buFont typeface="Wingdings 3" charset="2"/>
              <a:buChar char=""/>
              <a:tabLst/>
              <a:defRPr/>
            </a:pPr>
            <a:r>
              <a:rPr kumimoji="0" lang="it-IT"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In senso difforme Tar Umbria Sent. n. 883/2021 – Cons Stato, Sez. IV, 8 gennaio 2020, n. 142</a:t>
            </a:r>
            <a:endParaRPr kumimoji="0" lang="it-I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6" marR="0" lvl="0" indent="-342906" algn="just" defTabSz="457207" rtl="0" eaLnBrk="1" fontAlgn="auto" latinLnBrk="0" hangingPunct="1">
              <a:lnSpc>
                <a:spcPct val="115000"/>
              </a:lnSpc>
              <a:spcBef>
                <a:spcPts val="1000"/>
              </a:spcBef>
              <a:spcAft>
                <a:spcPts val="1000"/>
              </a:spcAft>
              <a:buClr>
                <a:srgbClr val="1E5155">
                  <a:lumMod val="40000"/>
                  <a:lumOff val="60000"/>
                </a:srgbClr>
              </a:buClr>
              <a:buSzPct val="80000"/>
              <a:buFont typeface="Wingdings 3" charset="2"/>
              <a:buChar char=""/>
              <a:tabLst/>
              <a:defRPr/>
            </a:pPr>
            <a:r>
              <a:rPr kumimoji="0" lang="it-IT"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Il mero accertamento della causa di servizio e la concorrente giurisdizione della Corte dei conti e del giudice del rapporto di servizio </a:t>
            </a:r>
            <a:endParaRPr kumimoji="0" lang="it-I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22724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Introdotto in ordinamenti dapprima a favore degli impiegati dello Stato ex art. 68 del DPR n. 3/1957 (*) nel principio che: «Quando </a:t>
            </a:r>
            <a:r>
              <a:rPr lang="it-IT" sz="8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un’infermità</a:t>
            </a:r>
            <a:r>
              <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sia </a:t>
            </a:r>
            <a:r>
              <a:rPr lang="it-IT" sz="8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riconosciuta dipendente da causa di servizio</a:t>
            </a:r>
            <a:r>
              <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l’impiegato ha diritto, oltre ai </a:t>
            </a:r>
            <a:r>
              <a:rPr lang="it-IT" sz="8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normali assegni e indennità, anche a un</a:t>
            </a:r>
            <a:r>
              <a:rPr lang="it-IT" sz="8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8800" b="1" i="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equo indennizzo</a:t>
            </a:r>
            <a:r>
              <a:rPr lang="it-IT" sz="8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88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 la perdita dell’integrità fisica eventualmente subita</a:t>
            </a:r>
            <a:r>
              <a:rPr lang="it-IT" sz="8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costituito dalla corresponsione di una </a:t>
            </a:r>
            <a:r>
              <a:rPr lang="it-IT" sz="8800"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somma </a:t>
            </a:r>
            <a:r>
              <a:rPr lang="it-IT" sz="8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 denaro </a:t>
            </a:r>
            <a:r>
              <a:rPr lang="it-IT" sz="8800"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una tantum</a:t>
            </a:r>
            <a:r>
              <a:rPr lang="it-IT" sz="8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collegata alla retribuzione dell’avente diritto al momento della presentazione della domanda e alla gravità dell’infermità subita.</a:t>
            </a:r>
            <a:r>
              <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it-IT" sz="8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modificato e integrato da </a:t>
            </a:r>
            <a:r>
              <a:rPr lang="it-IT" sz="8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D.Lgs.</a:t>
            </a:r>
            <a:r>
              <a:rPr lang="it-IT" sz="8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 29/1993, n. 165/2001 (2.9.2022) </a:t>
            </a:r>
            <a:endPar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5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7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Nota: l’Infermità menomante indennizzabile deve essere </a:t>
            </a:r>
            <a:r>
              <a:rPr lang="it-IT" sz="7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stabilizzata</a:t>
            </a:r>
            <a:endParaRPr lang="it-IT" sz="56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6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72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endParaRPr lang="it-IT" sz="5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Pertanto l’equo indennizzo ha come presupposto non l’infermità in quanto tale </a:t>
            </a:r>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 la perdita dell’integrità fisica</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cioè un </a:t>
            </a:r>
            <a:r>
              <a:rPr lang="it-IT" sz="80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danno permanente nella psiche o nel fisico del dipendente</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Può, quindi, verificarsi che, </a:t>
            </a:r>
            <a:r>
              <a:rPr lang="it-IT" sz="80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riconosciuta la presenza dell’infermità e la sua dipendenza da causa di servizio</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80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non sia attribuito alcun equo indennizzo per mancanza di un’apprezzabile menomazione dell’integrità fisica</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beneficio è stato in seguito esteso ad altre categorie di pubblici dipendenti: il personale militare in </a:t>
            </a:r>
            <a:r>
              <a:rPr lang="it-IT" sz="8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s.p.e.</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 1094/1970), i militari in servizio di leva o i richiamati nelle FF.AA. e nei Corpi di Polizia (L. n. 308/1981) </a:t>
            </a:r>
            <a:r>
              <a:rPr lang="it-IT" sz="8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 </a:t>
            </a:r>
            <a:r>
              <a:rPr lang="it-IT" sz="8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alii</a:t>
            </a:r>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it-IT" sz="8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 stato revocato al pubblico impiego civile con il ricordato D.L. 6.12.2011 (L- «Fornero») e poi reintrodotto per le Polizie Municipali e Locali.</a:t>
            </a:r>
          </a:p>
          <a:p>
            <a:pPr algn="just"/>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9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340768"/>
            <a:ext cx="8280920" cy="532859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Requisiti per la </a:t>
            </a:r>
            <a:r>
              <a:rPr lang="it-IT" sz="7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indennizzabilità</a:t>
            </a: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una lesione o infermità:</a:t>
            </a: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l’infermità sia stata giudicata dipendente da causa di servizio;</a:t>
            </a: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 essa sia derivata un’invalidità di grado apprezzabile, cioè una menomazione dell’integrità fisica ascrivibile ad una delle categorie di cui alle Tabelle A e B allegate al D.P.R. n. 834/1981;</a:t>
            </a: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tale menomazione si sia definitivamente stabilizzata;</a:t>
            </a: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relativa domanda di riconoscimento della causa di servizio sia stata presentata </a:t>
            </a:r>
            <a:r>
              <a:rPr lang="it-IT" sz="72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entro sei mesi dalla data in cui si è verificato l’evento dannoso o da quella in cui l’interessato ha avuto conoscenza dell’infermità</a:t>
            </a: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(art. 2 D.P.R. 461/2001);</a:t>
            </a:r>
          </a:p>
          <a:p>
            <a:pPr algn="just">
              <a:lnSpc>
                <a:spcPct val="120000"/>
              </a:lnSpc>
              <a:spcBef>
                <a:spcPts val="0"/>
              </a:spcBef>
            </a:pP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 dipendente abbia presentato un’apposita domanda di liquidazione dell’equo indennizzo.</a:t>
            </a: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9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46769"/>
            <a:ext cx="8280920" cy="5122591"/>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endParaRPr lang="it-IT" sz="5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Brevi cenni procedimentali 1</a:t>
            </a:r>
          </a:p>
          <a:p>
            <a:pPr algn="just"/>
            <a:endParaRPr lang="it-IT" sz="4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 sensi dell’art. 2, c. 3 del DPR n. 461/2001 la presentazione della richiesta di equo indennizzo può essere successiva o contestuale alla domanda di riconoscimento della dipendenza da causa di servizio ovvero può essere prodotta nel corso del procedimento di riconoscimento, entro il termine di dieci giorni dalla ricezione della comunicazione della trasmissione degli atti al CVCS/MEF (ex CPPO); in tal caso il procedimento si estende alla definizione della richiesta d’equo indennizzo.</a:t>
            </a:r>
          </a:p>
          <a:p>
            <a:pPr algn="just">
              <a:spcAft>
                <a:spcPts val="750"/>
              </a:spcAft>
            </a:pPr>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richiesta deve riguardare la morte o una menomazione dell’integrità fisica o psichica o sensoriale ascrivibile a una delle categorie di cui alla tabella A o B annesse al DPR n. 834/1981 e successive modificazioni. </a:t>
            </a:r>
            <a:endParaRPr lang="it-IT" sz="8000" b="1"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6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39224"/>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Brevi cenni procedimentali 2 - tempistica</a:t>
            </a: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domanda di equo indennizzo deve essere in ogni caso presentata non oltre il termine di 6 mesi dalla data di notifica o comunicazione del provvedimento di riconoscimento della dipendenza da causa di servizio dell’infermità o lesione denunciata. In proposito la giurisprudenza ha costantemente sancito che il termine semestrale decorre non semplicemente dal giorno in cui si è verificata l’infermità o l’interessato ne ha avuto conoscenza, ma da quello in cui egli ha avuto la possibilità di ricollegare con certezza l’infermità alla prestazione di servizio (</a:t>
            </a:r>
            <a:r>
              <a:rPr lang="it-IT" sz="80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TAR Campania, 1^ Sez. n.11830/2010; Consiglio di Stato, VI </a:t>
            </a:r>
            <a:r>
              <a:rPr lang="it-IT" sz="80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Sez</a:t>
            </a:r>
            <a:r>
              <a:rPr lang="it-IT" sz="80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 3511/2006).</a:t>
            </a:r>
          </a:p>
          <a:p>
            <a:pPr algn="just"/>
            <a:r>
              <a:rPr lang="it-IT" sz="7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Nota: permangono questioni relative alla effettiva consapevolezza del tipo ed entità dell’affezione menomante stabilizzata e del tempo certo di cognizione di essa. </a:t>
            </a:r>
            <a:endParaRPr lang="it-IT" sz="4300" dirty="0">
              <a:solidFill>
                <a:schemeClr val="tx2"/>
              </a:solidFill>
              <a:latin typeface="Georgia" panose="02040502050405020303" pitchFamily="18" charset="0"/>
            </a:endParaRPr>
          </a:p>
          <a:p>
            <a:endParaRPr lang="it-IT" sz="48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1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39179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9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Brevi cenni procedimentali 3 – rigetto – tutela giurisdizionale</a:t>
            </a:r>
            <a:endParaRPr lang="it-IT" sz="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 l’esito del procedimento è positivo, l’equo indennizzo è concesso con decreto dell’Amministrazione, in caso contrario, il provvedimento di rigetto è comunicato all’interessato il quale potrà proporre ricorso al TAR entro 60 giorni (</a:t>
            </a:r>
            <a:r>
              <a:rPr lang="it-IT" sz="80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appello al Consiglio di Stato)</a:t>
            </a:r>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dal ricevimento della comunicazione del rigetto, ovvero dalla sua integrale conoscenza, con specifico riferimento alla decisione di mancato riconoscimento o di mancata revisione in caso di domanda d’aggravamento.</a:t>
            </a: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alternativa è ammesso ricorso straordinario al Presidente della Repubblica entro 120 giorni dalla notifica del provvedimento.</a:t>
            </a:r>
          </a:p>
          <a:p>
            <a:pPr algn="just"/>
            <a:r>
              <a:rPr lang="it-IT" sz="5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Nota: il ricorso al TAR (giudice dell’atto) è evitato se l’istante ha inteso chiedere il riconoscimento della dipendenza da causa di servizio </a:t>
            </a:r>
            <a:r>
              <a:rPr lang="it-IT" sz="5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nel presupposto della futura richiesta di pensione privilegiata</a:t>
            </a:r>
            <a:r>
              <a:rPr lang="it-IT" sz="5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in tal caso il ricorso va azionato presso la Corte dei Conti, giudice di merito per le pensioni.</a:t>
            </a:r>
          </a:p>
          <a:p>
            <a:pPr algn="just"/>
            <a:endParaRPr lang="it-IT"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99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39224"/>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Calcolo del QUANTUM</a:t>
            </a:r>
          </a:p>
          <a:p>
            <a:pPr algn="just" fontAlgn="base">
              <a:lnSpc>
                <a:spcPct val="107000"/>
              </a:lnSpc>
              <a:spcBef>
                <a:spcPts val="0"/>
              </a:spcBef>
            </a:pPr>
            <a:endParaRPr lang="it-IT"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Categoria di menomazione di cui alla tabella A del DPR N. 834/1981</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 Categoria: Due volte l’importo dello stipendio in godimento alla data di presentazione della domanda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Seconda Categoria: 92%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Terza Categoria: 75%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Quarta Categoria: 61%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Quinta Categoria: 44%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Sesta Categoria: 27%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Settima Categoria: 12 % dell’importo stabilito per la prima categoria</a:t>
            </a:r>
            <a:endParaRPr lang="it-IT" sz="8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Bef>
                <a:spcPts val="0"/>
              </a:spcBef>
            </a:pPr>
            <a:r>
              <a:rPr lang="it-IT" sz="8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Ottava Categoria: 6% dell’importo stabilito per la prima categoria</a:t>
            </a:r>
          </a:p>
          <a:p>
            <a:pPr algn="just" fontAlgn="base">
              <a:lnSpc>
                <a:spcPct val="107000"/>
              </a:lnSpc>
              <a:spcBef>
                <a:spcPts val="0"/>
              </a:spcBef>
            </a:pPr>
            <a:endParaRPr lang="it-IT"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Bef>
                <a:spcPts val="0"/>
              </a:spcBef>
            </a:pPr>
            <a:r>
              <a:rPr lang="it-IT" sz="8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 B: una tantum del 3%</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6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r>
              <a:rPr lang="it-IT" sz="7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Riduzioni 1</a:t>
            </a: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Ex art. 49 del DPR 686/57, l’equo indennizzo è ridotto del 25 o del 50% se il dipendente ha superato il 50 o il 60 anno di età al momento dell’evento dannoso.</a:t>
            </a:r>
          </a:p>
          <a:p>
            <a:pPr algn="just"/>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ogni caso il sorgere dell’invalidità non può fissarsi a una data posteriore a quella in cui è avvenuto l’accertamento da parte della Commissione Medica Ospedaliera (Cons. Stato – Sez. IV n. 363 del 15 aprile 1980).</a:t>
            </a:r>
          </a:p>
          <a:p>
            <a:pPr algn="just">
              <a:spcAft>
                <a:spcPts val="750"/>
              </a:spcAft>
            </a:pPr>
            <a:r>
              <a:rPr lang="it-IT"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Ex art. 144 del DPR 1092/73 e art. 50 del DPR 686/57 l’equo indennizzo è altresì ridotto del 50% se il dipendente ottiene contestualmente la pensione privilegiata, mentre se essa è riconosciuta in seguito, l’eccedenza è recuperata, in ragione della metà, mediante trattenute mensili del 10% sulla pensione.</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r>
              <a:rPr lang="it-IT" sz="7200" b="1" dirty="0">
                <a:solidFill>
                  <a:srgbClr val="1F365C"/>
                </a:solidFill>
                <a:effectLst/>
                <a:latin typeface="Times New Roman" panose="02020603050405020304" pitchFamily="18" charset="0"/>
                <a:ea typeface="Times New Roman" panose="02020603050405020304" pitchFamily="18" charset="0"/>
                <a:cs typeface="Times New Roman" panose="02020603050405020304" pitchFamily="18" charset="0"/>
              </a:rPr>
              <a:t>Riduzioni 2</a:t>
            </a:r>
            <a:endParaRPr lang="it-IT" sz="7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endPar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 prevedono, infine, riduzioni per:</a:t>
            </a: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somme percepite per assicurazioni a carico dello Stato o di altra P.A. (art. 50 DPR 686/57);</a:t>
            </a: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premi da Società assicurative in base a polizze stipulate da terzi responsabili.</a:t>
            </a: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 invece, consentito il cumulo con quanto percepito per effetto di </a:t>
            </a:r>
            <a:r>
              <a:rPr lang="it-IT" sz="6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assicurazione stipulata in forma privata.</a:t>
            </a:r>
            <a:endPar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Nel caso in cui il dipendente percepisca contemporaneamente all’equo indennizzo una pensione ordinaria di invalidità a carico dell’INPS, il Consiglio di Stato ha disposto che, poggiando le due prestazioni su presupposti diversi non esiste divieto di cumulo.</a:t>
            </a:r>
          </a:p>
          <a:p>
            <a:pPr algn="just">
              <a:spcBef>
                <a:spcPts val="0"/>
              </a:spcBef>
            </a:pP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Sussiste, viceversa, </a:t>
            </a:r>
            <a:r>
              <a:rPr lang="it-IT" sz="6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tale divieto</a:t>
            </a: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la rendita per malattia professionale INAIL in quanto pur avendo l’equo indennizzo e la rendita per malattia professionale di cui al DPR n. 1124/65, finalità differenti (essendo diretto il primo a indennizzare la perdita dell’integrità fisica e la seconda la perdita della capacità lavorativa) il principio </a:t>
            </a:r>
            <a:r>
              <a:rPr lang="it-IT" sz="6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 bis in idem </a:t>
            </a:r>
            <a:r>
              <a:rPr lang="it-IT" sz="6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impedisce che a causa di un medesimo fatto genetico l’interessato possa percepire più provvidenze (Cassazione civile – Sez. Lavoro – sentenza n. 12754/2003).</a:t>
            </a:r>
          </a:p>
          <a:p>
            <a:pPr algn="just"/>
            <a:endParaRPr lang="it-IT"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41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lnSpcReduction="10000"/>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Aspetti introduttivi</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L’apparato normativo</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L’istituto dell’equo indennizzo</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Tempi procedimentali</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Riflessioni sulla dipendenza da causa di servizio e sull’interdipendenza</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Attualità</a:t>
            </a:r>
          </a:p>
          <a:p>
            <a:pPr marL="342900" indent="-342900" algn="just">
              <a:buAutoNum type="arabicParenR"/>
            </a:pPr>
            <a:r>
              <a:rPr lang="it-IT" sz="2200" b="1" dirty="0">
                <a:solidFill>
                  <a:schemeClr val="tx1"/>
                </a:solidFill>
                <a:latin typeface="Times New Roman" panose="02020603050405020304" pitchFamily="18" charset="0"/>
                <a:cs typeface="Times New Roman" panose="02020603050405020304" pitchFamily="18" charset="0"/>
              </a:rPr>
              <a:t>Prospettive </a:t>
            </a:r>
          </a:p>
          <a:p>
            <a:endParaRPr lang="it-IT" sz="1400" dirty="0">
              <a:solidFill>
                <a:schemeClr val="tx2"/>
              </a:solidFill>
              <a:latin typeface="Times New Roman" panose="02020603050405020304" pitchFamily="18" charset="0"/>
              <a:cs typeface="Times New Roman" panose="02020603050405020304" pitchFamily="18" charset="0"/>
            </a:endParaRPr>
          </a:p>
          <a:p>
            <a:endParaRPr lang="it-IT" sz="1400" dirty="0">
              <a:solidFill>
                <a:schemeClr val="tx2"/>
              </a:solidFill>
              <a:latin typeface="Times New Roman" panose="02020603050405020304" pitchFamily="18" charset="0"/>
              <a:cs typeface="Times New Roman" panose="02020603050405020304" pitchFamily="18" charset="0"/>
            </a:endParaRPr>
          </a:p>
          <a:p>
            <a:endParaRPr lang="it-IT" sz="1400" dirty="0">
              <a:solidFill>
                <a:schemeClr val="tx2"/>
              </a:solidFill>
              <a:latin typeface="Times New Roman" panose="02020603050405020304" pitchFamily="18" charset="0"/>
              <a:cs typeface="Times New Roman" panose="02020603050405020304" pitchFamily="18" charset="0"/>
            </a:endParaRPr>
          </a:p>
          <a:p>
            <a:r>
              <a:rPr lang="it-IT" sz="1400" dirty="0" err="1">
                <a:solidFill>
                  <a:schemeClr val="tx2"/>
                </a:solidFill>
                <a:latin typeface="Times New Roman" panose="02020603050405020304" pitchFamily="18" charset="0"/>
                <a:cs typeface="Times New Roman" panose="02020603050405020304" pitchFamily="18" charset="0"/>
              </a:rPr>
              <a:t>ANMeLePA</a:t>
            </a:r>
            <a:r>
              <a:rPr lang="it-IT" sz="1400" dirty="0">
                <a:solidFill>
                  <a:schemeClr val="tx2"/>
                </a:solidFill>
                <a:latin typeface="Times New Roman" panose="02020603050405020304" pitchFamily="18" charset="0"/>
                <a:cs typeface="Times New Roman" panose="02020603050405020304" pitchFamily="18" charset="0"/>
              </a:rPr>
              <a:t>  III Congresso Nazionale - Paestum-29-30 settembre 2022 </a:t>
            </a:r>
          </a:p>
          <a:p>
            <a:endParaRPr lang="it-IT" sz="3200" dirty="0">
              <a:solidFill>
                <a:schemeClr val="tx2"/>
              </a:solidFill>
              <a:latin typeface="Georgia" panose="02040502050405020303" pitchFamily="18" charset="0"/>
            </a:endParaRPr>
          </a:p>
          <a:p>
            <a:endParaRPr lang="it-IT" dirty="0"/>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9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EQUO INDENNIZZO</a:t>
            </a:r>
          </a:p>
          <a:p>
            <a:pPr algn="just"/>
            <a:r>
              <a:rPr lang="it-IT" sz="9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Regime tributario</a:t>
            </a:r>
          </a:p>
          <a:p>
            <a:pPr algn="just">
              <a:spcAft>
                <a:spcPts val="750"/>
              </a:spcAft>
            </a:pPr>
            <a:r>
              <a:rPr lang="it-IT" sz="9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L’equo indennizzo ha natura di risarcimento per un danno sofferto in servizio e a causa di servizio, perciò si distingue nettamente dai redditi da lavoro dipendente e assimilati e non è assoggettato all’imposta sul reddito delle persone fisiche (Irpef).</a:t>
            </a:r>
          </a:p>
          <a:p>
            <a:pPr algn="just">
              <a:spcAft>
                <a:spcPts val="750"/>
              </a:spcAft>
            </a:pPr>
            <a:r>
              <a:rPr lang="it-IT" sz="9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Stante quindi la natura non retributiva, a differenza della pensione privilegiata, anche tabellare, su tale trattamento non spetta la rivalutazione monetaria (Consiglio di Stato, IV Sez., n. 19 del 14 gennaio 1987).</a:t>
            </a:r>
          </a:p>
          <a:p>
            <a:endParaRPr lang="it-IT" sz="40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2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1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r>
              <a:rPr lang="it-IT" sz="4000" b="1" dirty="0">
                <a:solidFill>
                  <a:schemeClr val="tx1"/>
                </a:solidFill>
                <a:latin typeface="Times New Roman" panose="02020603050405020304" pitchFamily="18" charset="0"/>
                <a:cs typeface="Times New Roman" panose="02020603050405020304" pitchFamily="18" charset="0"/>
              </a:rPr>
              <a:t>Riflessioni </a:t>
            </a:r>
          </a:p>
          <a:p>
            <a:r>
              <a:rPr lang="it-IT" sz="4000" b="1" dirty="0">
                <a:solidFill>
                  <a:schemeClr val="tx1"/>
                </a:solidFill>
                <a:latin typeface="Times New Roman" panose="02020603050405020304" pitchFamily="18" charset="0"/>
                <a:cs typeface="Times New Roman" panose="02020603050405020304" pitchFamily="18" charset="0"/>
              </a:rPr>
              <a:t>sulla dipendenza da causa di servizio e sull’interdipendenza</a:t>
            </a:r>
          </a:p>
          <a:p>
            <a:endParaRPr lang="it-IT" sz="40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7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85000" lnSpcReduction="10000"/>
          </a:bodyPr>
          <a:lstStyle/>
          <a:p>
            <a:r>
              <a:rPr lang="it-IT" sz="2100" b="1" dirty="0" err="1">
                <a:solidFill>
                  <a:schemeClr val="tx1"/>
                </a:solidFill>
                <a:effectLst/>
                <a:latin typeface="Times New Roman" panose="02020603050405020304" pitchFamily="18" charset="0"/>
                <a:ea typeface="Calibri" panose="020F0502020204030204" pitchFamily="34" charset="0"/>
              </a:rPr>
              <a:t>Amm</a:t>
            </a:r>
            <a:r>
              <a:rPr lang="it-IT" sz="21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100" i="1" dirty="0">
              <a:solidFill>
                <a:schemeClr val="tx1"/>
              </a:solidFill>
            </a:endParaRPr>
          </a:p>
          <a:p>
            <a:r>
              <a:rPr lang="it-IT" sz="21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1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1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1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2800" b="1" dirty="0">
                <a:solidFill>
                  <a:schemeClr val="tx1"/>
                </a:solidFill>
                <a:latin typeface="Times New Roman" panose="02020603050405020304" pitchFamily="18" charset="0"/>
                <a:cs typeface="Times New Roman" panose="02020603050405020304" pitchFamily="18" charset="0"/>
              </a:rPr>
              <a:t>La dipendenza da causa di servizio di un’infermità va valutata su criteri clinici personalizzati, tagliati sul caso in esame, fondati sul corretto dato anamnestico, sia patologico che lavorativo (</a:t>
            </a:r>
            <a:r>
              <a:rPr lang="it-IT" sz="2800" b="1" i="1" dirty="0">
                <a:solidFill>
                  <a:schemeClr val="tx1"/>
                </a:solidFill>
                <a:latin typeface="Times New Roman" panose="02020603050405020304" pitchFamily="18" charset="0"/>
                <a:cs typeface="Times New Roman" panose="02020603050405020304" pitchFamily="18" charset="0"/>
              </a:rPr>
              <a:t>ergo </a:t>
            </a:r>
            <a:r>
              <a:rPr lang="it-IT" sz="2800" b="1" dirty="0">
                <a:solidFill>
                  <a:schemeClr val="tx1"/>
                </a:solidFill>
                <a:latin typeface="Times New Roman" panose="02020603050405020304" pitchFamily="18" charset="0"/>
                <a:cs typeface="Times New Roman" panose="02020603050405020304" pitchFamily="18" charset="0"/>
              </a:rPr>
              <a:t>di servizio), e raccordati a un inaggirabile </a:t>
            </a:r>
            <a:r>
              <a:rPr lang="it-IT" sz="2800" b="1" u="sng" dirty="0">
                <a:solidFill>
                  <a:schemeClr val="tx1"/>
                </a:solidFill>
                <a:latin typeface="Times New Roman" panose="02020603050405020304" pitchFamily="18" charset="0"/>
                <a:cs typeface="Times New Roman" panose="02020603050405020304" pitchFamily="18" charset="0"/>
              </a:rPr>
              <a:t>criterio patogenetico</a:t>
            </a:r>
            <a:r>
              <a:rPr lang="it-IT" sz="2800" b="1" dirty="0">
                <a:solidFill>
                  <a:schemeClr val="tx1"/>
                </a:solidFill>
                <a:latin typeface="Times New Roman" panose="02020603050405020304" pitchFamily="18" charset="0"/>
                <a:cs typeface="Times New Roman" panose="02020603050405020304" pitchFamily="18" charset="0"/>
              </a:rPr>
              <a:t> dell’affezione in esame. </a:t>
            </a:r>
          </a:p>
          <a:p>
            <a:pPr algn="just"/>
            <a:r>
              <a:rPr lang="it-IT" sz="2800" b="1" dirty="0">
                <a:solidFill>
                  <a:schemeClr val="tx1"/>
                </a:solidFill>
                <a:latin typeface="Times New Roman" panose="02020603050405020304" pitchFamily="18" charset="0"/>
                <a:cs typeface="Times New Roman" panose="02020603050405020304" pitchFamily="18" charset="0"/>
              </a:rPr>
              <a:t>E’ da escludere quindi ogni allontanamento o sviamento da tale processo logico, sintetizzabile nell’uso della buona pratica medica clinica, prima ancora che medico legale, e quindi della </a:t>
            </a:r>
            <a:r>
              <a:rPr lang="it-IT" sz="2800" b="1" i="1" dirty="0" err="1">
                <a:solidFill>
                  <a:schemeClr val="tx1"/>
                </a:solidFill>
                <a:latin typeface="Times New Roman" panose="02020603050405020304" pitchFamily="18" charset="0"/>
                <a:cs typeface="Times New Roman" panose="02020603050405020304" pitchFamily="18" charset="0"/>
              </a:rPr>
              <a:t>observatio</a:t>
            </a:r>
            <a:r>
              <a:rPr lang="it-IT" sz="2800" b="1" i="1" dirty="0">
                <a:solidFill>
                  <a:schemeClr val="tx1"/>
                </a:solidFill>
                <a:latin typeface="Times New Roman" panose="02020603050405020304" pitchFamily="18" charset="0"/>
                <a:cs typeface="Times New Roman" panose="02020603050405020304" pitchFamily="18" charset="0"/>
              </a:rPr>
              <a:t> et ratio</a:t>
            </a:r>
            <a:r>
              <a:rPr lang="it-IT" sz="2800" b="1" dirty="0">
                <a:solidFill>
                  <a:schemeClr val="tx1"/>
                </a:solidFill>
                <a:latin typeface="Times New Roman" panose="02020603050405020304" pitchFamily="18" charset="0"/>
                <a:cs typeface="Times New Roman" panose="02020603050405020304" pitchFamily="18" charset="0"/>
              </a:rPr>
              <a:t>.    </a:t>
            </a:r>
          </a:p>
          <a:p>
            <a:pPr algn="just"/>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600" dirty="0" err="1">
                <a:solidFill>
                  <a:schemeClr val="tx2"/>
                </a:solidFill>
                <a:latin typeface="Georgia" panose="02040502050405020303" pitchFamily="18" charset="0"/>
              </a:rPr>
              <a:t>ANMeLePA</a:t>
            </a:r>
            <a:r>
              <a:rPr lang="it-IT" sz="1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7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88"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it-IT" sz="10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Prescritto normativo del DPR n. 461/2001</a:t>
            </a:r>
          </a:p>
          <a:p>
            <a:pPr algn="ctr"/>
            <a:endParaRPr lang="it-IT" sz="10400" b="1" dirty="0">
              <a:solidFill>
                <a:schemeClr val="tx1"/>
              </a:solidFill>
              <a:effectLst/>
              <a:latin typeface="Times New Roman" panose="02020603050405020304" pitchFamily="18" charset="0"/>
              <a:ea typeface="Times New Roman" panose="02020603050405020304" pitchFamily="18" charset="0"/>
            </a:endParaRPr>
          </a:p>
          <a:p>
            <a:pPr algn="ctr">
              <a:spcBef>
                <a:spcPts val="0"/>
              </a:spcBef>
            </a:pPr>
            <a:r>
              <a:rPr lang="it-IT" sz="10400" b="1" dirty="0">
                <a:solidFill>
                  <a:schemeClr val="tx1"/>
                </a:solidFill>
                <a:effectLst/>
                <a:latin typeface="Times New Roman" panose="02020603050405020304" pitchFamily="18" charset="0"/>
                <a:ea typeface="Times New Roman" panose="02020603050405020304" pitchFamily="18" charset="0"/>
              </a:rPr>
              <a:t>Articolo 6. Commissione.</a:t>
            </a:r>
          </a:p>
          <a:p>
            <a:pPr>
              <a:spcBef>
                <a:spcPts val="0"/>
              </a:spcBef>
            </a:pPr>
            <a:r>
              <a:rPr lang="it-IT" sz="10400" b="1" dirty="0">
                <a:solidFill>
                  <a:schemeClr val="tx1"/>
                </a:solidFill>
                <a:effectLst/>
                <a:latin typeface="Times New Roman" panose="02020603050405020304" pitchFamily="18" charset="0"/>
                <a:ea typeface="Times New Roman" panose="02020603050405020304" pitchFamily="18" charset="0"/>
              </a:rPr>
              <a:t>1. </a:t>
            </a:r>
            <a:r>
              <a:rPr lang="it-IT" sz="10400" b="1" u="sng" dirty="0">
                <a:solidFill>
                  <a:schemeClr val="tx1"/>
                </a:solidFill>
                <a:effectLst/>
                <a:latin typeface="Times New Roman" panose="02020603050405020304" pitchFamily="18" charset="0"/>
                <a:ea typeface="Times New Roman" panose="02020603050405020304" pitchFamily="18" charset="0"/>
              </a:rPr>
              <a:t>La diagnosi dell'infermità o lesione, comprensiva possibilmente anche dell'esplicitazione eziopatogenetica</a:t>
            </a:r>
            <a:r>
              <a:rPr lang="it-IT" sz="10400" b="1" dirty="0">
                <a:solidFill>
                  <a:schemeClr val="tx1"/>
                </a:solidFill>
                <a:effectLst/>
                <a:latin typeface="Times New Roman" panose="02020603050405020304" pitchFamily="18" charset="0"/>
                <a:ea typeface="Times New Roman" panose="02020603050405020304" pitchFamily="18" charset="0"/>
              </a:rPr>
              <a:t>, nonché del momento della conoscibilità della patologia, </a:t>
            </a:r>
          </a:p>
          <a:p>
            <a:pPr>
              <a:spcBef>
                <a:spcPts val="0"/>
              </a:spcBef>
            </a:pPr>
            <a:r>
              <a:rPr lang="it-IT" sz="10400" b="1" dirty="0">
                <a:solidFill>
                  <a:schemeClr val="tx1"/>
                </a:solidFill>
                <a:effectLst/>
                <a:latin typeface="Times New Roman" panose="02020603050405020304" pitchFamily="18" charset="0"/>
                <a:ea typeface="Times New Roman" panose="02020603050405020304" pitchFamily="18" charset="0"/>
              </a:rPr>
              <a:t>e delle conseguenze sull'integrità fisica, psichica o sensoriale, e sull'idoneità al servizio, è effettuata dalla Commissione territorialmente competente…</a:t>
            </a:r>
            <a:endParaRPr lang="it-IT" sz="10400" b="1" dirty="0">
              <a:solidFill>
                <a:schemeClr val="tx1"/>
              </a:solidFill>
              <a:latin typeface="Times New Roman" panose="02020603050405020304" pitchFamily="18" charset="0"/>
              <a:cs typeface="Times New Roman" panose="02020603050405020304" pitchFamily="18" charset="0"/>
            </a:endParaRPr>
          </a:p>
          <a:p>
            <a:endParaRPr lang="it-IT" sz="3500" dirty="0">
              <a:solidFill>
                <a:schemeClr val="tx2"/>
              </a:solidFill>
              <a:latin typeface="Georgia" panose="02040502050405020303" pitchFamily="18" charset="0"/>
            </a:endParaRPr>
          </a:p>
          <a:p>
            <a:endParaRPr lang="it-IT" sz="3500" dirty="0">
              <a:solidFill>
                <a:schemeClr val="tx2"/>
              </a:solidFill>
              <a:latin typeface="Georgia" panose="02040502050405020303" pitchFamily="18" charset="0"/>
            </a:endParaRPr>
          </a:p>
          <a:p>
            <a:endParaRPr lang="it-IT" sz="35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8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88"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INTERDIPENDENZA</a:t>
            </a:r>
            <a:endParaRPr lang="it-IT" sz="9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sz="4000" b="1" dirty="0">
              <a:solidFill>
                <a:srgbClr val="1F365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t-IT" sz="8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concetto di interdipendenza</a:t>
            </a:r>
            <a:endParaRPr lang="it-IT" sz="8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it-IT" sz="8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 applica per infermità denunciata e invocata dall’interessato ai fini indennitari/pensionistici come sopravvenuta a quella già valutata/compensata, diversa da essa e qualificabile clinicamente come forma morbosa per la quale è possibile identificare un collegamento </a:t>
            </a:r>
            <a:r>
              <a:rPr lang="it-IT" sz="8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biopatologico</a:t>
            </a:r>
            <a:r>
              <a:rPr lang="it-IT" sz="8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le precedente.</a:t>
            </a:r>
          </a:p>
          <a:p>
            <a:pPr algn="just">
              <a:spcBef>
                <a:spcPts val="0"/>
              </a:spcBef>
            </a:pPr>
            <a:r>
              <a:rPr lang="it-IT" sz="8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Sia l’aggravamento che l’interdipendenza richiedono l’accertamento del nesso di causalità e quindi rivestono importanza medico legale e giuridica.</a:t>
            </a:r>
          </a:p>
          <a:p>
            <a:pPr algn="just">
              <a:spcBef>
                <a:spcPts val="0"/>
              </a:spcBef>
            </a:pPr>
            <a:r>
              <a:rPr lang="it-IT" sz="8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 l’interdipendenza si invera il concetto di un rapporto di reciproca dipendenza tra una precedente patologia e infermità sopravvenuta, ferma restando l’unicità del problema causale.</a:t>
            </a: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1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88"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72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it-IT" sz="9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INTERDIPENDENZA</a:t>
            </a:r>
            <a:endParaRPr lang="it-IT" sz="9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endParaRPr lang="it-IT" sz="7200" b="1" dirty="0">
              <a:solidFill>
                <a:srgbClr val="1F365C"/>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it-IT" sz="9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Nessuna norma fa esplicito riferimento alle infermità interdipendenti, per cui la domanda di interdipendenza deve essere considerata intesa come richiesta di aggravamento quale complicazione o successione morbosa comunque correlata all’infermità primaria riconosciuta/compensata.</a:t>
            </a:r>
          </a:p>
          <a:p>
            <a:pPr algn="just">
              <a:spcBef>
                <a:spcPts val="0"/>
              </a:spcBef>
            </a:pPr>
            <a:r>
              <a:rPr lang="it-IT" sz="9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L’indagine va comunque effettuata poiché la legge estende il compenso anche alle infermità successive purché in rapporto causale accertato, con relativa riclassificazione tabellare.  </a:t>
            </a:r>
          </a:p>
          <a:p>
            <a:pPr algn="just"/>
            <a:r>
              <a:rPr lang="it-IT" sz="9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devoluzione del giudizio di interdipendenza al CVCS/MEF, come d’uso consolidato, appare pertanto di dubbia regolarità. </a:t>
            </a:r>
          </a:p>
          <a:p>
            <a:endParaRPr lang="it-IT" sz="43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7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88"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Amm</a:t>
            </a: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Isp. (ca) Giovanni Maria FASCIA</a:t>
            </a:r>
            <a:endParaRPr lang="it-IT" sz="7200" i="1" dirty="0">
              <a:solidFill>
                <a:schemeClr val="tx1"/>
              </a:solidFill>
              <a:latin typeface="Times New Roman" panose="02020603050405020304" pitchFamily="18" charset="0"/>
              <a:cs typeface="Times New Roman" panose="02020603050405020304" pitchFamily="18" charset="0"/>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3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sz="3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INTERDIPENDENZA </a:t>
            </a:r>
          </a:p>
          <a:p>
            <a:endParaRPr lang="it-IT" sz="4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0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concetto di interdipendenza poggia dunque su valutazioni eminentemente cliniche, </a:t>
            </a:r>
            <a:r>
              <a:rPr lang="it-IT" sz="10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anatomocliniche</a:t>
            </a:r>
            <a:r>
              <a:rPr lang="it-IT" sz="10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e/o </a:t>
            </a:r>
            <a:r>
              <a:rPr lang="it-IT" sz="10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anatomofunzionali</a:t>
            </a:r>
            <a:r>
              <a:rPr lang="it-IT" sz="10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fondate su presupposti </a:t>
            </a:r>
            <a:r>
              <a:rPr lang="it-IT" sz="10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biopatologici</a:t>
            </a:r>
            <a:r>
              <a:rPr lang="it-IT" sz="10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ed </a:t>
            </a:r>
            <a:r>
              <a:rPr lang="it-IT" sz="10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etiopatogenetici</a:t>
            </a:r>
            <a:r>
              <a:rPr lang="it-IT" sz="10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specifici e strettamente collegati alla dottrina e alla scienza medica alla quale, come nel caso dell’aggravamento, va riservato in esclusiva – e non si intravvedono eccezioni – il giudizio medico clinico e medico legale.</a:t>
            </a:r>
          </a:p>
          <a:p>
            <a:pPr algn="just"/>
            <a:endParaRPr lang="it-IT" sz="4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3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88"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Amm</a:t>
            </a:r>
            <a:r>
              <a:rPr lang="it-IT"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Isp. (ca) Giovanni Maria FASCIA</a:t>
            </a:r>
            <a:endParaRPr lang="it-IT" sz="7200" i="1" dirty="0">
              <a:solidFill>
                <a:schemeClr val="tx1"/>
              </a:solidFill>
              <a:latin typeface="Times New Roman" panose="02020603050405020304" pitchFamily="18" charset="0"/>
              <a:cs typeface="Times New Roman" panose="02020603050405020304" pitchFamily="18" charset="0"/>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3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sz="3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it-IT" sz="9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INTERDIPENDENZA </a:t>
            </a:r>
          </a:p>
          <a:p>
            <a:endParaRPr lang="it-IT" sz="4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0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Vale la pena ricordare che nei “</a:t>
            </a:r>
            <a:r>
              <a:rPr lang="it-IT" sz="10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 per l’applicazione delle tabelle A, B ed E lettera m)</a:t>
            </a:r>
            <a:r>
              <a:rPr lang="it-IT" sz="10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annesso alle tabelle ex DPR n. 915/1978 e n. 834/1981 è evidenziato e prescritto:</a:t>
            </a:r>
          </a:p>
          <a:p>
            <a:pPr algn="just"/>
            <a:r>
              <a:rPr lang="it-IT" sz="10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presumono sempre interdipendenti con l’invalidità che ha dato diritto a pensione le infermità sorte successivamente nello stesso organo o apparato ovvero in organi o apparati </a:t>
            </a:r>
            <a:r>
              <a:rPr lang="it-IT" sz="10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cofunzionali</a:t>
            </a:r>
            <a:r>
              <a:rPr lang="it-IT" sz="10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il danno anatomo-funzionale deve essere valutato nel suo complesso”.</a:t>
            </a:r>
            <a:r>
              <a:rPr lang="it-IT" sz="10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4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61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r>
              <a:rPr lang="it-IT" sz="4400" b="1" dirty="0">
                <a:solidFill>
                  <a:schemeClr val="tx1"/>
                </a:solidFill>
                <a:latin typeface="Times New Roman" panose="02020603050405020304" pitchFamily="18" charset="0"/>
                <a:cs typeface="Times New Roman" panose="02020603050405020304" pitchFamily="18" charset="0"/>
              </a:rPr>
              <a:t>ATTUALITA’</a:t>
            </a:r>
          </a:p>
          <a:p>
            <a:endParaRPr lang="it-IT" sz="40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r>
              <a:rPr lang="it-IT" sz="1400" dirty="0" err="1">
                <a:solidFill>
                  <a:schemeClr val="tx2"/>
                </a:solidFill>
                <a:latin typeface="Georgia" panose="02040502050405020303" pitchFamily="18" charset="0"/>
              </a:rPr>
              <a:t>ANMeLePA</a:t>
            </a:r>
            <a:r>
              <a:rPr lang="it-IT" sz="14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6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2800" dirty="0">
              <a:solidFill>
                <a:schemeClr val="tx2"/>
              </a:solidFill>
              <a:latin typeface="Georgia" panose="02040502050405020303" pitchFamily="18" charset="0"/>
            </a:endParaRPr>
          </a:p>
          <a:p>
            <a:r>
              <a:rPr lang="it-IT" sz="4000" dirty="0">
                <a:solidFill>
                  <a:schemeClr val="tx2"/>
                </a:solidFill>
                <a:latin typeface="Georgia" panose="02040502050405020303" pitchFamily="18" charset="0"/>
              </a:rPr>
              <a:t>Nuovi schemi Rapporti Informativi</a:t>
            </a:r>
          </a:p>
          <a:p>
            <a:endParaRPr lang="it-IT" sz="4000" dirty="0">
              <a:solidFill>
                <a:schemeClr val="tx2"/>
              </a:solidFill>
              <a:latin typeface="Georgia" panose="02040502050405020303" pitchFamily="18" charset="0"/>
            </a:endParaRPr>
          </a:p>
          <a:p>
            <a:r>
              <a:rPr lang="it-IT" sz="3600" dirty="0">
                <a:solidFill>
                  <a:schemeClr val="tx2"/>
                </a:solidFill>
                <a:latin typeface="Georgia" panose="02040502050405020303" pitchFamily="18" charset="0"/>
              </a:rPr>
              <a:t>Istruzioni dal CVCS/MEF</a:t>
            </a: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a:t>
            </a:r>
            <a:r>
              <a:rPr lang="it-IT" sz="1400" dirty="0">
                <a:solidFill>
                  <a:schemeClr val="tx2"/>
                </a:solidFill>
                <a:latin typeface="Georgia" panose="02040502050405020303" pitchFamily="18" charset="0"/>
              </a:rPr>
              <a:t>Congresso</a:t>
            </a:r>
            <a:r>
              <a:rPr lang="it-IT" sz="1500" dirty="0">
                <a:solidFill>
                  <a:schemeClr val="tx2"/>
                </a:solidFill>
                <a:latin typeface="Georgia" panose="02040502050405020303" pitchFamily="18" charset="0"/>
              </a:rPr>
              <a:t> </a:t>
            </a:r>
            <a:r>
              <a:rPr lang="it-IT" sz="1400" dirty="0">
                <a:solidFill>
                  <a:schemeClr val="tx2"/>
                </a:solidFill>
                <a:latin typeface="Georgia" panose="02040502050405020303" pitchFamily="18" charset="0"/>
              </a:rPr>
              <a:t>Nazionale</a:t>
            </a:r>
            <a:r>
              <a:rPr lang="it-IT" sz="1500" dirty="0">
                <a:solidFill>
                  <a:schemeClr val="tx2"/>
                </a:solidFill>
                <a:latin typeface="Georgia" panose="02040502050405020303" pitchFamily="18" charset="0"/>
              </a:rPr>
              <a:t>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6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7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7200" dirty="0">
              <a:solidFill>
                <a:schemeClr val="tx2">
                  <a:lumMod val="50000"/>
                </a:schemeClr>
              </a:solidFill>
            </a:endParaRPr>
          </a:p>
          <a:p>
            <a:pPr>
              <a:lnSpc>
                <a:spcPct val="150000"/>
              </a:lnSpc>
              <a:spcBef>
                <a:spcPts val="0"/>
              </a:spcBef>
            </a:pPr>
            <a:r>
              <a:rPr lang="it-IT" sz="9600" dirty="0">
                <a:solidFill>
                  <a:schemeClr val="tx1"/>
                </a:solidFill>
                <a:effectLst/>
                <a:latin typeface="Times New Roman" panose="02020603050405020304" pitchFamily="18" charset="0"/>
                <a:ea typeface="Times New Roman" panose="02020603050405020304" pitchFamily="18" charset="0"/>
              </a:rPr>
              <a:t>L’istituto della </a:t>
            </a:r>
            <a:r>
              <a:rPr lang="it-IT" sz="9600" b="1" dirty="0">
                <a:solidFill>
                  <a:schemeClr val="tx1"/>
                </a:solidFill>
                <a:effectLst/>
                <a:latin typeface="Times New Roman" panose="02020603050405020304" pitchFamily="18" charset="0"/>
                <a:ea typeface="Times New Roman" panose="02020603050405020304" pitchFamily="18" charset="0"/>
              </a:rPr>
              <a:t>dipendenza da causa di servizio </a:t>
            </a:r>
            <a:r>
              <a:rPr lang="it-IT" sz="9600" dirty="0">
                <a:solidFill>
                  <a:schemeClr val="tx1"/>
                </a:solidFill>
                <a:effectLst/>
                <a:latin typeface="Times New Roman" panose="02020603050405020304" pitchFamily="18" charset="0"/>
                <a:ea typeface="Times New Roman" panose="02020603050405020304" pitchFamily="18" charset="0"/>
              </a:rPr>
              <a:t>rappresenta, </a:t>
            </a:r>
            <a:r>
              <a:rPr lang="it-IT" sz="9600" u="sng" dirty="0">
                <a:solidFill>
                  <a:schemeClr val="tx1"/>
                </a:solidFill>
                <a:effectLst/>
                <a:latin typeface="Times New Roman" panose="02020603050405020304" pitchFamily="18" charset="0"/>
                <a:ea typeface="Times New Roman" panose="02020603050405020304" pitchFamily="18" charset="0"/>
              </a:rPr>
              <a:t>oggi più che mai</a:t>
            </a:r>
            <a:r>
              <a:rPr lang="it-IT" sz="9600" dirty="0">
                <a:solidFill>
                  <a:schemeClr val="tx1"/>
                </a:solidFill>
                <a:effectLst/>
                <a:latin typeface="Times New Roman" panose="02020603050405020304" pitchFamily="18" charset="0"/>
                <a:ea typeface="Times New Roman" panose="02020603050405020304" pitchFamily="18" charset="0"/>
              </a:rPr>
              <a:t>, dopo oltre centoventi anni dalla costituzione (1), uno dei capisaldi della pensionistica assicurativa sociale nell’ambito del pubblico impiego, limitatamente al Comparto Sicurezza, Difesa e Pubblico Soccorso (2).</a:t>
            </a:r>
          </a:p>
          <a:p>
            <a:endParaRPr lang="it-IT" sz="3800" dirty="0">
              <a:effectLst/>
              <a:latin typeface="Times New Roman" panose="02020603050405020304" pitchFamily="18" charset="0"/>
              <a:ea typeface="Times New Roman" panose="02020603050405020304" pitchFamily="18" charset="0"/>
            </a:endParaRPr>
          </a:p>
          <a:p>
            <a:pPr algn="l"/>
            <a:endParaRPr lang="it-IT" sz="3800" b="1" dirty="0">
              <a:solidFill>
                <a:schemeClr val="tx1"/>
              </a:solidFill>
              <a:latin typeface="Times New Roman" panose="02020603050405020304" pitchFamily="18" charset="0"/>
              <a:ea typeface="Times New Roman" panose="02020603050405020304" pitchFamily="18" charset="0"/>
            </a:endParaRPr>
          </a:p>
          <a:p>
            <a:pPr algn="l"/>
            <a:endParaRPr lang="it-IT" sz="3800" b="1" dirty="0">
              <a:solidFill>
                <a:schemeClr val="tx1"/>
              </a:solidFill>
              <a:effectLst/>
              <a:latin typeface="Times New Roman" panose="02020603050405020304" pitchFamily="18" charset="0"/>
              <a:ea typeface="Times New Roman" panose="02020603050405020304" pitchFamily="18" charset="0"/>
            </a:endParaRPr>
          </a:p>
          <a:p>
            <a:pPr algn="l"/>
            <a:r>
              <a:rPr lang="it-IT" sz="5600" b="1" dirty="0">
                <a:solidFill>
                  <a:schemeClr val="tx1"/>
                </a:solidFill>
                <a:effectLst/>
                <a:latin typeface="Times New Roman" panose="02020603050405020304" pitchFamily="18" charset="0"/>
                <a:ea typeface="Times New Roman" panose="02020603050405020304" pitchFamily="18" charset="0"/>
              </a:rPr>
              <a:t>(1)</a:t>
            </a:r>
            <a:r>
              <a:rPr lang="it-IT" sz="5600" b="1" i="1" dirty="0">
                <a:solidFill>
                  <a:schemeClr val="tx1"/>
                </a:solidFill>
                <a:effectLst/>
                <a:latin typeface="Times New Roman" panose="02020603050405020304" pitchFamily="18" charset="0"/>
                <a:ea typeface="Times New Roman" panose="02020603050405020304" pitchFamily="18" charset="0"/>
              </a:rPr>
              <a:t> Testo Unico delle leggi sulle pensioni civili e militari</a:t>
            </a:r>
            <a:r>
              <a:rPr lang="it-IT" sz="5600" b="1" dirty="0">
                <a:solidFill>
                  <a:schemeClr val="tx1"/>
                </a:solidFill>
                <a:effectLst/>
                <a:latin typeface="Times New Roman" panose="02020603050405020304" pitchFamily="18" charset="0"/>
                <a:ea typeface="Times New Roman" panose="02020603050405020304" pitchFamily="18" charset="0"/>
              </a:rPr>
              <a:t> approvato con il R.D. 21 febbraio 1895 n. 70 </a:t>
            </a:r>
          </a:p>
          <a:p>
            <a:pPr algn="l"/>
            <a:r>
              <a:rPr lang="it-IT" sz="5600" b="1" dirty="0">
                <a:solidFill>
                  <a:schemeClr val="tx1"/>
                </a:solidFill>
                <a:effectLst/>
                <a:latin typeface="Times New Roman" panose="02020603050405020304" pitchFamily="18" charset="0"/>
                <a:ea typeface="Times New Roman" panose="02020603050405020304" pitchFamily="18" charset="0"/>
              </a:rPr>
              <a:t>(2) D.L. 6 dicembre 2011 art. 6 comma 1 (c.d. Legge FORNERO)</a:t>
            </a: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4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01CFBFB9-1335-7134-E45D-A86EB2A892F1}"/>
              </a:ext>
            </a:extLst>
          </p:cNvPr>
          <p:cNvPicPr>
            <a:picLocks noChangeAspect="1"/>
          </p:cNvPicPr>
          <p:nvPr/>
        </p:nvPicPr>
        <p:blipFill>
          <a:blip r:embed="rId5"/>
          <a:stretch>
            <a:fillRect/>
          </a:stretch>
        </p:blipFill>
        <p:spPr>
          <a:xfrm>
            <a:off x="726940" y="2636912"/>
            <a:ext cx="8021524" cy="2952328"/>
          </a:xfrm>
          <a:prstGeom prst="rect">
            <a:avLst/>
          </a:prstGeom>
        </p:spPr>
      </p:pic>
      <p:pic>
        <p:nvPicPr>
          <p:cNvPr id="10" name="Immagine 9">
            <a:extLst>
              <a:ext uri="{FF2B5EF4-FFF2-40B4-BE49-F238E27FC236}">
                <a16:creationId xmlns:a16="http://schemas.microsoft.com/office/drawing/2014/main" id="{71BEB986-8558-E03A-8BA0-51A092E6B781}"/>
              </a:ext>
            </a:extLst>
          </p:cNvPr>
          <p:cNvPicPr>
            <a:picLocks noChangeAspect="1"/>
          </p:cNvPicPr>
          <p:nvPr/>
        </p:nvPicPr>
        <p:blipFill>
          <a:blip r:embed="rId6"/>
          <a:stretch>
            <a:fillRect/>
          </a:stretch>
        </p:blipFill>
        <p:spPr>
          <a:xfrm>
            <a:off x="2879812" y="5589555"/>
            <a:ext cx="3456384" cy="1152126"/>
          </a:xfrm>
          <a:prstGeom prst="rect">
            <a:avLst/>
          </a:prstGeom>
        </p:spPr>
      </p:pic>
    </p:spTree>
    <p:extLst>
      <p:ext uri="{BB962C8B-B14F-4D97-AF65-F5344CB8AC3E}">
        <p14:creationId xmlns:p14="http://schemas.microsoft.com/office/powerpoint/2010/main" val="363838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80644A00-AA48-C9BA-7E9A-989AE9CF96A2}"/>
              </a:ext>
            </a:extLst>
          </p:cNvPr>
          <p:cNvPicPr>
            <a:picLocks noChangeAspect="1"/>
          </p:cNvPicPr>
          <p:nvPr/>
        </p:nvPicPr>
        <p:blipFill>
          <a:blip r:embed="rId5"/>
          <a:stretch>
            <a:fillRect/>
          </a:stretch>
        </p:blipFill>
        <p:spPr>
          <a:xfrm>
            <a:off x="287524" y="2654271"/>
            <a:ext cx="8648328" cy="4087095"/>
          </a:xfrm>
          <a:prstGeom prst="rect">
            <a:avLst/>
          </a:prstGeom>
        </p:spPr>
      </p:pic>
    </p:spTree>
    <p:extLst>
      <p:ext uri="{BB962C8B-B14F-4D97-AF65-F5344CB8AC3E}">
        <p14:creationId xmlns:p14="http://schemas.microsoft.com/office/powerpoint/2010/main" val="398861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2800" b="1" dirty="0">
                <a:solidFill>
                  <a:schemeClr val="tx1"/>
                </a:solidFill>
                <a:latin typeface="Times New Roman" panose="02020603050405020304" pitchFamily="18" charset="0"/>
                <a:cs typeface="Times New Roman" panose="02020603050405020304" pitchFamily="18" charset="0"/>
              </a:rPr>
              <a:t>Lettera di trasmissione a tutte le Amministrazioni interessate del MEF/DAG/DST/CVCS in data 15.11.2021</a:t>
            </a: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87874C23-92BE-5A6E-A241-4CDCFA1D8E80}"/>
              </a:ext>
            </a:extLst>
          </p:cNvPr>
          <p:cNvPicPr>
            <a:picLocks noChangeAspect="1"/>
          </p:cNvPicPr>
          <p:nvPr/>
        </p:nvPicPr>
        <p:blipFill>
          <a:blip r:embed="rId5"/>
          <a:stretch>
            <a:fillRect/>
          </a:stretch>
        </p:blipFill>
        <p:spPr>
          <a:xfrm>
            <a:off x="6912" y="4241632"/>
            <a:ext cx="9137088" cy="1656184"/>
          </a:xfrm>
          <a:prstGeom prst="rect">
            <a:avLst/>
          </a:prstGeom>
        </p:spPr>
      </p:pic>
    </p:spTree>
    <p:extLst>
      <p:ext uri="{BB962C8B-B14F-4D97-AF65-F5344CB8AC3E}">
        <p14:creationId xmlns:p14="http://schemas.microsoft.com/office/powerpoint/2010/main" val="125737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1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FB8D99BE-7E2A-7D88-92E2-5E9CFD217A4E}"/>
              </a:ext>
            </a:extLst>
          </p:cNvPr>
          <p:cNvPicPr>
            <a:picLocks noChangeAspect="1"/>
          </p:cNvPicPr>
          <p:nvPr/>
        </p:nvPicPr>
        <p:blipFill>
          <a:blip r:embed="rId5"/>
          <a:stretch>
            <a:fillRect/>
          </a:stretch>
        </p:blipFill>
        <p:spPr>
          <a:xfrm>
            <a:off x="395536" y="3284984"/>
            <a:ext cx="8352928" cy="2232248"/>
          </a:xfrm>
          <a:prstGeom prst="rect">
            <a:avLst/>
          </a:prstGeom>
        </p:spPr>
      </p:pic>
    </p:spTree>
    <p:extLst>
      <p:ext uri="{BB962C8B-B14F-4D97-AF65-F5344CB8AC3E}">
        <p14:creationId xmlns:p14="http://schemas.microsoft.com/office/powerpoint/2010/main" val="361273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2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A5C2D5E-D08A-0B69-3921-CF4EBB1C1D00}"/>
              </a:ext>
            </a:extLst>
          </p:cNvPr>
          <p:cNvPicPr>
            <a:picLocks noChangeAspect="1"/>
          </p:cNvPicPr>
          <p:nvPr/>
        </p:nvPicPr>
        <p:blipFill>
          <a:blip r:embed="rId5"/>
          <a:stretch>
            <a:fillRect/>
          </a:stretch>
        </p:blipFill>
        <p:spPr>
          <a:xfrm>
            <a:off x="287524" y="2636912"/>
            <a:ext cx="8532948" cy="3384376"/>
          </a:xfrm>
          <a:prstGeom prst="rect">
            <a:avLst/>
          </a:prstGeom>
        </p:spPr>
      </p:pic>
    </p:spTree>
    <p:extLst>
      <p:ext uri="{BB962C8B-B14F-4D97-AF65-F5344CB8AC3E}">
        <p14:creationId xmlns:p14="http://schemas.microsoft.com/office/powerpoint/2010/main" val="1273699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2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F791BA0F-99AE-B838-AF8C-1927960E5944}"/>
              </a:ext>
            </a:extLst>
          </p:cNvPr>
          <p:cNvPicPr>
            <a:picLocks noChangeAspect="1"/>
          </p:cNvPicPr>
          <p:nvPr/>
        </p:nvPicPr>
        <p:blipFill>
          <a:blip r:embed="rId5"/>
          <a:stretch>
            <a:fillRect/>
          </a:stretch>
        </p:blipFill>
        <p:spPr>
          <a:xfrm>
            <a:off x="208148" y="2502985"/>
            <a:ext cx="8727704" cy="3456384"/>
          </a:xfrm>
          <a:prstGeom prst="rect">
            <a:avLst/>
          </a:prstGeom>
        </p:spPr>
      </p:pic>
    </p:spTree>
    <p:extLst>
      <p:ext uri="{BB962C8B-B14F-4D97-AF65-F5344CB8AC3E}">
        <p14:creationId xmlns:p14="http://schemas.microsoft.com/office/powerpoint/2010/main" val="602255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77500" lnSpcReduction="20000"/>
          </a:bodyPr>
          <a:lstStyle/>
          <a:p>
            <a:r>
              <a:rPr lang="it-IT" sz="2300" b="1" dirty="0" err="1">
                <a:solidFill>
                  <a:schemeClr val="tx1"/>
                </a:solidFill>
                <a:effectLst/>
                <a:latin typeface="Times New Roman" panose="02020603050405020304" pitchFamily="18" charset="0"/>
                <a:ea typeface="Calibri" panose="020F0502020204030204" pitchFamily="34" charset="0"/>
              </a:rPr>
              <a:t>Amm</a:t>
            </a:r>
            <a:r>
              <a:rPr lang="it-IT" sz="23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300" i="1" dirty="0">
              <a:solidFill>
                <a:schemeClr val="tx1"/>
              </a:solidFill>
            </a:endParaRPr>
          </a:p>
          <a:p>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3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800" dirty="0" err="1">
                <a:solidFill>
                  <a:schemeClr val="tx2"/>
                </a:solidFill>
                <a:latin typeface="Georgia" panose="02040502050405020303" pitchFamily="18" charset="0"/>
              </a:rPr>
              <a:t>ANMeLePA</a:t>
            </a:r>
            <a:r>
              <a:rPr lang="it-IT" sz="18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08D7D9ED-8A73-24D9-7C56-1235627A260B}"/>
              </a:ext>
            </a:extLst>
          </p:cNvPr>
          <p:cNvPicPr>
            <a:picLocks noChangeAspect="1"/>
          </p:cNvPicPr>
          <p:nvPr/>
        </p:nvPicPr>
        <p:blipFill>
          <a:blip r:embed="rId5"/>
          <a:stretch>
            <a:fillRect/>
          </a:stretch>
        </p:blipFill>
        <p:spPr>
          <a:xfrm>
            <a:off x="78920" y="2860272"/>
            <a:ext cx="8957576" cy="3161016"/>
          </a:xfrm>
          <a:prstGeom prst="rect">
            <a:avLst/>
          </a:prstGeom>
        </p:spPr>
      </p:pic>
    </p:spTree>
    <p:extLst>
      <p:ext uri="{BB962C8B-B14F-4D97-AF65-F5344CB8AC3E}">
        <p14:creationId xmlns:p14="http://schemas.microsoft.com/office/powerpoint/2010/main" val="2526216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12"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77500" lnSpcReduction="20000"/>
          </a:bodyPr>
          <a:lstStyle/>
          <a:p>
            <a:r>
              <a:rPr lang="it-IT" sz="2300" b="1" dirty="0" err="1">
                <a:solidFill>
                  <a:schemeClr val="tx1"/>
                </a:solidFill>
                <a:effectLst/>
                <a:latin typeface="Times New Roman" panose="02020603050405020304" pitchFamily="18" charset="0"/>
                <a:ea typeface="Calibri" panose="020F0502020204030204" pitchFamily="34" charset="0"/>
              </a:rPr>
              <a:t>Amm</a:t>
            </a:r>
            <a:r>
              <a:rPr lang="it-IT" sz="23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300" i="1" dirty="0">
              <a:solidFill>
                <a:schemeClr val="tx1"/>
              </a:solidFill>
            </a:endParaRPr>
          </a:p>
          <a:p>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800" dirty="0" err="1">
                <a:solidFill>
                  <a:schemeClr val="tx2"/>
                </a:solidFill>
                <a:latin typeface="Georgia" panose="02040502050405020303" pitchFamily="18" charset="0"/>
              </a:rPr>
              <a:t>ANMeLePA</a:t>
            </a:r>
            <a:r>
              <a:rPr lang="it-IT" sz="18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2C90AB1B-1BC0-F5EC-6762-880CAC9C98E8}"/>
              </a:ext>
            </a:extLst>
          </p:cNvPr>
          <p:cNvPicPr>
            <a:picLocks noChangeAspect="1"/>
          </p:cNvPicPr>
          <p:nvPr/>
        </p:nvPicPr>
        <p:blipFill>
          <a:blip r:embed="rId5"/>
          <a:stretch>
            <a:fillRect/>
          </a:stretch>
        </p:blipFill>
        <p:spPr>
          <a:xfrm>
            <a:off x="157826" y="2420888"/>
            <a:ext cx="8828348" cy="3096344"/>
          </a:xfrm>
          <a:prstGeom prst="rect">
            <a:avLst/>
          </a:prstGeom>
        </p:spPr>
      </p:pic>
    </p:spTree>
    <p:extLst>
      <p:ext uri="{BB962C8B-B14F-4D97-AF65-F5344CB8AC3E}">
        <p14:creationId xmlns:p14="http://schemas.microsoft.com/office/powerpoint/2010/main" val="97398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77500" lnSpcReduction="20000"/>
          </a:bodyPr>
          <a:lstStyle/>
          <a:p>
            <a:r>
              <a:rPr lang="it-IT" sz="2300" b="1" dirty="0" err="1">
                <a:solidFill>
                  <a:schemeClr val="tx1"/>
                </a:solidFill>
                <a:effectLst/>
                <a:latin typeface="Times New Roman" panose="02020603050405020304" pitchFamily="18" charset="0"/>
                <a:ea typeface="Calibri" panose="020F0502020204030204" pitchFamily="34" charset="0"/>
              </a:rPr>
              <a:t>Amm</a:t>
            </a:r>
            <a:r>
              <a:rPr lang="it-IT" sz="23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300" i="1" dirty="0">
              <a:solidFill>
                <a:schemeClr val="tx1"/>
              </a:solidFill>
            </a:endParaRPr>
          </a:p>
          <a:p>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3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3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800" dirty="0" err="1">
                <a:solidFill>
                  <a:schemeClr val="tx2"/>
                </a:solidFill>
                <a:latin typeface="Georgia" panose="02040502050405020303" pitchFamily="18" charset="0"/>
              </a:rPr>
              <a:t>ANMeLePA</a:t>
            </a:r>
            <a:r>
              <a:rPr lang="it-IT" sz="18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F3C145D5-FDFD-04A4-4E5B-09D916CDAA95}"/>
              </a:ext>
            </a:extLst>
          </p:cNvPr>
          <p:cNvPicPr>
            <a:picLocks noChangeAspect="1"/>
          </p:cNvPicPr>
          <p:nvPr/>
        </p:nvPicPr>
        <p:blipFill>
          <a:blip r:embed="rId5"/>
          <a:stretch>
            <a:fillRect/>
          </a:stretch>
        </p:blipFill>
        <p:spPr>
          <a:xfrm>
            <a:off x="280156" y="2770904"/>
            <a:ext cx="8655695" cy="3034360"/>
          </a:xfrm>
          <a:prstGeom prst="rect">
            <a:avLst/>
          </a:prstGeom>
        </p:spPr>
      </p:pic>
    </p:spTree>
    <p:extLst>
      <p:ext uri="{BB962C8B-B14F-4D97-AF65-F5344CB8AC3E}">
        <p14:creationId xmlns:p14="http://schemas.microsoft.com/office/powerpoint/2010/main" val="902067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57"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70000" lnSpcReduction="20000"/>
          </a:bodyPr>
          <a:lstStyle/>
          <a:p>
            <a:r>
              <a:rPr lang="it-IT" sz="2600" b="1" dirty="0" err="1">
                <a:solidFill>
                  <a:schemeClr val="tx1"/>
                </a:solidFill>
                <a:effectLst/>
                <a:latin typeface="Times New Roman" panose="02020603050405020304" pitchFamily="18" charset="0"/>
                <a:ea typeface="Calibri" panose="020F0502020204030204" pitchFamily="34" charset="0"/>
              </a:rPr>
              <a:t>Amm</a:t>
            </a:r>
            <a:r>
              <a:rPr lang="it-IT" sz="26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600" i="1" dirty="0">
              <a:solidFill>
                <a:schemeClr val="tx1"/>
              </a:solidFill>
            </a:endParaRPr>
          </a:p>
          <a:p>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2000" dirty="0" err="1">
                <a:solidFill>
                  <a:schemeClr val="tx2"/>
                </a:solidFill>
                <a:latin typeface="Georgia" panose="02040502050405020303" pitchFamily="18" charset="0"/>
              </a:rPr>
              <a:t>ANMeLePA</a:t>
            </a:r>
            <a:r>
              <a:rPr lang="it-IT" sz="20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BA5EBA7B-12F2-CDD6-9D5A-2E13B819748E}"/>
              </a:ext>
            </a:extLst>
          </p:cNvPr>
          <p:cNvPicPr>
            <a:picLocks noChangeAspect="1"/>
          </p:cNvPicPr>
          <p:nvPr/>
        </p:nvPicPr>
        <p:blipFill>
          <a:blip r:embed="rId5"/>
          <a:stretch>
            <a:fillRect/>
          </a:stretch>
        </p:blipFill>
        <p:spPr>
          <a:xfrm>
            <a:off x="208148" y="3068960"/>
            <a:ext cx="8727703" cy="2736304"/>
          </a:xfrm>
          <a:prstGeom prst="rect">
            <a:avLst/>
          </a:prstGeom>
        </p:spPr>
      </p:pic>
    </p:spTree>
    <p:extLst>
      <p:ext uri="{BB962C8B-B14F-4D97-AF65-F5344CB8AC3E}">
        <p14:creationId xmlns:p14="http://schemas.microsoft.com/office/powerpoint/2010/main" val="301104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20000"/>
              </a:lnSpc>
              <a:spcBef>
                <a:spcPts val="0"/>
              </a:spcBef>
            </a:pPr>
            <a:endParaRPr lang="it-IT" sz="9600" b="1" dirty="0">
              <a:solidFill>
                <a:schemeClr val="tx1"/>
              </a:solidFill>
              <a:effectLst/>
              <a:latin typeface="Times New Roman" panose="02020603050405020304" pitchFamily="18" charset="0"/>
              <a:ea typeface="Times New Roman" panose="02020603050405020304" pitchFamily="18" charset="0"/>
            </a:endParaRP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L’istituto è definito da una nutrita serie di norme volte ad addebitare alla Pubblica Amministrazione</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 gli oneri per aver cagionato al dipendente,</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 in maniera diretta o indiretta, </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l’insorgenza o l’aggravamento di infermità, lesioni </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(o la morte),  che ne abbiano compromesso, </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in maniera parziale o totale,</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le capacità e/o le potenzialità lavorative (</a:t>
            </a:r>
            <a:r>
              <a:rPr lang="it-IT" sz="9600" b="1" u="sng" dirty="0">
                <a:solidFill>
                  <a:schemeClr val="tx1"/>
                </a:solidFill>
                <a:effectLst/>
                <a:latin typeface="Times New Roman" panose="02020603050405020304" pitchFamily="18" charset="0"/>
                <a:ea typeface="Times New Roman" panose="02020603050405020304" pitchFamily="18" charset="0"/>
              </a:rPr>
              <a:t>SERVIZIO</a:t>
            </a:r>
            <a:r>
              <a:rPr lang="it-IT" sz="9600" b="1" dirty="0">
                <a:solidFill>
                  <a:schemeClr val="tx1"/>
                </a:solidFill>
                <a:effectLst/>
                <a:latin typeface="Times New Roman" panose="02020603050405020304" pitchFamily="18" charset="0"/>
                <a:ea typeface="Times New Roman" panose="02020603050405020304" pitchFamily="18" charset="0"/>
              </a:rPr>
              <a:t>).</a:t>
            </a:r>
            <a:endParaRPr lang="it-IT" sz="9600" b="1" dirty="0">
              <a:solidFill>
                <a:schemeClr val="tx2"/>
              </a:solidFill>
              <a:latin typeface="Georgia" panose="02040502050405020303" pitchFamily="18" charset="0"/>
            </a:endParaRPr>
          </a:p>
          <a:p>
            <a:pPr>
              <a:spcBef>
                <a:spcPts val="0"/>
              </a:spcBef>
            </a:pPr>
            <a:endParaRPr lang="it-IT" sz="56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09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70000" lnSpcReduction="20000"/>
          </a:bodyPr>
          <a:lstStyle/>
          <a:p>
            <a:r>
              <a:rPr lang="it-IT" sz="2600" b="1" dirty="0" err="1">
                <a:solidFill>
                  <a:schemeClr val="tx1"/>
                </a:solidFill>
                <a:effectLst/>
                <a:latin typeface="Times New Roman" panose="02020603050405020304" pitchFamily="18" charset="0"/>
                <a:ea typeface="Calibri" panose="020F0502020204030204" pitchFamily="34" charset="0"/>
              </a:rPr>
              <a:t>Amm</a:t>
            </a:r>
            <a:r>
              <a:rPr lang="it-IT" sz="26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600" i="1" dirty="0">
              <a:solidFill>
                <a:schemeClr val="tx1"/>
              </a:solidFill>
            </a:endParaRPr>
          </a:p>
          <a:p>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2000" dirty="0" err="1">
                <a:solidFill>
                  <a:schemeClr val="tx2"/>
                </a:solidFill>
                <a:latin typeface="Georgia" panose="02040502050405020303" pitchFamily="18" charset="0"/>
              </a:rPr>
              <a:t>ANMeLePA</a:t>
            </a:r>
            <a:r>
              <a:rPr lang="it-IT" sz="20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41AEDE1D-B180-95C0-D46F-3F47C42C53DC}"/>
              </a:ext>
            </a:extLst>
          </p:cNvPr>
          <p:cNvPicPr>
            <a:picLocks noChangeAspect="1"/>
          </p:cNvPicPr>
          <p:nvPr/>
        </p:nvPicPr>
        <p:blipFill>
          <a:blip r:embed="rId5"/>
          <a:stretch>
            <a:fillRect/>
          </a:stretch>
        </p:blipFill>
        <p:spPr>
          <a:xfrm>
            <a:off x="208148" y="2924944"/>
            <a:ext cx="8727704" cy="2952327"/>
          </a:xfrm>
          <a:prstGeom prst="rect">
            <a:avLst/>
          </a:prstGeom>
        </p:spPr>
      </p:pic>
    </p:spTree>
    <p:extLst>
      <p:ext uri="{BB962C8B-B14F-4D97-AF65-F5344CB8AC3E}">
        <p14:creationId xmlns:p14="http://schemas.microsoft.com/office/powerpoint/2010/main" val="4213971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853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72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1100" b="1" dirty="0">
                <a:solidFill>
                  <a:schemeClr val="tx1"/>
                </a:solidFill>
                <a:latin typeface="Times New Roman" panose="02020603050405020304" pitchFamily="18" charset="0"/>
                <a:cs typeface="Times New Roman" panose="02020603050405020304" pitchFamily="18" charset="0"/>
              </a:rPr>
              <a:t>Sono state inserite </a:t>
            </a:r>
          </a:p>
          <a:p>
            <a:r>
              <a:rPr lang="it-IT" sz="11100" b="1" dirty="0">
                <a:solidFill>
                  <a:schemeClr val="tx1"/>
                </a:solidFill>
                <a:latin typeface="Times New Roman" panose="02020603050405020304" pitchFamily="18" charset="0"/>
                <a:cs typeface="Times New Roman" panose="02020603050405020304" pitchFamily="18" charset="0"/>
              </a:rPr>
              <a:t>in una diversa scheda informativa </a:t>
            </a:r>
            <a:r>
              <a:rPr lang="it-IT" sz="11100" b="1" i="1" dirty="0">
                <a:solidFill>
                  <a:schemeClr val="tx1"/>
                </a:solidFill>
                <a:latin typeface="Times New Roman" panose="02020603050405020304" pitchFamily="18" charset="0"/>
                <a:cs typeface="Times New Roman" panose="02020603050405020304" pitchFamily="18" charset="0"/>
              </a:rPr>
              <a:t>ad hoc</a:t>
            </a:r>
          </a:p>
          <a:p>
            <a:r>
              <a:rPr lang="it-IT" sz="11100" b="1" dirty="0">
                <a:solidFill>
                  <a:schemeClr val="tx1"/>
                </a:solidFill>
                <a:latin typeface="Times New Roman" panose="02020603050405020304" pitchFamily="18" charset="0"/>
                <a:cs typeface="Times New Roman" panose="02020603050405020304" pitchFamily="18" charset="0"/>
              </a:rPr>
              <a:t>anche le </a:t>
            </a:r>
            <a:r>
              <a:rPr lang="it-IT" sz="11100" b="1" u="sng" dirty="0">
                <a:solidFill>
                  <a:schemeClr val="tx1"/>
                </a:solidFill>
                <a:latin typeface="Times New Roman" panose="02020603050405020304" pitchFamily="18" charset="0"/>
                <a:cs typeface="Times New Roman" panose="02020603050405020304" pitchFamily="18" charset="0"/>
              </a:rPr>
              <a:t>patologie traumatiche</a:t>
            </a:r>
          </a:p>
          <a:p>
            <a:r>
              <a:rPr lang="it-IT" sz="11100" b="1" u="sng" dirty="0">
                <a:solidFill>
                  <a:schemeClr val="tx1"/>
                </a:solidFill>
                <a:latin typeface="Times New Roman" panose="02020603050405020304" pitchFamily="18" charset="0"/>
                <a:cs typeface="Times New Roman" panose="02020603050405020304" pitchFamily="18" charset="0"/>
              </a:rPr>
              <a:t> e non traumatiche</a:t>
            </a:r>
          </a:p>
          <a:p>
            <a:r>
              <a:rPr lang="it-IT" sz="11100" b="1" dirty="0">
                <a:solidFill>
                  <a:schemeClr val="tx1"/>
                </a:solidFill>
                <a:latin typeface="Times New Roman" panose="02020603050405020304" pitchFamily="18" charset="0"/>
                <a:cs typeface="Times New Roman" panose="02020603050405020304" pitchFamily="18" charset="0"/>
              </a:rPr>
              <a:t> occorse sia </a:t>
            </a:r>
            <a:r>
              <a:rPr lang="it-IT" sz="11100" b="1" i="1" dirty="0">
                <a:solidFill>
                  <a:schemeClr val="tx1"/>
                </a:solidFill>
                <a:latin typeface="Times New Roman" panose="02020603050405020304" pitchFamily="18" charset="0"/>
                <a:cs typeface="Times New Roman" panose="02020603050405020304" pitchFamily="18" charset="0"/>
              </a:rPr>
              <a:t>in itinere </a:t>
            </a:r>
            <a:r>
              <a:rPr lang="it-IT" sz="11100" b="1" dirty="0">
                <a:solidFill>
                  <a:schemeClr val="tx1"/>
                </a:solidFill>
                <a:latin typeface="Times New Roman" panose="02020603050405020304" pitchFamily="18" charset="0"/>
                <a:cs typeface="Times New Roman" panose="02020603050405020304" pitchFamily="18" charset="0"/>
              </a:rPr>
              <a:t>che non </a:t>
            </a:r>
            <a:r>
              <a:rPr lang="it-IT" sz="11100" b="1" i="1" dirty="0">
                <a:solidFill>
                  <a:schemeClr val="tx1"/>
                </a:solidFill>
                <a:latin typeface="Times New Roman" panose="02020603050405020304" pitchFamily="18" charset="0"/>
                <a:cs typeface="Times New Roman" panose="02020603050405020304" pitchFamily="18" charset="0"/>
              </a:rPr>
              <a:t>in itinere</a:t>
            </a:r>
          </a:p>
          <a:p>
            <a:endParaRPr lang="it-IT" sz="11100" b="1" dirty="0">
              <a:solidFill>
                <a:schemeClr val="tx2"/>
              </a:solidFill>
              <a:latin typeface="Times New Roman" panose="02020603050405020304" pitchFamily="18" charset="0"/>
              <a:cs typeface="Times New Roman" panose="02020603050405020304"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34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lnSpcReduction="10000"/>
          </a:bodyPr>
          <a:lstStyle/>
          <a:p>
            <a:r>
              <a:rPr lang="it-IT" sz="1800" b="1" dirty="0" err="1">
                <a:solidFill>
                  <a:schemeClr val="tx1"/>
                </a:solidFill>
                <a:effectLst/>
                <a:latin typeface="Times New Roman" panose="02020603050405020304" pitchFamily="18" charset="0"/>
                <a:ea typeface="Calibri" panose="020F0502020204030204" pitchFamily="34" charset="0"/>
              </a:rPr>
              <a:t>Amm</a:t>
            </a:r>
            <a:r>
              <a:rPr lang="it-IT" sz="18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800" i="1" dirty="0">
              <a:solidFill>
                <a:schemeClr val="tx1"/>
              </a:solidFill>
            </a:endParaRPr>
          </a:p>
          <a:p>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8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21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r>
              <a:rPr lang="it-IT" sz="4400" b="1" dirty="0">
                <a:solidFill>
                  <a:schemeClr val="tx1"/>
                </a:solidFill>
                <a:latin typeface="Times New Roman" panose="02020603050405020304" pitchFamily="18" charset="0"/>
                <a:cs typeface="Times New Roman" panose="02020603050405020304" pitchFamily="18" charset="0"/>
              </a:rPr>
              <a:t>PROSPETTIVE</a:t>
            </a:r>
          </a:p>
          <a:p>
            <a:endParaRPr lang="it-IT" sz="40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r>
              <a:rPr lang="it-IT" sz="1400" dirty="0" err="1">
                <a:solidFill>
                  <a:schemeClr val="tx2"/>
                </a:solidFill>
                <a:latin typeface="Georgia" panose="02040502050405020303" pitchFamily="18" charset="0"/>
              </a:rPr>
              <a:t>ANMeLePA</a:t>
            </a:r>
            <a:r>
              <a:rPr lang="it-IT" sz="14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20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2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1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4000" b="1" dirty="0">
              <a:solidFill>
                <a:schemeClr val="tx1"/>
              </a:solidFill>
              <a:latin typeface="Times New Roman" panose="02020603050405020304" pitchFamily="18" charset="0"/>
              <a:cs typeface="Times New Roman" panose="02020603050405020304" pitchFamily="18" charset="0"/>
            </a:endParaRPr>
          </a:p>
          <a:p>
            <a:r>
              <a:rPr lang="it-IT" sz="4000" b="1" dirty="0">
                <a:solidFill>
                  <a:schemeClr val="tx1"/>
                </a:solidFill>
                <a:latin typeface="Times New Roman" panose="02020603050405020304" pitchFamily="18" charset="0"/>
                <a:cs typeface="Times New Roman" panose="02020603050405020304" pitchFamily="18" charset="0"/>
              </a:rPr>
              <a:t>La Medicina di Genere</a:t>
            </a:r>
          </a:p>
          <a:p>
            <a:r>
              <a:rPr lang="it-IT" sz="4000" b="1" dirty="0">
                <a:solidFill>
                  <a:schemeClr val="tx1"/>
                </a:solidFill>
                <a:latin typeface="Times New Roman" panose="02020603050405020304" pitchFamily="18" charset="0"/>
                <a:cs typeface="Times New Roman" panose="02020603050405020304" pitchFamily="18" charset="0"/>
              </a:rPr>
              <a:t>in ambito del comparto</a:t>
            </a:r>
          </a:p>
          <a:p>
            <a:r>
              <a:rPr lang="it-IT" sz="4000" b="1" dirty="0">
                <a:solidFill>
                  <a:schemeClr val="tx1"/>
                </a:solidFill>
                <a:latin typeface="Times New Roman" panose="02020603050405020304" pitchFamily="18" charset="0"/>
                <a:cs typeface="Times New Roman" panose="02020603050405020304" pitchFamily="18" charset="0"/>
              </a:rPr>
              <a:t>Sicurezza, Difesa e Pubblico Soccorso  </a:t>
            </a:r>
          </a:p>
          <a:p>
            <a:endParaRPr lang="it-IT" sz="40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r>
              <a:rPr lang="it-IT" sz="1400" dirty="0" err="1">
                <a:solidFill>
                  <a:schemeClr val="tx2"/>
                </a:solidFill>
                <a:latin typeface="Georgia" panose="02040502050405020303" pitchFamily="18" charset="0"/>
              </a:rPr>
              <a:t>ANMeLePA</a:t>
            </a:r>
            <a:r>
              <a:rPr lang="it-IT" sz="14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48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92500" lnSpcReduction="20000"/>
          </a:bodyPr>
          <a:lstStyle/>
          <a:p>
            <a:r>
              <a:rPr lang="it-IT" sz="1900" b="1" dirty="0" err="1">
                <a:solidFill>
                  <a:schemeClr val="tx1"/>
                </a:solidFill>
                <a:effectLst/>
                <a:latin typeface="Times New Roman" panose="02020603050405020304" pitchFamily="18" charset="0"/>
                <a:ea typeface="Calibri" panose="020F0502020204030204" pitchFamily="34" charset="0"/>
              </a:rPr>
              <a:t>Amm</a:t>
            </a:r>
            <a:r>
              <a:rPr lang="it-IT" sz="19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1900" i="1" dirty="0">
              <a:solidFill>
                <a:schemeClr val="tx1"/>
              </a:solidFill>
            </a:endParaRPr>
          </a:p>
          <a:p>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19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1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b="1" i="0" u="none" strike="noStrike" baseline="0" dirty="0">
                <a:solidFill>
                  <a:schemeClr val="tx1"/>
                </a:solidFill>
                <a:latin typeface="Times New Roman,Bold"/>
              </a:rPr>
              <a:t>Ministero della Salute, decreto del 13.06.2019</a:t>
            </a:r>
          </a:p>
          <a:p>
            <a:endParaRPr lang="it-IT" b="1" i="0" u="none" strike="noStrike" baseline="0" dirty="0">
              <a:solidFill>
                <a:schemeClr val="tx1"/>
              </a:solidFill>
              <a:latin typeface="Times New Roman,Bold"/>
            </a:endParaRPr>
          </a:p>
          <a:p>
            <a:pPr algn="just"/>
            <a:r>
              <a:rPr lang="it-IT" b="1" i="0" u="none" strike="noStrike" baseline="0" dirty="0">
                <a:solidFill>
                  <a:schemeClr val="tx1"/>
                </a:solidFill>
                <a:latin typeface="Times New Roman,Bold"/>
              </a:rPr>
              <a:t>Piano per l’appl</a:t>
            </a:r>
            <a:r>
              <a:rPr lang="it-IT" b="1" i="0" u="none" strike="noStrike" baseline="0" dirty="0">
                <a:solidFill>
                  <a:schemeClr val="tx1"/>
                </a:solidFill>
                <a:latin typeface="Times New Roman" panose="02020603050405020304" pitchFamily="18" charset="0"/>
              </a:rPr>
              <a:t>icazione e la diffusione della medicina di genere, in attuazione </a:t>
            </a:r>
            <a:r>
              <a:rPr lang="it-IT" b="1" i="0" u="none" strike="noStrike" baseline="0" dirty="0">
                <a:solidFill>
                  <a:schemeClr val="tx1"/>
                </a:solidFill>
                <a:latin typeface="Times New Roman,Bold"/>
              </a:rPr>
              <a:t>dell’articolo 3, comma 1, della l</a:t>
            </a:r>
            <a:r>
              <a:rPr lang="it-IT" b="1" i="0" u="none" strike="noStrike" baseline="0" dirty="0">
                <a:solidFill>
                  <a:schemeClr val="tx1"/>
                </a:solidFill>
                <a:latin typeface="Times New Roman" panose="02020603050405020304" pitchFamily="18" charset="0"/>
              </a:rPr>
              <a:t>egge 11 gennaio 2018, n. 3</a:t>
            </a:r>
            <a:endParaRPr lang="it-IT" b="1" dirty="0">
              <a:solidFill>
                <a:schemeClr val="tx1"/>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500" dirty="0">
              <a:solidFill>
                <a:schemeClr val="tx2"/>
              </a:solidFill>
              <a:latin typeface="Georgia" panose="02040502050405020303" pitchFamily="18" charset="0"/>
            </a:endParaRPr>
          </a:p>
          <a:p>
            <a:r>
              <a:rPr lang="it-IT" sz="1500" dirty="0" err="1">
                <a:solidFill>
                  <a:schemeClr val="tx2"/>
                </a:solidFill>
                <a:latin typeface="Georgia" panose="02040502050405020303" pitchFamily="18" charset="0"/>
              </a:rPr>
              <a:t>ANMeLePA</a:t>
            </a:r>
            <a:r>
              <a:rPr lang="it-IT" sz="15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05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85000" lnSpcReduction="20000"/>
          </a:bodyPr>
          <a:lstStyle/>
          <a:p>
            <a:r>
              <a:rPr lang="it-IT" sz="2100" b="1" dirty="0" err="1">
                <a:solidFill>
                  <a:schemeClr val="tx1"/>
                </a:solidFill>
                <a:effectLst/>
                <a:latin typeface="Times New Roman" panose="02020603050405020304" pitchFamily="18" charset="0"/>
                <a:ea typeface="Calibri" panose="020F0502020204030204" pitchFamily="34" charset="0"/>
              </a:rPr>
              <a:t>Amm</a:t>
            </a:r>
            <a:r>
              <a:rPr lang="it-IT" sz="21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100" i="1" dirty="0">
              <a:solidFill>
                <a:schemeClr val="tx1"/>
              </a:solidFill>
            </a:endParaRPr>
          </a:p>
          <a:p>
            <a:r>
              <a:rPr lang="it-IT" sz="21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1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1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1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1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1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2800" b="1" i="0" u="none" strike="noStrike" baseline="0" dirty="0">
                <a:solidFill>
                  <a:schemeClr val="tx1"/>
                </a:solidFill>
                <a:latin typeface="Times New Roman" panose="02020603050405020304" pitchFamily="18" charset="0"/>
              </a:rPr>
              <a:t>*) l’Istituto Superiore di Sanità (ISS), fin dal 2011 ha posto attenzione alla medicina di genere, attivando all’interno del Dipartimento del Farmaco il Reparto “Malattie degenerative, Invecchiamento e Medicina di Genere”</a:t>
            </a:r>
          </a:p>
          <a:p>
            <a:pPr algn="just"/>
            <a:r>
              <a:rPr lang="it-IT" sz="2800" b="1" i="0" u="none" strike="noStrike" baseline="0" dirty="0">
                <a:solidFill>
                  <a:schemeClr val="tx1"/>
                </a:solidFill>
                <a:latin typeface="Times New Roman" panose="02020603050405020304" pitchFamily="18" charset="0"/>
              </a:rPr>
              <a:t>*) presso l’Istituto Superiore di Sanità dal 2017 opera il “Centro di Riferimento per la Medicina di Genere”, che svolge attività di ricerca biomedica, di formazione e comunicazione, oltre che attività istituzionale, in un’ottica di genere</a:t>
            </a:r>
            <a:endParaRPr lang="it-IT" sz="2800" b="1" dirty="0">
              <a:solidFill>
                <a:schemeClr val="tx1"/>
              </a:solidFill>
              <a:latin typeface="Georgia" panose="02040502050405020303" pitchFamily="18" charset="0"/>
            </a:endParaRPr>
          </a:p>
          <a:p>
            <a:endParaRPr lang="it-IT" sz="18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r>
              <a:rPr lang="it-IT" sz="1600" dirty="0" err="1">
                <a:solidFill>
                  <a:schemeClr val="tx2"/>
                </a:solidFill>
                <a:latin typeface="Georgia" panose="02040502050405020303" pitchFamily="18" charset="0"/>
              </a:rPr>
              <a:t>ANMeLePA</a:t>
            </a:r>
            <a:r>
              <a:rPr lang="it-IT" sz="1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68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9387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4600" b="1" i="0" u="none" strike="noStrike" baseline="0" dirty="0">
              <a:solidFill>
                <a:schemeClr val="tx1"/>
              </a:solidFill>
              <a:latin typeface="Times New Roman" panose="02020603050405020304" pitchFamily="18" charset="0"/>
            </a:endParaRPr>
          </a:p>
          <a:p>
            <a:pPr algn="just"/>
            <a:r>
              <a:rPr lang="it-IT" sz="8800" b="1" i="0" u="none" strike="noStrike" baseline="0" dirty="0">
                <a:solidFill>
                  <a:schemeClr val="tx1"/>
                </a:solidFill>
                <a:latin typeface="Times New Roman" panose="02020603050405020304" pitchFamily="18" charset="0"/>
              </a:rPr>
              <a:t>Le diversità nei generi si manifestano:</a:t>
            </a:r>
          </a:p>
          <a:p>
            <a:pPr algn="just"/>
            <a:r>
              <a:rPr lang="it-IT" sz="8800" b="1" i="0" u="none" strike="noStrike" baseline="0" dirty="0">
                <a:solidFill>
                  <a:schemeClr val="tx1"/>
                </a:solidFill>
                <a:latin typeface="SymbolMT"/>
              </a:rPr>
              <a:t>*) </a:t>
            </a:r>
            <a:r>
              <a:rPr lang="it-IT" sz="8800" b="1" i="0" u="none" strike="noStrike" baseline="0" dirty="0">
                <a:solidFill>
                  <a:schemeClr val="tx1"/>
                </a:solidFill>
                <a:latin typeface="Times New Roman" panose="02020603050405020304" pitchFamily="18" charset="0"/>
              </a:rPr>
              <a:t>nei comportamenti, negli stili di vita così come nel vissuto individuale e nel diverso ruolo sociale</a:t>
            </a:r>
          </a:p>
          <a:p>
            <a:pPr algn="just"/>
            <a:r>
              <a:rPr lang="it-IT" sz="8800" b="1" i="0" u="none" strike="noStrike" baseline="0" dirty="0">
                <a:solidFill>
                  <a:schemeClr val="tx1"/>
                </a:solidFill>
                <a:latin typeface="SymbolMT"/>
              </a:rPr>
              <a:t>*) </a:t>
            </a:r>
            <a:r>
              <a:rPr lang="it-IT" sz="8800" b="1" i="0" u="none" strike="noStrike" baseline="0" dirty="0">
                <a:solidFill>
                  <a:schemeClr val="tx1"/>
                </a:solidFill>
                <a:latin typeface="Times New Roman" panose="02020603050405020304" pitchFamily="18" charset="0"/>
              </a:rPr>
              <a:t>nello stato di salute, </a:t>
            </a:r>
            <a:r>
              <a:rPr lang="it-IT" sz="8800" b="1" i="0" u="none" strike="noStrike" baseline="0" dirty="0">
                <a:solidFill>
                  <a:schemeClr val="tx1"/>
                </a:solidFill>
                <a:latin typeface="TimesNewRomanPSMT"/>
              </a:rPr>
              <a:t>nell’incidenza di molteplici patologie, croniche o infettive, </a:t>
            </a:r>
            <a:r>
              <a:rPr lang="it-IT" sz="8800" b="1" i="0" u="none" strike="noStrike" baseline="0" dirty="0">
                <a:solidFill>
                  <a:schemeClr val="tx1"/>
                </a:solidFill>
                <a:latin typeface="Times New Roman" panose="02020603050405020304" pitchFamily="18" charset="0"/>
              </a:rPr>
              <a:t>nella tossicità ambientale e farmacologica, nelle patologie lavoro correlate, salute mentale e disabilità, in tutte le fasce di età (infanzia, adolescenza, anziani) e in sottogruppi di popolazione svantaggiati</a:t>
            </a:r>
          </a:p>
          <a:p>
            <a:pPr algn="just"/>
            <a:r>
              <a:rPr lang="it-IT" sz="8800" b="1" i="0" u="none" strike="noStrike" baseline="0" dirty="0">
                <a:solidFill>
                  <a:schemeClr val="tx1"/>
                </a:solidFill>
                <a:latin typeface="SymbolMT"/>
              </a:rPr>
              <a:t>*) </a:t>
            </a:r>
            <a:r>
              <a:rPr lang="it-IT" sz="8800" b="1" i="0" u="none" strike="noStrike" baseline="0" dirty="0">
                <a:solidFill>
                  <a:schemeClr val="tx1"/>
                </a:solidFill>
                <a:latin typeface="Times New Roman" panose="02020603050405020304" pitchFamily="18" charset="0"/>
              </a:rPr>
              <a:t>nel ricorso ai servizi sanitari per prevenzione (screening e vaccinazioni), diagnosi, ricovero, </a:t>
            </a:r>
            <a:r>
              <a:rPr lang="it-IT" sz="8800" b="1" i="0" u="none" strike="noStrike" baseline="0" dirty="0">
                <a:solidFill>
                  <a:schemeClr val="tx1"/>
                </a:solidFill>
                <a:latin typeface="TimesNewRomanPSMT"/>
              </a:rPr>
              <a:t>medicina d’urgenza, uso di farmaci e dispositivi medici</a:t>
            </a:r>
          </a:p>
          <a:p>
            <a:pPr algn="just"/>
            <a:r>
              <a:rPr lang="it-IT" sz="8800" b="1" i="0" u="none" strike="noStrike" baseline="0" dirty="0">
                <a:solidFill>
                  <a:schemeClr val="tx1"/>
                </a:solidFill>
                <a:latin typeface="SymbolMT"/>
              </a:rPr>
              <a:t>*) </a:t>
            </a:r>
            <a:r>
              <a:rPr lang="it-IT" sz="8800" b="1" i="0" u="none" strike="noStrike" baseline="0" dirty="0">
                <a:solidFill>
                  <a:schemeClr val="tx1"/>
                </a:solidFill>
                <a:latin typeface="Times New Roman" panose="02020603050405020304" pitchFamily="18" charset="0"/>
              </a:rPr>
              <a:t>nel vissuto di salute, atteggiamento nei confronti della malattia, percezione del dolore, etc. </a:t>
            </a:r>
            <a:endParaRPr lang="it-IT" sz="3500" dirty="0">
              <a:solidFill>
                <a:schemeClr val="tx2"/>
              </a:solidFill>
              <a:latin typeface="Georgia" panose="02040502050405020303" pitchFamily="18" charset="0"/>
            </a:endParaRPr>
          </a:p>
          <a:p>
            <a:endParaRPr lang="it-IT" sz="35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5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607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39224"/>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8000" b="1" i="0" dirty="0">
                <a:solidFill>
                  <a:schemeClr val="tx1"/>
                </a:solidFill>
                <a:effectLst/>
                <a:latin typeface="Times New Roman" panose="02020603050405020304" pitchFamily="18" charset="0"/>
                <a:cs typeface="Times New Roman" panose="02020603050405020304" pitchFamily="18" charset="0"/>
              </a:rPr>
              <a:t>Il Piano segue alcuni principi generali:</a:t>
            </a:r>
          </a:p>
          <a:p>
            <a:pPr algn="just"/>
            <a:r>
              <a:rPr lang="it-IT" sz="8000" b="1" i="0" dirty="0">
                <a:solidFill>
                  <a:schemeClr val="tx1"/>
                </a:solidFill>
                <a:effectLst/>
                <a:latin typeface="Times New Roman" panose="02020603050405020304" pitchFamily="18" charset="0"/>
                <a:cs typeface="Times New Roman" panose="02020603050405020304" pitchFamily="18" charset="0"/>
              </a:rPr>
              <a:t>*) un approccio intersettoriale tra le diverse aree mediche e le scienze umane, che tenga conto delle differenze derivanti dal genere al fine di garantire l’appropriatezza della ricerca, della prevenzione, della diagnosi e della cura:</a:t>
            </a:r>
          </a:p>
          <a:p>
            <a:pPr algn="just"/>
            <a:r>
              <a:rPr lang="it-IT" sz="8000" b="1" i="0" dirty="0">
                <a:solidFill>
                  <a:schemeClr val="tx1"/>
                </a:solidFill>
                <a:effectLst/>
                <a:latin typeface="Times New Roman" panose="02020603050405020304" pitchFamily="18" charset="0"/>
                <a:cs typeface="Times New Roman" panose="02020603050405020304" pitchFamily="18" charset="0"/>
              </a:rPr>
              <a:t>*) promozione e sostegno della ricerca (biomedica, farmacologica e psico-sociale) basata sulle differenze di genere</a:t>
            </a:r>
          </a:p>
          <a:p>
            <a:pPr algn="just"/>
            <a:r>
              <a:rPr lang="it-IT" sz="8000" b="1" i="0" dirty="0">
                <a:solidFill>
                  <a:schemeClr val="tx1"/>
                </a:solidFill>
                <a:effectLst/>
                <a:latin typeface="Times New Roman" panose="02020603050405020304" pitchFamily="18" charset="0"/>
                <a:cs typeface="Times New Roman" panose="02020603050405020304" pitchFamily="18" charset="0"/>
              </a:rPr>
              <a:t>*) promozione e sostegno dell’insegnamento della medicina di genere, garantendo livelli di formazione e di aggiornamento adeguati per il personale medico e sanitario</a:t>
            </a:r>
          </a:p>
          <a:p>
            <a:pPr algn="just"/>
            <a:r>
              <a:rPr lang="it-IT" sz="8000" b="1" i="0" dirty="0">
                <a:solidFill>
                  <a:schemeClr val="tx1"/>
                </a:solidFill>
                <a:effectLst/>
                <a:latin typeface="Times New Roman" panose="02020603050405020304" pitchFamily="18" charset="0"/>
                <a:cs typeface="Times New Roman" panose="02020603050405020304" pitchFamily="18" charset="0"/>
              </a:rPr>
              <a:t>*) promozione e sostegno dell’informazione pubblica sulla salute e sulla gestione delle malattie, in un’ottica di differenza di genere.</a:t>
            </a:r>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6000" dirty="0">
              <a:solidFill>
                <a:schemeClr val="tx2"/>
              </a:solidFill>
              <a:latin typeface="Georgia" panose="02040502050405020303" pitchFamily="18" charset="0"/>
            </a:endParaRPr>
          </a:p>
          <a:p>
            <a:endParaRPr lang="it-IT" sz="60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20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004"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095208"/>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sz="5600" b="1" dirty="0">
              <a:solidFill>
                <a:schemeClr val="tx1"/>
              </a:solidFill>
              <a:latin typeface="Times New Roman" panose="02020603050405020304" pitchFamily="18" charset="0"/>
              <a:cs typeface="Times New Roman" panose="02020603050405020304" pitchFamily="18" charset="0"/>
            </a:endParaRPr>
          </a:p>
          <a:p>
            <a:pPr>
              <a:spcBef>
                <a:spcPts val="0"/>
              </a:spcBef>
            </a:pPr>
            <a:r>
              <a:rPr lang="it-IT" sz="11200" b="1" dirty="0">
                <a:solidFill>
                  <a:schemeClr val="tx1"/>
                </a:solidFill>
                <a:latin typeface="Times New Roman" panose="02020603050405020304" pitchFamily="18" charset="0"/>
                <a:cs typeface="Times New Roman" panose="02020603050405020304" pitchFamily="18" charset="0"/>
              </a:rPr>
              <a:t>E’ dunque tempo – se ancora non è stato fatto –</a:t>
            </a:r>
          </a:p>
          <a:p>
            <a:pPr>
              <a:spcBef>
                <a:spcPts val="0"/>
              </a:spcBef>
            </a:pPr>
            <a:r>
              <a:rPr lang="it-IT" sz="11200" b="1" dirty="0">
                <a:solidFill>
                  <a:schemeClr val="tx1"/>
                </a:solidFill>
                <a:latin typeface="Times New Roman" panose="02020603050405020304" pitchFamily="18" charset="0"/>
                <a:cs typeface="Times New Roman" panose="02020603050405020304" pitchFamily="18" charset="0"/>
              </a:rPr>
              <a:t>di inserire la Medicina di Genere </a:t>
            </a:r>
          </a:p>
          <a:p>
            <a:pPr>
              <a:spcBef>
                <a:spcPts val="0"/>
              </a:spcBef>
            </a:pPr>
            <a:r>
              <a:rPr lang="it-IT" sz="11200" b="1" dirty="0">
                <a:solidFill>
                  <a:schemeClr val="tx1"/>
                </a:solidFill>
                <a:latin typeface="Times New Roman" panose="02020603050405020304" pitchFamily="18" charset="0"/>
                <a:cs typeface="Times New Roman" panose="02020603050405020304" pitchFamily="18" charset="0"/>
              </a:rPr>
              <a:t>nel quadro delle iniziative di natura medico sanitaria (selettiva, preventiva, curativa, idoneativa, riabilitativa e medico legale) </a:t>
            </a:r>
          </a:p>
          <a:p>
            <a:pPr>
              <a:spcBef>
                <a:spcPts val="0"/>
              </a:spcBef>
            </a:pPr>
            <a:r>
              <a:rPr lang="it-IT" sz="11200" b="1" dirty="0">
                <a:solidFill>
                  <a:schemeClr val="tx1"/>
                </a:solidFill>
                <a:latin typeface="Times New Roman" panose="02020603050405020304" pitchFamily="18" charset="0"/>
                <a:cs typeface="Times New Roman" panose="02020603050405020304" pitchFamily="18" charset="0"/>
              </a:rPr>
              <a:t>in favore e nei confronti del personale femminile</a:t>
            </a:r>
          </a:p>
          <a:p>
            <a:pPr>
              <a:spcBef>
                <a:spcPts val="0"/>
              </a:spcBef>
            </a:pPr>
            <a:r>
              <a:rPr lang="it-IT" sz="11200" b="1" dirty="0">
                <a:solidFill>
                  <a:schemeClr val="tx1"/>
                </a:solidFill>
                <a:latin typeface="Times New Roman" panose="02020603050405020304" pitchFamily="18" charset="0"/>
                <a:cs typeface="Times New Roman" panose="02020603050405020304" pitchFamily="18" charset="0"/>
              </a:rPr>
              <a:t>del Comparto Sicurezza, Difesa e Pubblico Soccorso. </a:t>
            </a:r>
          </a:p>
          <a:p>
            <a:endParaRPr lang="it-IT" sz="92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04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dirty="0">
              <a:latin typeface="Times New Roman" pitchFamily="18" charset="0"/>
              <a:cs typeface="Times New Roman" pitchFamily="18" charset="0"/>
            </a:endParaRPr>
          </a:p>
        </p:txBody>
      </p:sp>
      <p:sp>
        <p:nvSpPr>
          <p:cNvPr id="2" name="Titolo 1"/>
          <p:cNvSpPr>
            <a:spLocks noGrp="1"/>
          </p:cNvSpPr>
          <p:nvPr>
            <p:ph type="title"/>
          </p:nvPr>
        </p:nvSpPr>
        <p:spPr/>
        <p:txBody>
          <a:bodyPr>
            <a:noAutofit/>
          </a:bodyPr>
          <a:lstStyle/>
          <a:p>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55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928669"/>
            <a:ext cx="8219256" cy="4572033"/>
          </a:xfrm>
        </p:spPr>
        <p:txBody>
          <a:bodyPr>
            <a:normAutofit fontScale="55000" lnSpcReduction="20000"/>
          </a:bodyPr>
          <a:lstStyle/>
          <a:p>
            <a:pPr algn="ctr">
              <a:lnSpc>
                <a:spcPct val="200000"/>
              </a:lnSpc>
              <a:buNone/>
            </a:pPr>
            <a:r>
              <a:rPr lang="it-IT" sz="7000" b="1" u="sng" dirty="0">
                <a:latin typeface="Times New Roman" pitchFamily="18" charset="0"/>
                <a:cs typeface="Times New Roman" pitchFamily="18" charset="0"/>
              </a:rPr>
              <a:t>AEQUAM</a:t>
            </a:r>
            <a:r>
              <a:rPr lang="it-IT" sz="7000" b="1" dirty="0">
                <a:latin typeface="Times New Roman" pitchFamily="18" charset="0"/>
                <a:cs typeface="Times New Roman" pitchFamily="18" charset="0"/>
              </a:rPr>
              <a:t>  MEMENTO  </a:t>
            </a:r>
          </a:p>
          <a:p>
            <a:pPr algn="ctr">
              <a:lnSpc>
                <a:spcPct val="200000"/>
              </a:lnSpc>
              <a:buNone/>
            </a:pPr>
            <a:r>
              <a:rPr lang="it-IT" sz="7000" b="1" dirty="0">
                <a:latin typeface="Times New Roman" pitchFamily="18" charset="0"/>
                <a:cs typeface="Times New Roman" pitchFamily="18" charset="0"/>
              </a:rPr>
              <a:t>REBUS  IN ARDUIS </a:t>
            </a:r>
          </a:p>
          <a:p>
            <a:pPr algn="ctr">
              <a:lnSpc>
                <a:spcPct val="200000"/>
              </a:lnSpc>
              <a:buNone/>
            </a:pPr>
            <a:r>
              <a:rPr lang="it-IT" sz="7000" b="1" u="sng" dirty="0">
                <a:latin typeface="Times New Roman" pitchFamily="18" charset="0"/>
                <a:cs typeface="Times New Roman" pitchFamily="18" charset="0"/>
              </a:rPr>
              <a:t>SERVARE MENTEM</a:t>
            </a:r>
          </a:p>
          <a:p>
            <a:pPr algn="just">
              <a:lnSpc>
                <a:spcPct val="150000"/>
              </a:lnSpc>
              <a:buNone/>
            </a:pPr>
            <a:endParaRPr lang="it-IT" sz="2400" i="1" dirty="0">
              <a:latin typeface="Times New Roman" pitchFamily="18" charset="0"/>
              <a:cs typeface="Times New Roman" pitchFamily="18" charset="0"/>
            </a:endParaRPr>
          </a:p>
          <a:p>
            <a:pPr algn="r">
              <a:lnSpc>
                <a:spcPct val="150000"/>
              </a:lnSpc>
              <a:buNone/>
            </a:pPr>
            <a:r>
              <a:rPr lang="it-IT" sz="5800" i="1" dirty="0">
                <a:latin typeface="Times New Roman" pitchFamily="18" charset="0"/>
                <a:cs typeface="Times New Roman" pitchFamily="18" charset="0"/>
              </a:rPr>
              <a:t>Orazio, Odi II  3,1,2</a:t>
            </a: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3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39224"/>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La dottrina classica medico legale ha da tempo fissato il principio che sono infermità o lesioni dipendenti da </a:t>
            </a:r>
            <a:r>
              <a:rPr lang="it-IT" sz="9600" b="1" u="sng" dirty="0">
                <a:solidFill>
                  <a:schemeClr val="tx1"/>
                </a:solidFill>
                <a:effectLst/>
                <a:latin typeface="Times New Roman" panose="02020603050405020304" pitchFamily="18" charset="0"/>
                <a:ea typeface="Times New Roman" panose="02020603050405020304" pitchFamily="18" charset="0"/>
              </a:rPr>
              <a:t>causa di servizio</a:t>
            </a:r>
            <a:r>
              <a:rPr lang="it-IT" sz="9600" b="1" dirty="0">
                <a:solidFill>
                  <a:schemeClr val="tx1"/>
                </a:solidFill>
                <a:effectLst/>
                <a:latin typeface="Times New Roman" panose="02020603050405020304" pitchFamily="18" charset="0"/>
                <a:ea typeface="Times New Roman" panose="02020603050405020304" pitchFamily="18" charset="0"/>
              </a:rPr>
              <a:t> le affezioni morbose e/o traumatiche insorte e/o riportate dal dipendente per effetto immediato, diretto e in forma determinante, efficace ed efficiente, </a:t>
            </a:r>
          </a:p>
          <a:p>
            <a:pPr>
              <a:lnSpc>
                <a:spcPct val="120000"/>
              </a:lnSpc>
              <a:spcBef>
                <a:spcPts val="0"/>
              </a:spcBef>
            </a:pPr>
            <a:r>
              <a:rPr lang="it-IT" sz="9600" b="1" dirty="0">
                <a:solidFill>
                  <a:schemeClr val="tx1"/>
                </a:solidFill>
                <a:effectLst/>
                <a:latin typeface="Times New Roman" panose="02020603050405020304" pitchFamily="18" charset="0"/>
                <a:ea typeface="Times New Roman" panose="02020603050405020304" pitchFamily="18" charset="0"/>
              </a:rPr>
              <a:t>in condizioni e/o situazioni di servizio.</a:t>
            </a:r>
          </a:p>
          <a:p>
            <a:pPr>
              <a:lnSpc>
                <a:spcPct val="120000"/>
              </a:lnSpc>
            </a:pPr>
            <a:r>
              <a:rPr lang="it-IT" sz="9600" b="1" dirty="0">
                <a:solidFill>
                  <a:schemeClr val="tx1"/>
                </a:solidFill>
                <a:effectLst/>
                <a:latin typeface="Times New Roman" panose="02020603050405020304" pitchFamily="18" charset="0"/>
                <a:ea typeface="Times New Roman" panose="02020603050405020304" pitchFamily="18" charset="0"/>
              </a:rPr>
              <a:t>Corollario del principio: l’intervento delle citate condizioni quale effetto di </a:t>
            </a:r>
            <a:r>
              <a:rPr lang="it-IT" sz="9600" b="1" u="sng" dirty="0">
                <a:solidFill>
                  <a:schemeClr val="tx1"/>
                </a:solidFill>
                <a:effectLst/>
                <a:latin typeface="Times New Roman" panose="02020603050405020304" pitchFamily="18" charset="0"/>
                <a:ea typeface="Times New Roman" panose="02020603050405020304" pitchFamily="18" charset="0"/>
              </a:rPr>
              <a:t>concausa</a:t>
            </a:r>
            <a:r>
              <a:rPr lang="it-IT" sz="9600" b="1" dirty="0">
                <a:solidFill>
                  <a:schemeClr val="tx1"/>
                </a:solidFill>
                <a:effectLst/>
                <a:latin typeface="Times New Roman" panose="02020603050405020304" pitchFamily="18" charset="0"/>
                <a:ea typeface="Times New Roman" panose="02020603050405020304" pitchFamily="18" charset="0"/>
              </a:rPr>
              <a:t> parimenti efficace, efficiente e determinante nel determinismo delle affezioni.</a:t>
            </a:r>
          </a:p>
          <a:p>
            <a:pPr algn="just">
              <a:lnSpc>
                <a:spcPct val="120000"/>
              </a:lnSpc>
            </a:pPr>
            <a:endParaRPr lang="it-IT" b="1" dirty="0">
              <a:solidFill>
                <a:schemeClr val="tx1"/>
              </a:solidFill>
              <a:latin typeface="Times New Roman" panose="02020603050405020304" pitchFamily="18" charset="0"/>
            </a:endParaRPr>
          </a:p>
          <a:p>
            <a:pPr algn="just">
              <a:lnSpc>
                <a:spcPct val="120000"/>
              </a:lnSpc>
            </a:pPr>
            <a:r>
              <a:rPr lang="it-IT" sz="7200" b="1" dirty="0">
                <a:solidFill>
                  <a:schemeClr val="tx1"/>
                </a:solidFill>
                <a:latin typeface="Times New Roman" panose="02020603050405020304" pitchFamily="18" charset="0"/>
              </a:rPr>
              <a:t>Nota: </a:t>
            </a:r>
            <a:r>
              <a:rPr lang="it-IT" sz="7200" b="1" u="sng" dirty="0">
                <a:solidFill>
                  <a:schemeClr val="tx1"/>
                </a:solidFill>
                <a:latin typeface="Times New Roman" panose="02020603050405020304" pitchFamily="18" charset="0"/>
              </a:rPr>
              <a:t>in totale assenza di dolo o di colpa grave</a:t>
            </a:r>
          </a:p>
          <a:p>
            <a:pPr algn="just">
              <a:lnSpc>
                <a:spcPct val="120000"/>
              </a:lnSpc>
            </a:pPr>
            <a:endParaRPr lang="it-IT" sz="5600" u="sng"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71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dirty="0">
              <a:latin typeface="Times New Roman" pitchFamily="18" charset="0"/>
              <a:cs typeface="Times New Roman" pitchFamily="18" charset="0"/>
            </a:endParaRPr>
          </a:p>
        </p:txBody>
      </p:sp>
      <p:sp>
        <p:nvSpPr>
          <p:cNvPr id="2" name="Titolo 1"/>
          <p:cNvSpPr>
            <a:spLocks noGrp="1"/>
          </p:cNvSpPr>
          <p:nvPr>
            <p:ph type="title"/>
          </p:nvPr>
        </p:nvSpPr>
        <p:spPr/>
        <p:txBody>
          <a:bodyPr>
            <a:noAutofit/>
          </a:bodyPr>
          <a:lstStyle/>
          <a:p>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62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142180" y="279975"/>
            <a:ext cx="8822307" cy="5372653"/>
          </a:xfrm>
        </p:spPr>
        <p:txBody>
          <a:bodyPr>
            <a:normAutofit fontScale="62500" lnSpcReduction="20000"/>
          </a:bodyPr>
          <a:lstStyle/>
          <a:p>
            <a:pPr>
              <a:lnSpc>
                <a:spcPct val="150000"/>
              </a:lnSpc>
              <a:buNone/>
            </a:pPr>
            <a:r>
              <a:rPr lang="it-IT" sz="4800" b="1" dirty="0">
                <a:latin typeface="Times New Roman" pitchFamily="18" charset="0"/>
                <a:cs typeface="Times New Roman" pitchFamily="18" charset="0"/>
              </a:rPr>
              <a:t> </a:t>
            </a:r>
            <a:r>
              <a:rPr lang="it-IT" sz="7000" b="1" u="sng" dirty="0">
                <a:latin typeface="Times New Roman" pitchFamily="18" charset="0"/>
                <a:cs typeface="Times New Roman" pitchFamily="18" charset="0"/>
              </a:rPr>
              <a:t>AEQUAM</a:t>
            </a:r>
          </a:p>
          <a:p>
            <a:pPr algn="ctr">
              <a:lnSpc>
                <a:spcPct val="150000"/>
              </a:lnSpc>
              <a:buNone/>
            </a:pPr>
            <a:r>
              <a:rPr lang="it-IT" sz="7000" b="1" u="sng" dirty="0">
                <a:latin typeface="Times New Roman" pitchFamily="18" charset="0"/>
                <a:cs typeface="Times New Roman" pitchFamily="18" charset="0"/>
              </a:rPr>
              <a:t>SERVARE </a:t>
            </a:r>
          </a:p>
          <a:p>
            <a:pPr algn="r">
              <a:lnSpc>
                <a:spcPct val="150000"/>
              </a:lnSpc>
              <a:buNone/>
            </a:pPr>
            <a:r>
              <a:rPr lang="it-IT" sz="7000" b="1" u="sng" dirty="0">
                <a:latin typeface="Times New Roman" pitchFamily="18" charset="0"/>
                <a:cs typeface="Times New Roman" pitchFamily="18" charset="0"/>
              </a:rPr>
              <a:t>MENTEM</a:t>
            </a:r>
          </a:p>
          <a:p>
            <a:pPr algn="ctr">
              <a:lnSpc>
                <a:spcPct val="170000"/>
              </a:lnSpc>
              <a:buNone/>
            </a:pPr>
            <a:endParaRPr lang="it-IT" sz="3600" dirty="0">
              <a:latin typeface="Times New Roman" pitchFamily="18" charset="0"/>
              <a:cs typeface="Times New Roman" pitchFamily="18" charset="0"/>
            </a:endParaRPr>
          </a:p>
          <a:p>
            <a:pPr algn="ctr">
              <a:lnSpc>
                <a:spcPct val="120000"/>
              </a:lnSpc>
              <a:buNone/>
            </a:pPr>
            <a:r>
              <a:rPr lang="it-IT" sz="3600" dirty="0">
                <a:latin typeface="Times New Roman" pitchFamily="18" charset="0"/>
                <a:cs typeface="Times New Roman" pitchFamily="18" charset="0"/>
              </a:rPr>
              <a:t>MOTTO proposto per </a:t>
            </a:r>
            <a:r>
              <a:rPr lang="it-IT" sz="3800" b="1" i="1" dirty="0" err="1">
                <a:latin typeface="Times New Roman" pitchFamily="18" charset="0"/>
                <a:cs typeface="Times New Roman" pitchFamily="18" charset="0"/>
              </a:rPr>
              <a:t>ANMeLePA</a:t>
            </a:r>
            <a:endParaRPr lang="it-IT" sz="3800" b="1" i="1" dirty="0">
              <a:latin typeface="Times New Roman" pitchFamily="18" charset="0"/>
              <a:cs typeface="Times New Roman" pitchFamily="18" charset="0"/>
            </a:endParaRPr>
          </a:p>
          <a:p>
            <a:pPr algn="ctr">
              <a:lnSpc>
                <a:spcPct val="120000"/>
              </a:lnSpc>
              <a:buNone/>
            </a:pPr>
            <a:r>
              <a:rPr lang="it-IT" sz="3600" dirty="0">
                <a:latin typeface="Times New Roman" pitchFamily="18" charset="0"/>
                <a:cs typeface="Times New Roman" pitchFamily="18" charset="0"/>
              </a:rPr>
              <a:t>dall’Ammiraglio Ispettore (c.a.)</a:t>
            </a:r>
          </a:p>
          <a:p>
            <a:pPr algn="ctr">
              <a:lnSpc>
                <a:spcPct val="120000"/>
              </a:lnSpc>
              <a:buNone/>
            </a:pPr>
            <a:r>
              <a:rPr lang="it-IT" sz="3600" b="1" dirty="0">
                <a:latin typeface="Times New Roman" pitchFamily="18" charset="0"/>
                <a:cs typeface="Times New Roman" pitchFamily="18" charset="0"/>
              </a:rPr>
              <a:t>Giovanni Maria FASCIA</a:t>
            </a:r>
          </a:p>
          <a:p>
            <a:pPr algn="ctr">
              <a:lnSpc>
                <a:spcPct val="120000"/>
              </a:lnSpc>
              <a:buNone/>
            </a:pPr>
            <a:r>
              <a:rPr lang="it-IT" sz="3600" i="1" dirty="0">
                <a:latin typeface="Times New Roman" pitchFamily="18" charset="0"/>
                <a:cs typeface="Times New Roman" pitchFamily="18" charset="0"/>
              </a:rPr>
              <a:t>Socio Fondatore</a:t>
            </a:r>
          </a:p>
          <a:p>
            <a:pPr algn="ctr">
              <a:lnSpc>
                <a:spcPct val="150000"/>
              </a:lnSpc>
              <a:buNone/>
            </a:pPr>
            <a:endParaRPr lang="it-IT" sz="4400" b="1" u="sng" dirty="0">
              <a:latin typeface="Times New Roman" pitchFamily="18" charset="0"/>
              <a:cs typeface="Times New Roman" pitchFamily="18" charset="0"/>
            </a:endParaRPr>
          </a:p>
          <a:p>
            <a:pPr algn="just">
              <a:lnSpc>
                <a:spcPct val="150000"/>
              </a:lnSpc>
              <a:buNone/>
            </a:pPr>
            <a:endParaRPr lang="it-IT" sz="4400" i="1" dirty="0">
              <a:latin typeface="Times New Roman" pitchFamily="18" charset="0"/>
              <a:cs typeface="Times New Roman" pitchFamily="18" charset="0"/>
            </a:endParaRPr>
          </a:p>
          <a:p>
            <a:pPr algn="just">
              <a:lnSpc>
                <a:spcPct val="150000"/>
              </a:lnSpc>
              <a:buNone/>
            </a:pPr>
            <a:endParaRPr lang="it-IT" sz="4400" i="1" dirty="0">
              <a:latin typeface="Times New Roman" pitchFamily="18" charset="0"/>
              <a:cs typeface="Times New Roman" pitchFamily="18" charset="0"/>
            </a:endParaRP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9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004"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430136"/>
            <a:ext cx="8280920" cy="5239224"/>
          </a:xfrm>
        </p:spPr>
        <p:txBody>
          <a:bodyPr>
            <a:normAutofit fontScale="70000" lnSpcReduction="20000"/>
          </a:bodyPr>
          <a:lstStyle/>
          <a:p>
            <a:r>
              <a:rPr lang="it-IT" sz="2600" b="1" dirty="0" err="1">
                <a:solidFill>
                  <a:schemeClr val="tx1"/>
                </a:solidFill>
                <a:effectLst/>
                <a:latin typeface="Times New Roman" panose="02020603050405020304" pitchFamily="18" charset="0"/>
                <a:ea typeface="Calibri" panose="020F0502020204030204" pitchFamily="34" charset="0"/>
              </a:rPr>
              <a:t>Amm</a:t>
            </a:r>
            <a:r>
              <a:rPr lang="it-IT" sz="26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2600" i="1" dirty="0">
              <a:solidFill>
                <a:schemeClr val="tx1"/>
              </a:solidFill>
            </a:endParaRPr>
          </a:p>
          <a:p>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3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it-IT" sz="9200" b="1" dirty="0">
                <a:solidFill>
                  <a:schemeClr val="tx1"/>
                </a:solidFill>
                <a:latin typeface="Georgia" panose="02040502050405020303" pitchFamily="18" charset="0"/>
              </a:rPr>
              <a:t>Grazie per la cortese attenzione!</a:t>
            </a: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endParaRPr lang="it-IT" sz="2000" dirty="0">
              <a:solidFill>
                <a:schemeClr val="tx2"/>
              </a:solidFill>
              <a:latin typeface="Georgia" panose="02040502050405020303" pitchFamily="18" charset="0"/>
            </a:endParaRPr>
          </a:p>
          <a:p>
            <a:endParaRPr lang="it-IT" sz="2000" dirty="0">
              <a:solidFill>
                <a:schemeClr val="tx2"/>
              </a:solidFill>
              <a:latin typeface="Georgia" panose="02040502050405020303" pitchFamily="18" charset="0"/>
            </a:endParaRPr>
          </a:p>
          <a:p>
            <a:r>
              <a:rPr lang="it-IT" sz="2000" dirty="0" err="1">
                <a:solidFill>
                  <a:schemeClr val="tx2"/>
                </a:solidFill>
                <a:latin typeface="Georgia" panose="02040502050405020303" pitchFamily="18" charset="0"/>
              </a:rPr>
              <a:t>ANMeLePA</a:t>
            </a:r>
            <a:r>
              <a:rPr lang="it-IT" sz="20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14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03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E2E4E9E-98CA-8C6C-BB4B-6558F0E1AD6F}"/>
              </a:ext>
            </a:extLst>
          </p:cNvPr>
          <p:cNvSpPr>
            <a:spLocks noGrp="1" noChangeArrowheads="1"/>
          </p:cNvSpPr>
          <p:nvPr>
            <p:ph type="title"/>
          </p:nvPr>
        </p:nvSpPr>
        <p:spPr>
          <a:xfrm>
            <a:off x="1187450" y="304800"/>
            <a:ext cx="7423150" cy="1611313"/>
          </a:xfrm>
        </p:spPr>
        <p:txBody>
          <a:bodyPr/>
          <a:lstStyle/>
          <a:p>
            <a:pPr algn="ctr" eaLnBrk="1" hangingPunct="1">
              <a:defRPr/>
            </a:pPr>
            <a:r>
              <a:rPr lang="it-IT" sz="2400" dirty="0">
                <a:solidFill>
                  <a:srgbClr val="FFCC00"/>
                </a:solidFill>
                <a:latin typeface="Book Antiqua" pitchFamily="18" charset="0"/>
              </a:rPr>
              <a:t>LA MEDICINA LEGALE </a:t>
            </a:r>
            <a:br>
              <a:rPr lang="it-IT" sz="2400" dirty="0">
                <a:solidFill>
                  <a:srgbClr val="FFCC00"/>
                </a:solidFill>
                <a:latin typeface="Book Antiqua" pitchFamily="18" charset="0"/>
              </a:rPr>
            </a:br>
            <a:r>
              <a:rPr lang="it-IT" sz="2400" dirty="0">
                <a:solidFill>
                  <a:srgbClr val="FFCC00"/>
                </a:solidFill>
                <a:latin typeface="Book Antiqua" pitchFamily="18" charset="0"/>
              </a:rPr>
              <a:t>DELLA PUBBLICA AMMINISTRAZIONE </a:t>
            </a:r>
            <a:br>
              <a:rPr lang="it-IT" sz="2400" dirty="0">
                <a:solidFill>
                  <a:srgbClr val="FFCC00"/>
                </a:solidFill>
                <a:latin typeface="Book Antiqua" pitchFamily="18" charset="0"/>
              </a:rPr>
            </a:br>
            <a:r>
              <a:rPr lang="it-IT" sz="2400" dirty="0">
                <a:solidFill>
                  <a:srgbClr val="FFCC00"/>
                </a:solidFill>
                <a:latin typeface="Book Antiqua" pitchFamily="18" charset="0"/>
              </a:rPr>
              <a:t>TRA EMERGENZE SOCIALI </a:t>
            </a:r>
            <a:br>
              <a:rPr lang="it-IT" sz="2400" dirty="0">
                <a:solidFill>
                  <a:srgbClr val="FFCC00"/>
                </a:solidFill>
                <a:latin typeface="Book Antiqua" pitchFamily="18" charset="0"/>
              </a:rPr>
            </a:br>
            <a:r>
              <a:rPr lang="it-IT" sz="2400" dirty="0">
                <a:solidFill>
                  <a:srgbClr val="FFCC00"/>
                </a:solidFill>
                <a:latin typeface="Book Antiqua" pitchFamily="18" charset="0"/>
              </a:rPr>
              <a:t>E TUTELE SPECIALI</a:t>
            </a:r>
          </a:p>
        </p:txBody>
      </p:sp>
      <p:sp>
        <p:nvSpPr>
          <p:cNvPr id="35843" name="Rectangle 3">
            <a:extLst>
              <a:ext uri="{FF2B5EF4-FFF2-40B4-BE49-F238E27FC236}">
                <a16:creationId xmlns:a16="http://schemas.microsoft.com/office/drawing/2014/main" id="{FAC9387A-9ACE-BD80-8F79-42E3E6766916}"/>
              </a:ext>
            </a:extLst>
          </p:cNvPr>
          <p:cNvSpPr>
            <a:spLocks noGrp="1" noChangeArrowheads="1"/>
          </p:cNvSpPr>
          <p:nvPr>
            <p:ph type="body" idx="1"/>
          </p:nvPr>
        </p:nvSpPr>
        <p:spPr>
          <a:xfrm>
            <a:off x="971550" y="2349500"/>
            <a:ext cx="7897813" cy="4508500"/>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36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2800" b="1" dirty="0">
                <a:latin typeface="Book Antiqua" pitchFamily="18" charset="0"/>
              </a:rPr>
              <a:t>LA PENSIONE PRIVILEGIATA:</a:t>
            </a:r>
          </a:p>
          <a:p>
            <a:pPr marL="609600" indent="-609600" algn="ctr" eaLnBrk="1" hangingPunct="1">
              <a:lnSpc>
                <a:spcPct val="90000"/>
              </a:lnSpc>
              <a:buClr>
                <a:srgbClr val="FFCC00"/>
              </a:buClr>
              <a:buFont typeface="Wingdings" panose="05000000000000000000" pitchFamily="2" charset="2"/>
              <a:buNone/>
              <a:defRPr/>
            </a:pPr>
            <a:r>
              <a:rPr lang="it-IT" sz="2400" b="1" dirty="0">
                <a:latin typeface="Book Antiqua" pitchFamily="18" charset="0"/>
              </a:rPr>
              <a:t>PROFILI MEDICO LEGALI DELL’EVOLUZIONE NORMATIVA E GIURISPRUDENZIALE     DEGLI ULTIMI DIECI ANNI</a:t>
            </a:r>
          </a:p>
          <a:p>
            <a:pPr marL="609600" indent="-609600" algn="ctr" eaLnBrk="1" hangingPunct="1">
              <a:lnSpc>
                <a:spcPct val="90000"/>
              </a:lnSpc>
              <a:buClr>
                <a:srgbClr val="FFCC00"/>
              </a:buClr>
              <a:buFont typeface="Wingdings" panose="05000000000000000000" pitchFamily="2" charset="2"/>
              <a:buNone/>
              <a:defRPr/>
            </a:pPr>
            <a:endParaRPr lang="it-IT" sz="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1600" dirty="0">
                <a:latin typeface="Book Antiqua" pitchFamily="18" charset="0"/>
              </a:rPr>
              <a:t>						Col. Sa. (me) Paolo GIULIANI</a:t>
            </a:r>
          </a:p>
          <a:p>
            <a:pPr marL="609600" indent="-609600" algn="ctr" eaLnBrk="1" hangingPunct="1">
              <a:lnSpc>
                <a:spcPct val="90000"/>
              </a:lnSpc>
              <a:buClr>
                <a:srgbClr val="FFCC00"/>
              </a:buClr>
              <a:buFont typeface="Wingdings" panose="05000000000000000000" pitchFamily="2" charset="2"/>
              <a:buNone/>
              <a:defRPr/>
            </a:pPr>
            <a:endParaRPr lang="it-IT" sz="800"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1600" dirty="0">
                <a:latin typeface="Book Antiqua" pitchFamily="18" charset="0"/>
              </a:rPr>
              <a:t>Paestum, 29-30  settembre 2022  -  III Congresso Nazionale </a:t>
            </a:r>
            <a:r>
              <a:rPr lang="it-IT" sz="1600" dirty="0" err="1">
                <a:latin typeface="Book Antiqua" pitchFamily="18" charset="0"/>
              </a:rPr>
              <a:t>A.N.Me.Le.P.A</a:t>
            </a:r>
            <a:r>
              <a:rPr lang="it-IT" sz="1600" dirty="0">
                <a:latin typeface="Book Antiqua" pitchFamily="18" charset="0"/>
              </a:rPr>
              <a:t>.</a:t>
            </a:r>
          </a:p>
        </p:txBody>
      </p:sp>
      <p:pic>
        <p:nvPicPr>
          <p:cNvPr id="5124" name="Immagine 22">
            <a:extLst>
              <a:ext uri="{FF2B5EF4-FFF2-40B4-BE49-F238E27FC236}">
                <a16:creationId xmlns:a16="http://schemas.microsoft.com/office/drawing/2014/main" id="{E618E260-0CB7-2404-6C28-D4BF7A6F9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magine 5" descr="C:\Users\mariateresa_sorrenti\AppData\Local\Microsoft\Windows\INetCache\Content.Word\40687_logosmd.jpg">
            <a:extLst>
              <a:ext uri="{FF2B5EF4-FFF2-40B4-BE49-F238E27FC236}">
                <a16:creationId xmlns:a16="http://schemas.microsoft.com/office/drawing/2014/main" id="{A41A7395-2F1D-50C2-2E36-CD3DA7705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1">
            <a:extLst>
              <a:ext uri="{FF2B5EF4-FFF2-40B4-BE49-F238E27FC236}">
                <a16:creationId xmlns:a16="http://schemas.microsoft.com/office/drawing/2014/main" id="{C9DA21DF-6336-05FF-A86C-960D7569F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890713"/>
            <a:ext cx="40259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3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C03943A-08D2-5AE7-306B-0C63A10B99C5}"/>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E8419DAC-5705-246B-1DCA-3592E68FC54D}"/>
              </a:ext>
            </a:extLst>
          </p:cNvPr>
          <p:cNvSpPr>
            <a:spLocks noGrp="1" noChangeArrowheads="1"/>
          </p:cNvSpPr>
          <p:nvPr>
            <p:ph type="body" idx="1"/>
          </p:nvPr>
        </p:nvSpPr>
        <p:spPr>
          <a:xfrm>
            <a:off x="971550" y="1989138"/>
            <a:ext cx="7897813" cy="4111625"/>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24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3600" b="1" dirty="0">
                <a:latin typeface="Book Antiqua" pitchFamily="18" charset="0"/>
              </a:rPr>
              <a:t>Sistema di Tutela Speciale</a:t>
            </a:r>
          </a:p>
          <a:p>
            <a:pPr marL="609600" indent="-609600" algn="ctr" eaLnBrk="1" hangingPunct="1">
              <a:lnSpc>
                <a:spcPct val="90000"/>
              </a:lnSpc>
              <a:buClr>
                <a:srgbClr val="FFCC00"/>
              </a:buClr>
              <a:buFont typeface="Wingdings" panose="05000000000000000000" pitchFamily="2" charset="2"/>
              <a:buNone/>
              <a:defRPr/>
            </a:pPr>
            <a:endParaRPr lang="it-IT" sz="2200" dirty="0">
              <a:latin typeface="Book Antiqua" pitchFamily="18" charset="0"/>
            </a:endParaRPr>
          </a:p>
          <a:p>
            <a:pPr marL="609600" indent="-609600" algn="just" eaLnBrk="1" hangingPunct="1">
              <a:lnSpc>
                <a:spcPct val="90000"/>
              </a:lnSpc>
              <a:buClr>
                <a:srgbClr val="FFCC00"/>
              </a:buClr>
              <a:buFont typeface="Wingdings" panose="05000000000000000000" pitchFamily="2" charset="2"/>
              <a:buNone/>
              <a:defRPr/>
            </a:pPr>
            <a:r>
              <a:rPr lang="it-IT" sz="2600" dirty="0">
                <a:latin typeface="Book Antiqua" pitchFamily="18" charset="0"/>
              </a:rPr>
              <a:t>Trova il suo fondamento nei principi costituzionali:</a:t>
            </a:r>
          </a:p>
          <a:p>
            <a:pPr algn="just" eaLnBrk="1" hangingPunct="1">
              <a:lnSpc>
                <a:spcPct val="90000"/>
              </a:lnSpc>
              <a:buClr>
                <a:srgbClr val="FFCC00"/>
              </a:buClr>
              <a:buFontTx/>
              <a:buChar char="-"/>
              <a:defRPr/>
            </a:pPr>
            <a:r>
              <a:rPr lang="it-IT" sz="2600" dirty="0">
                <a:latin typeface="Book Antiqua" pitchFamily="18" charset="0"/>
              </a:rPr>
              <a:t>Art. 3: uguaglianza formale e sostanziale</a:t>
            </a:r>
          </a:p>
          <a:p>
            <a:pPr algn="just" eaLnBrk="1" hangingPunct="1">
              <a:lnSpc>
                <a:spcPct val="90000"/>
              </a:lnSpc>
              <a:buClr>
                <a:srgbClr val="FFCC00"/>
              </a:buClr>
              <a:buFontTx/>
              <a:buChar char="-"/>
              <a:defRPr/>
            </a:pPr>
            <a:r>
              <a:rPr lang="it-IT" sz="2600" dirty="0">
                <a:latin typeface="Book Antiqua" pitchFamily="18" charset="0"/>
              </a:rPr>
              <a:t>Art. 32: diritto fondamentale alla salute</a:t>
            </a:r>
          </a:p>
          <a:p>
            <a:pPr algn="just" eaLnBrk="1" hangingPunct="1">
              <a:lnSpc>
                <a:spcPct val="90000"/>
              </a:lnSpc>
              <a:buClr>
                <a:srgbClr val="FFCC00"/>
              </a:buClr>
              <a:buFontTx/>
              <a:buChar char="-"/>
              <a:defRPr/>
            </a:pPr>
            <a:r>
              <a:rPr lang="it-IT" sz="2600" dirty="0">
                <a:latin typeface="Book Antiqua" pitchFamily="18" charset="0"/>
              </a:rPr>
              <a:t>Art. 38: tutela del lavoratore in caso di infortunio, malattia, invalidità, oltre che la vecchiaia e la disoccupazione involontaria</a:t>
            </a:r>
          </a:p>
        </p:txBody>
      </p:sp>
      <p:pic>
        <p:nvPicPr>
          <p:cNvPr id="6148" name="Immagine 22">
            <a:extLst>
              <a:ext uri="{FF2B5EF4-FFF2-40B4-BE49-F238E27FC236}">
                <a16:creationId xmlns:a16="http://schemas.microsoft.com/office/drawing/2014/main" id="{EA8A7EFC-BE80-4290-56EF-73D324BB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magine 5" descr="C:\Users\mariateresa_sorrenti\AppData\Local\Microsoft\Windows\INetCache\Content.Word\40687_logosmd.jpg">
            <a:extLst>
              <a:ext uri="{FF2B5EF4-FFF2-40B4-BE49-F238E27FC236}">
                <a16:creationId xmlns:a16="http://schemas.microsoft.com/office/drawing/2014/main" id="{E0764A63-3EE8-A2C0-5812-8D6522956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934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B2D0067-08D5-0046-330E-75C27CB3126A}"/>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C6F8B8B8-9301-1989-9BAA-31BCFC15A627}"/>
              </a:ext>
            </a:extLst>
          </p:cNvPr>
          <p:cNvSpPr>
            <a:spLocks noGrp="1" noChangeArrowheads="1"/>
          </p:cNvSpPr>
          <p:nvPr>
            <p:ph type="body" idx="1"/>
          </p:nvPr>
        </p:nvSpPr>
        <p:spPr>
          <a:xfrm>
            <a:off x="971550" y="1989138"/>
            <a:ext cx="7897813" cy="4679950"/>
          </a:xfrm>
        </p:spPr>
        <p:txBody>
          <a:bodyPr/>
          <a:lstStyle/>
          <a:p>
            <a:pPr marL="609600" indent="-609600" algn="ctr" eaLnBrk="1" hangingPunct="1">
              <a:lnSpc>
                <a:spcPct val="90000"/>
              </a:lnSpc>
              <a:buClr>
                <a:srgbClr val="FFCC00"/>
              </a:buClr>
              <a:buFont typeface="Wingdings" panose="05000000000000000000" pitchFamily="2" charset="2"/>
              <a:buNone/>
              <a:defRPr/>
            </a:pPr>
            <a:r>
              <a:rPr lang="it-IT" sz="3600" b="1" dirty="0">
                <a:latin typeface="Book Antiqua" pitchFamily="18" charset="0"/>
              </a:rPr>
              <a:t>Art. 64 e seguenti </a:t>
            </a:r>
            <a:r>
              <a:rPr lang="it-IT" sz="3600" b="1" dirty="0" err="1">
                <a:latin typeface="Book Antiqua" pitchFamily="18" charset="0"/>
              </a:rPr>
              <a:t>dPR</a:t>
            </a:r>
            <a:r>
              <a:rPr lang="it-IT" sz="3600" b="1" dirty="0">
                <a:latin typeface="Book Antiqua" pitchFamily="18" charset="0"/>
              </a:rPr>
              <a:t> 1092/1973</a:t>
            </a:r>
          </a:p>
          <a:p>
            <a:pPr marL="609600" indent="-609600" algn="ctr" eaLnBrk="1" hangingPunct="1">
              <a:lnSpc>
                <a:spcPct val="90000"/>
              </a:lnSpc>
              <a:buClr>
                <a:srgbClr val="FFCC00"/>
              </a:buClr>
              <a:buFont typeface="Wingdings" panose="05000000000000000000" pitchFamily="2" charset="2"/>
              <a:buNone/>
              <a:defRPr/>
            </a:pPr>
            <a:r>
              <a:rPr lang="it-IT" sz="2000" b="1" dirty="0">
                <a:latin typeface="Book Antiqua" pitchFamily="18" charset="0"/>
              </a:rPr>
              <a:t>Testo unico  sulle norme del trattamento di quiescenza dei dipendenti civili e militari dello Stato</a:t>
            </a:r>
          </a:p>
          <a:p>
            <a:pPr marL="609600" indent="0" algn="ctr" eaLnBrk="1" hangingPunct="1">
              <a:lnSpc>
                <a:spcPct val="90000"/>
              </a:lnSpc>
              <a:buClr>
                <a:srgbClr val="FFCC00"/>
              </a:buClr>
              <a:buFont typeface="Wingdings" panose="05000000000000000000" pitchFamily="2" charset="2"/>
              <a:buNone/>
              <a:defRPr/>
            </a:pPr>
            <a:endParaRPr lang="it-IT" sz="2000" b="1" dirty="0">
              <a:latin typeface="Book Antiqua" pitchFamily="18" charset="0"/>
            </a:endParaRPr>
          </a:p>
          <a:p>
            <a:pPr marL="0" indent="0" algn="just" eaLnBrk="1" hangingPunct="1">
              <a:lnSpc>
                <a:spcPct val="90000"/>
              </a:lnSpc>
              <a:buClr>
                <a:srgbClr val="FFCC00"/>
              </a:buClr>
              <a:buFont typeface="Wingdings" panose="05000000000000000000" pitchFamily="2" charset="2"/>
              <a:buNone/>
              <a:defRPr/>
            </a:pPr>
            <a:r>
              <a:rPr lang="it-IT" sz="2000" b="1" i="1" dirty="0">
                <a:effectLst/>
                <a:latin typeface="Book Antiqua" pitchFamily="18" charset="0"/>
              </a:rPr>
              <a:t>Il dipendente statale che per infermità o lesioni dipendenti da fatti di servizio abbia subito menomazioni dell'integrità personale ascrivibili a una delle categorie della tabella A annessa alla legge 18 marzo 1968, n. 313, ha diritto alla pensione privilegiata qualora dette menomazioni lo abbiano reso inabile al servizio.</a:t>
            </a:r>
          </a:p>
          <a:p>
            <a:pPr marL="0" indent="0" algn="just" eaLnBrk="1" hangingPunct="1">
              <a:lnSpc>
                <a:spcPct val="90000"/>
              </a:lnSpc>
              <a:buClr>
                <a:srgbClr val="FFCC00"/>
              </a:buClr>
              <a:buFont typeface="Wingdings" panose="05000000000000000000" pitchFamily="2" charset="2"/>
              <a:buNone/>
              <a:defRPr/>
            </a:pPr>
            <a:r>
              <a:rPr lang="it-IT" sz="2000" b="1" i="1" dirty="0">
                <a:effectLst/>
                <a:latin typeface="Book Antiqua" pitchFamily="18" charset="0"/>
              </a:rPr>
              <a:t>Per gli effetti di cui al comma precedente, fatti di servizio sono quelli derivanti dall'adempimento degli obblighi di servizio.</a:t>
            </a:r>
          </a:p>
          <a:p>
            <a:pPr marL="0" indent="0" algn="just" eaLnBrk="1" hangingPunct="1">
              <a:lnSpc>
                <a:spcPct val="90000"/>
              </a:lnSpc>
              <a:buClr>
                <a:srgbClr val="FFCC00"/>
              </a:buClr>
              <a:buFont typeface="Wingdings" panose="05000000000000000000" pitchFamily="2" charset="2"/>
              <a:buNone/>
              <a:defRPr/>
            </a:pPr>
            <a:r>
              <a:rPr lang="it-IT" sz="2000" b="1" i="1" dirty="0">
                <a:effectLst/>
                <a:latin typeface="Book Antiqua" pitchFamily="18" charset="0"/>
              </a:rPr>
              <a:t>Per gli stessi effetti, le infermità o le lesioni si considerano dipendenti da fatti di servizio solo quando questi ne sono stati causa ovvero concausa efficiente e determinante. </a:t>
            </a:r>
          </a:p>
        </p:txBody>
      </p:sp>
      <p:pic>
        <p:nvPicPr>
          <p:cNvPr id="7172" name="Immagine 22">
            <a:extLst>
              <a:ext uri="{FF2B5EF4-FFF2-40B4-BE49-F238E27FC236}">
                <a16:creationId xmlns:a16="http://schemas.microsoft.com/office/drawing/2014/main" id="{9443D373-1580-2620-0B55-98F8BA0F6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5" descr="C:\Users\mariateresa_sorrenti\AppData\Local\Microsoft\Windows\INetCache\Content.Word\40687_logosmd.jpg">
            <a:extLst>
              <a:ext uri="{FF2B5EF4-FFF2-40B4-BE49-F238E27FC236}">
                <a16:creationId xmlns:a16="http://schemas.microsoft.com/office/drawing/2014/main" id="{983112D8-9282-7BC5-1522-C87E3B2B7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978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889CEB6-1A25-D635-2415-254087B1123B}"/>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9219" name="Rectangle 3">
            <a:extLst>
              <a:ext uri="{FF2B5EF4-FFF2-40B4-BE49-F238E27FC236}">
                <a16:creationId xmlns:a16="http://schemas.microsoft.com/office/drawing/2014/main" id="{2ECC802C-417D-F09B-6CF7-B3DD0BDF184C}"/>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pPr>
            <a:endParaRPr lang="it-IT" altLang="it-IT" b="1">
              <a:effectLst/>
              <a:latin typeface="Book Antiqua" panose="02040602050305030304" pitchFamily="18" charset="0"/>
            </a:endParaRPr>
          </a:p>
          <a:p>
            <a:pPr marL="0" indent="0" algn="just" eaLnBrk="1" hangingPunct="1">
              <a:lnSpc>
                <a:spcPct val="90000"/>
              </a:lnSpc>
              <a:buClr>
                <a:srgbClr val="FFCC00"/>
              </a:buClr>
              <a:buFont typeface="Wingdings" panose="05000000000000000000" pitchFamily="2" charset="2"/>
              <a:buNone/>
            </a:pPr>
            <a:r>
              <a:rPr lang="it-IT" altLang="it-IT" b="1">
                <a:effectLst/>
                <a:latin typeface="Book Antiqua" panose="02040602050305030304" pitchFamily="18" charset="0"/>
              </a:rPr>
              <a:t>Misura previdenziale consistente in un trattamento economico non collegato alla presenza di un’età anagrafica minima o di un requisito contributivo/assicurativo (da cui il termine privilegiata) che sostituisce la pensione normale relativa allo stesso rapporto di impiego</a:t>
            </a:r>
            <a:endParaRPr lang="it-IT" altLang="it-IT" b="1" i="1">
              <a:effectLst/>
              <a:latin typeface="Book Antiqua" panose="02040602050305030304" pitchFamily="18" charset="0"/>
            </a:endParaRPr>
          </a:p>
        </p:txBody>
      </p:sp>
      <p:pic>
        <p:nvPicPr>
          <p:cNvPr id="9220" name="Immagine 22">
            <a:extLst>
              <a:ext uri="{FF2B5EF4-FFF2-40B4-BE49-F238E27FC236}">
                <a16:creationId xmlns:a16="http://schemas.microsoft.com/office/drawing/2014/main" id="{F81193C1-041E-FEFF-271D-C9929F237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magine 5" descr="C:\Users\mariateresa_sorrenti\AppData\Local\Microsoft\Windows\INetCache\Content.Word\40687_logosmd.jpg">
            <a:extLst>
              <a:ext uri="{FF2B5EF4-FFF2-40B4-BE49-F238E27FC236}">
                <a16:creationId xmlns:a16="http://schemas.microsoft.com/office/drawing/2014/main" id="{2F05C93F-5566-09C3-C478-D5EAF0CBE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250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C48D818-EBD1-BDFD-8DCE-3E121C35DCF0}"/>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2D6D19A2-5B89-FD42-3D31-B1C073419148}"/>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r>
              <a:rPr lang="it-IT" sz="2800" b="1" dirty="0">
                <a:effectLst/>
                <a:latin typeface="Book Antiqua" pitchFamily="18" charset="0"/>
              </a:rPr>
              <a:t>Il diritto si consegue alle seguenti condizioni:</a:t>
            </a: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eaLnBrk="1" hangingPunct="1">
              <a:lnSpc>
                <a:spcPct val="90000"/>
              </a:lnSpc>
              <a:buClr>
                <a:srgbClr val="FFCC00"/>
              </a:buClr>
              <a:buFontTx/>
              <a:buChar char="-"/>
              <a:defRPr/>
            </a:pPr>
            <a:r>
              <a:rPr lang="it-IT" sz="2800" b="1" dirty="0">
                <a:effectLst/>
                <a:latin typeface="Book Antiqua" pitchFamily="18" charset="0"/>
              </a:rPr>
              <a:t>Lesione che determina una menomazione dell’integrità psico-fisica</a:t>
            </a:r>
          </a:p>
          <a:p>
            <a:pPr eaLnBrk="1" hangingPunct="1">
              <a:lnSpc>
                <a:spcPct val="90000"/>
              </a:lnSpc>
              <a:buClr>
                <a:srgbClr val="FFCC00"/>
              </a:buClr>
              <a:buFontTx/>
              <a:buChar char="-"/>
              <a:defRPr/>
            </a:pPr>
            <a:endParaRPr lang="it-IT" sz="1200" b="1" dirty="0">
              <a:effectLst/>
              <a:latin typeface="Book Antiqua" pitchFamily="18" charset="0"/>
            </a:endParaRPr>
          </a:p>
          <a:p>
            <a:pPr eaLnBrk="1" hangingPunct="1">
              <a:lnSpc>
                <a:spcPct val="90000"/>
              </a:lnSpc>
              <a:buClr>
                <a:srgbClr val="FFCC00"/>
              </a:buClr>
              <a:buFontTx/>
              <a:buChar char="-"/>
              <a:defRPr/>
            </a:pPr>
            <a:r>
              <a:rPr lang="it-IT" sz="2800" b="1" dirty="0">
                <a:effectLst/>
                <a:latin typeface="Book Antiqua" pitchFamily="18" charset="0"/>
              </a:rPr>
              <a:t>Nesso di causalità tra infermità e servizio</a:t>
            </a:r>
          </a:p>
          <a:p>
            <a:pPr eaLnBrk="1" hangingPunct="1">
              <a:lnSpc>
                <a:spcPct val="90000"/>
              </a:lnSpc>
              <a:buClr>
                <a:srgbClr val="FFCC00"/>
              </a:buClr>
              <a:buFontTx/>
              <a:buChar char="-"/>
              <a:defRPr/>
            </a:pPr>
            <a:endParaRPr lang="it-IT" sz="1200" b="1" dirty="0">
              <a:effectLst/>
              <a:latin typeface="Book Antiqua" pitchFamily="18" charset="0"/>
            </a:endParaRPr>
          </a:p>
          <a:p>
            <a:pPr eaLnBrk="1" hangingPunct="1">
              <a:lnSpc>
                <a:spcPct val="90000"/>
              </a:lnSpc>
              <a:buClr>
                <a:srgbClr val="FFCC00"/>
              </a:buClr>
              <a:buFontTx/>
              <a:buChar char="-"/>
              <a:defRPr/>
            </a:pPr>
            <a:r>
              <a:rPr lang="it-IT" sz="2800" b="1" dirty="0">
                <a:effectLst/>
                <a:latin typeface="Book Antiqua" pitchFamily="18" charset="0"/>
              </a:rPr>
              <a:t>Inabilità al servizio</a:t>
            </a:r>
          </a:p>
          <a:p>
            <a:pPr marL="0" indent="0" eaLnBrk="1" hangingPunct="1">
              <a:lnSpc>
                <a:spcPct val="90000"/>
              </a:lnSpc>
              <a:buClr>
                <a:srgbClr val="FFCC00"/>
              </a:buClr>
              <a:buFont typeface="Wingdings" panose="05000000000000000000" pitchFamily="2" charset="2"/>
              <a:buNone/>
              <a:defRPr/>
            </a:pPr>
            <a:r>
              <a:rPr lang="it-IT" sz="2800" b="1" dirty="0">
                <a:effectLst/>
                <a:latin typeface="Book Antiqua" pitchFamily="18" charset="0"/>
              </a:rPr>
              <a:t>    </a:t>
            </a:r>
            <a:r>
              <a:rPr lang="it-IT" sz="2800" b="1" i="1" dirty="0">
                <a:effectLst/>
                <a:latin typeface="Book Antiqua" pitchFamily="18" charset="0"/>
              </a:rPr>
              <a:t>(Rimane escluso il personale militare)</a:t>
            </a:r>
          </a:p>
          <a:p>
            <a:pPr eaLnBrk="1" hangingPunct="1">
              <a:lnSpc>
                <a:spcPct val="90000"/>
              </a:lnSpc>
              <a:buClr>
                <a:srgbClr val="FFCC00"/>
              </a:buClr>
              <a:buFontTx/>
              <a:buChar char="-"/>
              <a:defRPr/>
            </a:pPr>
            <a:endParaRPr lang="it-IT" sz="28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eaLnBrk="1" hangingPunct="1">
              <a:lnSpc>
                <a:spcPct val="90000"/>
              </a:lnSpc>
              <a:buClr>
                <a:srgbClr val="FFCC00"/>
              </a:buClr>
              <a:buFontTx/>
              <a:buChar char="-"/>
              <a:defRPr/>
            </a:pPr>
            <a:endParaRPr lang="it-IT" sz="2800" b="1" dirty="0">
              <a:effectLst/>
              <a:latin typeface="Book Antiqua" pitchFamily="18" charset="0"/>
            </a:endParaRPr>
          </a:p>
        </p:txBody>
      </p:sp>
      <p:pic>
        <p:nvPicPr>
          <p:cNvPr id="11268" name="Immagine 22">
            <a:extLst>
              <a:ext uri="{FF2B5EF4-FFF2-40B4-BE49-F238E27FC236}">
                <a16:creationId xmlns:a16="http://schemas.microsoft.com/office/drawing/2014/main" id="{AAB9CEC1-9847-13CB-4F86-3E2318DF3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magine 5" descr="C:\Users\mariateresa_sorrenti\AppData\Local\Microsoft\Windows\INetCache\Content.Word\40687_logosmd.jpg">
            <a:extLst>
              <a:ext uri="{FF2B5EF4-FFF2-40B4-BE49-F238E27FC236}">
                <a16:creationId xmlns:a16="http://schemas.microsoft.com/office/drawing/2014/main" id="{1ECB0DBD-8838-6E45-10E9-3319B3264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52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9F2D29A-3A19-1D5C-9497-4B766B39AE8F}"/>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EB3F9AC7-0A19-6AC8-E565-0412DBD1507D}"/>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r>
              <a:rPr lang="it-IT" sz="2800" b="1" dirty="0">
                <a:effectLst/>
                <a:latin typeface="Book Antiqua" pitchFamily="18" charset="0"/>
              </a:rPr>
              <a:t>L’iniziativa è solitamente a domanda</a:t>
            </a: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algn="just" eaLnBrk="1" hangingPunct="1">
              <a:lnSpc>
                <a:spcPct val="90000"/>
              </a:lnSpc>
              <a:buClr>
                <a:srgbClr val="FFCC00"/>
              </a:buClr>
              <a:buFont typeface="Wingdings" panose="05000000000000000000" pitchFamily="2" charset="2"/>
              <a:buNone/>
              <a:defRPr/>
            </a:pPr>
            <a:r>
              <a:rPr lang="it-IT" sz="2800" b="1" dirty="0">
                <a:effectLst/>
                <a:latin typeface="Book Antiqua" pitchFamily="18" charset="0"/>
              </a:rPr>
              <a:t>Può avvenire anche d’ufficio quando la cessazione dal servizio per inidoneità assoluta e permanente sia dovuta ad infermità riconosciuta in costanza di servizio o all’atto della risoluzione del rapporto, dipendente da causa di servizio.</a:t>
            </a:r>
          </a:p>
          <a:p>
            <a:pPr eaLnBrk="1" hangingPunct="1">
              <a:lnSpc>
                <a:spcPct val="90000"/>
              </a:lnSpc>
              <a:buClr>
                <a:srgbClr val="FFCC00"/>
              </a:buClr>
              <a:buFontTx/>
              <a:buChar char="-"/>
              <a:defRPr/>
            </a:pPr>
            <a:endParaRPr lang="it-IT" sz="28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eaLnBrk="1" hangingPunct="1">
              <a:lnSpc>
                <a:spcPct val="90000"/>
              </a:lnSpc>
              <a:buClr>
                <a:srgbClr val="FFCC00"/>
              </a:buClr>
              <a:buFontTx/>
              <a:buChar char="-"/>
              <a:defRPr/>
            </a:pPr>
            <a:endParaRPr lang="it-IT" sz="2800" b="1" dirty="0">
              <a:effectLst/>
              <a:latin typeface="Book Antiqua" pitchFamily="18" charset="0"/>
            </a:endParaRPr>
          </a:p>
        </p:txBody>
      </p:sp>
      <p:pic>
        <p:nvPicPr>
          <p:cNvPr id="13316" name="Immagine 22">
            <a:extLst>
              <a:ext uri="{FF2B5EF4-FFF2-40B4-BE49-F238E27FC236}">
                <a16:creationId xmlns:a16="http://schemas.microsoft.com/office/drawing/2014/main" id="{64C797AB-6F9D-E16A-4ABB-4C690C092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magine 5" descr="C:\Users\mariateresa_sorrenti\AppData\Local\Microsoft\Windows\INetCache\Content.Word\40687_logosmd.jpg">
            <a:extLst>
              <a:ext uri="{FF2B5EF4-FFF2-40B4-BE49-F238E27FC236}">
                <a16:creationId xmlns:a16="http://schemas.microsoft.com/office/drawing/2014/main" id="{B1FCDABE-0824-77CB-3AA4-5878B76FF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150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98658A0-9EF0-7444-5E8D-910D6634057B}"/>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398E58D6-2C26-6C6E-25BA-BFD696059951}"/>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algn="ctr" eaLnBrk="1" hangingPunct="1">
              <a:lnSpc>
                <a:spcPct val="90000"/>
              </a:lnSpc>
              <a:buClr>
                <a:srgbClr val="FFCC00"/>
              </a:buClr>
              <a:buFont typeface="Wingdings" panose="05000000000000000000" pitchFamily="2" charset="2"/>
              <a:buNone/>
              <a:defRPr/>
            </a:pPr>
            <a:r>
              <a:rPr lang="it-IT" b="1" dirty="0">
                <a:effectLst/>
                <a:latin typeface="Book Antiqua" pitchFamily="18" charset="0"/>
              </a:rPr>
              <a:t>INABILITA’ AL SERVIZIO</a:t>
            </a: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algn="just" eaLnBrk="1" hangingPunct="1">
              <a:lnSpc>
                <a:spcPct val="90000"/>
              </a:lnSpc>
              <a:buClr>
                <a:srgbClr val="FFCC00"/>
              </a:buClr>
              <a:buFont typeface="Wingdings" panose="05000000000000000000" pitchFamily="2" charset="2"/>
              <a:buNone/>
              <a:defRPr/>
            </a:pPr>
            <a:r>
              <a:rPr lang="it-IT" sz="2800" b="1" dirty="0">
                <a:effectLst/>
                <a:latin typeface="Book Antiqua" pitchFamily="18" charset="0"/>
              </a:rPr>
              <a:t>ANALISI DEGLI ASPETTI QUALITATIVI E QUANTITATIVI PER PRECISARE QUANDO E QUALE TIPOLOGIA DI INABILITA’ SI RICHIEDE PER IL DIRITTO A PENSIONE PRIVILEGIATA ORDINARIA</a:t>
            </a:r>
          </a:p>
          <a:p>
            <a:pPr eaLnBrk="1" hangingPunct="1">
              <a:lnSpc>
                <a:spcPct val="90000"/>
              </a:lnSpc>
              <a:buClr>
                <a:srgbClr val="FFCC00"/>
              </a:buClr>
              <a:buFontTx/>
              <a:buChar char="-"/>
              <a:defRPr/>
            </a:pPr>
            <a:endParaRPr lang="it-IT" sz="28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eaLnBrk="1" hangingPunct="1">
              <a:lnSpc>
                <a:spcPct val="90000"/>
              </a:lnSpc>
              <a:buClr>
                <a:srgbClr val="FFCC00"/>
              </a:buClr>
              <a:buFontTx/>
              <a:buChar char="-"/>
              <a:defRPr/>
            </a:pPr>
            <a:endParaRPr lang="it-IT" sz="2800" b="1" dirty="0">
              <a:effectLst/>
              <a:latin typeface="Book Antiqua" pitchFamily="18" charset="0"/>
            </a:endParaRPr>
          </a:p>
        </p:txBody>
      </p:sp>
      <p:pic>
        <p:nvPicPr>
          <p:cNvPr id="15364" name="Immagine 22">
            <a:extLst>
              <a:ext uri="{FF2B5EF4-FFF2-40B4-BE49-F238E27FC236}">
                <a16:creationId xmlns:a16="http://schemas.microsoft.com/office/drawing/2014/main" id="{73555F69-1659-4F99-9500-A8AA2713B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magine 5" descr="C:\Users\mariateresa_sorrenti\AppData\Local\Microsoft\Windows\INetCache\Content.Word\40687_logosmd.jpg">
            <a:extLst>
              <a:ext uri="{FF2B5EF4-FFF2-40B4-BE49-F238E27FC236}">
                <a16:creationId xmlns:a16="http://schemas.microsoft.com/office/drawing/2014/main" id="{D1ED6699-EB53-19EC-8508-83A74B4D7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782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89A293-9D9E-97C6-0139-BAE9E38D57A4}"/>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01637F06-1E43-30BA-C7AE-9BF16EB48C1F}"/>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algn="ctr" eaLnBrk="1" hangingPunct="1">
              <a:lnSpc>
                <a:spcPct val="90000"/>
              </a:lnSpc>
              <a:buClr>
                <a:srgbClr val="FFCC00"/>
              </a:buClr>
              <a:buFont typeface="Wingdings" panose="05000000000000000000" pitchFamily="2" charset="2"/>
              <a:buNone/>
              <a:defRPr/>
            </a:pPr>
            <a:r>
              <a:rPr lang="it-IT" b="1" dirty="0">
                <a:effectLst/>
                <a:latin typeface="Book Antiqua" pitchFamily="18" charset="0"/>
              </a:rPr>
              <a:t>CRITERIO QUALITATIVO</a:t>
            </a:r>
          </a:p>
          <a:p>
            <a:pPr marL="0" indent="0" algn="ctr" eaLnBrk="1" hangingPunct="1">
              <a:lnSpc>
                <a:spcPct val="90000"/>
              </a:lnSpc>
              <a:buClr>
                <a:srgbClr val="FFCC00"/>
              </a:buClr>
              <a:buFont typeface="Wingdings" panose="05000000000000000000" pitchFamily="2" charset="2"/>
              <a:buNone/>
              <a:defRPr/>
            </a:pPr>
            <a:endParaRPr lang="it-IT" sz="14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r>
              <a:rPr lang="it-IT" sz="2800" dirty="0">
                <a:effectLst/>
                <a:latin typeface="Book Antiqua" pitchFamily="18" charset="0"/>
              </a:rPr>
              <a:t>PER  IL DIRITTO A PENSIONE PRIVILEGIATA</a:t>
            </a:r>
          </a:p>
          <a:p>
            <a:pPr eaLnBrk="1" hangingPunct="1">
              <a:lnSpc>
                <a:spcPct val="90000"/>
              </a:lnSpc>
              <a:buClr>
                <a:srgbClr val="FFCC00"/>
              </a:buClr>
              <a:buFontTx/>
              <a:buChar char="-"/>
              <a:defRPr/>
            </a:pPr>
            <a:endParaRPr lang="it-IT" sz="800" b="1" dirty="0">
              <a:effectLst/>
              <a:latin typeface="Book Antiqua" pitchFamily="18" charset="0"/>
            </a:endParaRPr>
          </a:p>
          <a:p>
            <a:pPr marL="0" indent="0" algn="just" eaLnBrk="1" hangingPunct="1">
              <a:lnSpc>
                <a:spcPct val="90000"/>
              </a:lnSpc>
              <a:buClr>
                <a:srgbClr val="FFCC00"/>
              </a:buClr>
              <a:buFont typeface="Wingdings" panose="05000000000000000000" pitchFamily="2" charset="2"/>
              <a:buNone/>
              <a:defRPr/>
            </a:pPr>
            <a:r>
              <a:rPr lang="it-IT" sz="2400" dirty="0">
                <a:effectLst/>
                <a:latin typeface="Book Antiqua" pitchFamily="18" charset="0"/>
              </a:rPr>
              <a:t>il requisito  necessario e sufficiente è rappresentato dal più basso livello di inabilità permanente al servizio  ovvero, anche la semplice inabilità relativa alle mansioni di una qualifica di inquadramento professionale può, di per sé, quando si accompagna alla effettiva cessazione dal servizio, costituire il presupposto valido per il diritto a tale trattamento pensionistico. </a:t>
            </a:r>
          </a:p>
        </p:txBody>
      </p:sp>
      <p:pic>
        <p:nvPicPr>
          <p:cNvPr id="17412" name="Immagine 22">
            <a:extLst>
              <a:ext uri="{FF2B5EF4-FFF2-40B4-BE49-F238E27FC236}">
                <a16:creationId xmlns:a16="http://schemas.microsoft.com/office/drawing/2014/main" id="{EA19B2D4-BA7E-9919-D3C2-F8728C7F5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magine 5" descr="C:\Users\mariateresa_sorrenti\AppData\Local\Microsoft\Windows\INetCache\Content.Word\40687_logosmd.jpg">
            <a:extLst>
              <a:ext uri="{FF2B5EF4-FFF2-40B4-BE49-F238E27FC236}">
                <a16:creationId xmlns:a16="http://schemas.microsoft.com/office/drawing/2014/main" id="{4D15BE20-5036-7BC3-1215-68706C570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34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u="sng" dirty="0">
              <a:solidFill>
                <a:schemeClr val="tx1"/>
              </a:solidFill>
              <a:latin typeface="Times New Roman" panose="02020603050405020304" pitchFamily="18" charset="0"/>
              <a:cs typeface="Times New Roman" panose="02020603050405020304" pitchFamily="18" charset="0"/>
            </a:endParaRPr>
          </a:p>
          <a:p>
            <a:r>
              <a:rPr lang="it-IT" sz="9600" b="1" u="sng" dirty="0">
                <a:solidFill>
                  <a:schemeClr val="tx1"/>
                </a:solidFill>
                <a:latin typeface="Times New Roman" panose="02020603050405020304" pitchFamily="18" charset="0"/>
                <a:cs typeface="Times New Roman" panose="02020603050405020304" pitchFamily="18" charset="0"/>
              </a:rPr>
              <a:t>Apparato normativo fondamentale 1</a:t>
            </a:r>
          </a:p>
          <a:p>
            <a:endParaRPr lang="it-IT" sz="4000" b="1" u="sng" dirty="0">
              <a:solidFill>
                <a:schemeClr val="tx1"/>
              </a:solidFill>
              <a:latin typeface="Times New Roman" panose="02020603050405020304" pitchFamily="18" charset="0"/>
              <a:cs typeface="Times New Roman" panose="02020603050405020304" pitchFamily="18" charset="0"/>
            </a:endParaRPr>
          </a:p>
          <a:p>
            <a:pPr algn="just"/>
            <a:r>
              <a:rPr lang="it-IT" sz="9600" b="1" dirty="0">
                <a:solidFill>
                  <a:schemeClr val="tx1"/>
                </a:solidFill>
                <a:latin typeface="Times New Roman" panose="02020603050405020304" pitchFamily="18" charset="0"/>
                <a:cs typeface="Times New Roman" panose="02020603050405020304" pitchFamily="18" charset="0"/>
              </a:rPr>
              <a:t>*) </a:t>
            </a:r>
            <a:r>
              <a:rPr lang="it-IT" sz="8800" b="1" dirty="0">
                <a:solidFill>
                  <a:schemeClr val="tx1"/>
                </a:solidFill>
                <a:latin typeface="Times New Roman" panose="02020603050405020304" pitchFamily="18" charset="0"/>
                <a:cs typeface="Times New Roman" panose="02020603050405020304" pitchFamily="18" charset="0"/>
              </a:rPr>
              <a:t>DPR n. 1092/1974 T.U. delle norme sul trattamento di quiescenza dei dipendenti pubblici (art. 167 e seguenti)</a:t>
            </a:r>
          </a:p>
          <a:p>
            <a:pPr algn="just"/>
            <a:r>
              <a:rPr lang="it-IT" sz="8800" b="1" dirty="0">
                <a:solidFill>
                  <a:schemeClr val="tx1"/>
                </a:solidFill>
                <a:latin typeface="Times New Roman" panose="02020603050405020304" pitchFamily="18" charset="0"/>
                <a:cs typeface="Times New Roman" panose="02020603050405020304" pitchFamily="18" charset="0"/>
              </a:rPr>
              <a:t>*) Legge n. 222/1984 </a:t>
            </a:r>
            <a:r>
              <a:rPr lang="it-IT" sz="8800" b="1" i="0" dirty="0">
                <a:solidFill>
                  <a:schemeClr val="tx1"/>
                </a:solidFill>
                <a:effectLst/>
                <a:latin typeface="Times New Roman" panose="02020603050405020304" pitchFamily="18" charset="0"/>
                <a:cs typeface="Times New Roman" panose="02020603050405020304" pitchFamily="18" charset="0"/>
              </a:rPr>
              <a:t>Revisione della disciplina della invalidità pensionabile (art. 6)</a:t>
            </a: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6400" b="1" i="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L'iscritto nell'assicurazione generale obbligatoria per l’invalidità, la vecchiaia e i superstiti dei lavoratori dipendenti ha diritto all'assegno di invalidità ed alla pensione di inabilità, di cui ai precedenti articoli 1 e 2, anche in mancanza dei requisiti di cui all'articolo 4, quando: </a:t>
            </a:r>
            <a:endParaRPr lang="it-IT" sz="6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6400" b="1" i="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it-IT" sz="6400" b="1" i="1" u="sng"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l’invalidità o l’inabilità risultino in rapporto causale diretto con finalità di servizio</a:t>
            </a:r>
            <a:r>
              <a:rPr lang="it-IT" sz="6400" b="1" i="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6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6400" b="1" i="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b)  dall'evento non derivi il diritto a rendita a carico dell'assicurazione contro gli infortuni sul lavoro e le malattie professionali, ovvero a trattamenti a carattere continuativo di natura previdenziale o assistenziale a carico dello Stato o di altri enti pubblici. </a:t>
            </a:r>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05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23D0C2E-5050-FF8B-DCB9-D91272B0870A}"/>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19459" name="Rectangle 3">
            <a:extLst>
              <a:ext uri="{FF2B5EF4-FFF2-40B4-BE49-F238E27FC236}">
                <a16:creationId xmlns:a16="http://schemas.microsoft.com/office/drawing/2014/main" id="{CDA64677-8EF4-A7DD-178A-8E7CAF003A7A}"/>
              </a:ext>
            </a:extLst>
          </p:cNvPr>
          <p:cNvSpPr>
            <a:spLocks noGrp="1" noChangeArrowheads="1"/>
          </p:cNvSpPr>
          <p:nvPr>
            <p:ph type="body" idx="1"/>
          </p:nvPr>
        </p:nvSpPr>
        <p:spPr>
          <a:xfrm>
            <a:off x="971550" y="1989138"/>
            <a:ext cx="7897813" cy="4679950"/>
          </a:xfrm>
        </p:spPr>
        <p:txBody>
          <a:bodyPr>
            <a:normAutofit lnSpcReduction="10000"/>
          </a:bodyPr>
          <a:lstStyle/>
          <a:p>
            <a:pPr marL="0" indent="0" eaLnBrk="1" hangingPunct="1">
              <a:lnSpc>
                <a:spcPct val="90000"/>
              </a:lnSpc>
              <a:buClr>
                <a:srgbClr val="FFCC00"/>
              </a:buClr>
              <a:buFont typeface="Wingdings" panose="05000000000000000000" pitchFamily="2" charset="2"/>
              <a:buNone/>
            </a:pPr>
            <a:endParaRPr lang="it-IT" altLang="it-IT" sz="2800" b="1">
              <a:effectLst/>
              <a:latin typeface="Book Antiqua" panose="02040602050305030304" pitchFamily="18" charset="0"/>
            </a:endParaRPr>
          </a:p>
          <a:p>
            <a:pPr marL="0" indent="0" algn="ctr" eaLnBrk="1" hangingPunct="1">
              <a:lnSpc>
                <a:spcPct val="90000"/>
              </a:lnSpc>
              <a:buClr>
                <a:srgbClr val="FFCC00"/>
              </a:buClr>
              <a:buFont typeface="Wingdings" panose="05000000000000000000" pitchFamily="2" charset="2"/>
              <a:buNone/>
            </a:pPr>
            <a:r>
              <a:rPr lang="it-IT" altLang="it-IT" b="1">
                <a:effectLst/>
                <a:latin typeface="Book Antiqua" panose="02040602050305030304" pitchFamily="18" charset="0"/>
              </a:rPr>
              <a:t>GIURISPRUDENZA</a:t>
            </a:r>
          </a:p>
          <a:p>
            <a:pPr marL="0" indent="0" algn="ctr" eaLnBrk="1" hangingPunct="1">
              <a:lnSpc>
                <a:spcPct val="90000"/>
              </a:lnSpc>
              <a:buClr>
                <a:srgbClr val="FFCC00"/>
              </a:buClr>
              <a:buFont typeface="Wingdings" panose="05000000000000000000" pitchFamily="2" charset="2"/>
              <a:buNone/>
            </a:pPr>
            <a:endParaRPr lang="it-IT" altLang="it-IT" sz="1400" b="1">
              <a:effectLst/>
              <a:latin typeface="Book Antiqua" panose="02040602050305030304" pitchFamily="18" charset="0"/>
            </a:endParaRPr>
          </a:p>
          <a:p>
            <a:pPr marL="0" indent="0" algn="just" eaLnBrk="1" hangingPunct="1">
              <a:lnSpc>
                <a:spcPct val="90000"/>
              </a:lnSpc>
              <a:buClr>
                <a:srgbClr val="FFCC00"/>
              </a:buClr>
              <a:buFont typeface="Wingdings" panose="05000000000000000000" pitchFamily="2" charset="2"/>
              <a:buNone/>
            </a:pPr>
            <a:r>
              <a:rPr lang="it-IT" altLang="it-IT" sz="2800">
                <a:effectLst/>
                <a:latin typeface="Book Antiqua" panose="02040602050305030304" pitchFamily="18" charset="0"/>
              </a:rPr>
              <a:t>“In materia pensionistica privilegiata il requisito dell’inabilità richiesto dall’art. 64 del T.U. 1092/73 per il riconoscimento del diritto a pensione ha riguardo al venir meno dell’attitudine al lavoro intesa non in senso generico, ma specifico, con riferimento cioè allo svolgimento delle mansioni proprie di ciascun dipendente”. (Corte dei conti Reg. Sicilia Sent. N. 150/1994)</a:t>
            </a:r>
          </a:p>
          <a:p>
            <a:pPr marL="0" indent="0" eaLnBrk="1" hangingPunct="1">
              <a:lnSpc>
                <a:spcPct val="90000"/>
              </a:lnSpc>
              <a:buClr>
                <a:srgbClr val="FFCC00"/>
              </a:buClr>
              <a:buFont typeface="Wingdings" panose="05000000000000000000" pitchFamily="2" charset="2"/>
              <a:buNone/>
            </a:pPr>
            <a:endParaRPr lang="it-IT" altLang="it-IT" sz="2800">
              <a:effectLst/>
              <a:latin typeface="Book Antiqua" panose="02040602050305030304" pitchFamily="18" charset="0"/>
            </a:endParaRPr>
          </a:p>
        </p:txBody>
      </p:sp>
      <p:pic>
        <p:nvPicPr>
          <p:cNvPr id="19460" name="Immagine 22">
            <a:extLst>
              <a:ext uri="{FF2B5EF4-FFF2-40B4-BE49-F238E27FC236}">
                <a16:creationId xmlns:a16="http://schemas.microsoft.com/office/drawing/2014/main" id="{FE70DDA5-EBD2-5834-03BF-2335DDDC3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magine 5" descr="C:\Users\mariateresa_sorrenti\AppData\Local\Microsoft\Windows\INetCache\Content.Word\40687_logosmd.jpg">
            <a:extLst>
              <a:ext uri="{FF2B5EF4-FFF2-40B4-BE49-F238E27FC236}">
                <a16:creationId xmlns:a16="http://schemas.microsoft.com/office/drawing/2014/main" id="{99A498DB-54F0-A48D-3234-FBDAE187B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838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7242A6E-0EDE-C35E-E445-AE3406DC486A}"/>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21507" name="Rectangle 3">
            <a:extLst>
              <a:ext uri="{FF2B5EF4-FFF2-40B4-BE49-F238E27FC236}">
                <a16:creationId xmlns:a16="http://schemas.microsoft.com/office/drawing/2014/main" id="{44EE3E9B-DF3C-D76A-51E1-10D1EF7F9951}"/>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pPr>
            <a:endParaRPr lang="it-IT" altLang="it-IT" sz="2800" b="1">
              <a:effectLst/>
              <a:latin typeface="Book Antiqua" panose="02040602050305030304" pitchFamily="18" charset="0"/>
            </a:endParaRPr>
          </a:p>
          <a:p>
            <a:pPr marL="0" indent="0" algn="ctr" eaLnBrk="1" hangingPunct="1">
              <a:lnSpc>
                <a:spcPct val="90000"/>
              </a:lnSpc>
              <a:buClr>
                <a:srgbClr val="FFCC00"/>
              </a:buClr>
              <a:buFont typeface="Wingdings" panose="05000000000000000000" pitchFamily="2" charset="2"/>
              <a:buNone/>
            </a:pPr>
            <a:r>
              <a:rPr lang="it-IT" altLang="it-IT" b="1">
                <a:effectLst/>
                <a:latin typeface="Book Antiqua" panose="02040602050305030304" pitchFamily="18" charset="0"/>
              </a:rPr>
              <a:t>GIURISPRUDENZA</a:t>
            </a:r>
          </a:p>
          <a:p>
            <a:pPr marL="0" indent="0" algn="ctr" eaLnBrk="1" hangingPunct="1">
              <a:lnSpc>
                <a:spcPct val="90000"/>
              </a:lnSpc>
              <a:buClr>
                <a:srgbClr val="FFCC00"/>
              </a:buClr>
              <a:buFont typeface="Wingdings" panose="05000000000000000000" pitchFamily="2" charset="2"/>
              <a:buNone/>
            </a:pPr>
            <a:endParaRPr lang="it-IT" altLang="it-IT" sz="1400" b="1">
              <a:effectLst/>
              <a:latin typeface="Book Antiqua" panose="02040602050305030304" pitchFamily="18" charset="0"/>
            </a:endParaRPr>
          </a:p>
          <a:p>
            <a:pPr marL="0" indent="0" algn="just" eaLnBrk="1" hangingPunct="1">
              <a:lnSpc>
                <a:spcPct val="90000"/>
              </a:lnSpc>
              <a:buClr>
                <a:srgbClr val="FFCC00"/>
              </a:buClr>
              <a:buFont typeface="Wingdings" panose="05000000000000000000" pitchFamily="2" charset="2"/>
              <a:buNone/>
            </a:pPr>
            <a:r>
              <a:rPr lang="it-IT" altLang="it-IT" sz="2400">
                <a:effectLst/>
                <a:latin typeface="Book Antiqua" panose="02040602050305030304" pitchFamily="18" charset="0"/>
              </a:rPr>
              <a:t>“La condizione di inabilità al servizio richiesta dalla legge per la concessione della pensione privilegiata è da intendere come inidoneità alle mansioni proprie della qualifica rivestita dal dipendente e non già come inidoneità a qualsiasi proficuo lavoro; pertanto la permanenza in servizio di un vigile urbano dopo l’infortunio occorso e la ritenuta idoneità del medesimo ai soli servizi sedentari non costituisce fattore ostativo al riconoscimento del diritto pensionistico”.                    (Corte dei conti Reg. Lombardia Sent. n. 1488/2004)</a:t>
            </a:r>
          </a:p>
          <a:p>
            <a:pPr marL="0" indent="0" eaLnBrk="1" hangingPunct="1">
              <a:lnSpc>
                <a:spcPct val="90000"/>
              </a:lnSpc>
              <a:buClr>
                <a:srgbClr val="FFCC00"/>
              </a:buClr>
              <a:buFont typeface="Wingdings" panose="05000000000000000000" pitchFamily="2" charset="2"/>
              <a:buNone/>
            </a:pPr>
            <a:endParaRPr lang="it-IT" altLang="it-IT" sz="2800">
              <a:effectLst/>
              <a:latin typeface="Book Antiqua" panose="02040602050305030304" pitchFamily="18" charset="0"/>
            </a:endParaRPr>
          </a:p>
        </p:txBody>
      </p:sp>
      <p:pic>
        <p:nvPicPr>
          <p:cNvPr id="21508" name="Immagine 22">
            <a:extLst>
              <a:ext uri="{FF2B5EF4-FFF2-40B4-BE49-F238E27FC236}">
                <a16:creationId xmlns:a16="http://schemas.microsoft.com/office/drawing/2014/main" id="{667C2DA1-4569-F662-A6F3-64F88036F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magine 5" descr="C:\Users\mariateresa_sorrenti\AppData\Local\Microsoft\Windows\INetCache\Content.Word\40687_logosmd.jpg">
            <a:extLst>
              <a:ext uri="{FF2B5EF4-FFF2-40B4-BE49-F238E27FC236}">
                <a16:creationId xmlns:a16="http://schemas.microsoft.com/office/drawing/2014/main" id="{FA822CE6-C749-A8EC-963F-067BD8852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119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21C787-FE70-1B58-97EA-C10F63E4C114}"/>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4424872F-1C6A-C854-C8D2-7515D3038845}"/>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defRPr/>
            </a:pPr>
            <a:endParaRPr lang="it-IT" sz="2800" b="1" dirty="0">
              <a:effectLst/>
              <a:latin typeface="Book Antiqua" pitchFamily="18" charset="0"/>
            </a:endParaRPr>
          </a:p>
          <a:p>
            <a:pPr marL="0" indent="0" algn="ctr" eaLnBrk="1" hangingPunct="1">
              <a:lnSpc>
                <a:spcPct val="90000"/>
              </a:lnSpc>
              <a:buClr>
                <a:srgbClr val="FFCC00"/>
              </a:buClr>
              <a:buFont typeface="Wingdings" panose="05000000000000000000" pitchFamily="2" charset="2"/>
              <a:buNone/>
              <a:defRPr/>
            </a:pPr>
            <a:r>
              <a:rPr lang="it-IT" b="1" dirty="0">
                <a:effectLst/>
                <a:latin typeface="Book Antiqua" pitchFamily="18" charset="0"/>
              </a:rPr>
              <a:t>CRITERIO TEMPORALE</a:t>
            </a:r>
          </a:p>
          <a:p>
            <a:pPr marL="0" indent="0" algn="ctr" eaLnBrk="1" hangingPunct="1">
              <a:lnSpc>
                <a:spcPct val="90000"/>
              </a:lnSpc>
              <a:buClr>
                <a:srgbClr val="FFCC00"/>
              </a:buClr>
              <a:buFont typeface="Wingdings" panose="05000000000000000000" pitchFamily="2" charset="2"/>
              <a:buNone/>
              <a:defRPr/>
            </a:pPr>
            <a:endParaRPr lang="it-IT" sz="1400" b="1" dirty="0">
              <a:effectLst/>
              <a:latin typeface="Book Antiqua" pitchFamily="18" charset="0"/>
            </a:endParaRPr>
          </a:p>
          <a:p>
            <a:pPr marL="0" indent="0" eaLnBrk="1" hangingPunct="1">
              <a:lnSpc>
                <a:spcPct val="90000"/>
              </a:lnSpc>
              <a:buClr>
                <a:srgbClr val="FFCC00"/>
              </a:buClr>
              <a:buFont typeface="Wingdings" panose="05000000000000000000" pitchFamily="2" charset="2"/>
              <a:buNone/>
              <a:defRPr/>
            </a:pPr>
            <a:r>
              <a:rPr lang="it-IT" sz="2800" dirty="0">
                <a:effectLst/>
                <a:latin typeface="Book Antiqua" pitchFamily="18" charset="0"/>
              </a:rPr>
              <a:t>PER  IL DIRITTO A PENSIONE PRIVILEGIATA</a:t>
            </a:r>
          </a:p>
          <a:p>
            <a:pPr eaLnBrk="1" hangingPunct="1">
              <a:lnSpc>
                <a:spcPct val="90000"/>
              </a:lnSpc>
              <a:buClr>
                <a:srgbClr val="FFCC00"/>
              </a:buClr>
              <a:buFontTx/>
              <a:buChar char="-"/>
              <a:defRPr/>
            </a:pPr>
            <a:endParaRPr lang="it-IT" sz="800" b="1" dirty="0">
              <a:effectLst/>
              <a:latin typeface="Book Antiqua" pitchFamily="18" charset="0"/>
            </a:endParaRPr>
          </a:p>
          <a:p>
            <a:pPr marL="0" indent="0" algn="just" eaLnBrk="1" hangingPunct="1">
              <a:lnSpc>
                <a:spcPct val="90000"/>
              </a:lnSpc>
              <a:buClr>
                <a:srgbClr val="FFCC00"/>
              </a:buClr>
              <a:buFont typeface="Wingdings" panose="05000000000000000000" pitchFamily="2" charset="2"/>
              <a:buNone/>
              <a:defRPr/>
            </a:pPr>
            <a:r>
              <a:rPr lang="it-IT" sz="2200" dirty="0">
                <a:effectLst/>
                <a:latin typeface="Book Antiqua" pitchFamily="18" charset="0"/>
              </a:rPr>
              <a:t>In generale, la risoluzione del rapporto di lavoro avviene a seguito di giudizi espressi contestualmente agli accertamenti sanitari richiesti per il riconoscimento di dipendenza da causa di servizio e conseguenti benefici. Laddove, invece, la risoluzione del rapporto d’impiego sia stato determinato già da altra causa (età, dimissioni, ecc.)  il giudizio medico-legale in ordine alla inabilità dovrà essere espresso, attraverso il criterio “ora per allora”, con riferimento alla data di cessazione dal servizio. </a:t>
            </a:r>
          </a:p>
        </p:txBody>
      </p:sp>
      <p:pic>
        <p:nvPicPr>
          <p:cNvPr id="23556" name="Immagine 22">
            <a:extLst>
              <a:ext uri="{FF2B5EF4-FFF2-40B4-BE49-F238E27FC236}">
                <a16:creationId xmlns:a16="http://schemas.microsoft.com/office/drawing/2014/main" id="{4C77CC0A-D10B-7446-3BE1-A85A72CD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magine 5" descr="C:\Users\mariateresa_sorrenti\AppData\Local\Microsoft\Windows\INetCache\Content.Word\40687_logosmd.jpg">
            <a:extLst>
              <a:ext uri="{FF2B5EF4-FFF2-40B4-BE49-F238E27FC236}">
                <a16:creationId xmlns:a16="http://schemas.microsoft.com/office/drawing/2014/main" id="{3FEA379E-94E7-D508-2A9F-E467D3CCD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462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350615C-D486-27CA-7A60-1FA279857AA3}"/>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25603" name="Rectangle 3">
            <a:extLst>
              <a:ext uri="{FF2B5EF4-FFF2-40B4-BE49-F238E27FC236}">
                <a16:creationId xmlns:a16="http://schemas.microsoft.com/office/drawing/2014/main" id="{31E70D41-A92D-3846-50F9-E545FD266788}"/>
              </a:ext>
            </a:extLst>
          </p:cNvPr>
          <p:cNvSpPr>
            <a:spLocks noGrp="1" noChangeArrowheads="1"/>
          </p:cNvSpPr>
          <p:nvPr>
            <p:ph type="body" idx="1"/>
          </p:nvPr>
        </p:nvSpPr>
        <p:spPr>
          <a:xfrm>
            <a:off x="971550" y="1989138"/>
            <a:ext cx="7897813" cy="4679950"/>
          </a:xfrm>
        </p:spPr>
        <p:txBody>
          <a:bodyPr/>
          <a:lstStyle/>
          <a:p>
            <a:pPr marL="0" indent="0" eaLnBrk="1" hangingPunct="1">
              <a:lnSpc>
                <a:spcPct val="90000"/>
              </a:lnSpc>
              <a:buClr>
                <a:srgbClr val="FFCC00"/>
              </a:buClr>
              <a:buFont typeface="Wingdings" panose="05000000000000000000" pitchFamily="2" charset="2"/>
              <a:buNone/>
            </a:pPr>
            <a:endParaRPr lang="it-IT" altLang="it-IT" sz="2800" b="1">
              <a:effectLst/>
              <a:latin typeface="Book Antiqua" panose="02040602050305030304" pitchFamily="18" charset="0"/>
            </a:endParaRPr>
          </a:p>
          <a:p>
            <a:pPr marL="0" indent="0" algn="ctr" eaLnBrk="1" hangingPunct="1">
              <a:lnSpc>
                <a:spcPct val="90000"/>
              </a:lnSpc>
              <a:buClr>
                <a:srgbClr val="FFCC00"/>
              </a:buClr>
              <a:buFont typeface="Wingdings" panose="05000000000000000000" pitchFamily="2" charset="2"/>
              <a:buNone/>
            </a:pPr>
            <a:r>
              <a:rPr lang="it-IT" altLang="it-IT" b="1">
                <a:effectLst/>
                <a:latin typeface="Book Antiqua" panose="02040602050305030304" pitchFamily="18" charset="0"/>
              </a:rPr>
              <a:t>GIURISPRUDENZA</a:t>
            </a:r>
          </a:p>
          <a:p>
            <a:pPr marL="0" indent="0" algn="ctr" eaLnBrk="1" hangingPunct="1">
              <a:lnSpc>
                <a:spcPct val="90000"/>
              </a:lnSpc>
              <a:buClr>
                <a:srgbClr val="FFCC00"/>
              </a:buClr>
              <a:buFont typeface="Wingdings" panose="05000000000000000000" pitchFamily="2" charset="2"/>
              <a:buNone/>
            </a:pPr>
            <a:endParaRPr lang="it-IT" altLang="it-IT" sz="1400" b="1">
              <a:effectLst/>
              <a:latin typeface="Book Antiqua" panose="02040602050305030304" pitchFamily="18" charset="0"/>
            </a:endParaRPr>
          </a:p>
          <a:p>
            <a:pPr marL="0" indent="0" algn="just" eaLnBrk="1" hangingPunct="1">
              <a:lnSpc>
                <a:spcPct val="90000"/>
              </a:lnSpc>
              <a:buClr>
                <a:srgbClr val="FFCC00"/>
              </a:buClr>
              <a:buFont typeface="Wingdings" panose="05000000000000000000" pitchFamily="2" charset="2"/>
              <a:buNone/>
            </a:pPr>
            <a:r>
              <a:rPr lang="it-IT" altLang="it-IT" sz="2400">
                <a:effectLst/>
                <a:latin typeface="Book Antiqua" panose="02040602050305030304" pitchFamily="18" charset="0"/>
              </a:rPr>
              <a:t>“La circostanza che il pubblico dipendente sia cessato dal servizio per raggiungimento del limite di età non è di per sé indicativa di una condizione di idoneità al lavoro tale da escludere il diritto alla pensione ordinaria, potendo ben verificarsi che l’interessato benché invalido, non abbia interrotto il servizio per ragioni personali, sottoponendosi in tal modo ad una sorta di lavoro necessitato ed usurante».</a:t>
            </a:r>
          </a:p>
          <a:p>
            <a:pPr marL="0" indent="0" algn="just" eaLnBrk="1" hangingPunct="1">
              <a:lnSpc>
                <a:spcPct val="90000"/>
              </a:lnSpc>
              <a:buClr>
                <a:srgbClr val="FFCC00"/>
              </a:buClr>
              <a:buFont typeface="Wingdings" panose="05000000000000000000" pitchFamily="2" charset="2"/>
              <a:buNone/>
            </a:pPr>
            <a:r>
              <a:rPr lang="it-IT" altLang="it-IT" sz="2400">
                <a:effectLst/>
                <a:latin typeface="Book Antiqua" panose="02040602050305030304" pitchFamily="18" charset="0"/>
              </a:rPr>
              <a:t>(Decreto 26.10.79 n. 4115  C.C. Sezione III p.c.)</a:t>
            </a:r>
          </a:p>
        </p:txBody>
      </p:sp>
      <p:pic>
        <p:nvPicPr>
          <p:cNvPr id="25604" name="Immagine 22">
            <a:extLst>
              <a:ext uri="{FF2B5EF4-FFF2-40B4-BE49-F238E27FC236}">
                <a16:creationId xmlns:a16="http://schemas.microsoft.com/office/drawing/2014/main" id="{EDFC3E3D-9F0C-2EFC-9E70-8829F0BB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5" descr="C:\Users\mariateresa_sorrenti\AppData\Local\Microsoft\Windows\INetCache\Content.Word\40687_logosmd.jpg">
            <a:extLst>
              <a:ext uri="{FF2B5EF4-FFF2-40B4-BE49-F238E27FC236}">
                <a16:creationId xmlns:a16="http://schemas.microsoft.com/office/drawing/2014/main" id="{FA32D3C7-6533-63AF-3E45-A609D9A55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48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7ED53CA-643F-853C-4A4C-EB127AB0DF6D}"/>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33BC523E-C610-4BD8-9D4F-DF67ABC73E71}"/>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3600" dirty="0">
                <a:latin typeface="Book Antiqua" pitchFamily="18" charset="0"/>
              </a:rPr>
              <a:t>	</a:t>
            </a:r>
            <a:r>
              <a:rPr lang="it-IT" sz="2400" dirty="0">
                <a:latin typeface="Book Antiqua" pitchFamily="18" charset="0"/>
              </a:rPr>
              <a:t>Il beneficio era inizialmente rivolto a entrambi i comparti lavorativi del settore pubblico, ovvero ai dipendenti militari e civili dello Stato. Dal 6 dicembre 2011, con l’articolo 6 del D.L. 201/2011, la cosiddetta “Manovra salva-Italia”, ferma la tutela derivante dall’assicurazione obbligatoria contro gli infortuni sul lavoro e le malattie professionali, sono stati abrogati gli istituti dell’accertamento della dipendenza da causa di servizio, dell’equo indennizzo e della pensione privilegiata, eccezion fatta per il personale appartenente al comparto della sicurezza, difesa, vigili del fuoco e soccorso pubblico. </a:t>
            </a:r>
          </a:p>
        </p:txBody>
      </p:sp>
      <p:pic>
        <p:nvPicPr>
          <p:cNvPr id="27652" name="Immagine 22">
            <a:extLst>
              <a:ext uri="{FF2B5EF4-FFF2-40B4-BE49-F238E27FC236}">
                <a16:creationId xmlns:a16="http://schemas.microsoft.com/office/drawing/2014/main" id="{EF1A445B-2B47-906C-7024-CF13A404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magine 5" descr="C:\Users\mariateresa_sorrenti\AppData\Local\Microsoft\Windows\INetCache\Content.Word\40687_logosmd.jpg">
            <a:extLst>
              <a:ext uri="{FF2B5EF4-FFF2-40B4-BE49-F238E27FC236}">
                <a16:creationId xmlns:a16="http://schemas.microsoft.com/office/drawing/2014/main" id="{B20587F3-4927-8CCD-D43B-7EAA07F8B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69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F7B0505-9C25-091D-6DCE-CC24AF25D8C3}"/>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28278F3E-2CB9-085A-C0F8-ECB6A76A7C91}"/>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L'art. 6 del D.L. 201/2011 così recita: «Ferma la tutela derivante dall'assicurazione obbligatoria contro gli infortuni e le malattie professionali, sono abrogati gli istituti dell'accertamento della dipendenza dell'infermità da causa di servizio, del rimborso delle spese di degenza per causa di servizio, dell'equo indennizzo e della pensione privilegiata.  La disposizione di cui al primo periodo del presente comma non si applica nei confronti del personale appartenente al comparto sicurezza, difesa e soccorso pubblico. La disposizione di cui al primo periodo del presente comma non si applica, inoltre, ai procedimenti in corso alla data di entrata in vigore del presente decreto, nonché ai procedimenti per i quali, alla predetta data, non sia ancora scaduto il termine di presentazione della domanda, nonché ai procedimenti instaurabili d'ufficio per eventi occorsi prima della predetta data»</a:t>
            </a:r>
          </a:p>
        </p:txBody>
      </p:sp>
      <p:pic>
        <p:nvPicPr>
          <p:cNvPr id="28676" name="Immagine 22">
            <a:extLst>
              <a:ext uri="{FF2B5EF4-FFF2-40B4-BE49-F238E27FC236}">
                <a16:creationId xmlns:a16="http://schemas.microsoft.com/office/drawing/2014/main" id="{6112A63E-3EF3-F26F-2E8E-3A785FB5F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magine 5" descr="C:\Users\mariateresa_sorrenti\AppData\Local\Microsoft\Windows\INetCache\Content.Word\40687_logosmd.jpg">
            <a:extLst>
              <a:ext uri="{FF2B5EF4-FFF2-40B4-BE49-F238E27FC236}">
                <a16:creationId xmlns:a16="http://schemas.microsoft.com/office/drawing/2014/main" id="{4BBAB003-A6A1-7CC3-613D-C41E0878B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791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3E9CF84-43AD-5AFE-42C6-7D9A8309AD08}"/>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DC5B7A44-7CFD-EF20-8A25-70837BDD62EA}"/>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800" dirty="0">
                <a:latin typeface="Book Antiqua" pitchFamily="18" charset="0"/>
              </a:rPr>
              <a:t>Lo scopo della norma è stato quello di equiparare la tutela dei lavoratori pubblici a quella dei privati, ritenendo evidentemente che i primi godessero di un trattamento più favorevole rispetto a quello previsto dall’assicurazione contro gli infortuni e le malattie professionali gestita dall’INAIL</a:t>
            </a:r>
          </a:p>
        </p:txBody>
      </p:sp>
      <p:pic>
        <p:nvPicPr>
          <p:cNvPr id="29700" name="Immagine 22">
            <a:extLst>
              <a:ext uri="{FF2B5EF4-FFF2-40B4-BE49-F238E27FC236}">
                <a16:creationId xmlns:a16="http://schemas.microsoft.com/office/drawing/2014/main" id="{39EC98C7-5094-C97F-B6C3-B1A83B932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magine 5" descr="C:\Users\mariateresa_sorrenti\AppData\Local\Microsoft\Windows\INetCache\Content.Word\40687_logosmd.jpg">
            <a:extLst>
              <a:ext uri="{FF2B5EF4-FFF2-40B4-BE49-F238E27FC236}">
                <a16:creationId xmlns:a16="http://schemas.microsoft.com/office/drawing/2014/main" id="{AF1A54A5-659B-957D-4B50-3511B8F18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588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6E60BBF-6B74-BA3B-EC36-8E23F7342976}"/>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3424658A-7688-2DE1-B322-31CA1D50F1A6}"/>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800" dirty="0">
                <a:effectLst/>
                <a:latin typeface="Book Antiqua" panose="02040602050305030304" pitchFamily="18" charset="0"/>
                <a:ea typeface="Calibri" panose="020F0502020204030204" pitchFamily="34" charset="0"/>
                <a:cs typeface="Times New Roman" panose="02020603050405020304" pitchFamily="18" charset="0"/>
              </a:rPr>
              <a:t>La Corte di Cassazione sezione lavoro nella sentenza 23 luglio 2013 n. 17895, ha affermato che l’art 6 - abrogando gli istituti e affermando la norma “ferma la tutela derivante dall’assicurazione obbligatoria” - avrebbe comportato l’attribuzione all’Inail della gestione dell’intera materia degli infortuni sul lavoro e della malattie professionali</a:t>
            </a:r>
          </a:p>
          <a:p>
            <a:pPr marL="609600" indent="-609600" algn="just" eaLnBrk="1" hangingPunct="1">
              <a:buClr>
                <a:srgbClr val="FFCC00"/>
              </a:buClr>
              <a:buSzTx/>
              <a:buFont typeface="Wingdings" panose="05000000000000000000" pitchFamily="2" charset="2"/>
              <a:buNone/>
              <a:defRPr/>
            </a:pPr>
            <a:endParaRPr lang="it-IT" sz="2800" dirty="0">
              <a:latin typeface="Book Antiqua" pitchFamily="18" charset="0"/>
            </a:endParaRPr>
          </a:p>
        </p:txBody>
      </p:sp>
      <p:pic>
        <p:nvPicPr>
          <p:cNvPr id="30724" name="Immagine 22">
            <a:extLst>
              <a:ext uri="{FF2B5EF4-FFF2-40B4-BE49-F238E27FC236}">
                <a16:creationId xmlns:a16="http://schemas.microsoft.com/office/drawing/2014/main" id="{E26C33A3-0D48-A211-D130-BCB6E7731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magine 5" descr="C:\Users\mariateresa_sorrenti\AppData\Local\Microsoft\Windows\INetCache\Content.Word\40687_logosmd.jpg">
            <a:extLst>
              <a:ext uri="{FF2B5EF4-FFF2-40B4-BE49-F238E27FC236}">
                <a16:creationId xmlns:a16="http://schemas.microsoft.com/office/drawing/2014/main" id="{194A4907-E774-49BC-E813-6AE5F986A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533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01F3278-955F-47D4-74B8-65DD2119C907}"/>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6FBB9AF4-0D26-619A-C7A0-C462D3D5EFAD}"/>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800" dirty="0">
                <a:effectLst/>
                <a:latin typeface="Book Antiqua" panose="02040602050305030304" pitchFamily="18" charset="0"/>
                <a:ea typeface="Calibri" panose="020F0502020204030204" pitchFamily="34" charset="0"/>
                <a:cs typeface="Times New Roman" panose="02020603050405020304" pitchFamily="18" charset="0"/>
              </a:rPr>
              <a:t>Tale impianto normativo ha generato nell’ultimo decennio non poche critiche, giacché in diversi ambiti sono state sollevate questioni di legittimità costituzionale dell’articolo 6 del D.L. 6 dicembre 2011 n. 201, come nel caso dell’ordinanza del 31 gennaio 2017, iscritta al n. 92 del registro ordinanze 2017 della Corte dei conti, Sezione giurisdizionale per la Regione Puglia - Giudice Unico delle pensioni</a:t>
            </a:r>
            <a:endParaRPr lang="it-IT" sz="2800" dirty="0">
              <a:latin typeface="Book Antiqua" pitchFamily="18" charset="0"/>
            </a:endParaRPr>
          </a:p>
        </p:txBody>
      </p:sp>
      <p:pic>
        <p:nvPicPr>
          <p:cNvPr id="31748" name="Immagine 22">
            <a:extLst>
              <a:ext uri="{FF2B5EF4-FFF2-40B4-BE49-F238E27FC236}">
                <a16:creationId xmlns:a16="http://schemas.microsoft.com/office/drawing/2014/main" id="{59BF9AE9-6D9A-285F-764D-7109B22BE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magine 5" descr="C:\Users\mariateresa_sorrenti\AppData\Local\Microsoft\Windows\INetCache\Content.Word\40687_logosmd.jpg">
            <a:extLst>
              <a:ext uri="{FF2B5EF4-FFF2-40B4-BE49-F238E27FC236}">
                <a16:creationId xmlns:a16="http://schemas.microsoft.com/office/drawing/2014/main" id="{B404DD20-0FB5-5435-A078-FDE0F5B06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55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CEBEFEE-F044-A240-EFD3-8A124A3347E0}"/>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B886BBD5-54F9-706C-6122-D2D87708DD97}"/>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Corte Costituzionale n. 20 del 10.01.2018</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Il caso sottoposto riguardava un dirigente medico che aveva presentato domanda di pensione privilegiata ordinaria, respinta dall’INPS in quanto la cessazione dal servizio era intervenuta il 1° ottobre 2012, in data successiva quindi dell’abrogazione dell’istituto.</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Legittimità costituzionale dell’art. 6 del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d.l.</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n. 201 del 2011 in contrasto con i principi dell’art. 3 della Costituzione:  salvaguardare la pensione privilegiata ordinaria per i soli appartenenti ai comparti sicurezza, difesa, vigili del fuoco e soccorso pubblico, determinerebbe un’irragionevole disparità di trattamento per la generalità dei dipendenti pubblici che, pur «in presenza della stessa infermità», non possono più accedere a tale beneficio.</a:t>
            </a:r>
            <a:endParaRPr lang="it-IT" sz="2800" dirty="0">
              <a:latin typeface="Book Antiqua" pitchFamily="18" charset="0"/>
            </a:endParaRPr>
          </a:p>
        </p:txBody>
      </p:sp>
      <p:pic>
        <p:nvPicPr>
          <p:cNvPr id="32772" name="Immagine 22">
            <a:extLst>
              <a:ext uri="{FF2B5EF4-FFF2-40B4-BE49-F238E27FC236}">
                <a16:creationId xmlns:a16="http://schemas.microsoft.com/office/drawing/2014/main" id="{FCC210F2-7D04-4EAF-C970-0844BCA98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magine 5" descr="C:\Users\mariateresa_sorrenti\AppData\Local\Microsoft\Windows\INetCache\Content.Word\40687_logosmd.jpg">
            <a:extLst>
              <a:ext uri="{FF2B5EF4-FFF2-40B4-BE49-F238E27FC236}">
                <a16:creationId xmlns:a16="http://schemas.microsoft.com/office/drawing/2014/main" id="{25E0AE55-430D-23FF-4D8A-5AFD1583C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28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u="sng" dirty="0">
              <a:solidFill>
                <a:schemeClr val="tx1"/>
              </a:solidFill>
              <a:latin typeface="Times New Roman" panose="02020603050405020304" pitchFamily="18" charset="0"/>
              <a:cs typeface="Times New Roman" panose="02020603050405020304" pitchFamily="18" charset="0"/>
            </a:endParaRPr>
          </a:p>
          <a:p>
            <a:r>
              <a:rPr lang="it-IT" sz="9600" b="1" u="sng" dirty="0">
                <a:solidFill>
                  <a:schemeClr val="tx1"/>
                </a:solidFill>
                <a:latin typeface="Times New Roman" panose="02020603050405020304" pitchFamily="18" charset="0"/>
                <a:cs typeface="Times New Roman" panose="02020603050405020304" pitchFamily="18" charset="0"/>
              </a:rPr>
              <a:t>Apparato normativo fondamentale 2 </a:t>
            </a:r>
          </a:p>
          <a:p>
            <a:endParaRPr lang="it-IT" sz="4000" b="1" u="sng" dirty="0">
              <a:solidFill>
                <a:schemeClr val="tx1"/>
              </a:solidFill>
              <a:latin typeface="Times New Roman" panose="02020603050405020304" pitchFamily="18" charset="0"/>
              <a:cs typeface="Times New Roman" panose="02020603050405020304" pitchFamily="18" charset="0"/>
            </a:endParaRPr>
          </a:p>
          <a:p>
            <a:pPr algn="just"/>
            <a:r>
              <a:rPr lang="it-IT" sz="7200" b="1" dirty="0">
                <a:solidFill>
                  <a:schemeClr val="tx1"/>
                </a:solidFill>
                <a:latin typeface="Times New Roman" panose="02020603050405020304" pitchFamily="18" charset="0"/>
                <a:cs typeface="Times New Roman" panose="02020603050405020304" pitchFamily="18" charset="0"/>
              </a:rPr>
              <a:t>*) </a:t>
            </a:r>
            <a:r>
              <a:rPr lang="it-IT" sz="8000" b="1" dirty="0">
                <a:solidFill>
                  <a:schemeClr val="tx1"/>
                </a:solidFill>
                <a:latin typeface="Times New Roman" panose="02020603050405020304" pitchFamily="18" charset="0"/>
                <a:cs typeface="Times New Roman" panose="02020603050405020304" pitchFamily="18" charset="0"/>
              </a:rPr>
              <a:t>DPR n. 915/1978 Testo Unico delle norme in materia di pensioni di guerra (art. 4,5,6)</a:t>
            </a:r>
          </a:p>
          <a:p>
            <a:pPr algn="just"/>
            <a:r>
              <a:rPr lang="it-IT" sz="8000" b="1" dirty="0">
                <a:solidFill>
                  <a:schemeClr val="tx1"/>
                </a:solidFill>
                <a:latin typeface="Times New Roman" panose="02020603050405020304" pitchFamily="18" charset="0"/>
                <a:cs typeface="Times New Roman" panose="02020603050405020304" pitchFamily="18" charset="0"/>
              </a:rPr>
              <a:t>*) DPR n. 834/1981 Allegati, Tabella A, B, E ed F  </a:t>
            </a:r>
          </a:p>
          <a:p>
            <a:pPr algn="just"/>
            <a:r>
              <a:rPr lang="it-IT" sz="8000" b="1" i="0" dirty="0">
                <a:solidFill>
                  <a:schemeClr val="tx1"/>
                </a:solidFill>
                <a:effectLst/>
                <a:latin typeface="Times New Roman" panose="02020603050405020304" pitchFamily="18" charset="0"/>
                <a:cs typeface="Times New Roman" panose="02020603050405020304" pitchFamily="18" charset="0"/>
              </a:rPr>
              <a:t>*) DPR n. 461/2001 </a:t>
            </a:r>
            <a:r>
              <a:rPr lang="it-IT" sz="8000" b="1" i="1" dirty="0">
                <a:solidFill>
                  <a:srgbClr val="19191A"/>
                </a:solidFill>
                <a:effectLst/>
                <a:latin typeface="Times New Roman" panose="02020603050405020304" pitchFamily="18" charset="0"/>
                <a:cs typeface="Times New Roman" panose="02020603050405020304" pitchFamily="18" charset="0"/>
              </a:rPr>
              <a:t>Regolamento recante semplificazione dei procedimenti per il riconoscimento della dipendenza delle infermità da causa di servizio, per la concessione della pensione privilegiata ordinaria e dell'equo indennizzo, nonché per il funzionamento e la composizione del comitato per le pensioni privilegiate ordinarie </a:t>
            </a:r>
            <a:r>
              <a:rPr lang="it-IT" sz="8000" b="1" dirty="0">
                <a:solidFill>
                  <a:srgbClr val="19191A"/>
                </a:solidFill>
                <a:effectLst/>
                <a:latin typeface="Times New Roman" panose="02020603050405020304" pitchFamily="18" charset="0"/>
                <a:cs typeface="Times New Roman" panose="02020603050405020304" pitchFamily="18" charset="0"/>
              </a:rPr>
              <a:t>(sic) </a:t>
            </a:r>
          </a:p>
          <a:p>
            <a:pPr algn="just"/>
            <a:r>
              <a:rPr lang="it-IT" sz="5600" b="1" dirty="0">
                <a:solidFill>
                  <a:schemeClr val="tx1"/>
                </a:solidFill>
                <a:latin typeface="Georgia" panose="02040502050405020303" pitchFamily="18" charset="0"/>
              </a:rPr>
              <a:t>NOTA: All’art. 10 del decreto si stabilisce che il giudizio sulla dipendenza da causa di servizio dell’affezione invocata dall’interessato o da chi per esso è devoluto non più alle CC.MM.OO. ma al Comitato di Verifica per le Cause di Servizio (CVCS), così ora denominato, organo tecnico del MEF – già Comitato per le Pensioni Privilegiate Ordinari (CPPO) – il cui parere è unico, obbligatorio e vincolante per l’Amministrazione. </a:t>
            </a:r>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1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EFEE71-48A1-B79A-E37E-0765456893DF}"/>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C2CE41FF-21F6-7A4E-02D0-16DB36BF62CD}"/>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Corte Costituzionale n. 20 del 10.01.2018</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Questione infondata sulla base di tre assunti:</a:t>
            </a:r>
          </a:p>
          <a:p>
            <a:pPr marL="432000" indent="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La pensione privilegiata è un istituto che deve essere considerato «una sorta di “riparazione”» per il danno alla persona riconducibile al servizio prestato; è «un istituto previdenziale che attribuisce un trattamento speciale di quiescenza e perciò presuppone la cessazione del rapporto d’impiego». L’art. 6 del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d.l.</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n. 201 del 2011 ha accentuato i caratteri di specialità di tale trattamento di quiescenza, delimitando la platea dei beneficiari rispetto alla formulazione originaria, che includeva i dipendenti statali e i militari (articoli da 64 a 67 del decreto del Presidente della Repubblica 29 dicembre 1973, n. 1092 ).</a:t>
            </a:r>
          </a:p>
          <a:p>
            <a:pPr marL="457200" indent="-457200" algn="just" eaLnBrk="1" hangingPunct="1">
              <a:buClr>
                <a:srgbClr val="FFCC00"/>
              </a:buClr>
              <a:buSzTx/>
              <a:buFont typeface="+mj-lt"/>
              <a:buAutoNum type="arabicPeriod"/>
              <a:defRPr/>
            </a:pPr>
            <a:endParaRPr lang="it-IT" sz="2800" dirty="0">
              <a:latin typeface="Book Antiqua" pitchFamily="18" charset="0"/>
            </a:endParaRPr>
          </a:p>
        </p:txBody>
      </p:sp>
      <p:pic>
        <p:nvPicPr>
          <p:cNvPr id="33796" name="Immagine 22">
            <a:extLst>
              <a:ext uri="{FF2B5EF4-FFF2-40B4-BE49-F238E27FC236}">
                <a16:creationId xmlns:a16="http://schemas.microsoft.com/office/drawing/2014/main" id="{301376F0-3B9D-7567-E083-30B6C0405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magine 5" descr="C:\Users\mariateresa_sorrenti\AppData\Local\Microsoft\Windows\INetCache\Content.Word\40687_logosmd.jpg">
            <a:extLst>
              <a:ext uri="{FF2B5EF4-FFF2-40B4-BE49-F238E27FC236}">
                <a16:creationId xmlns:a16="http://schemas.microsoft.com/office/drawing/2014/main" id="{A6648D46-F1B9-085C-2867-614016AA0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CasellaDiTesto 2">
            <a:extLst>
              <a:ext uri="{FF2B5EF4-FFF2-40B4-BE49-F238E27FC236}">
                <a16:creationId xmlns:a16="http://schemas.microsoft.com/office/drawing/2014/main" id="{1B52CD43-8029-D930-FF5B-0AB27B5441A5}"/>
              </a:ext>
            </a:extLst>
          </p:cNvPr>
          <p:cNvSpPr txBox="1">
            <a:spLocks noChangeArrowheads="1"/>
          </p:cNvSpPr>
          <p:nvPr/>
        </p:nvSpPr>
        <p:spPr bwMode="auto">
          <a:xfrm>
            <a:off x="377825" y="292417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it-IT" altLang="it-IT" b="1"/>
              <a:t>1.</a:t>
            </a:r>
          </a:p>
        </p:txBody>
      </p:sp>
    </p:spTree>
    <p:extLst>
      <p:ext uri="{BB962C8B-B14F-4D97-AF65-F5344CB8AC3E}">
        <p14:creationId xmlns:p14="http://schemas.microsoft.com/office/powerpoint/2010/main" val="189767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FA63CD-1C6C-C029-89BD-2FBD7DD5C098}"/>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6F05CDE9-7505-41B3-6143-1FE166220DC2}"/>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Corte Costituzionale n. 20 del 10.01.2018</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Questione infondata sulla base di tre assunti:</a:t>
            </a:r>
          </a:p>
          <a:p>
            <a:pPr marL="432000" indent="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La disciplina della pensione privilegiata, contraddistinta da una spiccata specialità sul versante oggettivo e soggettivo, non può assurgere a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tertium</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comparationis</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idoneo a giustificare l’estensione della normativa derogatoria a tutti i dipendenti pubblici.</a:t>
            </a:r>
          </a:p>
          <a:p>
            <a:pPr marL="432000" indent="0" algn="just" eaLnBrk="1" hangingPunct="1">
              <a:buClr>
                <a:srgbClr val="FFCC00"/>
              </a:buClr>
              <a:buSzTx/>
              <a:buFont typeface="Wingdings" panose="05000000000000000000" pitchFamily="2" charset="2"/>
              <a:buNone/>
              <a:defRPr/>
            </a:pPr>
            <a:r>
              <a:rPr lang="it-IT" sz="2000" dirty="0">
                <a:latin typeface="Book Antiqua" pitchFamily="18" charset="0"/>
              </a:rPr>
              <a:t>I settori per i quali è stata mantenuta hanno caratteristiche “ragionevolmente omogenee” e il mantenimento della tutela si raccorda “per un verso al più elevato rischio ordinariamente connesso al servizio svolto nei comparti indicati, e per altro verso alla mancanza di una specifica tutela assicurativa contro gli infortuni per le infermità contratte dai dipendenti di tale settore”</a:t>
            </a:r>
          </a:p>
        </p:txBody>
      </p:sp>
      <p:pic>
        <p:nvPicPr>
          <p:cNvPr id="34820" name="Immagine 22">
            <a:extLst>
              <a:ext uri="{FF2B5EF4-FFF2-40B4-BE49-F238E27FC236}">
                <a16:creationId xmlns:a16="http://schemas.microsoft.com/office/drawing/2014/main" id="{72D7DD87-EB8A-BB75-95E3-02360FCA7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magine 5" descr="C:\Users\mariateresa_sorrenti\AppData\Local\Microsoft\Windows\INetCache\Content.Word\40687_logosmd.jpg">
            <a:extLst>
              <a:ext uri="{FF2B5EF4-FFF2-40B4-BE49-F238E27FC236}">
                <a16:creationId xmlns:a16="http://schemas.microsoft.com/office/drawing/2014/main" id="{883710B8-782C-1CD5-1CFD-C07D9AFA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CasellaDiTesto 1">
            <a:extLst>
              <a:ext uri="{FF2B5EF4-FFF2-40B4-BE49-F238E27FC236}">
                <a16:creationId xmlns:a16="http://schemas.microsoft.com/office/drawing/2014/main" id="{E6B7900B-3482-7250-D45B-4B4442B8F567}"/>
              </a:ext>
            </a:extLst>
          </p:cNvPr>
          <p:cNvSpPr txBox="1">
            <a:spLocks noChangeArrowheads="1"/>
          </p:cNvSpPr>
          <p:nvPr/>
        </p:nvSpPr>
        <p:spPr bwMode="auto">
          <a:xfrm>
            <a:off x="377825" y="292417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it-IT" altLang="it-IT" b="1"/>
              <a:t>2.</a:t>
            </a:r>
          </a:p>
        </p:txBody>
      </p:sp>
      <p:sp>
        <p:nvSpPr>
          <p:cNvPr id="34823" name="CasellaDiTesto 2">
            <a:extLst>
              <a:ext uri="{FF2B5EF4-FFF2-40B4-BE49-F238E27FC236}">
                <a16:creationId xmlns:a16="http://schemas.microsoft.com/office/drawing/2014/main" id="{AEFEFC89-8601-C31B-920F-0DB7E72E3285}"/>
              </a:ext>
            </a:extLst>
          </p:cNvPr>
          <p:cNvSpPr txBox="1">
            <a:spLocks noChangeArrowheads="1"/>
          </p:cNvSpPr>
          <p:nvPr/>
        </p:nvSpPr>
        <p:spPr bwMode="auto">
          <a:xfrm>
            <a:off x="377825" y="423068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it-IT" altLang="it-IT" b="1"/>
              <a:t>3.</a:t>
            </a:r>
          </a:p>
        </p:txBody>
      </p:sp>
    </p:spTree>
    <p:extLst>
      <p:ext uri="{BB962C8B-B14F-4D97-AF65-F5344CB8AC3E}">
        <p14:creationId xmlns:p14="http://schemas.microsoft.com/office/powerpoint/2010/main" val="2473896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068D80D-6B4B-4CBF-34A6-0401DEDCC06D}"/>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1C6BD60A-B721-8A28-F72F-073437F5BF1B}"/>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Regime assai articolato in materia di tutele in caso di infortunio o malattia professionale nel settore pubblico:</a:t>
            </a:r>
          </a:p>
          <a:p>
            <a:pPr marL="609600" indent="-609600" algn="just" eaLnBrk="1" hangingPunct="1">
              <a:buClr>
                <a:srgbClr val="FFCC00"/>
              </a:buClr>
              <a:buSzTx/>
              <a:buFont typeface="Wingdings" panose="05000000000000000000" pitchFamily="2" charset="2"/>
              <a:buNone/>
              <a:defRPr/>
            </a:pPr>
            <a:endParaRPr lang="it-IT" sz="2000" dirty="0">
              <a:effectLst/>
              <a:latin typeface="Book Antiqua" panose="02040602050305030304" pitchFamily="18" charset="0"/>
              <a:ea typeface="Calibri" panose="020F0502020204030204" pitchFamily="34"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a) per il personale appartenente al comparto sicurezza, difesa, vigili del fuoco e soccorso pubblico continuano a trovare applicazione gli istituti della causa di servizio e dunque dell’equo indennizzo e della pensione privilegiata; </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b) per il personale della polizia locale trova nuovamente applicazione l’equo indennizzo, oltre al rimborso per le spese di degenza per causa di servizio; </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c) nei casi previsti dal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d.m.</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del Tesoro 10 ottobre 1985 trova applicazione per i dipendenti statali l’obbligo assicurativo Inail, declinato nella peculiare forma della gestione per conto dello Stato; </a:t>
            </a:r>
            <a:endParaRPr lang="it-IT" sz="2000" dirty="0">
              <a:latin typeface="Book Antiqua" pitchFamily="18" charset="0"/>
            </a:endParaRPr>
          </a:p>
        </p:txBody>
      </p:sp>
      <p:pic>
        <p:nvPicPr>
          <p:cNvPr id="35844" name="Immagine 22">
            <a:extLst>
              <a:ext uri="{FF2B5EF4-FFF2-40B4-BE49-F238E27FC236}">
                <a16:creationId xmlns:a16="http://schemas.microsoft.com/office/drawing/2014/main" id="{EE5EE0DE-56EF-4726-0690-3A91680FB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Immagine 5" descr="C:\Users\mariateresa_sorrenti\AppData\Local\Microsoft\Windows\INetCache\Content.Word\40687_logosmd.jpg">
            <a:extLst>
              <a:ext uri="{FF2B5EF4-FFF2-40B4-BE49-F238E27FC236}">
                <a16:creationId xmlns:a16="http://schemas.microsoft.com/office/drawing/2014/main" id="{BB7E7836-6A16-9EC5-325E-ACAAFE778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420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772995D-826C-0B75-B8EB-269C1E778949}"/>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C0DBA13F-90C3-8A85-FD3C-62C96A543510}"/>
              </a:ext>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d) per tutti gli altri dipendenti, fermo restando che dovrebbe trovare applicazione la tutela generale assicurativa Inail, emergono tuttavia profili di incertezza applicativa e operativa, in relazione ai requisiti oggettivi da essa richiesti. </a:t>
            </a:r>
          </a:p>
          <a:p>
            <a:pPr marL="609600" indent="-609600" algn="just" eaLnBrk="1" hangingPunct="1">
              <a:buClr>
                <a:srgbClr val="FFCC00"/>
              </a:buClr>
              <a:buSzTx/>
              <a:buFont typeface="Wingdings" panose="05000000000000000000" pitchFamily="2" charset="2"/>
              <a:buNone/>
              <a:defRPr/>
            </a:pPr>
            <a:endParaRPr lang="it-IT" sz="800" dirty="0">
              <a:effectLst/>
              <a:latin typeface="Book Antiqua" panose="02040602050305030304" pitchFamily="18" charset="0"/>
              <a:ea typeface="Calibri" panose="020F0502020204030204" pitchFamily="34"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cs typeface="Times New Roman" panose="02020603050405020304" pitchFamily="18" charset="0"/>
              </a:rPr>
              <a:t>Opera di sistematizzazione con riguardo anche agli aspetti procedimentali che rimangono spesso trascurati in sede di riforma dei regimi prestazionali. Basti ricordare in proposito la vicenda della confluenza dell’INPDAP nell’INPS e dell’armonizzazione dei relativi regimi pensionistici, posto che continuano a sopravvivere diversificate regole che sono il frutto di discipline ormai datate.</a:t>
            </a:r>
          </a:p>
          <a:p>
            <a:pPr marL="609600" indent="-609600" algn="just" eaLnBrk="1" hangingPunct="1">
              <a:buClr>
                <a:srgbClr val="FFCC00"/>
              </a:buClr>
              <a:buSzTx/>
              <a:buFont typeface="Wingdings" panose="05000000000000000000" pitchFamily="2" charset="2"/>
              <a:buNone/>
              <a:defRPr/>
            </a:pPr>
            <a:endParaRPr lang="it-IT" sz="800" dirty="0">
              <a:effectLst/>
              <a:latin typeface="Book Antiqua" panose="02040602050305030304" pitchFamily="18"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a:t>
            </a:r>
            <a:endParaRPr lang="it-IT" sz="2000" dirty="0">
              <a:latin typeface="Book Antiqua" pitchFamily="18" charset="0"/>
            </a:endParaRPr>
          </a:p>
        </p:txBody>
      </p:sp>
      <p:pic>
        <p:nvPicPr>
          <p:cNvPr id="36868" name="Immagine 22">
            <a:extLst>
              <a:ext uri="{FF2B5EF4-FFF2-40B4-BE49-F238E27FC236}">
                <a16:creationId xmlns:a16="http://schemas.microsoft.com/office/drawing/2014/main" id="{6D5DFFB7-B9EC-E917-735F-3A0F38A90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magine 5" descr="C:\Users\mariateresa_sorrenti\AppData\Local\Microsoft\Windows\INetCache\Content.Word\40687_logosmd.jpg">
            <a:extLst>
              <a:ext uri="{FF2B5EF4-FFF2-40B4-BE49-F238E27FC236}">
                <a16:creationId xmlns:a16="http://schemas.microsoft.com/office/drawing/2014/main" id="{397FC365-4A90-39CA-46F8-819F922C9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0079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3F9B6E7-9A45-0F0E-B98C-881DADB52F71}"/>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BE3B5F4E-F591-07A3-76DC-7408AD8D069A}"/>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632/2021 Corte dei conti Sezione giurisdizionale per la Regione Lazio</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Il caso sottoposto riguardava un magistrato collocato a riposo il 19.6.2020 che in data 23.6.2020 aveva presentato domanda di pensione di privilegio per una patologia cardiologia per la quale aveva già avuto il riconoscimento della dipendenza da causa di servizio il 20.1.2020, in accoglimento della domanda di aggravamento della patologia già ritenuta dipendente il 18.6.2010 (ipertensione con segni di impegno miocardico versus coronaropatia trattata con PTCA e </a:t>
            </a:r>
            <a:r>
              <a:rPr lang="it-IT" sz="2000" dirty="0" err="1">
                <a:effectLst/>
                <a:latin typeface="Book Antiqua" panose="02040602050305030304" pitchFamily="18" charset="0"/>
                <a:ea typeface="Calibri" panose="020F0502020204030204" pitchFamily="34" charset="0"/>
                <a:cs typeface="Times New Roman" panose="02020603050405020304" pitchFamily="18" charset="0"/>
              </a:rPr>
              <a:t>stent</a:t>
            </a:r>
            <a:r>
              <a:rPr lang="it-IT" sz="2000" dirty="0">
                <a:effectLst/>
                <a:latin typeface="Book Antiqua" panose="02040602050305030304" pitchFamily="18" charset="0"/>
                <a:ea typeface="Calibri" panose="020F0502020204030204" pitchFamily="34" charset="0"/>
                <a:cs typeface="Times New Roman" panose="02020603050405020304" pitchFamily="18" charset="0"/>
              </a:rPr>
              <a:t>).  </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ea typeface="Calibri" panose="020F0502020204030204" pitchFamily="34" charset="0"/>
                <a:cs typeface="Times New Roman" panose="02020603050405020304" pitchFamily="18" charset="0"/>
              </a:rPr>
              <a:t>	L’INPS aveva rigettato la domanda di pensione privilegiata in quanto l'istituto della pensione di privilegio sarebbe stato nel frattempo abrogato; la cessazione dal servizio sarebbe avvenuta per raggiunti limiti di età e non a causa dell'inabilità.</a:t>
            </a:r>
            <a:endParaRPr lang="it-IT" sz="2000" dirty="0">
              <a:latin typeface="Book Antiqua" pitchFamily="18" charset="0"/>
            </a:endParaRPr>
          </a:p>
        </p:txBody>
      </p:sp>
      <p:pic>
        <p:nvPicPr>
          <p:cNvPr id="37892" name="Immagine 22">
            <a:extLst>
              <a:ext uri="{FF2B5EF4-FFF2-40B4-BE49-F238E27FC236}">
                <a16:creationId xmlns:a16="http://schemas.microsoft.com/office/drawing/2014/main" id="{82725B3A-08DE-EBCE-4CDD-AF0A4D4A3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magine 5" descr="C:\Users\mariateresa_sorrenti\AppData\Local\Microsoft\Windows\INetCache\Content.Word\40687_logosmd.jpg">
            <a:extLst>
              <a:ext uri="{FF2B5EF4-FFF2-40B4-BE49-F238E27FC236}">
                <a16:creationId xmlns:a16="http://schemas.microsoft.com/office/drawing/2014/main" id="{EA33479C-2A02-D68A-765E-51E0D87F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16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C2727E-4A6E-4D2A-4939-B0C98CBA66FE}"/>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11DB124F-A3B9-DDDD-8CDB-BEA2394BB318}"/>
              </a:ext>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632/2021 Corte dei conti Sezione giurisdizionale per la Regione Lazio</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Il ricorrente ha ottenuto il riconoscimento della dipendenza da causa di servizio della patologia invalidante in costanza di servizio, così che il procedimento alla data indicata era anche da considerarsi già avviato, e dunque in assenza di termini di scadenza per la domanda di pensione di privilegio. </a:t>
            </a:r>
          </a:p>
          <a:p>
            <a:pPr marL="609600" indent="-609600" algn="just" eaLnBrk="1" hangingPunct="1">
              <a:buClr>
                <a:srgbClr val="FFCC00"/>
              </a:buClr>
              <a:buSzTx/>
              <a:buFont typeface="Wingdings" panose="05000000000000000000" pitchFamily="2" charset="2"/>
              <a:buNone/>
              <a:defRPr/>
            </a:pPr>
            <a:r>
              <a:rPr lang="it-IT" sz="1900" dirty="0">
                <a:effectLst/>
                <a:latin typeface="Book Antiqua" panose="02040602050305030304" pitchFamily="18" charset="0"/>
                <a:ea typeface="Calibri" panose="020F0502020204030204" pitchFamily="34" charset="0"/>
                <a:cs typeface="Times New Roman" panose="02020603050405020304" pitchFamily="18" charset="0"/>
              </a:rPr>
              <a:t>	La domanda di pensione di privilegio, inoltrata dal ricorrente in data 23.6.2020, dopo essere stato collocato a riposo in data 19.6.2020, è da considerarsi tempestiva e non sottoposta alle limitazioni di cui al precitato art. 6, in quanto concernente la medesima patologia cardiaca, sebbene nella forma più grave assunta con il trascorrere del tempo, già riconosciuta dipendente da causa di servizio in epoca antecedente l’entrata in vigore del ridetto articolo 6.</a:t>
            </a:r>
          </a:p>
          <a:p>
            <a:pPr marL="609600" indent="-609600" algn="just" eaLnBrk="1" hangingPunct="1">
              <a:buClr>
                <a:srgbClr val="FFCC00"/>
              </a:buClr>
              <a:buSzTx/>
              <a:buFont typeface="Wingdings" panose="05000000000000000000" pitchFamily="2" charset="2"/>
              <a:buNone/>
              <a:defRPr/>
            </a:pPr>
            <a:endParaRPr lang="it-IT" sz="2000" dirty="0">
              <a:latin typeface="Book Antiqua" pitchFamily="18" charset="0"/>
            </a:endParaRPr>
          </a:p>
        </p:txBody>
      </p:sp>
      <p:pic>
        <p:nvPicPr>
          <p:cNvPr id="38916" name="Immagine 22">
            <a:extLst>
              <a:ext uri="{FF2B5EF4-FFF2-40B4-BE49-F238E27FC236}">
                <a16:creationId xmlns:a16="http://schemas.microsoft.com/office/drawing/2014/main" id="{54AD2514-7D0F-29C4-A415-81A4B8F2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magine 5" descr="C:\Users\mariateresa_sorrenti\AppData\Local\Microsoft\Windows\INetCache\Content.Word\40687_logosmd.jpg">
            <a:extLst>
              <a:ext uri="{FF2B5EF4-FFF2-40B4-BE49-F238E27FC236}">
                <a16:creationId xmlns:a16="http://schemas.microsoft.com/office/drawing/2014/main" id="{A1164CE8-AE29-7BD9-2E7D-CFD14D488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308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7F5F3F7-4895-15B9-5FAF-DE8678F1FFAA}"/>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C4A159F1-A8CB-31A3-A97A-07EE7A561C8D}"/>
              </a:ext>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632/2021 Corte dei conti Sezione giurisdizionale per la Regione Lazio</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Né inficia tale assunto la contestazione di parte resistente relativa alla cessazione dal servizio del ricorrente per limiti di età e non per l’inabilità derivante dalla patologia cardiaca, condizione che sarebbe richiesta dall’art. 64 del DPR 29 dicembre 1973 n. 1092, ai fini del riconoscimento della pensione di privilegio.</a:t>
            </a:r>
          </a:p>
          <a:p>
            <a:pPr marL="609600" indent="-609600" algn="just" eaLnBrk="1" hangingPunct="1">
              <a:buClr>
                <a:srgbClr val="FFCC00"/>
              </a:buClr>
              <a:buSzTx/>
              <a:buFont typeface="Wingdings" panose="05000000000000000000" pitchFamily="2" charset="2"/>
              <a:buNone/>
              <a:defRPr/>
            </a:pPr>
            <a:r>
              <a:rPr lang="it-IT" sz="1900" dirty="0">
                <a:effectLst/>
                <a:latin typeface="Book Antiqua" panose="02040602050305030304" pitchFamily="18" charset="0"/>
                <a:ea typeface="Calibri" panose="020F0502020204030204" pitchFamily="34" charset="0"/>
                <a:cs typeface="Times New Roman" panose="02020603050405020304" pitchFamily="18" charset="0"/>
              </a:rPr>
              <a:t>	La norma citata infatti, ai fini del riconoscimento del “diritto alla pensione” in favore del dipendente statale che abbia subito menomazioni dell’integrità personale ascrivibili a una delle categorie della tabella A annessa alla legge 18 marzo 1968, n. 313, per effetto di infermità o lesioni dipendenti da fatti di servizio, si limita a prevedere che la patologia abbia reso il dipendente inabile al servizio e non che sia stata la causa del collocamento in quiescenza.</a:t>
            </a:r>
            <a:endParaRPr lang="it-IT" sz="2000" dirty="0">
              <a:latin typeface="Book Antiqua" pitchFamily="18" charset="0"/>
            </a:endParaRPr>
          </a:p>
        </p:txBody>
      </p:sp>
      <p:pic>
        <p:nvPicPr>
          <p:cNvPr id="39940" name="Immagine 22">
            <a:extLst>
              <a:ext uri="{FF2B5EF4-FFF2-40B4-BE49-F238E27FC236}">
                <a16:creationId xmlns:a16="http://schemas.microsoft.com/office/drawing/2014/main" id="{101B8722-C1F2-B82D-CC86-4078F602A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magine 5" descr="C:\Users\mariateresa_sorrenti\AppData\Local\Microsoft\Windows\INetCache\Content.Word\40687_logosmd.jpg">
            <a:extLst>
              <a:ext uri="{FF2B5EF4-FFF2-40B4-BE49-F238E27FC236}">
                <a16:creationId xmlns:a16="http://schemas.microsoft.com/office/drawing/2014/main" id="{F59C8926-81EF-3A7A-3E50-01E2B5563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86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EED3490-D346-7A38-88E0-BAB518853F37}"/>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BFFE7A3F-2BA5-938D-A9C0-6565857121A5}"/>
              </a:ext>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632/2021 Corte dei conti Sezione giurisdizionale per la Regione Lazio</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La giurisprudenza di questa Corte ha precisato che ciò che rileva i fini della concessione della pensione di privilegio non è la modalità di pensionamento (per limiti di età, dimissioni o inabilità), quanto la circostanza che le patologie al momento del collocamento a riposo comportino una inabilità alla attività dell’istituto, come avvenuto nel caso di specie in cui la patologia cardiaca si è aggravata nel corso degli anni sino a manifestarsi nella forma più grave al momento del collocamento a riposo del ricorrente, con effetti invalidanti gravi al punto da determinare la inabilità al servizio alla data di collocamento a riposo del ricorrente (Corte conti, </a:t>
            </a:r>
            <a:r>
              <a:rPr lang="it-IT" sz="1900" dirty="0" err="1">
                <a:effectLst/>
                <a:latin typeface="Book Antiqua" panose="02040602050305030304" pitchFamily="18" charset="0"/>
                <a:ea typeface="Calibri" panose="020F0502020204030204" pitchFamily="34" charset="0"/>
                <a:cs typeface="Times New Roman" panose="02020603050405020304" pitchFamily="18" charset="0"/>
              </a:rPr>
              <a:t>sent</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 Sez. Giur. Abruzzo n. 723 in data 16.12.2013).</a:t>
            </a:r>
            <a:endParaRPr lang="it-IT" sz="2000" dirty="0">
              <a:latin typeface="Book Antiqua" pitchFamily="18" charset="0"/>
            </a:endParaRPr>
          </a:p>
        </p:txBody>
      </p:sp>
      <p:pic>
        <p:nvPicPr>
          <p:cNvPr id="40964" name="Immagine 22">
            <a:extLst>
              <a:ext uri="{FF2B5EF4-FFF2-40B4-BE49-F238E27FC236}">
                <a16:creationId xmlns:a16="http://schemas.microsoft.com/office/drawing/2014/main" id="{F4E9992C-F1ED-A4E1-0AA1-746C0885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magine 5" descr="C:\Users\mariateresa_sorrenti\AppData\Local\Microsoft\Windows\INetCache\Content.Word\40687_logosmd.jpg">
            <a:extLst>
              <a:ext uri="{FF2B5EF4-FFF2-40B4-BE49-F238E27FC236}">
                <a16:creationId xmlns:a16="http://schemas.microsoft.com/office/drawing/2014/main" id="{7A489FC3-9BFA-050E-67E5-7429B2B4B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775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65E7490-AEE2-65CD-DD5A-EB3DB192D611}"/>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0F77F617-E4B3-C9FE-3611-3055A8B4EC5D}"/>
              </a:ext>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353/2020 Corte dei conti Sezione giurisdizionale per la Regione Lazio</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200" dirty="0">
                <a:effectLst/>
                <a:latin typeface="Book Antiqua" panose="02040602050305030304" pitchFamily="18" charset="0"/>
                <a:ea typeface="Calibri" panose="020F0502020204030204" pitchFamily="34" charset="0"/>
                <a:cs typeface="Times New Roman" panose="02020603050405020304" pitchFamily="18" charset="0"/>
              </a:rPr>
              <a:t>Il caso sottoposto riguardava un dirigente medico cessato dal servizio per "Dispensa dal servizio per inabilità assoluta e permanente a qualsiasi proficuo lavoro" il 04/12/2013, con istanza presentata in data 20/06/2014 chiedeva all'INPS il riconoscimento della pensione privilegiata diretta.</a:t>
            </a:r>
          </a:p>
          <a:p>
            <a:pPr marL="609600" indent="-609600" algn="just" eaLnBrk="1" hangingPunct="1">
              <a:buClr>
                <a:srgbClr val="FFCC00"/>
              </a:buClr>
              <a:buSzTx/>
              <a:buFont typeface="Wingdings" panose="05000000000000000000" pitchFamily="2" charset="2"/>
              <a:buNone/>
              <a:defRPr/>
            </a:pPr>
            <a:r>
              <a:rPr lang="it-IT" sz="2200" dirty="0">
                <a:effectLst/>
                <a:latin typeface="Book Antiqua" panose="02040602050305030304" pitchFamily="18" charset="0"/>
                <a:ea typeface="Calibri" panose="020F0502020204030204" pitchFamily="34" charset="0"/>
                <a:cs typeface="Times New Roman" panose="02020603050405020304" pitchFamily="18" charset="0"/>
              </a:rPr>
              <a:t>	L’INPS aveva rigettato la domanda di pensione privilegiata in quanto l'istituto della pensione di privilegio sarebbe stato nel frattempo abrogato dall</a:t>
            </a:r>
            <a:r>
              <a:rPr lang="it-IT" sz="2200" dirty="0">
                <a:latin typeface="Book Antiqua" pitchFamily="18" charset="0"/>
              </a:rPr>
              <a:t>'art. 6 del D.L. 201/2011 </a:t>
            </a:r>
            <a:r>
              <a:rPr lang="it-IT" sz="2200" dirty="0">
                <a:effectLst/>
                <a:latin typeface="Book Antiqua" panose="02040602050305030304" pitchFamily="18" charset="0"/>
                <a:ea typeface="Calibri" panose="020F0502020204030204" pitchFamily="34" charset="0"/>
                <a:cs typeface="Times New Roman" panose="02020603050405020304" pitchFamily="18" charset="0"/>
              </a:rPr>
              <a:t>.</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a:t>
            </a:r>
          </a:p>
        </p:txBody>
      </p:sp>
      <p:pic>
        <p:nvPicPr>
          <p:cNvPr id="41988" name="Immagine 22">
            <a:extLst>
              <a:ext uri="{FF2B5EF4-FFF2-40B4-BE49-F238E27FC236}">
                <a16:creationId xmlns:a16="http://schemas.microsoft.com/office/drawing/2014/main" id="{49D6CE31-F157-7B65-65F2-ADA8748F0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Immagine 5" descr="C:\Users\mariateresa_sorrenti\AppData\Local\Microsoft\Windows\INetCache\Content.Word\40687_logosmd.jpg">
            <a:extLst>
              <a:ext uri="{FF2B5EF4-FFF2-40B4-BE49-F238E27FC236}">
                <a16:creationId xmlns:a16="http://schemas.microsoft.com/office/drawing/2014/main" id="{ABAE19C4-DE28-2CE0-C4C3-BF633182C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34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2BF31C1-129C-260A-011B-48787D6FED63}"/>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E409C95B-39AD-ADEE-6863-2E6D87E9C477}"/>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353/2020 Corte dei conti Sezione giurisdizionale per la Regione Lazio</a:t>
            </a: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800" dirty="0">
                <a:latin typeface="Book Antiqua" pitchFamily="18" charset="0"/>
              </a:rPr>
              <a:t>	</a:t>
            </a:r>
            <a:endParaRPr lang="it-IT" sz="2200" dirty="0">
              <a:latin typeface="Book Antiqua" pitchFamily="18" charset="0"/>
            </a:endParaRPr>
          </a:p>
          <a:p>
            <a:pPr marL="609600" indent="-609600" algn="just" eaLnBrk="1" hangingPunct="1">
              <a:buClr>
                <a:srgbClr val="FFCC00"/>
              </a:buClr>
              <a:buSzTx/>
              <a:buFont typeface="Wingdings" panose="05000000000000000000" pitchFamily="2" charset="2"/>
              <a:buNone/>
              <a:defRPr/>
            </a:pPr>
            <a:r>
              <a:rPr lang="it-IT" sz="2200" dirty="0">
                <a:latin typeface="Book Antiqua" pitchFamily="18" charset="0"/>
              </a:rPr>
              <a:t>	</a:t>
            </a:r>
          </a:p>
          <a:p>
            <a:pPr marL="609600" indent="-609600" algn="just" eaLnBrk="1" hangingPunct="1">
              <a:buClr>
                <a:srgbClr val="FFCC00"/>
              </a:buClr>
              <a:buSzTx/>
              <a:buFont typeface="Wingdings" panose="05000000000000000000" pitchFamily="2" charset="2"/>
              <a:buNone/>
              <a:defRPr/>
            </a:pPr>
            <a:r>
              <a:rPr lang="it-IT" sz="2200" dirty="0">
                <a:latin typeface="Book Antiqua" pitchFamily="18" charset="0"/>
              </a:rPr>
              <a:t>	Motivazioni del ricorso </a:t>
            </a:r>
          </a:p>
          <a:p>
            <a:pPr marL="609600" indent="-609600" algn="just" eaLnBrk="1" hangingPunct="1">
              <a:buClr>
                <a:srgbClr val="FFCC00"/>
              </a:buClr>
              <a:buSzTx/>
              <a:buFont typeface="Wingdings" panose="05000000000000000000" pitchFamily="2" charset="2"/>
              <a:buNone/>
              <a:defRPr/>
            </a:pPr>
            <a:r>
              <a:rPr lang="it-IT" sz="2200" dirty="0">
                <a:latin typeface="Book Antiqua" pitchFamily="18" charset="0"/>
              </a:rPr>
              <a:t>	Trattasi di infermità già riconosciuta dipendente da causa di servizio in epoca antecedente (2009) all'entrata in vigore del precitato DL.</a:t>
            </a:r>
          </a:p>
          <a:p>
            <a:pPr marL="609600" indent="-609600" algn="just" eaLnBrk="1" hangingPunct="1">
              <a:buClr>
                <a:srgbClr val="FFCC00"/>
              </a:buClr>
              <a:buSzTx/>
              <a:buFont typeface="Wingdings" panose="05000000000000000000" pitchFamily="2" charset="2"/>
              <a:buNone/>
              <a:defRPr/>
            </a:pPr>
            <a:r>
              <a:rPr lang="it-IT" sz="2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200" dirty="0">
                <a:effectLst/>
                <a:latin typeface="Book Antiqua" panose="02040602050305030304" pitchFamily="18" charset="0"/>
                <a:ea typeface="Calibri" panose="020F0502020204030204" pitchFamily="34" charset="0"/>
                <a:cs typeface="Times New Roman" panose="02020603050405020304" pitchFamily="18" charset="0"/>
              </a:rPr>
              <a:t>L’evento inabilitante si era concretizzato nel 2013 a seguito di un accertato aggravamento di menomazioni precedentemente riconosciute dipendenti da causa di servizio e peraltro indennizzate.</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cs typeface="Times New Roman" panose="02020603050405020304" pitchFamily="18" charset="0"/>
              </a:rPr>
              <a:t>	</a:t>
            </a: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cs typeface="Times New Roman" panose="02020603050405020304" pitchFamily="18" charset="0"/>
              </a:rPr>
              <a:t>	</a:t>
            </a:r>
            <a:endParaRPr lang="it-IT" sz="2000" dirty="0">
              <a:latin typeface="Book Antiqua" pitchFamily="18" charset="0"/>
            </a:endParaRPr>
          </a:p>
        </p:txBody>
      </p:sp>
      <p:pic>
        <p:nvPicPr>
          <p:cNvPr id="43012" name="Immagine 22">
            <a:extLst>
              <a:ext uri="{FF2B5EF4-FFF2-40B4-BE49-F238E27FC236}">
                <a16:creationId xmlns:a16="http://schemas.microsoft.com/office/drawing/2014/main" id="{3402680B-1F18-F277-FACE-48619E060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magine 5" descr="C:\Users\mariateresa_sorrenti\AppData\Local\Microsoft\Windows\INetCache\Content.Word\40687_logosmd.jpg">
            <a:extLst>
              <a:ext uri="{FF2B5EF4-FFF2-40B4-BE49-F238E27FC236}">
                <a16:creationId xmlns:a16="http://schemas.microsoft.com/office/drawing/2014/main" id="{5A7F67EC-67E7-8199-F0DB-0E8220345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89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endParaRPr lang="it-IT" sz="1700" dirty="0"/>
          </a:p>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it-IT" sz="4800" b="1" u="sng" dirty="0">
              <a:solidFill>
                <a:schemeClr val="tx1"/>
              </a:solidFill>
              <a:latin typeface="Times New Roman" panose="02020603050405020304" pitchFamily="18" charset="0"/>
              <a:cs typeface="Times New Roman" panose="02020603050405020304" pitchFamily="18" charset="0"/>
            </a:endParaRPr>
          </a:p>
          <a:p>
            <a:r>
              <a:rPr lang="it-IT" sz="9600" b="1" u="sng" dirty="0">
                <a:solidFill>
                  <a:schemeClr val="tx1"/>
                </a:solidFill>
                <a:latin typeface="Times New Roman" panose="02020603050405020304" pitchFamily="18" charset="0"/>
                <a:cs typeface="Times New Roman" panose="02020603050405020304" pitchFamily="18" charset="0"/>
              </a:rPr>
              <a:t>Apparato normativo fondamentale 3 </a:t>
            </a:r>
          </a:p>
          <a:p>
            <a:endParaRPr lang="it-IT" sz="4000" b="1" u="sng" dirty="0">
              <a:solidFill>
                <a:schemeClr val="tx1"/>
              </a:solidFill>
              <a:latin typeface="Times New Roman" panose="02020603050405020304" pitchFamily="18" charset="0"/>
              <a:cs typeface="Times New Roman" panose="02020603050405020304" pitchFamily="18" charset="0"/>
            </a:endParaRPr>
          </a:p>
          <a:p>
            <a:endParaRPr lang="it-IT" sz="4000" b="1" u="sng" dirty="0">
              <a:solidFill>
                <a:schemeClr val="tx1"/>
              </a:solidFill>
              <a:latin typeface="Times New Roman" panose="02020603050405020304" pitchFamily="18" charset="0"/>
              <a:cs typeface="Times New Roman" panose="02020603050405020304" pitchFamily="18" charset="0"/>
            </a:endParaRPr>
          </a:p>
          <a:p>
            <a:pPr algn="just"/>
            <a:r>
              <a:rPr lang="it-IT" sz="11200" b="1" dirty="0">
                <a:solidFill>
                  <a:schemeClr val="tx1"/>
                </a:solidFill>
                <a:latin typeface="Times New Roman" panose="02020603050405020304" pitchFamily="18" charset="0"/>
                <a:cs typeface="Times New Roman" panose="02020603050405020304" pitchFamily="18" charset="0"/>
              </a:rPr>
              <a:t>*) </a:t>
            </a:r>
            <a:r>
              <a:rPr lang="it-IT" sz="11200" b="1" i="0" dirty="0">
                <a:solidFill>
                  <a:schemeClr val="tx1"/>
                </a:solidFill>
                <a:effectLst/>
                <a:latin typeface="Times New Roman" panose="02020603050405020304" pitchFamily="18" charset="0"/>
                <a:cs typeface="Times New Roman" panose="02020603050405020304" pitchFamily="18" charset="0"/>
              </a:rPr>
              <a:t>Codice dell’Ordinamento Militare, </a:t>
            </a:r>
            <a:r>
              <a:rPr lang="it-IT" sz="11200" b="1" i="0" dirty="0" err="1">
                <a:solidFill>
                  <a:schemeClr val="tx1"/>
                </a:solidFill>
                <a:effectLst/>
                <a:latin typeface="Times New Roman" panose="02020603050405020304" pitchFamily="18" charset="0"/>
                <a:cs typeface="Times New Roman" panose="02020603050405020304" pitchFamily="18" charset="0"/>
              </a:rPr>
              <a:t>D.Lgs.</a:t>
            </a:r>
            <a:r>
              <a:rPr lang="it-IT" sz="11200" b="1" i="0" dirty="0">
                <a:solidFill>
                  <a:schemeClr val="tx1"/>
                </a:solidFill>
                <a:effectLst/>
                <a:latin typeface="Times New Roman" panose="02020603050405020304" pitchFamily="18" charset="0"/>
                <a:cs typeface="Times New Roman" panose="02020603050405020304" pitchFamily="18" charset="0"/>
              </a:rPr>
              <a:t> n. 66/2010 art. 1043 (PREVIMIL, attribuzioni </a:t>
            </a:r>
            <a:r>
              <a:rPr lang="it-IT" sz="11200" b="1" i="1" dirty="0">
                <a:solidFill>
                  <a:schemeClr val="tx1"/>
                </a:solidFill>
                <a:effectLst/>
                <a:latin typeface="Times New Roman" panose="02020603050405020304" pitchFamily="18" charset="0"/>
                <a:cs typeface="Times New Roman" panose="02020603050405020304" pitchFamily="18" charset="0"/>
              </a:rPr>
              <a:t>ad hoc</a:t>
            </a:r>
            <a:r>
              <a:rPr lang="it-IT" sz="11200" b="1" i="0" dirty="0">
                <a:solidFill>
                  <a:schemeClr val="tx1"/>
                </a:solidFill>
                <a:effectLst/>
                <a:latin typeface="Times New Roman" panose="02020603050405020304" pitchFamily="18" charset="0"/>
                <a:cs typeface="Times New Roman" panose="02020603050405020304" pitchFamily="18" charset="0"/>
              </a:rPr>
              <a:t>)</a:t>
            </a:r>
          </a:p>
          <a:p>
            <a:pPr algn="just"/>
            <a:r>
              <a:rPr lang="it-IT" sz="11200" b="1" dirty="0">
                <a:solidFill>
                  <a:schemeClr val="tx1"/>
                </a:solidFill>
                <a:latin typeface="Times New Roman" panose="02020603050405020304" pitchFamily="18" charset="0"/>
                <a:cs typeface="Times New Roman" panose="02020603050405020304" pitchFamily="18" charset="0"/>
              </a:rPr>
              <a:t>*) </a:t>
            </a:r>
            <a:r>
              <a:rPr lang="it-IT" sz="11200" b="1" i="0" dirty="0">
                <a:solidFill>
                  <a:schemeClr val="tx1"/>
                </a:solidFill>
                <a:effectLst/>
                <a:latin typeface="Times New Roman" panose="02020603050405020304" pitchFamily="18" charset="0"/>
                <a:cs typeface="Times New Roman" panose="02020603050405020304" pitchFamily="18" charset="0"/>
              </a:rPr>
              <a:t>Codice dell’Ordinamento Militare, </a:t>
            </a:r>
            <a:r>
              <a:rPr lang="it-IT" sz="11200" b="1" dirty="0" err="1">
                <a:solidFill>
                  <a:schemeClr val="tx1"/>
                </a:solidFill>
                <a:latin typeface="Times New Roman" panose="02020603050405020304" pitchFamily="18" charset="0"/>
                <a:cs typeface="Times New Roman" panose="02020603050405020304" pitchFamily="18" charset="0"/>
              </a:rPr>
              <a:t>D.Lgs.</a:t>
            </a:r>
            <a:r>
              <a:rPr lang="it-IT" sz="11200" b="1" dirty="0">
                <a:solidFill>
                  <a:schemeClr val="tx1"/>
                </a:solidFill>
                <a:latin typeface="Times New Roman" panose="02020603050405020304" pitchFamily="18" charset="0"/>
                <a:cs typeface="Times New Roman" panose="02020603050405020304" pitchFamily="18" charset="0"/>
              </a:rPr>
              <a:t> n. 90/2010 artt. 1060 e seguenti </a:t>
            </a:r>
          </a:p>
          <a:p>
            <a:pPr algn="just"/>
            <a:endParaRPr lang="it-IT" sz="8000" b="1" dirty="0">
              <a:solidFill>
                <a:schemeClr val="tx1"/>
              </a:solidFill>
              <a:latin typeface="Times New Roman" panose="02020603050405020304" pitchFamily="18" charset="0"/>
              <a:cs typeface="Times New Roman" panose="02020603050405020304" pitchFamily="18" charset="0"/>
            </a:endParaRPr>
          </a:p>
          <a:p>
            <a:pPr algn="just"/>
            <a:endParaRPr lang="it-IT" sz="8000" b="1" dirty="0">
              <a:solidFill>
                <a:schemeClr val="tx1"/>
              </a:solidFill>
              <a:latin typeface="Times New Roman" panose="02020603050405020304" pitchFamily="18" charset="0"/>
              <a:cs typeface="Times New Roman" panose="02020603050405020304" pitchFamily="18" charset="0"/>
            </a:endParaRPr>
          </a:p>
          <a:p>
            <a:pPr algn="just"/>
            <a:endParaRPr lang="it-IT" sz="6400" b="1" dirty="0">
              <a:solidFill>
                <a:schemeClr val="tx1"/>
              </a:solidFill>
              <a:latin typeface="Times New Roman" panose="02020603050405020304" pitchFamily="18" charset="0"/>
              <a:cs typeface="Times New Roman" panose="02020603050405020304" pitchFamily="18" charset="0"/>
            </a:endParaRPr>
          </a:p>
          <a:p>
            <a:pPr algn="just"/>
            <a:r>
              <a:rPr lang="it-IT" sz="6400" b="1" dirty="0">
                <a:solidFill>
                  <a:schemeClr val="tx1"/>
                </a:solidFill>
                <a:latin typeface="Times New Roman" panose="02020603050405020304" pitchFamily="18" charset="0"/>
                <a:cs typeface="Times New Roman" panose="02020603050405020304" pitchFamily="18" charset="0"/>
              </a:rPr>
              <a:t>NOTA: Sono individuate e riprese le norme regolamentari e procedimentali degli istituti e dei diritti connessi con la dipendenza da causa di servizio</a:t>
            </a:r>
          </a:p>
          <a:p>
            <a:pPr algn="just"/>
            <a:endParaRPr lang="it-IT" sz="43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12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51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7B5459F-91B5-5E69-D73F-DCE270B5D5ED}"/>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8E8D0581-6915-1E4A-193C-21F6FA40D4D1}"/>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353/2020 Corte dei conti Sezione   </a:t>
            </a:r>
            <a:r>
              <a:rPr lang="it-IT" sz="24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giurisdizionale per la Regione Lazio</a:t>
            </a:r>
            <a:r>
              <a:rPr lang="it-IT" sz="2800" dirty="0">
                <a:latin typeface="Book Antiqua" pitchFamily="18" charset="0"/>
              </a:rPr>
              <a:t>	</a:t>
            </a:r>
            <a:endParaRPr lang="it-IT" sz="2200" dirty="0">
              <a:latin typeface="Book Antiqua" pitchFamily="18" charset="0"/>
            </a:endParaRPr>
          </a:p>
          <a:p>
            <a:pPr marL="609600" indent="-609600" eaLnBrk="1" hangingPunct="1">
              <a:buClr>
                <a:srgbClr val="FFCC00"/>
              </a:buClr>
              <a:buSzTx/>
              <a:buFont typeface="Wingdings" panose="05000000000000000000" pitchFamily="2" charset="2"/>
              <a:buNone/>
              <a:defRPr/>
            </a:pPr>
            <a:r>
              <a:rPr lang="it-IT" sz="2200" dirty="0">
                <a:latin typeface="Book Antiqua" pitchFamily="18" charset="0"/>
              </a:rPr>
              <a:t>	Motivazioni della sentenza</a:t>
            </a:r>
            <a:endParaRPr lang="it-IT" sz="2200" dirty="0">
              <a:effectLst/>
              <a:latin typeface="Book Antiqua" panose="02040602050305030304" pitchFamily="18"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cs typeface="Times New Roman" panose="02020603050405020304" pitchFamily="18" charset="0"/>
              </a:rPr>
              <a:t>	Alla data dell’entrata in vigore dell’art. 6 del DL </a:t>
            </a:r>
            <a:r>
              <a:rPr lang="it-IT" sz="2000" dirty="0">
                <a:latin typeface="Book Antiqua" pitchFamily="18" charset="0"/>
              </a:rPr>
              <a:t> 201/2011 il ricorrente, non appartenente ad alcuna delle categorie di personale ivi previste,  prestava ancora attività lavorativa alle dipendenze dell’ASL, non aveva presentato alcuna domanda di pensione privilegiata. Non vi era pertanto alcun procedimento amministrativo a tale fine pendente, né è mai stata anche solo allegata (e a fortiori provata) l’esistenza di un procedimento instaurabile d'ufficio per eventi occorsi prima della predetta data.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La circostanza che non fosse ancora scaduto il termine di presentazione della domanda di pensione privilegiata, non serve a giustificare l’invocata applicazione del regime transitorio.</a:t>
            </a:r>
          </a:p>
        </p:txBody>
      </p:sp>
      <p:pic>
        <p:nvPicPr>
          <p:cNvPr id="44036" name="Immagine 22">
            <a:extLst>
              <a:ext uri="{FF2B5EF4-FFF2-40B4-BE49-F238E27FC236}">
                <a16:creationId xmlns:a16="http://schemas.microsoft.com/office/drawing/2014/main" id="{D692A700-7321-9EF3-76CE-9FCC478BA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magine 5" descr="C:\Users\mariateresa_sorrenti\AppData\Local\Microsoft\Windows\INetCache\Content.Word\40687_logosmd.jpg">
            <a:extLst>
              <a:ext uri="{FF2B5EF4-FFF2-40B4-BE49-F238E27FC236}">
                <a16:creationId xmlns:a16="http://schemas.microsoft.com/office/drawing/2014/main" id="{8DEEDF0B-18D5-41EA-3E79-B1BC652CA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905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ED1E730-49F0-D783-AC62-285E4B312E38}"/>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FA4DDD99-3A49-D8AA-BD10-8068FB3DFC28}"/>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353/2020 Corte dei conti Sezione   </a:t>
            </a:r>
            <a:r>
              <a:rPr lang="it-IT" sz="24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giurisdizionale per la Regione Lazio</a:t>
            </a:r>
            <a:r>
              <a:rPr lang="it-IT" sz="2800" dirty="0">
                <a:latin typeface="Book Antiqua" pitchFamily="18" charset="0"/>
              </a:rPr>
              <a:t>	</a:t>
            </a:r>
            <a:endParaRPr lang="it-IT" sz="2200" dirty="0">
              <a:latin typeface="Book Antiqua" pitchFamily="18" charset="0"/>
            </a:endParaRPr>
          </a:p>
          <a:p>
            <a:pPr marL="609600" indent="-609600" eaLnBrk="1" hangingPunct="1">
              <a:buClr>
                <a:srgbClr val="FFCC00"/>
              </a:buClr>
              <a:buSzTx/>
              <a:buFont typeface="Wingdings" panose="05000000000000000000" pitchFamily="2" charset="2"/>
              <a:buNone/>
              <a:defRPr/>
            </a:pPr>
            <a:r>
              <a:rPr lang="it-IT" sz="2200" dirty="0">
                <a:latin typeface="Book Antiqua" pitchFamily="18" charset="0"/>
              </a:rPr>
              <a:t>	Motivazioni della sentenza</a:t>
            </a:r>
            <a:endParaRPr lang="it-IT" sz="2200" dirty="0">
              <a:effectLst/>
              <a:latin typeface="Book Antiqua" panose="02040602050305030304" pitchFamily="18"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cs typeface="Times New Roman" panose="02020603050405020304" pitchFamily="18" charset="0"/>
              </a:rPr>
              <a:t>	</a:t>
            </a:r>
            <a:r>
              <a:rPr lang="it-IT" sz="2000" dirty="0">
                <a:latin typeface="Book Antiqua" pitchFamily="18" charset="0"/>
              </a:rPr>
              <a:t>Le ipotesi esclusive di applicazione della norma riguardano, tutte, il caso in cui la cessazione dal servizio sia avvenuta prima dell’entrata in vigore della medesima. Solo così può avere senso valutare la sopravvivenza del diritto alla norma; laddove, invece, la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cessazione è successiva, non può ritenersi possibile rientrare nel perimetro di applicazione delle norme di salvaguardia, poiché il diritto non può sorgere in una cornice normativa che non lo prevede più” (v. Sez. App. Sicilia n. 26/2017). </a:t>
            </a:r>
          </a:p>
          <a:p>
            <a:pPr marL="609600" indent="-609600" algn="just" eaLnBrk="1" hangingPunct="1">
              <a:buClr>
                <a:srgbClr val="FFCC00"/>
              </a:buClr>
              <a:buSzTx/>
              <a:buFont typeface="Wingdings" panose="05000000000000000000" pitchFamily="2" charset="2"/>
              <a:buNone/>
              <a:defRPr/>
            </a:pPr>
            <a:r>
              <a:rPr lang="it-IT" sz="2000" dirty="0">
                <a:latin typeface="Book Antiqua" pitchFamily="18" charset="0"/>
              </a:rPr>
              <a:t>	Irrilevante ai fini dell’applicazione del regime transitorio è la circostanza che l’interessato abbia ottenuto in servizio il riconoscimento dell’equo indennizzo.</a:t>
            </a:r>
          </a:p>
          <a:p>
            <a:pPr marL="609600" indent="-609600" algn="just" eaLnBrk="1" hangingPunct="1">
              <a:buClr>
                <a:srgbClr val="FFCC00"/>
              </a:buClr>
              <a:buSzTx/>
              <a:buFont typeface="Wingdings" panose="05000000000000000000" pitchFamily="2" charset="2"/>
              <a:buNone/>
              <a:defRPr/>
            </a:pPr>
            <a:endParaRPr lang="it-IT" sz="2000" dirty="0">
              <a:latin typeface="Book Antiqua" pitchFamily="18" charset="0"/>
            </a:endParaRPr>
          </a:p>
        </p:txBody>
      </p:sp>
      <p:pic>
        <p:nvPicPr>
          <p:cNvPr id="45060" name="Immagine 22">
            <a:extLst>
              <a:ext uri="{FF2B5EF4-FFF2-40B4-BE49-F238E27FC236}">
                <a16:creationId xmlns:a16="http://schemas.microsoft.com/office/drawing/2014/main" id="{BA003769-3132-4E99-E003-8AE73E54B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magine 5" descr="C:\Users\mariateresa_sorrenti\AppData\Local\Microsoft\Windows\INetCache\Content.Word\40687_logosmd.jpg">
            <a:extLst>
              <a:ext uri="{FF2B5EF4-FFF2-40B4-BE49-F238E27FC236}">
                <a16:creationId xmlns:a16="http://schemas.microsoft.com/office/drawing/2014/main" id="{6170DDEE-CE28-3591-D691-A7FA36C91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0603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16F5A17-C025-0589-BF02-6FDFCCE7E4BB}"/>
              </a:ext>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Pensione Privilegiata</a:t>
            </a:r>
          </a:p>
        </p:txBody>
      </p:sp>
      <p:sp>
        <p:nvSpPr>
          <p:cNvPr id="35843" name="Rectangle 3">
            <a:extLst>
              <a:ext uri="{FF2B5EF4-FFF2-40B4-BE49-F238E27FC236}">
                <a16:creationId xmlns:a16="http://schemas.microsoft.com/office/drawing/2014/main" id="{A73D3E0B-7D9D-4B23-73E1-4E09C974D035}"/>
              </a:ext>
            </a:extLst>
          </p:cNvPr>
          <p:cNvSpPr>
            <a:spLocks noGrp="1" noChangeArrowheads="1"/>
          </p:cNvSpPr>
          <p:nvPr>
            <p:ph type="body" idx="1"/>
          </p:nvPr>
        </p:nvSpPr>
        <p:spPr>
          <a:xfrm>
            <a:off x="468313" y="1989138"/>
            <a:ext cx="8401050" cy="4679950"/>
          </a:xfrm>
        </p:spPr>
        <p:txBody>
          <a:bodyPr>
            <a:normAutofit lnSpcReduction="10000"/>
          </a:bodyPr>
          <a:lstStyle/>
          <a:p>
            <a:pPr marL="609600" indent="-609600" algn="ctr" eaLnBrk="1" hangingPunct="1">
              <a:buClr>
                <a:srgbClr val="FFCC00"/>
              </a:buClr>
              <a:buSzTx/>
              <a:buFont typeface="Wingdings" panose="05000000000000000000" pitchFamily="2" charset="2"/>
              <a:buNone/>
              <a:defRPr/>
            </a:pPr>
            <a:r>
              <a:rPr lang="it-IT" sz="2000" dirty="0">
                <a:latin typeface="Book Antiqua"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Sentenza n. 353/2020 Corte dei conti Sezione   </a:t>
            </a:r>
            <a:r>
              <a:rPr lang="it-IT" sz="24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2400" b="1" u="sng" dirty="0">
                <a:effectLst/>
                <a:latin typeface="Book Antiqua" panose="02040602050305030304" pitchFamily="18" charset="0"/>
                <a:ea typeface="Calibri" panose="020F0502020204030204" pitchFamily="34" charset="0"/>
                <a:cs typeface="Times New Roman" panose="02020603050405020304" pitchFamily="18" charset="0"/>
              </a:rPr>
              <a:t>giurisdizionale per la Regione Lazio</a:t>
            </a:r>
            <a:r>
              <a:rPr lang="it-IT" sz="2800" dirty="0">
                <a:latin typeface="Book Antiqua" pitchFamily="18" charset="0"/>
              </a:rPr>
              <a:t>	</a:t>
            </a:r>
            <a:endParaRPr lang="it-IT" sz="2200" dirty="0">
              <a:latin typeface="Book Antiqua" pitchFamily="18" charset="0"/>
            </a:endParaRPr>
          </a:p>
          <a:p>
            <a:pPr marL="609600" indent="-609600" eaLnBrk="1" hangingPunct="1">
              <a:buClr>
                <a:srgbClr val="FFCC00"/>
              </a:buClr>
              <a:buSzTx/>
              <a:buFont typeface="Wingdings" panose="05000000000000000000" pitchFamily="2" charset="2"/>
              <a:buNone/>
              <a:defRPr/>
            </a:pPr>
            <a:r>
              <a:rPr lang="it-IT" sz="2200" dirty="0">
                <a:latin typeface="Book Antiqua" pitchFamily="18" charset="0"/>
              </a:rPr>
              <a:t>	Motivazioni della sentenza</a:t>
            </a:r>
            <a:endParaRPr lang="it-IT" sz="2200" dirty="0">
              <a:effectLst/>
              <a:latin typeface="Book Antiqua" panose="02040602050305030304" pitchFamily="18" charset="0"/>
              <a:cs typeface="Times New Roman" panose="02020603050405020304" pitchFamily="18" charset="0"/>
            </a:endParaRPr>
          </a:p>
          <a:p>
            <a:pPr marL="609600" indent="-609600" algn="just" eaLnBrk="1" hangingPunct="1">
              <a:buClr>
                <a:srgbClr val="FFCC00"/>
              </a:buClr>
              <a:buSzTx/>
              <a:buFont typeface="Wingdings" panose="05000000000000000000" pitchFamily="2" charset="2"/>
              <a:buNone/>
              <a:defRPr/>
            </a:pPr>
            <a:r>
              <a:rPr lang="it-IT" sz="2000" dirty="0">
                <a:effectLst/>
                <a:latin typeface="Book Antiqua" panose="02040602050305030304" pitchFamily="18" charset="0"/>
                <a:cs typeface="Times New Roman" panose="02020603050405020304" pitchFamily="18" charset="0"/>
              </a:rPr>
              <a:t>	</a:t>
            </a:r>
            <a:r>
              <a:rPr lang="it-IT" sz="2000" dirty="0">
                <a:latin typeface="Book Antiqua" pitchFamily="18" charset="0"/>
              </a:rPr>
              <a:t>“Una corretta interpretazione del suddetto disposto normativo non induce a ritenere che tra i procedimenti in corso, ai fini della concessione della pensione di privilegio, debbano rientrare quelli per cui è stata già concessa la causa di servizio ai fini dell’equo indennizzo. Equo indennizzo e pensione privilegiata sono istituti differenti in quanto l'equo indennizzo è un istituto del rapporto di pubblico impiego, dal quale ripete il suo titolo immediato, mentre la pensione privilegiata è un istituto previdenziale che attribuisce un trattamento speciale di quiescenza e perciò presuppone la cessazione del rapporto d'impiego” (v. Sez. App. Sicilia n.26/2017; Sez. App. III n. 262/18).</a:t>
            </a:r>
          </a:p>
        </p:txBody>
      </p:sp>
      <p:pic>
        <p:nvPicPr>
          <p:cNvPr id="46084" name="Immagine 22">
            <a:extLst>
              <a:ext uri="{FF2B5EF4-FFF2-40B4-BE49-F238E27FC236}">
                <a16:creationId xmlns:a16="http://schemas.microsoft.com/office/drawing/2014/main" id="{F3D48F8E-A70F-388F-6323-7C5682858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Immagine 5" descr="C:\Users\mariateresa_sorrenti\AppData\Local\Microsoft\Windows\INetCache\Content.Word\40687_logosmd.jpg">
            <a:extLst>
              <a:ext uri="{FF2B5EF4-FFF2-40B4-BE49-F238E27FC236}">
                <a16:creationId xmlns:a16="http://schemas.microsoft.com/office/drawing/2014/main" id="{95A6F100-FCC9-DE5A-A13B-0975DFBE5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878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FBA843-80A2-0FD4-B4B2-785FDF9E03F8}"/>
              </a:ext>
            </a:extLst>
          </p:cNvPr>
          <p:cNvSpPr>
            <a:spLocks noGrp="1" noChangeArrowheads="1"/>
          </p:cNvSpPr>
          <p:nvPr>
            <p:ph type="title"/>
          </p:nvPr>
        </p:nvSpPr>
        <p:spPr>
          <a:xfrm>
            <a:off x="1187450" y="115888"/>
            <a:ext cx="7423150" cy="1800225"/>
          </a:xfrm>
        </p:spPr>
        <p:txBody>
          <a:bodyPr/>
          <a:lstStyle/>
          <a:p>
            <a:pPr algn="ctr" eaLnBrk="1" hangingPunct="1">
              <a:defRPr/>
            </a:pPr>
            <a:r>
              <a:rPr lang="it-IT" sz="2400" dirty="0">
                <a:solidFill>
                  <a:srgbClr val="FFCC00"/>
                </a:solidFill>
                <a:latin typeface="Book Antiqua" pitchFamily="18" charset="0"/>
              </a:rPr>
              <a:t>LA MEDICINA LEGALE </a:t>
            </a:r>
            <a:br>
              <a:rPr lang="it-IT" sz="2400" dirty="0">
                <a:solidFill>
                  <a:srgbClr val="FFCC00"/>
                </a:solidFill>
                <a:latin typeface="Book Antiqua" pitchFamily="18" charset="0"/>
              </a:rPr>
            </a:br>
            <a:r>
              <a:rPr lang="it-IT" sz="2400" dirty="0">
                <a:solidFill>
                  <a:srgbClr val="FFCC00"/>
                </a:solidFill>
                <a:latin typeface="Book Antiqua" pitchFamily="18" charset="0"/>
              </a:rPr>
              <a:t>DELLA PUBBLICA AMMINISTRAZIONE </a:t>
            </a:r>
            <a:br>
              <a:rPr lang="it-IT" sz="2400" dirty="0">
                <a:solidFill>
                  <a:srgbClr val="FFCC00"/>
                </a:solidFill>
                <a:latin typeface="Book Antiqua" pitchFamily="18" charset="0"/>
              </a:rPr>
            </a:br>
            <a:r>
              <a:rPr lang="it-IT" sz="2400" dirty="0">
                <a:solidFill>
                  <a:srgbClr val="FFCC00"/>
                </a:solidFill>
                <a:latin typeface="Book Antiqua" pitchFamily="18" charset="0"/>
              </a:rPr>
              <a:t>TRA EMERGENZE SOCIALI </a:t>
            </a:r>
            <a:br>
              <a:rPr lang="it-IT" sz="2400" dirty="0">
                <a:solidFill>
                  <a:srgbClr val="FFCC00"/>
                </a:solidFill>
                <a:latin typeface="Book Antiqua" pitchFamily="18" charset="0"/>
              </a:rPr>
            </a:br>
            <a:r>
              <a:rPr lang="it-IT" sz="2400" dirty="0">
                <a:solidFill>
                  <a:srgbClr val="FFCC00"/>
                </a:solidFill>
                <a:latin typeface="Book Antiqua" pitchFamily="18" charset="0"/>
              </a:rPr>
              <a:t>E TUTELE SPECIALI</a:t>
            </a:r>
          </a:p>
        </p:txBody>
      </p:sp>
      <p:sp>
        <p:nvSpPr>
          <p:cNvPr id="35843" name="Rectangle 3">
            <a:extLst>
              <a:ext uri="{FF2B5EF4-FFF2-40B4-BE49-F238E27FC236}">
                <a16:creationId xmlns:a16="http://schemas.microsoft.com/office/drawing/2014/main" id="{6C7BD26F-2682-A906-1B78-E1A7EE55FCD5}"/>
              </a:ext>
            </a:extLst>
          </p:cNvPr>
          <p:cNvSpPr>
            <a:spLocks noGrp="1" noChangeArrowheads="1"/>
          </p:cNvSpPr>
          <p:nvPr>
            <p:ph type="body" idx="1"/>
          </p:nvPr>
        </p:nvSpPr>
        <p:spPr>
          <a:xfrm>
            <a:off x="971550" y="2349500"/>
            <a:ext cx="7897813" cy="4508500"/>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36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p:txBody>
      </p:sp>
      <p:pic>
        <p:nvPicPr>
          <p:cNvPr id="47108" name="Immagine 22">
            <a:extLst>
              <a:ext uri="{FF2B5EF4-FFF2-40B4-BE49-F238E27FC236}">
                <a16:creationId xmlns:a16="http://schemas.microsoft.com/office/drawing/2014/main" id="{BDA92BD9-F996-1057-DD74-12A1FAB8F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Immagine 5" descr="C:\Users\mariateresa_sorrenti\AppData\Local\Microsoft\Windows\INetCache\Content.Word\40687_logosmd.jpg">
            <a:extLst>
              <a:ext uri="{FF2B5EF4-FFF2-40B4-BE49-F238E27FC236}">
                <a16:creationId xmlns:a16="http://schemas.microsoft.com/office/drawing/2014/main" id="{90F443F5-3B0C-8BD6-F3EB-AEB99B7BA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magine 1">
            <a:extLst>
              <a:ext uri="{FF2B5EF4-FFF2-40B4-BE49-F238E27FC236}">
                <a16:creationId xmlns:a16="http://schemas.microsoft.com/office/drawing/2014/main" id="{204CB36B-E24D-E452-C559-CD76165C7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438525"/>
            <a:ext cx="46085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ttangolo 3">
            <a:extLst>
              <a:ext uri="{FF2B5EF4-FFF2-40B4-BE49-F238E27FC236}">
                <a16:creationId xmlns:a16="http://schemas.microsoft.com/office/drawing/2014/main" id="{51FFC24B-4944-2210-7791-4A0D6ADD428F}"/>
              </a:ext>
            </a:extLst>
          </p:cNvPr>
          <p:cNvSpPr>
            <a:spLocks noChangeArrowheads="1"/>
          </p:cNvSpPr>
          <p:nvPr/>
        </p:nvSpPr>
        <p:spPr bwMode="auto">
          <a:xfrm>
            <a:off x="1301750" y="2619375"/>
            <a:ext cx="65405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90000"/>
              </a:lnSpc>
              <a:spcBef>
                <a:spcPct val="0"/>
              </a:spcBef>
              <a:buClr>
                <a:srgbClr val="FFCC00"/>
              </a:buClr>
              <a:buSzTx/>
              <a:buFont typeface="Wingdings" panose="05000000000000000000" pitchFamily="2" charset="2"/>
              <a:buNone/>
            </a:pPr>
            <a:r>
              <a:rPr lang="it-IT" altLang="it-IT" sz="3600">
                <a:latin typeface="Book Antiqua" panose="02040602050305030304" pitchFamily="18" charset="0"/>
              </a:rPr>
              <a:t>GRAZIE PER L’ATTENZIONE</a:t>
            </a:r>
          </a:p>
        </p:txBody>
      </p:sp>
    </p:spTree>
    <p:extLst>
      <p:ext uri="{BB962C8B-B14F-4D97-AF65-F5344CB8AC3E}">
        <p14:creationId xmlns:p14="http://schemas.microsoft.com/office/powerpoint/2010/main" val="3918672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32500" lnSpcReduction="20000"/>
          </a:bodyPr>
          <a:lstStyle/>
          <a:p>
            <a:endParaRPr lang="it-IT" dirty="0"/>
          </a:p>
          <a:p>
            <a:r>
              <a:rPr lang="it-IT" sz="5500" b="1" dirty="0">
                <a:solidFill>
                  <a:schemeClr val="tx2">
                    <a:lumMod val="50000"/>
                  </a:schemeClr>
                </a:solidFill>
              </a:rPr>
              <a:t>Ten. Col. CC Massimo Pierangeli</a:t>
            </a:r>
          </a:p>
          <a:p>
            <a:r>
              <a:rPr lang="it-IT" sz="4900" i="1" dirty="0">
                <a:solidFill>
                  <a:schemeClr val="tx2">
                    <a:lumMod val="50000"/>
                  </a:schemeClr>
                </a:solidFill>
              </a:rPr>
              <a:t>Rappresentante dell’Amministrazione della Difesa in seno </a:t>
            </a:r>
          </a:p>
          <a:p>
            <a:r>
              <a:rPr lang="it-IT" sz="4900" i="1" dirty="0">
                <a:solidFill>
                  <a:schemeClr val="tx2">
                    <a:lumMod val="50000"/>
                  </a:schemeClr>
                </a:solidFill>
              </a:rPr>
              <a:t>al Comitato di Verifica per le cause di servizio</a:t>
            </a:r>
          </a:p>
          <a:p>
            <a:endParaRPr lang="it-IT" dirty="0">
              <a:solidFill>
                <a:schemeClr val="tx2">
                  <a:lumMod val="50000"/>
                </a:schemeClr>
              </a:solidFill>
            </a:endParaRPr>
          </a:p>
          <a:p>
            <a:endParaRPr lang="it-IT" dirty="0">
              <a:solidFill>
                <a:schemeClr val="tx2">
                  <a:lumMod val="50000"/>
                </a:schemeClr>
              </a:solidFill>
            </a:endParaRPr>
          </a:p>
          <a:p>
            <a:endParaRPr lang="it-IT" dirty="0">
              <a:solidFill>
                <a:schemeClr val="tx2">
                  <a:lumMod val="50000"/>
                </a:schemeClr>
              </a:solidFill>
            </a:endParaRPr>
          </a:p>
          <a:p>
            <a:r>
              <a:rPr lang="it-IT" sz="8900" i="1" dirty="0">
                <a:solidFill>
                  <a:srgbClr val="C00000"/>
                </a:solidFill>
              </a:rPr>
              <a:t>I benefici connessi al riconoscimento </a:t>
            </a:r>
          </a:p>
          <a:p>
            <a:r>
              <a:rPr lang="it-IT" sz="8900" i="1" dirty="0">
                <a:solidFill>
                  <a:srgbClr val="C00000"/>
                </a:solidFill>
              </a:rPr>
              <a:t>della causa di servizio.</a:t>
            </a:r>
          </a:p>
          <a:p>
            <a:r>
              <a:rPr lang="it-IT" sz="8900" i="1" dirty="0">
                <a:solidFill>
                  <a:srgbClr val="C00000"/>
                </a:solidFill>
              </a:rPr>
              <a:t>L’unicità dell’accertamento ed il sistema delle tutele</a:t>
            </a:r>
          </a:p>
          <a:p>
            <a:r>
              <a:rPr lang="it-IT" sz="8900" i="1" dirty="0">
                <a:solidFill>
                  <a:srgbClr val="C00000"/>
                </a:solidFill>
              </a:rPr>
              <a:t> nel quadro del riparto delle giurisdizioni.</a:t>
            </a:r>
          </a:p>
          <a:p>
            <a:endParaRPr lang="it-IT" sz="4900" dirty="0"/>
          </a:p>
          <a:p>
            <a:endParaRPr lang="it-IT" dirty="0"/>
          </a:p>
          <a:p>
            <a:endParaRPr lang="it-IT" dirty="0"/>
          </a:p>
          <a:p>
            <a:pPr lvl="1"/>
            <a:r>
              <a:rPr lang="it-IT" sz="5000" dirty="0">
                <a:solidFill>
                  <a:schemeClr val="tx2"/>
                </a:solidFill>
                <a:latin typeface="Georgia" panose="02040502050405020303" pitchFamily="18" charset="0"/>
              </a:rPr>
              <a:t>Paestum-29-30 settembre 2022</a:t>
            </a:r>
          </a:p>
          <a:p>
            <a:r>
              <a:rPr lang="it-IT" sz="5500" dirty="0">
                <a:solidFill>
                  <a:schemeClr val="tx2"/>
                </a:solidFill>
                <a:latin typeface="Georgia" panose="02040502050405020303" pitchFamily="18" charset="0"/>
              </a:rPr>
              <a:t>Associazione Nazionale di Medicina Legale </a:t>
            </a:r>
          </a:p>
          <a:p>
            <a:r>
              <a:rPr lang="it-IT" sz="5500" dirty="0">
                <a:solidFill>
                  <a:schemeClr val="tx2"/>
                </a:solidFill>
                <a:latin typeface="Georgia" panose="02040502050405020303" pitchFamily="18" charset="0"/>
              </a:rPr>
              <a:t>per la Pubblica Amministrazione</a:t>
            </a:r>
          </a:p>
          <a:p>
            <a:r>
              <a:rPr lang="it-IT" sz="5500" dirty="0">
                <a:solidFill>
                  <a:schemeClr val="tx2"/>
                </a:solidFill>
                <a:latin typeface="Georgia" panose="02040502050405020303" pitchFamily="18" charset="0"/>
              </a:rPr>
              <a:t>III Congresso Nazionale </a:t>
            </a: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503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25000" lnSpcReduction="20000"/>
          </a:bodyPr>
          <a:lstStyle/>
          <a:p>
            <a:endParaRPr lang="it-IT" dirty="0"/>
          </a:p>
          <a:p>
            <a:r>
              <a:rPr lang="it-IT" sz="8600" b="1" dirty="0">
                <a:solidFill>
                  <a:schemeClr val="tx2">
                    <a:lumMod val="50000"/>
                  </a:schemeClr>
                </a:solidFill>
              </a:rPr>
              <a:t>I benefici connessi al riconoscimento </a:t>
            </a:r>
          </a:p>
          <a:p>
            <a:r>
              <a:rPr lang="it-IT" sz="8600" b="1" dirty="0">
                <a:solidFill>
                  <a:schemeClr val="tx2">
                    <a:lumMod val="50000"/>
                  </a:schemeClr>
                </a:solidFill>
              </a:rPr>
              <a:t>della causa di servizio</a:t>
            </a:r>
          </a:p>
          <a:p>
            <a:r>
              <a:rPr lang="it-IT" sz="8600" b="1" dirty="0">
                <a:solidFill>
                  <a:schemeClr val="tx2">
                    <a:lumMod val="50000"/>
                  </a:schemeClr>
                </a:solidFill>
              </a:rPr>
              <a:t> </a:t>
            </a:r>
            <a:endParaRPr lang="it-IT" sz="4300" dirty="0">
              <a:solidFill>
                <a:schemeClr val="tx2">
                  <a:lumMod val="50000"/>
                </a:schemeClr>
              </a:solidFill>
            </a:endParaRPr>
          </a:p>
          <a:p>
            <a:pPr algn="just">
              <a:lnSpc>
                <a:spcPct val="170000"/>
              </a:lnSpc>
            </a:pPr>
            <a:r>
              <a:rPr lang="it-IT" sz="7200" i="1" dirty="0">
                <a:solidFill>
                  <a:srgbClr val="C00000"/>
                </a:solidFill>
              </a:rPr>
              <a:t>- Esenzioni sanitarie e rimborsi delle spese di cura e specialistiche (art. 1881 C.O.M.)</a:t>
            </a:r>
          </a:p>
          <a:p>
            <a:pPr algn="just">
              <a:lnSpc>
                <a:spcPct val="170000"/>
              </a:lnSpc>
            </a:pPr>
            <a:r>
              <a:rPr lang="it-IT" sz="7200" i="1" dirty="0">
                <a:solidFill>
                  <a:srgbClr val="C00000"/>
                </a:solidFill>
              </a:rPr>
              <a:t>- Scatti stipendiali per invalidità di servizio (art. 1801 C.O.M.)</a:t>
            </a:r>
          </a:p>
          <a:p>
            <a:pPr algn="just">
              <a:lnSpc>
                <a:spcPct val="170000"/>
              </a:lnSpc>
            </a:pPr>
            <a:r>
              <a:rPr lang="it-IT" sz="7200" i="1" dirty="0">
                <a:solidFill>
                  <a:srgbClr val="C00000"/>
                </a:solidFill>
              </a:rPr>
              <a:t>- Tutele stipendiali nell’aspettativa conseguente ad infermità (Legge 187/1976)</a:t>
            </a:r>
          </a:p>
          <a:p>
            <a:pPr algn="just">
              <a:lnSpc>
                <a:spcPct val="170000"/>
              </a:lnSpc>
            </a:pPr>
            <a:r>
              <a:rPr lang="it-IT" sz="7200" i="1" dirty="0">
                <a:solidFill>
                  <a:srgbClr val="C00000"/>
                </a:solidFill>
              </a:rPr>
              <a:t>- Reimpiego in Amministrazione degli idonei nella forma parziale (D.P.R. 738/81)</a:t>
            </a:r>
          </a:p>
          <a:p>
            <a:pPr algn="just">
              <a:lnSpc>
                <a:spcPct val="170000"/>
              </a:lnSpc>
            </a:pPr>
            <a:r>
              <a:rPr lang="it-IT" sz="7200" i="1" dirty="0">
                <a:solidFill>
                  <a:srgbClr val="C00000"/>
                </a:solidFill>
              </a:rPr>
              <a:t>- Equo indennizzo (art. 1882 C.O.M.)</a:t>
            </a:r>
          </a:p>
          <a:p>
            <a:pPr algn="just">
              <a:lnSpc>
                <a:spcPct val="170000"/>
              </a:lnSpc>
            </a:pPr>
            <a:r>
              <a:rPr lang="it-IT" sz="7200" i="1" dirty="0">
                <a:solidFill>
                  <a:srgbClr val="C00000"/>
                </a:solidFill>
              </a:rPr>
              <a:t>- </a:t>
            </a:r>
            <a:r>
              <a:rPr lang="it-IT" sz="7200" i="1" dirty="0" err="1">
                <a:solidFill>
                  <a:srgbClr val="C00000"/>
                </a:solidFill>
              </a:rPr>
              <a:t>Inndennità</a:t>
            </a:r>
            <a:r>
              <a:rPr lang="it-IT" sz="7200" i="1" dirty="0">
                <a:solidFill>
                  <a:srgbClr val="C00000"/>
                </a:solidFill>
              </a:rPr>
              <a:t> una tantum (D.P.R. 738/81)</a:t>
            </a:r>
          </a:p>
          <a:p>
            <a:pPr algn="just">
              <a:lnSpc>
                <a:spcPct val="170000"/>
              </a:lnSpc>
            </a:pPr>
            <a:r>
              <a:rPr lang="it-IT" sz="7200" i="1" dirty="0">
                <a:solidFill>
                  <a:srgbClr val="C00000"/>
                </a:solidFill>
              </a:rPr>
              <a:t>- Pensione privilegiata ordinaria (art. 1884 e ss. C.O.M.)</a:t>
            </a:r>
          </a:p>
          <a:p>
            <a:pPr algn="just">
              <a:lnSpc>
                <a:spcPct val="170000"/>
              </a:lnSpc>
            </a:pPr>
            <a:r>
              <a:rPr lang="it-IT" sz="7200" i="1" dirty="0">
                <a:solidFill>
                  <a:srgbClr val="C00000"/>
                </a:solidFill>
              </a:rPr>
              <a:t>- Ben. economici connessi alla equiparazione a vittima del dovere (d.P.R. 243/2006)</a:t>
            </a:r>
            <a:endParaRPr lang="it-IT" sz="4900" dirty="0"/>
          </a:p>
          <a:p>
            <a:pPr>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43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77500" lnSpcReduction="20000"/>
          </a:bodyPr>
          <a:lstStyle/>
          <a:p>
            <a:endParaRPr lang="it-IT" dirty="0"/>
          </a:p>
          <a:p>
            <a:r>
              <a:rPr lang="it-IT" sz="4500" b="1" dirty="0">
                <a:solidFill>
                  <a:schemeClr val="tx2">
                    <a:lumMod val="50000"/>
                  </a:schemeClr>
                </a:solidFill>
              </a:rPr>
              <a:t>Il principio della unicità dell’accertamento</a:t>
            </a:r>
          </a:p>
          <a:p>
            <a:r>
              <a:rPr lang="it-IT" sz="4500" b="1" dirty="0">
                <a:solidFill>
                  <a:schemeClr val="tx2">
                    <a:lumMod val="50000"/>
                  </a:schemeClr>
                </a:solidFill>
              </a:rPr>
              <a:t>art. 12 del d.P.R. 29.10.2001, n. 461 </a:t>
            </a:r>
          </a:p>
          <a:p>
            <a:endParaRPr lang="it-IT" sz="2200" dirty="0">
              <a:solidFill>
                <a:schemeClr val="tx2">
                  <a:lumMod val="50000"/>
                </a:schemeClr>
              </a:solidFill>
            </a:endParaRPr>
          </a:p>
          <a:p>
            <a:pPr>
              <a:lnSpc>
                <a:spcPct val="120000"/>
              </a:lnSpc>
            </a:pPr>
            <a:r>
              <a:rPr lang="it-IT" sz="4400" i="1" dirty="0">
                <a:solidFill>
                  <a:srgbClr val="C00000"/>
                </a:solidFill>
              </a:rPr>
              <a:t>“Il riconoscimento della dipendenza da causa di servizio … costituisce accertamento definitivo anche nell'ipotesi di successiva richiesta di equo indennizzo e di trattamento pensionistico di privilegio”</a:t>
            </a:r>
          </a:p>
          <a:p>
            <a:pPr>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98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70000" lnSpcReduction="20000"/>
          </a:bodyPr>
          <a:lstStyle/>
          <a:p>
            <a:endParaRPr lang="it-IT" dirty="0"/>
          </a:p>
          <a:p>
            <a:r>
              <a:rPr lang="it-IT" sz="4500" b="1" dirty="0">
                <a:solidFill>
                  <a:schemeClr val="tx2">
                    <a:lumMod val="50000"/>
                  </a:schemeClr>
                </a:solidFill>
              </a:rPr>
              <a:t>Il personale delle FF.AA. e delle FF.PP.</a:t>
            </a:r>
          </a:p>
          <a:p>
            <a:r>
              <a:rPr lang="it-IT" sz="4500" b="1" dirty="0">
                <a:solidFill>
                  <a:schemeClr val="tx2">
                    <a:lumMod val="50000"/>
                  </a:schemeClr>
                </a:solidFill>
              </a:rPr>
              <a:t> e il concorso delle giurisdizioni </a:t>
            </a:r>
          </a:p>
          <a:p>
            <a:r>
              <a:rPr lang="it-IT" sz="4500" b="1" dirty="0">
                <a:solidFill>
                  <a:schemeClr val="tx2">
                    <a:lumMod val="50000"/>
                  </a:schemeClr>
                </a:solidFill>
              </a:rPr>
              <a:t>in materia di causa di servizio</a:t>
            </a:r>
          </a:p>
          <a:p>
            <a:pPr algn="just">
              <a:lnSpc>
                <a:spcPct val="120000"/>
              </a:lnSpc>
            </a:pPr>
            <a:r>
              <a:rPr lang="it-IT" sz="4500" i="1" dirty="0">
                <a:solidFill>
                  <a:srgbClr val="C00000"/>
                </a:solidFill>
              </a:rPr>
              <a:t>-  </a:t>
            </a:r>
            <a:r>
              <a:rPr lang="it-IT" sz="4500" b="1" i="1" dirty="0">
                <a:solidFill>
                  <a:srgbClr val="C00000"/>
                </a:solidFill>
              </a:rPr>
              <a:t>esclusiva</a:t>
            </a:r>
            <a:r>
              <a:rPr lang="it-IT" sz="4500" i="1" dirty="0">
                <a:solidFill>
                  <a:srgbClr val="C00000"/>
                </a:solidFill>
              </a:rPr>
              <a:t> del giudice amministrativo per ciò che    attiene al rapporto d’impiego</a:t>
            </a:r>
          </a:p>
          <a:p>
            <a:pPr algn="just">
              <a:lnSpc>
                <a:spcPct val="120000"/>
              </a:lnSpc>
            </a:pPr>
            <a:r>
              <a:rPr lang="it-IT" sz="4500" i="1" dirty="0">
                <a:solidFill>
                  <a:srgbClr val="C00000"/>
                </a:solidFill>
              </a:rPr>
              <a:t>-  </a:t>
            </a:r>
            <a:r>
              <a:rPr lang="it-IT" sz="4500" b="1" i="1" dirty="0">
                <a:solidFill>
                  <a:srgbClr val="C00000"/>
                </a:solidFill>
              </a:rPr>
              <a:t>contabile</a:t>
            </a:r>
            <a:r>
              <a:rPr lang="it-IT" sz="4500" i="1" dirty="0">
                <a:solidFill>
                  <a:srgbClr val="C00000"/>
                </a:solidFill>
              </a:rPr>
              <a:t> per il tema delle pensioni privilegiate</a:t>
            </a:r>
          </a:p>
          <a:p>
            <a:pPr algn="just">
              <a:lnSpc>
                <a:spcPct val="120000"/>
              </a:lnSpc>
            </a:pPr>
            <a:r>
              <a:rPr lang="it-IT" sz="4500" i="1" dirty="0">
                <a:solidFill>
                  <a:srgbClr val="C00000"/>
                </a:solidFill>
              </a:rPr>
              <a:t>- </a:t>
            </a:r>
            <a:r>
              <a:rPr lang="it-IT" sz="4500" b="1" i="1" dirty="0">
                <a:solidFill>
                  <a:srgbClr val="C00000"/>
                </a:solidFill>
              </a:rPr>
              <a:t>ordinaria</a:t>
            </a:r>
            <a:r>
              <a:rPr lang="it-IT" sz="4500" i="1" dirty="0">
                <a:solidFill>
                  <a:srgbClr val="C00000"/>
                </a:solidFill>
              </a:rPr>
              <a:t> per la tutela dei diritti soggettivi in materia di vittime del dovere ed equiparati</a:t>
            </a:r>
            <a:endParaRPr lang="it-IT" sz="4400"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934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70000" lnSpcReduction="20000"/>
          </a:bodyPr>
          <a:lstStyle/>
          <a:p>
            <a:endParaRPr lang="it-IT" dirty="0"/>
          </a:p>
          <a:p>
            <a:r>
              <a:rPr lang="it-IT" sz="4500" b="1" dirty="0">
                <a:solidFill>
                  <a:schemeClr val="tx2">
                    <a:lumMod val="50000"/>
                  </a:schemeClr>
                </a:solidFill>
              </a:rPr>
              <a:t>La causa di servizio e l’equo indennizzo</a:t>
            </a:r>
          </a:p>
          <a:p>
            <a:pPr algn="just">
              <a:lnSpc>
                <a:spcPct val="120000"/>
              </a:lnSpc>
            </a:pPr>
            <a:r>
              <a:rPr lang="it-IT" sz="4500" i="1" dirty="0">
                <a:solidFill>
                  <a:srgbClr val="C00000"/>
                </a:solidFill>
              </a:rPr>
              <a:t>Misura tabellare (corrisposta una volta tanto) ragguagliata:</a:t>
            </a:r>
          </a:p>
          <a:p>
            <a:pPr algn="just">
              <a:lnSpc>
                <a:spcPct val="120000"/>
              </a:lnSpc>
            </a:pPr>
            <a:r>
              <a:rPr lang="it-IT" sz="4500" i="1" dirty="0">
                <a:solidFill>
                  <a:srgbClr val="C00000"/>
                </a:solidFill>
              </a:rPr>
              <a:t>- all’età del dipendente</a:t>
            </a:r>
          </a:p>
          <a:p>
            <a:pPr algn="just">
              <a:lnSpc>
                <a:spcPct val="120000"/>
              </a:lnSpc>
            </a:pPr>
            <a:r>
              <a:rPr lang="it-IT" sz="4500" i="1" dirty="0">
                <a:solidFill>
                  <a:srgbClr val="C00000"/>
                </a:solidFill>
              </a:rPr>
              <a:t>- alla categoria di menomazione cui l’infermità è stata ascritta dalla Commissione Medica</a:t>
            </a:r>
          </a:p>
          <a:p>
            <a:pPr algn="just">
              <a:lnSpc>
                <a:spcPct val="120000"/>
              </a:lnSpc>
            </a:pPr>
            <a:r>
              <a:rPr lang="it-IT" sz="4500" i="1" dirty="0">
                <a:solidFill>
                  <a:srgbClr val="C00000"/>
                </a:solidFill>
              </a:rPr>
              <a:t>- allo stipendio annuo goduto dal dipendente al momento della presentazione della domanda</a:t>
            </a:r>
          </a:p>
          <a:p>
            <a:pPr algn="just">
              <a:lnSpc>
                <a:spcPct val="120000"/>
              </a:lnSpc>
            </a:pPr>
            <a:endParaRPr lang="it-IT" sz="4500" b="1"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483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77500" lnSpcReduction="20000"/>
          </a:bodyPr>
          <a:lstStyle/>
          <a:p>
            <a:endParaRPr lang="it-IT" dirty="0"/>
          </a:p>
          <a:p>
            <a:r>
              <a:rPr lang="it-IT" sz="4500" b="1" dirty="0">
                <a:solidFill>
                  <a:schemeClr val="tx2">
                    <a:lumMod val="50000"/>
                  </a:schemeClr>
                </a:solidFill>
              </a:rPr>
              <a:t>La causa di servizio e gli aumenti stipendiali per invalidità di servizio </a:t>
            </a:r>
            <a:endParaRPr lang="it-IT" sz="4500" i="1" dirty="0">
              <a:solidFill>
                <a:srgbClr val="C00000"/>
              </a:solidFill>
            </a:endParaRPr>
          </a:p>
          <a:p>
            <a:pPr algn="just">
              <a:lnSpc>
                <a:spcPct val="120000"/>
              </a:lnSpc>
            </a:pPr>
            <a:r>
              <a:rPr lang="it-IT" sz="4500" i="1" dirty="0">
                <a:solidFill>
                  <a:srgbClr val="C00000"/>
                </a:solidFill>
              </a:rPr>
              <a:t>Attribuzione di un aumento:</a:t>
            </a:r>
          </a:p>
          <a:p>
            <a:pPr algn="just">
              <a:lnSpc>
                <a:spcPct val="120000"/>
              </a:lnSpc>
            </a:pPr>
            <a:r>
              <a:rPr lang="it-IT" sz="4500" i="1" dirty="0">
                <a:solidFill>
                  <a:srgbClr val="C00000"/>
                </a:solidFill>
              </a:rPr>
              <a:t>- dell’1,25% della voce «stipendio» per le infermità ascritte alla 8^ o alla 7^ </a:t>
            </a:r>
            <a:r>
              <a:rPr lang="it-IT" sz="4500" i="1" dirty="0" err="1">
                <a:solidFill>
                  <a:srgbClr val="C00000"/>
                </a:solidFill>
              </a:rPr>
              <a:t>Cat</a:t>
            </a:r>
            <a:r>
              <a:rPr lang="it-IT" sz="4500" i="1" dirty="0">
                <a:solidFill>
                  <a:srgbClr val="C00000"/>
                </a:solidFill>
              </a:rPr>
              <a:t>. della </a:t>
            </a:r>
            <a:r>
              <a:rPr lang="it-IT" sz="4500" i="1" dirty="0" err="1">
                <a:solidFill>
                  <a:srgbClr val="C00000"/>
                </a:solidFill>
              </a:rPr>
              <a:t>Tab</a:t>
            </a:r>
            <a:r>
              <a:rPr lang="it-IT" sz="4500" i="1" dirty="0">
                <a:solidFill>
                  <a:srgbClr val="C00000"/>
                </a:solidFill>
              </a:rPr>
              <a:t>. A</a:t>
            </a:r>
          </a:p>
          <a:p>
            <a:pPr algn="just">
              <a:lnSpc>
                <a:spcPct val="120000"/>
              </a:lnSpc>
            </a:pPr>
            <a:r>
              <a:rPr lang="it-IT" sz="4500" i="1" dirty="0">
                <a:solidFill>
                  <a:srgbClr val="C00000"/>
                </a:solidFill>
              </a:rPr>
              <a:t>- del 2,50% per le </a:t>
            </a:r>
            <a:r>
              <a:rPr lang="it-IT" sz="4500" i="1" dirty="0" err="1">
                <a:solidFill>
                  <a:srgbClr val="C00000"/>
                </a:solidFill>
              </a:rPr>
              <a:t>ascrivibilità</a:t>
            </a:r>
            <a:r>
              <a:rPr lang="it-IT" sz="4500" i="1" dirty="0">
                <a:solidFill>
                  <a:srgbClr val="C00000"/>
                </a:solidFill>
              </a:rPr>
              <a:t> superiori (dalla 6^ alla 1^  </a:t>
            </a:r>
            <a:r>
              <a:rPr lang="it-IT" sz="4500" i="1" dirty="0" err="1">
                <a:solidFill>
                  <a:srgbClr val="C00000"/>
                </a:solidFill>
              </a:rPr>
              <a:t>Cat</a:t>
            </a:r>
            <a:r>
              <a:rPr lang="it-IT" sz="4500" i="1" dirty="0">
                <a:solidFill>
                  <a:srgbClr val="C00000"/>
                </a:solidFill>
              </a:rPr>
              <a:t>.)</a:t>
            </a:r>
          </a:p>
          <a:p>
            <a:pPr algn="just">
              <a:lnSpc>
                <a:spcPct val="120000"/>
              </a:lnSpc>
            </a:pPr>
            <a:endParaRPr lang="it-IT" sz="4500" b="1"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280920" cy="5105232"/>
          </a:xfrm>
        </p:spPr>
        <p:txBody>
          <a:bodyPr>
            <a:normAutofit fontScale="25000" lnSpcReduction="20000"/>
          </a:bodyPr>
          <a:lstStyle/>
          <a:p>
            <a:r>
              <a:rPr lang="it-IT" sz="7200" b="1" dirty="0" err="1">
                <a:solidFill>
                  <a:schemeClr val="tx1"/>
                </a:solidFill>
                <a:effectLst/>
                <a:latin typeface="Times New Roman" panose="02020603050405020304" pitchFamily="18" charset="0"/>
                <a:ea typeface="Calibri" panose="020F0502020204030204" pitchFamily="34" charset="0"/>
              </a:rPr>
              <a:t>Amm</a:t>
            </a:r>
            <a:r>
              <a:rPr lang="it-IT" sz="7200" b="1" dirty="0">
                <a:solidFill>
                  <a:schemeClr val="tx1"/>
                </a:solidFill>
                <a:effectLst/>
                <a:latin typeface="Times New Roman" panose="02020603050405020304" pitchFamily="18" charset="0"/>
                <a:ea typeface="Calibri" panose="020F0502020204030204" pitchFamily="34" charset="0"/>
              </a:rPr>
              <a:t>. Isp. (ca) Giovanni Maria FASCIA</a:t>
            </a:r>
            <a:endParaRPr lang="it-IT" sz="7200" i="1" dirty="0">
              <a:solidFill>
                <a:schemeClr val="tx1"/>
              </a:solidFill>
            </a:endParaRPr>
          </a:p>
          <a:p>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dipendenza da causa di servizio</a:t>
            </a:r>
          </a:p>
          <a:p>
            <a:r>
              <a:rPr lang="it-IT" sz="72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 l’equo indennizzo: attualità e prospettive</a:t>
            </a:r>
            <a:r>
              <a:rPr lang="it-IT" sz="72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20000"/>
              </a:lnSpc>
            </a:pPr>
            <a:endParaRPr lang="it-IT" sz="5600" b="1" dirty="0">
              <a:solidFill>
                <a:schemeClr val="tx1"/>
              </a:solidFill>
              <a:effectLst/>
              <a:latin typeface="Times New Roman" panose="02020603050405020304" pitchFamily="18" charset="0"/>
              <a:ea typeface="Times New Roman" panose="02020603050405020304" pitchFamily="18" charset="0"/>
            </a:endParaRPr>
          </a:p>
          <a:p>
            <a:pPr>
              <a:lnSpc>
                <a:spcPct val="120000"/>
              </a:lnSpc>
              <a:spcBef>
                <a:spcPts val="0"/>
              </a:spcBef>
            </a:pPr>
            <a:r>
              <a:rPr lang="it-IT" sz="8800" b="1" dirty="0">
                <a:solidFill>
                  <a:schemeClr val="tx1"/>
                </a:solidFill>
                <a:effectLst/>
                <a:latin typeface="Times New Roman" panose="02020603050405020304" pitchFamily="18" charset="0"/>
                <a:ea typeface="Times New Roman" panose="02020603050405020304" pitchFamily="18" charset="0"/>
              </a:rPr>
              <a:t>Le fasi procedimentali del riconoscimento e dei diritti susseguenti</a:t>
            </a:r>
          </a:p>
          <a:p>
            <a:pPr>
              <a:lnSpc>
                <a:spcPct val="120000"/>
              </a:lnSpc>
              <a:spcBef>
                <a:spcPts val="0"/>
              </a:spcBef>
            </a:pPr>
            <a:r>
              <a:rPr lang="it-IT" sz="8800" b="1" dirty="0">
                <a:solidFill>
                  <a:schemeClr val="tx1"/>
                </a:solidFill>
                <a:effectLst/>
                <a:latin typeface="Times New Roman" panose="02020603050405020304" pitchFamily="18" charset="0"/>
                <a:ea typeface="Times New Roman" panose="02020603050405020304" pitchFamily="18" charset="0"/>
              </a:rPr>
              <a:t>sono rigidamente fissate e regolamentate (1)</a:t>
            </a:r>
          </a:p>
          <a:p>
            <a:pPr>
              <a:lnSpc>
                <a:spcPct val="120000"/>
              </a:lnSpc>
              <a:spcBef>
                <a:spcPts val="0"/>
              </a:spcBef>
            </a:pPr>
            <a:endParaRPr lang="it-IT" sz="4800" b="1"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07000"/>
              </a:lnSpc>
              <a:spcBef>
                <a:spcPts val="0"/>
              </a:spcBef>
              <a:spcAft>
                <a:spcPts val="800"/>
              </a:spcAft>
              <a:buFont typeface="+mj-lt"/>
              <a:buAutoNum type="arabicParenR"/>
              <a:tabLst>
                <a:tab pos="457200" algn="l"/>
              </a:tabLst>
            </a:pPr>
            <a:r>
              <a:rPr lang="it-IT" sz="8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Domanda del dipendente o procedimento d’ufficio</a:t>
            </a:r>
            <a:endParaRPr lang="it-IT" sz="8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0"/>
              </a:spcBef>
              <a:spcAft>
                <a:spcPts val="800"/>
              </a:spcAft>
              <a:buFont typeface="+mj-lt"/>
              <a:buAutoNum type="arabicParenR"/>
              <a:tabLst>
                <a:tab pos="457200" algn="l"/>
              </a:tabLst>
            </a:pPr>
            <a:r>
              <a:rPr lang="it-IT" sz="8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Fase di accertamento del danno fisico e/o psichico subìto </a:t>
            </a:r>
          </a:p>
          <a:p>
            <a:pPr marL="342900" lvl="0" indent="-342900" algn="just">
              <a:lnSpc>
                <a:spcPct val="107000"/>
              </a:lnSpc>
              <a:spcBef>
                <a:spcPts val="0"/>
              </a:spcBef>
              <a:spcAft>
                <a:spcPts val="800"/>
              </a:spcAft>
              <a:buFont typeface="+mj-lt"/>
              <a:buAutoNum type="arabicParenR"/>
              <a:tabLst>
                <a:tab pos="457200" algn="l"/>
              </a:tabLst>
            </a:pPr>
            <a:r>
              <a:rPr lang="it-IT" sz="8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Fase di riconoscimento della dipendenza da causa di servizio</a:t>
            </a:r>
            <a:endParaRPr lang="it-IT" sz="8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0"/>
              </a:spcBef>
              <a:spcAft>
                <a:spcPts val="800"/>
              </a:spcAft>
              <a:buFont typeface="+mj-lt"/>
              <a:buAutoNum type="arabicParenR"/>
              <a:tabLst>
                <a:tab pos="457200" algn="l"/>
              </a:tabLst>
            </a:pPr>
            <a:r>
              <a:rPr lang="it-IT" sz="8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Ulteriori fasi procedimentali che sanciranno il diritto o il diniego al dipendente di fruire di una serie di benefici, regolamentati da altri istituti normativi e ricollegabili in maniera conseguenziale </a:t>
            </a:r>
            <a:endParaRPr lang="it-IT" sz="8800" dirty="0">
              <a:solidFill>
                <a:schemeClr val="tx2"/>
              </a:solidFill>
              <a:latin typeface="Georgia" panose="02040502050405020303" pitchFamily="18" charset="0"/>
            </a:endParaRPr>
          </a:p>
          <a:p>
            <a:pPr algn="l"/>
            <a:r>
              <a:rPr lang="it-IT" sz="5600" dirty="0">
                <a:solidFill>
                  <a:schemeClr val="tx2"/>
                </a:solidFill>
                <a:latin typeface="Georgia" panose="02040502050405020303" pitchFamily="18" charset="0"/>
              </a:rPr>
              <a:t>(1) DPR n. 461/2001</a:t>
            </a:r>
          </a:p>
          <a:p>
            <a:pPr algn="l"/>
            <a:endParaRPr lang="it-IT" sz="5600" dirty="0">
              <a:solidFill>
                <a:schemeClr val="tx2"/>
              </a:solidFill>
              <a:latin typeface="Georgia" panose="02040502050405020303" pitchFamily="18" charset="0"/>
            </a:endParaRPr>
          </a:p>
          <a:p>
            <a:endParaRPr lang="it-IT" sz="5600" dirty="0">
              <a:solidFill>
                <a:schemeClr val="tx2"/>
              </a:solidFill>
              <a:latin typeface="Georgia" panose="02040502050405020303" pitchFamily="18" charset="0"/>
            </a:endParaRPr>
          </a:p>
          <a:p>
            <a:r>
              <a:rPr lang="it-IT" sz="5600" dirty="0" err="1">
                <a:solidFill>
                  <a:schemeClr val="tx2"/>
                </a:solidFill>
                <a:latin typeface="Georgia" panose="02040502050405020303" pitchFamily="18" charset="0"/>
              </a:rPr>
              <a:t>ANMeLePA</a:t>
            </a:r>
            <a:r>
              <a:rPr lang="it-IT" sz="5600" dirty="0">
                <a:solidFill>
                  <a:schemeClr val="tx2"/>
                </a:solidFill>
                <a:latin typeface="Georgia" panose="02040502050405020303" pitchFamily="18" charset="0"/>
              </a:rPr>
              <a:t>  III Congresso Nazionale - Paestum-29-30 settembre 2022 </a:t>
            </a:r>
          </a:p>
          <a:p>
            <a:endParaRPr lang="it-IT" sz="5600" dirty="0">
              <a:solidFill>
                <a:schemeClr val="tx2"/>
              </a:solidFill>
              <a:latin typeface="Georgia" panose="02040502050405020303" pitchFamily="18" charset="0"/>
            </a:endParaRPr>
          </a:p>
          <a:p>
            <a:endParaRPr lang="it-IT" sz="22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961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55000" lnSpcReduction="20000"/>
          </a:bodyPr>
          <a:lstStyle/>
          <a:p>
            <a:endParaRPr lang="it-IT" dirty="0"/>
          </a:p>
          <a:p>
            <a:r>
              <a:rPr lang="it-IT" sz="4500" b="1" dirty="0">
                <a:solidFill>
                  <a:schemeClr val="tx2">
                    <a:lumMod val="50000"/>
                  </a:schemeClr>
                </a:solidFill>
              </a:rPr>
              <a:t>La causa di servizio e </a:t>
            </a:r>
          </a:p>
          <a:p>
            <a:r>
              <a:rPr lang="it-IT" sz="4500" b="1" dirty="0">
                <a:solidFill>
                  <a:schemeClr val="tx2">
                    <a:lumMod val="50000"/>
                  </a:schemeClr>
                </a:solidFill>
              </a:rPr>
              <a:t>la pensione privilegiata ordinaria </a:t>
            </a:r>
          </a:p>
          <a:p>
            <a:endParaRPr lang="it-IT" sz="4500" i="1" dirty="0">
              <a:solidFill>
                <a:srgbClr val="C00000"/>
              </a:solidFill>
            </a:endParaRPr>
          </a:p>
          <a:p>
            <a:pPr algn="just">
              <a:lnSpc>
                <a:spcPct val="120000"/>
              </a:lnSpc>
            </a:pPr>
            <a:r>
              <a:rPr lang="it-IT" sz="4500" i="1" dirty="0">
                <a:solidFill>
                  <a:srgbClr val="C00000"/>
                </a:solidFill>
              </a:rPr>
              <a:t>Sistema «cd. </a:t>
            </a:r>
            <a:r>
              <a:rPr lang="it-IT" sz="4500" i="1" dirty="0" err="1">
                <a:solidFill>
                  <a:srgbClr val="C00000"/>
                </a:solidFill>
              </a:rPr>
              <a:t>decimista</a:t>
            </a:r>
            <a:r>
              <a:rPr lang="it-IT" sz="4500" i="1" dirty="0">
                <a:solidFill>
                  <a:srgbClr val="C00000"/>
                </a:solidFill>
              </a:rPr>
              <a:t>»:</a:t>
            </a:r>
          </a:p>
          <a:p>
            <a:pPr algn="just">
              <a:lnSpc>
                <a:spcPct val="120000"/>
              </a:lnSpc>
            </a:pPr>
            <a:r>
              <a:rPr lang="it-IT" sz="4500" i="1" dirty="0">
                <a:solidFill>
                  <a:schemeClr val="tx2">
                    <a:lumMod val="50000"/>
                  </a:schemeClr>
                </a:solidFill>
              </a:rPr>
              <a:t>Attribuzione della </a:t>
            </a:r>
            <a:r>
              <a:rPr lang="it-IT" sz="4500" i="1" dirty="0" err="1">
                <a:solidFill>
                  <a:schemeClr val="tx2">
                    <a:lumMod val="50000"/>
                  </a:schemeClr>
                </a:solidFill>
              </a:rPr>
              <a:t>p.p.o</a:t>
            </a:r>
            <a:r>
              <a:rPr lang="it-IT" sz="4500" i="1" dirty="0">
                <a:solidFill>
                  <a:schemeClr val="tx2">
                    <a:lumMod val="50000"/>
                  </a:schemeClr>
                </a:solidFill>
              </a:rPr>
              <a:t>. attraverso l’aumento del 10% della pensione ordinaria (art. 67, co. 4 T.U. 1092/1973)</a:t>
            </a:r>
          </a:p>
          <a:p>
            <a:pPr algn="just">
              <a:lnSpc>
                <a:spcPct val="120000"/>
              </a:lnSpc>
            </a:pPr>
            <a:r>
              <a:rPr lang="it-IT" sz="4500" i="1" dirty="0">
                <a:solidFill>
                  <a:srgbClr val="C00000"/>
                </a:solidFill>
              </a:rPr>
              <a:t>Sistema «cd. percentualista»</a:t>
            </a:r>
          </a:p>
          <a:p>
            <a:pPr algn="just">
              <a:lnSpc>
                <a:spcPct val="120000"/>
              </a:lnSpc>
            </a:pPr>
            <a:r>
              <a:rPr lang="it-IT" sz="4500" i="1" dirty="0">
                <a:solidFill>
                  <a:schemeClr val="tx2">
                    <a:lumMod val="50000"/>
                  </a:schemeClr>
                </a:solidFill>
              </a:rPr>
              <a:t>Attribuzione di un trattamento privilegiato alternativo a quello ordinario la cui misura è ragguagliata alla gravità della patologia (art. 67, co. 2 e 3  T.U. 1092/1973)</a:t>
            </a:r>
          </a:p>
          <a:p>
            <a:pPr algn="just">
              <a:lnSpc>
                <a:spcPct val="120000"/>
              </a:lnSpc>
            </a:pPr>
            <a:endParaRPr lang="it-IT" sz="4500" i="1" dirty="0">
              <a:solidFill>
                <a:schemeClr val="tx2">
                  <a:lumMod val="50000"/>
                </a:schemeClr>
              </a:solidFill>
            </a:endParaRPr>
          </a:p>
          <a:p>
            <a:pPr algn="just">
              <a:lnSpc>
                <a:spcPct val="120000"/>
              </a:lnSpc>
            </a:pPr>
            <a:endParaRPr lang="it-IT" sz="4500" b="1"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4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62500" lnSpcReduction="20000"/>
          </a:bodyPr>
          <a:lstStyle/>
          <a:p>
            <a:endParaRPr lang="it-IT" dirty="0"/>
          </a:p>
          <a:p>
            <a:r>
              <a:rPr lang="it-IT" sz="4500" b="1" dirty="0">
                <a:solidFill>
                  <a:schemeClr val="tx2">
                    <a:lumMod val="50000"/>
                  </a:schemeClr>
                </a:solidFill>
              </a:rPr>
              <a:t>La causa di servizio e </a:t>
            </a:r>
          </a:p>
          <a:p>
            <a:r>
              <a:rPr lang="it-IT" sz="4500" b="1" dirty="0">
                <a:solidFill>
                  <a:schemeClr val="tx2">
                    <a:lumMod val="50000"/>
                  </a:schemeClr>
                </a:solidFill>
              </a:rPr>
              <a:t>la declaratoria di «equiparato» a vittima del dovere</a:t>
            </a:r>
          </a:p>
          <a:p>
            <a:endParaRPr lang="it-IT" sz="4500" i="1" dirty="0">
              <a:solidFill>
                <a:srgbClr val="C00000"/>
              </a:solidFill>
            </a:endParaRPr>
          </a:p>
          <a:p>
            <a:pPr algn="just">
              <a:lnSpc>
                <a:spcPct val="120000"/>
              </a:lnSpc>
            </a:pPr>
            <a:r>
              <a:rPr lang="it-IT" sz="4500" i="1" dirty="0">
                <a:solidFill>
                  <a:srgbClr val="C00000"/>
                </a:solidFill>
              </a:rPr>
              <a:t>Si dipendenza ex d.P.R. 461/2001.</a:t>
            </a:r>
            <a:r>
              <a:rPr lang="it-IT" sz="4500" i="1" dirty="0">
                <a:solidFill>
                  <a:schemeClr val="tx2">
                    <a:lumMod val="50000"/>
                  </a:schemeClr>
                </a:solidFill>
              </a:rPr>
              <a:t> </a:t>
            </a:r>
            <a:r>
              <a:rPr lang="it-IT" sz="4500" i="1" dirty="0">
                <a:solidFill>
                  <a:srgbClr val="C00000"/>
                </a:solidFill>
              </a:rPr>
              <a:t>Invio al CVCS e:</a:t>
            </a:r>
          </a:p>
          <a:p>
            <a:pPr algn="just">
              <a:lnSpc>
                <a:spcPct val="120000"/>
              </a:lnSpc>
            </a:pPr>
            <a:r>
              <a:rPr lang="it-IT" sz="4500" i="1" dirty="0">
                <a:solidFill>
                  <a:schemeClr val="tx2">
                    <a:lumMod val="50000"/>
                  </a:schemeClr>
                </a:solidFill>
              </a:rPr>
              <a:t>- Ipotesi A  		SI d.P.R. 243/2006</a:t>
            </a:r>
          </a:p>
          <a:p>
            <a:pPr algn="just">
              <a:lnSpc>
                <a:spcPct val="120000"/>
              </a:lnSpc>
            </a:pPr>
            <a:r>
              <a:rPr lang="it-IT" sz="4500" i="1" dirty="0">
                <a:solidFill>
                  <a:schemeClr val="tx2">
                    <a:lumMod val="50000"/>
                  </a:schemeClr>
                </a:solidFill>
              </a:rPr>
              <a:t>- Ipotesi B 		NO d.P.R. 243/2006</a:t>
            </a:r>
          </a:p>
          <a:p>
            <a:pPr algn="just">
              <a:lnSpc>
                <a:spcPct val="120000"/>
              </a:lnSpc>
            </a:pPr>
            <a:endParaRPr lang="it-IT" sz="4500" i="1" dirty="0">
              <a:solidFill>
                <a:srgbClr val="C00000"/>
              </a:solidFill>
            </a:endParaRPr>
          </a:p>
          <a:p>
            <a:pPr algn="just">
              <a:lnSpc>
                <a:spcPct val="120000"/>
              </a:lnSpc>
            </a:pPr>
            <a:r>
              <a:rPr lang="it-IT" sz="4500" i="1" dirty="0">
                <a:solidFill>
                  <a:srgbClr val="C00000"/>
                </a:solidFill>
              </a:rPr>
              <a:t>No dipendenza ex d.P.R. 461/2001. Invio al CVCS e: </a:t>
            </a:r>
          </a:p>
          <a:p>
            <a:pPr algn="just">
              <a:lnSpc>
                <a:spcPct val="120000"/>
              </a:lnSpc>
            </a:pPr>
            <a:r>
              <a:rPr lang="it-IT" sz="4500" i="1" dirty="0">
                <a:solidFill>
                  <a:schemeClr val="tx2">
                    <a:lumMod val="50000"/>
                  </a:schemeClr>
                </a:solidFill>
              </a:rPr>
              <a:t>- Ipotesi A		 NO d.P.R. 243/2006</a:t>
            </a:r>
          </a:p>
          <a:p>
            <a:pPr algn="just">
              <a:lnSpc>
                <a:spcPct val="120000"/>
              </a:lnSpc>
            </a:pPr>
            <a:endParaRPr lang="it-IT" sz="4500" i="1" dirty="0">
              <a:solidFill>
                <a:schemeClr val="tx2">
                  <a:lumMod val="50000"/>
                </a:schemeClr>
              </a:solidFill>
            </a:endParaRPr>
          </a:p>
          <a:p>
            <a:pPr algn="just">
              <a:lnSpc>
                <a:spcPct val="120000"/>
              </a:lnSpc>
            </a:pPr>
            <a:endParaRPr lang="it-IT" sz="4500" b="1"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a:extLst>
              <a:ext uri="{FF2B5EF4-FFF2-40B4-BE49-F238E27FC236}">
                <a16:creationId xmlns:a16="http://schemas.microsoft.com/office/drawing/2014/main" id="{C8288395-744D-4B32-BA04-C36155DAA60B}"/>
              </a:ext>
            </a:extLst>
          </p:cNvPr>
          <p:cNvSpPr/>
          <p:nvPr/>
        </p:nvSpPr>
        <p:spPr>
          <a:xfrm>
            <a:off x="2285782" y="3782993"/>
            <a:ext cx="864096" cy="3337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C8D7A816-AF37-4431-825E-BBC3B128BA74}"/>
              </a:ext>
            </a:extLst>
          </p:cNvPr>
          <p:cNvSpPr/>
          <p:nvPr/>
        </p:nvSpPr>
        <p:spPr>
          <a:xfrm>
            <a:off x="2285782" y="4309119"/>
            <a:ext cx="864096" cy="3337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5A179DE3-A875-4557-98FA-7C9C174ECD13}"/>
              </a:ext>
            </a:extLst>
          </p:cNvPr>
          <p:cNvSpPr/>
          <p:nvPr/>
        </p:nvSpPr>
        <p:spPr>
          <a:xfrm>
            <a:off x="2285782" y="5787725"/>
            <a:ext cx="864096" cy="3337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57417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32500" lnSpcReduction="20000"/>
          </a:bodyPr>
          <a:lstStyle/>
          <a:p>
            <a:endParaRPr lang="it-IT" dirty="0"/>
          </a:p>
          <a:p>
            <a:r>
              <a:rPr lang="it-IT" sz="6200" b="1" dirty="0">
                <a:solidFill>
                  <a:schemeClr val="tx2">
                    <a:lumMod val="50000"/>
                  </a:schemeClr>
                </a:solidFill>
              </a:rPr>
              <a:t>La causa di servizio ed </a:t>
            </a:r>
          </a:p>
          <a:p>
            <a:r>
              <a:rPr lang="it-IT" sz="6200" b="1" dirty="0">
                <a:solidFill>
                  <a:schemeClr val="tx2">
                    <a:lumMod val="50000"/>
                  </a:schemeClr>
                </a:solidFill>
              </a:rPr>
              <a:t>il sistema delle tutele </a:t>
            </a:r>
          </a:p>
          <a:p>
            <a:pPr algn="just"/>
            <a:endParaRPr lang="it-IT" sz="4500" i="1" dirty="0">
              <a:solidFill>
                <a:srgbClr val="C00000"/>
              </a:solidFill>
            </a:endParaRPr>
          </a:p>
          <a:p>
            <a:pPr algn="just"/>
            <a:r>
              <a:rPr lang="it-IT" sz="4900" b="1" i="1" dirty="0">
                <a:solidFill>
                  <a:srgbClr val="C00000"/>
                </a:solidFill>
              </a:rPr>
              <a:t>Tribunale Amministrativo Regionale o, in alternativa, quello straordinario amministrativo al Presidente della Repubblica</a:t>
            </a:r>
          </a:p>
          <a:p>
            <a:pPr algn="just">
              <a:lnSpc>
                <a:spcPct val="120000"/>
              </a:lnSpc>
            </a:pPr>
            <a:r>
              <a:rPr lang="it-IT" sz="4500" i="1" dirty="0">
                <a:solidFill>
                  <a:schemeClr val="tx2">
                    <a:lumMod val="50000"/>
                  </a:schemeClr>
                </a:solidFill>
              </a:rPr>
              <a:t>- diniego della causa di servizio ed equo indennizzo</a:t>
            </a:r>
          </a:p>
          <a:p>
            <a:pPr algn="just">
              <a:lnSpc>
                <a:spcPct val="120000"/>
              </a:lnSpc>
            </a:pPr>
            <a:r>
              <a:rPr lang="it-IT" sz="4500" i="1" dirty="0">
                <a:solidFill>
                  <a:schemeClr val="tx2">
                    <a:lumMod val="50000"/>
                  </a:schemeClr>
                </a:solidFill>
              </a:rPr>
              <a:t>- denegata attribuzione dello scatto stipendiale per invalidità di servizio</a:t>
            </a:r>
          </a:p>
          <a:p>
            <a:pPr algn="just">
              <a:lnSpc>
                <a:spcPct val="120000"/>
              </a:lnSpc>
            </a:pPr>
            <a:r>
              <a:rPr lang="it-IT" sz="4500" i="1" dirty="0">
                <a:solidFill>
                  <a:schemeClr val="tx2">
                    <a:lumMod val="50000"/>
                  </a:schemeClr>
                </a:solidFill>
              </a:rPr>
              <a:t>- recupero degli emolumenti stipendiali erogati in misura maggiore nel corso dell’aspettativa</a:t>
            </a:r>
          </a:p>
          <a:p>
            <a:pPr algn="just">
              <a:lnSpc>
                <a:spcPct val="120000"/>
              </a:lnSpc>
            </a:pPr>
            <a:r>
              <a:rPr lang="it-IT" sz="4500" i="1" dirty="0">
                <a:solidFill>
                  <a:schemeClr val="tx2">
                    <a:lumMod val="50000"/>
                  </a:schemeClr>
                </a:solidFill>
              </a:rPr>
              <a:t>- mancato reimpiego, in amministrazione, in qualità di idoneo nella forma parziale</a:t>
            </a:r>
          </a:p>
          <a:p>
            <a:pPr algn="just">
              <a:lnSpc>
                <a:spcPct val="120000"/>
              </a:lnSpc>
            </a:pPr>
            <a:r>
              <a:rPr lang="it-IT" sz="4500" i="1" dirty="0">
                <a:solidFill>
                  <a:schemeClr val="tx2">
                    <a:lumMod val="50000"/>
                  </a:schemeClr>
                </a:solidFill>
              </a:rPr>
              <a:t>- diniego al rimborso delle spese di cura ecc.</a:t>
            </a:r>
          </a:p>
          <a:p>
            <a:pPr algn="just">
              <a:lnSpc>
                <a:spcPct val="120000"/>
              </a:lnSpc>
            </a:pPr>
            <a:endParaRPr lang="it-IT" sz="4500" i="1" dirty="0">
              <a:solidFill>
                <a:srgbClr val="C00000"/>
              </a:solidFill>
            </a:endParaRPr>
          </a:p>
          <a:p>
            <a:pPr algn="just">
              <a:lnSpc>
                <a:spcPct val="120000"/>
              </a:lnSpc>
            </a:pPr>
            <a:r>
              <a:rPr lang="it-IT" sz="4900" b="1" i="1" dirty="0">
                <a:solidFill>
                  <a:srgbClr val="C00000"/>
                </a:solidFill>
              </a:rPr>
              <a:t>Corte dei Conti in funzione di giudice delle pensioni</a:t>
            </a:r>
          </a:p>
          <a:p>
            <a:pPr algn="just">
              <a:lnSpc>
                <a:spcPct val="120000"/>
              </a:lnSpc>
            </a:pPr>
            <a:r>
              <a:rPr lang="it-IT" sz="4500" i="1" dirty="0">
                <a:solidFill>
                  <a:schemeClr val="tx2">
                    <a:lumMod val="50000"/>
                  </a:schemeClr>
                </a:solidFill>
              </a:rPr>
              <a:t>- diniego della pensione privilegiata ordinaria</a:t>
            </a:r>
          </a:p>
          <a:p>
            <a:pPr algn="just">
              <a:lnSpc>
                <a:spcPct val="120000"/>
              </a:lnSpc>
            </a:pPr>
            <a:r>
              <a:rPr lang="it-IT" sz="4500" i="1" dirty="0">
                <a:solidFill>
                  <a:schemeClr val="tx2">
                    <a:lumMod val="50000"/>
                  </a:schemeClr>
                </a:solidFill>
              </a:rPr>
              <a:t>- diniego della dipendenza (anche  personale in servizio), quale pregiudizio al futuro accesso alla </a:t>
            </a:r>
            <a:r>
              <a:rPr lang="it-IT" sz="4500" i="1" dirty="0" err="1">
                <a:solidFill>
                  <a:schemeClr val="tx2">
                    <a:lumMod val="50000"/>
                  </a:schemeClr>
                </a:solidFill>
              </a:rPr>
              <a:t>ppo</a:t>
            </a:r>
            <a:r>
              <a:rPr lang="it-IT" sz="4500" i="1">
                <a:solidFill>
                  <a:schemeClr val="tx2">
                    <a:lumMod val="50000"/>
                  </a:schemeClr>
                </a:solidFill>
              </a:rPr>
              <a:t> (SSUU Ord.4325-14)</a:t>
            </a:r>
            <a:endParaRPr lang="it-IT" sz="4500" i="1" dirty="0">
              <a:solidFill>
                <a:schemeClr val="tx2">
                  <a:lumMod val="50000"/>
                </a:schemeClr>
              </a:solidFill>
            </a:endParaRPr>
          </a:p>
          <a:p>
            <a:pPr algn="just">
              <a:lnSpc>
                <a:spcPct val="120000"/>
              </a:lnSpc>
            </a:pPr>
            <a:endParaRPr lang="it-IT" sz="4500" i="1" dirty="0">
              <a:solidFill>
                <a:srgbClr val="C00000"/>
              </a:solidFill>
            </a:endParaRPr>
          </a:p>
          <a:p>
            <a:pPr algn="just">
              <a:lnSpc>
                <a:spcPct val="120000"/>
              </a:lnSpc>
            </a:pPr>
            <a:r>
              <a:rPr lang="it-IT" sz="4900" b="1" i="1" dirty="0">
                <a:solidFill>
                  <a:srgbClr val="C00000"/>
                </a:solidFill>
              </a:rPr>
              <a:t>Giudice Ordinario in funzione di giudice del lavoro</a:t>
            </a:r>
          </a:p>
          <a:p>
            <a:pPr algn="just">
              <a:lnSpc>
                <a:spcPct val="120000"/>
              </a:lnSpc>
            </a:pPr>
            <a:r>
              <a:rPr lang="it-IT" sz="4500" i="1" dirty="0">
                <a:solidFill>
                  <a:schemeClr val="tx2">
                    <a:lumMod val="50000"/>
                  </a:schemeClr>
                </a:solidFill>
              </a:rPr>
              <a:t>- diniego della dipendenza, quale pregiudizio all’accesso alla equiparazione a vittima del dovere</a:t>
            </a:r>
          </a:p>
          <a:p>
            <a:pPr algn="just">
              <a:lnSpc>
                <a:spcPct val="120000"/>
              </a:lnSpc>
            </a:pPr>
            <a:endParaRPr lang="it-IT" sz="4500" i="1" dirty="0">
              <a:solidFill>
                <a:schemeClr val="tx2">
                  <a:lumMod val="50000"/>
                </a:schemeClr>
              </a:solidFill>
            </a:endParaRPr>
          </a:p>
          <a:p>
            <a:pPr algn="just">
              <a:lnSpc>
                <a:spcPct val="120000"/>
              </a:lnSpc>
            </a:pPr>
            <a:endParaRPr lang="it-IT" sz="4500" i="1" dirty="0">
              <a:solidFill>
                <a:schemeClr val="tx2">
                  <a:lumMod val="50000"/>
                </a:schemeClr>
              </a:solidFill>
            </a:endParaRPr>
          </a:p>
          <a:p>
            <a:pPr algn="just">
              <a:lnSpc>
                <a:spcPct val="120000"/>
              </a:lnSpc>
            </a:pPr>
            <a:endParaRPr lang="it-IT" sz="4500" b="1" i="1" dirty="0">
              <a:solidFill>
                <a:srgbClr val="C00000"/>
              </a:solidFill>
            </a:endParaRPr>
          </a:p>
          <a:p>
            <a:pPr algn="just">
              <a:lnSpc>
                <a:spcPct val="170000"/>
              </a:lnSpc>
            </a:pPr>
            <a:endParaRPr lang="it-IT" dirty="0"/>
          </a:p>
          <a:p>
            <a:endParaRPr lang="it-IT"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941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25000" lnSpcReduction="20000"/>
          </a:bodyPr>
          <a:lstStyle/>
          <a:p>
            <a:endParaRPr lang="it-IT" dirty="0"/>
          </a:p>
          <a:p>
            <a:r>
              <a:rPr lang="it-IT" sz="7200" b="1" dirty="0">
                <a:solidFill>
                  <a:schemeClr val="tx2">
                    <a:lumMod val="50000"/>
                  </a:schemeClr>
                </a:solidFill>
              </a:rPr>
              <a:t>La giurisprudenza  </a:t>
            </a:r>
          </a:p>
          <a:p>
            <a:pPr algn="just"/>
            <a:r>
              <a:rPr lang="it-IT" sz="5600" b="1" i="1" dirty="0">
                <a:solidFill>
                  <a:srgbClr val="C00000"/>
                </a:solidFill>
              </a:rPr>
              <a:t>Un primo orientamento </a:t>
            </a:r>
          </a:p>
          <a:p>
            <a:pPr algn="just">
              <a:lnSpc>
                <a:spcPct val="120000"/>
              </a:lnSpc>
            </a:pPr>
            <a:r>
              <a:rPr lang="it-IT" sz="5600" i="1" dirty="0">
                <a:solidFill>
                  <a:schemeClr val="tx2">
                    <a:lumMod val="50000"/>
                  </a:schemeClr>
                </a:solidFill>
              </a:rPr>
              <a:t>“</a:t>
            </a:r>
            <a:r>
              <a:rPr lang="it-IT" sz="5600" b="1" i="1" dirty="0">
                <a:solidFill>
                  <a:schemeClr val="tx2">
                    <a:lumMod val="50000"/>
                  </a:schemeClr>
                </a:solidFill>
              </a:rPr>
              <a:t>pur nella diversità degli effetti dei due procedimenti, previdenziale l’uno e pensionistico l’altro, i due istituti hanno a presupposto l’unicità dell’accertamento </a:t>
            </a:r>
            <a:r>
              <a:rPr lang="it-IT" sz="5600" i="1" dirty="0">
                <a:solidFill>
                  <a:schemeClr val="tx2">
                    <a:lumMod val="50000"/>
                  </a:schemeClr>
                </a:solidFill>
              </a:rPr>
              <a:t>… pertanto … </a:t>
            </a:r>
            <a:r>
              <a:rPr lang="it-IT" sz="5600" b="1" i="1" dirty="0">
                <a:solidFill>
                  <a:schemeClr val="tx2">
                    <a:lumMod val="50000"/>
                  </a:schemeClr>
                </a:solidFill>
              </a:rPr>
              <a:t>non sussistono elementi per dubitare che, nel rispetto di criteri di ragionevolezza </a:t>
            </a:r>
            <a:r>
              <a:rPr lang="it-IT" sz="5600" i="1" dirty="0">
                <a:solidFill>
                  <a:schemeClr val="tx2">
                    <a:lumMod val="50000"/>
                  </a:schemeClr>
                </a:solidFill>
              </a:rPr>
              <a:t>… </a:t>
            </a:r>
            <a:r>
              <a:rPr lang="it-IT" sz="5600" b="1" i="1" dirty="0">
                <a:solidFill>
                  <a:schemeClr val="tx2">
                    <a:lumMod val="50000"/>
                  </a:schemeClr>
                </a:solidFill>
              </a:rPr>
              <a:t>il riconoscimento dell’infermità come dipendente da causa di servizio non può che ritenersi acquisito anche ai fini dell’equo indennizzo, una volta che sia intervenuta una pronuncia giurisprudenziale della Corte dei Conti dichiarativa del diritto del ricorrente a pensione privilegiata in base alla stessa infermità</a:t>
            </a:r>
            <a:r>
              <a:rPr lang="it-IT" sz="5600" i="1" dirty="0">
                <a:solidFill>
                  <a:schemeClr val="tx2">
                    <a:lumMod val="50000"/>
                  </a:schemeClr>
                </a:solidFill>
              </a:rPr>
              <a:t>” (cfr. Cons. Stato, Sez. V, 17 maggio 1996, n. 566 e Sez. IV, 30 aprile 1999, n. 746) ed ancora (TAR Lazio, </a:t>
            </a:r>
            <a:r>
              <a:rPr lang="it-IT" sz="5600" i="1" dirty="0" err="1">
                <a:solidFill>
                  <a:schemeClr val="tx2">
                    <a:lumMod val="50000"/>
                  </a:schemeClr>
                </a:solidFill>
              </a:rPr>
              <a:t>sez</a:t>
            </a:r>
            <a:r>
              <a:rPr lang="it-IT" sz="5600" i="1" dirty="0">
                <a:solidFill>
                  <a:schemeClr val="tx2">
                    <a:lumMod val="50000"/>
                  </a:schemeClr>
                </a:solidFill>
              </a:rPr>
              <a:t>, II, 27 settembre 2004, n.9803; TAR Lazio, Sez. I bis, 21 luglio 2017, n. 8852)</a:t>
            </a:r>
          </a:p>
          <a:p>
            <a:pPr algn="just">
              <a:lnSpc>
                <a:spcPct val="120000"/>
              </a:lnSpc>
            </a:pPr>
            <a:endParaRPr lang="it-IT" sz="5600" b="1" i="1" dirty="0">
              <a:solidFill>
                <a:srgbClr val="C00000"/>
              </a:solidFill>
            </a:endParaRPr>
          </a:p>
          <a:p>
            <a:pPr algn="just">
              <a:lnSpc>
                <a:spcPct val="120000"/>
              </a:lnSpc>
            </a:pPr>
            <a:r>
              <a:rPr lang="it-IT" sz="5600" b="1" i="1" dirty="0">
                <a:solidFill>
                  <a:srgbClr val="C00000"/>
                </a:solidFill>
              </a:rPr>
              <a:t>Un secondo ed opposto orientamento </a:t>
            </a:r>
          </a:p>
          <a:p>
            <a:pPr algn="just">
              <a:lnSpc>
                <a:spcPct val="120000"/>
              </a:lnSpc>
            </a:pPr>
            <a:r>
              <a:rPr lang="it-IT" sz="5600" b="1" i="1" dirty="0">
                <a:solidFill>
                  <a:schemeClr val="tx2">
                    <a:lumMod val="50000"/>
                  </a:schemeClr>
                </a:solidFill>
              </a:rPr>
              <a:t>“ai fini della concessione dell’equo indennizzo non assume alcuna rilevanza il riconoscimento delle dipendenza di infermità da causa di servizio ad opera della Corte dei Conti nel giudizio volto alla liquidazione della pensione privilegiata, stante l’autonomia tra i due procedimenti” </a:t>
            </a:r>
            <a:r>
              <a:rPr lang="it-IT" sz="5600" i="1" dirty="0">
                <a:solidFill>
                  <a:schemeClr val="tx2">
                    <a:lumMod val="50000"/>
                  </a:schemeClr>
                </a:solidFill>
              </a:rPr>
              <a:t>(Cons. Stato Sez. IV, Sent. 14.06.2018, n. 3670) </a:t>
            </a:r>
          </a:p>
          <a:p>
            <a:pPr algn="just">
              <a:lnSpc>
                <a:spcPct val="120000"/>
              </a:lnSpc>
            </a:pPr>
            <a:r>
              <a:rPr lang="it-IT" sz="5600" b="1" i="1" dirty="0">
                <a:solidFill>
                  <a:schemeClr val="tx2">
                    <a:lumMod val="50000"/>
                  </a:schemeClr>
                </a:solidFill>
              </a:rPr>
              <a:t>“la dipendenza dell’infermità da una causa di servizio </a:t>
            </a:r>
            <a:r>
              <a:rPr lang="it-IT" sz="5600" b="1" i="1" dirty="0" err="1">
                <a:solidFill>
                  <a:schemeClr val="tx2">
                    <a:lumMod val="50000"/>
                  </a:schemeClr>
                </a:solidFill>
              </a:rPr>
              <a:t>allorchè</a:t>
            </a:r>
            <a:r>
              <a:rPr lang="it-IT" sz="5600" b="1" i="1" dirty="0">
                <a:solidFill>
                  <a:schemeClr val="tx2">
                    <a:lumMod val="50000"/>
                  </a:schemeClr>
                </a:solidFill>
              </a:rPr>
              <a:t> venga in rilevo ai fini della concessione dell’equo indennizzo, deve essere accertata e valutata nell’ambito del procedimento suo proprio, pertanto, non possono riverberare alcun effetto in ordine all’equo indennizzo, né tantomeno far stato nel relativo giudizio amministrativo, le pronunce con le quali la Corte dei Conti sia stata chiamata ad accertare la sussistenza dei presupposti per il riconoscimento della pensione privilegiata </a:t>
            </a:r>
            <a:r>
              <a:rPr lang="it-IT" sz="5600" i="1" dirty="0">
                <a:solidFill>
                  <a:schemeClr val="tx2">
                    <a:lumMod val="50000"/>
                  </a:schemeClr>
                </a:solidFill>
              </a:rPr>
              <a:t>(Cons. Stato, Sez. VI, 29 maggio 2002, n. 2970 e C.G.A. per la Regione Siciliana 17.01.2018, n. 16)</a:t>
            </a:r>
          </a:p>
          <a:p>
            <a:pPr algn="just">
              <a:lnSpc>
                <a:spcPct val="120000"/>
              </a:lnSpc>
            </a:pPr>
            <a:endParaRPr lang="it-IT" sz="4800" b="1" i="1" dirty="0">
              <a:solidFill>
                <a:srgbClr val="C00000"/>
              </a:solidFill>
            </a:endParaRPr>
          </a:p>
          <a:p>
            <a:pPr algn="just">
              <a:lnSpc>
                <a:spcPct val="170000"/>
              </a:lnSpc>
            </a:pPr>
            <a:endParaRPr lang="it-IT" sz="3600" dirty="0"/>
          </a:p>
          <a:p>
            <a:endParaRPr lang="it-IT" sz="3600"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260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fontScale="40000" lnSpcReduction="20000"/>
          </a:bodyPr>
          <a:lstStyle/>
          <a:p>
            <a:endParaRPr lang="it-IT" dirty="0"/>
          </a:p>
          <a:p>
            <a:r>
              <a:rPr lang="it-IT" sz="9000" b="1" dirty="0">
                <a:solidFill>
                  <a:srgbClr val="C00000"/>
                </a:solidFill>
              </a:rPr>
              <a:t>In conclusione … </a:t>
            </a:r>
          </a:p>
          <a:p>
            <a:endParaRPr lang="it-IT" sz="9000" b="1" dirty="0">
              <a:solidFill>
                <a:srgbClr val="C00000"/>
              </a:solidFill>
            </a:endParaRPr>
          </a:p>
          <a:p>
            <a:pPr algn="just">
              <a:lnSpc>
                <a:spcPct val="120000"/>
              </a:lnSpc>
            </a:pPr>
            <a:r>
              <a:rPr lang="it-IT" sz="5500" i="1" dirty="0">
                <a:solidFill>
                  <a:schemeClr val="tx2">
                    <a:lumMod val="50000"/>
                  </a:schemeClr>
                </a:solidFill>
              </a:rPr>
              <a:t>Il richiamo operato all’art. 12 del d.P.R. 461/2001 è conclusivamente da intendere nel senso che </a:t>
            </a:r>
            <a:r>
              <a:rPr lang="it-IT" sz="5500" b="1" i="1" dirty="0">
                <a:solidFill>
                  <a:schemeClr val="tx2">
                    <a:lumMod val="50000"/>
                  </a:schemeClr>
                </a:solidFill>
              </a:rPr>
              <a:t>“l’unicità di accertamento riguarda la semplificazione dei procedimenti amministrativi per il riconoscimento delle infermità da causa di servizio, che rispetto al passato sono ricondotti ad un procedimento unitario, ma ciò non comporta il venire meno della autonomia, prevista dalla legge, degli elementi sostanziali dei diversi benefici connessi, fra i quali la pensione privilegiata e l’equo indennizzo” </a:t>
            </a:r>
            <a:r>
              <a:rPr lang="it-IT" sz="5500" i="1" dirty="0">
                <a:solidFill>
                  <a:schemeClr val="tx2">
                    <a:lumMod val="50000"/>
                  </a:schemeClr>
                </a:solidFill>
              </a:rPr>
              <a:t>(</a:t>
            </a:r>
            <a:r>
              <a:rPr lang="it-IT" sz="5500" i="1" dirty="0" err="1">
                <a:solidFill>
                  <a:schemeClr val="tx2">
                    <a:lumMod val="50000"/>
                  </a:schemeClr>
                </a:solidFill>
              </a:rPr>
              <a:t>CdC</a:t>
            </a:r>
            <a:r>
              <a:rPr lang="it-IT" sz="5500" i="1" dirty="0">
                <a:solidFill>
                  <a:schemeClr val="tx2">
                    <a:lumMod val="50000"/>
                  </a:schemeClr>
                </a:solidFill>
              </a:rPr>
              <a:t> per la Regione Siciliana - Palermo, Sent. 581/2020)</a:t>
            </a:r>
          </a:p>
          <a:p>
            <a:pPr algn="just">
              <a:lnSpc>
                <a:spcPct val="170000"/>
              </a:lnSpc>
            </a:pPr>
            <a:endParaRPr lang="it-IT" sz="5500" b="1" i="1" dirty="0">
              <a:solidFill>
                <a:schemeClr val="tx2">
                  <a:lumMod val="50000"/>
                </a:schemeClr>
              </a:solidFill>
            </a:endParaRPr>
          </a:p>
          <a:p>
            <a:endParaRPr lang="it-IT" sz="3600"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79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5522"/>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2411760" y="116633"/>
            <a:ext cx="4104456" cy="1313503"/>
          </a:xfrm>
        </p:spPr>
        <p:txBody>
          <a:bodyPr>
            <a:noAutofit/>
          </a:bodyPr>
          <a:lstStyle/>
          <a:p>
            <a:r>
              <a:rPr lang="it-IT" sz="2000" i="1" dirty="0">
                <a:solidFill>
                  <a:srgbClr val="0070C0"/>
                </a:solidFill>
              </a:rPr>
              <a:t>«La Medicina Legale della Pubblica Amministrazione tra emergenze sociali e tutele speciali» </a:t>
            </a:r>
          </a:p>
        </p:txBody>
      </p:sp>
      <p:sp>
        <p:nvSpPr>
          <p:cNvPr id="3" name="Sottotitolo 2"/>
          <p:cNvSpPr>
            <a:spLocks noGrp="1"/>
          </p:cNvSpPr>
          <p:nvPr>
            <p:ph type="subTitle" idx="1"/>
          </p:nvPr>
        </p:nvSpPr>
        <p:spPr>
          <a:xfrm>
            <a:off x="467544" y="1564128"/>
            <a:ext cx="8136904" cy="5105232"/>
          </a:xfrm>
        </p:spPr>
        <p:txBody>
          <a:bodyPr>
            <a:normAutofit/>
          </a:bodyPr>
          <a:lstStyle/>
          <a:p>
            <a:endParaRPr lang="it-IT" dirty="0"/>
          </a:p>
          <a:p>
            <a:r>
              <a:rPr lang="it-IT" sz="9000" b="1" dirty="0">
                <a:solidFill>
                  <a:srgbClr val="C00000"/>
                </a:solidFill>
              </a:rPr>
              <a:t>Grazie per l’attenzione</a:t>
            </a:r>
          </a:p>
          <a:p>
            <a:endParaRPr lang="it-IT" sz="9000" b="1" dirty="0">
              <a:solidFill>
                <a:srgbClr val="C00000"/>
              </a:solidFill>
            </a:endParaRPr>
          </a:p>
          <a:p>
            <a:endParaRPr lang="it-IT" sz="9000" b="1" dirty="0">
              <a:solidFill>
                <a:srgbClr val="C00000"/>
              </a:solidFill>
            </a:endParaRPr>
          </a:p>
          <a:p>
            <a:pPr algn="just">
              <a:lnSpc>
                <a:spcPct val="170000"/>
              </a:lnSpc>
            </a:pPr>
            <a:endParaRPr lang="it-IT" sz="5500" b="1" i="1" dirty="0">
              <a:solidFill>
                <a:schemeClr val="tx2">
                  <a:lumMod val="50000"/>
                </a:schemeClr>
              </a:solidFill>
            </a:endParaRPr>
          </a:p>
          <a:p>
            <a:endParaRPr lang="it-IT" sz="3600" dirty="0"/>
          </a:p>
          <a:p>
            <a:pPr lvl="1"/>
            <a:endParaRPr lang="it-IT" sz="5500" dirty="0">
              <a:solidFill>
                <a:schemeClr val="tx2"/>
              </a:solidFill>
              <a:latin typeface="Georgia" panose="02040502050405020303" pitchFamily="18" charset="0"/>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16633"/>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7869" y="133992"/>
            <a:ext cx="22479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78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2E387-CFDB-367A-16B8-D6AF14D82320}"/>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4549BFE7-65F3-03DE-CB56-3F5223683F71}"/>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23858D52-5579-FB62-E71E-D7DA43017A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9" r="1585"/>
          <a:stretch/>
        </p:blipFill>
        <p:spPr>
          <a:xfrm>
            <a:off x="2688336" y="857250"/>
            <a:ext cx="3751326" cy="5143500"/>
          </a:xfrm>
          <a:prstGeom prst="rect">
            <a:avLst/>
          </a:prstGeom>
        </p:spPr>
      </p:pic>
    </p:spTree>
    <p:extLst>
      <p:ext uri="{BB962C8B-B14F-4D97-AF65-F5344CB8AC3E}">
        <p14:creationId xmlns:p14="http://schemas.microsoft.com/office/powerpoint/2010/main" val="2392752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3696B-9A51-3C86-6042-B57666BA3ACB}"/>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D15A934B-68D7-CD78-542B-C39E72B3DC6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72" b="6790"/>
          <a:stretch/>
        </p:blipFill>
        <p:spPr>
          <a:xfrm rot="-5400000">
            <a:off x="2195681" y="1601819"/>
            <a:ext cx="5143500" cy="3654363"/>
          </a:xfrm>
        </p:spPr>
      </p:pic>
    </p:spTree>
    <p:extLst>
      <p:ext uri="{BB962C8B-B14F-4D97-AF65-F5344CB8AC3E}">
        <p14:creationId xmlns:p14="http://schemas.microsoft.com/office/powerpoint/2010/main" val="40885673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D2E34-1FAA-4217-D5CF-7F27233B7FD3}"/>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CB83CF58-0BB3-6187-3F5A-4267DBCE9BC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055" t="7634" r="2681" b="2233"/>
          <a:stretch/>
        </p:blipFill>
        <p:spPr>
          <a:xfrm rot="-5400000">
            <a:off x="2295517" y="1503239"/>
            <a:ext cx="5145478" cy="3853501"/>
          </a:xfrm>
        </p:spPr>
      </p:pic>
    </p:spTree>
    <p:extLst>
      <p:ext uri="{BB962C8B-B14F-4D97-AF65-F5344CB8AC3E}">
        <p14:creationId xmlns:p14="http://schemas.microsoft.com/office/powerpoint/2010/main" val="327110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1AE6B1-63D5-3E73-80BD-C2A5D4DE7A63}"/>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CB65F352-B8B7-CF76-8ED3-4D5FEA4E952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00" t="3112" r="1840" b="680"/>
          <a:stretch/>
        </p:blipFill>
        <p:spPr>
          <a:xfrm>
            <a:off x="2941058" y="857251"/>
            <a:ext cx="3911766" cy="5143499"/>
          </a:xfrm>
        </p:spPr>
      </p:pic>
    </p:spTree>
    <p:extLst>
      <p:ext uri="{BB962C8B-B14F-4D97-AF65-F5344CB8AC3E}">
        <p14:creationId xmlns:p14="http://schemas.microsoft.com/office/powerpoint/2010/main" val="7222478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7469</Words>
  <Application>Microsoft Office PowerPoint</Application>
  <PresentationFormat>Presentazione su schermo (4:3)</PresentationFormat>
  <Paragraphs>1246</Paragraphs>
  <Slides>106</Slides>
  <Notes>53</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106</vt:i4>
      </vt:variant>
    </vt:vector>
  </HeadingPairs>
  <TitlesOfParts>
    <vt:vector size="119" baseType="lpstr">
      <vt:lpstr>Arial</vt:lpstr>
      <vt:lpstr>Book Antiqua</vt:lpstr>
      <vt:lpstr>Calibri</vt:lpstr>
      <vt:lpstr>Georgia</vt:lpstr>
      <vt:lpstr>Symbol</vt:lpstr>
      <vt:lpstr>SymbolMT</vt:lpstr>
      <vt:lpstr>Tahoma</vt:lpstr>
      <vt:lpstr>Times New Roman</vt:lpstr>
      <vt:lpstr>Times New Roman,Bold</vt:lpstr>
      <vt:lpstr>TimesNewRomanPSMT</vt:lpstr>
      <vt:lpstr>Wingdings</vt:lpstr>
      <vt:lpstr>Wingdings 3</vt:lpstr>
      <vt:lpstr>Tema di Office</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 </vt:lpstr>
      <vt:lpstr> </vt:lpstr>
      <vt:lpstr>«La Medicina Legale della Pubblica Amministrazione tra emergenze sociali e tutele speciali» </vt:lpstr>
      <vt:lpstr>LA MEDICINA LEGALE  DELLA PUBBLICA AMMINISTRAZIONE  TRA EMERGENZE SOCIALI  E TUTELE SPECIALI</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Pensione Privilegiata</vt:lpstr>
      <vt:lpstr>LA MEDICINA LEGALE  DELLA PUBBLICA AMMINISTRAZIONE  TRA EMERGENZE SOCIALI  E TUTELE SPECIALI</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«La Medicina Legale della Pubblica Amministrazione tra emergenze sociali e tutele speciali» </vt:lpstr>
      <vt:lpstr>Presentazione standard di PowerPoint</vt:lpstr>
      <vt:lpstr>Presentazione standard di PowerPoint</vt:lpstr>
      <vt:lpstr>Presentazione standard di PowerPoint</vt:lpstr>
      <vt:lpstr>Presentazione standard di PowerPoint</vt:lpstr>
      <vt:lpstr>«La Medicina Legale della Pubblica Amministrazione tra emergenze sociali e tutele speciali» </vt:lpstr>
      <vt:lpstr>C.P.P.O – COMITATO PER LE PENSIONI PRIVILEGIATE ORDINARIE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«Dall’essere di Parmenide al valore della persona: tra storia e medicina legale della Pubblica Amministrazione»</dc:title>
  <dc:creator>Cannavicci, Cap. Marco - IGESAN</dc:creator>
  <cp:lastModifiedBy>lionello.papa@gmail.com</cp:lastModifiedBy>
  <cp:revision>401</cp:revision>
  <cp:lastPrinted>2016-09-19T10:57:00Z</cp:lastPrinted>
  <dcterms:created xsi:type="dcterms:W3CDTF">2016-09-07T15:10:13Z</dcterms:created>
  <dcterms:modified xsi:type="dcterms:W3CDTF">2022-10-10T16:27:17Z</dcterms:modified>
</cp:coreProperties>
</file>