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22" r:id="rId3"/>
  </p:sldMasterIdLst>
  <p:notesMasterIdLst>
    <p:notesMasterId r:id="rId31"/>
  </p:notesMasterIdLst>
  <p:sldIdLst>
    <p:sldId id="256" r:id="rId4"/>
    <p:sldId id="257" r:id="rId5"/>
    <p:sldId id="258" r:id="rId6"/>
    <p:sldId id="259" r:id="rId7"/>
    <p:sldId id="260" r:id="rId8"/>
    <p:sldId id="262" r:id="rId9"/>
    <p:sldId id="264" r:id="rId10"/>
    <p:sldId id="265" r:id="rId11"/>
    <p:sldId id="267" r:id="rId12"/>
    <p:sldId id="268" r:id="rId13"/>
    <p:sldId id="269" r:id="rId14"/>
    <p:sldId id="270" r:id="rId15"/>
    <p:sldId id="271" r:id="rId16"/>
    <p:sldId id="273" r:id="rId17"/>
    <p:sldId id="276"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6285A-C6B0-4BC0-8066-8E9953D06CD4}" type="datetimeFigureOut">
              <a:rPr lang="it-IT" smtClean="0"/>
              <a:t>03/07/2023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BDD19-248B-4F97-8A29-8CA6A31F824D}" type="slidenum">
              <a:rPr lang="it-IT" smtClean="0"/>
              <a:t>‹N›</a:t>
            </a:fld>
            <a:endParaRPr lang="it-IT"/>
          </a:p>
        </p:txBody>
      </p:sp>
    </p:spTree>
    <p:extLst>
      <p:ext uri="{BB962C8B-B14F-4D97-AF65-F5344CB8AC3E}">
        <p14:creationId xmlns:p14="http://schemas.microsoft.com/office/powerpoint/2010/main" val="784627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7F49D355-16BD-4E45-BD9A-5EA878CF7CBD}" type="datetimeFigureOut">
              <a:rPr lang="it-IT" smtClean="0"/>
              <a:t>03/07/2023</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03/07/2023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03/07/2023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3C87F2-D92A-BF40-8E78-4D3AA5A3042D}"/>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66E73B5-E772-894E-9C52-EDF9D99CE02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88946A0-7FEA-5445-9C5D-4C9759487653}"/>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20E8B48F-281F-844E-BC2E-96092252A66A}"/>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C2DFADCB-7777-D544-AA1A-A73E7E54D61F}"/>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3177876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AD9D09-3CB7-F348-99F1-6C87A647CD5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C9B67F0-4351-F145-81D0-E49C9BB068B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A0BE795-BE1A-0F4A-8157-0DE0AE6412E0}"/>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B8E3D0C7-A63F-4042-ACFB-B8ADD0C01554}"/>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ED7BDF7E-2C2B-9440-B32B-4F0CDB290471}"/>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3449797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3B64B8-DB8F-C542-91F3-AF10AE8ABABA}"/>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0111E32-1657-0743-8D75-A35A9AAC0B6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01B6F45-95A4-CE4E-BF41-EE22B9E73AAD}"/>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91276AD4-201A-0146-B13A-B5A20B0367E5}"/>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85DF95CF-D959-4D4B-AA66-5BA1ACA26693}"/>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3021150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CC653B-20A8-6140-88B9-A4AA00BC884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F8FA3DB-5D55-0B46-B8BD-696EF9CFCB51}"/>
              </a:ext>
            </a:extLst>
          </p:cNvPr>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0D14F4E-5488-6F42-BF2F-E36D36C87FF5}"/>
              </a:ext>
            </a:extLst>
          </p:cNvPr>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BDC9EA7-5626-FA40-AE36-152F235CBF58}"/>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6" name="Segnaposto piè di pagina 5">
            <a:extLst>
              <a:ext uri="{FF2B5EF4-FFF2-40B4-BE49-F238E27FC236}">
                <a16:creationId xmlns:a16="http://schemas.microsoft.com/office/drawing/2014/main" id="{39F897E2-30B3-CB43-B2E9-50C39D4ECB6F}"/>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7" name="Segnaposto numero diapositiva 6">
            <a:extLst>
              <a:ext uri="{FF2B5EF4-FFF2-40B4-BE49-F238E27FC236}">
                <a16:creationId xmlns:a16="http://schemas.microsoft.com/office/drawing/2014/main" id="{CE4BF2C7-6C7C-0642-9BF3-9B678EBD2EDA}"/>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4041063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441778-8825-F54B-AB94-E836AA6C6C83}"/>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6B78182-4088-D341-ACA1-C5BDFDBE70C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1F0441E-08FC-D846-998E-A74EFD49AC4E}"/>
              </a:ext>
            </a:extLst>
          </p:cNvPr>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C0D92AC-8433-AA41-A0AF-1B7D8CC869C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973B431-D70F-4946-A7D4-A4AAD3B46C5D}"/>
              </a:ext>
            </a:extLst>
          </p:cNvPr>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9FE298E-9B42-494E-B880-0355DC4A74E0}"/>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8" name="Segnaposto piè di pagina 7">
            <a:extLst>
              <a:ext uri="{FF2B5EF4-FFF2-40B4-BE49-F238E27FC236}">
                <a16:creationId xmlns:a16="http://schemas.microsoft.com/office/drawing/2014/main" id="{60FE81F1-BFAE-5441-9E6E-072EF702ECC3}"/>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9" name="Segnaposto numero diapositiva 8">
            <a:extLst>
              <a:ext uri="{FF2B5EF4-FFF2-40B4-BE49-F238E27FC236}">
                <a16:creationId xmlns:a16="http://schemas.microsoft.com/office/drawing/2014/main" id="{3D96CE51-3495-2540-A099-595C32EC403E}"/>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3404644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2B326F-D515-8E4B-B19D-BF753CE873A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5B88764-62EA-F447-B0B8-6F13F6DE9C46}"/>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4" name="Segnaposto piè di pagina 3">
            <a:extLst>
              <a:ext uri="{FF2B5EF4-FFF2-40B4-BE49-F238E27FC236}">
                <a16:creationId xmlns:a16="http://schemas.microsoft.com/office/drawing/2014/main" id="{3FA67E2C-105E-6243-BAE2-87162F0044AC}"/>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5" name="Segnaposto numero diapositiva 4">
            <a:extLst>
              <a:ext uri="{FF2B5EF4-FFF2-40B4-BE49-F238E27FC236}">
                <a16:creationId xmlns:a16="http://schemas.microsoft.com/office/drawing/2014/main" id="{4D5F5F9C-9B42-9144-B51F-2AC1926F8A54}"/>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2872691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B347AB0-6079-7E4F-94AF-9DCDB6540ADD}"/>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3" name="Segnaposto piè di pagina 2">
            <a:extLst>
              <a:ext uri="{FF2B5EF4-FFF2-40B4-BE49-F238E27FC236}">
                <a16:creationId xmlns:a16="http://schemas.microsoft.com/office/drawing/2014/main" id="{918581AD-E18F-1549-A8D0-D593D972C8F7}"/>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4" name="Segnaposto numero diapositiva 3">
            <a:extLst>
              <a:ext uri="{FF2B5EF4-FFF2-40B4-BE49-F238E27FC236}">
                <a16:creationId xmlns:a16="http://schemas.microsoft.com/office/drawing/2014/main" id="{B854B407-5E0E-A640-9711-55A58427E0C4}"/>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2035779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E9C5F9-3680-6944-AAD6-735F84B0ED9E}"/>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961C595-46BE-844B-A089-58024A4D0F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B6183B3-0356-B046-8B05-439939CC777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E73DBC8-49E8-BF40-8F9B-AC88DB76BF9B}"/>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6" name="Segnaposto piè di pagina 5">
            <a:extLst>
              <a:ext uri="{FF2B5EF4-FFF2-40B4-BE49-F238E27FC236}">
                <a16:creationId xmlns:a16="http://schemas.microsoft.com/office/drawing/2014/main" id="{9ED01AA2-D1BF-4B48-90E1-733EE2262D75}"/>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7" name="Segnaposto numero diapositiva 6">
            <a:extLst>
              <a:ext uri="{FF2B5EF4-FFF2-40B4-BE49-F238E27FC236}">
                <a16:creationId xmlns:a16="http://schemas.microsoft.com/office/drawing/2014/main" id="{85F00F1D-5E7A-2A49-8E0F-28E5F4C03E0C}"/>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371183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7F49D355-16BD-4E45-BD9A-5EA878CF7CBD}" type="datetimeFigureOut">
              <a:rPr lang="it-IT" smtClean="0"/>
              <a:t>03/07/2023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
        <p:nvSpPr>
          <p:cNvPr id="7" name="Titolo 6"/>
          <p:cNvSpPr>
            <a:spLocks noGrp="1"/>
          </p:cNvSpPr>
          <p:nvPr>
            <p:ph type="title"/>
          </p:nvPr>
        </p:nvSpPr>
        <p:spPr/>
        <p:txBody>
          <a:bodyPr rtlCol="0"/>
          <a:lstStyle/>
          <a:p>
            <a:r>
              <a:rPr kumimoji="0" lang="it-IT"/>
              <a:t>Fare clic per modificare lo stile del titolo</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CEF7AE-417C-B24C-9392-C02898BB27C9}"/>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7461E59-1F16-5F43-973C-450252992C3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F5352ABB-D187-9149-95D1-3C81AB05FAB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A59ABBC-B923-9D45-81A7-EE7513EA2768}"/>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6" name="Segnaposto piè di pagina 5">
            <a:extLst>
              <a:ext uri="{FF2B5EF4-FFF2-40B4-BE49-F238E27FC236}">
                <a16:creationId xmlns:a16="http://schemas.microsoft.com/office/drawing/2014/main" id="{2C422A16-A8B7-1A44-8AFC-8EE5E7F8EF19}"/>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7" name="Segnaposto numero diapositiva 6">
            <a:extLst>
              <a:ext uri="{FF2B5EF4-FFF2-40B4-BE49-F238E27FC236}">
                <a16:creationId xmlns:a16="http://schemas.microsoft.com/office/drawing/2014/main" id="{FC505D05-4504-8E4A-94AD-1D4520228E5C}"/>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2903186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F2F6F8-ADFD-9248-9376-315D9B19876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A6F64DC-76AE-5F4B-B6C3-486DC17E7D6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C15839-0E93-DB4C-AC67-B449C5D0FA61}"/>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8680D269-E5A5-4E45-9E19-DC3971AA8205}"/>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AB81F4CA-92EB-B543-AB59-41C4B9C8F2DE}"/>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3046672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0C7F0C9-4467-E44F-A308-D59C4C373D52}"/>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63846E2-BB45-A84B-A6D6-E9C62144F82B}"/>
              </a:ext>
            </a:extLst>
          </p:cNvPr>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8702500-750D-F24B-9D23-ECCC9DFBE83D}"/>
              </a:ext>
            </a:extLst>
          </p:cNvPr>
          <p:cNvSpPr>
            <a:spLocks noGrp="1"/>
          </p:cNvSpPr>
          <p:nvPr>
            <p:ph type="dt" sz="half" idx="10"/>
          </p:nvPr>
        </p:nvSpPr>
        <p:spPr/>
        <p:txBody>
          <a:body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8C18795F-F87C-5F4B-B4EB-FB9D42BEDD55}"/>
              </a:ext>
            </a:extLst>
          </p:cNvPr>
          <p:cNvSpPr>
            <a:spLocks noGrp="1"/>
          </p:cNvSpPr>
          <p:nvPr>
            <p:ph type="ftr" sz="quarter" idx="11"/>
          </p:nvPr>
        </p:nvSpPr>
        <p:spPr/>
        <p:txBody>
          <a:bodyPr/>
          <a:lstStyle/>
          <a:p>
            <a:pPr defTabSz="685800"/>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50D4BD5E-A2B0-1B49-8C5C-7438C0E2BB4B}"/>
              </a:ext>
            </a:extLst>
          </p:cNvPr>
          <p:cNvSpPr>
            <a:spLocks noGrp="1"/>
          </p:cNvSpPr>
          <p:nvPr>
            <p:ph type="sldNum" sz="quarter" idx="12"/>
          </p:nvPr>
        </p:nvSpPr>
        <p:spPr/>
        <p:txBody>
          <a:body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30423278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86955" y="728663"/>
            <a:ext cx="8370093" cy="2339976"/>
          </a:xfrm>
          <a:prstGeom prst="rect">
            <a:avLst/>
          </a:prstGeom>
        </p:spPr>
        <p:txBody>
          <a:bodyPr anchor="ctr"/>
          <a:lstStyle>
            <a:lvl1pPr algn="ctr">
              <a:lnSpc>
                <a:spcPct val="100000"/>
              </a:lnSpc>
              <a:defRPr sz="3600"/>
            </a:lvl1pPr>
          </a:lstStyle>
          <a:p>
            <a:r>
              <a:rPr lang="it-IT" dirty="0"/>
              <a:t>FARE CLIC PER MODIFICARE LO STILE DEL TITOLO</a:t>
            </a:r>
          </a:p>
        </p:txBody>
      </p:sp>
    </p:spTree>
    <p:extLst>
      <p:ext uri="{BB962C8B-B14F-4D97-AF65-F5344CB8AC3E}">
        <p14:creationId xmlns:p14="http://schemas.microsoft.com/office/powerpoint/2010/main" val="2142814718"/>
      </p:ext>
    </p:extLst>
  </p:cSld>
  <p:clrMapOvr>
    <a:masterClrMapping/>
  </p:clrMapOvr>
  <p:transition spd="slow">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unti (con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0" y="728665"/>
            <a:ext cx="9144000" cy="514738"/>
          </a:xfrm>
          <a:prstGeom prst="rect">
            <a:avLst/>
          </a:prstGeom>
          <a:gradFill>
            <a:gsLst>
              <a:gs pos="0">
                <a:srgbClr val="001E42">
                  <a:lumMod val="50000"/>
                  <a:lumOff val="50000"/>
                  <a:alpha val="32000"/>
                </a:srgbClr>
              </a:gs>
              <a:gs pos="100000">
                <a:schemeClr val="bg1">
                  <a:lumMod val="50000"/>
                  <a:alpha val="0"/>
                </a:schemeClr>
              </a:gs>
            </a:gsLst>
            <a:lin ang="0" scaled="1"/>
          </a:gradFill>
          <a:effectLst>
            <a:outerShdw blurRad="254000" dist="127000" dir="2400000" algn="tl" rotWithShape="0">
              <a:prstClr val="black">
                <a:alpha val="40000"/>
              </a:prstClr>
            </a:outerShdw>
          </a:effectLst>
        </p:spPr>
        <p:txBody>
          <a:bodyPr lIns="900000" tIns="72000" rIns="720000" bIns="72000">
            <a:spAutoFit/>
          </a:bodyPr>
          <a:lstStyle>
            <a:lvl1pPr>
              <a:lnSpc>
                <a:spcPct val="100000"/>
              </a:lnSpc>
              <a:defRPr sz="2400"/>
            </a:lvl1pPr>
          </a:lstStyle>
          <a:p>
            <a:r>
              <a:rPr lang="it-IT" dirty="0"/>
              <a:t>Titolo</a:t>
            </a:r>
          </a:p>
        </p:txBody>
      </p:sp>
      <p:sp>
        <p:nvSpPr>
          <p:cNvPr id="4" name="Segnaposto testo 3"/>
          <p:cNvSpPr>
            <a:spLocks noGrp="1"/>
          </p:cNvSpPr>
          <p:nvPr>
            <p:ph type="body" sz="quarter" idx="10"/>
          </p:nvPr>
        </p:nvSpPr>
        <p:spPr>
          <a:xfrm>
            <a:off x="386955" y="1818168"/>
            <a:ext cx="8370093" cy="3879371"/>
          </a:xfrm>
          <a:prstGeom prst="rect">
            <a:avLst/>
          </a:prstGeom>
        </p:spPr>
        <p:txBody>
          <a:bodyPr anchor="t"/>
          <a:lstStyle>
            <a:lvl1pPr marL="535781" indent="-535781">
              <a:lnSpc>
                <a:spcPct val="100000"/>
              </a:lnSpc>
              <a:buClr>
                <a:srgbClr val="FFC000"/>
              </a:buClr>
              <a:buSzPct val="80000"/>
              <a:buFont typeface="Zapf Dingbats"/>
              <a:buChar char="➤"/>
              <a:defRPr sz="2400"/>
            </a:lvl1pPr>
            <a:lvl2pPr marL="671513" indent="-414338">
              <a:lnSpc>
                <a:spcPct val="100000"/>
              </a:lnSpc>
              <a:buClr>
                <a:srgbClr val="FFC000"/>
              </a:buClr>
              <a:buSzPct val="60000"/>
              <a:buFont typeface="Zapf Dingbats"/>
              <a:buChar char="➤"/>
              <a:defRPr sz="2400"/>
            </a:lvl2pPr>
            <a:lvl3pPr marL="942975" indent="-428625">
              <a:lnSpc>
                <a:spcPct val="100000"/>
              </a:lnSpc>
              <a:buClr>
                <a:srgbClr val="FFC000"/>
              </a:buClr>
              <a:buSzPct val="60000"/>
              <a:buFont typeface="Zapf Dingbats"/>
              <a:buChar char="➤"/>
              <a:defRPr sz="2400"/>
            </a:lvl3pPr>
            <a:lvl4pPr marL="1214438" indent="-442913">
              <a:lnSpc>
                <a:spcPct val="100000"/>
              </a:lnSpc>
              <a:buClr>
                <a:srgbClr val="FFC000"/>
              </a:buClr>
              <a:buSzPct val="60000"/>
              <a:buFont typeface="Zapf Dingbats"/>
              <a:buChar char="➤"/>
              <a:defRPr sz="2400"/>
            </a:lvl4pPr>
            <a:lvl5pPr marL="1478756" indent="-466725">
              <a:lnSpc>
                <a:spcPct val="100000"/>
              </a:lnSpc>
              <a:buClr>
                <a:srgbClr val="FFC000"/>
              </a:buClr>
              <a:buSzPct val="60000"/>
              <a:buFont typeface="Zapf Dingbats"/>
              <a:buChar char="➤"/>
              <a:defRPr sz="2400"/>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415142057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charRg st="114" end="114"/>
                                            </p:txEl>
                                          </p:spTgt>
                                        </p:tgtEl>
                                        <p:attrNameLst>
                                          <p:attrName>style.visibility</p:attrName>
                                        </p:attrNameLst>
                                      </p:cBhvr>
                                      <p:to>
                                        <p:strVal val="visible"/>
                                      </p:to>
                                    </p:set>
                                    <p:animEffect transition="in" filter="wipe(left)">
                                      <p:cBhvr>
                                        <p:cTn id="32" dur="500"/>
                                        <p:tgtEl>
                                          <p:spTgt spid="4">
                                            <p:txEl>
                                              <p:charRg st="114" end="1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tmplLst>
          <p:tmpl lvl="1">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unti (senza titolo)">
    <p:spTree>
      <p:nvGrpSpPr>
        <p:cNvPr id="1" name=""/>
        <p:cNvGrpSpPr/>
        <p:nvPr/>
      </p:nvGrpSpPr>
      <p:grpSpPr>
        <a:xfrm>
          <a:off x="0" y="0"/>
          <a:ext cx="0" cy="0"/>
          <a:chOff x="0" y="0"/>
          <a:chExt cx="0" cy="0"/>
        </a:xfrm>
      </p:grpSpPr>
      <p:sp>
        <p:nvSpPr>
          <p:cNvPr id="4" name="Segnaposto testo 3"/>
          <p:cNvSpPr>
            <a:spLocks noGrp="1"/>
          </p:cNvSpPr>
          <p:nvPr>
            <p:ph type="body" sz="quarter" idx="10"/>
          </p:nvPr>
        </p:nvSpPr>
        <p:spPr>
          <a:xfrm>
            <a:off x="386955" y="728665"/>
            <a:ext cx="8370093" cy="4968875"/>
          </a:xfrm>
          <a:prstGeom prst="rect">
            <a:avLst/>
          </a:prstGeom>
        </p:spPr>
        <p:txBody>
          <a:bodyPr anchor="ctr"/>
          <a:lstStyle>
            <a:lvl1pPr marL="535781" indent="-535781">
              <a:lnSpc>
                <a:spcPct val="100000"/>
              </a:lnSpc>
              <a:buClr>
                <a:srgbClr val="FFC000"/>
              </a:buClr>
              <a:buSzPct val="80000"/>
              <a:buFont typeface="Zapf Dingbats"/>
              <a:buChar char="➤"/>
              <a:defRPr sz="2400"/>
            </a:lvl1pPr>
            <a:lvl2pPr marL="671513" indent="-414338">
              <a:lnSpc>
                <a:spcPct val="100000"/>
              </a:lnSpc>
              <a:buClr>
                <a:srgbClr val="FFC000"/>
              </a:buClr>
              <a:buSzPct val="60000"/>
              <a:buFont typeface="Zapf Dingbats"/>
              <a:buChar char="➤"/>
              <a:defRPr sz="2400"/>
            </a:lvl2pPr>
            <a:lvl3pPr marL="942975" indent="-428625">
              <a:lnSpc>
                <a:spcPct val="100000"/>
              </a:lnSpc>
              <a:buClr>
                <a:srgbClr val="FFC000"/>
              </a:buClr>
              <a:buSzPct val="60000"/>
              <a:buFont typeface="Zapf Dingbats"/>
              <a:buChar char="➤"/>
              <a:defRPr sz="2400"/>
            </a:lvl3pPr>
            <a:lvl4pPr marL="1214438" indent="-442913">
              <a:lnSpc>
                <a:spcPct val="100000"/>
              </a:lnSpc>
              <a:buClr>
                <a:srgbClr val="FFC000"/>
              </a:buClr>
              <a:buSzPct val="60000"/>
              <a:buFont typeface="Zapf Dingbats"/>
              <a:buChar char="➤"/>
              <a:defRPr sz="2400"/>
            </a:lvl4pPr>
            <a:lvl5pPr marL="1478756" indent="-466725">
              <a:lnSpc>
                <a:spcPct val="100000"/>
              </a:lnSpc>
              <a:buClr>
                <a:srgbClr val="FFC000"/>
              </a:buClr>
              <a:buSzPct val="60000"/>
              <a:buFont typeface="Zapf Dingbats"/>
              <a:buChar char="➤"/>
              <a:defRPr sz="2400"/>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22882265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charRg st="114" end="114"/>
                                            </p:txEl>
                                          </p:spTgt>
                                        </p:tgtEl>
                                        <p:attrNameLst>
                                          <p:attrName>style.visibility</p:attrName>
                                        </p:attrNameLst>
                                      </p:cBhvr>
                                      <p:to>
                                        <p:strVal val="visible"/>
                                      </p:to>
                                    </p:set>
                                    <p:animEffect transition="in" filter="wipe(left)">
                                      <p:cBhvr>
                                        <p:cTn id="32" dur="500"/>
                                        <p:tgtEl>
                                          <p:spTgt spid="4">
                                            <p:txEl>
                                              <p:charRg st="114" end="1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tmplLst>
          <p:tmpl lvl="1">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Lst>
      </p:bldP>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Vu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5666006"/>
      </p:ext>
    </p:extLst>
  </p:cSld>
  <p:clrMapOvr>
    <a:masterClrMapping/>
  </p:clrMapOvr>
  <p:transition spd="slow">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IEPILOGO">
    <p:spTree>
      <p:nvGrpSpPr>
        <p:cNvPr id="1" name=""/>
        <p:cNvGrpSpPr/>
        <p:nvPr/>
      </p:nvGrpSpPr>
      <p:grpSpPr>
        <a:xfrm>
          <a:off x="0" y="0"/>
          <a:ext cx="0" cy="0"/>
          <a:chOff x="0" y="0"/>
          <a:chExt cx="0" cy="0"/>
        </a:xfrm>
      </p:grpSpPr>
      <p:sp>
        <p:nvSpPr>
          <p:cNvPr id="4" name="CasellaDiTesto 3"/>
          <p:cNvSpPr txBox="1"/>
          <p:nvPr/>
        </p:nvSpPr>
        <p:spPr>
          <a:xfrm>
            <a:off x="2" y="2"/>
            <a:ext cx="9143999" cy="5697539"/>
          </a:xfrm>
          <a:prstGeom prst="rect">
            <a:avLst/>
          </a:prstGeom>
          <a:noFill/>
        </p:spPr>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it-IT" sz="4050" b="0" i="0" u="none" strike="noStrike" kern="1200" cap="none" spc="0" normalizeH="0" baseline="0" noProof="0" dirty="0">
                <a:ln>
                  <a:noFill/>
                </a:ln>
                <a:solidFill>
                  <a:srgbClr val="FFFFFF"/>
                </a:solidFill>
                <a:effectLst/>
                <a:uLnTx/>
                <a:uFillTx/>
                <a:latin typeface="ITC Lubalin Graph Std ExLight"/>
                <a:ea typeface="+mn-ea"/>
                <a:cs typeface="Arial"/>
              </a:rPr>
              <a:t>RIEPILOGO</a:t>
            </a:r>
            <a:br>
              <a:rPr kumimoji="0" lang="it-IT" sz="4050" b="0" i="0" u="none" strike="noStrike" kern="1200" cap="none" spc="0" normalizeH="0" baseline="0" noProof="0" dirty="0">
                <a:ln>
                  <a:noFill/>
                </a:ln>
                <a:solidFill>
                  <a:srgbClr val="FFFFFF"/>
                </a:solidFill>
                <a:effectLst/>
                <a:uLnTx/>
                <a:uFillTx/>
                <a:latin typeface="ITC Lubalin Graph Std ExLight"/>
                <a:ea typeface="+mn-ea"/>
                <a:cs typeface="Arial"/>
              </a:rPr>
            </a:br>
            <a:r>
              <a:rPr kumimoji="0" lang="it-IT" sz="4050" b="0" i="0" u="none" strike="noStrike" kern="1200" cap="none" spc="0" normalizeH="0" baseline="0" noProof="0" dirty="0">
                <a:ln>
                  <a:noFill/>
                </a:ln>
                <a:solidFill>
                  <a:srgbClr val="FFFFFF"/>
                </a:solidFill>
                <a:effectLst/>
                <a:uLnTx/>
                <a:uFillTx/>
                <a:latin typeface="ITC Lubalin Graph Std ExLight"/>
                <a:ea typeface="+mn-ea"/>
                <a:cs typeface="Arial"/>
              </a:rPr>
              <a:t>SPUNTI DI RIFLESSIONE</a:t>
            </a:r>
          </a:p>
        </p:txBody>
      </p:sp>
    </p:spTree>
    <p:extLst>
      <p:ext uri="{BB962C8B-B14F-4D97-AF65-F5344CB8AC3E}">
        <p14:creationId xmlns:p14="http://schemas.microsoft.com/office/powerpoint/2010/main" val="2569886981"/>
      </p:ext>
    </p:extLst>
  </p:cSld>
  <p:clrMapOvr>
    <a:masterClrMapping/>
  </p:clrMapOvr>
  <p:transition spd="slow">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628651" y="6356352"/>
            <a:ext cx="2057400" cy="365125"/>
          </a:xfrm>
          <a:prstGeom prst="rect">
            <a:avLst/>
          </a:prstGeom>
        </p:spPr>
        <p:txBody>
          <a:bodyPr/>
          <a:lstStyle>
            <a:lvl1pPr>
              <a:defRPr/>
            </a:lvl1pPr>
          </a:lstStyle>
          <a:p>
            <a:pPr defTabSz="685800"/>
            <a:fld id="{E6188F23-6BFE-46A3-9A31-C464BBC678E7}" type="datetimeFigureOut">
              <a:rPr lang="it-IT" sz="1350" smtClean="0">
                <a:solidFill>
                  <a:srgbClr val="FFFFFF"/>
                </a:solidFill>
              </a:rPr>
              <a:pPr defTabSz="685800"/>
              <a:t>03/07/2023</a:t>
            </a:fld>
            <a:endParaRPr lang="it-IT" sz="1350" dirty="0">
              <a:solidFill>
                <a:srgbClr val="FFFFFF"/>
              </a:solidFill>
            </a:endParaRPr>
          </a:p>
        </p:txBody>
      </p:sp>
      <p:sp>
        <p:nvSpPr>
          <p:cNvPr id="3" name="Segnaposto piè di pagina 2"/>
          <p:cNvSpPr>
            <a:spLocks noGrp="1"/>
          </p:cNvSpPr>
          <p:nvPr>
            <p:ph type="ftr" sz="quarter" idx="11"/>
          </p:nvPr>
        </p:nvSpPr>
        <p:spPr>
          <a:xfrm>
            <a:off x="3028952" y="6356352"/>
            <a:ext cx="3086100" cy="365125"/>
          </a:xfrm>
          <a:prstGeom prst="rect">
            <a:avLst/>
          </a:prstGeom>
        </p:spPr>
        <p:txBody>
          <a:bodyPr/>
          <a:lstStyle>
            <a:lvl1pPr>
              <a:defRPr/>
            </a:lvl1pPr>
          </a:lstStyle>
          <a:p>
            <a:pPr defTabSz="685800"/>
            <a:endParaRPr lang="it-IT" sz="1350" dirty="0">
              <a:solidFill>
                <a:srgbClr val="FFFFFF"/>
              </a:solidFill>
            </a:endParaRPr>
          </a:p>
        </p:txBody>
      </p:sp>
      <p:sp>
        <p:nvSpPr>
          <p:cNvPr id="4" name="Segnaposto numero diapositiva 3"/>
          <p:cNvSpPr>
            <a:spLocks noGrp="1"/>
          </p:cNvSpPr>
          <p:nvPr>
            <p:ph type="sldNum" sz="quarter" idx="12"/>
          </p:nvPr>
        </p:nvSpPr>
        <p:spPr>
          <a:xfrm>
            <a:off x="6457951" y="6356352"/>
            <a:ext cx="2057400" cy="365125"/>
          </a:xfrm>
          <a:prstGeom prst="rect">
            <a:avLst/>
          </a:prstGeom>
        </p:spPr>
        <p:txBody>
          <a:bodyPr/>
          <a:lstStyle>
            <a:lvl1pPr>
              <a:defRPr/>
            </a:lvl1pPr>
          </a:lstStyle>
          <a:p>
            <a:pPr defTabSz="685800"/>
            <a:fld id="{281B4EF6-E064-4DCA-A3DD-A1639DCB6ADA}" type="slidenum">
              <a:rPr lang="it-IT" sz="1350" smtClean="0">
                <a:solidFill>
                  <a:srgbClr val="FFFFFF"/>
                </a:solidFill>
              </a:rPr>
              <a:pPr defTabSz="685800"/>
              <a:t>‹N›</a:t>
            </a:fld>
            <a:endParaRPr lang="it-IT" sz="1350" dirty="0">
              <a:solidFill>
                <a:srgbClr val="FFFFFF"/>
              </a:solidFill>
            </a:endParaRPr>
          </a:p>
        </p:txBody>
      </p:sp>
    </p:spTree>
    <p:extLst>
      <p:ext uri="{BB962C8B-B14F-4D97-AF65-F5344CB8AC3E}">
        <p14:creationId xmlns:p14="http://schemas.microsoft.com/office/powerpoint/2010/main" val="17212262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dirty="0"/>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dirty="0"/>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defTabSz="685800"/>
            <a:fld id="{CEA95C8D-0C00-48FA-8AF2-88AF76517E28}" type="datetimeFigureOut">
              <a:rPr lang="it-IT" sz="1350" smtClean="0">
                <a:solidFill>
                  <a:srgbClr val="FFFFFF"/>
                </a:solidFill>
              </a:rPr>
              <a:pPr defTabSz="685800"/>
              <a:t>03/07/2023</a:t>
            </a:fld>
            <a:endParaRPr lang="it-IT" sz="1350" dirty="0">
              <a:solidFill>
                <a:srgbClr val="FFFFFF"/>
              </a:solidFill>
            </a:endParaRPr>
          </a:p>
        </p:txBody>
      </p:sp>
      <p:sp>
        <p:nvSpPr>
          <p:cNvPr id="5" name="Segnaposto piè di pagina 4"/>
          <p:cNvSpPr>
            <a:spLocks noGrp="1"/>
          </p:cNvSpPr>
          <p:nvPr>
            <p:ph type="ftr" sz="quarter" idx="11"/>
          </p:nvPr>
        </p:nvSpPr>
        <p:spPr/>
        <p:txBody>
          <a:bodyPr/>
          <a:lstStyle>
            <a:lvl1pPr>
              <a:defRPr/>
            </a:lvl1pPr>
          </a:lstStyle>
          <a:p>
            <a:pPr defTabSz="685800"/>
            <a:endParaRPr lang="it-IT" sz="1350" dirty="0">
              <a:solidFill>
                <a:srgbClr val="FFFFFF"/>
              </a:solidFill>
            </a:endParaRPr>
          </a:p>
        </p:txBody>
      </p:sp>
      <p:sp>
        <p:nvSpPr>
          <p:cNvPr id="6" name="Segnaposto numero diapositiva 5"/>
          <p:cNvSpPr>
            <a:spLocks noGrp="1"/>
          </p:cNvSpPr>
          <p:nvPr>
            <p:ph type="sldNum" sz="quarter" idx="12"/>
          </p:nvPr>
        </p:nvSpPr>
        <p:spPr/>
        <p:txBody>
          <a:bodyPr/>
          <a:lstStyle>
            <a:lvl1pPr>
              <a:defRPr/>
            </a:lvl1pPr>
          </a:lstStyle>
          <a:p>
            <a:pPr defTabSz="685800"/>
            <a:fld id="{BD1F98F4-7858-4CBA-96D9-A3D238B01275}" type="slidenum">
              <a:rPr lang="it-IT" sz="1350" smtClean="0">
                <a:solidFill>
                  <a:srgbClr val="FFFFFF"/>
                </a:solidFill>
              </a:rPr>
              <a:pPr defTabSz="685800"/>
              <a:t>‹N›</a:t>
            </a:fld>
            <a:endParaRPr lang="it-IT" sz="1350" dirty="0">
              <a:solidFill>
                <a:srgbClr val="FFFFFF"/>
              </a:solidFill>
            </a:endParaRPr>
          </a:p>
        </p:txBody>
      </p:sp>
    </p:spTree>
    <p:extLst>
      <p:ext uri="{BB962C8B-B14F-4D97-AF65-F5344CB8AC3E}">
        <p14:creationId xmlns:p14="http://schemas.microsoft.com/office/powerpoint/2010/main" val="3382895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03/07/2023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7F49D355-16BD-4E45-BD9A-5EA878CF7CBD}" type="datetimeFigureOut">
              <a:rPr lang="it-IT" smtClean="0"/>
              <a:t>03/07/2023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
        <p:nvSpPr>
          <p:cNvPr id="8" name="Titolo 7"/>
          <p:cNvSpPr>
            <a:spLocks noGrp="1"/>
          </p:cNvSpPr>
          <p:nvPr>
            <p:ph type="title"/>
          </p:nvPr>
        </p:nvSpPr>
        <p:spPr/>
        <p:txBody>
          <a:bodyPr rtlCol="0"/>
          <a:lstStyle/>
          <a:p>
            <a:r>
              <a:rPr kumimoji="0" lang="it-IT"/>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7F49D355-16BD-4E45-BD9A-5EA878CF7CBD}" type="datetimeFigureOut">
              <a:rPr lang="it-IT" smtClean="0"/>
              <a:t>03/07/2023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49D355-16BD-4E45-BD9A-5EA878CF7CBD}" type="datetimeFigureOut">
              <a:rPr lang="it-IT" smtClean="0"/>
              <a:t>03/07/2023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
        <p:nvSpPr>
          <p:cNvPr id="6" name="Titolo 5"/>
          <p:cNvSpPr>
            <a:spLocks noGrp="1"/>
          </p:cNvSpPr>
          <p:nvPr>
            <p:ph type="title"/>
          </p:nvPr>
        </p:nvSpPr>
        <p:spPr/>
        <p:txBody>
          <a:bodyPr rtlCol="0"/>
          <a:lstStyle/>
          <a:p>
            <a:r>
              <a:rPr kumimoji="0" lang="it-IT"/>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03/07/2023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p>
            <a:fld id="{7F49D355-16BD-4E45-BD9A-5EA878CF7CBD}" type="datetimeFigureOut">
              <a:rPr lang="it-IT" smtClean="0"/>
              <a:t>03/07/2023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7F49D355-16BD-4E45-BD9A-5EA878CF7CBD}" type="datetimeFigureOut">
              <a:rPr lang="it-IT" smtClean="0"/>
              <a:t>03/07/2023</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E7A41E1B-4F70-4964-A407-84C68BE8251C}"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49D355-16BD-4E45-BD9A-5EA878CF7CBD}" type="datetimeFigureOut">
              <a:rPr lang="it-IT" smtClean="0"/>
              <a:t>03/07/2023</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944D876-27D4-A74D-9A55-A76E1ADAE2C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611710D-1CC5-434A-92C0-65697F50619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88977DA-94C6-DD4F-AA35-DD54B32D2DC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CFB5C834-D8B5-9249-961A-CBF29840AE40}" type="datetimeFigureOut">
              <a:rPr lang="it-IT" smtClean="0">
                <a:solidFill>
                  <a:prstClr val="black">
                    <a:tint val="75000"/>
                  </a:prstClr>
                </a:solidFill>
              </a:rPr>
              <a:pPr defTabSz="685800"/>
              <a:t>03/07/2023</a:t>
            </a:fld>
            <a:endParaRPr lang="it-IT">
              <a:solidFill>
                <a:prstClr val="black">
                  <a:tint val="75000"/>
                </a:prstClr>
              </a:solidFill>
            </a:endParaRPr>
          </a:p>
        </p:txBody>
      </p:sp>
      <p:sp>
        <p:nvSpPr>
          <p:cNvPr id="5" name="Segnaposto piè di pagina 4">
            <a:extLst>
              <a:ext uri="{FF2B5EF4-FFF2-40B4-BE49-F238E27FC236}">
                <a16:creationId xmlns:a16="http://schemas.microsoft.com/office/drawing/2014/main" id="{C214A38B-14A1-3C4B-A07F-1F69948CB55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it-IT">
              <a:solidFill>
                <a:prstClr val="black">
                  <a:tint val="75000"/>
                </a:prstClr>
              </a:solidFill>
            </a:endParaRPr>
          </a:p>
        </p:txBody>
      </p:sp>
      <p:sp>
        <p:nvSpPr>
          <p:cNvPr id="6" name="Segnaposto numero diapositiva 5">
            <a:extLst>
              <a:ext uri="{FF2B5EF4-FFF2-40B4-BE49-F238E27FC236}">
                <a16:creationId xmlns:a16="http://schemas.microsoft.com/office/drawing/2014/main" id="{FFD275E6-3A15-F343-92BC-D10DC25E7D6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0CEB785E-A3BF-C243-A4F8-FCF411B852AF}" type="slidenum">
              <a:rPr lang="it-IT" smtClean="0">
                <a:solidFill>
                  <a:prstClr val="black">
                    <a:tint val="75000"/>
                  </a:prstClr>
                </a:solidFill>
              </a:rPr>
              <a:pPr defTabSz="685800"/>
              <a:t>‹N›</a:t>
            </a:fld>
            <a:endParaRPr lang="it-IT">
              <a:solidFill>
                <a:prstClr val="black">
                  <a:tint val="75000"/>
                </a:prstClr>
              </a:solidFill>
            </a:endParaRPr>
          </a:p>
        </p:txBody>
      </p:sp>
    </p:spTree>
    <p:extLst>
      <p:ext uri="{BB962C8B-B14F-4D97-AF65-F5344CB8AC3E}">
        <p14:creationId xmlns:p14="http://schemas.microsoft.com/office/powerpoint/2010/main" val="11164252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0000"/>
        </a:solidFill>
        <a:effectLst/>
      </p:bgPr>
    </p:bg>
    <p:spTree>
      <p:nvGrpSpPr>
        <p:cNvPr id="1" name=""/>
        <p:cNvGrpSpPr/>
        <p:nvPr/>
      </p:nvGrpSpPr>
      <p:grpSpPr>
        <a:xfrm>
          <a:off x="0" y="0"/>
          <a:ext cx="0" cy="0"/>
          <a:chOff x="0" y="0"/>
          <a:chExt cx="0" cy="0"/>
        </a:xfrm>
      </p:grpSpPr>
      <p:pic>
        <p:nvPicPr>
          <p:cNvPr id="2" name="Immagine 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Immagine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cxnSp>
        <p:nvCxnSpPr>
          <p:cNvPr id="4" name="Connettore 1 3"/>
          <p:cNvCxnSpPr/>
          <p:nvPr userDrawn="1"/>
        </p:nvCxnSpPr>
        <p:spPr>
          <a:xfrm flipH="1" flipV="1">
            <a:off x="1514475" y="672479"/>
            <a:ext cx="7665842" cy="27025"/>
          </a:xfrm>
          <a:prstGeom prst="line">
            <a:avLst/>
          </a:prstGeom>
          <a:ln w="38100">
            <a:gradFill>
              <a:gsLst>
                <a:gs pos="0">
                  <a:schemeClr val="bg1">
                    <a:alpha val="50000"/>
                    <a:lumMod val="0"/>
                    <a:lumOff val="100000"/>
                  </a:schemeClr>
                </a:gs>
                <a:gs pos="100000">
                  <a:schemeClr val="bg1">
                    <a:alpha val="0"/>
                    <a:lumMod val="0"/>
                    <a:lumOff val="10000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5" name="Connettore 1 4"/>
          <p:cNvCxnSpPr/>
          <p:nvPr userDrawn="1"/>
        </p:nvCxnSpPr>
        <p:spPr>
          <a:xfrm>
            <a:off x="386954" y="2"/>
            <a:ext cx="0" cy="5324475"/>
          </a:xfrm>
          <a:prstGeom prst="line">
            <a:avLst/>
          </a:prstGeom>
          <a:ln w="38100">
            <a:gradFill>
              <a:gsLst>
                <a:gs pos="0">
                  <a:schemeClr val="bg1">
                    <a:alpha val="50000"/>
                    <a:lumMod val="0"/>
                    <a:lumOff val="100000"/>
                  </a:schemeClr>
                </a:gs>
                <a:gs pos="100000">
                  <a:schemeClr val="bg1">
                    <a:alpha val="0"/>
                    <a:lumMod val="0"/>
                    <a:lumOff val="100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 name="Connettore 1 5"/>
          <p:cNvCxnSpPr/>
          <p:nvPr userDrawn="1"/>
        </p:nvCxnSpPr>
        <p:spPr>
          <a:xfrm flipV="1">
            <a:off x="8765383" y="728665"/>
            <a:ext cx="0" cy="6158499"/>
          </a:xfrm>
          <a:prstGeom prst="line">
            <a:avLst/>
          </a:prstGeom>
          <a:ln w="38100">
            <a:gradFill>
              <a:gsLst>
                <a:gs pos="0">
                  <a:schemeClr val="bg1">
                    <a:alpha val="50000"/>
                    <a:lumMod val="0"/>
                    <a:lumOff val="100000"/>
                  </a:schemeClr>
                </a:gs>
                <a:gs pos="100000">
                  <a:schemeClr val="bg1">
                    <a:alpha val="0"/>
                    <a:lumMod val="0"/>
                    <a:lumOff val="100000"/>
                  </a:schemeClr>
                </a:gs>
              </a:gsLst>
              <a:lin ang="5400000" scaled="1"/>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421582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Lst>
  <p:transition spd="slow">
    <p:wipe dir="r"/>
  </p:transition>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589">
          <p15:clr>
            <a:srgbClr val="F26B43"/>
          </p15:clr>
        </p15:guide>
        <p15:guide id="2" pos="3840">
          <p15:clr>
            <a:srgbClr val="F26B43"/>
          </p15:clr>
        </p15:guide>
        <p15:guide id="3" orient="horz" pos="1933">
          <p15:clr>
            <a:srgbClr val="F26B43"/>
          </p15:clr>
        </p15:guide>
        <p15:guide id="4" pos="7355">
          <p15:clr>
            <a:srgbClr val="F26B43"/>
          </p15:clr>
        </p15:guide>
        <p15:guide id="5" pos="325">
          <p15:clr>
            <a:srgbClr val="F26B43"/>
          </p15:clr>
        </p15:guide>
        <p15:guide id="6" orient="horz" pos="45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ottotitolo 9"/>
          <p:cNvSpPr>
            <a:spLocks noGrp="1"/>
          </p:cNvSpPr>
          <p:nvPr>
            <p:ph type="subTitle" idx="4294967295"/>
          </p:nvPr>
        </p:nvSpPr>
        <p:spPr>
          <a:xfrm>
            <a:off x="611560" y="3573016"/>
            <a:ext cx="7772400" cy="1200150"/>
          </a:xfrm>
        </p:spPr>
        <p:txBody>
          <a:bodyPr>
            <a:normAutofit fontScale="62500" lnSpcReduction="20000"/>
          </a:bodyPr>
          <a:lstStyle/>
          <a:p>
            <a:pPr marL="109728" indent="0" algn="ctr">
              <a:buNone/>
            </a:pPr>
            <a:r>
              <a:rPr lang="it-IT" b="1" dirty="0"/>
              <a:t>Patologia neoplastica e nesso di causalità negli ambiti della P.A.</a:t>
            </a:r>
          </a:p>
          <a:p>
            <a:pPr algn="ctr"/>
            <a:endParaRPr lang="it-IT" b="1" dirty="0"/>
          </a:p>
          <a:p>
            <a:pPr algn="ctr"/>
            <a:endParaRPr lang="it-IT" b="1" dirty="0"/>
          </a:p>
          <a:p>
            <a:pPr marL="109728" indent="0" algn="ctr">
              <a:buNone/>
            </a:pPr>
            <a:r>
              <a:rPr lang="it-IT" b="1" dirty="0"/>
              <a:t>FABRIZIO   CIPRANI</a:t>
            </a:r>
          </a:p>
        </p:txBody>
      </p:sp>
      <p:graphicFrame>
        <p:nvGraphicFramePr>
          <p:cNvPr id="4" name="Tabella 3"/>
          <p:cNvGraphicFramePr>
            <a:graphicFrameLocks noGrp="1"/>
          </p:cNvGraphicFramePr>
          <p:nvPr>
            <p:extLst>
              <p:ext uri="{D42A27DB-BD31-4B8C-83A1-F6EECF244321}">
                <p14:modId xmlns:p14="http://schemas.microsoft.com/office/powerpoint/2010/main" val="3754785514"/>
              </p:ext>
            </p:extLst>
          </p:nvPr>
        </p:nvGraphicFramePr>
        <p:xfrm>
          <a:off x="1115616" y="476672"/>
          <a:ext cx="7416824" cy="2496947"/>
        </p:xfrm>
        <a:graphic>
          <a:graphicData uri="http://schemas.openxmlformats.org/drawingml/2006/table">
            <a:tbl>
              <a:tblPr bandRow="1">
                <a:tableStyleId>{5C22544A-7EE6-4342-B048-85BDC9FD1C3A}</a:tableStyleId>
              </a:tblPr>
              <a:tblGrid>
                <a:gridCol w="7416824">
                  <a:extLst>
                    <a:ext uri="{9D8B030D-6E8A-4147-A177-3AD203B41FA5}">
                      <a16:colId xmlns:a16="http://schemas.microsoft.com/office/drawing/2014/main" val="20000"/>
                    </a:ext>
                  </a:extLst>
                </a:gridCol>
              </a:tblGrid>
              <a:tr h="0">
                <a:tc>
                  <a:txBody>
                    <a:bodyPr/>
                    <a:lstStyle/>
                    <a:p>
                      <a:pPr marR="180340" algn="ctr">
                        <a:lnSpc>
                          <a:spcPct val="115000"/>
                        </a:lnSpc>
                        <a:spcAft>
                          <a:spcPts val="0"/>
                        </a:spcAft>
                      </a:pPr>
                      <a:r>
                        <a:rPr lang="it-IT" sz="1200" dirty="0">
                          <a:effectLst/>
                        </a:rPr>
                        <a:t> </a:t>
                      </a:r>
                    </a:p>
                    <a:p>
                      <a:pPr algn="ctr">
                        <a:lnSpc>
                          <a:spcPct val="115000"/>
                        </a:lnSpc>
                        <a:spcAft>
                          <a:spcPts val="0"/>
                        </a:spcAft>
                      </a:pPr>
                      <a:r>
                        <a:rPr lang="it-IT" sz="2400" b="1" dirty="0">
                          <a:effectLst/>
                          <a:latin typeface="Arial" panose="020B0604020202020204" pitchFamily="34" charset="0"/>
                          <a:cs typeface="Arial" panose="020B0604020202020204" pitchFamily="34" charset="0"/>
                        </a:rPr>
                        <a:t>II Congresso Nazionale </a:t>
                      </a:r>
                      <a:r>
                        <a:rPr lang="it-IT" sz="2400" b="1" dirty="0" err="1">
                          <a:effectLst/>
                          <a:latin typeface="Arial" panose="020B0604020202020204" pitchFamily="34" charset="0"/>
                          <a:cs typeface="Arial" panose="020B0604020202020204" pitchFamily="34" charset="0"/>
                        </a:rPr>
                        <a:t>A.N.Me.Le.P.A</a:t>
                      </a:r>
                      <a:r>
                        <a:rPr lang="it-IT" sz="2400" b="1" dirty="0">
                          <a:effectLst/>
                          <a:latin typeface="Arial" panose="020B0604020202020204" pitchFamily="34" charset="0"/>
                          <a:cs typeface="Arial" panose="020B0604020202020204" pitchFamily="34" charset="0"/>
                        </a:rPr>
                        <a:t>.</a:t>
                      </a:r>
                    </a:p>
                    <a:p>
                      <a:pPr algn="ctr">
                        <a:lnSpc>
                          <a:spcPct val="115000"/>
                        </a:lnSpc>
                        <a:spcAft>
                          <a:spcPts val="0"/>
                        </a:spcAft>
                      </a:pPr>
                      <a:r>
                        <a:rPr lang="it-IT" sz="1800" dirty="0">
                          <a:effectLst/>
                          <a:latin typeface="Arial" panose="020B0604020202020204" pitchFamily="34" charset="0"/>
                          <a:cs typeface="Arial" panose="020B0604020202020204" pitchFamily="34" charset="0"/>
                        </a:rPr>
                        <a:t> </a:t>
                      </a:r>
                    </a:p>
                    <a:p>
                      <a:pPr algn="ctr">
                        <a:lnSpc>
                          <a:spcPct val="115000"/>
                        </a:lnSpc>
                        <a:spcAft>
                          <a:spcPts val="0"/>
                        </a:spcAft>
                      </a:pPr>
                      <a:r>
                        <a:rPr lang="it-IT" sz="1800" dirty="0">
                          <a:effectLst/>
                          <a:latin typeface="Arial" panose="020B0604020202020204" pitchFamily="34" charset="0"/>
                          <a:cs typeface="Arial" panose="020B0604020202020204" pitchFamily="34" charset="0"/>
                        </a:rPr>
                        <a:t>La Medicina Legale della Pubblica Amministrazione tra diritto e nuove </a:t>
                      </a:r>
                    </a:p>
                    <a:p>
                      <a:pPr algn="ctr">
                        <a:lnSpc>
                          <a:spcPct val="115000"/>
                        </a:lnSpc>
                        <a:spcAft>
                          <a:spcPts val="0"/>
                        </a:spcAft>
                      </a:pPr>
                      <a:r>
                        <a:rPr lang="it-IT" sz="1800" dirty="0">
                          <a:effectLst/>
                          <a:latin typeface="Arial" panose="020B0604020202020204" pitchFamily="34" charset="0"/>
                          <a:cs typeface="Arial" panose="020B0604020202020204" pitchFamily="34" charset="0"/>
                        </a:rPr>
                        <a:t>esigenze delle tutele sociali  </a:t>
                      </a:r>
                    </a:p>
                    <a:p>
                      <a:pPr algn="ctr">
                        <a:lnSpc>
                          <a:spcPct val="115000"/>
                        </a:lnSpc>
                        <a:spcAft>
                          <a:spcPts val="0"/>
                        </a:spcAft>
                      </a:pPr>
                      <a:r>
                        <a:rPr lang="it-IT" sz="1800" dirty="0">
                          <a:effectLst/>
                          <a:latin typeface="Arial" panose="020B0604020202020204" pitchFamily="34" charset="0"/>
                          <a:cs typeface="Arial" panose="020B0604020202020204" pitchFamily="34" charset="0"/>
                        </a:rPr>
                        <a:t> </a:t>
                      </a:r>
                    </a:p>
                    <a:p>
                      <a:pPr algn="ctr">
                        <a:lnSpc>
                          <a:spcPct val="115000"/>
                        </a:lnSpc>
                        <a:spcAft>
                          <a:spcPts val="0"/>
                        </a:spcAft>
                      </a:pPr>
                      <a:r>
                        <a:rPr lang="it-IT" sz="1800" dirty="0">
                          <a:effectLst/>
                          <a:latin typeface="Arial" panose="020B0604020202020204" pitchFamily="34" charset="0"/>
                          <a:cs typeface="Arial" panose="020B0604020202020204" pitchFamily="34" charset="0"/>
                        </a:rPr>
                        <a:t>Paestum, 14 – 15 giugno 2019</a:t>
                      </a:r>
                    </a:p>
                    <a:p>
                      <a:pPr algn="ctr">
                        <a:lnSpc>
                          <a:spcPct val="115000"/>
                        </a:lnSpc>
                        <a:spcAft>
                          <a:spcPts val="0"/>
                        </a:spcAft>
                      </a:pPr>
                      <a:r>
                        <a:rPr lang="it-IT" sz="1800" dirty="0">
                          <a:effectLst/>
                          <a:latin typeface="Arial" panose="020B0604020202020204" pitchFamily="34" charset="0"/>
                          <a:cs typeface="Arial" panose="020B0604020202020204" pitchFamily="34" charset="0"/>
                        </a:rPr>
                        <a:t> </a:t>
                      </a:r>
                      <a:endParaRPr lang="it-IT" sz="1800" dirty="0">
                        <a:effectLst/>
                        <a:latin typeface="Arial" panose="020B0604020202020204" pitchFamily="34" charset="0"/>
                        <a:ea typeface="Times New Roman"/>
                        <a:cs typeface="Arial" panose="020B0604020202020204" pitchFamily="34" charset="0"/>
                      </a:endParaRPr>
                    </a:p>
                  </a:txBody>
                  <a:tcPr marL="68580" marR="68580" marT="0"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33202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474345"/>
            <a:ext cx="7632848" cy="4401205"/>
          </a:xfrm>
          <a:prstGeom prst="rect">
            <a:avLst/>
          </a:prstGeom>
        </p:spPr>
        <p:txBody>
          <a:bodyPr wrap="square">
            <a:spAutoFit/>
          </a:bodyPr>
          <a:lstStyle/>
          <a:p>
            <a:r>
              <a:rPr lang="it-IT" sz="2000" dirty="0">
                <a:latin typeface="Arial" panose="020B0604020202020204" pitchFamily="34" charset="0"/>
                <a:cs typeface="Arial" panose="020B0604020202020204" pitchFamily="34" charset="0"/>
              </a:rPr>
              <a:t>Una corretta analisi del nesso causale tra attività lavorativa o di servizio e patologie neoplastiche non può quindi prescindere dai seguenti irrinunciabili momenti:</a:t>
            </a:r>
          </a:p>
          <a:p>
            <a:pPr lvl="0"/>
            <a:r>
              <a:rPr lang="it-IT" sz="2000" dirty="0">
                <a:latin typeface="Arial" panose="020B0604020202020204" pitchFamily="34" charset="0"/>
                <a:cs typeface="Arial" panose="020B0604020202020204" pitchFamily="34" charset="0"/>
              </a:rPr>
              <a:t>1. la conoscenza delle caratteristiche specifiche della neoplasia (istotipo, grading, decorso clinico);</a:t>
            </a:r>
          </a:p>
          <a:p>
            <a:pPr lvl="0"/>
            <a:r>
              <a:rPr lang="it-IT" sz="2000" dirty="0">
                <a:latin typeface="Arial" panose="020B0604020202020204" pitchFamily="34" charset="0"/>
                <a:cs typeface="Arial" panose="020B0604020202020204" pitchFamily="34" charset="0"/>
              </a:rPr>
              <a:t>2. la conoscenza dei contenuti concreti dell’attività lavorativa;</a:t>
            </a:r>
          </a:p>
          <a:p>
            <a:pPr lvl="0"/>
            <a:r>
              <a:rPr lang="it-IT" sz="2000" dirty="0">
                <a:latin typeface="Arial" panose="020B0604020202020204" pitchFamily="34" charset="0"/>
                <a:cs typeface="Arial" panose="020B0604020202020204" pitchFamily="34" charset="0"/>
              </a:rPr>
              <a:t>3. la rigorosa anamnesi del paziente, con particolare riferimento ai suoi trascorsi patologici, alle abitudini di vita, alla familiarità, a tutti i possibili momenti espositivi </a:t>
            </a:r>
            <a:r>
              <a:rPr lang="it-IT" sz="2000" dirty="0" err="1">
                <a:latin typeface="Arial" panose="020B0604020202020204" pitchFamily="34" charset="0"/>
                <a:cs typeface="Arial" panose="020B0604020202020204" pitchFamily="34" charset="0"/>
              </a:rPr>
              <a:t>extralavorativi</a:t>
            </a:r>
            <a:r>
              <a:rPr lang="it-IT" sz="2000" dirty="0">
                <a:latin typeface="Arial" panose="020B0604020202020204" pitchFamily="34" charset="0"/>
                <a:cs typeface="Arial" panose="020B0604020202020204" pitchFamily="34" charset="0"/>
              </a:rPr>
              <a:t>;</a:t>
            </a:r>
          </a:p>
          <a:p>
            <a:pPr lvl="0"/>
            <a:r>
              <a:rPr lang="it-IT" sz="2000" dirty="0">
                <a:latin typeface="Arial" panose="020B0604020202020204" pitchFamily="34" charset="0"/>
                <a:cs typeface="Arial" panose="020B0604020202020204" pitchFamily="34" charset="0"/>
              </a:rPr>
              <a:t>4. l’analisi delle conoscenze scientifiche, come deducibili dalla letteratura;</a:t>
            </a:r>
          </a:p>
          <a:p>
            <a:pPr lvl="0"/>
            <a:r>
              <a:rPr lang="it-IT" sz="2000" dirty="0">
                <a:latin typeface="Arial" panose="020B0604020202020204" pitchFamily="34" charset="0"/>
                <a:cs typeface="Arial" panose="020B0604020202020204" pitchFamily="34" charset="0"/>
              </a:rPr>
              <a:t>5. l’adozione della più rigorosa criteriologia medico-legale;</a:t>
            </a:r>
          </a:p>
          <a:p>
            <a:r>
              <a:rPr lang="it-IT" sz="2000" dirty="0">
                <a:latin typeface="Arial" panose="020B0604020202020204" pitchFamily="34" charset="0"/>
                <a:cs typeface="Arial" panose="020B0604020202020204" pitchFamily="34" charset="0"/>
              </a:rPr>
              <a:t>6. la traduzione dei suddetti momenti nell’ambito giuridico di riferimento.</a:t>
            </a:r>
          </a:p>
        </p:txBody>
      </p:sp>
    </p:spTree>
    <p:extLst>
      <p:ext uri="{BB962C8B-B14F-4D97-AF65-F5344CB8AC3E}">
        <p14:creationId xmlns:p14="http://schemas.microsoft.com/office/powerpoint/2010/main" val="3890562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88230" y="2204864"/>
            <a:ext cx="7992888" cy="3108543"/>
          </a:xfrm>
          <a:prstGeom prst="rect">
            <a:avLst/>
          </a:prstGeom>
        </p:spPr>
        <p:txBody>
          <a:bodyPr wrap="square">
            <a:spAutoFit/>
          </a:bodyPr>
          <a:lstStyle/>
          <a:p>
            <a:pPr marL="571500" lvl="0" indent="-571500">
              <a:buFont typeface="+mj-lt"/>
              <a:buAutoNum type="romanUcPeriod"/>
            </a:pPr>
            <a:r>
              <a:rPr lang="it-IT" sz="2800" dirty="0">
                <a:latin typeface="Arial" panose="020B0604020202020204" pitchFamily="34" charset="0"/>
                <a:cs typeface="Arial" panose="020B0604020202020204" pitchFamily="34" charset="0"/>
              </a:rPr>
              <a:t>forza dell’associazione;</a:t>
            </a:r>
          </a:p>
          <a:p>
            <a:pPr marL="571500" lvl="0" indent="-571500">
              <a:buFont typeface="+mj-lt"/>
              <a:buAutoNum type="romanUcPeriod"/>
            </a:pPr>
            <a:r>
              <a:rPr lang="it-IT" sz="2800" dirty="0">
                <a:latin typeface="Arial" panose="020B0604020202020204" pitchFamily="34" charset="0"/>
                <a:cs typeface="Arial" panose="020B0604020202020204" pitchFamily="34" charset="0"/>
              </a:rPr>
              <a:t>consistenza;</a:t>
            </a:r>
          </a:p>
          <a:p>
            <a:pPr marL="571500" lvl="0" indent="-571500">
              <a:buFont typeface="+mj-lt"/>
              <a:buAutoNum type="romanUcPeriod"/>
            </a:pPr>
            <a:r>
              <a:rPr lang="it-IT" sz="2800" dirty="0">
                <a:latin typeface="Arial" panose="020B0604020202020204" pitchFamily="34" charset="0"/>
                <a:cs typeface="Arial" panose="020B0604020202020204" pitchFamily="34" charset="0"/>
              </a:rPr>
              <a:t>specificità;</a:t>
            </a:r>
          </a:p>
          <a:p>
            <a:pPr marL="571500" lvl="0" indent="-571500">
              <a:buFont typeface="+mj-lt"/>
              <a:buAutoNum type="romanUcPeriod"/>
            </a:pPr>
            <a:r>
              <a:rPr lang="it-IT" sz="2800" dirty="0">
                <a:latin typeface="Arial" panose="020B0604020202020204" pitchFamily="34" charset="0"/>
                <a:cs typeface="Arial" panose="020B0604020202020204" pitchFamily="34" charset="0"/>
              </a:rPr>
              <a:t>temporalità;</a:t>
            </a:r>
          </a:p>
          <a:p>
            <a:pPr marL="571500" lvl="0" indent="-571500">
              <a:buFont typeface="+mj-lt"/>
              <a:buAutoNum type="romanUcPeriod"/>
            </a:pPr>
            <a:r>
              <a:rPr lang="it-IT" sz="2800" dirty="0">
                <a:latin typeface="Arial" panose="020B0604020202020204" pitchFamily="34" charset="0"/>
                <a:cs typeface="Arial" panose="020B0604020202020204" pitchFamily="34" charset="0"/>
              </a:rPr>
              <a:t>gradiente biologico;</a:t>
            </a:r>
          </a:p>
          <a:p>
            <a:pPr marL="571500" lvl="0" indent="-571500">
              <a:buFont typeface="+mj-lt"/>
              <a:buAutoNum type="romanUcPeriod"/>
            </a:pPr>
            <a:r>
              <a:rPr lang="it-IT" sz="2800" dirty="0">
                <a:latin typeface="Arial" panose="020B0604020202020204" pitchFamily="34" charset="0"/>
                <a:cs typeface="Arial" panose="020B0604020202020204" pitchFamily="34" charset="0"/>
              </a:rPr>
              <a:t>plausibilità biologica;</a:t>
            </a:r>
          </a:p>
          <a:p>
            <a:pPr marL="571500" lvl="0" indent="-571500">
              <a:buFont typeface="+mj-lt"/>
              <a:buAutoNum type="romanUcPeriod"/>
            </a:pPr>
            <a:r>
              <a:rPr lang="it-IT" sz="2800" dirty="0">
                <a:latin typeface="Arial" panose="020B0604020202020204" pitchFamily="34" charset="0"/>
                <a:cs typeface="Arial" panose="020B0604020202020204" pitchFamily="34" charset="0"/>
              </a:rPr>
              <a:t>evidenza sperimentale.</a:t>
            </a:r>
          </a:p>
        </p:txBody>
      </p:sp>
      <p:sp>
        <p:nvSpPr>
          <p:cNvPr id="5" name="Titolo 4"/>
          <p:cNvSpPr>
            <a:spLocks noGrp="1"/>
          </p:cNvSpPr>
          <p:nvPr>
            <p:ph type="title" idx="4294967295"/>
          </p:nvPr>
        </p:nvSpPr>
        <p:spPr>
          <a:xfrm>
            <a:off x="669874" y="692696"/>
            <a:ext cx="8229600" cy="1143000"/>
          </a:xfrm>
        </p:spPr>
        <p:txBody>
          <a:bodyPr/>
          <a:lstStyle/>
          <a:p>
            <a:r>
              <a:rPr lang="it-IT" dirty="0">
                <a:effectLst/>
                <a:latin typeface="Arial" panose="020B0604020202020204" pitchFamily="34" charset="0"/>
                <a:cs typeface="Arial" panose="020B0604020202020204" pitchFamily="34" charset="0"/>
              </a:rPr>
              <a:t>Criteri di Bradford Hill</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6830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476672"/>
            <a:ext cx="7848872" cy="5632311"/>
          </a:xfrm>
          <a:prstGeom prst="rect">
            <a:avLst/>
          </a:prstGeom>
        </p:spPr>
        <p:txBody>
          <a:bodyPr wrap="square">
            <a:spAutoFit/>
          </a:bodyPr>
          <a:lstStyle/>
          <a:p>
            <a:r>
              <a:rPr lang="it-IT" dirty="0">
                <a:latin typeface="Arial" panose="020B0604020202020204" pitchFamily="34" charset="0"/>
                <a:cs typeface="Arial" panose="020B0604020202020204" pitchFamily="34" charset="0"/>
              </a:rPr>
              <a:t>CIRCOLARE INAIL 16 FEBBRAIO 2006</a:t>
            </a:r>
          </a:p>
          <a:p>
            <a:r>
              <a:rPr lang="it-IT" dirty="0">
                <a:latin typeface="Arial" panose="020B0604020202020204" pitchFamily="34" charset="0"/>
                <a:cs typeface="Arial" panose="020B0604020202020204" pitchFamily="34" charset="0"/>
              </a:rPr>
              <a:t>1. nel caso in cui risulti accertato che gli agenti patogeni lavorativi siano dotati di idonea efficacia causale rispetto alla malattia diagnosticata, quest’ultima dovrà essere considerata di origine professionale, pur se sia accertata la concorrenza di agenti patogeni extra lavorativi (compresi quelli genetici) dotati anche essi di idonea efficacia causale, senza che sia rilevante la maggiore o minore incidenza nel raffronto tra le concause lavorative ed extra lavorative;</a:t>
            </a:r>
          </a:p>
          <a:p>
            <a:r>
              <a:rPr lang="it-IT" dirty="0">
                <a:latin typeface="Arial" panose="020B0604020202020204" pitchFamily="34" charset="0"/>
                <a:cs typeface="Arial" panose="020B0604020202020204" pitchFamily="34" charset="0"/>
              </a:rPr>
              <a:t>2. se gli agenti patogeni lavorativi, non dotati di autonoma efficacia causale sufficiente a causare la malattia, concorrono con fattori extra lavorativi, anche essi da soli non dotati di efficacia causale adeguata, e operando insieme, con azione sinergica e moltiplicativa, costituiscono causa idonea della patologia diagnosticata, quest’ultima è da ritenere di origine professionale. In questo caso, infatti, l’esposizione a rischio di origine professionale costituisce fattore causale necessario, senza il quale l’evento non avrebbe potuto determinarsi (ad es. tumore del polmone in soggetto fumatore esposto a rischio lavorativo da amianto);</a:t>
            </a:r>
          </a:p>
          <a:p>
            <a:r>
              <a:rPr lang="it-IT" dirty="0">
                <a:latin typeface="Arial" panose="020B0604020202020204" pitchFamily="34" charset="0"/>
                <a:cs typeface="Arial" panose="020B0604020202020204" pitchFamily="34" charset="0"/>
              </a:rPr>
              <a:t>3. quando gli agenti patogeni lavorativi, non dotati di sufficiente efficacia causale, concorrano con fattori extra lavorativi dotati, invece, di tale efficacia, è esclusa l’origine professionale della malattia”.</a:t>
            </a:r>
          </a:p>
        </p:txBody>
      </p:sp>
    </p:spTree>
    <p:extLst>
      <p:ext uri="{BB962C8B-B14F-4D97-AF65-F5344CB8AC3E}">
        <p14:creationId xmlns:p14="http://schemas.microsoft.com/office/powerpoint/2010/main" val="2200357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1305342"/>
            <a:ext cx="7128792" cy="4524315"/>
          </a:xfrm>
          <a:prstGeom prst="rect">
            <a:avLst/>
          </a:prstGeom>
        </p:spPr>
        <p:txBody>
          <a:bodyPr wrap="square">
            <a:spAutoFit/>
          </a:bodyPr>
          <a:lstStyle/>
          <a:p>
            <a:r>
              <a:rPr lang="it-IT" dirty="0"/>
              <a:t>“</a:t>
            </a:r>
            <a:r>
              <a:rPr lang="it-IT" sz="2400" dirty="0">
                <a:latin typeface="Arial" panose="020B0604020202020204" pitchFamily="34" charset="0"/>
                <a:cs typeface="Arial" panose="020B0604020202020204" pitchFamily="34" charset="0"/>
              </a:rPr>
              <a:t>per stabilire la dipendenza dal servizio di una neoplasia, rimane solo un criterio, per così dire, empirico, che si fonda sul minimale requisito che, nel caso in valutazione, risultino quanto meno convergenti due elementi: il riscontro di alcuni dei fattori che, sia pure sperimentalmente, vengono ritenuti possibili oncogeni e che tali fattori siano obiettivamente presenti, in termini qualitativi e quantitativi, ossia per natura e durata congrua, nel contesto ambientale e fattuale delle modalità del servizio che sarebbe causa della malattia” (Corte dei Conti, Sez. Giur. Toscana, 19 settembre 2003)</a:t>
            </a:r>
          </a:p>
        </p:txBody>
      </p:sp>
    </p:spTree>
    <p:extLst>
      <p:ext uri="{BB962C8B-B14F-4D97-AF65-F5344CB8AC3E}">
        <p14:creationId xmlns:p14="http://schemas.microsoft.com/office/powerpoint/2010/main" val="3756750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268760"/>
            <a:ext cx="6912768" cy="4154984"/>
          </a:xfrm>
          <a:prstGeom prst="rect">
            <a:avLst/>
          </a:prstGeom>
        </p:spPr>
        <p:txBody>
          <a:bodyPr wrap="square">
            <a:spAutoFit/>
          </a:bodyPr>
          <a:lstStyle/>
          <a:p>
            <a:pPr lvl="0"/>
            <a:r>
              <a:rPr lang="it-IT" sz="2400" dirty="0">
                <a:latin typeface="Arial" panose="020B0604020202020204" pitchFamily="34" charset="0"/>
                <a:cs typeface="Arial" panose="020B0604020202020204" pitchFamily="34" charset="0"/>
              </a:rPr>
              <a:t>GIUDIZIO CONTROFATTUALE</a:t>
            </a:r>
          </a:p>
          <a:p>
            <a:pPr lvl="0"/>
            <a:endParaRPr lang="it-IT" sz="2400" dirty="0">
              <a:latin typeface="Arial" panose="020B0604020202020204" pitchFamily="34" charset="0"/>
              <a:cs typeface="Arial" panose="020B0604020202020204" pitchFamily="34" charset="0"/>
            </a:endParaRPr>
          </a:p>
          <a:p>
            <a:pPr lvl="0"/>
            <a:r>
              <a:rPr lang="it-IT" sz="2400" dirty="0">
                <a:latin typeface="Arial" panose="020B0604020202020204" pitchFamily="34" charset="0"/>
                <a:cs typeface="Arial" panose="020B0604020202020204" pitchFamily="34" charset="0"/>
              </a:rPr>
              <a:t>I. la condotta umana è condizione necessaria dell’evento se, eliminata mentalmente dal novero dei fatti accaduti, l’evento non si sarebbe verificato;</a:t>
            </a:r>
          </a:p>
          <a:p>
            <a:pPr lvl="0"/>
            <a:endParaRPr lang="it-IT" sz="2400" dirty="0">
              <a:latin typeface="Arial" panose="020B0604020202020204" pitchFamily="34" charset="0"/>
              <a:cs typeface="Arial" panose="020B0604020202020204" pitchFamily="34" charset="0"/>
            </a:endParaRPr>
          </a:p>
          <a:p>
            <a:pPr lvl="0"/>
            <a:r>
              <a:rPr lang="it-IT" sz="2400" dirty="0">
                <a:latin typeface="Arial" panose="020B0604020202020204" pitchFamily="34" charset="0"/>
                <a:cs typeface="Arial" panose="020B0604020202020204" pitchFamily="34" charset="0"/>
              </a:rPr>
              <a:t>II. la condotta umana non è condizione necessaria dell’evento se, eliminata mentalmente, l’evento si sarebbe egualmente verificato.</a:t>
            </a:r>
          </a:p>
        </p:txBody>
      </p:sp>
    </p:spTree>
    <p:extLst>
      <p:ext uri="{BB962C8B-B14F-4D97-AF65-F5344CB8AC3E}">
        <p14:creationId xmlns:p14="http://schemas.microsoft.com/office/powerpoint/2010/main" val="2054427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1552724"/>
            <a:ext cx="6840760" cy="2246769"/>
          </a:xfrm>
          <a:prstGeom prst="rect">
            <a:avLst/>
          </a:prstGeom>
        </p:spPr>
        <p:txBody>
          <a:bodyPr wrap="square">
            <a:spAutoFit/>
          </a:bodyPr>
          <a:lstStyle/>
          <a:p>
            <a:r>
              <a:rPr lang="it-IT" sz="2800" i="1" dirty="0">
                <a:latin typeface="Arial" panose="020B0604020202020204" pitchFamily="34" charset="0"/>
                <a:cs typeface="Arial" panose="020B0604020202020204" pitchFamily="34" charset="0"/>
              </a:rPr>
              <a:t>causalità forte</a:t>
            </a:r>
            <a:r>
              <a:rPr lang="it-IT" sz="2800" dirty="0">
                <a:latin typeface="Arial" panose="020B0604020202020204" pitchFamily="34" charset="0"/>
                <a:cs typeface="Arial" panose="020B0604020202020204" pitchFamily="34" charset="0"/>
              </a:rPr>
              <a:t> (in sede penale);</a:t>
            </a:r>
          </a:p>
          <a:p>
            <a:r>
              <a:rPr lang="it-IT" sz="2800" i="1" dirty="0">
                <a:latin typeface="Arial" panose="020B0604020202020204" pitchFamily="34" charset="0"/>
                <a:cs typeface="Arial" panose="020B0604020202020204" pitchFamily="34" charset="0"/>
              </a:rPr>
              <a:t>causalità debole</a:t>
            </a:r>
            <a:r>
              <a:rPr lang="it-IT" sz="2800" dirty="0">
                <a:latin typeface="Arial" panose="020B0604020202020204" pitchFamily="34" charset="0"/>
                <a:cs typeface="Arial" panose="020B0604020202020204" pitchFamily="34" charset="0"/>
              </a:rPr>
              <a:t> (in sede civilistica); </a:t>
            </a:r>
            <a:r>
              <a:rPr lang="it-IT" sz="2800" i="1" dirty="0">
                <a:latin typeface="Arial" panose="020B0604020202020204" pitchFamily="34" charset="0"/>
                <a:cs typeface="Arial" panose="020B0604020202020204" pitchFamily="34" charset="0"/>
              </a:rPr>
              <a:t>causalità </a:t>
            </a:r>
            <a:r>
              <a:rPr lang="it-IT" sz="2800" i="1" dirty="0" err="1">
                <a:latin typeface="Arial" panose="020B0604020202020204" pitchFamily="34" charset="0"/>
                <a:cs typeface="Arial" panose="020B0604020202020204" pitchFamily="34" charset="0"/>
              </a:rPr>
              <a:t>ultradebole</a:t>
            </a:r>
            <a:r>
              <a:rPr lang="it-IT" sz="2800" dirty="0">
                <a:latin typeface="Arial" panose="020B0604020202020204" pitchFamily="34" charset="0"/>
                <a:cs typeface="Arial" panose="020B0604020202020204" pitchFamily="34" charset="0"/>
              </a:rPr>
              <a:t> in sede previdenziale (INAIL e pensionistica di privilegio)</a:t>
            </a:r>
          </a:p>
        </p:txBody>
      </p:sp>
    </p:spTree>
    <p:extLst>
      <p:ext uri="{BB962C8B-B14F-4D97-AF65-F5344CB8AC3E}">
        <p14:creationId xmlns:p14="http://schemas.microsoft.com/office/powerpoint/2010/main" val="3341648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03648" y="836712"/>
            <a:ext cx="6912768" cy="3416320"/>
          </a:xfrm>
          <a:prstGeom prst="rect">
            <a:avLst/>
          </a:prstGeom>
        </p:spPr>
        <p:txBody>
          <a:bodyPr wrap="square">
            <a:spAutoFit/>
          </a:bodyPr>
          <a:lstStyle/>
          <a:p>
            <a:r>
              <a:rPr lang="it-IT" i="1" dirty="0"/>
              <a:t>“…  </a:t>
            </a:r>
            <a:r>
              <a:rPr lang="it-IT" sz="2400" dirty="0">
                <a:latin typeface="Arial" panose="020B0604020202020204" pitchFamily="34" charset="0"/>
                <a:cs typeface="Arial" panose="020B0604020202020204" pitchFamily="34" charset="0"/>
              </a:rPr>
              <a:t>il verificarsi dell’evento costituisce di per sé elemento sufficiente … a determinare il diritto per le vittime delle patologie e per i loro familiari al ricorso agli strumenti indennitari previsti dalla legislazione vigente (compreso il riconoscimento della causa di servizio e della speciale elargizione) in tutti i quei casi in cui l’Amministrazione militare </a:t>
            </a:r>
            <a:r>
              <a:rPr lang="it-IT" sz="2400" b="1" dirty="0">
                <a:latin typeface="Arial" panose="020B0604020202020204" pitchFamily="34" charset="0"/>
                <a:cs typeface="Arial" panose="020B0604020202020204" pitchFamily="34" charset="0"/>
              </a:rPr>
              <a:t>non sia in grado di escludere un nesso di causalità</a:t>
            </a:r>
            <a:r>
              <a:rPr lang="it-IT" i="1" dirty="0"/>
              <a:t>”</a:t>
            </a:r>
            <a:endParaRPr lang="it-IT" dirty="0"/>
          </a:p>
        </p:txBody>
      </p:sp>
    </p:spTree>
    <p:extLst>
      <p:ext uri="{BB962C8B-B14F-4D97-AF65-F5344CB8AC3E}">
        <p14:creationId xmlns:p14="http://schemas.microsoft.com/office/powerpoint/2010/main" val="3306327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95736" y="1340768"/>
            <a:ext cx="5616624" cy="2677656"/>
          </a:xfrm>
          <a:prstGeom prst="rect">
            <a:avLst/>
          </a:prstGeom>
        </p:spPr>
        <p:txBody>
          <a:bodyPr wrap="square">
            <a:spAutoFit/>
          </a:bodyPr>
          <a:lstStyle/>
          <a:p>
            <a:r>
              <a:rPr lang="it-IT" sz="2400" dirty="0">
                <a:latin typeface="Arial" panose="020B0604020202020204" pitchFamily="34" charset="0"/>
                <a:cs typeface="Arial" panose="020B0604020202020204" pitchFamily="34" charset="0"/>
              </a:rPr>
              <a:t>Prova scientifica: “quell’atto o serie di atti, procedimento, operazione avente per scopo di conoscere la verità o la realtà di un certo fatto attraverso l’applicazione di conoscenze di tipo specialistico e scientifiche non disponibili all’uomo medio”.</a:t>
            </a:r>
          </a:p>
        </p:txBody>
      </p:sp>
    </p:spTree>
    <p:extLst>
      <p:ext uri="{BB962C8B-B14F-4D97-AF65-F5344CB8AC3E}">
        <p14:creationId xmlns:p14="http://schemas.microsoft.com/office/powerpoint/2010/main" val="2984144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700808"/>
            <a:ext cx="6912768" cy="2246769"/>
          </a:xfrm>
          <a:prstGeom prst="rect">
            <a:avLst/>
          </a:prstGeom>
        </p:spPr>
        <p:txBody>
          <a:bodyPr wrap="square">
            <a:spAutoFit/>
          </a:bodyPr>
          <a:lstStyle/>
          <a:p>
            <a:pPr algn="ctr"/>
            <a:r>
              <a:rPr lang="it-IT" sz="2800" dirty="0">
                <a:latin typeface="Arial" panose="020B0604020202020204" pitchFamily="34" charset="0"/>
                <a:cs typeface="Arial" panose="020B0604020202020204" pitchFamily="34" charset="0"/>
              </a:rPr>
              <a:t>«</a:t>
            </a:r>
            <a:r>
              <a:rPr lang="it-IT" sz="2800" dirty="0"/>
              <a:t>Non il possesso della conoscenza, della verità irrefutabile, fa l’uomo di scienza, ma la ricerca critica, persistente e inquieta, della verità.</a:t>
            </a:r>
            <a:br>
              <a:rPr lang="it-IT" sz="2800" dirty="0"/>
            </a:br>
            <a:r>
              <a:rPr lang="it-IT" sz="2800" dirty="0"/>
              <a:t>(Karl Popper)</a:t>
            </a:r>
            <a:endParaRPr lang="it-IT"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1685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B1EF02-0E2F-6343-8E4A-1C0094BEB984}"/>
              </a:ext>
            </a:extLst>
          </p:cNvPr>
          <p:cNvSpPr>
            <a:spLocks noGrp="1"/>
          </p:cNvSpPr>
          <p:nvPr>
            <p:ph type="title"/>
          </p:nvPr>
        </p:nvSpPr>
        <p:spPr>
          <a:xfrm>
            <a:off x="628650" y="2434828"/>
            <a:ext cx="7886700" cy="994172"/>
          </a:xfrm>
        </p:spPr>
        <p:txBody>
          <a:bodyPr>
            <a:normAutofit fontScale="90000"/>
          </a:bodyPr>
          <a:lstStyle/>
          <a:p>
            <a:pPr algn="ctr"/>
            <a:r>
              <a:rPr lang="it-IT" dirty="0">
                <a:latin typeface="Times New Roman" panose="02020603050405020304" pitchFamily="18" charset="0"/>
                <a:cs typeface="Times New Roman" panose="02020603050405020304" pitchFamily="18" charset="0"/>
              </a:rPr>
              <a:t>IL SINDACATO GIURISDIZIONALE SULLE VALUTAZIONI MEDICO LEGALI</a:t>
            </a:r>
          </a:p>
        </p:txBody>
      </p:sp>
    </p:spTree>
    <p:extLst>
      <p:ext uri="{BB962C8B-B14F-4D97-AF65-F5344CB8AC3E}">
        <p14:creationId xmlns:p14="http://schemas.microsoft.com/office/powerpoint/2010/main" val="461891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isultati immagini per ramazzini meto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7" y="188640"/>
            <a:ext cx="6905625" cy="4505325"/>
          </a:xfrm>
          <a:prstGeom prst="rect">
            <a:avLst/>
          </a:prstGeom>
          <a:noFill/>
          <a:extLst>
            <a:ext uri="{909E8E84-426E-40DD-AFC4-6F175D3DCCD1}">
              <a14:hiddenFill xmlns:a14="http://schemas.microsoft.com/office/drawing/2010/main">
                <a:solidFill>
                  <a:srgbClr val="FFFFFF"/>
                </a:solidFill>
              </a14:hiddenFill>
            </a:ext>
          </a:extLst>
        </p:spPr>
      </p:pic>
      <p:sp>
        <p:nvSpPr>
          <p:cNvPr id="4" name="Titolo 3"/>
          <p:cNvSpPr>
            <a:spLocks noGrp="1"/>
          </p:cNvSpPr>
          <p:nvPr>
            <p:ph type="title" idx="4294967295"/>
          </p:nvPr>
        </p:nvSpPr>
        <p:spPr>
          <a:xfrm>
            <a:off x="914400" y="4941888"/>
            <a:ext cx="8229600" cy="1143000"/>
          </a:xfrm>
        </p:spPr>
        <p:txBody>
          <a:bodyPr>
            <a:noAutofit/>
          </a:bodyPr>
          <a:lstStyle/>
          <a:p>
            <a:pPr algn="just"/>
            <a:r>
              <a:rPr lang="it-IT" sz="2400" dirty="0">
                <a:latin typeface="Arial" panose="020B0604020202020204" pitchFamily="34" charset="0"/>
                <a:cs typeface="Arial" panose="020B0604020202020204" pitchFamily="34" charset="0"/>
              </a:rPr>
              <a:t>Studio empirico</a:t>
            </a:r>
            <a:r>
              <a:rPr lang="it-IT" sz="2400" i="1" dirty="0">
                <a:latin typeface="Arial" panose="020B0604020202020204" pitchFamily="34" charset="0"/>
                <a:cs typeface="Arial" panose="020B0604020202020204" pitchFamily="34" charset="0"/>
              </a:rPr>
              <a:t> </a:t>
            </a:r>
            <a:r>
              <a:rPr lang="it-IT" sz="2400" dirty="0">
                <a:latin typeface="Arial" panose="020B0604020202020204" pitchFamily="34" charset="0"/>
                <a:cs typeface="Arial" panose="020B0604020202020204" pitchFamily="34" charset="0"/>
              </a:rPr>
              <a:t>di ciascuna attività lavorativa e delle manifestazioni visibili</a:t>
            </a:r>
            <a:r>
              <a:rPr lang="it-IT" sz="2400" i="1" dirty="0">
                <a:latin typeface="Arial" panose="020B0604020202020204" pitchFamily="34" charset="0"/>
                <a:cs typeface="Arial" panose="020B0604020202020204" pitchFamily="34" charset="0"/>
              </a:rPr>
              <a:t> </a:t>
            </a:r>
            <a:r>
              <a:rPr lang="it-IT" sz="2400" dirty="0">
                <a:latin typeface="Arial" panose="020B0604020202020204" pitchFamily="34" charset="0"/>
                <a:cs typeface="Arial" panose="020B0604020202020204" pitchFamily="34" charset="0"/>
              </a:rPr>
              <a:t>di malattia: l’agente eziologico veniva individuato nella professione in quanto tale</a:t>
            </a:r>
            <a:endParaRPr lang="it-IT" sz="2400" dirty="0"/>
          </a:p>
        </p:txBody>
      </p:sp>
    </p:spTree>
    <p:extLst>
      <p:ext uri="{BB962C8B-B14F-4D97-AF65-F5344CB8AC3E}">
        <p14:creationId xmlns:p14="http://schemas.microsoft.com/office/powerpoint/2010/main" val="2976913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B0DE16-AA91-004F-97F9-43DDBB90B55C}"/>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Riconoscimento della dipendenza delle infermità da causa di servizio </a:t>
            </a:r>
          </a:p>
        </p:txBody>
      </p:sp>
      <p:sp>
        <p:nvSpPr>
          <p:cNvPr id="3" name="Segnaposto contenuto 2">
            <a:extLst>
              <a:ext uri="{FF2B5EF4-FFF2-40B4-BE49-F238E27FC236}">
                <a16:creationId xmlns:a16="http://schemas.microsoft.com/office/drawing/2014/main" id="{556B4248-7FC1-4D4A-ACCD-22EEA8E1EB14}"/>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Procedimento dettato dal </a:t>
            </a:r>
            <a:r>
              <a:rPr lang="it-IT" dirty="0" err="1">
                <a:latin typeface="Times New Roman" panose="02020603050405020304" pitchFamily="18" charset="0"/>
                <a:cs typeface="Times New Roman" panose="02020603050405020304" pitchFamily="18" charset="0"/>
              </a:rPr>
              <a:t>D.p.r.</a:t>
            </a:r>
            <a:r>
              <a:rPr lang="it-IT" dirty="0">
                <a:latin typeface="Times New Roman" panose="02020603050405020304" pitchFamily="18" charset="0"/>
                <a:cs typeface="Times New Roman" panose="02020603050405020304" pitchFamily="18" charset="0"/>
              </a:rPr>
              <a:t> 29 ottobre 2001 n. 461</a:t>
            </a:r>
            <a:r>
              <a:rPr lang="it-IT" dirty="0">
                <a:latin typeface="Times New Roman" panose="02020603050405020304" pitchFamily="18" charset="0"/>
                <a:cs typeface="Times New Roman" panose="02020603050405020304" pitchFamily="18" charset="0"/>
                <a:sym typeface="Wingdings" pitchFamily="2" charset="2"/>
              </a:rPr>
              <a:t> valutazioni di due organi:</a:t>
            </a:r>
          </a:p>
          <a:p>
            <a:pPr marL="385763" indent="-385763">
              <a:buFont typeface="+mj-lt"/>
              <a:buAutoNum type="arabicPeriod"/>
            </a:pPr>
            <a:r>
              <a:rPr lang="it-IT" dirty="0">
                <a:latin typeface="Times New Roman" panose="02020603050405020304" pitchFamily="18" charset="0"/>
                <a:cs typeface="Times New Roman" panose="02020603050405020304" pitchFamily="18" charset="0"/>
                <a:sym typeface="Wingdings" pitchFamily="2" charset="2"/>
              </a:rPr>
              <a:t>La commissione medica ospedaliera</a:t>
            </a:r>
          </a:p>
          <a:p>
            <a:pPr marL="385763" indent="-385763">
              <a:buFont typeface="+mj-lt"/>
              <a:buAutoNum type="arabicPeriod"/>
            </a:pPr>
            <a:r>
              <a:rPr lang="it-IT" dirty="0">
                <a:latin typeface="Times New Roman" panose="02020603050405020304" pitchFamily="18" charset="0"/>
                <a:cs typeface="Times New Roman" panose="02020603050405020304" pitchFamily="18" charset="0"/>
                <a:sym typeface="Wingdings" pitchFamily="2" charset="2"/>
              </a:rPr>
              <a:t>Il comitato di verifica</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8838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FA58E8-CA0B-6C4D-BAC7-91205D2ECA6B}"/>
              </a:ext>
            </a:extLst>
          </p:cNvPr>
          <p:cNvSpPr>
            <a:spLocks noGrp="1"/>
          </p:cNvSpPr>
          <p:nvPr>
            <p:ph type="title"/>
          </p:nvPr>
        </p:nvSpPr>
        <p:spPr>
          <a:xfrm>
            <a:off x="628650" y="1131094"/>
            <a:ext cx="7886700" cy="1472660"/>
          </a:xfrm>
        </p:spPr>
        <p:txBody>
          <a:bodyPr anchor="t">
            <a:noAutofit/>
          </a:bodyPr>
          <a:lstStyle/>
          <a:p>
            <a:pPr marL="342900" indent="-342900">
              <a:buFont typeface="Arial" panose="020B0604020202020204" pitchFamily="34" charset="0"/>
              <a:buChar char="•"/>
            </a:pPr>
            <a:r>
              <a:rPr lang="it-IT" sz="1575" dirty="0">
                <a:latin typeface="Times New Roman" panose="02020603050405020304" pitchFamily="18" charset="0"/>
                <a:cs typeface="Times New Roman" panose="02020603050405020304" pitchFamily="18" charset="0"/>
              </a:rPr>
              <a:t>Consolidato orientamento giurisprudenziale escludeva l’opportunità per il giudice amministrativo di sindacare le valutazioni tecniche se non tramite le figure sintomatiche dell’eccesso di potere.</a:t>
            </a:r>
            <a:br>
              <a:rPr lang="it-IT" sz="1575" dirty="0">
                <a:latin typeface="Times New Roman" panose="02020603050405020304" pitchFamily="18" charset="0"/>
                <a:cs typeface="Times New Roman" panose="02020603050405020304" pitchFamily="18" charset="0"/>
              </a:rPr>
            </a:br>
            <a:r>
              <a:rPr lang="it-IT" sz="1575" dirty="0">
                <a:latin typeface="Times New Roman" panose="02020603050405020304" pitchFamily="18" charset="0"/>
                <a:cs typeface="Times New Roman" panose="02020603050405020304" pitchFamily="18" charset="0"/>
                <a:sym typeface="Wingdings" pitchFamily="2" charset="2"/>
              </a:rPr>
              <a:t> </a:t>
            </a:r>
            <a:r>
              <a:rPr lang="it-IT" sz="1575" dirty="0" err="1">
                <a:latin typeface="Times New Roman" panose="02020603050405020304" pitchFamily="18" charset="0"/>
                <a:cs typeface="Times New Roman" panose="02020603050405020304" pitchFamily="18" charset="0"/>
              </a:rPr>
              <a:t>Cons</a:t>
            </a:r>
            <a:r>
              <a:rPr lang="it-IT" sz="1575" dirty="0">
                <a:latin typeface="Times New Roman" panose="02020603050405020304" pitchFamily="18" charset="0"/>
                <a:cs typeface="Times New Roman" panose="02020603050405020304" pitchFamily="18" charset="0"/>
              </a:rPr>
              <a:t>. </a:t>
            </a:r>
            <a:r>
              <a:rPr lang="it-IT" sz="1575" dirty="0" err="1">
                <a:latin typeface="Times New Roman" panose="02020603050405020304" pitchFamily="18" charset="0"/>
                <a:cs typeface="Times New Roman" panose="02020603050405020304" pitchFamily="18" charset="0"/>
              </a:rPr>
              <a:t>Giust</a:t>
            </a:r>
            <a:r>
              <a:rPr lang="it-IT" sz="1575" dirty="0">
                <a:latin typeface="Times New Roman" panose="02020603050405020304" pitchFamily="18" charset="0"/>
                <a:cs typeface="Times New Roman" panose="02020603050405020304" pitchFamily="18" charset="0"/>
              </a:rPr>
              <a:t>. </a:t>
            </a:r>
            <a:r>
              <a:rPr lang="it-IT" sz="1575" dirty="0" err="1">
                <a:latin typeface="Times New Roman" panose="02020603050405020304" pitchFamily="18" charset="0"/>
                <a:cs typeface="Times New Roman" panose="02020603050405020304" pitchFamily="18" charset="0"/>
              </a:rPr>
              <a:t>Amm</a:t>
            </a:r>
            <a:r>
              <a:rPr lang="it-IT" sz="1575" dirty="0">
                <a:latin typeface="Times New Roman" panose="02020603050405020304" pitchFamily="18" charset="0"/>
                <a:cs typeface="Times New Roman" panose="02020603050405020304" pitchFamily="18" charset="0"/>
              </a:rPr>
              <a:t>. Sicilia, 25/06/1990, n. 186; </a:t>
            </a:r>
            <a:r>
              <a:rPr lang="it-IT" sz="1575" dirty="0" err="1">
                <a:latin typeface="Times New Roman" panose="02020603050405020304" pitchFamily="18" charset="0"/>
                <a:cs typeface="Times New Roman" panose="02020603050405020304" pitchFamily="18" charset="0"/>
              </a:rPr>
              <a:t>Cons</a:t>
            </a:r>
            <a:r>
              <a:rPr lang="it-IT" sz="1575" dirty="0">
                <a:latin typeface="Times New Roman" panose="02020603050405020304" pitchFamily="18" charset="0"/>
                <a:cs typeface="Times New Roman" panose="02020603050405020304" pitchFamily="18" charset="0"/>
              </a:rPr>
              <a:t>. di Stato Sez. V, 04/10/1993, n. 978; </a:t>
            </a:r>
            <a:r>
              <a:rPr lang="it-IT" sz="1575" dirty="0" err="1">
                <a:latin typeface="Times New Roman" panose="02020603050405020304" pitchFamily="18" charset="0"/>
                <a:cs typeface="Times New Roman" panose="02020603050405020304" pitchFamily="18" charset="0"/>
              </a:rPr>
              <a:t>Cons</a:t>
            </a:r>
            <a:r>
              <a:rPr lang="it-IT" sz="1575" dirty="0">
                <a:latin typeface="Times New Roman" panose="02020603050405020304" pitchFamily="18" charset="0"/>
                <a:cs typeface="Times New Roman" panose="02020603050405020304" pitchFamily="18" charset="0"/>
              </a:rPr>
              <a:t>. di Stato Sez. II, 15/03/1995, n. 2113; </a:t>
            </a:r>
            <a:r>
              <a:rPr lang="it-IT" sz="1575" dirty="0" err="1">
                <a:latin typeface="Times New Roman" panose="02020603050405020304" pitchFamily="18" charset="0"/>
                <a:cs typeface="Times New Roman" panose="02020603050405020304" pitchFamily="18" charset="0"/>
              </a:rPr>
              <a:t>Cons</a:t>
            </a:r>
            <a:r>
              <a:rPr lang="it-IT" sz="1575" dirty="0">
                <a:latin typeface="Times New Roman" panose="02020603050405020304" pitchFamily="18" charset="0"/>
                <a:cs typeface="Times New Roman" panose="02020603050405020304" pitchFamily="18" charset="0"/>
              </a:rPr>
              <a:t>. di Stato Sez. II, 15/03/1995, n. 1963; </a:t>
            </a:r>
            <a:r>
              <a:rPr lang="it-IT" sz="1575" dirty="0" err="1">
                <a:latin typeface="Times New Roman" panose="02020603050405020304" pitchFamily="18" charset="0"/>
                <a:cs typeface="Times New Roman" panose="02020603050405020304" pitchFamily="18" charset="0"/>
              </a:rPr>
              <a:t>Cons</a:t>
            </a:r>
            <a:r>
              <a:rPr lang="it-IT" sz="1575" dirty="0">
                <a:latin typeface="Times New Roman" panose="02020603050405020304" pitchFamily="18" charset="0"/>
                <a:cs typeface="Times New Roman" panose="02020603050405020304" pitchFamily="18" charset="0"/>
              </a:rPr>
              <a:t>. di Stato Sez. IV, 03/04/1995, n. 215; </a:t>
            </a:r>
            <a:r>
              <a:rPr lang="it-IT" sz="1575" dirty="0" err="1">
                <a:latin typeface="Times New Roman" panose="02020603050405020304" pitchFamily="18" charset="0"/>
                <a:cs typeface="Times New Roman" panose="02020603050405020304" pitchFamily="18" charset="0"/>
              </a:rPr>
              <a:t>Cons</a:t>
            </a:r>
            <a:r>
              <a:rPr lang="it-IT" sz="1575" dirty="0">
                <a:latin typeface="Times New Roman" panose="02020603050405020304" pitchFamily="18" charset="0"/>
                <a:cs typeface="Times New Roman" panose="02020603050405020304" pitchFamily="18" charset="0"/>
              </a:rPr>
              <a:t>. di Stato Sez. IV, 25/03/1996, n. 380.</a:t>
            </a:r>
            <a:br>
              <a:rPr lang="it-IT" sz="1575" dirty="0">
                <a:latin typeface="Times New Roman" panose="02020603050405020304" pitchFamily="18" charset="0"/>
                <a:cs typeface="Times New Roman" panose="02020603050405020304" pitchFamily="18" charset="0"/>
              </a:rPr>
            </a:br>
            <a:endParaRPr lang="it-IT" sz="1575"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8AE658D3-830F-134C-A473-DB76CB3ECC90}"/>
              </a:ext>
            </a:extLst>
          </p:cNvPr>
          <p:cNvSpPr>
            <a:spLocks noGrp="1"/>
          </p:cNvSpPr>
          <p:nvPr>
            <p:ph sz="half" idx="1"/>
          </p:nvPr>
        </p:nvSpPr>
        <p:spPr>
          <a:xfrm>
            <a:off x="628650" y="2676906"/>
            <a:ext cx="3886200" cy="2813066"/>
          </a:xfrm>
        </p:spPr>
        <p:txBody>
          <a:bodyPr/>
          <a:lstStyle/>
          <a:p>
            <a:r>
              <a:rPr lang="it-IT" sz="1800" b="1" dirty="0">
                <a:latin typeface="Times New Roman" panose="02020603050405020304" pitchFamily="18" charset="0"/>
                <a:cs typeface="Times New Roman" panose="02020603050405020304" pitchFamily="18" charset="0"/>
              </a:rPr>
              <a:t>PRINCIPIO ALLA BASE DELLE DECISIONI </a:t>
            </a:r>
            <a:r>
              <a:rPr lang="it-IT" dirty="0">
                <a:latin typeface="Times New Roman" panose="02020603050405020304" pitchFamily="18" charset="0"/>
                <a:cs typeface="Times New Roman" panose="02020603050405020304" pitchFamily="18" charset="0"/>
                <a:sym typeface="Wingdings" pitchFamily="2" charset="2"/>
              </a:rPr>
              <a:t> il concetto di </a:t>
            </a:r>
            <a:r>
              <a:rPr lang="it-IT" cap="small" dirty="0">
                <a:latin typeface="Times New Roman" panose="02020603050405020304" pitchFamily="18" charset="0"/>
                <a:cs typeface="Times New Roman" panose="02020603050405020304" pitchFamily="18" charset="0"/>
                <a:sym typeface="Wingdings" pitchFamily="2" charset="2"/>
              </a:rPr>
              <a:t>discrezionalità tecnica</a:t>
            </a:r>
            <a:r>
              <a:rPr lang="it-IT" dirty="0">
                <a:latin typeface="Times New Roman" panose="02020603050405020304" pitchFamily="18" charset="0"/>
                <a:cs typeface="Times New Roman" panose="02020603050405020304" pitchFamily="18" charset="0"/>
                <a:sym typeface="Wingdings" pitchFamily="2" charset="2"/>
              </a:rPr>
              <a:t> viene assimilato al concetto di </a:t>
            </a:r>
            <a:r>
              <a:rPr lang="it-IT" cap="small" dirty="0">
                <a:latin typeface="Times New Roman" panose="02020603050405020304" pitchFamily="18" charset="0"/>
                <a:cs typeface="Times New Roman" panose="02020603050405020304" pitchFamily="18" charset="0"/>
                <a:sym typeface="Wingdings" pitchFamily="2" charset="2"/>
              </a:rPr>
              <a:t>merito amministrativo</a:t>
            </a:r>
            <a:endParaRPr lang="it-IT" cap="small" dirty="0">
              <a:latin typeface="Times New Roman" panose="02020603050405020304" pitchFamily="18" charset="0"/>
              <a:cs typeface="Times New Roman" panose="02020603050405020304" pitchFamily="18" charset="0"/>
            </a:endParaRPr>
          </a:p>
        </p:txBody>
      </p:sp>
      <p:sp>
        <p:nvSpPr>
          <p:cNvPr id="4" name="Segnaposto contenuto 3">
            <a:extLst>
              <a:ext uri="{FF2B5EF4-FFF2-40B4-BE49-F238E27FC236}">
                <a16:creationId xmlns:a16="http://schemas.microsoft.com/office/drawing/2014/main" id="{CD1A385F-64FB-FD45-9819-FDADBB7AB1E7}"/>
              </a:ext>
            </a:extLst>
          </p:cNvPr>
          <p:cNvSpPr>
            <a:spLocks noGrp="1"/>
          </p:cNvSpPr>
          <p:nvPr>
            <p:ph sz="half" idx="2"/>
          </p:nvPr>
        </p:nvSpPr>
        <p:spPr>
          <a:xfrm>
            <a:off x="4629150" y="2676905"/>
            <a:ext cx="3886200" cy="2813067"/>
          </a:xfrm>
        </p:spPr>
        <p:txBody>
          <a:bodyPr/>
          <a:lstStyle/>
          <a:p>
            <a:r>
              <a:rPr lang="it-IT" sz="1800" b="1" dirty="0">
                <a:latin typeface="Times New Roman" panose="02020603050405020304" pitchFamily="18" charset="0"/>
                <a:cs typeface="Times New Roman" panose="02020603050405020304" pitchFamily="18" charset="0"/>
              </a:rPr>
              <a:t>RISULTATO</a:t>
            </a:r>
            <a:r>
              <a:rPr lang="it-IT"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sym typeface="Wingdings" pitchFamily="2" charset="2"/>
              </a:rPr>
              <a:t> insindacabilità così della scelta di pura opportunità come della scelta tecnica</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50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AA7A6A-772B-3141-9892-072FE89AAE6F}"/>
              </a:ext>
            </a:extLst>
          </p:cNvPr>
          <p:cNvSpPr>
            <a:spLocks noGrp="1"/>
          </p:cNvSpPr>
          <p:nvPr>
            <p:ph type="title"/>
          </p:nvPr>
        </p:nvSpPr>
        <p:spPr/>
        <p:txBody>
          <a:bodyPr>
            <a:normAutofit/>
          </a:bodyPr>
          <a:lstStyle/>
          <a:p>
            <a:r>
              <a:rPr lang="it-IT" sz="3000" dirty="0">
                <a:latin typeface="Times New Roman" panose="02020603050405020304" pitchFamily="18" charset="0"/>
                <a:cs typeface="Times New Roman" panose="02020603050405020304" pitchFamily="18" charset="0"/>
              </a:rPr>
              <a:t>La sentenza n. 601/1999 del Consiglio di Stato</a:t>
            </a:r>
          </a:p>
        </p:txBody>
      </p:sp>
      <p:sp>
        <p:nvSpPr>
          <p:cNvPr id="3" name="Segnaposto contenuto 2">
            <a:extLst>
              <a:ext uri="{FF2B5EF4-FFF2-40B4-BE49-F238E27FC236}">
                <a16:creationId xmlns:a16="http://schemas.microsoft.com/office/drawing/2014/main" id="{F314D4B1-803E-E247-8D97-67F3F3322498}"/>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La vicenda </a:t>
            </a:r>
            <a:r>
              <a:rPr lang="it-IT" dirty="0">
                <a:latin typeface="Times New Roman" panose="02020603050405020304" pitchFamily="18" charset="0"/>
                <a:cs typeface="Times New Roman" panose="02020603050405020304" pitchFamily="18" charset="0"/>
                <a:sym typeface="Wingdings" pitchFamily="2" charset="2"/>
              </a:rPr>
              <a:t> impugnazione da parte di un magistrato ordinario in quiescenza del decreto del Ministro di Grazia e Giustizia che aveva negato il riconoscimento della dipendenza da causa di servizio della cardiopatia ischemica</a:t>
            </a:r>
          </a:p>
          <a:p>
            <a:r>
              <a:rPr lang="it-IT" dirty="0">
                <a:latin typeface="Times New Roman" panose="02020603050405020304" pitchFamily="18" charset="0"/>
                <a:cs typeface="Times New Roman" panose="02020603050405020304" pitchFamily="18" charset="0"/>
                <a:sym typeface="Wingdings" pitchFamily="2" charset="2"/>
              </a:rPr>
              <a:t>Decisione in primo grado il T.A.R. respingeva il ricorso sostenendo che il procedimento valutativo,  della cui cognizione il giudice non poteva essere investito, appariva immune da vizi logici e di motivazione.</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873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D24C11-58E7-8847-9AA8-FE1B630C31F2}"/>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L’argomentazione del Collegio</a:t>
            </a:r>
          </a:p>
        </p:txBody>
      </p:sp>
      <p:sp>
        <p:nvSpPr>
          <p:cNvPr id="3" name="Segnaposto contenuto 2">
            <a:extLst>
              <a:ext uri="{FF2B5EF4-FFF2-40B4-BE49-F238E27FC236}">
                <a16:creationId xmlns:a16="http://schemas.microsoft.com/office/drawing/2014/main" id="{997F5C8A-F500-5C4E-A786-A8B195761ADD}"/>
              </a:ext>
            </a:extLst>
          </p:cNvPr>
          <p:cNvSpPr>
            <a:spLocks noGrp="1"/>
          </p:cNvSpPr>
          <p:nvPr>
            <p:ph idx="1"/>
          </p:nvPr>
        </p:nvSpPr>
        <p:spPr>
          <a:xfrm>
            <a:off x="483489" y="1952625"/>
            <a:ext cx="8569071" cy="3979545"/>
          </a:xfrm>
        </p:spPr>
        <p:txBody>
          <a:bodyPr/>
          <a:lstStyle/>
          <a:p>
            <a:r>
              <a:rPr lang="it-IT" dirty="0">
                <a:latin typeface="Times New Roman" panose="02020603050405020304" pitchFamily="18" charset="0"/>
                <a:cs typeface="Times New Roman" panose="02020603050405020304" pitchFamily="18" charset="0"/>
              </a:rPr>
              <a:t>Premesse </a:t>
            </a:r>
            <a:r>
              <a:rPr lang="it-IT" dirty="0">
                <a:latin typeface="Times New Roman" panose="02020603050405020304" pitchFamily="18" charset="0"/>
                <a:cs typeface="Times New Roman" panose="02020603050405020304" pitchFamily="18" charset="0"/>
                <a:sym typeface="Wingdings" pitchFamily="2" charset="2"/>
              </a:rPr>
              <a:t> distinzione tra discrezionalità tecnica e merito amministrativo</a:t>
            </a:r>
          </a:p>
          <a:p>
            <a:r>
              <a:rPr lang="it-IT" dirty="0">
                <a:latin typeface="Times New Roman" panose="02020603050405020304" pitchFamily="18" charset="0"/>
                <a:cs typeface="Times New Roman" panose="02020603050405020304" pitchFamily="18" charset="0"/>
                <a:sym typeface="Wingdings" pitchFamily="2" charset="2"/>
              </a:rPr>
              <a:t>La valutazione dei presupposti di fatto, si differenzia dalla valutazione di opportunità, ed è espressione di discrezionalità tecnica </a:t>
            </a:r>
          </a:p>
          <a:p>
            <a:r>
              <a:rPr lang="it-IT" dirty="0">
                <a:latin typeface="Times New Roman" panose="02020603050405020304" pitchFamily="18" charset="0"/>
                <a:cs typeface="Times New Roman" panose="02020603050405020304" pitchFamily="18" charset="0"/>
                <a:sym typeface="Wingdings" pitchFamily="2" charset="2"/>
              </a:rPr>
              <a:t>Esistono due fasi nell’operato dell’amministrazione: la valutazione dell’esistenza dei presupposti di fatto; l’analisi e la comparazione degli interessi ai fini dell’adozione della decisione</a:t>
            </a:r>
          </a:p>
          <a:p>
            <a:r>
              <a:rPr lang="it-IT" dirty="0">
                <a:latin typeface="Times New Roman" panose="02020603050405020304" pitchFamily="18" charset="0"/>
                <a:cs typeface="Times New Roman" panose="02020603050405020304" pitchFamily="18" charset="0"/>
                <a:sym typeface="Wingdings" pitchFamily="2" charset="2"/>
              </a:rPr>
              <a:t>Abbraccia un sindacato diretto, non limitato ad un’analisi puramente formale della coerenza tra premesse e conclusioni o della correttezza formale del procedimento tecnico</a:t>
            </a:r>
          </a:p>
          <a:p>
            <a:r>
              <a:rPr lang="it-IT" dirty="0">
                <a:latin typeface="Times New Roman" panose="02020603050405020304" pitchFamily="18" charset="0"/>
                <a:cs typeface="Times New Roman" panose="02020603050405020304" pitchFamily="18" charset="0"/>
                <a:sym typeface="Wingdings" pitchFamily="2" charset="2"/>
              </a:rPr>
              <a:t>CONCLUSIONI: Sussiste eccesso di potere giurisdizionale se il sindacato del giudice si estende all’analisi circa la convenienza dell’atto, e non anche se invece riguardi i presupposti di fatto.</a:t>
            </a:r>
          </a:p>
          <a:p>
            <a:endParaRPr lang="it-IT" dirty="0">
              <a:latin typeface="Times New Roman" panose="02020603050405020304" pitchFamily="18" charset="0"/>
              <a:cs typeface="Times New Roman" panose="02020603050405020304" pitchFamily="18" charset="0"/>
              <a:sym typeface="Wingdings" pitchFamily="2" charset="2"/>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180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D679B6-1FBD-C645-8513-7FC386EE6E20}"/>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MASSIMA DI DIRITTO</a:t>
            </a:r>
          </a:p>
        </p:txBody>
      </p:sp>
      <p:sp>
        <p:nvSpPr>
          <p:cNvPr id="3" name="Segnaposto contenuto 2">
            <a:extLst>
              <a:ext uri="{FF2B5EF4-FFF2-40B4-BE49-F238E27FC236}">
                <a16:creationId xmlns:a16="http://schemas.microsoft.com/office/drawing/2014/main" id="{1A767745-FB6F-2743-9403-520935279E75}"/>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IL SINDACATO GIURISDIZIONALE PUÒ ESTENDERSI ALLA VERIFICA DIRETTA DELL’ATTENDIBILITÀ DELLE OPERAZIONI TECNICHE SOTTO IL PROFILO DELLA LORO CORRETTEZZA QUANTO A CRITERIO TECNICO ED A PROCEDIMENTO APPLICATIVO</a:t>
            </a:r>
          </a:p>
        </p:txBody>
      </p:sp>
    </p:spTree>
    <p:extLst>
      <p:ext uri="{BB962C8B-B14F-4D97-AF65-F5344CB8AC3E}">
        <p14:creationId xmlns:p14="http://schemas.microsoft.com/office/powerpoint/2010/main" val="3120480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883733-8823-084E-BA08-3758293D1FC6}"/>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L’introduzione della consulenza tecnica</a:t>
            </a:r>
          </a:p>
        </p:txBody>
      </p:sp>
      <p:sp>
        <p:nvSpPr>
          <p:cNvPr id="3" name="Segnaposto contenuto 2">
            <a:extLst>
              <a:ext uri="{FF2B5EF4-FFF2-40B4-BE49-F238E27FC236}">
                <a16:creationId xmlns:a16="http://schemas.microsoft.com/office/drawing/2014/main" id="{E060FC6D-D20C-FB4F-83F1-E8D9243ECDA1}"/>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L. 21 luglio 2000 n. 205 introduce la possibilità di disporre anche nell’ambito della giurisdizione di legittimità la consulenza tecnica, novellando l’art. 44 comma 1 Regio decreto 1054/1924</a:t>
            </a:r>
          </a:p>
          <a:p>
            <a:r>
              <a:rPr lang="it-IT" dirty="0">
                <a:latin typeface="Times New Roman" panose="02020603050405020304" pitchFamily="18" charset="0"/>
                <a:cs typeface="Times New Roman" panose="02020603050405020304" pitchFamily="18" charset="0"/>
              </a:rPr>
              <a:t>La consulenza assurge allo strumento che viene fornito al giudice per poter acquisire la conoscenza di natura specialistica di cui è sprovvisto e in tal modo replicare il giudizio valutativo svolto dall’amministrazione</a:t>
            </a:r>
          </a:p>
        </p:txBody>
      </p:sp>
    </p:spTree>
    <p:extLst>
      <p:ext uri="{BB962C8B-B14F-4D97-AF65-F5344CB8AC3E}">
        <p14:creationId xmlns:p14="http://schemas.microsoft.com/office/powerpoint/2010/main" val="31935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9B081C-4A9F-9A4E-BAB7-A016FD68ED01}"/>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Le pronunce più recenti</a:t>
            </a:r>
          </a:p>
        </p:txBody>
      </p:sp>
      <p:sp>
        <p:nvSpPr>
          <p:cNvPr id="3" name="Segnaposto contenuto 2">
            <a:extLst>
              <a:ext uri="{FF2B5EF4-FFF2-40B4-BE49-F238E27FC236}">
                <a16:creationId xmlns:a16="http://schemas.microsoft.com/office/drawing/2014/main" id="{1E7CDC3F-8BB3-9B46-AA41-342FB82BC0DB}"/>
              </a:ext>
            </a:extLst>
          </p:cNvPr>
          <p:cNvSpPr>
            <a:spLocks noGrp="1"/>
          </p:cNvSpPr>
          <p:nvPr>
            <p:ph idx="1"/>
          </p:nvPr>
        </p:nvSpPr>
        <p:spPr>
          <a:xfrm>
            <a:off x="628650" y="2226469"/>
            <a:ext cx="8149590" cy="3263504"/>
          </a:xfrm>
        </p:spPr>
        <p:txBody>
          <a:bodyPr>
            <a:normAutofit fontScale="92500" lnSpcReduction="10000"/>
          </a:bodyPr>
          <a:lstStyle/>
          <a:p>
            <a:r>
              <a:rPr lang="it-IT" dirty="0">
                <a:latin typeface="Times New Roman" panose="02020603050405020304" pitchFamily="18" charset="0"/>
                <a:cs typeface="Times New Roman" panose="02020603050405020304" pitchFamily="18" charset="0"/>
              </a:rPr>
              <a:t>Ancora oggi residuano dei dubbi sui limiti del sindacato giurisdizionale del giudice amministrativo in tema di valutazioni medico legali, laddove la sentenza n. 601/1999 e l’introduzione della consulenza tecnica non sembrano aver drasticamente mutato gli equilibri del passato, anzi la giurisprudenza appare ancora in continuità con gli orientamenti più risalenti, e sono rimaste isolate le pronunce più avanguardiste (T.A.R. Milano</a:t>
            </a:r>
            <a:r>
              <a:rPr lang="it-IT">
                <a:latin typeface="Times New Roman" panose="02020603050405020304" pitchFamily="18" charset="0"/>
                <a:cs typeface="Times New Roman" panose="02020603050405020304" pitchFamily="18" charset="0"/>
              </a:rPr>
              <a:t>, Sez</a:t>
            </a:r>
            <a:r>
              <a:rPr lang="it-IT" dirty="0">
                <a:latin typeface="Times New Roman" panose="02020603050405020304" pitchFamily="18" charset="0"/>
                <a:cs typeface="Times New Roman" panose="02020603050405020304" pitchFamily="18" charset="0"/>
              </a:rPr>
              <a:t>. III, 21/05/2010, n.1595)</a:t>
            </a:r>
          </a:p>
          <a:p>
            <a:r>
              <a:rPr lang="it-IT" dirty="0">
                <a:latin typeface="Times New Roman" panose="02020603050405020304" pitchFamily="18" charset="0"/>
                <a:cs typeface="Times New Roman" panose="02020603050405020304" pitchFamily="18" charset="0"/>
              </a:rPr>
              <a:t>Si vedano: Consiglio di Stato Sez. V, 07/12/2001, n. 6164; Consiglio di Stato Sez. IV, 18/02/2003, n. 877; Consiglio di Stato Sez. III, 18/12/2009, n. 2164; Consiglio di Stato Sez. III, 09/03/2010, n. 3827; Consiglio di Stato Sez. IV, 06/05/2010, n. 2619; Consiglio di Stato Sez. IV, 16/05/2011, n. 2959; Consiglio di Stato Sez. II, 15/09/2011, n. 4789; Consiglio di Stato Sez. II, 15/12/2011, n. 83; Consiglio di Stato Sez. IV, 29/03/2017, n.1432; Consiglio di Stato Sez. III, 09/07/2018, n. 4186.</a:t>
            </a:r>
          </a:p>
          <a:p>
            <a:endParaRPr lang="it-IT" dirty="0">
              <a:effectLst/>
            </a:endParaRPr>
          </a:p>
          <a:p>
            <a:endParaRPr lang="it-IT" dirty="0"/>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3667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50A331DB-6F5F-2542-9BEE-1C6987F0102E}"/>
              </a:ext>
            </a:extLst>
          </p:cNvPr>
          <p:cNvSpPr>
            <a:spLocks noGrp="1"/>
          </p:cNvSpPr>
          <p:nvPr>
            <p:ph type="ctrTitle"/>
          </p:nvPr>
        </p:nvSpPr>
        <p:spPr/>
        <p:txBody>
          <a:bodyPr/>
          <a:lstStyle/>
          <a:p>
            <a:r>
              <a:rPr lang="it-IT" dirty="0">
                <a:latin typeface="Times New Roman" panose="02020603050405020304" pitchFamily="18" charset="0"/>
                <a:cs typeface="Times New Roman" panose="02020603050405020304" pitchFamily="18" charset="0"/>
              </a:rPr>
              <a:t>Grazie per l’attenzione</a:t>
            </a:r>
          </a:p>
        </p:txBody>
      </p:sp>
      <p:sp>
        <p:nvSpPr>
          <p:cNvPr id="5" name="Sottotitolo 4">
            <a:extLst>
              <a:ext uri="{FF2B5EF4-FFF2-40B4-BE49-F238E27FC236}">
                <a16:creationId xmlns:a16="http://schemas.microsoft.com/office/drawing/2014/main" id="{17918CB9-FE8C-6043-BF97-13626D892448}"/>
              </a:ext>
            </a:extLst>
          </p:cNvPr>
          <p:cNvSpPr>
            <a:spLocks noGrp="1"/>
          </p:cNvSpPr>
          <p:nvPr>
            <p:ph type="subTitle" idx="1"/>
          </p:nvPr>
        </p:nvSpPr>
        <p:spPr/>
        <p:txBody>
          <a:bodyPr/>
          <a:lstStyle/>
          <a:p>
            <a:pPr algn="r"/>
            <a:r>
              <a:rPr lang="it-IT" dirty="0">
                <a:latin typeface="Times New Roman" panose="02020603050405020304" pitchFamily="18" charset="0"/>
                <a:cs typeface="Times New Roman" panose="02020603050405020304" pitchFamily="18" charset="0"/>
              </a:rPr>
              <a:t>Gianpiero Paolo Cirillo</a:t>
            </a:r>
          </a:p>
          <a:p>
            <a:pPr algn="r"/>
            <a:r>
              <a:rPr lang="it-IT" dirty="0">
                <a:latin typeface="Times New Roman" panose="02020603050405020304" pitchFamily="18" charset="0"/>
                <a:cs typeface="Times New Roman" panose="02020603050405020304" pitchFamily="18" charset="0"/>
              </a:rPr>
              <a:t>Giulia Catone</a:t>
            </a:r>
          </a:p>
        </p:txBody>
      </p:sp>
    </p:spTree>
    <p:extLst>
      <p:ext uri="{BB962C8B-B14F-4D97-AF65-F5344CB8AC3E}">
        <p14:creationId xmlns:p14="http://schemas.microsoft.com/office/powerpoint/2010/main" val="1114830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10998" y="1988840"/>
            <a:ext cx="7128792" cy="1815882"/>
          </a:xfrm>
          <a:prstGeom prst="rect">
            <a:avLst/>
          </a:prstGeom>
        </p:spPr>
        <p:txBody>
          <a:bodyPr wrap="square">
            <a:spAutoFit/>
          </a:bodyPr>
          <a:lstStyle/>
          <a:p>
            <a:pPr algn="just"/>
            <a:r>
              <a:rPr lang="it-IT" sz="2800" dirty="0">
                <a:latin typeface="Arial" panose="020B0604020202020204" pitchFamily="34" charset="0"/>
                <a:cs typeface="Arial" panose="020B0604020202020204" pitchFamily="34" charset="0"/>
              </a:rPr>
              <a:t>A partire dalla fine del XIX, e soprattutto nel XX secolo, l’attenzione è stata rivolta agli specifici agenti eziologici</a:t>
            </a:r>
            <a:r>
              <a:rPr lang="it-IT" sz="2800" i="1" dirty="0">
                <a:latin typeface="Arial" panose="020B0604020202020204" pitchFamily="34" charset="0"/>
                <a:cs typeface="Arial" panose="020B0604020202020204" pitchFamily="34" charset="0"/>
              </a:rPr>
              <a:t> </a:t>
            </a:r>
            <a:r>
              <a:rPr lang="it-IT" sz="2800" dirty="0">
                <a:latin typeface="Arial" panose="020B0604020202020204" pitchFamily="34" charset="0"/>
                <a:cs typeface="Arial" panose="020B0604020202020204" pitchFamily="34" charset="0"/>
              </a:rPr>
              <a:t>al cui rischio espone l’attività lavorativa.</a:t>
            </a:r>
          </a:p>
        </p:txBody>
      </p:sp>
    </p:spTree>
    <p:extLst>
      <p:ext uri="{BB962C8B-B14F-4D97-AF65-F5344CB8AC3E}">
        <p14:creationId xmlns:p14="http://schemas.microsoft.com/office/powerpoint/2010/main" val="3907920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43608" y="2136339"/>
            <a:ext cx="7704856" cy="2308324"/>
          </a:xfrm>
          <a:prstGeom prst="rect">
            <a:avLst/>
          </a:prstGeom>
        </p:spPr>
        <p:txBody>
          <a:bodyPr wrap="square">
            <a:spAutoFit/>
          </a:bodyPr>
          <a:lstStyle/>
          <a:p>
            <a:pPr algn="just"/>
            <a:r>
              <a:rPr lang="it-IT" sz="2400" dirty="0">
                <a:latin typeface="Arial" panose="020B0604020202020204" pitchFamily="34" charset="0"/>
                <a:cs typeface="Arial" panose="020B0604020202020204" pitchFamily="34" charset="0"/>
              </a:rPr>
              <a:t>Allo stato attuale</a:t>
            </a:r>
            <a:r>
              <a:rPr lang="it-IT" sz="2400" i="1" dirty="0">
                <a:latin typeface="Arial" panose="020B0604020202020204" pitchFamily="34" charset="0"/>
                <a:cs typeface="Arial" panose="020B0604020202020204" pitchFamily="34" charset="0"/>
              </a:rPr>
              <a:t> </a:t>
            </a:r>
            <a:r>
              <a:rPr lang="it-IT" sz="2400" dirty="0">
                <a:latin typeface="Arial" panose="020B0604020202020204" pitchFamily="34" charset="0"/>
                <a:cs typeface="Arial" panose="020B0604020202020204" pitchFamily="34" charset="0"/>
              </a:rPr>
              <a:t>delle conoscenze e dello sviluppo della medicina del lavoro e dell’igiene industriale, al centro degli studi sono i singoli agenti eziologici, oggetto di individuazione scientifica e dell’accertamento nei casi concreti, anche in termini quantitativi e</a:t>
            </a:r>
            <a:r>
              <a:rPr lang="it-IT" sz="2400" b="1" dirty="0">
                <a:latin typeface="Arial" panose="020B0604020202020204" pitchFamily="34" charset="0"/>
                <a:cs typeface="Arial" panose="020B0604020202020204" pitchFamily="34" charset="0"/>
              </a:rPr>
              <a:t> in concorso con fattori di altra natura</a:t>
            </a:r>
            <a:r>
              <a:rPr lang="it-IT"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7760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720840"/>
            <a:ext cx="7488832" cy="3046988"/>
          </a:xfrm>
          <a:prstGeom prst="rect">
            <a:avLst/>
          </a:prstGeom>
        </p:spPr>
        <p:txBody>
          <a:bodyPr wrap="square">
            <a:spAutoFit/>
          </a:bodyPr>
          <a:lstStyle/>
          <a:p>
            <a:pPr algn="just"/>
            <a:r>
              <a:rPr lang="it-IT" sz="2400" dirty="0">
                <a:latin typeface="Arial" panose="020B0604020202020204" pitchFamily="34" charset="0"/>
                <a:cs typeface="Arial" panose="020B0604020202020204" pitchFamily="34" charset="0"/>
              </a:rPr>
              <a:t>Il problema del </a:t>
            </a:r>
            <a:r>
              <a:rPr lang="it-IT" sz="2400" b="1" dirty="0">
                <a:latin typeface="Arial" panose="020B0604020202020204" pitchFamily="34" charset="0"/>
                <a:cs typeface="Arial" panose="020B0604020202020204" pitchFamily="34" charset="0"/>
              </a:rPr>
              <a:t>concorso di cause </a:t>
            </a:r>
            <a:r>
              <a:rPr lang="it-IT" sz="2400" dirty="0">
                <a:latin typeface="Arial" panose="020B0604020202020204" pitchFamily="34" charset="0"/>
                <a:cs typeface="Arial" panose="020B0604020202020204" pitchFamily="34" charset="0"/>
              </a:rPr>
              <a:t>che, pur se con rilevanti riflessi medico-legali, è anzitutto la base scientifica per comprendere la varietà delle reazioni patologiche nei singoli soggetti</a:t>
            </a:r>
            <a:r>
              <a:rPr lang="it-IT" sz="2400" i="1" dirty="0">
                <a:latin typeface="Arial" panose="020B0604020202020204" pitchFamily="34" charset="0"/>
                <a:cs typeface="Arial" panose="020B0604020202020204" pitchFamily="34" charset="0"/>
              </a:rPr>
              <a:t> </a:t>
            </a:r>
            <a:r>
              <a:rPr lang="it-IT" sz="2400" dirty="0">
                <a:latin typeface="Arial" panose="020B0604020202020204" pitchFamily="34" charset="0"/>
                <a:cs typeface="Arial" panose="020B0604020202020204" pitchFamily="34" charset="0"/>
              </a:rPr>
              <a:t>che, esposti allo stesso rischio, non si ammalano tutti della patologia tumorale ovvero la contraggono in diversi gradi di gravità e spesso con differenti varietà cliniche, anche se l’agente eziologico resta il medesimo.</a:t>
            </a:r>
          </a:p>
        </p:txBody>
      </p:sp>
    </p:spTree>
    <p:extLst>
      <p:ext uri="{BB962C8B-B14F-4D97-AF65-F5344CB8AC3E}">
        <p14:creationId xmlns:p14="http://schemas.microsoft.com/office/powerpoint/2010/main" val="2520223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4294967295"/>
          </p:nvPr>
        </p:nvSpPr>
        <p:spPr>
          <a:xfrm>
            <a:off x="611560" y="2132856"/>
            <a:ext cx="8229600" cy="2736304"/>
          </a:xfrm>
        </p:spPr>
        <p:txBody>
          <a:bodyPr/>
          <a:lstStyle/>
          <a:p>
            <a:pPr marL="109728" indent="0" algn="just">
              <a:buNone/>
            </a:pPr>
            <a:r>
              <a:rPr lang="it-IT" dirty="0">
                <a:latin typeface="Arial" panose="020B0604020202020204" pitchFamily="34" charset="0"/>
                <a:cs typeface="Arial" panose="020B0604020202020204" pitchFamily="34" charset="0"/>
              </a:rPr>
              <a:t>La cosiddetta </a:t>
            </a:r>
            <a:r>
              <a:rPr lang="it-IT" b="1" dirty="0">
                <a:latin typeface="Arial" panose="020B0604020202020204" pitchFamily="34" charset="0"/>
                <a:cs typeface="Arial" panose="020B0604020202020204" pitchFamily="34" charset="0"/>
              </a:rPr>
              <a:t>causalità individuale </a:t>
            </a:r>
            <a:r>
              <a:rPr lang="it-IT" dirty="0">
                <a:latin typeface="Arial" panose="020B0604020202020204" pitchFamily="34" charset="0"/>
                <a:cs typeface="Arial" panose="020B0604020202020204" pitchFamily="34" charset="0"/>
              </a:rPr>
              <a:t>è il passaggio scientifico e medico-legale cruciale che implica l’inderogabile esigenza di </a:t>
            </a:r>
            <a:r>
              <a:rPr lang="it-IT" i="1" dirty="0">
                <a:latin typeface="Arial" panose="020B0604020202020204" pitchFamily="34" charset="0"/>
                <a:cs typeface="Arial" panose="020B0604020202020204" pitchFamily="34" charset="0"/>
              </a:rPr>
              <a:t>valutare caso per caso, </a:t>
            </a:r>
            <a:r>
              <a:rPr lang="it-IT" dirty="0">
                <a:latin typeface="Arial" panose="020B0604020202020204" pitchFamily="34" charset="0"/>
                <a:cs typeface="Arial" panose="020B0604020202020204" pitchFamily="34" charset="0"/>
              </a:rPr>
              <a:t>sia pure sulla scorta di regole e criteri precisi.</a:t>
            </a:r>
          </a:p>
        </p:txBody>
      </p:sp>
    </p:spTree>
    <p:extLst>
      <p:ext uri="{BB962C8B-B14F-4D97-AF65-F5344CB8AC3E}">
        <p14:creationId xmlns:p14="http://schemas.microsoft.com/office/powerpoint/2010/main" val="988955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908720"/>
            <a:ext cx="6480720" cy="4893647"/>
          </a:xfrm>
          <a:prstGeom prst="rect">
            <a:avLst/>
          </a:prstGeom>
        </p:spPr>
        <p:txBody>
          <a:bodyPr wrap="square">
            <a:spAutoFit/>
          </a:bodyPr>
          <a:lstStyle/>
          <a:p>
            <a:pPr algn="just"/>
            <a:r>
              <a:rPr lang="it-IT" sz="2400" dirty="0">
                <a:latin typeface="Arial" panose="020B0604020202020204" pitchFamily="34" charset="0"/>
                <a:cs typeface="Arial" panose="020B0604020202020204" pitchFamily="34" charset="0"/>
              </a:rPr>
              <a:t>In ambito occupazionale, l’accertamento sul nesso causale tra forma tumorale e attività lavorativa, fatta eccezione per tre tipi di neoplasia (mesotelioma e amianto, carcinoma dei seni paranasali e polvere di legno, cloruro di vinile monomero e angiosarcoma epatico), estremamente rari nella popolazione non esposta, è particolarmente complesso; una costante difficoltà è rappresentata dal fatto che la forma tumorale non ha, generalmente, caratteristiche cliniche o istopatologiche diverse da quelle di una neoplasia spontanea nella stessa sede.</a:t>
            </a:r>
          </a:p>
        </p:txBody>
      </p:sp>
    </p:spTree>
    <p:extLst>
      <p:ext uri="{BB962C8B-B14F-4D97-AF65-F5344CB8AC3E}">
        <p14:creationId xmlns:p14="http://schemas.microsoft.com/office/powerpoint/2010/main" val="1362545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1166843"/>
            <a:ext cx="7200800" cy="2246769"/>
          </a:xfrm>
          <a:prstGeom prst="rect">
            <a:avLst/>
          </a:prstGeom>
        </p:spPr>
        <p:txBody>
          <a:bodyPr wrap="square">
            <a:spAutoFit/>
          </a:bodyPr>
          <a:lstStyle/>
          <a:p>
            <a:pPr algn="just"/>
            <a:r>
              <a:rPr lang="it-IT" sz="2800" dirty="0">
                <a:latin typeface="Arial" panose="020B0604020202020204" pitchFamily="34" charset="0"/>
                <a:cs typeface="Arial" panose="020B0604020202020204" pitchFamily="34" charset="0"/>
              </a:rPr>
              <a:t>La dimensione del fenomeno dei tumori professionali è ancora oggi ampiamente </a:t>
            </a:r>
            <a:r>
              <a:rPr lang="it-IT" sz="2800" b="1" dirty="0">
                <a:latin typeface="Arial" panose="020B0604020202020204" pitchFamily="34" charset="0"/>
                <a:cs typeface="Arial" panose="020B0604020202020204" pitchFamily="34" charset="0"/>
              </a:rPr>
              <a:t>sottostimata</a:t>
            </a:r>
            <a:r>
              <a:rPr lang="it-IT" sz="2800" dirty="0">
                <a:latin typeface="Arial" panose="020B0604020202020204" pitchFamily="34" charset="0"/>
                <a:cs typeface="Arial" panose="020B0604020202020204" pitchFamily="34" charset="0"/>
              </a:rPr>
              <a:t> ed i casi riconosciuti si discostano molto dai dati attesi degli studi epidemiologici. </a:t>
            </a:r>
          </a:p>
        </p:txBody>
      </p:sp>
    </p:spTree>
    <p:extLst>
      <p:ext uri="{BB962C8B-B14F-4D97-AF65-F5344CB8AC3E}">
        <p14:creationId xmlns:p14="http://schemas.microsoft.com/office/powerpoint/2010/main" val="7505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91489" y="620688"/>
            <a:ext cx="7560840" cy="3539430"/>
          </a:xfrm>
          <a:prstGeom prst="rect">
            <a:avLst/>
          </a:prstGeom>
        </p:spPr>
        <p:txBody>
          <a:bodyPr wrap="square">
            <a:spAutoFit/>
          </a:bodyPr>
          <a:lstStyle/>
          <a:p>
            <a:r>
              <a:rPr lang="it-IT" sz="2800" b="1" dirty="0">
                <a:latin typeface="Arial" panose="020B0604020202020204" pitchFamily="34" charset="0"/>
                <a:cs typeface="Arial" panose="020B0604020202020204" pitchFamily="34" charset="0"/>
              </a:rPr>
              <a:t>La</a:t>
            </a:r>
            <a:r>
              <a:rPr lang="it-IT" sz="2800" dirty="0">
                <a:latin typeface="Arial" panose="020B0604020202020204" pitchFamily="34" charset="0"/>
                <a:cs typeface="Arial" panose="020B0604020202020204" pitchFamily="34" charset="0"/>
              </a:rPr>
              <a:t> </a:t>
            </a:r>
            <a:r>
              <a:rPr lang="it-IT" sz="2800" b="1" dirty="0">
                <a:latin typeface="Arial" panose="020B0604020202020204" pitchFamily="34" charset="0"/>
                <a:cs typeface="Arial" panose="020B0604020202020204" pitchFamily="34" charset="0"/>
              </a:rPr>
              <a:t>criteriologia probabilistica </a:t>
            </a:r>
            <a:r>
              <a:rPr lang="it-IT" sz="2800" dirty="0">
                <a:latin typeface="Arial" panose="020B0604020202020204" pitchFamily="34" charset="0"/>
                <a:cs typeface="Arial" panose="020B0604020202020204" pitchFamily="34" charset="0"/>
              </a:rPr>
              <a:t>e la </a:t>
            </a:r>
            <a:r>
              <a:rPr lang="it-IT" sz="2800" b="1" dirty="0">
                <a:latin typeface="Arial" panose="020B0604020202020204" pitchFamily="34" charset="0"/>
                <a:cs typeface="Arial" panose="020B0604020202020204" pitchFamily="34" charset="0"/>
              </a:rPr>
              <a:t>frazione eziologica</a:t>
            </a:r>
            <a:r>
              <a:rPr lang="it-IT" sz="2800" dirty="0">
                <a:latin typeface="Arial" panose="020B0604020202020204" pitchFamily="34" charset="0"/>
                <a:cs typeface="Arial" panose="020B0604020202020204" pitchFamily="34" charset="0"/>
              </a:rPr>
              <a:t>.</a:t>
            </a:r>
          </a:p>
          <a:p>
            <a:endParaRPr lang="it-IT" sz="2800" dirty="0">
              <a:latin typeface="Arial" panose="020B0604020202020204" pitchFamily="34" charset="0"/>
              <a:cs typeface="Arial" panose="020B0604020202020204" pitchFamily="34" charset="0"/>
            </a:endParaRPr>
          </a:p>
          <a:p>
            <a:r>
              <a:rPr lang="it-IT" sz="2800" dirty="0">
                <a:latin typeface="Arial" panose="020B0604020202020204" pitchFamily="34" charset="0"/>
                <a:cs typeface="Arial" panose="020B0604020202020204" pitchFamily="34" charset="0"/>
              </a:rPr>
              <a:t>L’applicazione del modello probabilistico-induttivo conduce necessariamente ad una stima percentualistica e, quindi, ad una </a:t>
            </a:r>
            <a:r>
              <a:rPr lang="it-IT" sz="2800" i="1" dirty="0">
                <a:latin typeface="Arial" panose="020B0604020202020204" pitchFamily="34" charset="0"/>
                <a:cs typeface="Arial" panose="020B0604020202020204" pitchFamily="34" charset="0"/>
              </a:rPr>
              <a:t>frazione eziologica</a:t>
            </a:r>
            <a:r>
              <a:rPr lang="it-IT" sz="2800" dirty="0">
                <a:latin typeface="Arial" panose="020B0604020202020204" pitchFamily="34" charset="0"/>
                <a:cs typeface="Arial" panose="020B0604020202020204" pitchFamily="34" charset="0"/>
              </a:rPr>
              <a:t> professionale della patologia tumorale.</a:t>
            </a:r>
          </a:p>
        </p:txBody>
      </p:sp>
    </p:spTree>
    <p:extLst>
      <p:ext uri="{BB962C8B-B14F-4D97-AF65-F5344CB8AC3E}">
        <p14:creationId xmlns:p14="http://schemas.microsoft.com/office/powerpoint/2010/main" val="2086967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UNINETTUNO(WIDE)">
  <a:themeElements>
    <a:clrScheme name="Personalizzato 7">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C000"/>
      </a:hlink>
      <a:folHlink>
        <a:srgbClr val="BF9000"/>
      </a:folHlink>
    </a:clrScheme>
    <a:fontScheme name="Lubalin Extralight">
      <a:majorFont>
        <a:latin typeface="ITC Lubalin Graph Std ExLight"/>
        <a:ea typeface=""/>
        <a:cs typeface="Arial"/>
      </a:majorFont>
      <a:minorFont>
        <a:latin typeface="ITC Lubalin Graph Std ExLight"/>
        <a:ea typeface=""/>
        <a:cs typeface="Arial"/>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NETTUNO(WIDE)" id="{4CB9E72B-C6ED-4826-BB1C-F6521DF9AC5D}" vid="{F3E8FDC3-095E-4267-8BA5-956550E85304}"/>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328</TotalTime>
  <Words>1631</Words>
  <Application>Microsoft Office PowerPoint</Application>
  <PresentationFormat>Presentazione su schermo (4:3)</PresentationFormat>
  <Paragraphs>81</Paragraphs>
  <Slides>27</Slides>
  <Notes>0</Notes>
  <HiddenSlides>0</HiddenSlides>
  <MMClips>0</MMClips>
  <ScaleCrop>false</ScaleCrop>
  <HeadingPairs>
    <vt:vector size="6" baseType="variant">
      <vt:variant>
        <vt:lpstr>Caratteri utilizzati</vt:lpstr>
      </vt:variant>
      <vt:variant>
        <vt:i4>11</vt:i4>
      </vt:variant>
      <vt:variant>
        <vt:lpstr>Tema</vt:lpstr>
      </vt:variant>
      <vt:variant>
        <vt:i4>3</vt:i4>
      </vt:variant>
      <vt:variant>
        <vt:lpstr>Titoli diapositive</vt:lpstr>
      </vt:variant>
      <vt:variant>
        <vt:i4>27</vt:i4>
      </vt:variant>
    </vt:vector>
  </HeadingPairs>
  <TitlesOfParts>
    <vt:vector size="41" baseType="lpstr">
      <vt:lpstr>Arial</vt:lpstr>
      <vt:lpstr>Calibri</vt:lpstr>
      <vt:lpstr>Calibri Light</vt:lpstr>
      <vt:lpstr>ITC Lubalin Graph Std ExLight</vt:lpstr>
      <vt:lpstr>Lucida Sans Unicode</vt:lpstr>
      <vt:lpstr>Times New Roman</vt:lpstr>
      <vt:lpstr>Verdana</vt:lpstr>
      <vt:lpstr>Wingdings</vt:lpstr>
      <vt:lpstr>Wingdings 2</vt:lpstr>
      <vt:lpstr>Wingdings 3</vt:lpstr>
      <vt:lpstr>Zapf Dingbats</vt:lpstr>
      <vt:lpstr>Viale</vt:lpstr>
      <vt:lpstr>Tema di Office</vt:lpstr>
      <vt:lpstr>UNINETTUNO(WIDE)</vt:lpstr>
      <vt:lpstr>Presentazione standard di PowerPoint</vt:lpstr>
      <vt:lpstr>Studio empirico di ciascuna attività lavorativa e delle manifestazioni visibili di malattia: l’agente eziologico veniva individuato nella professione in quanto tale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Criteri di Bradford Hill</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SINDACATO GIURISDIZIONALE SULLE VALUTAZIONI MEDICO LEGALI</vt:lpstr>
      <vt:lpstr>Riconoscimento della dipendenza delle infermità da causa di servizio </vt:lpstr>
      <vt:lpstr>Consolidato orientamento giurisprudenziale escludeva l’opportunità per il giudice amministrativo di sindacare le valutazioni tecniche se non tramite le figure sintomatiche dell’eccesso di potere.  Cons. Giust. Amm. Sicilia, 25/06/1990, n. 186; Cons. di Stato Sez. V, 04/10/1993, n. 978; Cons. di Stato Sez. II, 15/03/1995, n. 2113; Cons. di Stato Sez. II, 15/03/1995, n. 1963; Cons. di Stato Sez. IV, 03/04/1995, n. 215; Cons. di Stato Sez. IV, 25/03/1996, n. 380. </vt:lpstr>
      <vt:lpstr>La sentenza n. 601/1999 del Consiglio di Stato</vt:lpstr>
      <vt:lpstr>L’argomentazione del Collegio</vt:lpstr>
      <vt:lpstr>MASSIMA DI DIRITTO</vt:lpstr>
      <vt:lpstr>L’introduzione della consulenza tecnica</vt:lpstr>
      <vt:lpstr>Le pronunce più recenti</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Fabrizio Ciprani</dc:creator>
  <cp:lastModifiedBy>lionello.papa@gmail.com</cp:lastModifiedBy>
  <cp:revision>26</cp:revision>
  <dcterms:created xsi:type="dcterms:W3CDTF">2019-06-07T18:38:13Z</dcterms:created>
  <dcterms:modified xsi:type="dcterms:W3CDTF">2023-07-03T14:28:19Z</dcterms:modified>
</cp:coreProperties>
</file>