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67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5" r:id="rId11"/>
    <p:sldId id="264" r:id="rId12"/>
    <p:sldId id="266" r:id="rId13"/>
    <p:sldId id="268" r:id="rId14"/>
    <p:sldId id="269" r:id="rId15"/>
    <p:sldId id="271" r:id="rId16"/>
    <p:sldId id="272" r:id="rId17"/>
    <p:sldId id="273" r:id="rId18"/>
    <p:sldId id="274" r:id="rId19"/>
    <p:sldId id="276" r:id="rId20"/>
    <p:sldId id="277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</p:sldIdLst>
  <p:sldSz cx="12192000" cy="6858000"/>
  <p:notesSz cx="6724650" cy="97742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it-IT" sz="1800" b="1" strike="noStrike" spc="145">
                <a:solidFill>
                  <a:srgbClr val="808080"/>
                </a:solidFill>
                <a:latin typeface="Calibri"/>
              </a:defRPr>
            </a:pPr>
            <a:r>
              <a:rPr lang="it-IT" sz="1800" b="1" strike="noStrike" spc="145">
                <a:solidFill>
                  <a:srgbClr val="808080"/>
                </a:solidFill>
                <a:latin typeface="Calibri"/>
              </a:rPr>
              <a:t>Vittime del Dovere di cui alla legge 266/05 art.1 commi 563 e 564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Tot. Vittime</c:v>
                </c:pt>
              </c:strCache>
            </c:strRef>
          </c:tx>
          <c:spPr>
            <a:ln w="28440" cap="rnd">
              <a:solidFill>
                <a:srgbClr val="4472C4"/>
              </a:solidFill>
              <a:round/>
            </a:ln>
          </c:spPr>
          <c:marker>
            <c:symbol val="circle"/>
            <c:size val="6"/>
            <c:spPr>
              <a:solidFill>
                <a:srgbClr val="4472C4"/>
              </a:solidFill>
            </c:spPr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it-IT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7"/>
                <c:pt idx="0">
                  <c:v>687</c:v>
                </c:pt>
                <c:pt idx="1">
                  <c:v>730</c:v>
                </c:pt>
                <c:pt idx="2">
                  <c:v>954</c:v>
                </c:pt>
                <c:pt idx="3">
                  <c:v>1082</c:v>
                </c:pt>
                <c:pt idx="4">
                  <c:v>1228</c:v>
                </c:pt>
                <c:pt idx="5">
                  <c:v>1494</c:v>
                </c:pt>
                <c:pt idx="6">
                  <c:v>1856</c:v>
                </c:pt>
                <c:pt idx="7">
                  <c:v>2207</c:v>
                </c:pt>
                <c:pt idx="8">
                  <c:v>2428</c:v>
                </c:pt>
                <c:pt idx="9">
                  <c:v>2759</c:v>
                </c:pt>
                <c:pt idx="10">
                  <c:v>3003</c:v>
                </c:pt>
                <c:pt idx="11">
                  <c:v>3351</c:v>
                </c:pt>
                <c:pt idx="12">
                  <c:v>3616</c:v>
                </c:pt>
                <c:pt idx="13">
                  <c:v>3879</c:v>
                </c:pt>
                <c:pt idx="14">
                  <c:v>4112</c:v>
                </c:pt>
                <c:pt idx="15">
                  <c:v>4353</c:v>
                </c:pt>
                <c:pt idx="16">
                  <c:v>4511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5E-4CDB-BEEA-F84210D5E7E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Tot. Equiparati</c:v>
                </c:pt>
              </c:strCache>
            </c:strRef>
          </c:tx>
          <c:spPr>
            <a:ln w="28440" cap="rnd">
              <a:solidFill>
                <a:srgbClr val="ED7D31"/>
              </a:solidFill>
              <a:round/>
            </a:ln>
          </c:spPr>
          <c:marker>
            <c:symbol val="circle"/>
            <c:size val="6"/>
            <c:spPr>
              <a:solidFill>
                <a:srgbClr val="ED7D31"/>
              </a:solidFill>
            </c:spPr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it-IT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7"/>
                <c:pt idx="0">
                  <c:v>5</c:v>
                </c:pt>
                <c:pt idx="1">
                  <c:v>9</c:v>
                </c:pt>
                <c:pt idx="2">
                  <c:v>41</c:v>
                </c:pt>
                <c:pt idx="3">
                  <c:v>75</c:v>
                </c:pt>
                <c:pt idx="4">
                  <c:v>115</c:v>
                </c:pt>
                <c:pt idx="5">
                  <c:v>213</c:v>
                </c:pt>
                <c:pt idx="6">
                  <c:v>407</c:v>
                </c:pt>
                <c:pt idx="7">
                  <c:v>548</c:v>
                </c:pt>
                <c:pt idx="8">
                  <c:v>614</c:v>
                </c:pt>
                <c:pt idx="9">
                  <c:v>747</c:v>
                </c:pt>
                <c:pt idx="10">
                  <c:v>814</c:v>
                </c:pt>
                <c:pt idx="11">
                  <c:v>1036</c:v>
                </c:pt>
                <c:pt idx="12">
                  <c:v>1181</c:v>
                </c:pt>
                <c:pt idx="13">
                  <c:v>1293</c:v>
                </c:pt>
                <c:pt idx="14">
                  <c:v>1360</c:v>
                </c:pt>
                <c:pt idx="15">
                  <c:v>1472</c:v>
                </c:pt>
                <c:pt idx="16">
                  <c:v>1539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5E-4CDB-BEEA-F84210D5E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68956864"/>
        <c:axId val="86768356"/>
      </c:lineChart>
      <c:catAx>
        <c:axId val="68956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8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it-IT"/>
          </a:p>
        </c:txPr>
        <c:crossAx val="86768356"/>
        <c:crosses val="autoZero"/>
        <c:auto val="1"/>
        <c:lblAlgn val="ctr"/>
        <c:lblOffset val="100"/>
        <c:noMultiLvlLbl val="0"/>
      </c:catAx>
      <c:valAx>
        <c:axId val="8676835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it-IT"/>
          </a:p>
        </c:txPr>
        <c:crossAx val="68956864"/>
        <c:crosses val="autoZero"/>
        <c:crossBetween val="between"/>
      </c:valAx>
      <c:spPr>
        <a:noFill/>
        <a:ln w="0">
          <a:noFill/>
        </a:ln>
      </c:spPr>
    </c:plotArea>
    <c:legend>
      <c:legendPos val="t"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</a:defRPr>
          </a:pPr>
          <a:endParaRPr lang="it-IT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9AD2F-2D63-9C4C-9828-7765F3B3A427}" type="doc">
      <dgm:prSet loTypeId="urn:microsoft.com/office/officeart/2005/8/layout/vList2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4590ABEC-CF28-FA4B-8524-BC5E5C1B72A5}">
      <dgm:prSet custT="1"/>
      <dgm:spPr/>
      <dgm:t>
        <a:bodyPr/>
        <a:lstStyle/>
        <a:p>
          <a:pPr algn="ctr"/>
          <a:r>
            <a:rPr lang="it-IT" sz="3200" kern="1200" dirty="0" smtClean="0"/>
            <a:t>Contenzioso totale</a:t>
          </a:r>
          <a:endParaRPr lang="it-IT" sz="3200" kern="1200" dirty="0"/>
        </a:p>
      </dgm:t>
    </dgm:pt>
    <dgm:pt modelId="{62529370-E1B8-5548-A46A-3B4B8BEDFC3A}" type="parTrans" cxnId="{45DDA1D6-329D-FD4B-8BAC-187D755C3E00}">
      <dgm:prSet/>
      <dgm:spPr/>
      <dgm:t>
        <a:bodyPr/>
        <a:lstStyle/>
        <a:p>
          <a:endParaRPr lang="it-IT"/>
        </a:p>
      </dgm:t>
    </dgm:pt>
    <dgm:pt modelId="{6BBAE949-44BC-F842-9490-7CBCD663B70B}" type="sibTrans" cxnId="{45DDA1D6-329D-FD4B-8BAC-187D755C3E00}">
      <dgm:prSet/>
      <dgm:spPr/>
      <dgm:t>
        <a:bodyPr/>
        <a:lstStyle/>
        <a:p>
          <a:endParaRPr lang="it-IT"/>
        </a:p>
      </dgm:t>
    </dgm:pt>
    <dgm:pt modelId="{EEE88084-5C79-1D4C-A696-205034F3B4E3}" type="pres">
      <dgm:prSet presAssocID="{B309AD2F-2D63-9C4C-9828-7765F3B3A4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6876D6-94AC-514F-93FC-367C6F523F37}" type="pres">
      <dgm:prSet presAssocID="{4590ABEC-CF28-FA4B-8524-BC5E5C1B72A5}" presName="parentText" presStyleLbl="node1" presStyleIdx="0" presStyleCnt="1" custScaleY="135805" custLinFactNeighborX="179" custLinFactNeighborY="-943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5EDB504-D8BE-429F-93EA-EDF4C4266153}" type="presOf" srcId="{B309AD2F-2D63-9C4C-9828-7765F3B3A427}" destId="{EEE88084-5C79-1D4C-A696-205034F3B4E3}" srcOrd="0" destOrd="0" presId="urn:microsoft.com/office/officeart/2005/8/layout/vList2"/>
    <dgm:cxn modelId="{074B2CAE-6863-4523-901A-BD2F572743ED}" type="presOf" srcId="{4590ABEC-CF28-FA4B-8524-BC5E5C1B72A5}" destId="{5F6876D6-94AC-514F-93FC-367C6F523F37}" srcOrd="0" destOrd="0" presId="urn:microsoft.com/office/officeart/2005/8/layout/vList2"/>
    <dgm:cxn modelId="{45DDA1D6-329D-FD4B-8BAC-187D755C3E00}" srcId="{B309AD2F-2D63-9C4C-9828-7765F3B3A427}" destId="{4590ABEC-CF28-FA4B-8524-BC5E5C1B72A5}" srcOrd="0" destOrd="0" parTransId="{62529370-E1B8-5548-A46A-3B4B8BEDFC3A}" sibTransId="{6BBAE949-44BC-F842-9490-7CBCD663B70B}"/>
    <dgm:cxn modelId="{96F25FBC-1CF0-4847-BA94-9E7D117F181F}" type="presParOf" srcId="{EEE88084-5C79-1D4C-A696-205034F3B4E3}" destId="{5F6876D6-94AC-514F-93FC-367C6F523F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09AD2F-2D63-9C4C-9828-7765F3B3A427}" type="doc">
      <dgm:prSet loTypeId="urn:microsoft.com/office/officeart/2005/8/layout/vList2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4590ABEC-CF28-FA4B-8524-BC5E5C1B72A5}">
      <dgm:prSet custT="1"/>
      <dgm:spPr/>
      <dgm:t>
        <a:bodyPr/>
        <a:lstStyle/>
        <a:p>
          <a:pPr algn="ctr"/>
          <a:endParaRPr lang="it-IT" sz="3200" kern="1200" dirty="0"/>
        </a:p>
      </dgm:t>
    </dgm:pt>
    <dgm:pt modelId="{62529370-E1B8-5548-A46A-3B4B8BEDFC3A}" type="parTrans" cxnId="{45DDA1D6-329D-FD4B-8BAC-187D755C3E00}">
      <dgm:prSet/>
      <dgm:spPr/>
      <dgm:t>
        <a:bodyPr/>
        <a:lstStyle/>
        <a:p>
          <a:endParaRPr lang="it-IT"/>
        </a:p>
      </dgm:t>
    </dgm:pt>
    <dgm:pt modelId="{6BBAE949-44BC-F842-9490-7CBCD663B70B}" type="sibTrans" cxnId="{45DDA1D6-329D-FD4B-8BAC-187D755C3E00}">
      <dgm:prSet/>
      <dgm:spPr/>
      <dgm:t>
        <a:bodyPr/>
        <a:lstStyle/>
        <a:p>
          <a:endParaRPr lang="it-IT"/>
        </a:p>
      </dgm:t>
    </dgm:pt>
    <dgm:pt modelId="{EEE88084-5C79-1D4C-A696-205034F3B4E3}" type="pres">
      <dgm:prSet presAssocID="{B309AD2F-2D63-9C4C-9828-7765F3B3A4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6876D6-94AC-514F-93FC-367C6F523F37}" type="pres">
      <dgm:prSet presAssocID="{4590ABEC-CF28-FA4B-8524-BC5E5C1B72A5}" presName="parentText" presStyleLbl="node1" presStyleIdx="0" presStyleCnt="1" custScaleY="135805" custLinFactNeighborX="179" custLinFactNeighborY="-943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5DDA1D6-329D-FD4B-8BAC-187D755C3E00}" srcId="{B309AD2F-2D63-9C4C-9828-7765F3B3A427}" destId="{4590ABEC-CF28-FA4B-8524-BC5E5C1B72A5}" srcOrd="0" destOrd="0" parTransId="{62529370-E1B8-5548-A46A-3B4B8BEDFC3A}" sibTransId="{6BBAE949-44BC-F842-9490-7CBCD663B70B}"/>
    <dgm:cxn modelId="{D549C3FC-E5BB-4279-967C-59CB0D3A90DF}" type="presOf" srcId="{B309AD2F-2D63-9C4C-9828-7765F3B3A427}" destId="{EEE88084-5C79-1D4C-A696-205034F3B4E3}" srcOrd="0" destOrd="0" presId="urn:microsoft.com/office/officeart/2005/8/layout/vList2"/>
    <dgm:cxn modelId="{A32D59E6-E97D-4D43-9310-D6F14004A0CE}" type="presOf" srcId="{4590ABEC-CF28-FA4B-8524-BC5E5C1B72A5}" destId="{5F6876D6-94AC-514F-93FC-367C6F523F37}" srcOrd="0" destOrd="0" presId="urn:microsoft.com/office/officeart/2005/8/layout/vList2"/>
    <dgm:cxn modelId="{3C76575B-E52E-4CEA-9A08-F9815E78DC10}" type="presParOf" srcId="{EEE88084-5C79-1D4C-A696-205034F3B4E3}" destId="{5F6876D6-94AC-514F-93FC-367C6F523F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F14D26-7042-DB4D-AC69-270598C6CCA9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EDABF492-43C6-8248-B1F8-E07E6558F90D}">
      <dgm:prSet custT="1"/>
      <dgm:spPr/>
      <dgm:t>
        <a:bodyPr/>
        <a:lstStyle/>
        <a:p>
          <a:endParaRPr lang="it-IT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 vittime del dovere in ambito Ministero della Difesa:</a:t>
          </a:r>
        </a:p>
        <a:p>
          <a:r>
            <a: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Criticità e specificità</a:t>
          </a:r>
          <a:endParaRPr lang="it-IT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B820C-FB7D-3748-9FCC-D8B15E0D9E26}" type="parTrans" cxnId="{4A556859-3D1D-4D47-B936-046C861BF29D}">
      <dgm:prSet/>
      <dgm:spPr/>
      <dgm:t>
        <a:bodyPr/>
        <a:lstStyle/>
        <a:p>
          <a:endParaRPr lang="it-IT"/>
        </a:p>
      </dgm:t>
    </dgm:pt>
    <dgm:pt modelId="{EA6B6B1C-74A1-CD4C-BF7A-326C838F09D9}" type="sibTrans" cxnId="{4A556859-3D1D-4D47-B936-046C861BF29D}">
      <dgm:prSet/>
      <dgm:spPr/>
      <dgm:t>
        <a:bodyPr/>
        <a:lstStyle/>
        <a:p>
          <a:endParaRPr lang="it-IT"/>
        </a:p>
      </dgm:t>
    </dgm:pt>
    <dgm:pt modelId="{763CB534-0F96-4629-9BC1-5E7C7B7D2676}">
      <dgm:prSet custT="1"/>
      <dgm:spPr/>
      <dgm:t>
        <a:bodyPr/>
        <a:lstStyle/>
        <a:p>
          <a:pPr marL="228600" indent="0" algn="l" defTabSz="889000">
            <a:spcAft>
              <a:spcPct val="15000"/>
            </a:spcAft>
          </a:pPr>
          <a:endParaRPr lang="it-IT" sz="2000" b="1" u="sng" dirty="0">
            <a:solidFill>
              <a:srgbClr val="00010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F2FE1-2A72-47EE-8DFC-13FB7751BCA1}" type="parTrans" cxnId="{E4E5E11A-FA91-4B32-882A-208A34E1B097}">
      <dgm:prSet/>
      <dgm:spPr/>
      <dgm:t>
        <a:bodyPr/>
        <a:lstStyle/>
        <a:p>
          <a:endParaRPr lang="it-IT"/>
        </a:p>
      </dgm:t>
    </dgm:pt>
    <dgm:pt modelId="{D57EC348-FCE2-4CCA-B717-F065F445261A}" type="sibTrans" cxnId="{E4E5E11A-FA91-4B32-882A-208A34E1B097}">
      <dgm:prSet/>
      <dgm:spPr/>
      <dgm:t>
        <a:bodyPr/>
        <a:lstStyle/>
        <a:p>
          <a:endParaRPr lang="it-IT"/>
        </a:p>
      </dgm:t>
    </dgm:pt>
    <dgm:pt modelId="{24D4AAB8-0F87-417E-A44C-431BE0638A9D}">
      <dgm:prSet custT="1"/>
      <dgm:spPr/>
      <dgm:t>
        <a:bodyPr/>
        <a:lstStyle/>
        <a:p>
          <a:pPr marL="177800" indent="-177800" algn="just" defTabSz="179388">
            <a:spcAft>
              <a:spcPts val="1200"/>
            </a:spcAft>
            <a:buFontTx/>
            <a:buNone/>
            <a:tabLst/>
          </a:pPr>
          <a:r>
            <a:rPr lang="it-IT" sz="1800" b="0" u="none" dirty="0" smtClean="0">
              <a:latin typeface="Georgia" panose="02040502050405020303" pitchFamily="18" charset="0"/>
            </a:rPr>
            <a:t>Particolare natura di alcune infermità sofferte rispetto alle vittime di altre pubbliche amministrazioni (infermità collegate ad amianto, esposizione a sostanze nocive, in Patria e soprattutto all’estero);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1301F8FD-3354-42D4-A976-4A85BADE65BF}" type="parTrans" cxnId="{DD4E5210-5161-451B-AE99-67A296F64FC6}">
      <dgm:prSet/>
      <dgm:spPr/>
      <dgm:t>
        <a:bodyPr/>
        <a:lstStyle/>
        <a:p>
          <a:endParaRPr lang="it-IT"/>
        </a:p>
      </dgm:t>
    </dgm:pt>
    <dgm:pt modelId="{EE9AA8AD-6605-413F-B720-562C77C9F8BA}" type="sibTrans" cxnId="{DD4E5210-5161-451B-AE99-67A296F64FC6}">
      <dgm:prSet/>
      <dgm:spPr/>
      <dgm:t>
        <a:bodyPr/>
        <a:lstStyle/>
        <a:p>
          <a:endParaRPr lang="it-IT"/>
        </a:p>
      </dgm:t>
    </dgm:pt>
    <dgm:pt modelId="{CED412FA-49C1-4222-81E0-F4FCE995EDEC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specificità infermità vittime del terrorismo (lesioni post-traumatiche e decorso del tempo);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F2A16342-30A1-491E-BE61-EB71EC378A24}" type="parTrans" cxnId="{D5FF36DE-FD23-44BD-9011-802596C43CA2}">
      <dgm:prSet/>
      <dgm:spPr/>
      <dgm:t>
        <a:bodyPr/>
        <a:lstStyle/>
        <a:p>
          <a:endParaRPr lang="it-IT"/>
        </a:p>
      </dgm:t>
    </dgm:pt>
    <dgm:pt modelId="{E8F8C6A7-2D63-455B-BBFB-CB95E818ABD7}" type="sibTrans" cxnId="{D5FF36DE-FD23-44BD-9011-802596C43CA2}">
      <dgm:prSet/>
      <dgm:spPr/>
      <dgm:t>
        <a:bodyPr/>
        <a:lstStyle/>
        <a:p>
          <a:endParaRPr lang="it-IT"/>
        </a:p>
      </dgm:t>
    </dgm:pt>
    <dgm:pt modelId="{17C0C4B0-B8C3-4937-A199-056630A8D534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endParaRPr lang="it-IT" sz="1800" b="0" u="none" dirty="0">
            <a:latin typeface="Georgia" panose="02040502050405020303" pitchFamily="18" charset="0"/>
          </a:endParaRPr>
        </a:p>
      </dgm:t>
    </dgm:pt>
    <dgm:pt modelId="{12AFC71F-04C3-4934-BD73-3227B941F2E9}" type="parTrans" cxnId="{7AFD8B24-1C11-4FEB-8F81-FD4CA988B258}">
      <dgm:prSet/>
      <dgm:spPr/>
    </dgm:pt>
    <dgm:pt modelId="{C8205F83-80CF-48DC-9AFB-1D74BA34C187}" type="sibTrans" cxnId="{7AFD8B24-1C11-4FEB-8F81-FD4CA988B258}">
      <dgm:prSet/>
      <dgm:spPr/>
    </dgm:pt>
    <dgm:pt modelId="{B100AB73-7D40-4054-B8BE-08AE732002D8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err="1" smtClean="0">
              <a:latin typeface="Georgia" panose="02040502050405020303" pitchFamily="18" charset="0"/>
            </a:rPr>
            <a:t>Sent</a:t>
          </a:r>
          <a:r>
            <a:rPr lang="it-IT" sz="1800" b="0" u="none" dirty="0" smtClean="0">
              <a:latin typeface="Georgia" panose="02040502050405020303" pitchFamily="18" charset="0"/>
            </a:rPr>
            <a:t>. </a:t>
          </a:r>
          <a:r>
            <a:rPr lang="it-IT" sz="1800" b="0" u="none" dirty="0" err="1" smtClean="0">
              <a:latin typeface="Georgia" panose="02040502050405020303" pitchFamily="18" charset="0"/>
            </a:rPr>
            <a:t>Cass</a:t>
          </a:r>
          <a:r>
            <a:rPr lang="it-IT" sz="1800" b="0" u="none" dirty="0" smtClean="0">
              <a:latin typeface="Georgia" panose="02040502050405020303" pitchFamily="18" charset="0"/>
            </a:rPr>
            <a:t>. Sez. Lav. 17440/2022 in materia di prescrizione;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9F41F7D0-AEC3-4713-B274-A31E46583267}" type="parTrans" cxnId="{94BF2E81-6968-4090-9D58-23B939DA9382}">
      <dgm:prSet/>
      <dgm:spPr/>
    </dgm:pt>
    <dgm:pt modelId="{5E40629B-2FE0-4F18-95AE-F6985E70D6E9}" type="sibTrans" cxnId="{94BF2E81-6968-4090-9D58-23B939DA9382}">
      <dgm:prSet/>
      <dgm:spPr/>
    </dgm:pt>
    <dgm:pt modelId="{DAC4E744-6F90-42D4-982D-9C567B88C3E6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Le diverse e controverse fattispecie dell’art. 1 commi 563 e 564 della legge 266/2005 nelle </a:t>
          </a:r>
          <a:r>
            <a:rPr lang="it-IT" sz="1800" b="0" u="none" dirty="0" err="1" smtClean="0">
              <a:latin typeface="Georgia" panose="02040502050405020303" pitchFamily="18" charset="0"/>
            </a:rPr>
            <a:t>sent</a:t>
          </a:r>
          <a:r>
            <a:rPr lang="it-IT" sz="1800" b="0" u="none" dirty="0" smtClean="0">
              <a:latin typeface="Georgia" panose="02040502050405020303" pitchFamily="18" charset="0"/>
            </a:rPr>
            <a:t>. del giudice ordinario e della </a:t>
          </a:r>
          <a:r>
            <a:rPr lang="it-IT" sz="1800" b="0" u="none" dirty="0" err="1" smtClean="0">
              <a:latin typeface="Georgia" panose="02040502050405020303" pitchFamily="18" charset="0"/>
            </a:rPr>
            <a:t>Cass</a:t>
          </a:r>
          <a:r>
            <a:rPr lang="it-IT" sz="1800" b="0" u="none" dirty="0" smtClean="0">
              <a:latin typeface="Georgia" panose="02040502050405020303" pitchFamily="18" charset="0"/>
            </a:rPr>
            <a:t>.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30B5F87B-9FC0-4186-865B-FD4AB70C1B61}" type="parTrans" cxnId="{2C67C283-D73C-489D-9E6D-DF6E56B25EF2}">
      <dgm:prSet/>
      <dgm:spPr/>
    </dgm:pt>
    <dgm:pt modelId="{91D0C84D-C22E-4D61-944A-B39C8F3D8CED}" type="sibTrans" cxnId="{2C67C283-D73C-489D-9E6D-DF6E56B25EF2}">
      <dgm:prSet/>
      <dgm:spPr/>
    </dgm:pt>
    <dgm:pt modelId="{D62AF0F2-D5AE-6947-902B-89D227B1CCBB}" type="pres">
      <dgm:prSet presAssocID="{41F14D26-7042-DB4D-AC69-270598C6CC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8FF9E6E-4297-4A46-896F-D0883454441B}" type="pres">
      <dgm:prSet presAssocID="{EDABF492-43C6-8248-B1F8-E07E6558F90D}" presName="linNode" presStyleCnt="0"/>
      <dgm:spPr/>
      <dgm:t>
        <a:bodyPr/>
        <a:lstStyle/>
        <a:p>
          <a:endParaRPr lang="it-IT"/>
        </a:p>
      </dgm:t>
    </dgm:pt>
    <dgm:pt modelId="{33C1EA17-D3CE-F844-86A5-F46E2A92EC10}" type="pres">
      <dgm:prSet presAssocID="{EDABF492-43C6-8248-B1F8-E07E6558F90D}" presName="parentText" presStyleLbl="node1" presStyleIdx="0" presStyleCnt="1" custScaleX="88087" custScaleY="95875" custLinFactNeighborX="-5772" custLinFactNeighborY="49">
        <dgm:presLayoutVars>
          <dgm:chMax val="1"/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endParaRPr lang="it-IT"/>
        </a:p>
      </dgm:t>
    </dgm:pt>
    <dgm:pt modelId="{67CA8446-DC60-C642-93CD-F894C9583463}" type="pres">
      <dgm:prSet presAssocID="{EDABF492-43C6-8248-B1F8-E07E6558F90D}" presName="descendantText" presStyleLbl="alignAccFollowNode1" presStyleIdx="0" presStyleCnt="1" custScaleX="88992" custScaleY="118670" custLinFactNeighborX="-7313" custLinFactNeighborY="101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BA4449E-B1E6-4E04-A2B1-FE66ED463E0F}" type="presOf" srcId="{EDABF492-43C6-8248-B1F8-E07E6558F90D}" destId="{33C1EA17-D3CE-F844-86A5-F46E2A92EC10}" srcOrd="0" destOrd="0" presId="urn:microsoft.com/office/officeart/2005/8/layout/vList5"/>
    <dgm:cxn modelId="{E4E5E11A-FA91-4B32-882A-208A34E1B097}" srcId="{EDABF492-43C6-8248-B1F8-E07E6558F90D}" destId="{763CB534-0F96-4629-9BC1-5E7C7B7D2676}" srcOrd="1" destOrd="0" parTransId="{16DF2FE1-2A72-47EE-8DFC-13FB7751BCA1}" sibTransId="{D57EC348-FCE2-4CCA-B717-F065F445261A}"/>
    <dgm:cxn modelId="{94BF2E81-6968-4090-9D58-23B939DA9382}" srcId="{24D4AAB8-0F87-417E-A44C-431BE0638A9D}" destId="{B100AB73-7D40-4054-B8BE-08AE732002D8}" srcOrd="2" destOrd="0" parTransId="{9F41F7D0-AEC3-4713-B274-A31E46583267}" sibTransId="{5E40629B-2FE0-4F18-95AE-F6985E70D6E9}"/>
    <dgm:cxn modelId="{7AFD8B24-1C11-4FEB-8F81-FD4CA988B258}" srcId="{24D4AAB8-0F87-417E-A44C-431BE0638A9D}" destId="{17C0C4B0-B8C3-4937-A199-056630A8D534}" srcOrd="3" destOrd="0" parTransId="{12AFC71F-04C3-4934-BD73-3227B941F2E9}" sibTransId="{C8205F83-80CF-48DC-9AFB-1D74BA34C187}"/>
    <dgm:cxn modelId="{49248BA9-45BA-4BB5-A532-78C2D117D373}" type="presOf" srcId="{B100AB73-7D40-4054-B8BE-08AE732002D8}" destId="{67CA8446-DC60-C642-93CD-F894C9583463}" srcOrd="0" destOrd="3" presId="urn:microsoft.com/office/officeart/2005/8/layout/vList5"/>
    <dgm:cxn modelId="{D76B938C-EA81-4A79-A72D-1DF2FB031C35}" type="presOf" srcId="{CED412FA-49C1-4222-81E0-F4FCE995EDEC}" destId="{67CA8446-DC60-C642-93CD-F894C9583463}" srcOrd="0" destOrd="1" presId="urn:microsoft.com/office/officeart/2005/8/layout/vList5"/>
    <dgm:cxn modelId="{4A556859-3D1D-4D47-B936-046C861BF29D}" srcId="{41F14D26-7042-DB4D-AC69-270598C6CCA9}" destId="{EDABF492-43C6-8248-B1F8-E07E6558F90D}" srcOrd="0" destOrd="0" parTransId="{F8CB820C-FB7D-3748-9FCC-D8B15E0D9E26}" sibTransId="{EA6B6B1C-74A1-CD4C-BF7A-326C838F09D9}"/>
    <dgm:cxn modelId="{1CFA42BF-E586-435E-AA80-84618AC6B7AF}" type="presOf" srcId="{41F14D26-7042-DB4D-AC69-270598C6CCA9}" destId="{D62AF0F2-D5AE-6947-902B-89D227B1CCBB}" srcOrd="0" destOrd="0" presId="urn:microsoft.com/office/officeart/2005/8/layout/vList5"/>
    <dgm:cxn modelId="{2C67C283-D73C-489D-9E6D-DF6E56B25EF2}" srcId="{24D4AAB8-0F87-417E-A44C-431BE0638A9D}" destId="{DAC4E744-6F90-42D4-982D-9C567B88C3E6}" srcOrd="1" destOrd="0" parTransId="{30B5F87B-9FC0-4186-865B-FD4AB70C1B61}" sibTransId="{91D0C84D-C22E-4D61-944A-B39C8F3D8CED}"/>
    <dgm:cxn modelId="{E47B9F23-A432-40C2-92F8-02106788BF15}" type="presOf" srcId="{DAC4E744-6F90-42D4-982D-9C567B88C3E6}" destId="{67CA8446-DC60-C642-93CD-F894C9583463}" srcOrd="0" destOrd="2" presId="urn:microsoft.com/office/officeart/2005/8/layout/vList5"/>
    <dgm:cxn modelId="{71366027-B092-4EA4-B31F-100141DFF328}" type="presOf" srcId="{763CB534-0F96-4629-9BC1-5E7C7B7D2676}" destId="{67CA8446-DC60-C642-93CD-F894C9583463}" srcOrd="0" destOrd="5" presId="urn:microsoft.com/office/officeart/2005/8/layout/vList5"/>
    <dgm:cxn modelId="{DD4E5210-5161-451B-AE99-67A296F64FC6}" srcId="{EDABF492-43C6-8248-B1F8-E07E6558F90D}" destId="{24D4AAB8-0F87-417E-A44C-431BE0638A9D}" srcOrd="0" destOrd="0" parTransId="{1301F8FD-3354-42D4-A976-4A85BADE65BF}" sibTransId="{EE9AA8AD-6605-413F-B720-562C77C9F8BA}"/>
    <dgm:cxn modelId="{D5FF36DE-FD23-44BD-9011-802596C43CA2}" srcId="{24D4AAB8-0F87-417E-A44C-431BE0638A9D}" destId="{CED412FA-49C1-4222-81E0-F4FCE995EDEC}" srcOrd="0" destOrd="0" parTransId="{F2A16342-30A1-491E-BE61-EB71EC378A24}" sibTransId="{E8F8C6A7-2D63-455B-BBFB-CB95E818ABD7}"/>
    <dgm:cxn modelId="{54CD10AF-40AF-4163-B4FC-DADE56127DDB}" type="presOf" srcId="{17C0C4B0-B8C3-4937-A199-056630A8D534}" destId="{67CA8446-DC60-C642-93CD-F894C9583463}" srcOrd="0" destOrd="4" presId="urn:microsoft.com/office/officeart/2005/8/layout/vList5"/>
    <dgm:cxn modelId="{92F800D2-C7BE-47E9-9206-1C77C4C12BB7}" type="presOf" srcId="{24D4AAB8-0F87-417E-A44C-431BE0638A9D}" destId="{67CA8446-DC60-C642-93CD-F894C9583463}" srcOrd="0" destOrd="0" presId="urn:microsoft.com/office/officeart/2005/8/layout/vList5"/>
    <dgm:cxn modelId="{E12C2D49-4018-4BA8-89C3-1ACAFE14B982}" type="presParOf" srcId="{D62AF0F2-D5AE-6947-902B-89D227B1CCBB}" destId="{E8FF9E6E-4297-4A46-896F-D0883454441B}" srcOrd="0" destOrd="0" presId="urn:microsoft.com/office/officeart/2005/8/layout/vList5"/>
    <dgm:cxn modelId="{16D9CD98-DC68-4634-8B5C-03F9B2212BE7}" type="presParOf" srcId="{E8FF9E6E-4297-4A46-896F-D0883454441B}" destId="{33C1EA17-D3CE-F844-86A5-F46E2A92EC10}" srcOrd="0" destOrd="0" presId="urn:microsoft.com/office/officeart/2005/8/layout/vList5"/>
    <dgm:cxn modelId="{191EF573-5A40-4D9C-A054-4B0F08711A41}" type="presParOf" srcId="{E8FF9E6E-4297-4A46-896F-D0883454441B}" destId="{67CA8446-DC60-C642-93CD-F894C95834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09AD2F-2D63-9C4C-9828-7765F3B3A427}" type="doc">
      <dgm:prSet loTypeId="urn:microsoft.com/office/officeart/2005/8/layout/vList2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4590ABEC-CF28-FA4B-8524-BC5E5C1B72A5}">
      <dgm:prSet custT="1"/>
      <dgm:spPr/>
      <dgm:t>
        <a:bodyPr/>
        <a:lstStyle/>
        <a:p>
          <a:pPr algn="l"/>
          <a:endParaRPr lang="it-IT" sz="3200" kern="1200" dirty="0"/>
        </a:p>
      </dgm:t>
    </dgm:pt>
    <dgm:pt modelId="{62529370-E1B8-5548-A46A-3B4B8BEDFC3A}" type="parTrans" cxnId="{45DDA1D6-329D-FD4B-8BAC-187D755C3E00}">
      <dgm:prSet/>
      <dgm:spPr/>
      <dgm:t>
        <a:bodyPr/>
        <a:lstStyle/>
        <a:p>
          <a:endParaRPr lang="it-IT"/>
        </a:p>
      </dgm:t>
    </dgm:pt>
    <dgm:pt modelId="{6BBAE949-44BC-F842-9490-7CBCD663B70B}" type="sibTrans" cxnId="{45DDA1D6-329D-FD4B-8BAC-187D755C3E00}">
      <dgm:prSet/>
      <dgm:spPr/>
      <dgm:t>
        <a:bodyPr/>
        <a:lstStyle/>
        <a:p>
          <a:endParaRPr lang="it-IT"/>
        </a:p>
      </dgm:t>
    </dgm:pt>
    <dgm:pt modelId="{EEE88084-5C79-1D4C-A696-205034F3B4E3}" type="pres">
      <dgm:prSet presAssocID="{B309AD2F-2D63-9C4C-9828-7765F3B3A4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6876D6-94AC-514F-93FC-367C6F523F37}" type="pres">
      <dgm:prSet presAssocID="{4590ABEC-CF28-FA4B-8524-BC5E5C1B72A5}" presName="parentText" presStyleLbl="node1" presStyleIdx="0" presStyleCnt="1" custScaleY="135805" custLinFactNeighborX="-2484" custLinFactNeighborY="279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EEF9F61-B0CE-4BAB-98BC-3BA86B0B0E19}" type="presOf" srcId="{B309AD2F-2D63-9C4C-9828-7765F3B3A427}" destId="{EEE88084-5C79-1D4C-A696-205034F3B4E3}" srcOrd="0" destOrd="0" presId="urn:microsoft.com/office/officeart/2005/8/layout/vList2"/>
    <dgm:cxn modelId="{45DDA1D6-329D-FD4B-8BAC-187D755C3E00}" srcId="{B309AD2F-2D63-9C4C-9828-7765F3B3A427}" destId="{4590ABEC-CF28-FA4B-8524-BC5E5C1B72A5}" srcOrd="0" destOrd="0" parTransId="{62529370-E1B8-5548-A46A-3B4B8BEDFC3A}" sibTransId="{6BBAE949-44BC-F842-9490-7CBCD663B70B}"/>
    <dgm:cxn modelId="{F4F0EF12-4341-4973-B876-84AE53C3C6C2}" type="presOf" srcId="{4590ABEC-CF28-FA4B-8524-BC5E5C1B72A5}" destId="{5F6876D6-94AC-514F-93FC-367C6F523F37}" srcOrd="0" destOrd="0" presId="urn:microsoft.com/office/officeart/2005/8/layout/vList2"/>
    <dgm:cxn modelId="{54B1E3A2-608B-40E1-9970-446F06E9E4C0}" type="presParOf" srcId="{EEE88084-5C79-1D4C-A696-205034F3B4E3}" destId="{5F6876D6-94AC-514F-93FC-367C6F523F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F14D26-7042-DB4D-AC69-270598C6CCA9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EDABF492-43C6-8248-B1F8-E07E6558F90D}">
      <dgm:prSet custT="1"/>
      <dgm:spPr/>
      <dgm:t>
        <a:bodyPr/>
        <a:lstStyle/>
        <a:p>
          <a:endParaRPr lang="it-IT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Interventi dell’</a:t>
          </a:r>
          <a:r>
            <a:rPr lang="it-IT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Ammini-strazione</a:t>
          </a:r>
          <a:r>
            <a: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in funzione di una «equiparazione sostenibile» a seguito di recenti pronunce della giurisprudenza</a:t>
          </a:r>
          <a:endParaRPr lang="it-IT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B820C-FB7D-3748-9FCC-D8B15E0D9E26}" type="parTrans" cxnId="{4A556859-3D1D-4D47-B936-046C861BF29D}">
      <dgm:prSet/>
      <dgm:spPr/>
      <dgm:t>
        <a:bodyPr/>
        <a:lstStyle/>
        <a:p>
          <a:endParaRPr lang="it-IT"/>
        </a:p>
      </dgm:t>
    </dgm:pt>
    <dgm:pt modelId="{EA6B6B1C-74A1-CD4C-BF7A-326C838F09D9}" type="sibTrans" cxnId="{4A556859-3D1D-4D47-B936-046C861BF29D}">
      <dgm:prSet/>
      <dgm:spPr/>
      <dgm:t>
        <a:bodyPr/>
        <a:lstStyle/>
        <a:p>
          <a:endParaRPr lang="it-IT"/>
        </a:p>
      </dgm:t>
    </dgm:pt>
    <dgm:pt modelId="{24D4AAB8-0F87-417E-A44C-431BE0638A9D}">
      <dgm:prSet custT="1"/>
      <dgm:spPr/>
      <dgm:t>
        <a:bodyPr/>
        <a:lstStyle/>
        <a:p>
          <a:pPr marL="177800" indent="-177800" algn="just" defTabSz="179388">
            <a:spcAft>
              <a:spcPts val="1200"/>
            </a:spcAft>
            <a:buFontTx/>
            <a:buNone/>
            <a:tabLst/>
          </a:pPr>
          <a:r>
            <a:rPr lang="it-IT" sz="2000" b="0" u="none" dirty="0" smtClean="0"/>
            <a:t>	</a:t>
          </a:r>
          <a:r>
            <a:rPr lang="it-IT" sz="1800" b="0" u="none" dirty="0" smtClean="0">
              <a:latin typeface="Georgia" panose="02040502050405020303" pitchFamily="18" charset="0"/>
            </a:rPr>
            <a:t>richieste dell’A.D. sin dal 2015 di interventi normativi di equiparazione  vittime (in part. assegno vitalizio vittime del dovere – vittime del terrorismo) 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1301F8FD-3354-42D4-A976-4A85BADE65BF}" type="parTrans" cxnId="{DD4E5210-5161-451B-AE99-67A296F64FC6}">
      <dgm:prSet/>
      <dgm:spPr/>
      <dgm:t>
        <a:bodyPr/>
        <a:lstStyle/>
        <a:p>
          <a:endParaRPr lang="it-IT"/>
        </a:p>
      </dgm:t>
    </dgm:pt>
    <dgm:pt modelId="{EE9AA8AD-6605-413F-B720-562C77C9F8BA}" type="sibTrans" cxnId="{DD4E5210-5161-451B-AE99-67A296F64FC6}">
      <dgm:prSet/>
      <dgm:spPr/>
      <dgm:t>
        <a:bodyPr/>
        <a:lstStyle/>
        <a:p>
          <a:endParaRPr lang="it-IT"/>
        </a:p>
      </dgm:t>
    </dgm:pt>
    <dgm:pt modelId="{CED412FA-49C1-4222-81E0-F4FCE995EDEC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Sentenza Cassazione 2017 in materia di equiparazione (contraddetta da successive sentenze del Consiglio di Stato che hanno determinato notevole contenzioso);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F2A16342-30A1-491E-BE61-EB71EC378A24}" type="parTrans" cxnId="{D5FF36DE-FD23-44BD-9011-802596C43CA2}">
      <dgm:prSet/>
      <dgm:spPr/>
      <dgm:t>
        <a:bodyPr/>
        <a:lstStyle/>
        <a:p>
          <a:endParaRPr lang="it-IT"/>
        </a:p>
      </dgm:t>
    </dgm:pt>
    <dgm:pt modelId="{E8F8C6A7-2D63-455B-BBFB-CB95E818ABD7}" type="sibTrans" cxnId="{D5FF36DE-FD23-44BD-9011-802596C43CA2}">
      <dgm:prSet/>
      <dgm:spPr/>
      <dgm:t>
        <a:bodyPr/>
        <a:lstStyle/>
        <a:p>
          <a:endParaRPr lang="it-IT"/>
        </a:p>
      </dgm:t>
    </dgm:pt>
    <dgm:pt modelId="{D4437EA8-DEBD-481B-AC0E-B25848F198D1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2021: in via amministrativa PREVIMIL procede all’attribuzione dell’assegno «equiparato» in funzione deflattiva del contenzioso;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A11ED26F-A13B-4909-ACD3-79AF31B28872}" type="parTrans" cxnId="{EB61ACFF-8158-4CB0-8A4A-7B52E0DBE1E8}">
      <dgm:prSet/>
      <dgm:spPr/>
    </dgm:pt>
    <dgm:pt modelId="{D2DAB2BA-A5C6-4B42-9644-36B42AD02FEE}" type="sibTrans" cxnId="{EB61ACFF-8158-4CB0-8A4A-7B52E0DBE1E8}">
      <dgm:prSet/>
      <dgm:spPr/>
    </dgm:pt>
    <dgm:pt modelId="{C12C5537-D0ED-4FD4-BB70-0FEBB02EDD62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Necessità specifici interventi  per consentire l’adeguata applicazione di un sistema di tutela che altrimenti rischia di implodere a discapito degli effettivi destinatari delle norme di protezione….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A0DE85F9-9309-418F-9193-F68349E7B903}" type="parTrans" cxnId="{8965D0AD-3665-4437-96D2-150ECF8FE23F}">
      <dgm:prSet/>
      <dgm:spPr/>
    </dgm:pt>
    <dgm:pt modelId="{E18018F6-9722-47E3-AE70-9D88488AE1E8}" type="sibTrans" cxnId="{8965D0AD-3665-4437-96D2-150ECF8FE23F}">
      <dgm:prSet/>
      <dgm:spPr/>
    </dgm:pt>
    <dgm:pt modelId="{D62AF0F2-D5AE-6947-902B-89D227B1CCBB}" type="pres">
      <dgm:prSet presAssocID="{41F14D26-7042-DB4D-AC69-270598C6CC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8FF9E6E-4297-4A46-896F-D0883454441B}" type="pres">
      <dgm:prSet presAssocID="{EDABF492-43C6-8248-B1F8-E07E6558F90D}" presName="linNode" presStyleCnt="0"/>
      <dgm:spPr/>
      <dgm:t>
        <a:bodyPr/>
        <a:lstStyle/>
        <a:p>
          <a:endParaRPr lang="it-IT"/>
        </a:p>
      </dgm:t>
    </dgm:pt>
    <dgm:pt modelId="{33C1EA17-D3CE-F844-86A5-F46E2A92EC10}" type="pres">
      <dgm:prSet presAssocID="{EDABF492-43C6-8248-B1F8-E07E6558F90D}" presName="parentText" presStyleLbl="node1" presStyleIdx="0" presStyleCnt="1" custScaleX="88087" custScaleY="95875" custLinFactNeighborX="-5772" custLinFactNeighborY="49">
        <dgm:presLayoutVars>
          <dgm:chMax val="1"/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endParaRPr lang="it-IT"/>
        </a:p>
      </dgm:t>
    </dgm:pt>
    <dgm:pt modelId="{67CA8446-DC60-C642-93CD-F894C9583463}" type="pres">
      <dgm:prSet presAssocID="{EDABF492-43C6-8248-B1F8-E07E6558F90D}" presName="descendantText" presStyleLbl="alignAccFollowNode1" presStyleIdx="0" presStyleCnt="1" custScaleX="88992" custScaleY="118670" custLinFactNeighborX="-8117" custLinFactNeighborY="101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D4E5210-5161-451B-AE99-67A296F64FC6}" srcId="{EDABF492-43C6-8248-B1F8-E07E6558F90D}" destId="{24D4AAB8-0F87-417E-A44C-431BE0638A9D}" srcOrd="0" destOrd="0" parTransId="{1301F8FD-3354-42D4-A976-4A85BADE65BF}" sibTransId="{EE9AA8AD-6605-413F-B720-562C77C9F8BA}"/>
    <dgm:cxn modelId="{D5FF36DE-FD23-44BD-9011-802596C43CA2}" srcId="{24D4AAB8-0F87-417E-A44C-431BE0638A9D}" destId="{CED412FA-49C1-4222-81E0-F4FCE995EDEC}" srcOrd="0" destOrd="0" parTransId="{F2A16342-30A1-491E-BE61-EB71EC378A24}" sibTransId="{E8F8C6A7-2D63-455B-BBFB-CB95E818ABD7}"/>
    <dgm:cxn modelId="{2A3D29A4-C6E5-4CCA-87D0-3FB89805F615}" type="presOf" srcId="{C12C5537-D0ED-4FD4-BB70-0FEBB02EDD62}" destId="{67CA8446-DC60-C642-93CD-F894C9583463}" srcOrd="0" destOrd="3" presId="urn:microsoft.com/office/officeart/2005/8/layout/vList5"/>
    <dgm:cxn modelId="{4A556859-3D1D-4D47-B936-046C861BF29D}" srcId="{41F14D26-7042-DB4D-AC69-270598C6CCA9}" destId="{EDABF492-43C6-8248-B1F8-E07E6558F90D}" srcOrd="0" destOrd="0" parTransId="{F8CB820C-FB7D-3748-9FCC-D8B15E0D9E26}" sibTransId="{EA6B6B1C-74A1-CD4C-BF7A-326C838F09D9}"/>
    <dgm:cxn modelId="{94E8244C-BB01-4211-9143-F27DAE598F4F}" type="presOf" srcId="{D4437EA8-DEBD-481B-AC0E-B25848F198D1}" destId="{67CA8446-DC60-C642-93CD-F894C9583463}" srcOrd="0" destOrd="2" presId="urn:microsoft.com/office/officeart/2005/8/layout/vList5"/>
    <dgm:cxn modelId="{8965D0AD-3665-4437-96D2-150ECF8FE23F}" srcId="{24D4AAB8-0F87-417E-A44C-431BE0638A9D}" destId="{C12C5537-D0ED-4FD4-BB70-0FEBB02EDD62}" srcOrd="2" destOrd="0" parTransId="{A0DE85F9-9309-418F-9193-F68349E7B903}" sibTransId="{E18018F6-9722-47E3-AE70-9D88488AE1E8}"/>
    <dgm:cxn modelId="{C67926F2-21F5-46F3-B9E2-CBB057179A79}" type="presOf" srcId="{24D4AAB8-0F87-417E-A44C-431BE0638A9D}" destId="{67CA8446-DC60-C642-93CD-F894C9583463}" srcOrd="0" destOrd="0" presId="urn:microsoft.com/office/officeart/2005/8/layout/vList5"/>
    <dgm:cxn modelId="{C38DC0C6-276F-4B8A-9D54-4D5D636E2E5A}" type="presOf" srcId="{EDABF492-43C6-8248-B1F8-E07E6558F90D}" destId="{33C1EA17-D3CE-F844-86A5-F46E2A92EC10}" srcOrd="0" destOrd="0" presId="urn:microsoft.com/office/officeart/2005/8/layout/vList5"/>
    <dgm:cxn modelId="{EB61ACFF-8158-4CB0-8A4A-7B52E0DBE1E8}" srcId="{24D4AAB8-0F87-417E-A44C-431BE0638A9D}" destId="{D4437EA8-DEBD-481B-AC0E-B25848F198D1}" srcOrd="1" destOrd="0" parTransId="{A11ED26F-A13B-4909-ACD3-79AF31B28872}" sibTransId="{D2DAB2BA-A5C6-4B42-9644-36B42AD02FEE}"/>
    <dgm:cxn modelId="{062B9A08-9F85-4038-A8FC-713278D9E435}" type="presOf" srcId="{CED412FA-49C1-4222-81E0-F4FCE995EDEC}" destId="{67CA8446-DC60-C642-93CD-F894C9583463}" srcOrd="0" destOrd="1" presId="urn:microsoft.com/office/officeart/2005/8/layout/vList5"/>
    <dgm:cxn modelId="{2C71DB56-B3B2-4624-946A-630E07F6FEAB}" type="presOf" srcId="{41F14D26-7042-DB4D-AC69-270598C6CCA9}" destId="{D62AF0F2-D5AE-6947-902B-89D227B1CCBB}" srcOrd="0" destOrd="0" presId="urn:microsoft.com/office/officeart/2005/8/layout/vList5"/>
    <dgm:cxn modelId="{6CDBEF90-2D60-4D23-9129-8FA13E5DEDC5}" type="presParOf" srcId="{D62AF0F2-D5AE-6947-902B-89D227B1CCBB}" destId="{E8FF9E6E-4297-4A46-896F-D0883454441B}" srcOrd="0" destOrd="0" presId="urn:microsoft.com/office/officeart/2005/8/layout/vList5"/>
    <dgm:cxn modelId="{3579998F-4EF1-4126-AF09-9455CACBCC8A}" type="presParOf" srcId="{E8FF9E6E-4297-4A46-896F-D0883454441B}" destId="{33C1EA17-D3CE-F844-86A5-F46E2A92EC10}" srcOrd="0" destOrd="0" presId="urn:microsoft.com/office/officeart/2005/8/layout/vList5"/>
    <dgm:cxn modelId="{C568C511-5105-468B-AFE3-B4C529162887}" type="presParOf" srcId="{E8FF9E6E-4297-4A46-896F-D0883454441B}" destId="{67CA8446-DC60-C642-93CD-F894C95834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09AD2F-2D63-9C4C-9828-7765F3B3A427}" type="doc">
      <dgm:prSet loTypeId="urn:microsoft.com/office/officeart/2005/8/layout/vList2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4590ABEC-CF28-FA4B-8524-BC5E5C1B72A5}">
      <dgm:prSet custT="1"/>
      <dgm:spPr/>
      <dgm:t>
        <a:bodyPr/>
        <a:lstStyle/>
        <a:p>
          <a:pPr algn="l"/>
          <a:endParaRPr lang="it-IT" sz="3200" kern="1200" dirty="0"/>
        </a:p>
      </dgm:t>
    </dgm:pt>
    <dgm:pt modelId="{62529370-E1B8-5548-A46A-3B4B8BEDFC3A}" type="parTrans" cxnId="{45DDA1D6-329D-FD4B-8BAC-187D755C3E00}">
      <dgm:prSet/>
      <dgm:spPr/>
      <dgm:t>
        <a:bodyPr/>
        <a:lstStyle/>
        <a:p>
          <a:endParaRPr lang="it-IT"/>
        </a:p>
      </dgm:t>
    </dgm:pt>
    <dgm:pt modelId="{6BBAE949-44BC-F842-9490-7CBCD663B70B}" type="sibTrans" cxnId="{45DDA1D6-329D-FD4B-8BAC-187D755C3E00}">
      <dgm:prSet/>
      <dgm:spPr/>
      <dgm:t>
        <a:bodyPr/>
        <a:lstStyle/>
        <a:p>
          <a:endParaRPr lang="it-IT"/>
        </a:p>
      </dgm:t>
    </dgm:pt>
    <dgm:pt modelId="{EEE88084-5C79-1D4C-A696-205034F3B4E3}" type="pres">
      <dgm:prSet presAssocID="{B309AD2F-2D63-9C4C-9828-7765F3B3A4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6876D6-94AC-514F-93FC-367C6F523F37}" type="pres">
      <dgm:prSet presAssocID="{4590ABEC-CF28-FA4B-8524-BC5E5C1B72A5}" presName="parentText" presStyleLbl="node1" presStyleIdx="0" presStyleCnt="1" custScaleY="135805" custLinFactNeighborX="-2484" custLinFactNeighborY="279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5DDA1D6-329D-FD4B-8BAC-187D755C3E00}" srcId="{B309AD2F-2D63-9C4C-9828-7765F3B3A427}" destId="{4590ABEC-CF28-FA4B-8524-BC5E5C1B72A5}" srcOrd="0" destOrd="0" parTransId="{62529370-E1B8-5548-A46A-3B4B8BEDFC3A}" sibTransId="{6BBAE949-44BC-F842-9490-7CBCD663B70B}"/>
    <dgm:cxn modelId="{3A5C07AF-F30B-4744-A589-D258FC207217}" type="presOf" srcId="{4590ABEC-CF28-FA4B-8524-BC5E5C1B72A5}" destId="{5F6876D6-94AC-514F-93FC-367C6F523F37}" srcOrd="0" destOrd="0" presId="urn:microsoft.com/office/officeart/2005/8/layout/vList2"/>
    <dgm:cxn modelId="{8E83DEDA-43BF-4734-AC71-67EAC3C33BAB}" type="presOf" srcId="{B309AD2F-2D63-9C4C-9828-7765F3B3A427}" destId="{EEE88084-5C79-1D4C-A696-205034F3B4E3}" srcOrd="0" destOrd="0" presId="urn:microsoft.com/office/officeart/2005/8/layout/vList2"/>
    <dgm:cxn modelId="{0C4425AF-DBFD-47F5-8CE2-FF0B8E9FBC3D}" type="presParOf" srcId="{EEE88084-5C79-1D4C-A696-205034F3B4E3}" destId="{5F6876D6-94AC-514F-93FC-367C6F523F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F14D26-7042-DB4D-AC69-270598C6CCA9}" type="doc">
      <dgm:prSet loTypeId="urn:microsoft.com/office/officeart/2005/8/layout/vList5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EDABF492-43C6-8248-B1F8-E07E6558F90D}">
      <dgm:prSet custT="1"/>
      <dgm:spPr/>
      <dgm:t>
        <a:bodyPr/>
        <a:lstStyle/>
        <a:p>
          <a:endParaRPr lang="it-IT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it-IT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Necessità di  intervento di tutte le strutture  dell’A.D. al fine deflattivo del contenzioso e della realizzazione di una uniformità di trattamento</a:t>
          </a:r>
          <a:endParaRPr lang="it-IT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B820C-FB7D-3748-9FCC-D8B15E0D9E26}" type="parTrans" cxnId="{4A556859-3D1D-4D47-B936-046C861BF29D}">
      <dgm:prSet/>
      <dgm:spPr/>
      <dgm:t>
        <a:bodyPr/>
        <a:lstStyle/>
        <a:p>
          <a:endParaRPr lang="it-IT"/>
        </a:p>
      </dgm:t>
    </dgm:pt>
    <dgm:pt modelId="{EA6B6B1C-74A1-CD4C-BF7A-326C838F09D9}" type="sibTrans" cxnId="{4A556859-3D1D-4D47-B936-046C861BF29D}">
      <dgm:prSet/>
      <dgm:spPr/>
      <dgm:t>
        <a:bodyPr/>
        <a:lstStyle/>
        <a:p>
          <a:endParaRPr lang="it-IT"/>
        </a:p>
      </dgm:t>
    </dgm:pt>
    <dgm:pt modelId="{AD40ED7E-3A19-4CFA-AB32-F02D7911041C}">
      <dgm:prSet custT="1"/>
      <dgm:spPr/>
      <dgm:t>
        <a:bodyPr/>
        <a:lstStyle/>
        <a:p>
          <a:pPr marL="228600" indent="0" algn="l" defTabSz="889000">
            <a:spcAft>
              <a:spcPct val="15000"/>
            </a:spcAft>
          </a:pPr>
          <a:endParaRPr lang="it-IT" sz="2000" b="1" u="sng" dirty="0">
            <a:solidFill>
              <a:srgbClr val="00010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A508D4-DFD3-4388-8E5A-2DCEEA832CD4}" type="parTrans" cxnId="{25E82547-B087-4476-9CE1-DB448FE5501A}">
      <dgm:prSet/>
      <dgm:spPr/>
      <dgm:t>
        <a:bodyPr/>
        <a:lstStyle/>
        <a:p>
          <a:endParaRPr lang="it-IT"/>
        </a:p>
      </dgm:t>
    </dgm:pt>
    <dgm:pt modelId="{F9285ADD-D0C0-42CB-83ED-0AAE9140A11C}" type="sibTrans" cxnId="{25E82547-B087-4476-9CE1-DB448FE5501A}">
      <dgm:prSet/>
      <dgm:spPr/>
      <dgm:t>
        <a:bodyPr/>
        <a:lstStyle/>
        <a:p>
          <a:endParaRPr lang="it-IT"/>
        </a:p>
      </dgm:t>
    </dgm:pt>
    <dgm:pt modelId="{763CB534-0F96-4629-9BC1-5E7C7B7D2676}">
      <dgm:prSet custT="1"/>
      <dgm:spPr/>
      <dgm:t>
        <a:bodyPr/>
        <a:lstStyle/>
        <a:p>
          <a:pPr marL="228600" indent="0" algn="l" defTabSz="889000">
            <a:spcAft>
              <a:spcPct val="15000"/>
            </a:spcAft>
          </a:pPr>
          <a:endParaRPr lang="it-IT" sz="2000" b="1" u="sng" dirty="0">
            <a:solidFill>
              <a:srgbClr val="00010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F2FE1-2A72-47EE-8DFC-13FB7751BCA1}" type="parTrans" cxnId="{E4E5E11A-FA91-4B32-882A-208A34E1B097}">
      <dgm:prSet/>
      <dgm:spPr/>
      <dgm:t>
        <a:bodyPr/>
        <a:lstStyle/>
        <a:p>
          <a:endParaRPr lang="it-IT"/>
        </a:p>
      </dgm:t>
    </dgm:pt>
    <dgm:pt modelId="{D57EC348-FCE2-4CCA-B717-F065F445261A}" type="sibTrans" cxnId="{E4E5E11A-FA91-4B32-882A-208A34E1B097}">
      <dgm:prSet/>
      <dgm:spPr/>
      <dgm:t>
        <a:bodyPr/>
        <a:lstStyle/>
        <a:p>
          <a:endParaRPr lang="it-IT"/>
        </a:p>
      </dgm:t>
    </dgm:pt>
    <dgm:pt modelId="{24D4AAB8-0F87-417E-A44C-431BE0638A9D}">
      <dgm:prSet custT="1"/>
      <dgm:spPr/>
      <dgm:t>
        <a:bodyPr/>
        <a:lstStyle/>
        <a:p>
          <a:pPr marL="177800" indent="-177800" algn="just" defTabSz="179388">
            <a:spcAft>
              <a:spcPts val="1200"/>
            </a:spcAft>
            <a:buFontTx/>
            <a:buNone/>
            <a:tabLst/>
          </a:pPr>
          <a:r>
            <a:rPr lang="it-IT" sz="2000" b="0" u="none" dirty="0" smtClean="0"/>
            <a:t>	</a:t>
          </a:r>
          <a:r>
            <a:rPr lang="it-IT" sz="1800" b="0" u="none" dirty="0" smtClean="0">
              <a:latin typeface="Georgia" panose="02040502050405020303" pitchFamily="18" charset="0"/>
            </a:rPr>
            <a:t>sensibilizzazione delle CMO ad una corretta identificazione dell’eziopatogenesi e delle anamnesi nei verbali (utili sia per le valutazioni del CVCS e per eventuale difesa dell’A.D. in giudizio); 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1301F8FD-3354-42D4-A976-4A85BADE65BF}" type="parTrans" cxnId="{DD4E5210-5161-451B-AE99-67A296F64FC6}">
      <dgm:prSet/>
      <dgm:spPr/>
      <dgm:t>
        <a:bodyPr/>
        <a:lstStyle/>
        <a:p>
          <a:endParaRPr lang="it-IT"/>
        </a:p>
      </dgm:t>
    </dgm:pt>
    <dgm:pt modelId="{EE9AA8AD-6605-413F-B720-562C77C9F8BA}" type="sibTrans" cxnId="{DD4E5210-5161-451B-AE99-67A296F64FC6}">
      <dgm:prSet/>
      <dgm:spPr/>
      <dgm:t>
        <a:bodyPr/>
        <a:lstStyle/>
        <a:p>
          <a:endParaRPr lang="it-IT"/>
        </a:p>
      </dgm:t>
    </dgm:pt>
    <dgm:pt modelId="{CED412FA-49C1-4222-81E0-F4FCE995EDEC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Unicità di valutazioni per  accertamento dell’aggravamento di infermità già presente o meno al momento della prima visita per riconoscimento vittima del dovere (circolare </a:t>
          </a:r>
          <a:r>
            <a:rPr lang="it-IT" sz="1800" b="0" u="none" dirty="0" err="1" smtClean="0">
              <a:latin typeface="Georgia" panose="02040502050405020303" pitchFamily="18" charset="0"/>
            </a:rPr>
            <a:t>Igesan</a:t>
          </a:r>
          <a:r>
            <a:rPr lang="it-IT" sz="1800" b="0" u="none" dirty="0" smtClean="0">
              <a:latin typeface="Georgia" panose="02040502050405020303" pitchFamily="18" charset="0"/>
            </a:rPr>
            <a:t>);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F2A16342-30A1-491E-BE61-EB71EC378A24}" type="parTrans" cxnId="{D5FF36DE-FD23-44BD-9011-802596C43CA2}">
      <dgm:prSet/>
      <dgm:spPr/>
      <dgm:t>
        <a:bodyPr/>
        <a:lstStyle/>
        <a:p>
          <a:endParaRPr lang="it-IT"/>
        </a:p>
      </dgm:t>
    </dgm:pt>
    <dgm:pt modelId="{E8F8C6A7-2D63-455B-BBFB-CB95E818ABD7}" type="sibTrans" cxnId="{D5FF36DE-FD23-44BD-9011-802596C43CA2}">
      <dgm:prSet/>
      <dgm:spPr/>
      <dgm:t>
        <a:bodyPr/>
        <a:lstStyle/>
        <a:p>
          <a:endParaRPr lang="it-IT"/>
        </a:p>
      </dgm:t>
    </dgm:pt>
    <dgm:pt modelId="{B7B1B0A2-4AA1-4D02-81E8-888198E101F2}">
      <dgm:prSet custT="1"/>
      <dgm:spPr/>
      <dgm:t>
        <a:bodyPr/>
        <a:lstStyle/>
        <a:p>
          <a:pPr marL="177800" indent="-177800" algn="just" defTabSz="889000">
            <a:spcAft>
              <a:spcPts val="1200"/>
            </a:spcAft>
            <a:buFontTx/>
            <a:buNone/>
            <a:tabLst>
              <a:tab pos="88900" algn="l"/>
              <a:tab pos="177800" algn="l"/>
            </a:tabLst>
          </a:pPr>
          <a:r>
            <a:rPr lang="it-IT" sz="1800" b="0" u="none" dirty="0" smtClean="0">
              <a:latin typeface="Georgia" panose="02040502050405020303" pitchFamily="18" charset="0"/>
            </a:rPr>
            <a:t>Difficoltà nell’applicazione DPR 181/2009 a tutte le fattispecie di vittima in relazione alle sopravvenute patologie; </a:t>
          </a:r>
          <a:endParaRPr lang="it-IT" sz="1800" b="0" u="none" dirty="0">
            <a:latin typeface="Georgia" panose="02040502050405020303" pitchFamily="18" charset="0"/>
          </a:endParaRPr>
        </a:p>
      </dgm:t>
    </dgm:pt>
    <dgm:pt modelId="{141BD162-CE90-42BE-98FE-E1CD063000F4}" type="parTrans" cxnId="{D2866710-BDBD-4D56-A31A-A2575EF15020}">
      <dgm:prSet/>
      <dgm:spPr/>
      <dgm:t>
        <a:bodyPr/>
        <a:lstStyle/>
        <a:p>
          <a:endParaRPr lang="it-IT"/>
        </a:p>
      </dgm:t>
    </dgm:pt>
    <dgm:pt modelId="{F2948D2E-0600-4CBA-BB86-02B859EB4BF6}" type="sibTrans" cxnId="{D2866710-BDBD-4D56-A31A-A2575EF15020}">
      <dgm:prSet/>
      <dgm:spPr/>
      <dgm:t>
        <a:bodyPr/>
        <a:lstStyle/>
        <a:p>
          <a:endParaRPr lang="it-IT"/>
        </a:p>
      </dgm:t>
    </dgm:pt>
    <dgm:pt modelId="{D62AF0F2-D5AE-6947-902B-89D227B1CCBB}" type="pres">
      <dgm:prSet presAssocID="{41F14D26-7042-DB4D-AC69-270598C6CC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8FF9E6E-4297-4A46-896F-D0883454441B}" type="pres">
      <dgm:prSet presAssocID="{EDABF492-43C6-8248-B1F8-E07E6558F90D}" presName="linNode" presStyleCnt="0"/>
      <dgm:spPr/>
      <dgm:t>
        <a:bodyPr/>
        <a:lstStyle/>
        <a:p>
          <a:endParaRPr lang="it-IT"/>
        </a:p>
      </dgm:t>
    </dgm:pt>
    <dgm:pt modelId="{33C1EA17-D3CE-F844-86A5-F46E2A92EC10}" type="pres">
      <dgm:prSet presAssocID="{EDABF492-43C6-8248-B1F8-E07E6558F90D}" presName="parentText" presStyleLbl="node1" presStyleIdx="0" presStyleCnt="1" custScaleX="88087" custScaleY="95875" custLinFactNeighborX="-5772" custLinFactNeighborY="49">
        <dgm:presLayoutVars>
          <dgm:chMax val="1"/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endParaRPr lang="it-IT"/>
        </a:p>
      </dgm:t>
    </dgm:pt>
    <dgm:pt modelId="{67CA8446-DC60-C642-93CD-F894C9583463}" type="pres">
      <dgm:prSet presAssocID="{EDABF492-43C6-8248-B1F8-E07E6558F90D}" presName="descendantText" presStyleLbl="alignAccFollowNode1" presStyleIdx="0" presStyleCnt="1" custScaleX="88992" custScaleY="118670" custLinFactNeighborX="-8117" custLinFactNeighborY="101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D4E5210-5161-451B-AE99-67A296F64FC6}" srcId="{EDABF492-43C6-8248-B1F8-E07E6558F90D}" destId="{24D4AAB8-0F87-417E-A44C-431BE0638A9D}" srcOrd="0" destOrd="0" parTransId="{1301F8FD-3354-42D4-A976-4A85BADE65BF}" sibTransId="{EE9AA8AD-6605-413F-B720-562C77C9F8BA}"/>
    <dgm:cxn modelId="{D5FF36DE-FD23-44BD-9011-802596C43CA2}" srcId="{24D4AAB8-0F87-417E-A44C-431BE0638A9D}" destId="{CED412FA-49C1-4222-81E0-F4FCE995EDEC}" srcOrd="0" destOrd="0" parTransId="{F2A16342-30A1-491E-BE61-EB71EC378A24}" sibTransId="{E8F8C6A7-2D63-455B-BBFB-CB95E818ABD7}"/>
    <dgm:cxn modelId="{25E96917-7200-45AD-BF5B-5742B8EAB7A6}" type="presOf" srcId="{24D4AAB8-0F87-417E-A44C-431BE0638A9D}" destId="{67CA8446-DC60-C642-93CD-F894C9583463}" srcOrd="0" destOrd="0" presId="urn:microsoft.com/office/officeart/2005/8/layout/vList5"/>
    <dgm:cxn modelId="{6BA6D367-7A56-4C4E-B7ED-BA683C090799}" type="presOf" srcId="{CED412FA-49C1-4222-81E0-F4FCE995EDEC}" destId="{67CA8446-DC60-C642-93CD-F894C9583463}" srcOrd="0" destOrd="1" presId="urn:microsoft.com/office/officeart/2005/8/layout/vList5"/>
    <dgm:cxn modelId="{D2866710-BDBD-4D56-A31A-A2575EF15020}" srcId="{24D4AAB8-0F87-417E-A44C-431BE0638A9D}" destId="{B7B1B0A2-4AA1-4D02-81E8-888198E101F2}" srcOrd="1" destOrd="0" parTransId="{141BD162-CE90-42BE-98FE-E1CD063000F4}" sibTransId="{F2948D2E-0600-4CBA-BB86-02B859EB4BF6}"/>
    <dgm:cxn modelId="{8B145075-0333-4BA1-A50B-50B6CE5BD2EF}" type="presOf" srcId="{EDABF492-43C6-8248-B1F8-E07E6558F90D}" destId="{33C1EA17-D3CE-F844-86A5-F46E2A92EC10}" srcOrd="0" destOrd="0" presId="urn:microsoft.com/office/officeart/2005/8/layout/vList5"/>
    <dgm:cxn modelId="{4A556859-3D1D-4D47-B936-046C861BF29D}" srcId="{41F14D26-7042-DB4D-AC69-270598C6CCA9}" destId="{EDABF492-43C6-8248-B1F8-E07E6558F90D}" srcOrd="0" destOrd="0" parTransId="{F8CB820C-FB7D-3748-9FCC-D8B15E0D9E26}" sibTransId="{EA6B6B1C-74A1-CD4C-BF7A-326C838F09D9}"/>
    <dgm:cxn modelId="{F1BC6D5A-E656-4B18-8CC2-4EF2D645002E}" type="presOf" srcId="{763CB534-0F96-4629-9BC1-5E7C7B7D2676}" destId="{67CA8446-DC60-C642-93CD-F894C9583463}" srcOrd="0" destOrd="3" presId="urn:microsoft.com/office/officeart/2005/8/layout/vList5"/>
    <dgm:cxn modelId="{25E82547-B087-4476-9CE1-DB448FE5501A}" srcId="{EDABF492-43C6-8248-B1F8-E07E6558F90D}" destId="{AD40ED7E-3A19-4CFA-AB32-F02D7911041C}" srcOrd="2" destOrd="0" parTransId="{40A508D4-DFD3-4388-8E5A-2DCEEA832CD4}" sibTransId="{F9285ADD-D0C0-42CB-83ED-0AAE9140A11C}"/>
    <dgm:cxn modelId="{83AB0702-3D94-4665-807C-50C49391B4CD}" type="presOf" srcId="{AD40ED7E-3A19-4CFA-AB32-F02D7911041C}" destId="{67CA8446-DC60-C642-93CD-F894C9583463}" srcOrd="0" destOrd="4" presId="urn:microsoft.com/office/officeart/2005/8/layout/vList5"/>
    <dgm:cxn modelId="{870DFAD8-E124-455B-B870-56C8575C2884}" type="presOf" srcId="{B7B1B0A2-4AA1-4D02-81E8-888198E101F2}" destId="{67CA8446-DC60-C642-93CD-F894C9583463}" srcOrd="0" destOrd="2" presId="urn:microsoft.com/office/officeart/2005/8/layout/vList5"/>
    <dgm:cxn modelId="{E4E5E11A-FA91-4B32-882A-208A34E1B097}" srcId="{EDABF492-43C6-8248-B1F8-E07E6558F90D}" destId="{763CB534-0F96-4629-9BC1-5E7C7B7D2676}" srcOrd="1" destOrd="0" parTransId="{16DF2FE1-2A72-47EE-8DFC-13FB7751BCA1}" sibTransId="{D57EC348-FCE2-4CCA-B717-F065F445261A}"/>
    <dgm:cxn modelId="{12A3724B-4598-45E8-B026-F13EC7D3CA6E}" type="presOf" srcId="{41F14D26-7042-DB4D-AC69-270598C6CCA9}" destId="{D62AF0F2-D5AE-6947-902B-89D227B1CCBB}" srcOrd="0" destOrd="0" presId="urn:microsoft.com/office/officeart/2005/8/layout/vList5"/>
    <dgm:cxn modelId="{E9C71174-9643-4655-81CE-A73EE0F676B8}" type="presParOf" srcId="{D62AF0F2-D5AE-6947-902B-89D227B1CCBB}" destId="{E8FF9E6E-4297-4A46-896F-D0883454441B}" srcOrd="0" destOrd="0" presId="urn:microsoft.com/office/officeart/2005/8/layout/vList5"/>
    <dgm:cxn modelId="{F6B27CFB-E737-40B3-9233-A713BFC151D4}" type="presParOf" srcId="{E8FF9E6E-4297-4A46-896F-D0883454441B}" destId="{33C1EA17-D3CE-F844-86A5-F46E2A92EC10}" srcOrd="0" destOrd="0" presId="urn:microsoft.com/office/officeart/2005/8/layout/vList5"/>
    <dgm:cxn modelId="{2FEAB670-E65F-4582-853C-89DB90697CBA}" type="presParOf" srcId="{E8FF9E6E-4297-4A46-896F-D0883454441B}" destId="{67CA8446-DC60-C642-93CD-F894C95834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09AD2F-2D63-9C4C-9828-7765F3B3A4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EE88084-5C79-1D4C-A696-205034F3B4E3}" type="pres">
      <dgm:prSet presAssocID="{B309AD2F-2D63-9C4C-9828-7765F3B3A4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</dgm:ptLst>
  <dgm:cxnLst>
    <dgm:cxn modelId="{B451F28B-C625-4D78-8DC1-31F5D7784D9C}" type="presOf" srcId="{B309AD2F-2D63-9C4C-9828-7765F3B3A427}" destId="{EEE88084-5C79-1D4C-A696-205034F3B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876D6-94AC-514F-93FC-367C6F523F37}">
      <dsp:nvSpPr>
        <dsp:cNvPr id="0" name=""/>
        <dsp:cNvSpPr/>
      </dsp:nvSpPr>
      <dsp:spPr>
        <a:xfrm>
          <a:off x="0" y="0"/>
          <a:ext cx="8650014" cy="61014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/>
        </a:p>
      </dsp:txBody>
      <dsp:txXfrm>
        <a:off x="29785" y="29785"/>
        <a:ext cx="8590444" cy="550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A8446-DC60-C642-93CD-F894C9583463}">
      <dsp:nvSpPr>
        <dsp:cNvPr id="0" name=""/>
        <dsp:cNvSpPr/>
      </dsp:nvSpPr>
      <dsp:spPr>
        <a:xfrm rot="5400000">
          <a:off x="3638389" y="-177133"/>
          <a:ext cx="4707460" cy="539804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7800" lvl="1" indent="-177800" algn="just" defTabSz="179388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/>
          </a:pPr>
          <a:r>
            <a:rPr lang="it-IT" sz="1800" b="0" u="none" kern="1200" dirty="0" smtClean="0">
              <a:latin typeface="Georgia" panose="02040502050405020303" pitchFamily="18" charset="0"/>
            </a:rPr>
            <a:t>Particolare natura di alcune infermità sofferte rispetto alle vittime di altre pubbliche amministrazioni (infermità collegate ad amianto, esposizione a sostanze nocive, in Patria e soprattutto all’estero);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specificità infermità vittime del terrorismo (lesioni post-traumatiche e decorso del tempo);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Le diverse e controverse fattispecie dell’art. 1 commi 563 e 564 della legge 266/2005 nelle </a:t>
          </a:r>
          <a:r>
            <a:rPr lang="it-IT" sz="1800" b="0" u="none" kern="1200" dirty="0" err="1" smtClean="0">
              <a:latin typeface="Georgia" panose="02040502050405020303" pitchFamily="18" charset="0"/>
            </a:rPr>
            <a:t>sent</a:t>
          </a:r>
          <a:r>
            <a:rPr lang="it-IT" sz="1800" b="0" u="none" kern="1200" dirty="0" smtClean="0">
              <a:latin typeface="Georgia" panose="02040502050405020303" pitchFamily="18" charset="0"/>
            </a:rPr>
            <a:t>. del giudice ordinario e della </a:t>
          </a:r>
          <a:r>
            <a:rPr lang="it-IT" sz="1800" b="0" u="none" kern="1200" dirty="0" err="1" smtClean="0">
              <a:latin typeface="Georgia" panose="02040502050405020303" pitchFamily="18" charset="0"/>
            </a:rPr>
            <a:t>Cass</a:t>
          </a:r>
          <a:r>
            <a:rPr lang="it-IT" sz="1800" b="0" u="none" kern="1200" dirty="0" smtClean="0">
              <a:latin typeface="Georgia" panose="02040502050405020303" pitchFamily="18" charset="0"/>
            </a:rPr>
            <a:t>.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err="1" smtClean="0">
              <a:latin typeface="Georgia" panose="02040502050405020303" pitchFamily="18" charset="0"/>
            </a:rPr>
            <a:t>Sent</a:t>
          </a:r>
          <a:r>
            <a:rPr lang="it-IT" sz="1800" b="0" u="none" kern="1200" dirty="0" smtClean="0">
              <a:latin typeface="Georgia" panose="02040502050405020303" pitchFamily="18" charset="0"/>
            </a:rPr>
            <a:t>. </a:t>
          </a:r>
          <a:r>
            <a:rPr lang="it-IT" sz="1800" b="0" u="none" kern="1200" dirty="0" err="1" smtClean="0">
              <a:latin typeface="Georgia" panose="02040502050405020303" pitchFamily="18" charset="0"/>
            </a:rPr>
            <a:t>Cass</a:t>
          </a:r>
          <a:r>
            <a:rPr lang="it-IT" sz="1800" b="0" u="none" kern="1200" dirty="0" smtClean="0">
              <a:latin typeface="Georgia" panose="02040502050405020303" pitchFamily="18" charset="0"/>
            </a:rPr>
            <a:t>. Sez. Lav. 17440/2022 in materia di prescrizione;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endParaRPr lang="it-IT" sz="1800" b="0" u="none" kern="1200" dirty="0">
            <a:latin typeface="Georgia" panose="02040502050405020303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000" b="1" u="sng" kern="1200" dirty="0">
            <a:solidFill>
              <a:srgbClr val="00010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93098" y="397957"/>
        <a:ext cx="5168245" cy="4247862"/>
      </dsp:txXfrm>
    </dsp:sp>
    <dsp:sp modelId="{33C1EA17-D3CE-F844-86A5-F46E2A92EC10}">
      <dsp:nvSpPr>
        <dsp:cNvPr id="0" name=""/>
        <dsp:cNvSpPr/>
      </dsp:nvSpPr>
      <dsp:spPr>
        <a:xfrm>
          <a:off x="186979" y="107123"/>
          <a:ext cx="3005521" cy="4754021"/>
        </a:xfrm>
        <a:prstGeom prst="flowChartTerminator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 vittime del dovere in ambito Ministero della Difesa: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Criticità e specificità</a:t>
          </a:r>
          <a:endParaRPr lang="it-IT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628" y="803279"/>
        <a:ext cx="2722223" cy="33617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876D6-94AC-514F-93FC-367C6F523F37}">
      <dsp:nvSpPr>
        <dsp:cNvPr id="0" name=""/>
        <dsp:cNvSpPr/>
      </dsp:nvSpPr>
      <dsp:spPr>
        <a:xfrm>
          <a:off x="0" y="5913"/>
          <a:ext cx="9845300" cy="61014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/>
        </a:p>
      </dsp:txBody>
      <dsp:txXfrm>
        <a:off x="29785" y="35698"/>
        <a:ext cx="9785730" cy="550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A8446-DC60-C642-93CD-F894C9583463}">
      <dsp:nvSpPr>
        <dsp:cNvPr id="0" name=""/>
        <dsp:cNvSpPr/>
      </dsp:nvSpPr>
      <dsp:spPr>
        <a:xfrm rot="5400000">
          <a:off x="3610957" y="-177133"/>
          <a:ext cx="4707460" cy="539804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7800" lvl="1" indent="-177800" algn="just" defTabSz="179388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/>
          </a:pPr>
          <a:r>
            <a:rPr lang="it-IT" sz="2000" b="0" u="none" kern="1200" dirty="0" smtClean="0"/>
            <a:t>	</a:t>
          </a:r>
          <a:r>
            <a:rPr lang="it-IT" sz="1800" b="0" u="none" kern="1200" dirty="0" smtClean="0">
              <a:latin typeface="Georgia" panose="02040502050405020303" pitchFamily="18" charset="0"/>
            </a:rPr>
            <a:t>richieste dell’A.D. sin dal 2015 di interventi normativi di equiparazione  vittime (in part. assegno vitalizio vittime del dovere – vittime del terrorismo) 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Sentenza Cassazione 2017 in materia di equiparazione (contraddetta da successive sentenze del Consiglio di Stato che hanno determinato notevole contenzioso);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2021: in via amministrativa PREVIMIL procede all’attribuzione dell’assegno «equiparato» in funzione deflattiva del contenzioso;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Necessità specifici interventi  per consentire l’adeguata applicazione di un sistema di tutela che altrimenti rischia di implodere a discapito degli effettivi destinatari delle norme di protezione….</a:t>
          </a:r>
          <a:endParaRPr lang="it-IT" sz="1800" b="0" u="none" kern="1200" dirty="0">
            <a:latin typeface="Georgia" panose="02040502050405020303" pitchFamily="18" charset="0"/>
          </a:endParaRPr>
        </a:p>
      </dsp:txBody>
      <dsp:txXfrm rot="-5400000">
        <a:off x="3265666" y="397957"/>
        <a:ext cx="5168245" cy="4247862"/>
      </dsp:txXfrm>
    </dsp:sp>
    <dsp:sp modelId="{33C1EA17-D3CE-F844-86A5-F46E2A92EC10}">
      <dsp:nvSpPr>
        <dsp:cNvPr id="0" name=""/>
        <dsp:cNvSpPr/>
      </dsp:nvSpPr>
      <dsp:spPr>
        <a:xfrm>
          <a:off x="186979" y="107123"/>
          <a:ext cx="3005521" cy="4754021"/>
        </a:xfrm>
        <a:prstGeom prst="flowChartTerminator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Interventi dell’</a:t>
          </a:r>
          <a:r>
            <a:rPr lang="it-IT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Ammini-strazione</a:t>
          </a:r>
          <a:r>
            <a:rPr lang="it-IT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in funzione di una «equiparazione sostenibile» a seguito di recenti pronunce della giurisprudenza</a:t>
          </a:r>
          <a:endParaRPr lang="it-IT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628" y="803279"/>
        <a:ext cx="2722223" cy="33617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876D6-94AC-514F-93FC-367C6F523F37}">
      <dsp:nvSpPr>
        <dsp:cNvPr id="0" name=""/>
        <dsp:cNvSpPr/>
      </dsp:nvSpPr>
      <dsp:spPr>
        <a:xfrm>
          <a:off x="0" y="5913"/>
          <a:ext cx="6238068" cy="61014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/>
        </a:p>
      </dsp:txBody>
      <dsp:txXfrm>
        <a:off x="29785" y="35698"/>
        <a:ext cx="6178498" cy="5505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A8446-DC60-C642-93CD-F894C9583463}">
      <dsp:nvSpPr>
        <dsp:cNvPr id="0" name=""/>
        <dsp:cNvSpPr/>
      </dsp:nvSpPr>
      <dsp:spPr>
        <a:xfrm rot="5400000">
          <a:off x="3610957" y="-177133"/>
          <a:ext cx="4707460" cy="539804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7800" lvl="1" indent="-177800" algn="just" defTabSz="179388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/>
          </a:pPr>
          <a:r>
            <a:rPr lang="it-IT" sz="2000" b="0" u="none" kern="1200" dirty="0" smtClean="0"/>
            <a:t>	</a:t>
          </a:r>
          <a:r>
            <a:rPr lang="it-IT" sz="1800" b="0" u="none" kern="1200" dirty="0" smtClean="0">
              <a:latin typeface="Georgia" panose="02040502050405020303" pitchFamily="18" charset="0"/>
            </a:rPr>
            <a:t>sensibilizzazione delle CMO ad una corretta identificazione dell’eziopatogenesi e delle anamnesi nei verbali (utili sia per le valutazioni del CVCS e per eventuale difesa dell’A.D. in giudizio); 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Unicità di valutazioni per  accertamento dell’aggravamento di infermità già presente o meno al momento della prima visita per riconoscimento vittima del dovere (circolare </a:t>
          </a:r>
          <a:r>
            <a:rPr lang="it-IT" sz="1800" b="0" u="none" kern="1200" dirty="0" err="1" smtClean="0">
              <a:latin typeface="Georgia" panose="02040502050405020303" pitchFamily="18" charset="0"/>
            </a:rPr>
            <a:t>Igesan</a:t>
          </a:r>
          <a:r>
            <a:rPr lang="it-IT" sz="1800" b="0" u="none" kern="1200" dirty="0" smtClean="0">
              <a:latin typeface="Georgia" panose="02040502050405020303" pitchFamily="18" charset="0"/>
            </a:rPr>
            <a:t>);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177800" lvl="2" indent="-177800" algn="just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Tx/>
            <a:buChar char="••"/>
            <a:tabLst>
              <a:tab pos="88900" algn="l"/>
              <a:tab pos="177800" algn="l"/>
            </a:tabLst>
          </a:pPr>
          <a:r>
            <a:rPr lang="it-IT" sz="1800" b="0" u="none" kern="1200" dirty="0" smtClean="0">
              <a:latin typeface="Georgia" panose="02040502050405020303" pitchFamily="18" charset="0"/>
            </a:rPr>
            <a:t>Difficoltà nell’applicazione DPR 181/2009 a tutte le fattispecie di vittima in relazione alle sopravvenute patologie; </a:t>
          </a:r>
          <a:endParaRPr lang="it-IT" sz="1800" b="0" u="none" kern="1200" dirty="0">
            <a:latin typeface="Georgia" panose="02040502050405020303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000" b="1" u="sng" kern="1200" dirty="0">
            <a:solidFill>
              <a:srgbClr val="00010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2000" b="1" u="sng" kern="1200" dirty="0">
            <a:solidFill>
              <a:srgbClr val="00010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65666" y="397957"/>
        <a:ext cx="5168245" cy="4247862"/>
      </dsp:txXfrm>
    </dsp:sp>
    <dsp:sp modelId="{33C1EA17-D3CE-F844-86A5-F46E2A92EC10}">
      <dsp:nvSpPr>
        <dsp:cNvPr id="0" name=""/>
        <dsp:cNvSpPr/>
      </dsp:nvSpPr>
      <dsp:spPr>
        <a:xfrm>
          <a:off x="186979" y="107123"/>
          <a:ext cx="3005521" cy="4754021"/>
        </a:xfrm>
        <a:prstGeom prst="flowChartTerminator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Necessità di  intervento di tutte le strutture  dell’A.D. al fine deflattivo del contenzioso e della realizzazione di una uniformità di trattamento</a:t>
          </a:r>
          <a:endParaRPr lang="it-IT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628" y="803279"/>
        <a:ext cx="2722223" cy="33617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2CAB9-3CDD-447D-BF33-85E3F7629720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100" y="4703763"/>
            <a:ext cx="5378450" cy="3848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08413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E9FF9-FEB6-42A1-AADF-CCBA36833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13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Arial" pitchFamily="34" charset="0"/>
            </a:endParaRPr>
          </a:p>
        </p:txBody>
      </p:sp>
      <p:sp>
        <p:nvSpPr>
          <p:cNvPr id="126980" name="Segnaposto numero diapositiva 3"/>
          <p:cNvSpPr txBox="1">
            <a:spLocks noGrp="1"/>
          </p:cNvSpPr>
          <p:nvPr/>
        </p:nvSpPr>
        <p:spPr bwMode="auto">
          <a:xfrm>
            <a:off x="3723555" y="12111890"/>
            <a:ext cx="2850758" cy="63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3" rIns="93168" bIns="46583" anchor="b"/>
          <a:lstStyle>
            <a:lvl1pPr defTabSz="906463"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defTabSz="906463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defTabSz="906463"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defTabSz="906463"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defTabSz="906463"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463D662-A308-47BC-8981-12FEF64E8A74}" type="slidenum">
              <a:rPr lang="it-IT" sz="12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84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Arial" pitchFamily="34" charset="0"/>
            </a:endParaRPr>
          </a:p>
        </p:txBody>
      </p:sp>
      <p:sp>
        <p:nvSpPr>
          <p:cNvPr id="126980" name="Segnaposto numero diapositiva 3"/>
          <p:cNvSpPr txBox="1">
            <a:spLocks noGrp="1"/>
          </p:cNvSpPr>
          <p:nvPr/>
        </p:nvSpPr>
        <p:spPr bwMode="auto">
          <a:xfrm>
            <a:off x="3723555" y="12111890"/>
            <a:ext cx="2850758" cy="63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8" tIns="46583" rIns="93168" bIns="46583" anchor="b"/>
          <a:lstStyle>
            <a:lvl1pPr defTabSz="906463"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defTabSz="906463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defTabSz="906463"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defTabSz="906463"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defTabSz="906463"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algn="ctr" defTabSz="9064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463D662-A308-47BC-8981-12FEF64E8A74}" type="slidenum">
              <a:rPr lang="it-IT" sz="12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0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67DE-2498-6D41-BB42-6BB89C5852C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80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27C0A-199E-4CFA-9335-AEC9ABC70259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65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dnaenglish.mp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73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38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679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2EA0-6747-C24B-9439-D8713E75A939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9DB-6362-D341-B4B5-E0C3825D7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848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 descr="DNA tras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0024" y="158924"/>
            <a:ext cx="580393" cy="53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segretariato copia">
            <a:hlinkClick r:id="rId3" action="ppaction://hlinkfile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47" y="87015"/>
            <a:ext cx="48005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98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65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84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6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22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77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41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9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73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33751-3A44-49B5-BA25-3A65E9E16B97}" type="datetimeFigureOut">
              <a:rPr lang="it-IT" smtClean="0"/>
              <a:t>10/10/2022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3A9C-30D7-4532-8D8B-0E0DF56669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20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dnaenglish.m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Anni_1980" TargetMode="External"/><Relationship Id="rId2" Type="http://schemas.openxmlformats.org/officeDocument/2006/relationships/hyperlink" Target="https://it.wikipedia.org/wiki/Anni_196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3527" y="1564128"/>
            <a:ext cx="9044473" cy="5105232"/>
          </a:xfrm>
        </p:spPr>
        <p:txBody>
          <a:bodyPr>
            <a:normAutofit fontScale="25000" lnSpcReduction="20000"/>
          </a:bodyPr>
          <a:lstStyle/>
          <a:p>
            <a:endParaRPr lang="it-IT" dirty="0" smtClean="0"/>
          </a:p>
          <a:p>
            <a:endParaRPr lang="it-IT" sz="55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5500" b="1" dirty="0">
                <a:solidFill>
                  <a:schemeClr val="tx2">
                    <a:lumMod val="50000"/>
                  </a:schemeClr>
                </a:solidFill>
              </a:rPr>
              <a:t>Magg. Gen. Luigi Lista</a:t>
            </a:r>
          </a:p>
          <a:p>
            <a:r>
              <a:rPr lang="it-IT" sz="5500" dirty="0">
                <a:solidFill>
                  <a:schemeClr val="tx2">
                    <a:lumMod val="50000"/>
                  </a:schemeClr>
                </a:solidFill>
              </a:rPr>
              <a:t>Presidente del Collegio Medico Legale</a:t>
            </a:r>
          </a:p>
          <a:p>
            <a:r>
              <a:rPr lang="it-IT" sz="5500" b="1" dirty="0">
                <a:solidFill>
                  <a:schemeClr val="tx2">
                    <a:lumMod val="50000"/>
                  </a:schemeClr>
                </a:solidFill>
              </a:rPr>
              <a:t>Ten. Col. me CC RT Eleonora </a:t>
            </a:r>
            <a:r>
              <a:rPr lang="it-IT" sz="5500" b="1" dirty="0" err="1">
                <a:solidFill>
                  <a:schemeClr val="tx2">
                    <a:lumMod val="50000"/>
                  </a:schemeClr>
                </a:solidFill>
              </a:rPr>
              <a:t>Parroni</a:t>
            </a:r>
            <a:endParaRPr lang="it-IT" sz="49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5600" dirty="0">
                <a:solidFill>
                  <a:schemeClr val="tx2">
                    <a:lumMod val="50000"/>
                  </a:schemeClr>
                </a:solidFill>
              </a:rPr>
              <a:t>Membro del Collegio Medico Legale</a:t>
            </a: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1100" i="1" dirty="0">
                <a:solidFill>
                  <a:srgbClr val="C00000"/>
                </a:solidFill>
              </a:rPr>
              <a:t>Le Vittime: la valutazione medico-legale del danno alla luce delle sentenze «gemelle» </a:t>
            </a:r>
            <a:r>
              <a:rPr lang="it-IT" sz="11100" i="1" dirty="0" smtClean="0">
                <a:solidFill>
                  <a:srgbClr val="C00000"/>
                </a:solidFill>
              </a:rPr>
              <a:t>della </a:t>
            </a:r>
            <a:r>
              <a:rPr lang="it-IT" sz="11100" i="1" dirty="0">
                <a:solidFill>
                  <a:srgbClr val="C00000"/>
                </a:solidFill>
              </a:rPr>
              <a:t>Corte </a:t>
            </a:r>
            <a:r>
              <a:rPr lang="it-IT" sz="11100" i="1" dirty="0" smtClean="0">
                <a:solidFill>
                  <a:srgbClr val="C00000"/>
                </a:solidFill>
              </a:rPr>
              <a:t>Suprema </a:t>
            </a:r>
            <a:r>
              <a:rPr lang="it-IT" sz="11100" i="1" dirty="0">
                <a:solidFill>
                  <a:srgbClr val="C00000"/>
                </a:solidFill>
              </a:rPr>
              <a:t>di Cassazione </a:t>
            </a:r>
            <a:r>
              <a:rPr lang="it-IT" sz="11100" i="1" dirty="0" smtClean="0">
                <a:solidFill>
                  <a:srgbClr val="C00000"/>
                </a:solidFill>
              </a:rPr>
              <a:t>Sezioni </a:t>
            </a:r>
            <a:r>
              <a:rPr lang="it-IT" sz="11100" i="1" dirty="0">
                <a:solidFill>
                  <a:srgbClr val="C00000"/>
                </a:solidFill>
              </a:rPr>
              <a:t>Unite Civili</a:t>
            </a:r>
          </a:p>
          <a:p>
            <a:endParaRPr lang="it-IT" sz="4900" dirty="0"/>
          </a:p>
          <a:p>
            <a:endParaRPr lang="it-IT" sz="4900" dirty="0"/>
          </a:p>
          <a:p>
            <a:endParaRPr lang="it-IT" dirty="0" smtClean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</a:rPr>
              <a:t>DPR 510/1999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b="1" dirty="0">
                <a:solidFill>
                  <a:srgbClr val="C00000"/>
                </a:solidFill>
              </a:rPr>
              <a:t/>
            </a:r>
            <a:br>
              <a:rPr lang="it-IT" sz="3600" b="1" dirty="0">
                <a:solidFill>
                  <a:srgbClr val="C00000"/>
                </a:solidFill>
              </a:rPr>
            </a:br>
            <a:r>
              <a:rPr lang="it-IT" sz="3600" b="1" dirty="0" smtClean="0">
                <a:solidFill>
                  <a:srgbClr val="C00000"/>
                </a:solidFill>
              </a:rPr>
              <a:t>«Regolamento </a:t>
            </a:r>
            <a:r>
              <a:rPr lang="it-IT" sz="3600" b="1" dirty="0">
                <a:solidFill>
                  <a:srgbClr val="C00000"/>
                </a:solidFill>
              </a:rPr>
              <a:t>recante nuove norme in favore delle vittime del terrorismo e della criminalità </a:t>
            </a:r>
            <a:r>
              <a:rPr lang="it-IT" sz="3600" b="1" dirty="0" smtClean="0">
                <a:solidFill>
                  <a:srgbClr val="C00000"/>
                </a:solidFill>
              </a:rPr>
              <a:t>organizzata»</a:t>
            </a:r>
            <a:r>
              <a:rPr lang="it-IT" sz="3600" dirty="0" smtClean="0">
                <a:solidFill>
                  <a:srgbClr val="C00000"/>
                </a:solidFill>
              </a:rPr>
              <a:t> 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smtClean="0"/>
              <a:t>Riordina </a:t>
            </a:r>
            <a:r>
              <a:rPr lang="it-IT" dirty="0"/>
              <a:t>le modalità di attuazione delle Leggi 466/1980 e </a:t>
            </a:r>
            <a:r>
              <a:rPr lang="it-IT" dirty="0" smtClean="0"/>
              <a:t>302/1990</a:t>
            </a:r>
            <a:r>
              <a:rPr lang="it-IT" dirty="0"/>
              <a:t>, </a:t>
            </a:r>
            <a:r>
              <a:rPr lang="it-IT" b="1" dirty="0"/>
              <a:t>all’art. 23 va ad abrogare tutte le disposizioni ministeriali </a:t>
            </a:r>
            <a:r>
              <a:rPr lang="it-IT" dirty="0"/>
              <a:t>a partire da quella del 30/10/1980 fino a quelle del Decreto </a:t>
            </a:r>
            <a:r>
              <a:rPr lang="it-IT" dirty="0" smtClean="0"/>
              <a:t>364/1994 sulla criteriologia valutativa.</a:t>
            </a:r>
            <a:endParaRPr lang="it-IT" dirty="0"/>
          </a:p>
          <a:p>
            <a:pPr marL="0" indent="0" algn="ctr">
              <a:buNone/>
            </a:pPr>
            <a:r>
              <a:rPr lang="it-IT" b="1" dirty="0" smtClean="0"/>
              <a:t>Come valutare?</a:t>
            </a:r>
          </a:p>
          <a:p>
            <a:pPr marL="0" indent="0" algn="just">
              <a:buNone/>
            </a:pPr>
            <a:r>
              <a:rPr lang="it-IT" b="1" dirty="0" smtClean="0"/>
              <a:t>Si </a:t>
            </a:r>
            <a:r>
              <a:rPr lang="it-IT" b="1" dirty="0"/>
              <a:t>apre un vuoto normativo </a:t>
            </a:r>
            <a:r>
              <a:rPr lang="it-IT" b="1" dirty="0" smtClean="0"/>
              <a:t>relativamente </a:t>
            </a:r>
            <a:r>
              <a:rPr lang="it-IT" b="1" dirty="0"/>
              <a:t>alla valutazione medico-legale che si protrarrà, di fatto, per </a:t>
            </a:r>
            <a:r>
              <a:rPr lang="it-IT" b="1" dirty="0" smtClean="0"/>
              <a:t>10 anni, </a:t>
            </a:r>
            <a:r>
              <a:rPr lang="it-IT" b="1" dirty="0"/>
              <a:t>fino all’emanazione della </a:t>
            </a:r>
            <a:r>
              <a:rPr lang="it-IT" b="1" dirty="0" smtClean="0"/>
              <a:t>DPR 181/2009. </a:t>
            </a:r>
            <a:endParaRPr lang="it-IT" dirty="0"/>
          </a:p>
          <a:p>
            <a:pPr marL="0" indent="0">
              <a:buNone/>
            </a:pPr>
            <a:r>
              <a:rPr lang="it-IT" i="1" dirty="0" smtClean="0">
                <a:solidFill>
                  <a:srgbClr val="0070C0"/>
                </a:solidFill>
              </a:rPr>
              <a:t>«A tale vuoto si è, in concreto, ovviato con l’applicazione delle tabelle militari o quelle dell’INAIL, entrambe sulle lesioni fisiche»</a:t>
            </a:r>
            <a:endParaRPr lang="it-IT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Valutazione dell’invalidità permanente e contesto storico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 smtClean="0"/>
              <a:t>Siamo in un momento storico in cui le </a:t>
            </a:r>
            <a:r>
              <a:rPr lang="it-IT" dirty="0"/>
              <a:t>lesioni e le conseguenti menomazioni della persona </a:t>
            </a:r>
            <a:r>
              <a:rPr lang="it-IT" dirty="0" smtClean="0"/>
              <a:t>sono valutate</a:t>
            </a:r>
            <a:r>
              <a:rPr lang="it-IT" dirty="0"/>
              <a:t>, in ambito medico-legale, in relazione alla loro incidenza </a:t>
            </a:r>
            <a:r>
              <a:rPr lang="it-IT" b="1" dirty="0"/>
              <a:t>sull’attività lavorativa</a:t>
            </a:r>
            <a:r>
              <a:rPr lang="it-IT" dirty="0"/>
              <a:t>, da qui gli unici strumenti tabellari a disposizione relativi appunto alla valutazione del danno della capacità lavorativa.  </a:t>
            </a: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Ma la dottrina medico-legale degli anni ‘90 ha già superato questo concetto </a:t>
            </a:r>
            <a:r>
              <a:rPr lang="it-IT" dirty="0"/>
              <a:t>maturando la definizione di “</a:t>
            </a:r>
            <a:r>
              <a:rPr lang="it-IT" i="1" dirty="0"/>
              <a:t>danno biologico</a:t>
            </a:r>
            <a:r>
              <a:rPr lang="it-IT" dirty="0"/>
              <a:t>” introdotto come concetto di </a:t>
            </a:r>
            <a:r>
              <a:rPr lang="it-IT" i="1" dirty="0"/>
              <a:t>validità psicosomatica individuale</a:t>
            </a:r>
            <a:r>
              <a:rPr lang="it-IT" dirty="0"/>
              <a:t> nella seconda metà del </a:t>
            </a:r>
            <a:r>
              <a:rPr lang="it-IT" dirty="0" smtClean="0"/>
              <a:t>‘900 </a:t>
            </a:r>
            <a:r>
              <a:rPr lang="it-IT" dirty="0"/>
              <a:t>da </a:t>
            </a:r>
            <a:r>
              <a:rPr lang="it-IT" dirty="0" smtClean="0"/>
              <a:t>C. </a:t>
            </a:r>
            <a:r>
              <a:rPr lang="it-IT" dirty="0" err="1" smtClean="0"/>
              <a:t>Gerin</a:t>
            </a:r>
            <a:r>
              <a:rPr lang="it-IT" dirty="0"/>
              <a:t>, ripreso come tale </a:t>
            </a:r>
            <a:r>
              <a:rPr lang="it-IT" dirty="0" smtClean="0"/>
              <a:t>(danno non patrimoniale) dalla </a:t>
            </a:r>
            <a:r>
              <a:rPr lang="it-IT" dirty="0"/>
              <a:t>Corte di Cassazione negli anni </a:t>
            </a:r>
            <a:r>
              <a:rPr lang="it-IT" dirty="0" smtClean="0"/>
              <a:t>‘80 </a:t>
            </a:r>
            <a:r>
              <a:rPr lang="it-IT" dirty="0"/>
              <a:t>e poi sancito nel </a:t>
            </a:r>
            <a:r>
              <a:rPr lang="it-IT" dirty="0" err="1"/>
              <a:t>D.Lgs</a:t>
            </a:r>
            <a:r>
              <a:rPr lang="it-IT" dirty="0"/>
              <a:t> 38/2000 </a:t>
            </a:r>
            <a:r>
              <a:rPr lang="it-IT" dirty="0" smtClean="0"/>
              <a:t>(INAIL), nonché </a:t>
            </a:r>
            <a:r>
              <a:rPr lang="it-IT" dirty="0"/>
              <a:t>nel 2001 a Riccione in occasione del Convegno della </a:t>
            </a:r>
            <a:r>
              <a:rPr lang="it-IT" dirty="0" smtClean="0"/>
              <a:t>SIMLA e nel 2005 il Codice delle Assicurazioni.</a:t>
            </a: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10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</a:rPr>
              <a:t>Legge 206/2004 </a:t>
            </a:r>
            <a:r>
              <a:rPr lang="it-IT" sz="3600" b="1" dirty="0" smtClean="0">
                <a:solidFill>
                  <a:srgbClr val="C00000"/>
                </a:solidFill>
              </a:rPr>
              <a:t/>
            </a:r>
            <a:br>
              <a:rPr lang="it-IT" sz="3600" b="1" dirty="0" smtClean="0">
                <a:solidFill>
                  <a:srgbClr val="C00000"/>
                </a:solidFill>
              </a:rPr>
            </a:br>
            <a:r>
              <a:rPr lang="it-IT" sz="3600" b="1" dirty="0" smtClean="0">
                <a:solidFill>
                  <a:srgbClr val="C00000"/>
                </a:solidFill>
              </a:rPr>
              <a:t>«Nuove </a:t>
            </a:r>
            <a:r>
              <a:rPr lang="it-IT" sz="3600" b="1" dirty="0">
                <a:solidFill>
                  <a:srgbClr val="C00000"/>
                </a:solidFill>
              </a:rPr>
              <a:t>norme in favore delle vittime del terrorismo </a:t>
            </a:r>
            <a:r>
              <a:rPr lang="it-IT" sz="3600" b="1" dirty="0" smtClean="0">
                <a:solidFill>
                  <a:srgbClr val="C00000"/>
                </a:solidFill>
              </a:rPr>
              <a:t/>
            </a:r>
            <a:br>
              <a:rPr lang="it-IT" sz="3600" b="1" dirty="0" smtClean="0">
                <a:solidFill>
                  <a:srgbClr val="C00000"/>
                </a:solidFill>
              </a:rPr>
            </a:br>
            <a:r>
              <a:rPr lang="it-IT" sz="3600" b="1" dirty="0" smtClean="0">
                <a:solidFill>
                  <a:srgbClr val="C00000"/>
                </a:solidFill>
              </a:rPr>
              <a:t>e </a:t>
            </a:r>
            <a:r>
              <a:rPr lang="it-IT" sz="3600" b="1" dirty="0">
                <a:solidFill>
                  <a:srgbClr val="C00000"/>
                </a:solidFill>
              </a:rPr>
              <a:t>delle stragi di tale </a:t>
            </a:r>
            <a:r>
              <a:rPr lang="it-IT" sz="3600" b="1" dirty="0" smtClean="0">
                <a:solidFill>
                  <a:srgbClr val="C00000"/>
                </a:solidFill>
              </a:rPr>
              <a:t>matrice» 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27102"/>
          </a:xfrm>
        </p:spPr>
        <p:txBody>
          <a:bodyPr>
            <a:normAutofit fontScale="70000" lnSpcReduction="20000"/>
          </a:bodyPr>
          <a:lstStyle/>
          <a:p>
            <a:pPr algn="just">
              <a:buFontTx/>
              <a:buChar char="-"/>
            </a:pPr>
            <a:r>
              <a:rPr lang="it-IT" dirty="0" smtClean="0"/>
              <a:t>Sistematizza </a:t>
            </a:r>
            <a:r>
              <a:rPr lang="it-IT" dirty="0"/>
              <a:t>le provvidenze per le vittime del </a:t>
            </a:r>
            <a:r>
              <a:rPr lang="it-IT" b="1" dirty="0"/>
              <a:t>terrorismo e delle stragi di tale </a:t>
            </a:r>
            <a:r>
              <a:rPr lang="it-IT" b="1" dirty="0" smtClean="0"/>
              <a:t>matrice</a:t>
            </a:r>
            <a:r>
              <a:rPr lang="it-IT" dirty="0" smtClean="0"/>
              <a:t>;</a:t>
            </a:r>
          </a:p>
          <a:p>
            <a:pPr algn="just">
              <a:buFontTx/>
              <a:buChar char="-"/>
            </a:pPr>
            <a:r>
              <a:rPr lang="it-IT" b="1" u="sng" dirty="0" smtClean="0"/>
              <a:t>commisura </a:t>
            </a:r>
            <a:r>
              <a:rPr lang="it-IT" b="1" u="sng" dirty="0"/>
              <a:t>i benefici economici in rapporto alle percentuali di invalidità permanente riportate (art. 5) senza dare indicazioni su “come” percentualizzare </a:t>
            </a:r>
            <a:r>
              <a:rPr lang="it-IT" b="1" u="sng" dirty="0" smtClean="0"/>
              <a:t>l’invalidità;</a:t>
            </a:r>
            <a:r>
              <a:rPr lang="it-IT" b="1" dirty="0" smtClean="0"/>
              <a:t> </a:t>
            </a:r>
          </a:p>
          <a:p>
            <a:pPr algn="just">
              <a:buFontTx/>
              <a:buChar char="-"/>
            </a:pPr>
            <a:r>
              <a:rPr lang="it-IT" b="1" dirty="0" smtClean="0"/>
              <a:t>art</a:t>
            </a:r>
            <a:r>
              <a:rPr lang="it-IT" b="1" dirty="0"/>
              <a:t>. 6 </a:t>
            </a:r>
            <a:r>
              <a:rPr lang="it-IT" b="1" dirty="0" smtClean="0"/>
              <a:t>quello </a:t>
            </a:r>
            <a:r>
              <a:rPr lang="it-IT" b="1" dirty="0"/>
              <a:t>che diventerà uno dei motivi di tanti ricorsi e dei ricorsi di cui alle </a:t>
            </a:r>
            <a:r>
              <a:rPr lang="it-IT" b="1" dirty="0" smtClean="0"/>
              <a:t>Sentenze Gemelle</a:t>
            </a:r>
            <a:r>
              <a:rPr lang="it-IT" b="1" dirty="0"/>
              <a:t>: </a:t>
            </a:r>
            <a:r>
              <a:rPr lang="it-IT" b="1" dirty="0" smtClean="0"/>
              <a:t>«</a:t>
            </a:r>
            <a:r>
              <a:rPr lang="it-IT" i="1" dirty="0" smtClean="0"/>
              <a:t>comma </a:t>
            </a:r>
            <a:r>
              <a:rPr lang="it-IT" i="1" dirty="0"/>
              <a:t>1. </a:t>
            </a:r>
            <a:r>
              <a:rPr lang="it-IT" b="1" i="1" dirty="0"/>
              <a:t>Le percentuali di invalidità già riconosciute e indennizzate</a:t>
            </a:r>
            <a:r>
              <a:rPr lang="it-IT" i="1" dirty="0"/>
              <a:t> in base ai criteri e alle disposizioni della normativa vigente alla data di entrata in vigore della presente legge sono rivalutate </a:t>
            </a:r>
            <a:r>
              <a:rPr lang="it-IT" b="1" i="1" dirty="0"/>
              <a:t>tenendo conto dell'eventuale intercorso aggravamento fisico e del riconoscimento del </a:t>
            </a:r>
            <a:r>
              <a:rPr lang="it-IT" b="1" i="1" u="sng" dirty="0"/>
              <a:t>danno biologico e morale</a:t>
            </a:r>
            <a:r>
              <a:rPr lang="it-IT" i="1" dirty="0"/>
              <a:t>. Per le stesse finalità </a:t>
            </a:r>
            <a:r>
              <a:rPr lang="it-IT" b="1" i="1" dirty="0"/>
              <a:t>è autorizzata la spesa di 300.000 euro per l'anno 2004</a:t>
            </a:r>
            <a:r>
              <a:rPr lang="it-IT" i="1" dirty="0"/>
              <a:t>. </a:t>
            </a:r>
            <a:r>
              <a:rPr lang="it-IT" i="1" dirty="0" smtClean="0"/>
              <a:t>...».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600" b="1" i="1" dirty="0" smtClean="0">
                <a:solidFill>
                  <a:srgbClr val="002060"/>
                </a:solidFill>
              </a:rPr>
              <a:t>«Orbene, una previsione specificamente riferita alla rivalutazione delle percentuali già riconosciute e indennizzate che tenga conto anche del danno morale, e cioè di una voce che, lungi dall’essere diretta semplicemente a fronteggiare un fenomeno inflattivo, è evidentemente integrativa di quanto già attribuito, non può che presupporre che, in termini generali, quello dettato sia il nuovo criterio in base al quale liquidare ex novo» </a:t>
            </a:r>
            <a:endParaRPr lang="it-IT" sz="2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4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Legge finanziaria del 2006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smtClean="0">
                <a:solidFill>
                  <a:srgbClr val="C00000"/>
                </a:solidFill>
              </a:rPr>
              <a:t/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(</a:t>
            </a:r>
            <a:r>
              <a:rPr lang="it-IT" dirty="0">
                <a:solidFill>
                  <a:srgbClr val="C00000"/>
                </a:solidFill>
              </a:rPr>
              <a:t>Legge 266 del 26/12/2005)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Art. 1 </a:t>
            </a:r>
          </a:p>
          <a:p>
            <a:r>
              <a:rPr lang="it-IT" dirty="0" smtClean="0"/>
              <a:t>Comma </a:t>
            </a:r>
            <a:r>
              <a:rPr lang="it-IT" b="1" dirty="0"/>
              <a:t>562</a:t>
            </a:r>
            <a:r>
              <a:rPr lang="it-IT" dirty="0"/>
              <a:t> autorizzava la spesa annua nel limite massimo di 10 milioni di euro a decorrere dal 2006 </a:t>
            </a:r>
            <a:r>
              <a:rPr lang="it-IT" dirty="0" smtClean="0"/>
              <a:t>al </a:t>
            </a:r>
            <a:r>
              <a:rPr lang="it-IT" dirty="0"/>
              <a:t>fine </a:t>
            </a:r>
            <a:r>
              <a:rPr lang="it-IT" dirty="0" smtClean="0"/>
              <a:t>di attuare </a:t>
            </a:r>
            <a:r>
              <a:rPr lang="it-IT" b="1" dirty="0" smtClean="0"/>
              <a:t>la </a:t>
            </a:r>
            <a:r>
              <a:rPr lang="it-IT" b="1" dirty="0"/>
              <a:t>progressiva estensione dei benefici già previsti in favore delle vittime della criminalità e del terrorismo a tutte le vittime del </a:t>
            </a:r>
            <a:r>
              <a:rPr lang="it-IT" b="1" dirty="0" smtClean="0"/>
              <a:t>dovere</a:t>
            </a:r>
          </a:p>
          <a:p>
            <a:r>
              <a:rPr lang="it-IT" b="1" dirty="0" smtClean="0"/>
              <a:t>Comma </a:t>
            </a:r>
            <a:r>
              <a:rPr lang="it-IT" b="1" dirty="0"/>
              <a:t>563</a:t>
            </a:r>
            <a:r>
              <a:rPr lang="it-IT" dirty="0"/>
              <a:t> definisce specificamente chi sono le vittime del dovere di cui all’art. 3 della L. </a:t>
            </a:r>
            <a:r>
              <a:rPr lang="it-IT" dirty="0" smtClean="0"/>
              <a:t>466/1980</a:t>
            </a:r>
          </a:p>
          <a:p>
            <a:r>
              <a:rPr lang="it-IT" b="1" dirty="0" smtClean="0"/>
              <a:t>Comma 564 </a:t>
            </a:r>
            <a:r>
              <a:rPr lang="it-IT" dirty="0" smtClean="0"/>
              <a:t>«vittime del dovere equiparate» </a:t>
            </a:r>
          </a:p>
          <a:p>
            <a:r>
              <a:rPr lang="it-IT" b="1" dirty="0"/>
              <a:t>C</a:t>
            </a:r>
            <a:r>
              <a:rPr lang="it-IT" b="1" dirty="0" smtClean="0"/>
              <a:t>omma </a:t>
            </a:r>
            <a:r>
              <a:rPr lang="it-IT" b="1" dirty="0"/>
              <a:t>565</a:t>
            </a:r>
            <a:r>
              <a:rPr lang="it-IT" dirty="0"/>
              <a:t> </a:t>
            </a:r>
            <a:r>
              <a:rPr lang="it-IT" u="sng" dirty="0"/>
              <a:t>rimanda a un regolamento da emanarsi su proposta del MI di concerto con MD e MEF la disciplina delle provvidenze, da considerarsi quindi UNICA anche in relazione al coinvolgimento dei dicasteri indicati.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3000" i="1" dirty="0" smtClean="0">
                <a:solidFill>
                  <a:srgbClr val="0070C0"/>
                </a:solidFill>
              </a:rPr>
              <a:t>«Con tale legge, dunque, si è recuperata l’equiparazione tra le diverse tipologie di vittime ... Si è poi rimessa (comma 565) a un adottando regolamento  … la disciplina dei termini e delle modalità per la corresponsione delle provvidenze (disciplina, dunque, unica per le indicate categorie)»</a:t>
            </a:r>
            <a:endParaRPr lang="it-IT" sz="3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DPR 243/2006 (Regolamento concernente termini e modalità di corresponsione delle provvidenze alle vittime del dovere ed ai soggetti equiparati, ai fini della progressiva estensione dei benefici già previsti in favore delle vittime della criminalità e del terrorismo, a norma dell'articolo 1, comma 565, della legge 23 dicembre 2005, n. 266)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it-IT" dirty="0" smtClean="0"/>
              <a:t>Regolamenta le provvidenze economiche e disciplina la procedura per le richieste, il vaglio delle istanze da parte delle Amministrazioni competenti, la predisposizione da parte del MI di una graduatoria nazionale delle posizioni.</a:t>
            </a:r>
          </a:p>
          <a:p>
            <a:r>
              <a:rPr lang="it-IT" dirty="0" smtClean="0"/>
              <a:t>Art. 4 Decorrenza dei benefici dal 2006 stabilendo un ordine di corresponsione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Non </a:t>
            </a:r>
            <a:r>
              <a:rPr lang="it-IT" b="1" dirty="0"/>
              <a:t>fornisce alcuna previsione sull’utilizzo dei due punteggi percentuali emergenti </a:t>
            </a:r>
            <a:r>
              <a:rPr lang="it-IT" dirty="0"/>
              <a:t>e cioè quelli indicati </a:t>
            </a:r>
            <a:r>
              <a:rPr lang="it-IT" b="1" dirty="0"/>
              <a:t>all’articolo 5</a:t>
            </a:r>
            <a:r>
              <a:rPr lang="it-IT" dirty="0"/>
              <a:t> </a:t>
            </a:r>
            <a:r>
              <a:rPr lang="it-IT" b="1" dirty="0" smtClean="0"/>
              <a:t>dell’invalidità </a:t>
            </a:r>
            <a:r>
              <a:rPr lang="it-IT" b="1" dirty="0"/>
              <a:t>permanente</a:t>
            </a:r>
            <a:r>
              <a:rPr lang="it-IT" dirty="0"/>
              <a:t> di cui alle Tabelle del 5/2/1992 e del </a:t>
            </a:r>
            <a:r>
              <a:rPr lang="it-IT" b="1" dirty="0"/>
              <a:t>danno biologico</a:t>
            </a:r>
            <a:r>
              <a:rPr lang="it-IT" dirty="0"/>
              <a:t> di cui al DM 12/07/2000 e </a:t>
            </a:r>
            <a:r>
              <a:rPr lang="it-IT" b="1" dirty="0"/>
              <a:t>non vi è alcun riferimento ai criteri per il riconoscimento del danno morale così come previsto dall’art. 6 comma 1 Legge </a:t>
            </a:r>
            <a:r>
              <a:rPr lang="it-IT" b="1" dirty="0" smtClean="0"/>
              <a:t>206/2004 </a:t>
            </a:r>
          </a:p>
          <a:p>
            <a:pPr marL="0" indent="0" algn="ctr">
              <a:buNone/>
            </a:pPr>
            <a:r>
              <a:rPr lang="it-IT" b="1" i="1" dirty="0" smtClean="0">
                <a:solidFill>
                  <a:srgbClr val="0070C0"/>
                </a:solidFill>
              </a:rPr>
              <a:t>«e di tali lacune, come si vedrà, darà conto il DPR 181/2009 che farà espresso riferimento alla necessità di integrare il DPR n. 243/2006»</a:t>
            </a:r>
          </a:p>
          <a:p>
            <a:pPr marL="0" indent="0" algn="ctr">
              <a:buNone/>
            </a:pPr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86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909"/>
          </a:xfrm>
        </p:spPr>
        <p:txBody>
          <a:bodyPr>
            <a:no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DPR 181/2009 (Regolamento recante i criteri medico-legali per l'accertamento e la determinazione dell'invalidità e del danno biologico e morale a carico delle vittime del terrorismo e delle stragi di tale matrice, a norma dell'articolo 6 della legge 3 agosto 2004, n. 206</a:t>
            </a:r>
            <a:r>
              <a:rPr lang="it-IT" sz="2000" b="1" dirty="0" smtClean="0">
                <a:solidFill>
                  <a:srgbClr val="C00000"/>
                </a:solidFill>
              </a:rPr>
              <a:t>)</a:t>
            </a:r>
            <a:br>
              <a:rPr lang="it-IT" sz="2000" b="1" dirty="0" smtClean="0">
                <a:solidFill>
                  <a:srgbClr val="C00000"/>
                </a:solidFill>
              </a:rPr>
            </a:b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Sono 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trascorsi 10 anni dal DPR 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510/1999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1"/>
          </p:nvPr>
        </p:nvSpPr>
        <p:spPr>
          <a:xfrm>
            <a:off x="838199" y="1267402"/>
            <a:ext cx="5181600" cy="489680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it-IT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it-IT" sz="8000" b="1" i="1" dirty="0" smtClean="0">
                <a:solidFill>
                  <a:srgbClr val="002060"/>
                </a:solidFill>
              </a:rPr>
              <a:t>Art</a:t>
            </a:r>
            <a:r>
              <a:rPr lang="it-IT" sz="8000" b="1" i="1" dirty="0">
                <a:solidFill>
                  <a:srgbClr val="002060"/>
                </a:solidFill>
              </a:rPr>
              <a:t>. 3 </a:t>
            </a:r>
          </a:p>
          <a:p>
            <a:pPr marL="0" indent="0" algn="ctr">
              <a:buNone/>
            </a:pPr>
            <a:r>
              <a:rPr lang="it-IT" sz="9600" b="1" i="1" dirty="0">
                <a:solidFill>
                  <a:srgbClr val="002060"/>
                </a:solidFill>
              </a:rPr>
              <a:t>Criteri medico-legali per la valutazione dell’invalidità permanente</a:t>
            </a:r>
          </a:p>
          <a:p>
            <a:pPr marL="0" indent="0" algn="just">
              <a:buNone/>
            </a:pPr>
            <a:r>
              <a:rPr lang="it-IT" sz="9600" b="1" i="1" dirty="0">
                <a:solidFill>
                  <a:srgbClr val="002060"/>
                </a:solidFill>
              </a:rPr>
              <a:t>Per l’accertamento dell’invalidità si procede tenendo conto che la percentuale dell’invalidità permanente (IP), riferita alla capacità lavorativa, è attribuita scegliendo il valore più favorevole tra quello determinato in base alle tabelle per i gradi di invalidità e relative modalità d’uso approvate con il DM 5/2/1992 e quello determinato in base alle tabelle di cui al DPR 915/78.</a:t>
            </a:r>
          </a:p>
          <a:p>
            <a:pPr marL="0" indent="0" algn="just">
              <a:buNone/>
            </a:pPr>
            <a:endParaRPr lang="it-IT" sz="8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9600" dirty="0" smtClean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019799" y="965767"/>
            <a:ext cx="5697583" cy="547333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it-IT" sz="1900" dirty="0" smtClean="0"/>
          </a:p>
          <a:p>
            <a:pPr marL="0" indent="0" algn="ctr">
              <a:buNone/>
            </a:pPr>
            <a:r>
              <a:rPr lang="it-IT" sz="6400" b="1" dirty="0" smtClean="0"/>
              <a:t>Art. 4</a:t>
            </a:r>
          </a:p>
          <a:p>
            <a:pPr marL="0" indent="0" algn="ctr">
              <a:buNone/>
            </a:pPr>
            <a:r>
              <a:rPr lang="it-IT" sz="7200" b="1" i="1" dirty="0" smtClean="0">
                <a:solidFill>
                  <a:srgbClr val="002060"/>
                </a:solidFill>
              </a:rPr>
              <a:t>Criteri medico-legali per la rivalutazione dell’invalidità permanente, e per la determinazione del danno biologico e del danno morale</a:t>
            </a:r>
          </a:p>
          <a:p>
            <a:pPr marL="0" indent="0">
              <a:buNone/>
            </a:pPr>
            <a:r>
              <a:rPr lang="it-IT" sz="6400" b="1" i="1" dirty="0" smtClean="0">
                <a:solidFill>
                  <a:srgbClr val="002060"/>
                </a:solidFill>
              </a:rPr>
              <a:t>Per la valutazione delle invalidità già riconosciute e indennizzate, si procede secondo i seguenti criteri e modalità:</a:t>
            </a:r>
          </a:p>
          <a:p>
            <a:pPr marL="0" indent="0">
              <a:buNone/>
            </a:pPr>
            <a:r>
              <a:rPr lang="it-IT" sz="6400" b="1" i="1" dirty="0" smtClean="0">
                <a:solidFill>
                  <a:srgbClr val="002060"/>
                </a:solidFill>
              </a:rPr>
              <a:t>a) la percentuale dell‘invalidità permanente (IP), è attribuita secondo quanto indicato all’art. 3. …</a:t>
            </a:r>
          </a:p>
          <a:p>
            <a:pPr marL="0" indent="0">
              <a:buNone/>
            </a:pPr>
            <a:r>
              <a:rPr lang="it-IT" sz="6400" b="1" i="1" dirty="0" smtClean="0">
                <a:solidFill>
                  <a:srgbClr val="002060"/>
                </a:solidFill>
              </a:rPr>
              <a:t>b) La percentuale del danno biologico (DB) è determinata in base alle tabelle delle menomazioni e relativi criteri applicativi di cui agli articoli 138, co 1 e 139 co 4 del D. </a:t>
            </a:r>
            <a:r>
              <a:rPr lang="it-IT" sz="6400" b="1" i="1" dirty="0" err="1" smtClean="0">
                <a:solidFill>
                  <a:srgbClr val="002060"/>
                </a:solidFill>
              </a:rPr>
              <a:t>Lgs</a:t>
            </a:r>
            <a:r>
              <a:rPr lang="it-IT" sz="6400" b="1" i="1" dirty="0" smtClean="0">
                <a:solidFill>
                  <a:srgbClr val="002060"/>
                </a:solidFill>
              </a:rPr>
              <a:t> 7/09/2005 e </a:t>
            </a:r>
            <a:r>
              <a:rPr lang="it-IT" sz="6400" b="1" i="1" dirty="0" err="1" smtClean="0">
                <a:solidFill>
                  <a:srgbClr val="002060"/>
                </a:solidFill>
              </a:rPr>
              <a:t>succ</a:t>
            </a:r>
            <a:r>
              <a:rPr lang="it-IT" sz="6400" b="1" i="1" dirty="0" smtClean="0">
                <a:solidFill>
                  <a:srgbClr val="002060"/>
                </a:solidFill>
              </a:rPr>
              <a:t> modifiche</a:t>
            </a:r>
          </a:p>
          <a:p>
            <a:pPr marL="0" indent="0">
              <a:buNone/>
            </a:pPr>
            <a:r>
              <a:rPr lang="it-IT" sz="6400" b="1" i="1" dirty="0" smtClean="0">
                <a:solidFill>
                  <a:srgbClr val="002060"/>
                </a:solidFill>
              </a:rPr>
              <a:t>c) </a:t>
            </a:r>
            <a:r>
              <a:rPr lang="it-IT" sz="6400" b="1" i="1" dirty="0" smtClean="0">
                <a:solidFill>
                  <a:srgbClr val="0000FF"/>
                </a:solidFill>
              </a:rPr>
              <a:t>La determinazione del danno morale (DM) viene effettuata caso per caso, tenendo conto della entità della sofferenza e del turbamento dello stato d’animo, oltre che della lesione alla dignità della persona</a:t>
            </a:r>
            <a:r>
              <a:rPr lang="it-IT" sz="6400" b="1" i="1" dirty="0" smtClean="0">
                <a:solidFill>
                  <a:srgbClr val="002060"/>
                </a:solidFill>
              </a:rPr>
              <a:t>, connessi e in rapporto all’evento dannoso, fino ad un massimo dei 2/3 del valore percentuale del danno biologico</a:t>
            </a:r>
          </a:p>
          <a:p>
            <a:pPr marL="0" indent="0">
              <a:buNone/>
            </a:pPr>
            <a:r>
              <a:rPr lang="it-IT" sz="6400" b="1" i="1" dirty="0" smtClean="0">
                <a:solidFill>
                  <a:srgbClr val="002060"/>
                </a:solidFill>
              </a:rPr>
              <a:t>c</a:t>
            </a:r>
            <a:r>
              <a:rPr lang="it-IT" sz="6400" b="1" i="1" dirty="0" smtClean="0">
                <a:solidFill>
                  <a:srgbClr val="000090"/>
                </a:solidFill>
              </a:rPr>
              <a:t>) </a:t>
            </a:r>
            <a:r>
              <a:rPr lang="it-IT" sz="6400" i="1" dirty="0" smtClean="0">
                <a:solidFill>
                  <a:srgbClr val="000090"/>
                </a:solidFill>
              </a:rPr>
              <a:t>La percentuale unica di invalidità indicante l’invalidità  complessiva (IC) di cui all’art. 6 della Legge 206/2004 che in ogni caso non può superare il la misura del cento per cento, è data dalla somma del danno biologico, del danno morale e del valore, se positivo, risultante dalla differenza tra la percentuale di invalidità riferita alla capacità lavorative e al percentuale del danno biologico IC=DB+DM+(IP-DB) </a:t>
            </a:r>
            <a:endParaRPr lang="it-IT" sz="6400" i="1" dirty="0">
              <a:solidFill>
                <a:srgbClr val="000090"/>
              </a:solidFill>
            </a:endParaRPr>
          </a:p>
          <a:p>
            <a:pPr marL="0" indent="0" algn="just">
              <a:buNone/>
            </a:pPr>
            <a:endParaRPr lang="it-IT" sz="6000" dirty="0" smtClean="0"/>
          </a:p>
          <a:p>
            <a:pPr marL="0" indent="0" algn="just">
              <a:buNone/>
            </a:pPr>
            <a:endParaRPr lang="it-IT" sz="6000" dirty="0"/>
          </a:p>
          <a:p>
            <a:pPr marL="0" indent="0" algn="just">
              <a:buNone/>
            </a:pPr>
            <a:endParaRPr lang="it-IT" sz="6000" dirty="0" smtClean="0"/>
          </a:p>
          <a:p>
            <a:pPr marL="0" indent="0" algn="just">
              <a:buNone/>
            </a:pPr>
            <a:endParaRPr lang="it-IT" sz="1900" dirty="0"/>
          </a:p>
          <a:p>
            <a:pPr marL="0" indent="0" algn="just">
              <a:buNone/>
            </a:pPr>
            <a:endParaRPr lang="it-IT" sz="1900" dirty="0" smtClean="0"/>
          </a:p>
          <a:p>
            <a:pPr marL="0" indent="0" algn="ctr">
              <a:buNone/>
            </a:pPr>
            <a:endParaRPr lang="it-IT" b="1" i="1" dirty="0">
              <a:solidFill>
                <a:srgbClr val="0070C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59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853" y="365125"/>
            <a:ext cx="10849947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In sintesi, le motivazioni …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3685" y="1399592"/>
            <a:ext cx="11672650" cy="5327779"/>
          </a:xfrm>
        </p:spPr>
        <p:txBody>
          <a:bodyPr>
            <a:normAutofit fontScale="92500" lnSpcReduction="20000"/>
          </a:bodyPr>
          <a:lstStyle/>
          <a:p>
            <a:r>
              <a:rPr lang="it-IT" b="1" u="sng" dirty="0">
                <a:solidFill>
                  <a:srgbClr val="000090"/>
                </a:solidFill>
              </a:rPr>
              <a:t>I</a:t>
            </a:r>
            <a:r>
              <a:rPr lang="it-IT" b="1" u="sng" dirty="0" smtClean="0">
                <a:solidFill>
                  <a:srgbClr val="000090"/>
                </a:solidFill>
              </a:rPr>
              <a:t>l </a:t>
            </a:r>
            <a:r>
              <a:rPr lang="it-IT" b="1" u="sng" dirty="0">
                <a:solidFill>
                  <a:srgbClr val="000090"/>
                </a:solidFill>
              </a:rPr>
              <a:t>DPR 181/2009 è un momento di attuazione </a:t>
            </a:r>
            <a:r>
              <a:rPr lang="it-IT" b="1" u="sng" dirty="0" smtClean="0">
                <a:solidFill>
                  <a:srgbClr val="000090"/>
                </a:solidFill>
              </a:rPr>
              <a:t>della Legge 206/2004 </a:t>
            </a:r>
            <a:r>
              <a:rPr lang="it-IT" dirty="0" smtClean="0">
                <a:solidFill>
                  <a:srgbClr val="000090"/>
                </a:solidFill>
              </a:rPr>
              <a:t>in </a:t>
            </a:r>
            <a:r>
              <a:rPr lang="it-IT" dirty="0">
                <a:solidFill>
                  <a:srgbClr val="000090"/>
                </a:solidFill>
              </a:rPr>
              <a:t>quanto in premessa </a:t>
            </a:r>
            <a:r>
              <a:rPr lang="it-IT" dirty="0" smtClean="0">
                <a:solidFill>
                  <a:srgbClr val="000090"/>
                </a:solidFill>
              </a:rPr>
              <a:t>viene </a:t>
            </a:r>
            <a:r>
              <a:rPr lang="it-IT" dirty="0">
                <a:solidFill>
                  <a:srgbClr val="000090"/>
                </a:solidFill>
              </a:rPr>
              <a:t>fatto esplicito riferimento al fatto che le </a:t>
            </a:r>
            <a:r>
              <a:rPr lang="it-IT" dirty="0" smtClean="0">
                <a:solidFill>
                  <a:srgbClr val="000090"/>
                </a:solidFill>
              </a:rPr>
              <a:t>precedenti disposizioni (DPR 510/99 e DPR 243/2006) </a:t>
            </a:r>
            <a:r>
              <a:rPr lang="it-IT" dirty="0">
                <a:solidFill>
                  <a:srgbClr val="000090"/>
                </a:solidFill>
              </a:rPr>
              <a:t>necessitano di integrazioni </a:t>
            </a:r>
            <a:r>
              <a:rPr lang="it-IT" b="1" dirty="0">
                <a:solidFill>
                  <a:srgbClr val="000090"/>
                </a:solidFill>
              </a:rPr>
              <a:t>anche</a:t>
            </a:r>
            <a:r>
              <a:rPr lang="it-IT" dirty="0">
                <a:solidFill>
                  <a:srgbClr val="000090"/>
                </a:solidFill>
              </a:rPr>
              <a:t> ai fini dell'applicazione dell’art 6 comma 1 della Legge 206/2004 </a:t>
            </a:r>
            <a:r>
              <a:rPr lang="it-IT" dirty="0" smtClean="0">
                <a:solidFill>
                  <a:srgbClr val="000090"/>
                </a:solidFill>
              </a:rPr>
              <a:t>a </a:t>
            </a:r>
            <a:r>
              <a:rPr lang="it-IT" dirty="0">
                <a:solidFill>
                  <a:srgbClr val="000090"/>
                </a:solidFill>
              </a:rPr>
              <a:t>cui non si </a:t>
            </a:r>
            <a:r>
              <a:rPr lang="it-IT" dirty="0" smtClean="0">
                <a:solidFill>
                  <a:srgbClr val="000090"/>
                </a:solidFill>
              </a:rPr>
              <a:t>era dato, </a:t>
            </a:r>
            <a:r>
              <a:rPr lang="it-IT" dirty="0">
                <a:solidFill>
                  <a:srgbClr val="000090"/>
                </a:solidFill>
              </a:rPr>
              <a:t>di </a:t>
            </a:r>
            <a:r>
              <a:rPr lang="it-IT" dirty="0" smtClean="0">
                <a:solidFill>
                  <a:srgbClr val="000090"/>
                </a:solidFill>
              </a:rPr>
              <a:t>fatto, </a:t>
            </a:r>
            <a:r>
              <a:rPr lang="it-IT" dirty="0">
                <a:solidFill>
                  <a:srgbClr val="000090"/>
                </a:solidFill>
              </a:rPr>
              <a:t>un reale seguito applicativo mediante </a:t>
            </a:r>
            <a:r>
              <a:rPr lang="it-IT" dirty="0" smtClean="0">
                <a:solidFill>
                  <a:srgbClr val="000090"/>
                </a:solidFill>
              </a:rPr>
              <a:t>i regolamenti precedenti. 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L’esplicito </a:t>
            </a:r>
            <a:r>
              <a:rPr lang="it-IT" dirty="0">
                <a:solidFill>
                  <a:srgbClr val="0070C0"/>
                </a:solidFill>
              </a:rPr>
              <a:t>richiamo al DPR 243/2006 che detta i termini e modalità di corresponsione delle provvidenze alle </a:t>
            </a:r>
            <a:r>
              <a:rPr lang="it-IT" b="1" dirty="0">
                <a:solidFill>
                  <a:srgbClr val="0070C0"/>
                </a:solidFill>
              </a:rPr>
              <a:t>vittime del dovere ed ai soggetti equiparati, ai fini della progressiva estensione dei benefici già previsti in favore delle vittime della criminalità e del terrorismo</a:t>
            </a:r>
            <a:r>
              <a:rPr lang="it-IT" dirty="0">
                <a:solidFill>
                  <a:srgbClr val="0070C0"/>
                </a:solidFill>
              </a:rPr>
              <a:t>, a norma dell'articolo 1, comma 565, della legge 23 dicembre 2005, n. </a:t>
            </a:r>
            <a:r>
              <a:rPr lang="it-IT" dirty="0" smtClean="0">
                <a:solidFill>
                  <a:srgbClr val="0070C0"/>
                </a:solidFill>
              </a:rPr>
              <a:t>266, </a:t>
            </a:r>
            <a:r>
              <a:rPr lang="it-IT" b="1" dirty="0">
                <a:solidFill>
                  <a:srgbClr val="0070C0"/>
                </a:solidFill>
              </a:rPr>
              <a:t>depone per una applicazione dei criteri del </a:t>
            </a:r>
            <a:r>
              <a:rPr lang="it-IT" b="1" dirty="0" smtClean="0">
                <a:solidFill>
                  <a:srgbClr val="0070C0"/>
                </a:solidFill>
              </a:rPr>
              <a:t>DPR 181/2009 </a:t>
            </a:r>
            <a:r>
              <a:rPr lang="it-IT" b="1" dirty="0">
                <a:solidFill>
                  <a:srgbClr val="0070C0"/>
                </a:solidFill>
              </a:rPr>
              <a:t>a entrambe le categorie. </a:t>
            </a:r>
            <a:endParaRPr lang="it-IT" b="1" dirty="0" smtClean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B0F0"/>
                </a:solidFill>
              </a:rPr>
              <a:t>La contestata applicazione dell’articolo 4 nei casi oggetto del ricorso, è del tutto infondata, in quanto </a:t>
            </a:r>
            <a:r>
              <a:rPr lang="it-IT" u="sng" dirty="0">
                <a:solidFill>
                  <a:srgbClr val="00B0F0"/>
                </a:solidFill>
              </a:rPr>
              <a:t>l’art. 3 detta </a:t>
            </a:r>
            <a:r>
              <a:rPr lang="it-IT" u="sng" dirty="0" smtClean="0">
                <a:solidFill>
                  <a:srgbClr val="00B0F0"/>
                </a:solidFill>
              </a:rPr>
              <a:t>solo i </a:t>
            </a:r>
            <a:r>
              <a:rPr lang="it-IT" u="sng" dirty="0">
                <a:solidFill>
                  <a:srgbClr val="00B0F0"/>
                </a:solidFill>
              </a:rPr>
              <a:t>criteri </a:t>
            </a:r>
            <a:r>
              <a:rPr lang="it-IT" u="sng" dirty="0" smtClean="0">
                <a:solidFill>
                  <a:srgbClr val="00B0F0"/>
                </a:solidFill>
              </a:rPr>
              <a:t>per </a:t>
            </a:r>
            <a:r>
              <a:rPr lang="it-IT" u="sng" dirty="0">
                <a:solidFill>
                  <a:srgbClr val="00B0F0"/>
                </a:solidFill>
              </a:rPr>
              <a:t>valutare la </a:t>
            </a:r>
            <a:r>
              <a:rPr lang="it-IT" u="sng" dirty="0" smtClean="0">
                <a:solidFill>
                  <a:srgbClr val="00B0F0"/>
                </a:solidFill>
              </a:rPr>
              <a:t>IP </a:t>
            </a:r>
            <a:r>
              <a:rPr lang="it-IT" dirty="0" smtClean="0">
                <a:solidFill>
                  <a:srgbClr val="00B0F0"/>
                </a:solidFill>
              </a:rPr>
              <a:t>al </a:t>
            </a:r>
            <a:r>
              <a:rPr lang="it-IT" dirty="0">
                <a:solidFill>
                  <a:srgbClr val="00B0F0"/>
                </a:solidFill>
              </a:rPr>
              <a:t>fine di ottenere il valore % da inserire nella “famosa formula”: IC=DB+DM - (IP-DB). </a:t>
            </a:r>
            <a:r>
              <a:rPr lang="it-IT" u="sng" dirty="0">
                <a:solidFill>
                  <a:srgbClr val="00B0F0"/>
                </a:solidFill>
              </a:rPr>
              <a:t>La valutazione ai sensi dell’art. 3 </a:t>
            </a:r>
            <a:r>
              <a:rPr lang="it-IT" u="sng" dirty="0" smtClean="0">
                <a:solidFill>
                  <a:srgbClr val="00B0F0"/>
                </a:solidFill>
              </a:rPr>
              <a:t>infatti non </a:t>
            </a:r>
            <a:r>
              <a:rPr lang="it-IT" u="sng" dirty="0">
                <a:solidFill>
                  <a:srgbClr val="00B0F0"/>
                </a:solidFill>
              </a:rPr>
              <a:t>tiene conto, come invece sostenuto dal </a:t>
            </a:r>
            <a:r>
              <a:rPr lang="it-IT" u="sng" dirty="0" smtClean="0">
                <a:solidFill>
                  <a:srgbClr val="00B0F0"/>
                </a:solidFill>
              </a:rPr>
              <a:t>MI, </a:t>
            </a:r>
            <a:r>
              <a:rPr lang="it-IT" u="sng" dirty="0">
                <a:solidFill>
                  <a:srgbClr val="00B0F0"/>
                </a:solidFill>
              </a:rPr>
              <a:t>del danno morale.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72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… le motivazioni 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000090"/>
                </a:solidFill>
              </a:rPr>
              <a:t>L</a:t>
            </a:r>
            <a:r>
              <a:rPr lang="it-IT" b="1" dirty="0" smtClean="0">
                <a:solidFill>
                  <a:srgbClr val="000090"/>
                </a:solidFill>
              </a:rPr>
              <a:t>e </a:t>
            </a:r>
            <a:r>
              <a:rPr lang="it-IT" b="1" dirty="0">
                <a:solidFill>
                  <a:srgbClr val="000090"/>
                </a:solidFill>
              </a:rPr>
              <a:t>disposizioni finali del DPR 181/2009 portano a concludere che sia inteso prevedere una applicazione generalizzata della regola di cui all’art. 4 per tutti gli indennizzi, anche successivi all’entrata in vigore alla L. 206/2004 con rivalutazione degli altri già liquidati senza DM e DB. </a:t>
            </a:r>
            <a:endParaRPr lang="it-IT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0090"/>
                </a:solidFill>
              </a:rPr>
              <a:t>In sostanza la norma vuole indicare che i nuovi </a:t>
            </a:r>
            <a:r>
              <a:rPr lang="it-IT" b="1" dirty="0" smtClean="0">
                <a:solidFill>
                  <a:srgbClr val="000090"/>
                </a:solidFill>
              </a:rPr>
              <a:t>criteri, </a:t>
            </a:r>
            <a:r>
              <a:rPr lang="it-IT" b="1" dirty="0">
                <a:solidFill>
                  <a:srgbClr val="000090"/>
                </a:solidFill>
              </a:rPr>
              <a:t>con il rilievo del danno non patrimoniale, si applica ANCHE alle indennità già liquidate e </a:t>
            </a:r>
            <a:r>
              <a:rPr lang="it-IT" b="1" dirty="0" smtClean="0">
                <a:solidFill>
                  <a:srgbClr val="000090"/>
                </a:solidFill>
              </a:rPr>
              <a:t>NON SOLO ad </a:t>
            </a:r>
            <a:r>
              <a:rPr lang="it-IT" b="1" dirty="0">
                <a:solidFill>
                  <a:srgbClr val="000090"/>
                </a:solidFill>
              </a:rPr>
              <a:t>esse. </a:t>
            </a:r>
            <a:endParaRPr lang="it-IT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0090"/>
                </a:solidFill>
              </a:rPr>
              <a:t>La categoria delle vittime non può essere finanziariamente condizionata, per quanto fino ad oggi gli apparati amministrativi e in parte giudiziari abbiano dimostrato di sì. </a:t>
            </a:r>
          </a:p>
          <a:p>
            <a:pPr marL="0" indent="0">
              <a:buNone/>
            </a:pPr>
            <a:endParaRPr lang="it-IT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53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Si legge, in sentenza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i="1" dirty="0" smtClean="0"/>
              <a:t>«Una </a:t>
            </a:r>
            <a:r>
              <a:rPr lang="it-IT" i="1" dirty="0"/>
              <a:t>diversa interpretazione, oltre a risultare distonica rispetto all’obiettivo perseguito dal legislatore di ampliare ed estendere i benefici in favore delle vittime ‘qualificate’, esporrebbe il sistema delineato dalla L. 206/2004, fonte normativa di rango primario, e delle disposizioni di cui al DPR 181/2009 che hanno contenuto applicativo della prima e della quale costituiscono specificazione, ad insuperabili rilievi di incostituzionalità per violazioni dell’art. 3 </a:t>
            </a:r>
            <a:r>
              <a:rPr lang="it-IT" i="1" dirty="0" err="1" smtClean="0"/>
              <a:t>Cost</a:t>
            </a:r>
            <a:r>
              <a:rPr lang="it-IT" i="1" dirty="0" smtClean="0"/>
              <a:t>.»</a:t>
            </a:r>
            <a:endParaRPr lang="it-IT" dirty="0"/>
          </a:p>
          <a:p>
            <a:pPr marL="0" indent="0">
              <a:buNone/>
            </a:pPr>
            <a:r>
              <a:rPr lang="it-IT" b="1" i="1" dirty="0" smtClean="0"/>
              <a:t>«Infatti </a:t>
            </a:r>
            <a:r>
              <a:rPr lang="it-IT" b="1" i="1" dirty="0"/>
              <a:t>non è ragionevolmente sostenibile</a:t>
            </a:r>
            <a:r>
              <a:rPr lang="it-IT" i="1" dirty="0"/>
              <a:t> che si sia inteso introdurre una </a:t>
            </a:r>
            <a:r>
              <a:rPr lang="it-IT" b="1" i="1" dirty="0"/>
              <a:t>disparità di trattamenti liquidativi</a:t>
            </a:r>
            <a:r>
              <a:rPr lang="it-IT" i="1" dirty="0"/>
              <a:t>, per una misura di stampo indennitario-assistenziale, a favore di persone nella medesima condizione di vittime del dovere o del terrorismo, </a:t>
            </a:r>
            <a:r>
              <a:rPr lang="it-IT" b="1" i="1" dirty="0"/>
              <a:t>in mera dipendenza </a:t>
            </a:r>
            <a:r>
              <a:rPr lang="it-IT" b="1" i="1" dirty="0" smtClean="0"/>
              <a:t>dal </a:t>
            </a:r>
            <a:r>
              <a:rPr lang="it-IT" b="1" i="1" dirty="0"/>
              <a:t>momento in cui la liquidazione sia stata effettuata, né</a:t>
            </a:r>
            <a:r>
              <a:rPr lang="it-IT" i="1" dirty="0"/>
              <a:t> che, oltre a ciò, ad alcune vittime sia riconosciuto il danno morale nel computo dell’invalidità e ad altre no, solo e sempre in relazione al fatto che la liquidazione si avvenuta prima o dopo quella stessa </a:t>
            </a:r>
            <a:r>
              <a:rPr lang="it-IT" i="1" dirty="0" smtClean="0"/>
              <a:t>data</a:t>
            </a:r>
            <a:r>
              <a:rPr lang="it-IT" dirty="0" smtClean="0"/>
              <a:t>»</a:t>
            </a:r>
            <a:endParaRPr lang="it-IT" dirty="0"/>
          </a:p>
          <a:p>
            <a:pPr marL="0" indent="0">
              <a:buNone/>
            </a:pPr>
            <a:r>
              <a:rPr lang="it-IT" b="1" i="1" dirty="0" smtClean="0">
                <a:solidFill>
                  <a:srgbClr val="0070C0"/>
                </a:solidFill>
              </a:rPr>
              <a:t>«Il </a:t>
            </a:r>
            <a:r>
              <a:rPr lang="it-IT" b="1" i="1" dirty="0">
                <a:solidFill>
                  <a:srgbClr val="0070C0"/>
                </a:solidFill>
              </a:rPr>
              <a:t>senso della previsione del DPR 181/2009 è allora chiaro: in base ad essa le vittime del dovere e quelle a queste equiparate frattanto valutate con i criteri di cui all’art. 5 del DPR 243/2006 (norma che richiamava al fine della percentualizzazione dell’invalidità permanente e del danno biologico il DM 5 febbraio 1992 e il DM 12 luglio 2000, pur senza ulteriori specificazioni) avrebbero dovuto poi essere valutate con i nuovi (</a:t>
            </a:r>
            <a:r>
              <a:rPr lang="it-IT" b="1" i="1" dirty="0" err="1">
                <a:solidFill>
                  <a:srgbClr val="0070C0"/>
                </a:solidFill>
              </a:rPr>
              <a:t>definendi</a:t>
            </a:r>
            <a:r>
              <a:rPr lang="it-IT" b="1" i="1" dirty="0">
                <a:solidFill>
                  <a:srgbClr val="0070C0"/>
                </a:solidFill>
              </a:rPr>
              <a:t>) criteri che, come già prefigurato dalla L. 206/2004, avrebbero dovuto valorizzare anche </a:t>
            </a:r>
            <a:r>
              <a:rPr lang="it-IT" b="1" i="1" u="sng" dirty="0">
                <a:solidFill>
                  <a:srgbClr val="0070C0"/>
                </a:solidFill>
              </a:rPr>
              <a:t>il danno </a:t>
            </a:r>
            <a:r>
              <a:rPr lang="it-IT" b="1" i="1" u="sng" dirty="0" smtClean="0">
                <a:solidFill>
                  <a:srgbClr val="0070C0"/>
                </a:solidFill>
              </a:rPr>
              <a:t>morale</a:t>
            </a:r>
            <a:r>
              <a:rPr lang="it-IT" b="1" dirty="0" smtClean="0">
                <a:solidFill>
                  <a:srgbClr val="0070C0"/>
                </a:solidFill>
              </a:rPr>
              <a:t>»</a:t>
            </a:r>
            <a:endParaRPr lang="it-IT" b="1" dirty="0">
              <a:solidFill>
                <a:srgbClr val="0070C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26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Conclusioni delle Sentenze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it-IT" i="1" dirty="0" smtClean="0">
                <a:solidFill>
                  <a:srgbClr val="0070C0"/>
                </a:solidFill>
              </a:rPr>
              <a:t>«all’art</a:t>
            </a:r>
            <a:r>
              <a:rPr lang="it-IT" i="1" dirty="0">
                <a:solidFill>
                  <a:srgbClr val="0070C0"/>
                </a:solidFill>
              </a:rPr>
              <a:t>. 6 comma 1 della L. n. 206/2004 deve attribuirsi una funzione non meramente rivalutativa ma selettivo-regolativa con la conseguenza che il criterio ivi previsto è applicabile anche alle liquidazioni successive all’entrata in vigore della </a:t>
            </a:r>
            <a:r>
              <a:rPr lang="it-IT" i="1" dirty="0" smtClean="0">
                <a:solidFill>
                  <a:srgbClr val="0070C0"/>
                </a:solidFill>
              </a:rPr>
              <a:t>legge»</a:t>
            </a:r>
            <a:endParaRPr lang="it-IT" i="1" dirty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it-IT" i="1" dirty="0" smtClean="0">
                <a:solidFill>
                  <a:srgbClr val="0070C0"/>
                </a:solidFill>
              </a:rPr>
              <a:t>«I </a:t>
            </a:r>
            <a:r>
              <a:rPr lang="it-IT" i="1" dirty="0">
                <a:solidFill>
                  <a:srgbClr val="0070C0"/>
                </a:solidFill>
              </a:rPr>
              <a:t>benefici dovuti alle vittime del terrorismo, della criminalità organizzata, del dovere e ai soggetti ad essi equiparati devono essere parametrati alla percentuale di invalidità complessiva, da quantificarsi con criteri medico-legali previsti dagli art. 3 e 4 del DPR </a:t>
            </a:r>
            <a:r>
              <a:rPr lang="it-IT" i="1" dirty="0" smtClean="0">
                <a:solidFill>
                  <a:srgbClr val="0070C0"/>
                </a:solidFill>
              </a:rPr>
              <a:t>181/2009»</a:t>
            </a:r>
            <a:endParaRPr lang="it-IT" i="1" dirty="0">
              <a:solidFill>
                <a:srgbClr val="0070C0"/>
              </a:solidFill>
            </a:endParaRPr>
          </a:p>
          <a:p>
            <a:endParaRPr lang="it-IT" dirty="0"/>
          </a:p>
        </p:txBody>
      </p:sp>
      <p:pic>
        <p:nvPicPr>
          <p:cNvPr id="6" name="Segnaposto immagin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03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653143"/>
            <a:ext cx="9144000" cy="2856820"/>
          </a:xfrm>
        </p:spPr>
        <p:txBody>
          <a:bodyPr>
            <a:normAutofit fontScale="90000"/>
          </a:bodyPr>
          <a:lstStyle/>
          <a:p>
            <a:r>
              <a:rPr lang="it-IT" sz="4000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Le sentenze «gemelle» della Corte Suprema di Cassazione - Sezioni Unite Civili</a:t>
            </a:r>
            <a:r>
              <a:rPr lang="it-IT" sz="4000" b="1" dirty="0" smtClean="0"/>
              <a:t/>
            </a:r>
            <a:br>
              <a:rPr lang="it-IT" sz="4000" b="1" dirty="0" smtClean="0"/>
            </a:br>
            <a:r>
              <a:rPr lang="it-IT" sz="3600" b="1" i="1" dirty="0" smtClean="0"/>
              <a:t>Ragioni della decisione</a:t>
            </a:r>
            <a:br>
              <a:rPr lang="it-IT" sz="3600" b="1" i="1" dirty="0" smtClean="0"/>
            </a:br>
            <a:r>
              <a:rPr lang="it-IT" sz="2200" i="1" dirty="0" smtClean="0"/>
              <a:t>Criteri di calcolo delle percentuali di invalidità applicabili alle liquidazione delle provvidenze economiche per le vittime del dovere </a:t>
            </a:r>
            <a:br>
              <a:rPr lang="it-IT" sz="2200" i="1" dirty="0" smtClean="0"/>
            </a:br>
            <a:r>
              <a:rPr lang="it-IT" sz="2200" i="1" dirty="0" smtClean="0"/>
              <a:t>(ovvero del terrorismo e della criminalità organizzata) </a:t>
            </a:r>
            <a:br>
              <a:rPr lang="it-IT" sz="2200" i="1" dirty="0" smtClean="0"/>
            </a:br>
            <a:r>
              <a:rPr lang="it-IT" sz="2200" i="1" dirty="0" smtClean="0"/>
              <a:t>effettuate successivamente alla data della entrata in vigore del DPR 181/2009.  </a:t>
            </a:r>
            <a:endParaRPr lang="it-IT" sz="2200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Sentenza n. 6214/22 Ministero Interno c/Ag. Sc. Polizia Municipale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Sentenza n. 6215/22 Ministero Interno c/ Vigile del Fuoco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Sentenza n. 6216/22 Ministero Interno c/Mar. Arma dei Carabinieri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Sentenza n. 6217/22 Ministero Interno c/Mar. Arma dei Carabinieri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Criticità emergenti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it-IT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70C0"/>
                </a:solidFill>
              </a:rPr>
              <a:t>Come </a:t>
            </a:r>
            <a:r>
              <a:rPr lang="it-IT" dirty="0">
                <a:solidFill>
                  <a:srgbClr val="0070C0"/>
                </a:solidFill>
              </a:rPr>
              <a:t>quantificare il danno morale (… fino a 2/3 del danno biologico)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70C0"/>
                </a:solidFill>
              </a:rPr>
              <a:t>Valutazione </a:t>
            </a:r>
            <a:r>
              <a:rPr lang="it-IT" dirty="0">
                <a:solidFill>
                  <a:srgbClr val="0070C0"/>
                </a:solidFill>
              </a:rPr>
              <a:t>dell’invalidità permanente </a:t>
            </a:r>
            <a:r>
              <a:rPr lang="it-IT" dirty="0" smtClean="0">
                <a:solidFill>
                  <a:srgbClr val="0070C0"/>
                </a:solidFill>
              </a:rPr>
              <a:t>(IP) «vincolata</a:t>
            </a:r>
            <a:r>
              <a:rPr lang="it-IT" dirty="0">
                <a:solidFill>
                  <a:srgbClr val="0070C0"/>
                </a:solidFill>
              </a:rPr>
              <a:t>» da precedenti </a:t>
            </a:r>
            <a:r>
              <a:rPr lang="it-IT" dirty="0" smtClean="0">
                <a:solidFill>
                  <a:srgbClr val="0070C0"/>
                </a:solidFill>
              </a:rPr>
              <a:t>valutazioni effettuate in </a:t>
            </a:r>
            <a:r>
              <a:rPr lang="it-IT" dirty="0">
                <a:solidFill>
                  <a:srgbClr val="0070C0"/>
                </a:solidFill>
              </a:rPr>
              <a:t>sede di </a:t>
            </a:r>
            <a:r>
              <a:rPr lang="it-IT" dirty="0" smtClean="0">
                <a:solidFill>
                  <a:srgbClr val="0070C0"/>
                </a:solidFill>
              </a:rPr>
              <a:t>equo </a:t>
            </a:r>
            <a:r>
              <a:rPr lang="it-IT" dirty="0">
                <a:solidFill>
                  <a:srgbClr val="0070C0"/>
                </a:solidFill>
              </a:rPr>
              <a:t>indennizzo o PPO?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494632"/>
            <a:ext cx="5181600" cy="568233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sz="4800" b="1" dirty="0" smtClean="0">
                <a:solidFill>
                  <a:srgbClr val="C00000"/>
                </a:solidFill>
              </a:rPr>
              <a:t>Nuove prospettive</a:t>
            </a:r>
          </a:p>
          <a:p>
            <a:pPr marL="0" indent="0" algn="ctr">
              <a:buNone/>
            </a:pPr>
            <a:endParaRPr lang="it-IT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La quantificazione del </a:t>
            </a:r>
            <a:r>
              <a:rPr lang="it-IT" b="1" i="1" dirty="0" smtClean="0">
                <a:solidFill>
                  <a:schemeClr val="accent1">
                    <a:lumMod val="50000"/>
                  </a:schemeClr>
                </a:solidFill>
              </a:rPr>
              <a:t>danno morale 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non è mai stata di pertinenza medico-legale, ma il legislatore l’ha attribuita ai competenti organi medico-legali ai fini della </a:t>
            </a:r>
            <a:r>
              <a:rPr lang="it-IT" b="1" i="1" dirty="0" smtClean="0">
                <a:solidFill>
                  <a:schemeClr val="accent1">
                    <a:lumMod val="50000"/>
                  </a:schemeClr>
                </a:solidFill>
              </a:rPr>
              <a:t>personalizzazione del danno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Strumenti valutativi disponibili: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Stima della sofferenza morale nella invalidità permanente (Ronchi, </a:t>
            </a:r>
            <a:r>
              <a:rPr lang="it-IT" b="1" dirty="0" err="1" smtClean="0">
                <a:solidFill>
                  <a:schemeClr val="accent1">
                    <a:lumMod val="50000"/>
                  </a:schemeClr>
                </a:solidFill>
              </a:rPr>
              <a:t>Mastroroberto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 et al. Guida alla valutazione medico-legale dell’Invalidità Permanente. </a:t>
            </a:r>
            <a:r>
              <a:rPr lang="it-IT" b="1" dirty="0" err="1" smtClean="0">
                <a:solidFill>
                  <a:schemeClr val="accent1">
                    <a:lumMod val="50000"/>
                  </a:schemeClr>
                </a:solidFill>
              </a:rPr>
              <a:t>Giuffrè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 Editore)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Baréme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d’evaluation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médico-legale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della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Société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Médicine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1">
                    <a:lumMod val="50000"/>
                  </a:schemeClr>
                </a:solidFill>
              </a:rPr>
              <a:t>Lègale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 et de Criminologie de France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Nessun vincolo … ma forse i tempi sono </a:t>
            </a:r>
            <a:r>
              <a:rPr lang="it-IT" sz="2900" b="1" dirty="0">
                <a:solidFill>
                  <a:schemeClr val="accent1">
                    <a:lumMod val="50000"/>
                  </a:schemeClr>
                </a:solidFill>
              </a:rPr>
              <a:t>maturi per formulare una unica tabella per la IP espressa anche solo in termini percentuali (ora legalmente facilmente convertibile nelle categorie della tabella A o </a:t>
            </a:r>
            <a:r>
              <a:rPr lang="it-IT" sz="2900" b="1" dirty="0" smtClean="0">
                <a:solidFill>
                  <a:schemeClr val="accent1">
                    <a:lumMod val="50000"/>
                  </a:schemeClr>
                </a:solidFill>
              </a:rPr>
              <a:t>B – </a:t>
            </a:r>
            <a:r>
              <a:rPr lang="it-IT" sz="2900" b="1" dirty="0" err="1" smtClean="0">
                <a:solidFill>
                  <a:schemeClr val="accent1">
                    <a:lumMod val="50000"/>
                  </a:schemeClr>
                </a:solidFill>
              </a:rPr>
              <a:t>All</a:t>
            </a:r>
            <a:r>
              <a:rPr lang="it-IT" sz="2900" b="1" dirty="0" smtClean="0">
                <a:solidFill>
                  <a:schemeClr val="accent1">
                    <a:lumMod val="50000"/>
                  </a:schemeClr>
                </a:solidFill>
              </a:rPr>
              <a:t>. 1 DPR 37/2009) </a:t>
            </a:r>
            <a:endParaRPr lang="it-IT" sz="29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762000"/>
            <a:endParaRPr lang="it-IT"/>
          </a:p>
        </p:txBody>
      </p:sp>
      <p:pic>
        <p:nvPicPr>
          <p:cNvPr id="46083" name="Picture 3" descr="FestaArma_102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6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Logo segretariato copia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763" y="3715718"/>
            <a:ext cx="741305" cy="12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463766" y="3306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47528" y="3228073"/>
            <a:ext cx="849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</a:pPr>
            <a:endParaRPr lang="en-GB" sz="1200" b="1" dirty="0">
              <a:solidFill>
                <a:srgbClr val="0000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19752" y="268794"/>
            <a:ext cx="10623775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000" b="1" kern="0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800" b="1" kern="0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800" b="1" kern="0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 </a:t>
            </a:r>
            <a:r>
              <a:rPr lang="it-IT" sz="36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vittime del dovere in ambito Ministero della Difesa</a:t>
            </a:r>
            <a:r>
              <a:rPr lang="it-IT" sz="36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recenti novità giurisprudenziali </a:t>
            </a:r>
            <a:r>
              <a:rPr lang="it-IT" sz="28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	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                              Direttore Generale PREVIMIL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                             Dott.ssa </a:t>
            </a:r>
            <a:r>
              <a:rPr lang="it-IT" sz="28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Antonella </a:t>
            </a:r>
            <a:r>
              <a:rPr lang="it-IT" sz="28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ISOLA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Paestum, 29 – 30 settembre 2022 </a:t>
            </a:r>
            <a:endParaRPr lang="it-IT" sz="44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5A45C57-5FA3-594C-9ABD-9049D9AA84EB}"/>
              </a:ext>
            </a:extLst>
          </p:cNvPr>
          <p:cNvSpPr/>
          <p:nvPr/>
        </p:nvSpPr>
        <p:spPr>
          <a:xfrm>
            <a:off x="2941004" y="570695"/>
            <a:ext cx="5707279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ttore 1 9"/>
          <p:cNvCxnSpPr/>
          <p:nvPr/>
        </p:nvCxnSpPr>
        <p:spPr bwMode="auto">
          <a:xfrm>
            <a:off x="4223793" y="5922891"/>
            <a:ext cx="456101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1 129"/>
          <p:cNvCxnSpPr/>
          <p:nvPr/>
        </p:nvCxnSpPr>
        <p:spPr bwMode="auto">
          <a:xfrm flipH="1">
            <a:off x="4234616" y="5470298"/>
            <a:ext cx="364365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1 129"/>
          <p:cNvCxnSpPr/>
          <p:nvPr/>
        </p:nvCxnSpPr>
        <p:spPr bwMode="auto">
          <a:xfrm flipH="1">
            <a:off x="2713527" y="4869160"/>
            <a:ext cx="273753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1 129"/>
          <p:cNvCxnSpPr/>
          <p:nvPr/>
        </p:nvCxnSpPr>
        <p:spPr bwMode="auto">
          <a:xfrm flipH="1">
            <a:off x="2726949" y="3926660"/>
            <a:ext cx="273753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 bwMode="auto">
          <a:xfrm flipH="1">
            <a:off x="8776920" y="4037802"/>
            <a:ext cx="278423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 bwMode="auto">
          <a:xfrm flipV="1">
            <a:off x="5803346" y="1973347"/>
            <a:ext cx="391791" cy="5678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 bwMode="auto">
          <a:xfrm flipH="1">
            <a:off x="8950163" y="4765798"/>
            <a:ext cx="129886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 bwMode="auto">
          <a:xfrm flipH="1" flipV="1">
            <a:off x="5822950" y="1406439"/>
            <a:ext cx="6350" cy="1405625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 bwMode="auto">
          <a:xfrm flipH="1">
            <a:off x="5834931" y="1478409"/>
            <a:ext cx="1634648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 bwMode="auto">
          <a:xfrm flipH="1" flipV="1">
            <a:off x="8789839" y="2800369"/>
            <a:ext cx="1587" cy="206375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1 129"/>
          <p:cNvCxnSpPr/>
          <p:nvPr/>
        </p:nvCxnSpPr>
        <p:spPr bwMode="auto">
          <a:xfrm flipH="1" flipV="1">
            <a:off x="4877708" y="1972633"/>
            <a:ext cx="945242" cy="6392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 bwMode="auto">
          <a:xfrm flipV="1">
            <a:off x="6134670" y="3446299"/>
            <a:ext cx="0" cy="48947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 bwMode="auto">
          <a:xfrm flipH="1" flipV="1">
            <a:off x="2857413" y="3149764"/>
            <a:ext cx="4217" cy="2806823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 bwMode="auto">
          <a:xfrm flipH="1" flipV="1">
            <a:off x="6062664" y="2798227"/>
            <a:ext cx="1587" cy="206375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 bwMode="auto">
          <a:xfrm flipH="1" flipV="1">
            <a:off x="2939416" y="2807876"/>
            <a:ext cx="1588" cy="206375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1 129"/>
          <p:cNvCxnSpPr/>
          <p:nvPr/>
        </p:nvCxnSpPr>
        <p:spPr bwMode="auto">
          <a:xfrm flipH="1">
            <a:off x="4849621" y="1478409"/>
            <a:ext cx="973329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 bwMode="auto">
          <a:xfrm>
            <a:off x="9063609" y="4561435"/>
            <a:ext cx="1451950" cy="381802"/>
          </a:xfrm>
          <a:prstGeom prst="rect">
            <a:avLst/>
          </a:prstGeom>
          <a:solidFill>
            <a:srgbClr val="BFBFBF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1000" dirty="0">
                <a:latin typeface="Calibri" pitchFamily="34" charset="0"/>
              </a:rPr>
              <a:t>SERVIZIO</a:t>
            </a:r>
          </a:p>
          <a:p>
            <a:pPr algn="ctr"/>
            <a:r>
              <a:rPr lang="it-IT" sz="1000" dirty="0">
                <a:latin typeface="Calibri" pitchFamily="34" charset="0"/>
              </a:rPr>
              <a:t>INFORMATICA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9017232" y="3805682"/>
            <a:ext cx="1477714" cy="584775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 fontAlgn="base">
              <a:spcBef>
                <a:spcPct val="20000"/>
              </a:spcBef>
              <a:spcAft>
                <a:spcPct val="0"/>
              </a:spcAft>
              <a:defRPr sz="700">
                <a:solidFill>
                  <a:srgbClr val="000000"/>
                </a:solidFill>
                <a:latin typeface="Tahoma" pitchFamily="34" charset="0"/>
              </a:defRPr>
            </a:lvl1pPr>
            <a:lvl2pPr marL="742950" indent="-285750">
              <a:defRPr>
                <a:latin typeface="Tahoma" pitchFamily="34" charset="0"/>
              </a:defRPr>
            </a:lvl2pPr>
            <a:lvl3pPr marL="1143000" indent="-228600">
              <a:defRPr>
                <a:latin typeface="Tahoma" pitchFamily="34" charset="0"/>
              </a:defRPr>
            </a:lvl3pPr>
            <a:lvl4pPr marL="1600200" indent="-228600">
              <a:defRPr>
                <a:latin typeface="Tahoma" pitchFamily="34" charset="0"/>
              </a:defRPr>
            </a:lvl4pPr>
            <a:lvl5pPr marL="2057400" indent="-228600">
              <a:defRPr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9pPr>
          </a:lstStyle>
          <a:p>
            <a:r>
              <a:rPr lang="it-IT" sz="1000" dirty="0">
                <a:latin typeface="Calibri" pitchFamily="34" charset="0"/>
              </a:rPr>
              <a:t>SERVIZIO</a:t>
            </a:r>
          </a:p>
          <a:p>
            <a:r>
              <a:rPr lang="it-IT" sz="1000" dirty="0">
                <a:latin typeface="Calibri" pitchFamily="34" charset="0"/>
              </a:rPr>
              <a:t>BILANCIO, LIQUIDAZIONI E CONTRATTI</a:t>
            </a:r>
          </a:p>
        </p:txBody>
      </p:sp>
      <p:sp>
        <p:nvSpPr>
          <p:cNvPr id="28" name="Rettangolo 27"/>
          <p:cNvSpPr/>
          <p:nvPr/>
        </p:nvSpPr>
        <p:spPr bwMode="auto">
          <a:xfrm>
            <a:off x="5074636" y="918190"/>
            <a:ext cx="1612900" cy="47942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alibri" pitchFamily="34" charset="0"/>
              </a:rPr>
              <a:t>DIRETTORE GENERALE</a:t>
            </a:r>
          </a:p>
        </p:txBody>
      </p:sp>
      <p:sp>
        <p:nvSpPr>
          <p:cNvPr id="29" name="Rettangolo 28"/>
          <p:cNvSpPr/>
          <p:nvPr/>
        </p:nvSpPr>
        <p:spPr bwMode="auto">
          <a:xfrm>
            <a:off x="7469579" y="1252067"/>
            <a:ext cx="1674813" cy="479425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  <a:latin typeface="Calibri" pitchFamily="34" charset="0"/>
              </a:rPr>
              <a:t>VICE DIRETTORE GENERALE</a:t>
            </a:r>
          </a:p>
        </p:txBody>
      </p:sp>
      <p:sp>
        <p:nvSpPr>
          <p:cNvPr id="30" name="Rettangolo 29"/>
          <p:cNvSpPr/>
          <p:nvPr/>
        </p:nvSpPr>
        <p:spPr bwMode="auto">
          <a:xfrm>
            <a:off x="1832929" y="2933439"/>
            <a:ext cx="2322512" cy="562594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  <a:latin typeface="Calibri" pitchFamily="34" charset="0"/>
              </a:rPr>
              <a:t>I REPARTO</a:t>
            </a:r>
          </a:p>
          <a:p>
            <a:pPr algn="ctr"/>
            <a:r>
              <a:rPr lang="it-IT" sz="900" dirty="0">
                <a:solidFill>
                  <a:schemeClr val="tx1"/>
                </a:solidFill>
                <a:latin typeface="Calibri" pitchFamily="34" charset="0"/>
              </a:rPr>
              <a:t>TRATTAMENTO PREVIDENZIALE E ASSISTENZIALE DEL PERSONALE MILITARE</a:t>
            </a:r>
          </a:p>
        </p:txBody>
      </p:sp>
      <p:sp>
        <p:nvSpPr>
          <p:cNvPr id="31" name="Rettangolo 30"/>
          <p:cNvSpPr/>
          <p:nvPr/>
        </p:nvSpPr>
        <p:spPr bwMode="auto">
          <a:xfrm>
            <a:off x="2955508" y="3548517"/>
            <a:ext cx="960437" cy="776838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2^ DIVISIONE</a:t>
            </a:r>
          </a:p>
          <a:p>
            <a:pPr algn="ctr"/>
            <a:r>
              <a:rPr lang="it-IT" sz="800" dirty="0">
                <a:solidFill>
                  <a:schemeClr val="tx1"/>
                </a:solidFill>
                <a:latin typeface="Calibri" pitchFamily="34" charset="0"/>
              </a:rPr>
              <a:t>PENSIONI SOTTUFFICIALI DELLA MARINA E </a:t>
            </a:r>
            <a:r>
              <a:rPr lang="it-IT" sz="800" spc="-80" dirty="0">
                <a:solidFill>
                  <a:schemeClr val="tx1"/>
                </a:solidFill>
                <a:latin typeface="Calibri" pitchFamily="34" charset="0"/>
              </a:rPr>
              <a:t>DELL’AERONAUTICA</a:t>
            </a:r>
          </a:p>
        </p:txBody>
      </p:sp>
      <p:sp>
        <p:nvSpPr>
          <p:cNvPr id="32" name="Rettangolo 31"/>
          <p:cNvSpPr/>
          <p:nvPr/>
        </p:nvSpPr>
        <p:spPr bwMode="auto">
          <a:xfrm>
            <a:off x="1825588" y="4437620"/>
            <a:ext cx="960439" cy="952894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3^ DIVISIONE</a:t>
            </a:r>
          </a:p>
          <a:p>
            <a:pPr algn="ctr"/>
            <a:r>
              <a:rPr lang="it-IT" sz="800" dirty="0">
                <a:solidFill>
                  <a:schemeClr val="tx1"/>
                </a:solidFill>
                <a:latin typeface="Calibri" pitchFamily="34" charset="0"/>
              </a:rPr>
              <a:t>PENSIONI ISPETTORI, SOVRINTENDENTI, APPUNTATI E CARABINIERI</a:t>
            </a:r>
          </a:p>
        </p:txBody>
      </p:sp>
      <p:sp>
        <p:nvSpPr>
          <p:cNvPr id="33" name="Rettangolo 32"/>
          <p:cNvSpPr/>
          <p:nvPr/>
        </p:nvSpPr>
        <p:spPr bwMode="auto">
          <a:xfrm>
            <a:off x="2932661" y="4455376"/>
            <a:ext cx="1006129" cy="935138"/>
          </a:xfrm>
          <a:prstGeom prst="rect">
            <a:avLst/>
          </a:prstGeom>
          <a:solidFill>
            <a:srgbClr val="FFCC99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4^ DIVISIONE</a:t>
            </a:r>
          </a:p>
          <a:p>
            <a:pPr algn="ctr"/>
            <a:r>
              <a:rPr lang="it-IT" sz="800" dirty="0">
                <a:solidFill>
                  <a:schemeClr val="tx1"/>
                </a:solidFill>
                <a:latin typeface="Calibri" pitchFamily="34" charset="0"/>
              </a:rPr>
              <a:t>PENSIONI GRADUATI E MILITARI DI TRUPPA E SPESE DI CURA</a:t>
            </a:r>
          </a:p>
        </p:txBody>
      </p:sp>
      <p:sp>
        <p:nvSpPr>
          <p:cNvPr id="34" name="Rettangolo 33"/>
          <p:cNvSpPr/>
          <p:nvPr/>
        </p:nvSpPr>
        <p:spPr bwMode="auto">
          <a:xfrm>
            <a:off x="7864450" y="3765019"/>
            <a:ext cx="932113" cy="689392"/>
          </a:xfrm>
          <a:prstGeom prst="rect">
            <a:avLst/>
          </a:prstGeom>
          <a:solidFill>
            <a:srgbClr val="FFCC99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8^ DIVISIONE</a:t>
            </a:r>
          </a:p>
          <a:p>
            <a:pPr algn="ctr"/>
            <a:r>
              <a:rPr lang="it-IT" sz="900" dirty="0">
                <a:solidFill>
                  <a:schemeClr val="tx1"/>
                </a:solidFill>
                <a:latin typeface="Calibri" pitchFamily="34" charset="0"/>
              </a:rPr>
              <a:t>LEVA E CORPI AUSILIARI</a:t>
            </a:r>
          </a:p>
        </p:txBody>
      </p:sp>
      <p:sp>
        <p:nvSpPr>
          <p:cNvPr id="35" name="Rettangolo 34"/>
          <p:cNvSpPr/>
          <p:nvPr/>
        </p:nvSpPr>
        <p:spPr bwMode="auto">
          <a:xfrm>
            <a:off x="4912123" y="2933439"/>
            <a:ext cx="2322513" cy="562594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  <a:latin typeface="Calibri" pitchFamily="34" charset="0"/>
              </a:rPr>
              <a:t>II REPARTO</a:t>
            </a:r>
          </a:p>
          <a:p>
            <a:pPr algn="ctr"/>
            <a:r>
              <a:rPr lang="it-IT" sz="900" dirty="0">
                <a:solidFill>
                  <a:schemeClr val="tx1"/>
                </a:solidFill>
                <a:latin typeface="Calibri" pitchFamily="34" charset="0"/>
              </a:rPr>
              <a:t>CAUSA DI SERVIZIO ED EQUO INDENNIZZO</a:t>
            </a:r>
          </a:p>
        </p:txBody>
      </p:sp>
      <p:sp>
        <p:nvSpPr>
          <p:cNvPr id="36" name="Rettangolo 35"/>
          <p:cNvSpPr/>
          <p:nvPr/>
        </p:nvSpPr>
        <p:spPr bwMode="auto">
          <a:xfrm>
            <a:off x="4502237" y="3703995"/>
            <a:ext cx="1057956" cy="147049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5^ DIVISIONE</a:t>
            </a:r>
          </a:p>
          <a:p>
            <a:pPr algn="ctr"/>
            <a:endParaRPr lang="it-IT" sz="5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it-IT" sz="750" dirty="0">
                <a:solidFill>
                  <a:schemeClr val="tx1"/>
                </a:solidFill>
                <a:latin typeface="Calibri" pitchFamily="34" charset="0"/>
              </a:rPr>
              <a:t>CAUSA DI SERVIZIO ED EQUO INDENNIZZO UFFICIALI, CAPPELLANI MILITARI, MARESCIALLI DELL’ESERCITO E DEL PERSONALE DEL CORPO DELLE CAPITANERIE DI PORTO</a:t>
            </a:r>
          </a:p>
        </p:txBody>
      </p:sp>
      <p:sp>
        <p:nvSpPr>
          <p:cNvPr id="37" name="Rettangolo 36"/>
          <p:cNvSpPr/>
          <p:nvPr/>
        </p:nvSpPr>
        <p:spPr bwMode="auto">
          <a:xfrm>
            <a:off x="5632202" y="3694462"/>
            <a:ext cx="1057956" cy="1480029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6^ DIVISIONE</a:t>
            </a:r>
          </a:p>
          <a:p>
            <a:pPr algn="ctr"/>
            <a:endParaRPr lang="it-IT" sz="800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it-IT" sz="800" dirty="0">
                <a:solidFill>
                  <a:schemeClr val="tx1"/>
                </a:solidFill>
                <a:latin typeface="Calibri" pitchFamily="34" charset="0"/>
              </a:rPr>
              <a:t>CAUSA DI SERVIZIO ED EQUO INDENNIZZO MARESCIALLI DELLA MARINA, DELL’AERONAUTICA E ISPETTORI</a:t>
            </a:r>
          </a:p>
        </p:txBody>
      </p:sp>
      <p:sp>
        <p:nvSpPr>
          <p:cNvPr id="38" name="Rettangolo 37"/>
          <p:cNvSpPr/>
          <p:nvPr/>
        </p:nvSpPr>
        <p:spPr bwMode="auto">
          <a:xfrm>
            <a:off x="6732792" y="3703994"/>
            <a:ext cx="1057957" cy="1470496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7^ DIVISIONE</a:t>
            </a:r>
          </a:p>
          <a:p>
            <a:pPr algn="ctr"/>
            <a:endParaRPr lang="it-IT" sz="800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it-IT" sz="800" dirty="0">
                <a:solidFill>
                  <a:schemeClr val="tx1"/>
                </a:solidFill>
                <a:latin typeface="Calibri" pitchFamily="34" charset="0"/>
              </a:rPr>
              <a:t>CAUSA DI SERVIZIO ED EQUO INDENNIZZO SERGENTI, SOVRINTENDENTI E GRADUATI E MILITARI DI TRUPPA</a:t>
            </a:r>
          </a:p>
        </p:txBody>
      </p:sp>
      <p:cxnSp>
        <p:nvCxnSpPr>
          <p:cNvPr id="39" name="Connettore 1 38"/>
          <p:cNvCxnSpPr/>
          <p:nvPr/>
        </p:nvCxnSpPr>
        <p:spPr bwMode="auto">
          <a:xfrm flipH="1">
            <a:off x="2936242" y="2806610"/>
            <a:ext cx="5855185" cy="8384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 bwMode="auto">
          <a:xfrm flipH="1">
            <a:off x="4232670" y="3596044"/>
            <a:ext cx="3208610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 bwMode="auto">
          <a:xfrm flipV="1">
            <a:off x="8944570" y="3461051"/>
            <a:ext cx="0" cy="1304474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 bwMode="auto">
          <a:xfrm flipV="1">
            <a:off x="7432402" y="3596044"/>
            <a:ext cx="0" cy="10160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 bwMode="auto">
          <a:xfrm flipH="1" flipV="1">
            <a:off x="4984130" y="3596044"/>
            <a:ext cx="0" cy="103188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Box 56"/>
          <p:cNvSpPr txBox="1">
            <a:spLocks noChangeArrowheads="1"/>
          </p:cNvSpPr>
          <p:nvPr/>
        </p:nvSpPr>
        <p:spPr bwMode="auto">
          <a:xfrm>
            <a:off x="3869630" y="1767795"/>
            <a:ext cx="1008078" cy="437043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700" dirty="0">
                <a:solidFill>
                  <a:srgbClr val="000000"/>
                </a:solidFill>
              </a:rPr>
              <a:t>SERVIZIO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700" dirty="0">
                <a:solidFill>
                  <a:srgbClr val="000000"/>
                </a:solidFill>
                <a:latin typeface="Arial" charset="0"/>
              </a:rPr>
              <a:t>COORDINAMENTO GIURIDICO</a:t>
            </a:r>
            <a:endParaRPr lang="it-IT" sz="700" dirty="0">
              <a:solidFill>
                <a:srgbClr val="000000"/>
              </a:solidFill>
            </a:endParaRPr>
          </a:p>
        </p:txBody>
      </p:sp>
      <p:sp>
        <p:nvSpPr>
          <p:cNvPr id="45" name="Rettangolo 44"/>
          <p:cNvSpPr/>
          <p:nvPr/>
        </p:nvSpPr>
        <p:spPr bwMode="auto">
          <a:xfrm>
            <a:off x="1798005" y="3548517"/>
            <a:ext cx="960437" cy="776838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900" b="1" dirty="0">
                <a:solidFill>
                  <a:schemeClr val="tx1"/>
                </a:solidFill>
                <a:latin typeface="Calibri" pitchFamily="34" charset="0"/>
              </a:rPr>
              <a:t>1^ DIVISIONE</a:t>
            </a:r>
          </a:p>
          <a:p>
            <a:pPr algn="ctr"/>
            <a:r>
              <a:rPr lang="it-IT" sz="800" dirty="0">
                <a:solidFill>
                  <a:schemeClr val="tx1"/>
                </a:solidFill>
                <a:latin typeface="Calibri" pitchFamily="34" charset="0"/>
              </a:rPr>
              <a:t>PENSIONI UFFICIALI EI, MM, AM, CC E SOTTUFFICIALI E.I.</a:t>
            </a:r>
          </a:p>
        </p:txBody>
      </p:sp>
      <p:sp>
        <p:nvSpPr>
          <p:cNvPr id="46" name="Text Box 56"/>
          <p:cNvSpPr txBox="1">
            <a:spLocks noChangeArrowheads="1"/>
          </p:cNvSpPr>
          <p:nvPr/>
        </p:nvSpPr>
        <p:spPr bwMode="auto">
          <a:xfrm>
            <a:off x="6029129" y="1818535"/>
            <a:ext cx="996916" cy="375487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it-IT" sz="300" dirty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700" dirty="0">
                <a:solidFill>
                  <a:srgbClr val="000000"/>
                </a:solidFill>
              </a:rPr>
              <a:t>SERVIZIO SUPPORTO</a:t>
            </a:r>
            <a:endParaRPr lang="it-IT" sz="600" dirty="0">
              <a:solidFill>
                <a:srgbClr val="000000"/>
              </a:solidFill>
            </a:endParaRPr>
          </a:p>
        </p:txBody>
      </p:sp>
      <p:sp>
        <p:nvSpPr>
          <p:cNvPr id="47" name="Text Box 56"/>
          <p:cNvSpPr txBox="1">
            <a:spLocks noChangeArrowheads="1"/>
          </p:cNvSpPr>
          <p:nvPr/>
        </p:nvSpPr>
        <p:spPr bwMode="auto">
          <a:xfrm>
            <a:off x="3860909" y="1154228"/>
            <a:ext cx="1008078" cy="553998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it-IT" sz="200" dirty="0">
              <a:solidFill>
                <a:srgbClr val="000000"/>
              </a:solidFill>
            </a:endParaRPr>
          </a:p>
          <a:p>
            <a:pPr algn="ctr" fontAlgn="base">
              <a:spcAft>
                <a:spcPct val="0"/>
              </a:spcAft>
            </a:pPr>
            <a:r>
              <a:rPr lang="it-IT" sz="700" dirty="0">
                <a:solidFill>
                  <a:srgbClr val="000000"/>
                </a:solidFill>
              </a:rPr>
              <a:t>SERVIZIO PREVENZIONE E PROTEZIONE DAI RISCHI</a:t>
            </a:r>
            <a:endParaRPr lang="it-IT" sz="600" dirty="0">
              <a:solidFill>
                <a:srgbClr val="000000"/>
              </a:solidFill>
            </a:endParaRPr>
          </a:p>
        </p:txBody>
      </p:sp>
      <p:sp>
        <p:nvSpPr>
          <p:cNvPr id="48" name="Rettangolo 47"/>
          <p:cNvSpPr/>
          <p:nvPr/>
        </p:nvSpPr>
        <p:spPr bwMode="auto">
          <a:xfrm>
            <a:off x="7659315" y="2939018"/>
            <a:ext cx="2322513" cy="562594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  <a:latin typeface="Calibri" pitchFamily="34" charset="0"/>
              </a:rPr>
              <a:t>III REPARTO</a:t>
            </a:r>
          </a:p>
          <a:p>
            <a:pPr algn="ctr"/>
            <a:r>
              <a:rPr lang="it-IT" sz="900" dirty="0">
                <a:solidFill>
                  <a:schemeClr val="tx1"/>
                </a:solidFill>
                <a:latin typeface="Calibri" pitchFamily="34" charset="0"/>
              </a:rPr>
              <a:t>LEVA, BILANCIO, INFORMATICA</a:t>
            </a:r>
          </a:p>
        </p:txBody>
      </p:sp>
      <p:cxnSp>
        <p:nvCxnSpPr>
          <p:cNvPr id="49" name="Connettore 1 48"/>
          <p:cNvCxnSpPr/>
          <p:nvPr/>
        </p:nvCxnSpPr>
        <p:spPr bwMode="auto">
          <a:xfrm>
            <a:off x="5822950" y="2482237"/>
            <a:ext cx="456101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 Box 56"/>
          <p:cNvSpPr txBox="1">
            <a:spLocks noChangeArrowheads="1"/>
          </p:cNvSpPr>
          <p:nvPr/>
        </p:nvSpPr>
        <p:spPr bwMode="auto">
          <a:xfrm>
            <a:off x="6034949" y="2279349"/>
            <a:ext cx="996916" cy="483209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it-IT" sz="300" dirty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700" dirty="0">
                <a:solidFill>
                  <a:srgbClr val="000000"/>
                </a:solidFill>
              </a:rPr>
              <a:t>SERVIZIO PSICOLOGIA APPLICATA</a:t>
            </a:r>
            <a:endParaRPr lang="it-IT" sz="600" dirty="0">
              <a:solidFill>
                <a:srgbClr val="000000"/>
              </a:solidFill>
            </a:endParaRPr>
          </a:p>
        </p:txBody>
      </p:sp>
      <p:cxnSp>
        <p:nvCxnSpPr>
          <p:cNvPr id="51" name="Connettore 1 129"/>
          <p:cNvCxnSpPr/>
          <p:nvPr/>
        </p:nvCxnSpPr>
        <p:spPr bwMode="auto">
          <a:xfrm flipH="1">
            <a:off x="2735439" y="5955206"/>
            <a:ext cx="273753" cy="0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1816710" y="5546055"/>
            <a:ext cx="969316" cy="1101840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SERVIZIO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COORDINAMENTO DIVISIONI – SUPPORTO TECNICO GIURIDICO E RAPPORTI ISTITUZIONALI</a:t>
            </a:r>
          </a:p>
        </p:txBody>
      </p:sp>
      <p:cxnSp>
        <p:nvCxnSpPr>
          <p:cNvPr id="53" name="Connettore 1 52"/>
          <p:cNvCxnSpPr/>
          <p:nvPr/>
        </p:nvCxnSpPr>
        <p:spPr bwMode="auto">
          <a:xfrm flipV="1">
            <a:off x="4238090" y="3573731"/>
            <a:ext cx="5419" cy="2366917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 Box 56"/>
          <p:cNvSpPr txBox="1">
            <a:spLocks noChangeArrowheads="1"/>
          </p:cNvSpPr>
          <p:nvPr/>
        </p:nvSpPr>
        <p:spPr bwMode="auto">
          <a:xfrm>
            <a:off x="2955507" y="5713443"/>
            <a:ext cx="969316" cy="486287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SERVIZIO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COORDINAMENTO CONTENZIOSO</a:t>
            </a:r>
          </a:p>
        </p:txBody>
      </p:sp>
      <p:sp>
        <p:nvSpPr>
          <p:cNvPr id="55" name="Text Box 56"/>
          <p:cNvSpPr txBox="1">
            <a:spLocks noChangeArrowheads="1"/>
          </p:cNvSpPr>
          <p:nvPr/>
        </p:nvSpPr>
        <p:spPr bwMode="auto">
          <a:xfrm>
            <a:off x="4502238" y="5227156"/>
            <a:ext cx="3269734" cy="510909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SERVIZIO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SPECIALI BENEFICI </a:t>
            </a:r>
            <a:r>
              <a:rPr lang="it-IT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ASSISTENZIALI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(vittime del servizio, vittime del dovere, vittime del terrorismo)</a:t>
            </a:r>
            <a:endParaRPr lang="it-IT" sz="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>
            <a:off x="4546371" y="5806540"/>
            <a:ext cx="3225599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ts val="2400"/>
              </a:spcBef>
              <a:spcAft>
                <a:spcPct val="0"/>
              </a:spcAft>
            </a:pPr>
            <a:r>
              <a:rPr lang="it-IT" sz="800" dirty="0">
                <a:solidFill>
                  <a:srgbClr val="000000"/>
                </a:solidFill>
                <a:latin typeface="Calibri" panose="020F0502020204030204" pitchFamily="34" charset="0"/>
              </a:rPr>
              <a:t>SERVIZIO CONTENZIOSO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3791359" y="1108765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EMAC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5961220" y="1773396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EMAC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5961220" y="2240508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EMAC</a:t>
            </a:r>
          </a:p>
        </p:txBody>
      </p:sp>
      <p:sp>
        <p:nvSpPr>
          <p:cNvPr id="60" name="CasellaDiTesto 59"/>
          <p:cNvSpPr txBox="1"/>
          <p:nvPr/>
        </p:nvSpPr>
        <p:spPr>
          <a:xfrm>
            <a:off x="2883348" y="3501008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EMAC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4497714" y="5194136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EMAC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8999154" y="4528172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EMAC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8976320" y="3789040"/>
            <a:ext cx="2808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</a:p>
        </p:txBody>
      </p:sp>
      <p:grpSp>
        <p:nvGrpSpPr>
          <p:cNvPr id="66" name="Gruppo 65"/>
          <p:cNvGrpSpPr/>
          <p:nvPr/>
        </p:nvGrpSpPr>
        <p:grpSpPr>
          <a:xfrm>
            <a:off x="10201148" y="936225"/>
            <a:ext cx="812280" cy="1064096"/>
            <a:chOff x="8092705" y="764704"/>
            <a:chExt cx="812280" cy="1064096"/>
          </a:xfrm>
        </p:grpSpPr>
        <p:sp>
          <p:nvSpPr>
            <p:cNvPr id="67" name="Rettangolo 66"/>
            <p:cNvSpPr/>
            <p:nvPr/>
          </p:nvSpPr>
          <p:spPr bwMode="auto">
            <a:xfrm>
              <a:off x="8092705" y="764704"/>
              <a:ext cx="812280" cy="263650"/>
            </a:xfrm>
            <a:prstGeom prst="rect">
              <a:avLst/>
            </a:prstGeom>
            <a:noFill/>
            <a:ln w="12700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11150" fontAlgn="base">
                <a:lnSpc>
                  <a:spcPct val="90000"/>
                </a:lnSpc>
                <a:spcBef>
                  <a:spcPts val="1200"/>
                </a:spcBef>
                <a:spcAft>
                  <a:spcPct val="35000"/>
                </a:spcAft>
              </a:pPr>
              <a:r>
                <a:rPr lang="it-IT" sz="1200" dirty="0">
                  <a:solidFill>
                    <a:sysClr val="windowText" lastClr="000000"/>
                  </a:solidFill>
                  <a:latin typeface="Calibri"/>
                </a:rPr>
                <a:t>L</a:t>
              </a:r>
              <a:r>
                <a:rPr lang="it-IT" sz="1200" dirty="0" smtClean="0">
                  <a:solidFill>
                    <a:sysClr val="windowText" lastClr="000000"/>
                  </a:solidFill>
                  <a:latin typeface="Calibri"/>
                </a:rPr>
                <a:t>egenda</a:t>
              </a:r>
              <a:endParaRPr lang="it-IT" sz="120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8" name="Rettangolo 67"/>
            <p:cNvSpPr/>
            <p:nvPr/>
          </p:nvSpPr>
          <p:spPr bwMode="auto">
            <a:xfrm>
              <a:off x="8235332" y="1105197"/>
              <a:ext cx="527025" cy="24663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it-IT" sz="600" dirty="0">
                  <a:latin typeface="Tahoma" pitchFamily="34" charset="0"/>
                </a:rPr>
                <a:t>DIRIGENTI</a:t>
              </a:r>
            </a:p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it-IT" sz="600" dirty="0">
                  <a:latin typeface="Tahoma" pitchFamily="34" charset="0"/>
                </a:rPr>
                <a:t>MILITARI</a:t>
              </a:r>
            </a:p>
          </p:txBody>
        </p:sp>
        <p:sp>
          <p:nvSpPr>
            <p:cNvPr id="69" name="Rettangolo 68"/>
            <p:cNvSpPr/>
            <p:nvPr/>
          </p:nvSpPr>
          <p:spPr bwMode="auto">
            <a:xfrm>
              <a:off x="8244408" y="1482010"/>
              <a:ext cx="527024" cy="237010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it-IT" sz="600" dirty="0">
                  <a:latin typeface="Tahoma" pitchFamily="34" charset="0"/>
                </a:rPr>
                <a:t>DIRIGENTI</a:t>
              </a:r>
            </a:p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it-IT" sz="600" dirty="0">
                  <a:latin typeface="Tahoma" pitchFamily="34" charset="0"/>
                </a:rPr>
                <a:t>CIVILI</a:t>
              </a:r>
            </a:p>
          </p:txBody>
        </p:sp>
        <p:sp>
          <p:nvSpPr>
            <p:cNvPr id="70" name="Rettangolo 69"/>
            <p:cNvSpPr/>
            <p:nvPr/>
          </p:nvSpPr>
          <p:spPr bwMode="auto">
            <a:xfrm>
              <a:off x="8092705" y="980148"/>
              <a:ext cx="812280" cy="848652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endParaRPr lang="it-IT" sz="2000" b="1">
                <a:latin typeface="Tahoma" pitchFamily="34" charset="0"/>
              </a:endParaRPr>
            </a:p>
          </p:txBody>
        </p:sp>
      </p:grp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305648" y="1573090"/>
            <a:ext cx="1397290" cy="1076719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C0504D"/>
            </a:solidFill>
            <a:miter lim="800000"/>
            <a:headEnd/>
            <a:tailEnd/>
          </a:ln>
        </p:spPr>
        <p:txBody>
          <a:bodyPr wrap="square" lIns="18288" tIns="18288" rIns="0" bIns="0" anchor="t" upright="1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1000"/>
            </a:pPr>
            <a:r>
              <a:rPr lang="it-IT" sz="1000" b="1" dirty="0">
                <a:solidFill>
                  <a:srgbClr val="000000"/>
                </a:solidFill>
                <a:latin typeface="Times New Roman"/>
                <a:cs typeface="Times New Roman"/>
              </a:rPr>
              <a:t>DM 16 gennaio 2013</a:t>
            </a:r>
          </a:p>
          <a:p>
            <a:pPr algn="ctr" rtl="1">
              <a:defRPr sz="1000"/>
            </a:pPr>
            <a:endParaRPr lang="it-IT" sz="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94715" y="2728961"/>
            <a:ext cx="1412159" cy="122340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1050" b="1" dirty="0">
                <a:solidFill>
                  <a:srgbClr val="7030A0"/>
                </a:solidFill>
              </a:rPr>
              <a:t>DM 16 DICEMBRE 2015</a:t>
            </a:r>
          </a:p>
          <a:p>
            <a:pPr algn="ctr"/>
            <a:r>
              <a:rPr lang="it-IT" sz="1050" b="1" dirty="0" smtClean="0">
                <a:solidFill>
                  <a:srgbClr val="7030A0"/>
                </a:solidFill>
              </a:rPr>
              <a:t>(</a:t>
            </a:r>
            <a:r>
              <a:rPr lang="it-IT" sz="1000" b="1" dirty="0" err="1" smtClean="0">
                <a:solidFill>
                  <a:srgbClr val="7030A0"/>
                </a:solidFill>
              </a:rPr>
              <a:t>Ricognitorio</a:t>
            </a:r>
            <a:r>
              <a:rPr lang="it-IT" sz="1000" b="1" dirty="0" smtClean="0">
                <a:solidFill>
                  <a:srgbClr val="7030A0"/>
                </a:solidFill>
              </a:rPr>
              <a:t> delle posizioni dei dirigenti </a:t>
            </a:r>
            <a:r>
              <a:rPr lang="it-IT" sz="1000" b="1" dirty="0" err="1" smtClean="0">
                <a:solidFill>
                  <a:srgbClr val="7030A0"/>
                </a:solidFill>
              </a:rPr>
              <a:t>civiliI</a:t>
            </a:r>
            <a:r>
              <a:rPr lang="it-IT" sz="1100" b="1" dirty="0" smtClean="0">
                <a:solidFill>
                  <a:srgbClr val="7030A0"/>
                </a:solidFill>
              </a:rPr>
              <a:t>) </a:t>
            </a:r>
            <a:endParaRPr lang="it-IT" sz="1100" b="1" dirty="0">
              <a:solidFill>
                <a:srgbClr val="7030A0"/>
              </a:solidFill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331512" y="3630290"/>
            <a:ext cx="1411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70C0"/>
                </a:solidFill>
              </a:rPr>
              <a:t>n. 10 Dir. Civili (+1)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305648" y="2059288"/>
            <a:ext cx="14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70C0"/>
                </a:solidFill>
              </a:rPr>
              <a:t>n. 11 Dir. Civili (+1)</a:t>
            </a:r>
          </a:p>
          <a:p>
            <a:r>
              <a:rPr lang="it-IT" sz="1200" b="1" dirty="0" smtClean="0">
                <a:solidFill>
                  <a:srgbClr val="FF0000"/>
                </a:solidFill>
              </a:rPr>
              <a:t>n. 1 Dir. Militari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75" name="Text Box 56"/>
          <p:cNvSpPr txBox="1">
            <a:spLocks noChangeArrowheads="1"/>
          </p:cNvSpPr>
          <p:nvPr/>
        </p:nvSpPr>
        <p:spPr bwMode="auto">
          <a:xfrm>
            <a:off x="3869630" y="2274322"/>
            <a:ext cx="996916" cy="375487"/>
          </a:xfrm>
          <a:prstGeom prst="rect">
            <a:avLst/>
          </a:prstGeom>
          <a:solidFill>
            <a:srgbClr val="BFBFB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it-IT" sz="300" dirty="0">
              <a:solidFill>
                <a:srgbClr val="000000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it-IT" sz="700" dirty="0" smtClean="0">
                <a:solidFill>
                  <a:srgbClr val="000000"/>
                </a:solidFill>
              </a:rPr>
              <a:t>Segreteria di Sicurezza</a:t>
            </a:r>
            <a:endParaRPr lang="it-IT" sz="600" dirty="0">
              <a:solidFill>
                <a:srgbClr val="000000"/>
              </a:solidFill>
            </a:endParaRPr>
          </a:p>
        </p:txBody>
      </p:sp>
      <p:cxnSp>
        <p:nvCxnSpPr>
          <p:cNvPr id="76" name="Connettore 1 129"/>
          <p:cNvCxnSpPr/>
          <p:nvPr/>
        </p:nvCxnSpPr>
        <p:spPr bwMode="auto">
          <a:xfrm flipH="1" flipV="1">
            <a:off x="4863664" y="2480276"/>
            <a:ext cx="945242" cy="6392"/>
          </a:xfrm>
          <a:prstGeom prst="line">
            <a:avLst/>
          </a:prstGeom>
          <a:ln w="28575">
            <a:solidFill>
              <a:srgbClr val="3D6696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ttangolo 77"/>
          <p:cNvSpPr/>
          <p:nvPr/>
        </p:nvSpPr>
        <p:spPr>
          <a:xfrm>
            <a:off x="937647" y="187026"/>
            <a:ext cx="10623775" cy="35564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Box 65"/>
          <p:cNvSpPr txBox="1">
            <a:spLocks noChangeArrowheads="1"/>
          </p:cNvSpPr>
          <p:nvPr/>
        </p:nvSpPr>
        <p:spPr bwMode="auto">
          <a:xfrm>
            <a:off x="62841" y="32046"/>
            <a:ext cx="1397290" cy="1076719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</p:spPr>
        <p:txBody>
          <a:bodyPr wrap="square" lIns="18288" tIns="18288" rIns="0" bIns="0" anchor="t" upright="1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1000"/>
            </a:pPr>
            <a:endParaRPr lang="it-IT" sz="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0" name="Text Box 65"/>
          <p:cNvSpPr txBox="1">
            <a:spLocks noChangeArrowheads="1"/>
          </p:cNvSpPr>
          <p:nvPr/>
        </p:nvSpPr>
        <p:spPr bwMode="auto">
          <a:xfrm>
            <a:off x="11077414" y="15040"/>
            <a:ext cx="1114586" cy="937186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/>
            <a:tailEnd/>
          </a:ln>
        </p:spPr>
        <p:txBody>
          <a:bodyPr wrap="square" lIns="18288" tIns="18288" rIns="0" bIns="0" anchor="t" upright="1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1000"/>
            </a:pPr>
            <a:endParaRPr lang="it-IT" sz="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71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463766" y="3306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47528" y="3228073"/>
            <a:ext cx="849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0"/>
              </a:buClr>
              <a:buSzPts val="1400"/>
            </a:pPr>
            <a:endParaRPr lang="en-GB" sz="1200" b="1" dirty="0">
              <a:solidFill>
                <a:srgbClr val="00009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92" y="850391"/>
            <a:ext cx="6285094" cy="552654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19678" y="1596710"/>
            <a:ext cx="1866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Dott.ssa </a:t>
            </a:r>
            <a:r>
              <a:rPr lang="it-IT" sz="16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Daniela NATALE</a:t>
            </a:r>
            <a:endParaRPr lang="it-IT" sz="1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37647" y="187026"/>
            <a:ext cx="10623775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C60256A-ED01-0342-8AA1-6E9E2CBA4B4F}"/>
              </a:ext>
            </a:extLst>
          </p:cNvPr>
          <p:cNvSpPr/>
          <p:nvPr/>
        </p:nvSpPr>
        <p:spPr>
          <a:xfrm>
            <a:off x="3250770" y="520348"/>
            <a:ext cx="6215955" cy="38630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683008F-6511-E143-AFE6-0592ED9707A8}"/>
              </a:ext>
            </a:extLst>
          </p:cNvPr>
          <p:cNvGraphicFramePr/>
          <p:nvPr>
            <p:extLst/>
          </p:nvPr>
        </p:nvGraphicFramePr>
        <p:xfrm>
          <a:off x="2017986" y="988017"/>
          <a:ext cx="8650014" cy="61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BC60256A-ED01-0342-8AA1-6E9E2CBA4B4F}"/>
              </a:ext>
            </a:extLst>
          </p:cNvPr>
          <p:cNvSpPr/>
          <p:nvPr/>
        </p:nvSpPr>
        <p:spPr>
          <a:xfrm>
            <a:off x="3332136" y="497825"/>
            <a:ext cx="6215955" cy="38630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3" y="1604075"/>
            <a:ext cx="10058400" cy="4346297"/>
          </a:xfrm>
          <a:prstGeom prst="rect">
            <a:avLst/>
          </a:prstGeom>
          <a:effectLst>
            <a:glow rad="228600">
              <a:schemeClr val="bg1">
                <a:lumMod val="50000"/>
                <a:alpha val="43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woPt" dir="t"/>
          </a:scene3d>
          <a:sp3d prstMaterial="metal">
            <a:bevelT prst="angle"/>
            <a:bevelB w="165100" prst="coolSlant"/>
          </a:sp3d>
        </p:spPr>
      </p:pic>
      <p:sp>
        <p:nvSpPr>
          <p:cNvPr id="7" name="Rettangolo 6"/>
          <p:cNvSpPr/>
          <p:nvPr/>
        </p:nvSpPr>
        <p:spPr>
          <a:xfrm>
            <a:off x="937647" y="187026"/>
            <a:ext cx="10623775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683008F-6511-E143-AFE6-0592ED9707A8}"/>
              </a:ext>
            </a:extLst>
          </p:cNvPr>
          <p:cNvGraphicFramePr/>
          <p:nvPr>
            <p:extLst/>
          </p:nvPr>
        </p:nvGraphicFramePr>
        <p:xfrm>
          <a:off x="2017986" y="988017"/>
          <a:ext cx="8650014" cy="61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8C52F91-7FD3-F843-9B0F-451651FC21A4}"/>
              </a:ext>
            </a:extLst>
          </p:cNvPr>
          <p:cNvGraphicFramePr/>
          <p:nvPr>
            <p:extLst/>
          </p:nvPr>
        </p:nvGraphicFramePr>
        <p:xfrm>
          <a:off x="1627632" y="1650491"/>
          <a:ext cx="9477756" cy="496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ttangolo 6"/>
          <p:cNvSpPr/>
          <p:nvPr/>
        </p:nvSpPr>
        <p:spPr>
          <a:xfrm>
            <a:off x="1119752" y="268794"/>
            <a:ext cx="10623775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Specificità della vittima del dovere in ambito Difesa</a:t>
            </a:r>
            <a:endParaRPr lang="it-IT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60256A-ED01-0342-8AA1-6E9E2CBA4B4F}"/>
              </a:ext>
            </a:extLst>
          </p:cNvPr>
          <p:cNvSpPr/>
          <p:nvPr/>
        </p:nvSpPr>
        <p:spPr>
          <a:xfrm>
            <a:off x="3293390" y="565401"/>
            <a:ext cx="6215955" cy="38630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683008F-6511-E143-AFE6-0592ED9707A8}"/>
              </a:ext>
            </a:extLst>
          </p:cNvPr>
          <p:cNvGraphicFramePr/>
          <p:nvPr>
            <p:extLst/>
          </p:nvPr>
        </p:nvGraphicFramePr>
        <p:xfrm>
          <a:off x="1294107" y="988017"/>
          <a:ext cx="9845300" cy="61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8C52F91-7FD3-F843-9B0F-451651FC21A4}"/>
              </a:ext>
            </a:extLst>
          </p:cNvPr>
          <p:cNvGraphicFramePr/>
          <p:nvPr>
            <p:extLst/>
          </p:nvPr>
        </p:nvGraphicFramePr>
        <p:xfrm>
          <a:off x="1627632" y="1650491"/>
          <a:ext cx="9477756" cy="496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ttangolo 6"/>
          <p:cNvSpPr/>
          <p:nvPr/>
        </p:nvSpPr>
        <p:spPr>
          <a:xfrm>
            <a:off x="1119752" y="268794"/>
            <a:ext cx="10623775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marL="360363" fontAlgn="base">
              <a:spcBef>
                <a:spcPct val="0"/>
              </a:spcBef>
              <a:spcAft>
                <a:spcPct val="0"/>
              </a:spcAft>
            </a:pPr>
            <a:r>
              <a:rPr lang="it-IT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Necessità di interventi normativi e regolamentari successivi alle recenti pronunce della Cassazione</a:t>
            </a:r>
            <a:endParaRPr lang="it-IT" sz="2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60256A-ED01-0342-8AA1-6E9E2CBA4B4F}"/>
              </a:ext>
            </a:extLst>
          </p:cNvPr>
          <p:cNvSpPr/>
          <p:nvPr/>
        </p:nvSpPr>
        <p:spPr>
          <a:xfrm>
            <a:off x="3293390" y="565401"/>
            <a:ext cx="6215955" cy="38630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683008F-6511-E143-AFE6-0592ED9707A8}"/>
              </a:ext>
            </a:extLst>
          </p:cNvPr>
          <p:cNvGraphicFramePr/>
          <p:nvPr>
            <p:extLst/>
          </p:nvPr>
        </p:nvGraphicFramePr>
        <p:xfrm>
          <a:off x="3271276" y="936597"/>
          <a:ext cx="6238069" cy="61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8C52F91-7FD3-F843-9B0F-451651FC21A4}"/>
              </a:ext>
            </a:extLst>
          </p:cNvPr>
          <p:cNvGraphicFramePr/>
          <p:nvPr>
            <p:extLst/>
          </p:nvPr>
        </p:nvGraphicFramePr>
        <p:xfrm>
          <a:off x="1627632" y="1650491"/>
          <a:ext cx="9477756" cy="496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ttangolo 6"/>
          <p:cNvSpPr/>
          <p:nvPr/>
        </p:nvSpPr>
        <p:spPr>
          <a:xfrm>
            <a:off x="1119752" y="268794"/>
            <a:ext cx="10623775" cy="5932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III Congresso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Associazione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Nazionale di Medicina </a:t>
            </a:r>
            <a:r>
              <a:rPr lang="it-IT" sz="2000" b="1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Legale </a:t>
            </a: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per la Pubblica Amministrazione </a:t>
            </a: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marL="360363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Necessità di interazione in ambito A.D.</a:t>
            </a:r>
            <a:endParaRPr lang="it-IT" sz="2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60256A-ED01-0342-8AA1-6E9E2CBA4B4F}"/>
              </a:ext>
            </a:extLst>
          </p:cNvPr>
          <p:cNvSpPr/>
          <p:nvPr/>
        </p:nvSpPr>
        <p:spPr>
          <a:xfrm>
            <a:off x="3293390" y="565401"/>
            <a:ext cx="6215955" cy="386303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683008F-6511-E143-AFE6-0592ED9707A8}"/>
              </a:ext>
            </a:extLst>
          </p:cNvPr>
          <p:cNvGraphicFramePr/>
          <p:nvPr>
            <p:extLst/>
          </p:nvPr>
        </p:nvGraphicFramePr>
        <p:xfrm>
          <a:off x="2017986" y="988017"/>
          <a:ext cx="8650014" cy="61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BC60256A-ED01-0342-8AA1-6E9E2CBA4B4F}"/>
              </a:ext>
            </a:extLst>
          </p:cNvPr>
          <p:cNvSpPr/>
          <p:nvPr/>
        </p:nvSpPr>
        <p:spPr>
          <a:xfrm>
            <a:off x="784112" y="175511"/>
            <a:ext cx="10623775" cy="587782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DIREZIONE GENERALE DELLA PREVIDENZA MILITARE E DELLA LEVA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b="1" kern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1604075"/>
            <a:ext cx="10171950" cy="4147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86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6187" y="457200"/>
            <a:ext cx="3932237" cy="66247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Le Vittime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839788" y="1119673"/>
            <a:ext cx="5803608" cy="5038531"/>
          </a:xfrm>
        </p:spPr>
        <p:txBody>
          <a:bodyPr>
            <a:normAutofit/>
          </a:bodyPr>
          <a:lstStyle/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La </a:t>
            </a:r>
            <a:r>
              <a:rPr lang="it-IT" sz="2400" dirty="0"/>
              <a:t>categoria di “Vittime” storicamente più datata è quella delle Vittime del Dovere che vengono identificate già nel </a:t>
            </a:r>
            <a:r>
              <a:rPr lang="it-IT" sz="2400" b="1" dirty="0"/>
              <a:t>Regio Decreto Legge 261 del 1921 </a:t>
            </a:r>
            <a:r>
              <a:rPr lang="it-IT" sz="2400" dirty="0"/>
              <a:t>(con il quale veniva istituito un fondo nel bilancio del Ministero </a:t>
            </a:r>
            <a:r>
              <a:rPr lang="it-IT" sz="2400" dirty="0" smtClean="0"/>
              <a:t>dell’Interno aggiornato di anno in anno  – pari a lire 8.000 - per </a:t>
            </a:r>
            <a:r>
              <a:rPr lang="it-IT" sz="2400" dirty="0"/>
              <a:t>elargizioni alle famiglie) </a:t>
            </a:r>
            <a:r>
              <a:rPr lang="it-IT" sz="2400" dirty="0" smtClean="0"/>
              <a:t>negli Ufficiali </a:t>
            </a:r>
            <a:r>
              <a:rPr lang="it-IT" sz="2400" dirty="0"/>
              <a:t>di PS, </a:t>
            </a:r>
            <a:r>
              <a:rPr lang="it-IT" sz="2400" dirty="0" smtClean="0"/>
              <a:t>nei militari di ogni ordine e grado dei Carabinieri Reali e della Regia Guardia di Finanza. </a:t>
            </a: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6038"/>
          <a:stretch>
            <a:fillRect/>
          </a:stretch>
        </p:blipFill>
        <p:spPr>
          <a:xfrm>
            <a:off x="6945688" y="987426"/>
            <a:ext cx="4409699" cy="3481938"/>
          </a:xfrm>
        </p:spPr>
      </p:pic>
    </p:spTree>
    <p:extLst>
      <p:ext uri="{BB962C8B-B14F-4D97-AF65-F5344CB8AC3E}">
        <p14:creationId xmlns:p14="http://schemas.microsoft.com/office/powerpoint/2010/main" val="12250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  <a:endParaRPr lang="it-IT" sz="2000" i="1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1564128"/>
            <a:ext cx="9144000" cy="5105232"/>
          </a:xfrm>
        </p:spPr>
        <p:txBody>
          <a:bodyPr>
            <a:normAutofit fontScale="25000" lnSpcReduction="20000"/>
          </a:bodyPr>
          <a:lstStyle/>
          <a:p>
            <a:endParaRPr lang="it-IT" dirty="0" smtClean="0"/>
          </a:p>
          <a:p>
            <a:r>
              <a:rPr lang="it-IT" sz="5500" b="1" dirty="0">
                <a:solidFill>
                  <a:schemeClr val="accent1">
                    <a:lumMod val="50000"/>
                  </a:schemeClr>
                </a:solidFill>
              </a:rPr>
              <a:t>Dr. Ernesto GIORGIO</a:t>
            </a:r>
            <a:endParaRPr lang="it-IT" sz="49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4900" i="1" dirty="0">
                <a:solidFill>
                  <a:schemeClr val="accent1">
                    <a:lumMod val="50000"/>
                  </a:schemeClr>
                </a:solidFill>
              </a:rPr>
              <a:t>T. Col. </a:t>
            </a:r>
            <a:r>
              <a:rPr lang="it-IT" sz="4900" i="1" dirty="0" err="1">
                <a:solidFill>
                  <a:schemeClr val="accent1">
                    <a:lumMod val="50000"/>
                  </a:schemeClr>
                </a:solidFill>
              </a:rPr>
              <a:t>CSArn</a:t>
            </a:r>
            <a:r>
              <a:rPr lang="it-IT" sz="4900" i="1" dirty="0">
                <a:solidFill>
                  <a:schemeClr val="accent1">
                    <a:lumMod val="50000"/>
                  </a:schemeClr>
                </a:solidFill>
              </a:rPr>
              <a:t> SPE</a:t>
            </a:r>
          </a:p>
          <a:p>
            <a:r>
              <a:rPr lang="it-IT" sz="4900" i="1" dirty="0">
                <a:solidFill>
                  <a:schemeClr val="accent1">
                    <a:lumMod val="50000"/>
                  </a:schemeClr>
                </a:solidFill>
              </a:rPr>
              <a:t>Presidente 1^ C.M.O. – DMML Bari</a:t>
            </a: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8600" b="1" i="1" dirty="0">
                <a:solidFill>
                  <a:srgbClr val="C00000"/>
                </a:solidFill>
              </a:rPr>
              <a:t>Le Commissioni mediche ospedaliere interforze nella valutazione medico legale del danno da eventi vittimizzanti</a:t>
            </a:r>
          </a:p>
          <a:p>
            <a:endParaRPr lang="it-IT" sz="4900" dirty="0"/>
          </a:p>
          <a:p>
            <a:endParaRPr lang="it-IT" sz="4900" dirty="0"/>
          </a:p>
          <a:p>
            <a:endParaRPr lang="it-IT" dirty="0" smtClean="0"/>
          </a:p>
          <a:p>
            <a:endParaRPr lang="it-IT" dirty="0"/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  <a:endParaRPr lang="it-IT" sz="55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3" y="440050"/>
            <a:ext cx="885698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  <a:p>
            <a:r>
              <a:rPr lang="it-IT" b="1" i="1" dirty="0">
                <a:solidFill>
                  <a:srgbClr val="FF0000"/>
                </a:solidFill>
              </a:rPr>
              <a:t>Sentenze </a:t>
            </a:r>
            <a:r>
              <a:rPr lang="it-IT" b="1" i="1" dirty="0">
                <a:solidFill>
                  <a:srgbClr val="FF0000"/>
                </a:solidFill>
              </a:rPr>
              <a:t>gemelle </a:t>
            </a:r>
            <a:r>
              <a:rPr lang="it-IT" b="1" i="1" dirty="0">
                <a:solidFill>
                  <a:srgbClr val="FF0000"/>
                </a:solidFill>
              </a:rPr>
              <a:t>(</a:t>
            </a:r>
            <a:r>
              <a:rPr lang="it-IT" b="1" i="1" dirty="0">
                <a:solidFill>
                  <a:srgbClr val="FF0000"/>
                </a:solidFill>
              </a:rPr>
              <a:t>6214 – 6215 – 6216 – 6222 /2022)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b="1" i="1" dirty="0">
                <a:solidFill>
                  <a:srgbClr val="FF0000"/>
                </a:solidFill>
              </a:rPr>
              <a:t>Corte Suprema Cassazione – Sez. Unite Civili</a:t>
            </a: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559496" y="332656"/>
            <a:ext cx="8206680" cy="5184574"/>
          </a:xfrm>
        </p:spPr>
        <p:txBody>
          <a:bodyPr>
            <a:normAutofit/>
          </a:bodyPr>
          <a:lstStyle/>
          <a:p>
            <a:pPr lvl="0" algn="l" fontAlgn="base">
              <a:lnSpc>
                <a:spcPct val="150000"/>
              </a:lnSpc>
              <a:spcAft>
                <a:spcPct val="0"/>
              </a:spcAft>
            </a:pP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 Legge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23 dicembre 2000 n°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388</a:t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 Decreto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legge 337/2003 (legge 24 dicembre 2003, n 369)</a:t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Legge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3 agosto 2004 n° 206</a:t>
            </a:r>
            <a:b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Legge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23 dicembre 2005 n° 266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(Legge Finanziaria 2006)</a:t>
            </a:r>
            <a:b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pt-BR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DPR </a:t>
            </a:r>
            <a:r>
              <a:rPr lang="pt-BR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7 luglio 2006 n° 243 (Regolamento</a:t>
            </a:r>
            <a:r>
              <a:rPr lang="pt-BR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/>
            </a:r>
            <a:b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Legge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27 dicembre 2006, n 296  (Legge Finanziaria 2007)</a:t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 Legge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29 novembre 2007, n 222</a:t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 Legge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24 dicembre 2007, n 244  (Legge Finanziaria 2008)</a:t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DPR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30 ottobre 2009, n 181 (Regolamento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b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Ispettorato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Generale della Sanità Militare - n° 0014308 del 09.12.2013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it-IT" sz="16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Consiglio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di Stato – Parere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2881/15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del 23 ottobre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2015</a:t>
            </a:r>
            <a:br>
              <a:rPr lang="it-IT" sz="1600" b="1" u="sng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it-IT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Ispettorato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Generale della Sanità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Militare -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n°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0140422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del </a:t>
            </a:r>
            <a:r>
              <a:rPr lang="it-IT" sz="1600" b="1" u="sng" dirty="0">
                <a:solidFill>
                  <a:srgbClr val="FF0000"/>
                </a:solidFill>
                <a:latin typeface="Arial" pitchFamily="34" charset="0"/>
              </a:rPr>
              <a:t>02.05.2022</a:t>
            </a:r>
            <a:endParaRPr lang="it-IT" sz="1600" u="sng" dirty="0"/>
          </a:p>
        </p:txBody>
      </p:sp>
    </p:spTree>
    <p:extLst>
      <p:ext uri="{BB962C8B-B14F-4D97-AF65-F5344CB8AC3E}">
        <p14:creationId xmlns:p14="http://schemas.microsoft.com/office/powerpoint/2010/main" val="39000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27548" y="4653136"/>
            <a:ext cx="8136904" cy="3744416"/>
          </a:xfrm>
        </p:spPr>
        <p:txBody>
          <a:bodyPr>
            <a:normAutofit/>
          </a:bodyPr>
          <a:lstStyle/>
          <a:p>
            <a:pPr algn="just"/>
            <a:r>
              <a:rPr lang="it-IT" sz="1800" dirty="0">
                <a:solidFill>
                  <a:srgbClr val="002060"/>
                </a:solidFill>
              </a:rPr>
              <a:t>I suddetti principi di diritto affermati </a:t>
            </a:r>
            <a:r>
              <a:rPr lang="it-IT" sz="1800" b="1" dirty="0">
                <a:solidFill>
                  <a:srgbClr val="002060"/>
                </a:solidFill>
              </a:rPr>
              <a:t>NON</a:t>
            </a:r>
            <a:r>
              <a:rPr lang="it-IT" sz="1800" dirty="0">
                <a:solidFill>
                  <a:srgbClr val="002060"/>
                </a:solidFill>
              </a:rPr>
              <a:t> trovano applicazione per le vittime delle richieste estorsive e dell’usura </a:t>
            </a:r>
            <a:r>
              <a:rPr lang="it-IT" sz="1800" dirty="0">
                <a:solidFill>
                  <a:srgbClr val="FF0000"/>
                </a:solidFill>
              </a:rPr>
              <a:t>(</a:t>
            </a:r>
            <a:r>
              <a:rPr lang="it-IT" sz="1800" dirty="0">
                <a:solidFill>
                  <a:srgbClr val="FF0000"/>
                </a:solidFill>
              </a:rPr>
              <a:t>L</a:t>
            </a:r>
            <a:r>
              <a:rPr lang="it-IT" sz="1800" dirty="0">
                <a:solidFill>
                  <a:srgbClr val="FF0000"/>
                </a:solidFill>
              </a:rPr>
              <a:t>egge 23.02.99 n° 44)</a:t>
            </a:r>
          </a:p>
          <a:p>
            <a:pPr algn="just"/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it-IT" sz="1800" b="1" u="sng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it-IT" sz="1800" b="1" u="sng" dirty="0">
                <a:solidFill>
                  <a:schemeClr val="accent1">
                    <a:lumMod val="50000"/>
                  </a:schemeClr>
                </a:solidFill>
              </a:rPr>
              <a:t>alutazione del danno</a:t>
            </a: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criteriologia medico legale fissata art 3 D.P.R. 181/2009</a:t>
            </a:r>
          </a:p>
          <a:p>
            <a:pPr algn="just"/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it-IT" sz="1800" b="1" u="sng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it-IT" sz="1800" b="1" u="sng" dirty="0">
                <a:solidFill>
                  <a:schemeClr val="accent1">
                    <a:lumMod val="50000"/>
                  </a:schemeClr>
                </a:solidFill>
              </a:rPr>
              <a:t>esso causale:</a:t>
            </a: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espresso dalla CMO</a:t>
            </a: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811524" y="573306"/>
            <a:ext cx="8626642" cy="1872208"/>
          </a:xfrm>
        </p:spPr>
        <p:txBody>
          <a:bodyPr>
            <a:normAutofit/>
          </a:bodyPr>
          <a:lstStyle/>
          <a:p>
            <a:pPr algn="just"/>
            <a:r>
              <a:rPr lang="it-IT" sz="1800" b="1" i="1" dirty="0">
                <a:solidFill>
                  <a:srgbClr val="002060"/>
                </a:solidFill>
              </a:rPr>
              <a:t>« All’art. 6, comma 1, della L. 206/2004 deve attribuirsi funzione selettivo-regolativa …. </a:t>
            </a:r>
            <a:br>
              <a:rPr lang="it-IT" sz="1800" b="1" i="1" dirty="0">
                <a:solidFill>
                  <a:srgbClr val="002060"/>
                </a:solidFill>
              </a:rPr>
            </a:br>
            <a:r>
              <a:rPr lang="it-IT" sz="1800" b="1" i="1" dirty="0">
                <a:solidFill>
                  <a:srgbClr val="002060"/>
                </a:solidFill>
              </a:rPr>
              <a:t>I benefici dovuti alle Vittime del Dovere e ai soggetti ad essi equiparati, del Terrorismo e della Criminalità Organizzata devono essere parametrati alla percentuale di invalidità complessiva, da quantificare con i criteri medico legali previsti dagli art. 3 e 4 del D.P.R. 181/2009 «</a:t>
            </a:r>
            <a:endParaRPr lang="it-IT" sz="1800" b="1" i="1" dirty="0">
              <a:solidFill>
                <a:srgbClr val="00206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115780" y="3106885"/>
            <a:ext cx="3960440" cy="8191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 = DB + DM + (IP – DB)</a:t>
            </a:r>
            <a:endParaRPr 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5185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1" y="5661248"/>
            <a:ext cx="9144001" cy="936104"/>
          </a:xfrm>
        </p:spPr>
        <p:txBody>
          <a:bodyPr>
            <a:normAutofit lnSpcReduction="10000"/>
          </a:bodyPr>
          <a:lstStyle/>
          <a:p>
            <a:pPr algn="l"/>
            <a:endParaRPr lang="it-IT" sz="1600" dirty="0">
              <a:solidFill>
                <a:srgbClr val="002060"/>
              </a:solidFill>
            </a:endParaRPr>
          </a:p>
          <a:p>
            <a:pPr algn="l"/>
            <a:r>
              <a:rPr lang="it-IT" sz="1600" dirty="0">
                <a:solidFill>
                  <a:srgbClr val="002060"/>
                </a:solidFill>
                <a:latin typeface="Arial" pitchFamily="34" charset="0"/>
              </a:rPr>
              <a:t>(</a:t>
            </a:r>
            <a:r>
              <a:rPr lang="it-IT" sz="1600" dirty="0">
                <a:solidFill>
                  <a:srgbClr val="002060"/>
                </a:solidFill>
                <a:latin typeface="Arial" pitchFamily="34" charset="0"/>
              </a:rPr>
              <a:t>Ispettorato Generale della Sanità Militare - n° 0014308 del </a:t>
            </a:r>
            <a:r>
              <a:rPr lang="it-IT" sz="1600" dirty="0">
                <a:solidFill>
                  <a:srgbClr val="002060"/>
                </a:solidFill>
                <a:latin typeface="Arial" pitchFamily="34" charset="0"/>
              </a:rPr>
              <a:t>09.12.2013)</a:t>
            </a:r>
          </a:p>
          <a:p>
            <a:pPr algn="l"/>
            <a:r>
              <a:rPr lang="it-IT" sz="1600" dirty="0">
                <a:solidFill>
                  <a:srgbClr val="002060"/>
                </a:solidFill>
                <a:latin typeface="Arial" pitchFamily="34" charset="0"/>
              </a:rPr>
              <a:t>(Direttiva SMD – UGAG – 004/2020)</a:t>
            </a:r>
          </a:p>
          <a:p>
            <a:pPr algn="l"/>
            <a:endParaRPr lang="it-IT" sz="1600" dirty="0">
              <a:solidFill>
                <a:srgbClr val="002060"/>
              </a:solidFill>
              <a:latin typeface="Arial" pitchFamily="34" charset="0"/>
            </a:endParaRPr>
          </a:p>
          <a:p>
            <a:pPr algn="l"/>
            <a:endParaRPr lang="it-IT" sz="1600" dirty="0">
              <a:solidFill>
                <a:srgbClr val="002060"/>
              </a:solidFill>
            </a:endParaRPr>
          </a:p>
          <a:p>
            <a:endParaRPr lang="it-IT" dirty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/>
          </p:nvPr>
        </p:nvGraphicFramePr>
        <p:xfrm>
          <a:off x="2309786" y="1285861"/>
          <a:ext cx="7596634" cy="276717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7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81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bg1"/>
                          </a:solidFill>
                        </a:rPr>
                        <a:t>DOVERE - TERRORISMO</a:t>
                      </a:r>
                      <a:endParaRPr lang="it-IT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solidFill>
                            <a:srgbClr val="FF0000"/>
                          </a:solidFill>
                        </a:rPr>
                        <a:t>EQUIPARATI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726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336600"/>
                          </a:solidFill>
                        </a:rPr>
                        <a:t>%  invalidità complessiva</a:t>
                      </a:r>
                      <a:endParaRPr lang="it-IT" sz="1200" b="1" dirty="0">
                        <a:solidFill>
                          <a:srgbClr val="33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IC = DB + DM + (IP – DB)</a:t>
                      </a:r>
                      <a:endParaRPr lang="it-IT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IC = DB + DM</a:t>
                      </a:r>
                      <a:r>
                        <a:rPr lang="it-IT" sz="1200" b="1" baseline="0" dirty="0" smtClean="0">
                          <a:solidFill>
                            <a:srgbClr val="FF0000"/>
                          </a:solidFill>
                        </a:rPr>
                        <a:t> +</a:t>
                      </a: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 (IP – DB)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737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336600"/>
                          </a:solidFill>
                        </a:rPr>
                        <a:t>nesso</a:t>
                      </a:r>
                      <a:r>
                        <a:rPr lang="it-IT" sz="1200" b="1" baseline="0" dirty="0" smtClean="0">
                          <a:solidFill>
                            <a:srgbClr val="336600"/>
                          </a:solidFill>
                        </a:rPr>
                        <a:t> causale</a:t>
                      </a:r>
                      <a:endParaRPr lang="it-IT" sz="1200" b="1" dirty="0">
                        <a:solidFill>
                          <a:srgbClr val="33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  <a:endParaRPr lang="it-IT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u="sng" dirty="0" smtClean="0">
                          <a:solidFill>
                            <a:srgbClr val="FF0000"/>
                          </a:solidFill>
                        </a:rPr>
                        <a:t>CVCS</a:t>
                      </a:r>
                      <a:endParaRPr lang="it-IT" sz="14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726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336600"/>
                          </a:solidFill>
                        </a:rPr>
                        <a:t>data</a:t>
                      </a:r>
                      <a:r>
                        <a:rPr lang="it-IT" sz="1200" b="1" baseline="0" dirty="0" smtClean="0">
                          <a:solidFill>
                            <a:srgbClr val="336600"/>
                          </a:solidFill>
                        </a:rPr>
                        <a:t> conoscibilità</a:t>
                      </a:r>
                      <a:endParaRPr lang="it-IT" sz="1200" b="1" dirty="0">
                        <a:solidFill>
                          <a:srgbClr val="33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336600"/>
                          </a:solidFill>
                        </a:rPr>
                        <a:t>data</a:t>
                      </a:r>
                      <a:r>
                        <a:rPr lang="it-IT" sz="1200" b="1" baseline="0" dirty="0" smtClean="0">
                          <a:solidFill>
                            <a:srgbClr val="336600"/>
                          </a:solidFill>
                        </a:rPr>
                        <a:t> stabilizzazione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baseline="0" dirty="0" smtClean="0">
                          <a:solidFill>
                            <a:srgbClr val="336600"/>
                          </a:solidFill>
                        </a:rPr>
                        <a:t>(se percentuale invalidità &gt; 25%)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73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336600"/>
                          </a:solidFill>
                        </a:rPr>
                        <a:t>nei casi decesso</a:t>
                      </a:r>
                    </a:p>
                    <a:p>
                      <a:pPr algn="ctr"/>
                      <a:r>
                        <a:rPr lang="it-IT" sz="1200" b="0" i="0" dirty="0" smtClean="0">
                          <a:solidFill>
                            <a:srgbClr val="336600"/>
                          </a:solidFill>
                        </a:rPr>
                        <a:t>indicazione giudizio int.za o agg.to tra </a:t>
                      </a:r>
                      <a:r>
                        <a:rPr lang="it-IT" sz="1200" b="0" i="0" dirty="0" smtClean="0">
                          <a:solidFill>
                            <a:srgbClr val="FF0000"/>
                          </a:solidFill>
                        </a:rPr>
                        <a:t>lesioni/infermità e la morte</a:t>
                      </a:r>
                      <a:endParaRPr lang="it-IT" sz="12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Rettangolo 11"/>
          <p:cNvSpPr/>
          <p:nvPr/>
        </p:nvSpPr>
        <p:spPr>
          <a:xfrm>
            <a:off x="3791744" y="240648"/>
            <a:ext cx="482453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VERBALE BL/G  –  C.M.O.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/>
          </p:nvPr>
        </p:nvGraphicFramePr>
        <p:xfrm>
          <a:off x="2309787" y="4714884"/>
          <a:ext cx="7560841" cy="6400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55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2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336600"/>
                          </a:solidFill>
                        </a:rPr>
                        <a:t>indicazione se lesioni/infermità </a:t>
                      </a:r>
                      <a:r>
                        <a:rPr lang="it-IT" sz="1200" b="0" dirty="0" smtClean="0">
                          <a:solidFill>
                            <a:srgbClr val="336600"/>
                          </a:solidFill>
                        </a:rPr>
                        <a:t>hanno comportato la cessazione dal rapporto</a:t>
                      </a:r>
                      <a:r>
                        <a:rPr lang="it-IT" sz="1200" b="0" baseline="0" dirty="0" smtClean="0">
                          <a:solidFill>
                            <a:srgbClr val="336600"/>
                          </a:solidFill>
                        </a:rPr>
                        <a:t> di impiego</a:t>
                      </a:r>
                      <a:endParaRPr lang="it-IT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0000"/>
                          </a:solidFill>
                        </a:rPr>
                        <a:t>CMO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04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1978764" y="602277"/>
            <a:ext cx="8207375" cy="51838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400" b="1" dirty="0">
                <a:solidFill>
                  <a:srgbClr val="FFFF00"/>
                </a:solidFill>
              </a:rPr>
              <a:t> </a:t>
            </a:r>
            <a:endParaRPr lang="it-IT" altLang="it-IT" sz="1400" dirty="0"/>
          </a:p>
          <a:p>
            <a:pPr algn="ctr"/>
            <a:r>
              <a:rPr lang="it-IT" altLang="it-IT" dirty="0"/>
              <a:t>   </a:t>
            </a:r>
            <a:endParaRPr lang="it-IT" altLang="it-IT" dirty="0" smtClean="0"/>
          </a:p>
          <a:p>
            <a:pPr algn="ctr"/>
            <a:endParaRPr lang="it-IT" altLang="it-IT" dirty="0">
              <a:solidFill>
                <a:srgbClr val="FFFF66"/>
              </a:solidFill>
            </a:endParaRPr>
          </a:p>
          <a:p>
            <a:pPr algn="ctr"/>
            <a:endParaRPr lang="it-IT" altLang="it-IT" dirty="0">
              <a:solidFill>
                <a:srgbClr val="FFFF66"/>
              </a:solidFill>
            </a:endParaRPr>
          </a:p>
          <a:p>
            <a:pPr algn="ctr"/>
            <a:endParaRPr lang="it-IT" altLang="it-IT" dirty="0" smtClean="0">
              <a:solidFill>
                <a:srgbClr val="FFFF66"/>
              </a:solidFill>
            </a:endParaRPr>
          </a:p>
          <a:p>
            <a:pPr algn="ctr"/>
            <a:endParaRPr lang="it-IT" altLang="it-IT" dirty="0">
              <a:solidFill>
                <a:srgbClr val="FFFF66"/>
              </a:solidFill>
            </a:endParaRPr>
          </a:p>
          <a:p>
            <a:pPr algn="ctr"/>
            <a:endParaRPr lang="it-IT" altLang="it-IT" dirty="0">
              <a:solidFill>
                <a:srgbClr val="FFFF66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814368" y="3933056"/>
            <a:ext cx="2664296" cy="1080120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CAPACITA’ LAVORATIVA</a:t>
            </a:r>
          </a:p>
        </p:txBody>
      </p:sp>
      <p:sp>
        <p:nvSpPr>
          <p:cNvPr id="9" name="Rettangolo 8"/>
          <p:cNvSpPr/>
          <p:nvPr/>
        </p:nvSpPr>
        <p:spPr>
          <a:xfrm>
            <a:off x="1978764" y="3933056"/>
            <a:ext cx="2734099" cy="1080120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DANNO BIOLOGICO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351584" y="625373"/>
            <a:ext cx="7704856" cy="954107"/>
          </a:xfrm>
          <a:prstGeom prst="rect">
            <a:avLst/>
          </a:prstGeom>
          <a:solidFill>
            <a:srgbClr val="33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>
                <a:solidFill>
                  <a:srgbClr val="FFFF00"/>
                </a:solidFill>
              </a:rPr>
              <a:t>REGOLAMENTO: D.P.R. 181/2009</a:t>
            </a:r>
            <a:r>
              <a:rPr lang="it-IT" sz="2000" b="1" u="sng" dirty="0"/>
              <a:t> </a:t>
            </a:r>
            <a:r>
              <a:rPr lang="it-IT" sz="2000" dirty="0">
                <a:solidFill>
                  <a:srgbClr val="FFFF00"/>
                </a:solidFill>
              </a:rPr>
              <a:t>(art. 2 - 4)</a:t>
            </a:r>
            <a:endParaRPr lang="it-IT" sz="2000" dirty="0">
              <a:solidFill>
                <a:srgbClr val="FFFF00"/>
              </a:solidFill>
            </a:endParaRPr>
          </a:p>
          <a:p>
            <a:pPr algn="ctr"/>
            <a:r>
              <a:rPr lang="it-IT" dirty="0">
                <a:solidFill>
                  <a:srgbClr val="FFFF00"/>
                </a:solidFill>
              </a:rPr>
              <a:t>(art. 6 </a:t>
            </a:r>
            <a:r>
              <a:rPr lang="it-IT" dirty="0">
                <a:solidFill>
                  <a:srgbClr val="FFFF00"/>
                </a:solidFill>
              </a:rPr>
              <a:t>comma 1 della </a:t>
            </a:r>
            <a:r>
              <a:rPr lang="it-IT" dirty="0">
                <a:solidFill>
                  <a:srgbClr val="FFFF00"/>
                </a:solidFill>
              </a:rPr>
              <a:t>legge 3 agosto 2004, n. 206)</a:t>
            </a:r>
          </a:p>
          <a:p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4115780" y="1801160"/>
            <a:ext cx="3960440" cy="8191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 = DB + DM + (IP – DB)</a:t>
            </a:r>
            <a:endParaRPr 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586168" y="3933056"/>
            <a:ext cx="2599970" cy="1080120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DANNO MORALE</a:t>
            </a:r>
            <a:endParaRPr lang="it-I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67000" y="1678544"/>
            <a:ext cx="8928992" cy="2254513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pPr algn="l"/>
            <a:endParaRPr lang="it-IT" sz="1600" dirty="0"/>
          </a:p>
          <a:p>
            <a:endParaRPr lang="it-IT" sz="49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566392" y="-28970"/>
            <a:ext cx="9001000" cy="5184574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</a:pP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DPR 181/09 – art. 3 …..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«la percentuale di Invalidità Permanente (IP), riferita alla capacità lavorativa, è attribuita </a:t>
            </a:r>
            <a:r>
              <a:rPr lang="it-IT" sz="1600" i="1" u="sng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scegliendo il valore più favorevole confrontando</a:t>
            </a:r>
            <a:r>
              <a:rPr lang="it-IT" sz="1600" i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le tabelle di cui al Decreto Ministero Sanità del 05/02/92 (Invalidità Civile) e le tabelle annesse al Decreto del Presidente della Repubblica 915/78 considerando le fasce percentuali di invalidità relative alle categorie della tabella A e B»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.</a:t>
            </a:r>
            <a:endParaRPr lang="it-IT" sz="1600" u="sng" dirty="0"/>
          </a:p>
        </p:txBody>
      </p:sp>
      <p:sp>
        <p:nvSpPr>
          <p:cNvPr id="7" name="Rettangolo 6"/>
          <p:cNvSpPr/>
          <p:nvPr/>
        </p:nvSpPr>
        <p:spPr>
          <a:xfrm>
            <a:off x="4871864" y="295661"/>
            <a:ext cx="2664296" cy="1080120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CAPACITA’ LAVORATIVA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( I P 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583832" y="408232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Precedente ascrivibilità tabellare ?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087888" y="507220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Menomazioni multiple ?</a:t>
            </a:r>
          </a:p>
        </p:txBody>
      </p:sp>
    </p:spTree>
    <p:extLst>
      <p:ext uri="{BB962C8B-B14F-4D97-AF65-F5344CB8AC3E}">
        <p14:creationId xmlns:p14="http://schemas.microsoft.com/office/powerpoint/2010/main" val="2367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559496" y="979106"/>
            <a:ext cx="9108504" cy="5184574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</a:pPr>
            <a:r>
              <a:rPr lang="it-IT" sz="1600" b="1" dirty="0">
                <a:solidFill>
                  <a:srgbClr val="006600"/>
                </a:solidFill>
                <a:latin typeface="Arial" pitchFamily="34" charset="0"/>
                <a:ea typeface="+mn-ea"/>
                <a:cs typeface="+mn-cs"/>
              </a:rPr>
              <a:t>-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DPR 181/09 – art.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1 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…..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«per DB si intende la lesione di carattere permanente dell’integrità </a:t>
            </a:r>
            <a:r>
              <a:rPr lang="it-IT" sz="1600" dirty="0" err="1">
                <a:solidFill>
                  <a:srgbClr val="006600"/>
                </a:solidFill>
                <a:latin typeface="Arial" pitchFamily="34" charset="0"/>
              </a:rPr>
              <a:t>psico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 fisica della persona suscettibile di accertamento medico legale che esplica un incidenza negativa sulle attività quotidiane e sugli aspetti dinamico relazionali della vita del danneggiato, indipendentemente da eventuali ripercussioni sulla capacità di produrre reddito»</a:t>
            </a: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.</a:t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/>
            </a:r>
            <a:br>
              <a:rPr lang="it-IT" sz="1600" b="1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-DPR 181/09 – art. 4 ….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«la percentuale di DB è determinata in base alle tabelle delle menomazioni e relativi criteri applicativi di cui agli art. 138 e 139 del </a:t>
            </a:r>
            <a:r>
              <a:rPr lang="it-IT" sz="1600" dirty="0" err="1">
                <a:solidFill>
                  <a:srgbClr val="006600"/>
                </a:solidFill>
                <a:latin typeface="Arial" pitchFamily="34" charset="0"/>
              </a:rPr>
              <a:t>D.Lgs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 209/2005 ….»</a:t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/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-DPR 181/09 – art. 5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…. «….fino alla determinazione delle tabelle di cui agli art. 138 e 139…la percentuale di DB è determinata in base alla tabelle delle menomazioni approvata con decreto Ministero Lavoro e Previdenza Sociale in data 12.07.2000 ….»</a:t>
            </a:r>
            <a:endParaRPr lang="it-IT" sz="1600" u="sng" dirty="0"/>
          </a:p>
        </p:txBody>
      </p:sp>
      <p:sp>
        <p:nvSpPr>
          <p:cNvPr id="7" name="Rettangolo 6"/>
          <p:cNvSpPr/>
          <p:nvPr/>
        </p:nvSpPr>
        <p:spPr>
          <a:xfrm>
            <a:off x="4728951" y="255911"/>
            <a:ext cx="2734099" cy="1080120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DANNO BIOLOGICO</a:t>
            </a:r>
          </a:p>
        </p:txBody>
      </p:sp>
    </p:spTree>
    <p:extLst>
      <p:ext uri="{BB962C8B-B14F-4D97-AF65-F5344CB8AC3E}">
        <p14:creationId xmlns:p14="http://schemas.microsoft.com/office/powerpoint/2010/main" val="29183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667000" y="1285860"/>
            <a:ext cx="9001000" cy="4248472"/>
          </a:xfrm>
        </p:spPr>
        <p:txBody>
          <a:bodyPr>
            <a:normAutofit/>
          </a:bodyPr>
          <a:lstStyle/>
          <a:p>
            <a:pPr lvl="0" algn="l" fontAlgn="base">
              <a:lnSpc>
                <a:spcPct val="150000"/>
              </a:lnSpc>
              <a:spcAft>
                <a:spcPct val="0"/>
              </a:spcAft>
            </a:pP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-DPR 181/09 – art. 4 ….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«la determinazione della percentuale del danno morale (DM) viene effettuata, caso per caso, tenendo conto della entità della sofferenza e del turbamento dello stato d’animo, oltre che della lesione alla dignità della persona, connessi e in rapporto all’evento dannoso, fino ad un massimo dei 2/3 della percentuale del danno biologico»</a:t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/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personalizzazione oggettiva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(valenza biologica) </a:t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b="1" dirty="0">
                <a:solidFill>
                  <a:srgbClr val="006600"/>
                </a:solidFill>
                <a:latin typeface="Arial" pitchFamily="34" charset="0"/>
              </a:rPr>
              <a:t>personalizzazione soggettiva 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(aspetti dinamico relazionali, </a:t>
            </a:r>
            <a:r>
              <a:rPr lang="it-IT" sz="1600" b="1" u="sng" dirty="0">
                <a:solidFill>
                  <a:srgbClr val="006600"/>
                </a:solidFill>
                <a:latin typeface="Arial" pitchFamily="34" charset="0"/>
              </a:rPr>
              <a:t>danno morale)</a:t>
            </a: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/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/>
            </a:r>
            <a:br>
              <a:rPr lang="it-IT" sz="1600" dirty="0">
                <a:solidFill>
                  <a:srgbClr val="006600"/>
                </a:solidFill>
                <a:latin typeface="Arial" pitchFamily="34" charset="0"/>
              </a:rPr>
            </a:br>
            <a:r>
              <a:rPr lang="it-IT" sz="1600" dirty="0">
                <a:solidFill>
                  <a:srgbClr val="006600"/>
                </a:solidFill>
                <a:latin typeface="Arial" pitchFamily="34" charset="0"/>
              </a:rPr>
              <a:t>il DM non va in alcun modo confuso con il «danno psicologico/psichiatrico» (vero e proprio, a carattere temporaneo o permanente, incidente sulla complessiva integrità psicofisica della persona) </a:t>
            </a:r>
            <a:endParaRPr lang="it-IT" sz="1600" u="sng" dirty="0"/>
          </a:p>
        </p:txBody>
      </p:sp>
      <p:sp>
        <p:nvSpPr>
          <p:cNvPr id="8" name="Rettangolo 7"/>
          <p:cNvSpPr/>
          <p:nvPr/>
        </p:nvSpPr>
        <p:spPr>
          <a:xfrm>
            <a:off x="4728951" y="255911"/>
            <a:ext cx="2734099" cy="1080120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DANNO MORALE</a:t>
            </a:r>
          </a:p>
        </p:txBody>
      </p:sp>
    </p:spTree>
    <p:extLst>
      <p:ext uri="{BB962C8B-B14F-4D97-AF65-F5344CB8AC3E}">
        <p14:creationId xmlns:p14="http://schemas.microsoft.com/office/powerpoint/2010/main" val="39307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809720" y="1357298"/>
            <a:ext cx="8643998" cy="4827384"/>
          </a:xfrm>
        </p:spPr>
        <p:txBody>
          <a:bodyPr>
            <a:normAutofit/>
          </a:bodyPr>
          <a:lstStyle/>
          <a:p>
            <a:pPr lvl="0" algn="l" fontAlgn="base">
              <a:lnSpc>
                <a:spcPct val="150000"/>
              </a:lnSpc>
              <a:spcAft>
                <a:spcPct val="0"/>
              </a:spcAft>
            </a:pPr>
            <a:r>
              <a:rPr lang="it-IT" sz="1600" dirty="0">
                <a:solidFill>
                  <a:srgbClr val="006600"/>
                </a:solidFill>
              </a:rPr>
              <a:t>La valutazione del Danno Morale è esclusivamente di ordine equitativo e deve essere lasciata al libero apprezzamento del magistrato o di chi è chiamato alla valutazione del danno.</a:t>
            </a:r>
            <a:br>
              <a:rPr lang="it-IT" sz="1600" dirty="0">
                <a:solidFill>
                  <a:srgbClr val="006600"/>
                </a:solidFill>
              </a:rPr>
            </a:br>
            <a:r>
              <a:rPr lang="it-IT" sz="1600" dirty="0">
                <a:solidFill>
                  <a:srgbClr val="006600"/>
                </a:solidFill>
              </a:rPr>
              <a:t/>
            </a:r>
            <a:br>
              <a:rPr lang="it-IT" sz="1600" dirty="0">
                <a:solidFill>
                  <a:srgbClr val="006600"/>
                </a:solidFill>
              </a:rPr>
            </a:br>
            <a:r>
              <a:rPr lang="it-IT" sz="1600" dirty="0">
                <a:solidFill>
                  <a:srgbClr val="006600"/>
                </a:solidFill>
              </a:rPr>
              <a:t>In alcuni ambiti il medico legale potrà risultare di notevole ausilio nella sua quantificazione attraverso la descrizione accurata dei patimenti e delle sofferenze fisiche subite dal soggetto leso.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endParaRPr lang="it-IT" sz="1600" u="sng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66976" y="4643446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6600"/>
                </a:solidFill>
              </a:rPr>
              <a:t>NON esistono parametri di orientamento o tabelle di riferimento</a:t>
            </a:r>
            <a:endParaRPr lang="it-IT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Vittima e Dovere nella Costituzione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rgbClr val="0070C0"/>
                </a:solidFill>
              </a:rPr>
              <a:t>Vittima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I</a:t>
            </a:r>
            <a:r>
              <a:rPr lang="it-IT" dirty="0" smtClean="0"/>
              <a:t>l </a:t>
            </a:r>
            <a:r>
              <a:rPr lang="it-IT" dirty="0"/>
              <a:t>termine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«vittima» </a:t>
            </a:r>
            <a:r>
              <a:rPr lang="it-IT" dirty="0"/>
              <a:t>non compare in alcun articolo della Costituzione </a:t>
            </a:r>
            <a:r>
              <a:rPr lang="it-IT" dirty="0" smtClean="0"/>
              <a:t>Italiana, nemmeno all’art. 111: «… </a:t>
            </a:r>
            <a:r>
              <a:rPr lang="it-IT" dirty="0"/>
              <a:t>la </a:t>
            </a:r>
            <a:r>
              <a:rPr lang="it-IT" i="1" dirty="0"/>
              <a:t>giurisdizione si attua mediante il giusto processo regolato dalla legge; che ogni processo si svolge nel contraddittorio tra le </a:t>
            </a:r>
            <a:r>
              <a:rPr lang="it-IT" b="1" i="1" dirty="0"/>
              <a:t>parti</a:t>
            </a:r>
            <a:r>
              <a:rPr lang="it-IT" i="1" dirty="0"/>
              <a:t>, </a:t>
            </a:r>
            <a:r>
              <a:rPr lang="it-IT" b="1" i="1" dirty="0"/>
              <a:t>in condizioni di parità</a:t>
            </a:r>
            <a:r>
              <a:rPr lang="it-IT" i="1" dirty="0"/>
              <a:t>, davanti a giudice terzo e imparziale. La legge ne assicura la ragionevole </a:t>
            </a:r>
            <a:r>
              <a:rPr lang="it-IT" i="1" dirty="0" smtClean="0"/>
              <a:t>durata</a:t>
            </a:r>
            <a:r>
              <a:rPr lang="it-IT" dirty="0" smtClean="0"/>
              <a:t>…»</a:t>
            </a:r>
          </a:p>
          <a:p>
            <a:r>
              <a:rPr lang="it-IT" dirty="0"/>
              <a:t>XV Legislatura (2006-2008 governo Prodi II) la Commissione Affari Costituzionali della </a:t>
            </a:r>
            <a:r>
              <a:rPr lang="it-IT" dirty="0" smtClean="0"/>
              <a:t>Camera formula una proposta </a:t>
            </a:r>
            <a:r>
              <a:rPr lang="it-IT" dirty="0"/>
              <a:t>di legge costituzionale volta a introdurre nel citato articolo la seguente frase: </a:t>
            </a:r>
            <a:r>
              <a:rPr lang="it-IT" dirty="0" smtClean="0"/>
              <a:t>«la </a:t>
            </a:r>
            <a:r>
              <a:rPr lang="it-IT" dirty="0"/>
              <a:t>Repubblica garantisce i diritti e le facoltà delle vittime di </a:t>
            </a:r>
            <a:r>
              <a:rPr lang="it-IT" dirty="0" smtClean="0"/>
              <a:t>reato»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 smtClean="0">
                <a:solidFill>
                  <a:srgbClr val="0070C0"/>
                </a:solidFill>
              </a:rPr>
              <a:t>Dovere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Il termine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«dovere» </a:t>
            </a:r>
            <a:r>
              <a:rPr lang="it-IT" dirty="0"/>
              <a:t>o comunque il concetto espresso da questo termine </a:t>
            </a:r>
            <a:r>
              <a:rPr lang="it-IT" dirty="0" smtClean="0"/>
              <a:t>ricorre in diverse </a:t>
            </a:r>
            <a:r>
              <a:rPr lang="it-IT" dirty="0"/>
              <a:t>disposizioni costituzionali, a partire dall’art. 54 (Parte I diritti e doveri dei cittadini): </a:t>
            </a:r>
            <a:r>
              <a:rPr lang="it-IT" i="1" dirty="0"/>
              <a:t>«tutti i cittadini hanno il </a:t>
            </a:r>
            <a:r>
              <a:rPr lang="it-IT" b="1" i="1" dirty="0"/>
              <a:t>dovere</a:t>
            </a:r>
            <a:r>
              <a:rPr lang="it-IT" i="1" dirty="0"/>
              <a:t> di essere fedeli alla Repubblica e di osservarne la costituzione e le leggi. I cittadini cui sono affidate funzioni pubbliche hanno il </a:t>
            </a:r>
            <a:r>
              <a:rPr lang="it-IT" b="1" i="1" dirty="0"/>
              <a:t>dovere </a:t>
            </a:r>
            <a:r>
              <a:rPr lang="it-IT" i="1" dirty="0"/>
              <a:t>di adempierle con disciplina e onore, prestando giuramento nei casi stabiliti dalla legge».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90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809720" y="332656"/>
            <a:ext cx="8643998" cy="6329368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50000"/>
              </a:lnSpc>
              <a:spcAft>
                <a:spcPct val="0"/>
              </a:spcAft>
            </a:pP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>criteri semi-quantitativo espressi dalla scuola medico-legale francese</a:t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b="1" dirty="0">
                <a:solidFill>
                  <a:srgbClr val="006600"/>
                </a:solidFill>
              </a:rPr>
              <a:t/>
            </a:r>
            <a:br>
              <a:rPr lang="it-IT" sz="1600" b="1" dirty="0">
                <a:solidFill>
                  <a:srgbClr val="006600"/>
                </a:solidFill>
              </a:rPr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b="1" dirty="0">
                <a:solidFill>
                  <a:srgbClr val="006600"/>
                </a:solidFill>
              </a:rPr>
              <a:t>graduazione schematica a scalare utile a limitare eventuali iniquità risarcitorie</a:t>
            </a: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u="sng" dirty="0"/>
              <a:t/>
            </a:r>
            <a:br>
              <a:rPr lang="it-IT" sz="1600" u="sng" dirty="0"/>
            </a:br>
            <a:endParaRPr lang="it-IT" sz="1600" u="sng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0" y="456672"/>
            <a:ext cx="572262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3153532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309786" y="332656"/>
            <a:ext cx="7643866" cy="5184574"/>
          </a:xfrm>
        </p:spPr>
        <p:txBody>
          <a:bodyPr>
            <a:normAutofit/>
          </a:bodyPr>
          <a:lstStyle/>
          <a:p>
            <a:pPr lvl="0" fontAlgn="base">
              <a:lnSpc>
                <a:spcPct val="150000"/>
              </a:lnSpc>
              <a:spcAft>
                <a:spcPct val="0"/>
              </a:spcAft>
            </a:pPr>
            <a:r>
              <a:rPr lang="it-IT" sz="1600" u="sng" dirty="0"/>
              <a:t/>
            </a:r>
            <a:br>
              <a:rPr lang="it-IT" sz="1600" u="sng" dirty="0"/>
            </a:br>
            <a:r>
              <a:rPr lang="it-IT" sz="1600" b="1" i="1" dirty="0">
                <a:solidFill>
                  <a:srgbClr val="006600"/>
                </a:solidFill>
              </a:rPr>
              <a:t>gravità del danno</a:t>
            </a:r>
            <a:br>
              <a:rPr lang="it-IT" sz="1600" b="1" i="1" dirty="0">
                <a:solidFill>
                  <a:srgbClr val="006600"/>
                </a:solidFill>
              </a:rPr>
            </a:br>
            <a:r>
              <a:rPr lang="it-IT" sz="1600" b="1" i="1" dirty="0">
                <a:solidFill>
                  <a:srgbClr val="006600"/>
                </a:solidFill>
              </a:rPr>
              <a:t>alterazioni della personalità</a:t>
            </a:r>
            <a:br>
              <a:rPr lang="it-IT" sz="1600" b="1" i="1" dirty="0">
                <a:solidFill>
                  <a:srgbClr val="006600"/>
                </a:solidFill>
              </a:rPr>
            </a:br>
            <a:r>
              <a:rPr lang="it-IT" sz="1600" b="1" i="1" dirty="0">
                <a:solidFill>
                  <a:srgbClr val="006600"/>
                </a:solidFill>
              </a:rPr>
              <a:t>tener conto dell’interesse violato</a:t>
            </a:r>
            <a:br>
              <a:rPr lang="it-IT" sz="1600" b="1" i="1" dirty="0">
                <a:solidFill>
                  <a:srgbClr val="006600"/>
                </a:solidFill>
              </a:rPr>
            </a:br>
            <a:r>
              <a:rPr lang="it-IT" sz="1600" b="1" i="1" dirty="0">
                <a:solidFill>
                  <a:srgbClr val="006600"/>
                </a:solidFill>
              </a:rPr>
              <a:t>turbamento d’animo e del dolore intimo (pretium doloris)</a:t>
            </a:r>
            <a:r>
              <a:rPr lang="it-IT" sz="1600" u="sng" dirty="0">
                <a:solidFill>
                  <a:srgbClr val="006600"/>
                </a:solidFill>
              </a:rPr>
              <a:t/>
            </a:r>
            <a:br>
              <a:rPr lang="it-IT" sz="1600" u="sng" dirty="0">
                <a:solidFill>
                  <a:srgbClr val="006600"/>
                </a:solidFill>
              </a:rPr>
            </a:br>
            <a:r>
              <a:rPr lang="it-IT" sz="1600" u="sng" dirty="0">
                <a:solidFill>
                  <a:srgbClr val="006600"/>
                </a:solidFill>
              </a:rPr>
              <a:t> </a:t>
            </a:r>
            <a:r>
              <a:rPr lang="it-IT" sz="1600" u="sng" dirty="0"/>
              <a:t/>
            </a:r>
            <a:br>
              <a:rPr lang="it-IT" sz="1600" u="sng" dirty="0"/>
            </a:br>
            <a:endParaRPr lang="it-IT" sz="1600" u="sng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381224" y="5214951"/>
            <a:ext cx="7429552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 La valutazione è da farsi caso per caso, tenendo presente che esistono lesi e lesioni, e quindi personalizzando, e anche umanizzando, ogni singolo giudizio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381224" y="64291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 VIA EQUITATIVA - PERSONALIZZAZIONE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-2897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31504" y="2132856"/>
            <a:ext cx="8928992" cy="45291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pPr algn="l"/>
            <a:endParaRPr lang="it-IT" dirty="0" smtClean="0"/>
          </a:p>
          <a:p>
            <a:pPr algn="l"/>
            <a:endParaRPr lang="it-IT" sz="2200" dirty="0"/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540060" cy="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4" y="133993"/>
            <a:ext cx="547428" cy="3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559496" y="332656"/>
            <a:ext cx="8206680" cy="5184574"/>
          </a:xfrm>
        </p:spPr>
        <p:txBody>
          <a:bodyPr>
            <a:normAutofit/>
          </a:bodyPr>
          <a:lstStyle/>
          <a:p>
            <a:pPr lvl="0" algn="l" fontAlgn="base">
              <a:lnSpc>
                <a:spcPct val="150000"/>
              </a:lnSpc>
              <a:spcAft>
                <a:spcPct val="0"/>
              </a:spcAft>
            </a:pPr>
            <a:endParaRPr lang="it-IT" sz="1600" u="sng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04112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Herat – Afghanistan 2011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847528" y="68261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</a:rPr>
              <a:t>Gaetano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24430" y="71435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</a:rPr>
              <a:t>Roberto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382016" y="71435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</a:rPr>
              <a:t>David</a:t>
            </a:r>
            <a:endParaRPr lang="it-IT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r>
              <a:rPr lang="it-IT" sz="6000" b="1" dirty="0">
                <a:solidFill>
                  <a:schemeClr val="tx2">
                    <a:lumMod val="50000"/>
                  </a:schemeClr>
                </a:solidFill>
              </a:rPr>
              <a:t>Mirko Schio</a:t>
            </a:r>
          </a:p>
          <a:p>
            <a:r>
              <a:rPr lang="it-IT" sz="5000" i="1" dirty="0">
                <a:solidFill>
                  <a:schemeClr val="tx2">
                    <a:lumMod val="50000"/>
                  </a:schemeClr>
                </a:solidFill>
              </a:rPr>
              <a:t>Presidente dell’Associazione Feriti e Vittime della criminalità e del Dovere Fervicredo </a:t>
            </a:r>
            <a:r>
              <a:rPr lang="it-IT" sz="5000" i="1" dirty="0" err="1">
                <a:solidFill>
                  <a:schemeClr val="tx2">
                    <a:lumMod val="50000"/>
                  </a:schemeClr>
                </a:solidFill>
              </a:rPr>
              <a:t>aps</a:t>
            </a:r>
            <a:endParaRPr lang="it-IT" sz="4900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1100" i="1" dirty="0">
                <a:solidFill>
                  <a:srgbClr val="C00000"/>
                </a:solidFill>
              </a:rPr>
              <a:t>La parola ancora all’Avvocato</a:t>
            </a:r>
          </a:p>
          <a:p>
            <a:endParaRPr lang="it-IT" sz="4900" dirty="0"/>
          </a:p>
          <a:p>
            <a:endParaRPr lang="it-IT" sz="49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13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9800" b="1" dirty="0"/>
              <a:t>L’attenzione interpretativa dal punto di vista giurisprudenziale a garanzia della Vittima incentrata sull’applicazione della legge 23 dicembre 2005 nr. 266</a:t>
            </a:r>
          </a:p>
          <a:p>
            <a:endParaRPr lang="it-IT" sz="5900" dirty="0"/>
          </a:p>
          <a:p>
            <a:pPr algn="l"/>
            <a:endParaRPr lang="it-IT" sz="5900" dirty="0"/>
          </a:p>
          <a:p>
            <a:endParaRPr lang="it-IT" sz="5900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94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  <a:p>
            <a:r>
              <a:rPr lang="it-IT" sz="9600" b="1" dirty="0"/>
              <a:t>La legge 23 dicembre 2005 nr. 266 art. 1</a:t>
            </a:r>
          </a:p>
          <a:p>
            <a:r>
              <a:rPr lang="it-IT" sz="9600" b="1" dirty="0"/>
              <a:t> comma 563</a:t>
            </a:r>
          </a:p>
          <a:p>
            <a:endParaRPr lang="it-IT" sz="6200" dirty="0"/>
          </a:p>
          <a:p>
            <a:pPr algn="l"/>
            <a:r>
              <a:rPr lang="it-IT" sz="7200" b="1" dirty="0"/>
              <a:t>                        a) nel contrasto ad ogni tipo di criminalità; </a:t>
            </a:r>
          </a:p>
          <a:p>
            <a:pPr algn="l"/>
            <a:r>
              <a:rPr lang="it-IT" sz="7200" b="1" dirty="0"/>
              <a:t>                        b) nello svolgimento di servizi di ordine pubblico; </a:t>
            </a:r>
          </a:p>
          <a:p>
            <a:pPr algn="l"/>
            <a:r>
              <a:rPr lang="it-IT" sz="7200" b="1" dirty="0"/>
              <a:t>                        c) nella vigilanza ad infrastrutture civili e militari; </a:t>
            </a:r>
          </a:p>
          <a:p>
            <a:pPr algn="l"/>
            <a:r>
              <a:rPr lang="it-IT" sz="7200" b="1" dirty="0"/>
              <a:t>                        d) in operazioni di soccorso; </a:t>
            </a:r>
          </a:p>
          <a:p>
            <a:pPr algn="l"/>
            <a:r>
              <a:rPr lang="it-IT" sz="7200" b="1" dirty="0"/>
              <a:t>                        e) in attività di tutela della pubblica incolumità</a:t>
            </a:r>
          </a:p>
          <a:p>
            <a:pPr algn="l"/>
            <a:r>
              <a:rPr lang="it-IT" sz="7200" b="1" dirty="0"/>
              <a:t>                        f) a causa di azioni recate nei loro  confronti  in  contesti di impiego </a:t>
            </a:r>
          </a:p>
          <a:p>
            <a:pPr algn="l"/>
            <a:r>
              <a:rPr lang="it-IT" sz="7200" b="1" dirty="0"/>
              <a:t>                            internazionale non aventi,  necessariamente,  caratteristiche di </a:t>
            </a:r>
          </a:p>
          <a:p>
            <a:pPr algn="l"/>
            <a:r>
              <a:rPr lang="it-IT" sz="7200" b="1" dirty="0"/>
              <a:t>                            ostilità. </a:t>
            </a:r>
          </a:p>
          <a:p>
            <a:pPr algn="l"/>
            <a:r>
              <a:rPr lang="it-IT" sz="7200" dirty="0"/>
              <a:t> </a:t>
            </a:r>
            <a:endParaRPr lang="it-IT" sz="49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99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9600" b="1" dirty="0"/>
              <a:t>La legge 23 dicembre 2005 nr. 266 art. 1</a:t>
            </a:r>
          </a:p>
          <a:p>
            <a:r>
              <a:rPr lang="it-IT" sz="9600" b="1" dirty="0"/>
              <a:t> comma 564</a:t>
            </a:r>
          </a:p>
          <a:p>
            <a:endParaRPr lang="it-IT" sz="9600" dirty="0"/>
          </a:p>
          <a:p>
            <a:pPr algn="just"/>
            <a:r>
              <a:rPr lang="it-IT" sz="9600" b="1" dirty="0"/>
              <a:t>in  occasione  o  a  seguito  di  missioni  di qualunque natura, effettuate dentro e fuori dai confini  nazionali  e che siano  riconosciute  dipendenti  da  causa  di  servizio  per  le particolari condizioni ambientali od operative. </a:t>
            </a:r>
          </a:p>
          <a:p>
            <a:pPr algn="just"/>
            <a:endParaRPr lang="it-IT" sz="9600" b="1" dirty="0"/>
          </a:p>
          <a:p>
            <a:pPr algn="just"/>
            <a:r>
              <a:rPr lang="it-IT" sz="9600" b="1" dirty="0"/>
              <a:t>Esempio : militari feriti o ammalati nelle missioni all’estero, Vigili del Fuoco e Marinai affetti da asbestosi o mesotelioma .</a:t>
            </a:r>
          </a:p>
          <a:p>
            <a:pPr algn="just"/>
            <a:endParaRPr lang="it-IT" sz="7000" b="1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72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7600" b="1" dirty="0"/>
              <a:t>I commi 563 e 564 possono essere applicati al personale dei comparti Difesa, Soccorso e Sicurezza impiegato durante l’emergenza da Covid 19 ????</a:t>
            </a:r>
            <a:endParaRPr lang="it-IT" sz="7600" dirty="0"/>
          </a:p>
          <a:p>
            <a:endParaRPr lang="it-IT" sz="9600" b="1" u="sng" dirty="0">
              <a:solidFill>
                <a:srgbClr val="FF0000"/>
              </a:solidFill>
            </a:endParaRPr>
          </a:p>
          <a:p>
            <a:r>
              <a:rPr lang="it-IT" sz="9600" b="1" u="sng" dirty="0">
                <a:solidFill>
                  <a:srgbClr val="FF0000"/>
                </a:solidFill>
              </a:rPr>
              <a:t>La nostra risposta è sì !!</a:t>
            </a:r>
          </a:p>
          <a:p>
            <a:pPr algn="just"/>
            <a:endParaRPr lang="it-IT" sz="8000" b="1" dirty="0"/>
          </a:p>
          <a:p>
            <a:pPr algn="just"/>
            <a:r>
              <a:rPr lang="it-IT" sz="8000" b="1" dirty="0"/>
              <a:t>Comma 564 - la non conoscenza del virus e la mancanza di strumenti idonei alla protezione e prevenzione del personale</a:t>
            </a:r>
          </a:p>
          <a:p>
            <a:pPr algn="just"/>
            <a:endParaRPr lang="it-IT" sz="8000" b="1" dirty="0"/>
          </a:p>
          <a:p>
            <a:pPr algn="just"/>
            <a:r>
              <a:rPr lang="it-IT" sz="8000" b="1" dirty="0"/>
              <a:t>Comma 563 - I servizi prestati dalle FF.OO e FF.AA. durante il lockdown come attività a tutela della pubblica incolumità e ordine pubblico</a:t>
            </a:r>
          </a:p>
          <a:p>
            <a:pPr algn="l"/>
            <a:endParaRPr lang="it-IT" sz="5900" dirty="0"/>
          </a:p>
          <a:p>
            <a:endParaRPr lang="it-IT" sz="5900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029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475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5400" b="1" dirty="0">
                <a:solidFill>
                  <a:schemeClr val="tx2">
                    <a:lumMod val="50000"/>
                  </a:schemeClr>
                </a:solidFill>
              </a:rPr>
              <a:t>Aumento dei contenziosi per la riduttiva interpretazione della legge 266/05 da parte delle Amministrazioni vincolata a vecchi parere del Consiglio di Stato. </a:t>
            </a:r>
          </a:p>
          <a:p>
            <a:pPr algn="just"/>
            <a:endParaRPr lang="it-IT" sz="54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5400" b="1" dirty="0">
                <a:solidFill>
                  <a:schemeClr val="tx2">
                    <a:lumMod val="50000"/>
                  </a:schemeClr>
                </a:solidFill>
              </a:rPr>
              <a:t>Numerose sentenza della Suprema Corte di  Cassazione anche a Sezioni Unite hanno fatto chiarezza sull’applicazione della norma.</a:t>
            </a:r>
            <a:endParaRPr lang="it-IT" sz="49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284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8800" b="1" dirty="0"/>
              <a:t>Trattandosi di prestazioni assistenziali, la competenza è del Giudice del Lavoro e dell’Assistenza come chiarito dalla Suprema Corte.</a:t>
            </a:r>
          </a:p>
          <a:p>
            <a:pPr algn="just"/>
            <a:r>
              <a:rPr lang="it-IT" sz="8800" b="1" dirty="0"/>
              <a:t>(</a:t>
            </a:r>
            <a:r>
              <a:rPr lang="it-IT" sz="8800" b="1" u="sng" dirty="0"/>
              <a:t>Cass. S.U. n. 23300/16</a:t>
            </a:r>
            <a:r>
              <a:rPr lang="it-IT" sz="8800" b="1" dirty="0"/>
              <a:t>). </a:t>
            </a:r>
          </a:p>
          <a:p>
            <a:endParaRPr lang="it-IT" sz="8800" b="1" dirty="0"/>
          </a:p>
          <a:p>
            <a:endParaRPr lang="it-IT" sz="8800" b="1" dirty="0"/>
          </a:p>
          <a:p>
            <a:pPr algn="just"/>
            <a:r>
              <a:rPr lang="it-IT" sz="8800" b="1" dirty="0"/>
              <a:t>La valutazione del rischio e la sussistenza di un </a:t>
            </a:r>
            <a:r>
              <a:rPr lang="it-IT" sz="8800" b="1" i="1" u="sng" dirty="0"/>
              <a:t>quid pluris</a:t>
            </a:r>
            <a:r>
              <a:rPr lang="it-IT" sz="8800" b="1" i="1" dirty="0"/>
              <a:t> </a:t>
            </a:r>
            <a:r>
              <a:rPr lang="it-IT" sz="8800" b="1" dirty="0"/>
              <a:t>rispetto alla normale funzione istituzionale svolta a differenza della legge 466/80 è valutata </a:t>
            </a:r>
            <a:r>
              <a:rPr lang="it-IT" sz="8800" b="1" i="1" dirty="0"/>
              <a:t>ab origine</a:t>
            </a:r>
            <a:r>
              <a:rPr lang="it-IT" sz="8800" b="1" dirty="0"/>
              <a:t> dal Legislatore, pertanto alcuna discrezionalità anche solo valutativa è lasciata all’Amministrazione erogante!  (</a:t>
            </a:r>
            <a:r>
              <a:rPr lang="it-IT" sz="8800" b="1" u="sng" dirty="0"/>
              <a:t>Cass. S.U. 10791/17</a:t>
            </a:r>
            <a:r>
              <a:rPr lang="it-IT" sz="8800" b="1" dirty="0"/>
              <a:t>)</a:t>
            </a:r>
          </a:p>
          <a:p>
            <a:pPr algn="just"/>
            <a:endParaRPr lang="it-IT" sz="80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54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5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Le Vittime – Benefici per i congiunti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/>
              <a:t>Dal 1921 seguivano numerose </a:t>
            </a:r>
            <a:r>
              <a:rPr lang="it-IT" dirty="0"/>
              <a:t>integrazioni e modifiche volte a dilatare le categorie dei beneficiari e ampliarne e diversificarne benefici almeno fino </a:t>
            </a:r>
            <a:r>
              <a:rPr lang="it-IT" dirty="0" smtClean="0"/>
              <a:t>alla:</a:t>
            </a:r>
          </a:p>
          <a:p>
            <a:pPr algn="just"/>
            <a:r>
              <a:rPr lang="it-IT" dirty="0" smtClean="0"/>
              <a:t>Legge n. 1261/1967 estensione delle provvidenze in favore delle famiglie dei </a:t>
            </a:r>
            <a:r>
              <a:rPr lang="it-IT" dirty="0"/>
              <a:t>militari appartenenti alle FFAA caduti vittime del dovere (poi abrogata dal COM, ma mentendo ferma l’equiparazione). </a:t>
            </a:r>
            <a:endParaRPr lang="it-IT" dirty="0" smtClean="0"/>
          </a:p>
          <a:p>
            <a:pPr algn="just"/>
            <a:r>
              <a:rPr lang="it-IT" dirty="0" smtClean="0"/>
              <a:t>Legge n. 629/1973 </a:t>
            </a:r>
            <a:r>
              <a:rPr lang="it-IT" dirty="0"/>
              <a:t>speciale elargizione era elevata a 10.000.000 di </a:t>
            </a:r>
            <a:r>
              <a:rPr lang="it-IT" dirty="0" smtClean="0"/>
              <a:t>lire e nel 1975 a 50.000.000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50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it-IT" sz="49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endParaRPr lang="it-IT" sz="50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C3B72925-D2DF-4324-8FC6-42B55DFB8A4A}"/>
              </a:ext>
            </a:extLst>
          </p:cNvPr>
          <p:cNvGraphicFramePr/>
          <p:nvPr>
            <p:extLst/>
          </p:nvPr>
        </p:nvGraphicFramePr>
        <p:xfrm>
          <a:off x="3033712" y="1714500"/>
          <a:ext cx="6878712" cy="387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2455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2800" b="1" dirty="0"/>
              <a:t>LA QUANTIFICAZIONE DEL DANNO </a:t>
            </a:r>
          </a:p>
          <a:p>
            <a:endParaRPr lang="it-IT" sz="12800" b="1" dirty="0"/>
          </a:p>
          <a:p>
            <a:pPr algn="just"/>
            <a:r>
              <a:rPr lang="it-IT" sz="9600" b="1" dirty="0"/>
              <a:t>Il mancato riconoscimento del danno morale e l’applicazione delle tabelle «civili» anziché quelle «militari» alle Vittime del Dovere.</a:t>
            </a:r>
          </a:p>
          <a:p>
            <a:pPr algn="just"/>
            <a:endParaRPr lang="it-IT" sz="9600" dirty="0"/>
          </a:p>
          <a:p>
            <a:pPr algn="just"/>
            <a:r>
              <a:rPr lang="it-IT" sz="9600" b="1" dirty="0"/>
              <a:t>La sentenza della Suprema Corte di Cassazione SS.UU. 6217/2022 e l’applicazione dell’art. 3 e 4 del DPR 181/09 alle Vittime del terrorismo, della criminalità organizzata, del Dovere ed i soggetti equiparati.</a:t>
            </a:r>
          </a:p>
          <a:p>
            <a:endParaRPr lang="it-IT" sz="9600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08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8600" b="1" dirty="0"/>
              <a:t>Gli accertamenti delle Commissioni mediche incaricate e la facoltà per l’interessato di farsi assistere da un medico di fiducia.</a:t>
            </a:r>
          </a:p>
          <a:p>
            <a:pPr algn="just"/>
            <a:endParaRPr lang="it-IT" sz="8600" b="1" dirty="0"/>
          </a:p>
          <a:p>
            <a:pPr algn="just"/>
            <a:r>
              <a:rPr lang="it-IT" sz="8600" b="1" dirty="0"/>
              <a:t>La possibilità di presentare osservazioni come opportunità di confronto e contenimento dei contenziosi!!</a:t>
            </a:r>
          </a:p>
          <a:p>
            <a:endParaRPr lang="it-IT" sz="5900" dirty="0"/>
          </a:p>
          <a:p>
            <a:endParaRPr lang="it-IT" sz="5900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874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it-IT" sz="11200" b="1" dirty="0"/>
              <a:t>La controversia sull’assegno vitalizio di cui alla legge 407/98, a seguito della sua estensione nella misura originaria alle Vittime del Dovere per effetto del DPR 243/06.</a:t>
            </a:r>
          </a:p>
          <a:p>
            <a:pPr algn="just"/>
            <a:endParaRPr lang="it-IT" sz="8600" b="1" dirty="0"/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10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1200" b="1" dirty="0"/>
              <a:t>ALCUNE QUESTIONI ANCORA DA DEFINIRE</a:t>
            </a:r>
          </a:p>
          <a:p>
            <a:pPr algn="l"/>
            <a:endParaRPr lang="it-IT" sz="4900" b="1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it-IT" sz="8000" b="1" dirty="0"/>
              <a:t>La prescrizione </a:t>
            </a:r>
          </a:p>
          <a:p>
            <a:pPr algn="l"/>
            <a:endParaRPr lang="it-IT" sz="8000" b="1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it-IT" sz="8000" b="1" dirty="0"/>
              <a:t>La rivalutazione della speciale elargizione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it-IT" sz="8000" b="1" dirty="0"/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it-IT" sz="8000" b="1" dirty="0"/>
              <a:t>La cumulabilità della speciale elargizione con l’equo indennizzo, i risarcimenti delle assicurazioni private, il ristoro del danno da parte degli autori del reato</a:t>
            </a:r>
          </a:p>
          <a:p>
            <a:endParaRPr lang="it-IT" sz="8000" b="1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601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40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7000" b="1" dirty="0">
                <a:solidFill>
                  <a:srgbClr val="FF0000"/>
                </a:solidFill>
              </a:rPr>
              <a:t>RIFLESSIONE</a:t>
            </a:r>
          </a:p>
          <a:p>
            <a:endParaRPr lang="it-IT" sz="5400" dirty="0"/>
          </a:p>
          <a:p>
            <a:pPr algn="just"/>
            <a:r>
              <a:rPr lang="it-IT" sz="7000" b="1" dirty="0"/>
              <a:t>Intervenire con fermezza per riorganizzare l’intera materia, affrontando con serietà il progetto di equiparazione piuttosto che contenere la spesa ad ogni costo, anche a pregiudizio dei legittimi diritti delle Vittime. </a:t>
            </a:r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81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25000" lnSpcReduction="20000"/>
          </a:bodyPr>
          <a:lstStyle/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8600" b="1" dirty="0"/>
              <a:t>Un ringraziamento ad ANMELEPA, </a:t>
            </a:r>
          </a:p>
          <a:p>
            <a:r>
              <a:rPr lang="it-IT" sz="8600" b="1" dirty="0"/>
              <a:t>al suo Presidente Magg. Gen. Luigi Lista,</a:t>
            </a:r>
          </a:p>
          <a:p>
            <a:r>
              <a:rPr lang="it-IT" sz="8600" b="1" dirty="0"/>
              <a:t>ed a </a:t>
            </a:r>
            <a:r>
              <a:rPr lang="it-IT" sz="8600" b="1"/>
              <a:t>tutta l’Organizzazione </a:t>
            </a:r>
            <a:r>
              <a:rPr lang="it-IT" sz="8600" b="1" dirty="0"/>
              <a:t>di questo </a:t>
            </a:r>
            <a:r>
              <a:rPr lang="it-IT" sz="8600" b="1"/>
              <a:t>III Congresso</a:t>
            </a:r>
            <a:endParaRPr lang="it-IT" sz="8600" b="1" dirty="0"/>
          </a:p>
          <a:p>
            <a:endParaRPr lang="it-IT" sz="86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60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r>
              <a:rPr lang="it-IT" sz="5500" b="1" dirty="0">
                <a:solidFill>
                  <a:schemeClr val="tx2">
                    <a:lumMod val="50000"/>
                  </a:schemeClr>
                </a:solidFill>
              </a:rPr>
              <a:t>Maurizio Maria Guerra</a:t>
            </a:r>
            <a:endParaRPr lang="it-IT" sz="49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4900" i="1" dirty="0">
                <a:solidFill>
                  <a:schemeClr val="tx2">
                    <a:lumMod val="50000"/>
                  </a:schemeClr>
                </a:solidFill>
              </a:rPr>
              <a:t>avvocato</a:t>
            </a:r>
          </a:p>
          <a:p>
            <a:r>
              <a:rPr lang="it-IT" sz="4900" i="1" dirty="0">
                <a:solidFill>
                  <a:schemeClr val="tx2">
                    <a:lumMod val="50000"/>
                  </a:schemeClr>
                </a:solidFill>
              </a:rPr>
              <a:t>Studio Legale Associato Guerra</a:t>
            </a: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1100" i="1" dirty="0">
                <a:solidFill>
                  <a:srgbClr val="C00000"/>
                </a:solidFill>
              </a:rPr>
              <a:t>La parola ancora all’Avvocato?</a:t>
            </a:r>
          </a:p>
          <a:p>
            <a:endParaRPr lang="it-IT" sz="4900" dirty="0"/>
          </a:p>
          <a:p>
            <a:endParaRPr lang="it-IT" sz="49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02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796DFD-6478-B752-C8CA-07C91DCF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"/>
            <a:ext cx="56886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7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84CC40-7ECE-E0B7-F193-A139F7EF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"/>
            <a:ext cx="59766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8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49291"/>
            <a:ext cx="10515600" cy="1399589"/>
          </a:xfrm>
        </p:spPr>
        <p:txBody>
          <a:bodyPr>
            <a:noAutofit/>
          </a:bodyPr>
          <a:lstStyle/>
          <a:p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b="1" dirty="0" smtClean="0">
                <a:solidFill>
                  <a:srgbClr val="C00000"/>
                </a:solidFill>
              </a:rPr>
              <a:t>Le Vittime e la Legge 466/1980 </a:t>
            </a:r>
            <a:br>
              <a:rPr lang="it-IT" sz="2800" b="1" dirty="0" smtClean="0">
                <a:solidFill>
                  <a:srgbClr val="C00000"/>
                </a:solidFill>
              </a:rPr>
            </a:br>
            <a:r>
              <a:rPr lang="it-IT" sz="2800" b="1" i="1" dirty="0" smtClean="0">
                <a:solidFill>
                  <a:srgbClr val="C00000"/>
                </a:solidFill>
              </a:rPr>
              <a:t>«Speciali </a:t>
            </a:r>
            <a:r>
              <a:rPr lang="it-IT" sz="2800" b="1" i="1" dirty="0">
                <a:solidFill>
                  <a:srgbClr val="C00000"/>
                </a:solidFill>
              </a:rPr>
              <a:t>elargizioni a favore di categorie di dipendenti pubblici e di cittadini vittime del dovere o di azioni </a:t>
            </a:r>
            <a:r>
              <a:rPr lang="it-IT" sz="2800" b="1" i="1" dirty="0" smtClean="0">
                <a:solidFill>
                  <a:srgbClr val="C00000"/>
                </a:solidFill>
              </a:rPr>
              <a:t>terroristiche»</a:t>
            </a:r>
            <a:r>
              <a:rPr lang="it-IT" sz="2800" b="1" i="1" dirty="0">
                <a:solidFill>
                  <a:srgbClr val="C00000"/>
                </a:solidFill>
              </a:rPr>
              <a:t/>
            </a:r>
            <a:br>
              <a:rPr lang="it-IT" sz="2800" b="1" i="1" dirty="0">
                <a:solidFill>
                  <a:srgbClr val="C00000"/>
                </a:solidFill>
              </a:rPr>
            </a:br>
            <a:endParaRPr lang="it-IT" sz="2800" b="1" i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48882"/>
            <a:ext cx="10965024" cy="50758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 smtClean="0"/>
              <a:t>I destinatari dei benefici economici</a:t>
            </a:r>
            <a:r>
              <a:rPr lang="it-IT" dirty="0" smtClean="0"/>
              <a:t> non sono più soltanto i congiunti della vittima deceduta, </a:t>
            </a:r>
            <a:r>
              <a:rPr lang="it-IT" b="1" dirty="0" smtClean="0"/>
              <a:t>ma le vittime stesse</a:t>
            </a:r>
            <a:r>
              <a:rPr lang="it-IT" dirty="0" smtClean="0"/>
              <a:t>, superstiti, </a:t>
            </a:r>
            <a:r>
              <a:rPr lang="it-IT" dirty="0"/>
              <a:t>che </a:t>
            </a:r>
            <a:r>
              <a:rPr lang="it-IT" dirty="0" smtClean="0"/>
              <a:t>abbiano riportato </a:t>
            </a:r>
            <a:r>
              <a:rPr lang="it-IT" dirty="0"/>
              <a:t>in uno degli eventi indicati una </a:t>
            </a:r>
            <a:r>
              <a:rPr lang="it-IT" b="1" dirty="0"/>
              <a:t>invalidità permanente non inferiore all’80%</a:t>
            </a:r>
            <a:r>
              <a:rPr lang="it-IT" dirty="0"/>
              <a:t> o che comunque abbiano comportato la cessazione del rapporto di impiego </a:t>
            </a:r>
            <a:endParaRPr lang="it-IT" dirty="0" smtClean="0"/>
          </a:p>
          <a:p>
            <a:pPr marL="0" indent="0">
              <a:buNone/>
            </a:pPr>
            <a:r>
              <a:rPr lang="it-IT" sz="1200" dirty="0" smtClean="0"/>
              <a:t>(</a:t>
            </a:r>
            <a:r>
              <a:rPr lang="it-IT" sz="1200" dirty="0" err="1" smtClean="0"/>
              <a:t>Artt</a:t>
            </a:r>
            <a:r>
              <a:rPr lang="it-IT" sz="1200" dirty="0" smtClean="0"/>
              <a:t> 1, 2 e 3 estende </a:t>
            </a:r>
            <a:r>
              <a:rPr lang="it-IT" sz="1200" dirty="0"/>
              <a:t>il </a:t>
            </a:r>
            <a:r>
              <a:rPr lang="it-IT" sz="1200" dirty="0" smtClean="0"/>
              <a:t>beneficio </a:t>
            </a:r>
            <a:r>
              <a:rPr lang="it-IT" sz="1200" dirty="0"/>
              <a:t>anche ai magistrati, al personale civile degli istituti di prevenzione e pena e a chiunque prestasse assistenza ad esponenti della PG o della </a:t>
            </a:r>
            <a:r>
              <a:rPr lang="it-IT" sz="1200" dirty="0" smtClean="0"/>
              <a:t>PS) </a:t>
            </a:r>
            <a:endParaRPr lang="it-IT" sz="1200" dirty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b="1" dirty="0" smtClean="0"/>
              <a:t>VALUTAZIONE MEDICO-LEGALE</a:t>
            </a:r>
          </a:p>
          <a:p>
            <a:pPr marL="0" indent="0" algn="ctr">
              <a:buNone/>
            </a:pPr>
            <a:r>
              <a:rPr lang="it-IT" dirty="0" smtClean="0"/>
              <a:t>30/10/1980 Decreto del Ministero dell’Interno con </a:t>
            </a:r>
            <a:r>
              <a:rPr lang="it-IT" dirty="0"/>
              <a:t>il quale </a:t>
            </a:r>
            <a:r>
              <a:rPr lang="it-IT" dirty="0" smtClean="0"/>
              <a:t>si demandava </a:t>
            </a:r>
            <a:r>
              <a:rPr lang="it-IT" dirty="0"/>
              <a:t>alle </a:t>
            </a:r>
            <a:r>
              <a:rPr lang="it-IT" b="1" dirty="0"/>
              <a:t>CMO il compito di quantificare il danno</a:t>
            </a:r>
            <a:r>
              <a:rPr lang="it-IT" dirty="0"/>
              <a:t>, senza tuttavia suggerire i </a:t>
            </a:r>
            <a:r>
              <a:rPr lang="it-IT" dirty="0" smtClean="0"/>
              <a:t>parametri</a:t>
            </a:r>
          </a:p>
          <a:p>
            <a:pPr marL="0" indent="0" algn="ctr">
              <a:buNone/>
            </a:pPr>
            <a:r>
              <a:rPr lang="it-IT" dirty="0" smtClean="0"/>
              <a:t>DM </a:t>
            </a:r>
            <a:r>
              <a:rPr lang="it-IT" dirty="0"/>
              <a:t>11 luglio </a:t>
            </a:r>
            <a:r>
              <a:rPr lang="it-IT" dirty="0" smtClean="0"/>
              <a:t>1983: il parametro valutativo è la </a:t>
            </a:r>
            <a:r>
              <a:rPr lang="it-IT" b="1" dirty="0"/>
              <a:t>Tabella A del DPR </a:t>
            </a:r>
            <a:r>
              <a:rPr lang="it-IT" b="1" dirty="0" smtClean="0"/>
              <a:t>915/1978</a:t>
            </a:r>
            <a:endParaRPr lang="it-IT" b="1" dirty="0"/>
          </a:p>
        </p:txBody>
      </p:sp>
      <p:sp>
        <p:nvSpPr>
          <p:cNvPr id="4" name="Freccia in giù 3"/>
          <p:cNvSpPr/>
          <p:nvPr/>
        </p:nvSpPr>
        <p:spPr>
          <a:xfrm>
            <a:off x="5589037" y="3423919"/>
            <a:ext cx="345233" cy="718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7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7F29F8-59F7-F57A-B5A8-FFF1B5FA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"/>
            <a:ext cx="56886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4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8FA6694-6982-6955-5058-6BAB81D8C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720" y="0"/>
            <a:ext cx="5256584" cy="6858000"/>
          </a:xfrm>
        </p:spPr>
      </p:pic>
    </p:spTree>
    <p:extLst>
      <p:ext uri="{BB962C8B-B14F-4D97-AF65-F5344CB8AC3E}">
        <p14:creationId xmlns:p14="http://schemas.microsoft.com/office/powerpoint/2010/main" val="3603346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38354CB-A800-5AC1-92EC-7BEB84050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688" y="0"/>
            <a:ext cx="5472609" cy="6741368"/>
          </a:xfrm>
        </p:spPr>
      </p:pic>
    </p:spTree>
    <p:extLst>
      <p:ext uri="{BB962C8B-B14F-4D97-AF65-F5344CB8AC3E}">
        <p14:creationId xmlns:p14="http://schemas.microsoft.com/office/powerpoint/2010/main" val="1566961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A094B3-F961-E871-F43F-01C884530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712" y="0"/>
            <a:ext cx="5256585" cy="6858000"/>
          </a:xfrm>
        </p:spPr>
      </p:pic>
    </p:spTree>
    <p:extLst>
      <p:ext uri="{BB962C8B-B14F-4D97-AF65-F5344CB8AC3E}">
        <p14:creationId xmlns:p14="http://schemas.microsoft.com/office/powerpoint/2010/main" val="2342443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r>
              <a:rPr lang="it-IT" sz="5500" b="1" dirty="0">
                <a:solidFill>
                  <a:schemeClr val="tx2">
                    <a:lumMod val="50000"/>
                  </a:schemeClr>
                </a:solidFill>
              </a:rPr>
              <a:t>Maurizio Maria Guerra</a:t>
            </a:r>
            <a:endParaRPr lang="it-IT" sz="49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4900" i="1" dirty="0">
                <a:solidFill>
                  <a:schemeClr val="tx2">
                    <a:lumMod val="50000"/>
                  </a:schemeClr>
                </a:solidFill>
              </a:rPr>
              <a:t>avvocato</a:t>
            </a:r>
          </a:p>
          <a:p>
            <a:r>
              <a:rPr lang="it-IT" sz="4900" i="1" dirty="0">
                <a:solidFill>
                  <a:schemeClr val="tx2">
                    <a:lumMod val="50000"/>
                  </a:schemeClr>
                </a:solidFill>
              </a:rPr>
              <a:t>Studio Legale Associato Guerra</a:t>
            </a: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1100" i="1" dirty="0">
                <a:solidFill>
                  <a:srgbClr val="C00000"/>
                </a:solidFill>
              </a:rPr>
              <a:t>La parola ancora all’Avvocato?</a:t>
            </a:r>
          </a:p>
          <a:p>
            <a:endParaRPr lang="it-IT" sz="4900" dirty="0"/>
          </a:p>
          <a:p>
            <a:endParaRPr lang="it-IT" sz="49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03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35760" y="116634"/>
            <a:ext cx="4104456" cy="1313503"/>
          </a:xfrm>
        </p:spPr>
        <p:txBody>
          <a:bodyPr>
            <a:noAutofit/>
          </a:bodyPr>
          <a:lstStyle/>
          <a:p>
            <a:r>
              <a:rPr lang="it-IT" sz="2000" i="1" dirty="0">
                <a:solidFill>
                  <a:srgbClr val="0070C0"/>
                </a:solidFill>
              </a:rPr>
              <a:t>«La Medicina Legale della Pubblica Amministrazione tra emergenze sociali e tutele speciali»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91544" y="1564128"/>
            <a:ext cx="8136904" cy="5105232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r>
              <a:rPr lang="it-IT" sz="5500" b="1" dirty="0">
                <a:solidFill>
                  <a:schemeClr val="tx2">
                    <a:lumMod val="50000"/>
                  </a:schemeClr>
                </a:solidFill>
              </a:rPr>
              <a:t>Maurizio Maria Guerra</a:t>
            </a:r>
            <a:endParaRPr lang="it-IT" sz="49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4900" i="1" dirty="0">
                <a:solidFill>
                  <a:schemeClr val="tx2">
                    <a:lumMod val="50000"/>
                  </a:schemeClr>
                </a:solidFill>
              </a:rPr>
              <a:t>avvocato</a:t>
            </a:r>
          </a:p>
          <a:p>
            <a:r>
              <a:rPr lang="it-IT" sz="4900" i="1" dirty="0">
                <a:solidFill>
                  <a:schemeClr val="tx2">
                    <a:lumMod val="50000"/>
                  </a:schemeClr>
                </a:solidFill>
              </a:rPr>
              <a:t>Studio Legale Associato Guerra</a:t>
            </a: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11100" i="1" dirty="0">
                <a:solidFill>
                  <a:srgbClr val="C00000"/>
                </a:solidFill>
              </a:rPr>
              <a:t>Grazie </a:t>
            </a:r>
            <a:r>
              <a:rPr lang="it-IT" sz="11100" i="1">
                <a:solidFill>
                  <a:srgbClr val="C00000"/>
                </a:solidFill>
              </a:rPr>
              <a:t>per l’attenzione!</a:t>
            </a:r>
            <a:endParaRPr lang="it-IT" sz="11100" i="1" dirty="0">
              <a:solidFill>
                <a:srgbClr val="C00000"/>
              </a:solidFill>
            </a:endParaRPr>
          </a:p>
          <a:p>
            <a:endParaRPr lang="it-IT" sz="4900" dirty="0"/>
          </a:p>
          <a:p>
            <a:endParaRPr lang="it-IT" sz="4900" dirty="0"/>
          </a:p>
          <a:p>
            <a:endParaRPr lang="it-IT" dirty="0"/>
          </a:p>
          <a:p>
            <a:endParaRPr lang="it-IT" dirty="0"/>
          </a:p>
          <a:p>
            <a:pPr lvl="1"/>
            <a:r>
              <a:rPr lang="it-IT" sz="5000" dirty="0">
                <a:solidFill>
                  <a:schemeClr val="tx2"/>
                </a:solidFill>
                <a:latin typeface="Georgia" panose="02040502050405020303" pitchFamily="18" charset="0"/>
              </a:rPr>
              <a:t>Paestum-29-30 settembre 2022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Associazione Nazionale di Medicina Legale 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per la Pubblica Amministrazione</a:t>
            </a:r>
          </a:p>
          <a:p>
            <a:r>
              <a:rPr lang="it-IT" sz="5500" dirty="0">
                <a:solidFill>
                  <a:schemeClr val="tx2"/>
                </a:solidFill>
                <a:latin typeface="Georgia" panose="02040502050405020303" pitchFamily="18" charset="0"/>
              </a:rPr>
              <a:t>III Congresso Nazionale </a:t>
            </a:r>
          </a:p>
        </p:txBody>
      </p:sp>
      <p:pic>
        <p:nvPicPr>
          <p:cNvPr id="1026" name="Picture 2" descr="C:\Users\marco.cannavicci\Desktop\LOGO DEFINITI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16634"/>
            <a:ext cx="1944216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870" y="133992"/>
            <a:ext cx="22479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Sviluppi normativi e contesto storico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68963"/>
            <a:ext cx="10515600" cy="4773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Anni di piombo</a:t>
            </a:r>
            <a:r>
              <a:rPr lang="it-IT" dirty="0" smtClean="0"/>
              <a:t> (</a:t>
            </a:r>
            <a:r>
              <a:rPr lang="it-IT" dirty="0"/>
              <a:t>fine </a:t>
            </a:r>
            <a:r>
              <a:rPr lang="it-IT" dirty="0" smtClean="0"/>
              <a:t>degli </a:t>
            </a:r>
            <a:r>
              <a:rPr lang="it-IT" dirty="0" smtClean="0">
                <a:hlinkClick r:id="rId2" tooltip="Anni 1960"/>
              </a:rPr>
              <a:t>anni sessanta</a:t>
            </a:r>
            <a:r>
              <a:rPr lang="it-IT" dirty="0" smtClean="0"/>
              <a:t> all'inizio degli </a:t>
            </a:r>
            <a:r>
              <a:rPr lang="it-IT" dirty="0" smtClean="0">
                <a:hlinkClick r:id="rId3" tooltip="Anni 1980"/>
              </a:rPr>
              <a:t>anni ottanta</a:t>
            </a:r>
            <a:r>
              <a:rPr lang="it-IT" dirty="0" smtClean="0"/>
              <a:t>), Fino al 1990 le Vittime erano ricomprese in un </a:t>
            </a:r>
            <a:r>
              <a:rPr lang="it-IT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unico alveo normativo per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esponenti delle forze dell’ordine caduti come vittime del dovere e del terrorismo. </a:t>
            </a:r>
            <a:endParaRPr lang="it-IT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Legge </a:t>
            </a:r>
            <a:r>
              <a:rPr lang="it-IT" b="1" dirty="0"/>
              <a:t>302/1990 “Norme a favore delle vittime del terrorismo e della criminalità organizzata”</a:t>
            </a:r>
            <a:r>
              <a:rPr lang="it-IT" dirty="0"/>
              <a:t> </a:t>
            </a:r>
            <a:r>
              <a:rPr lang="it-IT" dirty="0" smtClean="0"/>
              <a:t> (all’art. 6 – termini e modalità per l’attivazione dei procedimenti di corresponsione dei benefici in cui vengono richiamati i dipendenti pubblici vittime del dovere per i quali si procede d’Ufficio)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 dirty="0" smtClean="0"/>
          </a:p>
        </p:txBody>
      </p:sp>
      <p:sp>
        <p:nvSpPr>
          <p:cNvPr id="4" name="Freccia in giù 3"/>
          <p:cNvSpPr/>
          <p:nvPr/>
        </p:nvSpPr>
        <p:spPr>
          <a:xfrm>
            <a:off x="5281125" y="3110577"/>
            <a:ext cx="373225" cy="755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9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539" y="419878"/>
            <a:ext cx="10515600" cy="1007706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 smtClean="0"/>
              <a:t/>
            </a:r>
            <a:br>
              <a:rPr lang="it-IT" sz="2800" b="1" dirty="0" smtClean="0"/>
            </a:br>
            <a:r>
              <a:rPr lang="it-IT" sz="2800" b="1" dirty="0"/>
              <a:t/>
            </a:r>
            <a:br>
              <a:rPr lang="it-IT" sz="2800" b="1" dirty="0"/>
            </a:br>
            <a:r>
              <a:rPr lang="it-IT" sz="3600" b="1" dirty="0" smtClean="0">
                <a:solidFill>
                  <a:srgbClr val="C00000"/>
                </a:solidFill>
              </a:rPr>
              <a:t>Legge </a:t>
            </a:r>
            <a:r>
              <a:rPr lang="it-IT" sz="3600" b="1" dirty="0">
                <a:solidFill>
                  <a:srgbClr val="C00000"/>
                </a:solidFill>
              </a:rPr>
              <a:t>302/1990 “Norme a favore delle vittime del terrorismo e della criminalità organizzata</a:t>
            </a:r>
            <a:r>
              <a:rPr lang="it-IT" sz="3600" b="1" dirty="0" smtClean="0">
                <a:solidFill>
                  <a:srgbClr val="C00000"/>
                </a:solidFill>
              </a:rPr>
              <a:t>” </a:t>
            </a:r>
            <a:br>
              <a:rPr lang="it-IT" sz="3600" b="1" dirty="0" smtClean="0">
                <a:solidFill>
                  <a:srgbClr val="C00000"/>
                </a:solidFill>
              </a:rPr>
            </a:br>
            <a:r>
              <a:rPr lang="it-IT" sz="3600" b="1" u="sng" dirty="0" smtClean="0">
                <a:solidFill>
                  <a:srgbClr val="0070C0"/>
                </a:solidFill>
              </a:rPr>
              <a:t/>
            </a:r>
            <a:br>
              <a:rPr lang="it-IT" sz="3600" b="1" u="sng" dirty="0" smtClean="0">
                <a:solidFill>
                  <a:srgbClr val="0070C0"/>
                </a:solidFill>
              </a:rPr>
            </a:br>
            <a:r>
              <a:rPr lang="it-IT" sz="2800" dirty="0" smtClean="0"/>
              <a:t/>
            </a:r>
            <a:br>
              <a:rPr lang="it-IT" sz="2800" dirty="0" smtClean="0"/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4225" y="1530220"/>
            <a:ext cx="10515600" cy="5019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u="sng" dirty="0" smtClean="0">
                <a:solidFill>
                  <a:srgbClr val="0070C0"/>
                </a:solidFill>
              </a:rPr>
              <a:t>I </a:t>
            </a:r>
            <a:r>
              <a:rPr lang="it-IT" b="1" u="sng" dirty="0">
                <a:solidFill>
                  <a:srgbClr val="0070C0"/>
                </a:solidFill>
              </a:rPr>
              <a:t>benefici economici sono correlati al grado di invalidità permanente</a:t>
            </a:r>
            <a:br>
              <a:rPr lang="it-IT" b="1" u="sng" dirty="0">
                <a:solidFill>
                  <a:srgbClr val="0070C0"/>
                </a:solidFill>
              </a:rPr>
            </a:br>
            <a:r>
              <a:rPr lang="it-IT" b="1" u="sng" dirty="0">
                <a:solidFill>
                  <a:srgbClr val="0070C0"/>
                </a:solidFill>
              </a:rPr>
              <a:t>Inizia la «vera» storia della criteriologia medico-legale per valutare le Vittime </a:t>
            </a:r>
            <a:endParaRPr lang="it-IT" b="1" u="sng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dirty="0" smtClean="0"/>
              <a:t>Prevede, tra l’altro, </a:t>
            </a:r>
            <a:r>
              <a:rPr lang="it-IT" dirty="0"/>
              <a:t>una </a:t>
            </a:r>
            <a:r>
              <a:rPr lang="it-IT" dirty="0" smtClean="0"/>
              <a:t>elargizione:</a:t>
            </a:r>
          </a:p>
          <a:p>
            <a:pPr>
              <a:buFontTx/>
              <a:buChar char="-"/>
            </a:pPr>
            <a:r>
              <a:rPr lang="it-IT" dirty="0" smtClean="0"/>
              <a:t>ai </a:t>
            </a:r>
            <a:r>
              <a:rPr lang="it-IT" dirty="0"/>
              <a:t>famigliari per i caduti per atti di terrorismo o di eversione dell’ordine democratico, </a:t>
            </a:r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per </a:t>
            </a:r>
            <a:r>
              <a:rPr lang="it-IT" dirty="0"/>
              <a:t>chi subisca </a:t>
            </a:r>
            <a:r>
              <a:rPr lang="it-IT" b="1" dirty="0"/>
              <a:t>una invalidità </a:t>
            </a:r>
            <a:r>
              <a:rPr lang="it-IT" b="1" dirty="0" smtClean="0"/>
              <a:t>permanente con riferimento alla capacità lavorativa: 1,5 milioni di lire per ogni punto percentuale</a:t>
            </a:r>
          </a:p>
          <a:p>
            <a:pPr>
              <a:buFontTx/>
              <a:buChar char="-"/>
            </a:pPr>
            <a:r>
              <a:rPr lang="it-IT" b="1" dirty="0" smtClean="0"/>
              <a:t>a chi riporta una invalidità permanente che comporti la cessazione dell’attività lavorativa o del rapporto di impiego, che vengono equiparati a coloro che riportano una invalidità permanente pari a quattro quinti della capacità lavorativa (80%)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34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9322" y="225166"/>
            <a:ext cx="10515600" cy="1195031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C00000"/>
                </a:solidFill>
              </a:rPr>
              <a:t>Legge 302/1990</a:t>
            </a:r>
            <a:br>
              <a:rPr lang="it-IT" sz="3600" b="1" dirty="0" smtClean="0">
                <a:solidFill>
                  <a:srgbClr val="C00000"/>
                </a:solidFill>
              </a:rPr>
            </a:br>
            <a:r>
              <a:rPr lang="it-IT" sz="3600" b="1" dirty="0" smtClean="0">
                <a:solidFill>
                  <a:srgbClr val="C00000"/>
                </a:solidFill>
              </a:rPr>
              <a:t>Chi valuta e come valutare il danno?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57423"/>
            <a:ext cx="10515600" cy="499003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it-IT" sz="2900" dirty="0"/>
              <a:t>DM n. 377/1992 </a:t>
            </a:r>
            <a:endParaRPr lang="it-IT" sz="2900" dirty="0" smtClean="0"/>
          </a:p>
          <a:p>
            <a:pPr marL="0" indent="0" algn="ctr">
              <a:buNone/>
            </a:pPr>
            <a:r>
              <a:rPr lang="it-IT" sz="2600" dirty="0" smtClean="0"/>
              <a:t>«Regolamento </a:t>
            </a:r>
            <a:r>
              <a:rPr lang="it-IT" sz="2600" dirty="0"/>
              <a:t>concernente disposizioni integrative e modificative del decreto ministeriale 30 ottobre 1980, e successive modificazioni, avente ad oggetto norme a favore delle vittime del terrorismo e della </a:t>
            </a:r>
            <a:r>
              <a:rPr lang="it-IT" sz="2600" dirty="0" smtClean="0"/>
              <a:t>criminalità organizzata» </a:t>
            </a:r>
          </a:p>
          <a:p>
            <a:pPr marL="0" indent="0" algn="ctr">
              <a:buNone/>
            </a:pPr>
            <a:r>
              <a:rPr lang="it-IT" sz="2200" dirty="0" smtClean="0"/>
              <a:t>(da applicare anche alla </a:t>
            </a:r>
            <a:r>
              <a:rPr lang="it-IT" sz="2200" b="1" dirty="0" smtClean="0"/>
              <a:t>L. 466/1980)</a:t>
            </a:r>
            <a:r>
              <a:rPr lang="it-IT" sz="2000" b="1" dirty="0" smtClean="0"/>
              <a:t> </a:t>
            </a:r>
          </a:p>
          <a:p>
            <a:pPr marL="0" indent="0" algn="ctr">
              <a:buNone/>
            </a:pPr>
            <a:r>
              <a:rPr lang="it-IT" sz="2600" b="1" dirty="0" smtClean="0"/>
              <a:t>Articolo 6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600" dirty="0" smtClean="0"/>
              <a:t>Le </a:t>
            </a:r>
            <a:r>
              <a:rPr lang="it-IT" sz="2600" b="1" dirty="0" smtClean="0"/>
              <a:t>CMO </a:t>
            </a:r>
            <a:r>
              <a:rPr lang="it-IT" sz="2600" dirty="0" smtClean="0"/>
              <a:t>sono gli organi deputati alla valutazione e si esprime anche sulle </a:t>
            </a:r>
            <a:r>
              <a:rPr lang="it-IT" sz="2600" b="1" i="1" dirty="0" smtClean="0"/>
              <a:t>cause di invalidità</a:t>
            </a:r>
            <a:r>
              <a:rPr lang="it-IT" sz="2600" b="1" dirty="0" smtClean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600" dirty="0" smtClean="0"/>
              <a:t>La </a:t>
            </a:r>
            <a:r>
              <a:rPr lang="it-IT" sz="2600" b="1" dirty="0" smtClean="0"/>
              <a:t>percentualizzazione dell’invalidità </a:t>
            </a:r>
            <a:r>
              <a:rPr lang="it-IT" sz="2600" dirty="0"/>
              <a:t>delle vittime </a:t>
            </a:r>
            <a:r>
              <a:rPr lang="it-IT" sz="2600" dirty="0" smtClean="0"/>
              <a:t>avviene con l’utilizzo della Tabella </a:t>
            </a:r>
            <a:r>
              <a:rPr lang="it-IT" sz="2600" dirty="0"/>
              <a:t>A del DPR 915/1978 </a:t>
            </a:r>
            <a:r>
              <a:rPr lang="it-IT" sz="2600" dirty="0" smtClean="0"/>
              <a:t>e </a:t>
            </a:r>
            <a:r>
              <a:rPr lang="it-IT" sz="2600" dirty="0"/>
              <a:t>le </a:t>
            </a:r>
            <a:r>
              <a:rPr lang="it-IT" sz="2600" dirty="0" smtClean="0"/>
              <a:t>Tabelle di cui TU </a:t>
            </a:r>
            <a:r>
              <a:rPr lang="it-IT" sz="2600" dirty="0"/>
              <a:t>1124/1965 (ex tabelle </a:t>
            </a:r>
            <a:r>
              <a:rPr lang="it-IT" sz="2600" dirty="0" smtClean="0"/>
              <a:t>INAIL), </a:t>
            </a:r>
            <a:r>
              <a:rPr lang="it-IT" sz="2600" i="1" dirty="0" smtClean="0"/>
              <a:t>adottando, in </a:t>
            </a:r>
            <a:r>
              <a:rPr lang="it-IT" sz="2600" i="1" dirty="0"/>
              <a:t>caso di </a:t>
            </a:r>
            <a:r>
              <a:rPr lang="it-IT" sz="2600" i="1" dirty="0" smtClean="0"/>
              <a:t>difformità, </a:t>
            </a:r>
            <a:r>
              <a:rPr lang="it-IT" sz="2600" dirty="0" smtClean="0"/>
              <a:t>il trattamento </a:t>
            </a:r>
            <a:r>
              <a:rPr lang="it-IT" sz="2600" dirty="0"/>
              <a:t>più favorevole alla vittima. </a:t>
            </a:r>
            <a:endParaRPr lang="it-IT" sz="2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it-IT" sz="2000" dirty="0" smtClean="0"/>
          </a:p>
          <a:p>
            <a:pPr marL="0" indent="0">
              <a:lnSpc>
                <a:spcPct val="100000"/>
              </a:lnSpc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DPR 364/1994</a:t>
            </a:r>
          </a:p>
          <a:p>
            <a:pPr marL="0" indent="0" algn="ctr">
              <a:buNone/>
            </a:pPr>
            <a:r>
              <a:rPr lang="it-IT" sz="2600" dirty="0" smtClean="0"/>
              <a:t>«Regolamento </a:t>
            </a:r>
            <a:r>
              <a:rPr lang="it-IT" sz="2600" dirty="0"/>
              <a:t>recante semplificazione dei procedimenti di concessione di elargizioni a favore delle </a:t>
            </a:r>
            <a:r>
              <a:rPr lang="it-IT" sz="2600" b="1" dirty="0"/>
              <a:t>vittime del dovere</a:t>
            </a:r>
            <a:r>
              <a:rPr lang="it-IT" sz="2600" dirty="0"/>
              <a:t>, dei dipendenti pubblici rimasti invalidi nell'adempimento del loro dovere e dei cittadini o degli apolidi </a:t>
            </a:r>
            <a:r>
              <a:rPr lang="it-IT" sz="2600" b="1" dirty="0"/>
              <a:t>vittime del terrorismo e della </a:t>
            </a:r>
            <a:r>
              <a:rPr lang="it-IT" sz="2600" b="1" dirty="0" smtClean="0"/>
              <a:t>criminalità organizzata</a:t>
            </a:r>
            <a:r>
              <a:rPr lang="it-IT" sz="2600" dirty="0" smtClean="0"/>
              <a:t>».</a:t>
            </a:r>
            <a:endParaRPr lang="it-IT" sz="2600" dirty="0"/>
          </a:p>
          <a:p>
            <a:pPr marL="0" indent="0" algn="ctr">
              <a:buNone/>
            </a:pPr>
            <a:r>
              <a:rPr lang="it-IT" sz="2600" b="1" dirty="0" smtClean="0"/>
              <a:t>Art</a:t>
            </a:r>
            <a:r>
              <a:rPr lang="it-IT" sz="2600" b="1" dirty="0"/>
              <a:t>. 10 </a:t>
            </a:r>
            <a:endParaRPr lang="it-IT" sz="2600" b="1" dirty="0" smtClean="0"/>
          </a:p>
          <a:p>
            <a:pPr marL="0" indent="0">
              <a:buNone/>
            </a:pPr>
            <a:r>
              <a:rPr lang="it-IT" b="1" dirty="0" smtClean="0">
                <a:solidFill>
                  <a:srgbClr val="002060"/>
                </a:solidFill>
              </a:rPr>
              <a:t>L’unico riferimento per </a:t>
            </a:r>
            <a:r>
              <a:rPr lang="it-IT" b="1" dirty="0">
                <a:solidFill>
                  <a:srgbClr val="002060"/>
                </a:solidFill>
              </a:rPr>
              <a:t>definire la </a:t>
            </a:r>
            <a:r>
              <a:rPr lang="it-IT" b="1" dirty="0" smtClean="0">
                <a:solidFill>
                  <a:srgbClr val="002060"/>
                </a:solidFill>
              </a:rPr>
              <a:t>percentuale di invalidità di cui alle </a:t>
            </a:r>
            <a:r>
              <a:rPr lang="it-IT" b="1" dirty="0">
                <a:solidFill>
                  <a:srgbClr val="002060"/>
                </a:solidFill>
              </a:rPr>
              <a:t>Leggi 466/1980 e n. 302/1990 </a:t>
            </a:r>
            <a:r>
              <a:rPr lang="it-IT" b="1" dirty="0" smtClean="0">
                <a:solidFill>
                  <a:srgbClr val="002060"/>
                </a:solidFill>
              </a:rPr>
              <a:t>è la </a:t>
            </a:r>
            <a:r>
              <a:rPr lang="it-IT" b="1" dirty="0">
                <a:solidFill>
                  <a:srgbClr val="002060"/>
                </a:solidFill>
              </a:rPr>
              <a:t>Tabella </a:t>
            </a:r>
            <a:r>
              <a:rPr lang="it-IT" b="1" dirty="0" smtClean="0">
                <a:solidFill>
                  <a:srgbClr val="002060"/>
                </a:solidFill>
              </a:rPr>
              <a:t>allegata al DM </a:t>
            </a:r>
            <a:r>
              <a:rPr lang="it-IT" b="1" dirty="0">
                <a:solidFill>
                  <a:srgbClr val="002060"/>
                </a:solidFill>
              </a:rPr>
              <a:t>della Sanità del 5/2/1992 (tabelle tutt’ora vigenti in tema di invalidità civile).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5769429" y="3630580"/>
            <a:ext cx="326571" cy="6064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5229</Words>
  <Application>Microsoft Office PowerPoint</Application>
  <PresentationFormat>Widescreen</PresentationFormat>
  <Paragraphs>733</Paragraphs>
  <Slides>65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5" baseType="lpstr">
      <vt:lpstr>Agency FB</vt:lpstr>
      <vt:lpstr>Arial</vt:lpstr>
      <vt:lpstr>Calibri</vt:lpstr>
      <vt:lpstr>Calibri Light</vt:lpstr>
      <vt:lpstr>Georgia</vt:lpstr>
      <vt:lpstr>Tahoma</vt:lpstr>
      <vt:lpstr>Times New Roman</vt:lpstr>
      <vt:lpstr>Verdana</vt:lpstr>
      <vt:lpstr>Wingdings</vt:lpstr>
      <vt:lpstr>Tema di Office</vt:lpstr>
      <vt:lpstr>«La Medicina Legale della Pubblica Amministrazione tra emergenze sociali e tutele speciali» </vt:lpstr>
      <vt:lpstr>Le sentenze «gemelle» della Corte Suprema di Cassazione - Sezioni Unite Civili Ragioni della decisione Criteri di calcolo delle percentuali di invalidità applicabili alle liquidazione delle provvidenze economiche per le vittime del dovere  (ovvero del terrorismo e della criminalità organizzata)  effettuate successivamente alla data della entrata in vigore del DPR 181/2009.  </vt:lpstr>
      <vt:lpstr>Le Vittime </vt:lpstr>
      <vt:lpstr>Vittima e Dovere nella Costituzione</vt:lpstr>
      <vt:lpstr>Le Vittime – Benefici per i congiunti</vt:lpstr>
      <vt:lpstr> Le Vittime e la Legge 466/1980  «Speciali elargizioni a favore di categorie di dipendenti pubblici e di cittadini vittime del dovere o di azioni terroristiche» </vt:lpstr>
      <vt:lpstr>Sviluppi normativi e contesto storico</vt:lpstr>
      <vt:lpstr>   Legge 302/1990 “Norme a favore delle vittime del terrorismo e della criminalità organizzata”    </vt:lpstr>
      <vt:lpstr>Legge 302/1990 Chi valuta e come valutare il danno?</vt:lpstr>
      <vt:lpstr>DPR 510/1999  «Regolamento recante nuove norme in favore delle vittime del terrorismo e della criminalità organizzata» </vt:lpstr>
      <vt:lpstr>Valutazione dell’invalidità permanente e contesto storico</vt:lpstr>
      <vt:lpstr>Legge 206/2004  «Nuove norme in favore delle vittime del terrorismo  e delle stragi di tale matrice» </vt:lpstr>
      <vt:lpstr>Legge finanziaria del 2006  (Legge 266 del 26/12/2005) </vt:lpstr>
      <vt:lpstr>DPR 243/2006 (Regolamento concernente termini e modalità di corresponsione delle provvidenze alle vittime del dovere ed ai soggetti equiparati, ai fini della progressiva estensione dei benefici già previsti in favore delle vittime della criminalità e del terrorismo, a norma dell'articolo 1, comma 565, della legge 23 dicembre 2005, n. 266)</vt:lpstr>
      <vt:lpstr>DPR 181/2009 (Regolamento recante i criteri medico-legali per l'accertamento e la determinazione dell'invalidità e del danno biologico e morale a carico delle vittime del terrorismo e delle stragi di tale matrice, a norma dell'articolo 6 della legge 3 agosto 2004, n. 206) Sono trascorsi 10 anni dal DPR 510/1999… </vt:lpstr>
      <vt:lpstr>In sintesi, le motivazioni … </vt:lpstr>
      <vt:lpstr>… le motivazioni </vt:lpstr>
      <vt:lpstr>Si legge, in sentenza</vt:lpstr>
      <vt:lpstr>Conclusioni delle Sentenze</vt:lpstr>
      <vt:lpstr>Criticità emergenti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«La Medicina Legale della Pubblica Amministrazione tra emergenze sociali e tutele speciali» </vt:lpstr>
      <vt:lpstr>Presentazione standard di PowerPoint</vt:lpstr>
      <vt:lpstr>- Legge 23 dicembre 2000 n° 388 - Decreto legge 337/2003 (legge 24 dicembre 2003, n 369) - Legge 3 agosto 2004 n° 206 - Legge 23 dicembre 2005 n° 266 (Legge Finanziaria 2006) - DPR 7 luglio 2006 n° 243 (Regolamento) - Legge 27 dicembre 2006, n 296  (Legge Finanziaria 2007) - Legge 29 novembre 2007, n 222 - Legge 24 dicembre 2007, n 244  (Legge Finanziaria 2008) - DPR 30 ottobre 2009, n 181 (Regolamento) - Ispettorato Generale della Sanità Militare - n° 0014308 del 09.12.2013 - Consiglio di Stato – Parere 2881/15 del 23 ottobre 2015 - Ispettorato Generale della Sanità Militare - n° 0140422 del 02.05.2022</vt:lpstr>
      <vt:lpstr>« All’art. 6, comma 1, della L. 206/2004 deve attribuirsi funzione selettivo-regolativa ….  I benefici dovuti alle Vittime del Dovere e ai soggetti ad essi equiparati, del Terrorismo e della Criminalità Organizzata devono essere parametrati alla percentuale di invalidità complessiva, da quantificare con i criteri medico legali previsti dagli art. 3 e 4 del D.P.R. 181/2009 «</vt:lpstr>
      <vt:lpstr>Presentazione standard di PowerPoint</vt:lpstr>
      <vt:lpstr>          </vt:lpstr>
      <vt:lpstr>DPR 181/09 – art. 3 ….. «la percentuale di Invalidità Permanente (IP), riferita alla capacità lavorativa, è attribuita scegliendo il valore più favorevole confrontando le tabelle di cui al Decreto Ministero Sanità del 05/02/92 (Invalidità Civile) e le tabelle annesse al Decreto del Presidente della Repubblica 915/78 considerando le fasce percentuali di invalidità relative alle categorie della tabella A e B».</vt:lpstr>
      <vt:lpstr>-DPR 181/09 – art. 1 ….. «per DB si intende la lesione di carattere permanente dell’integrità psico fisica della persona suscettibile di accertamento medico legale che esplica un incidenza negativa sulle attività quotidiane e sugli aspetti dinamico relazionali della vita del danneggiato, indipendentemente da eventuali ripercussioni sulla capacità di produrre reddito».  -DPR 181/09 – art. 4 …. «la percentuale di DB è determinata in base alle tabelle delle menomazioni e relativi criteri applicativi di cui agli art. 138 e 139 del D.Lgs 209/2005 ….»  -DPR 181/09 – art. 5 …. «….fino alla determinazione delle tabelle di cui agli art. 138 e 139…la percentuale di DB è determinata in base alla tabelle delle menomazioni approvata con decreto Ministero Lavoro e Previdenza Sociale in data 12.07.2000 ….»</vt:lpstr>
      <vt:lpstr>-DPR 181/09 – art. 4 …. «la determinazione della percentuale del danno morale (DM) viene effettuata, caso per caso, tenendo conto della entità della sofferenza e del turbamento dello stato d’animo, oltre che della lesione alla dignità della persona, connessi e in rapporto all’evento dannoso, fino ad un massimo dei 2/3 della percentuale del danno biologico»  personalizzazione oggettiva (valenza biologica)  personalizzazione soggettiva (aspetti dinamico relazionali, danno morale)  il DM non va in alcun modo confuso con il «danno psicologico/psichiatrico» (vero e proprio, a carattere temporaneo o permanente, incidente sulla complessiva integrità psicofisica della persona) </vt:lpstr>
      <vt:lpstr>La valutazione del Danno Morale è esclusivamente di ordine equitativo e deve essere lasciata al libero apprezzamento del magistrato o di chi è chiamato alla valutazione del danno.  In alcuni ambiti il medico legale potrà risultare di notevole ausilio nella sua quantificazione attraverso la descrizione accurata dei patimenti e delle sofferenze fisiche subite dal soggetto leso.       </vt:lpstr>
      <vt:lpstr> criteri semi-quantitativo espressi dalla scuola medico-legale francese                   graduazione schematica a scalare utile a limitare eventuali iniquità risarcitorie   </vt:lpstr>
      <vt:lpstr> gravità del danno alterazioni della personalità tener conto dell’interesse violato turbamento d’animo e del dolore intimo (pretium doloris)   </vt:lpstr>
      <vt:lpstr>Presentazione standard di PowerPoint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«La Medicina Legale della Pubblica Amministrazione tra emergenze sociali e tutele speciali»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«La Medicina Legale della Pubblica Amministrazione tra emergenze sociali e tutele speciali» </vt:lpstr>
      <vt:lpstr>«La Medicina Legale della Pubblica Amministrazione tra emergenze sociali e tutele speciali» </vt:lpstr>
    </vt:vector>
  </TitlesOfParts>
  <Company>Comando C4 Difesa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sentenze «gemelle» della Corte Suprema di Cassazione Sezioni Unite Civili</dc:title>
  <dc:creator>Parroni, Magg. Eleonora - CML</dc:creator>
  <cp:lastModifiedBy>lionello.papa@gmail.com</cp:lastModifiedBy>
  <cp:revision>86</cp:revision>
  <cp:lastPrinted>2022-09-28T07:35:27Z</cp:lastPrinted>
  <dcterms:created xsi:type="dcterms:W3CDTF">2022-09-14T10:58:58Z</dcterms:created>
  <dcterms:modified xsi:type="dcterms:W3CDTF">2022-10-10T16:30:09Z</dcterms:modified>
</cp:coreProperties>
</file>