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56" r:id="rId2"/>
    <p:sldMasterId id="2147483768" r:id="rId3"/>
    <p:sldMasterId id="2147483780" r:id="rId4"/>
    <p:sldMasterId id="2147483792" r:id="rId5"/>
    <p:sldMasterId id="2147483805" r:id="rId6"/>
    <p:sldMasterId id="2147483823" r:id="rId7"/>
  </p:sldMasterIdLst>
  <p:notesMasterIdLst>
    <p:notesMasterId r:id="rId161"/>
  </p:notesMasterIdLst>
  <p:sldIdLst>
    <p:sldId id="462" r:id="rId8"/>
    <p:sldId id="463" r:id="rId9"/>
    <p:sldId id="464" r:id="rId10"/>
    <p:sldId id="465" r:id="rId11"/>
    <p:sldId id="466" r:id="rId12"/>
    <p:sldId id="467" r:id="rId13"/>
    <p:sldId id="468" r:id="rId14"/>
    <p:sldId id="469" r:id="rId15"/>
    <p:sldId id="470" r:id="rId16"/>
    <p:sldId id="471" r:id="rId17"/>
    <p:sldId id="472" r:id="rId18"/>
    <p:sldId id="473" r:id="rId19"/>
    <p:sldId id="474" r:id="rId20"/>
    <p:sldId id="475" r:id="rId21"/>
    <p:sldId id="476" r:id="rId22"/>
    <p:sldId id="477" r:id="rId23"/>
    <p:sldId id="478" r:id="rId24"/>
    <p:sldId id="479" r:id="rId25"/>
    <p:sldId id="480" r:id="rId26"/>
    <p:sldId id="481" r:id="rId27"/>
    <p:sldId id="482" r:id="rId28"/>
    <p:sldId id="483" r:id="rId29"/>
    <p:sldId id="484" r:id="rId30"/>
    <p:sldId id="485" r:id="rId31"/>
    <p:sldId id="486" r:id="rId32"/>
    <p:sldId id="487" r:id="rId33"/>
    <p:sldId id="488" r:id="rId34"/>
    <p:sldId id="489" r:id="rId35"/>
    <p:sldId id="490" r:id="rId36"/>
    <p:sldId id="491" r:id="rId37"/>
    <p:sldId id="492" r:id="rId38"/>
    <p:sldId id="493" r:id="rId39"/>
    <p:sldId id="494" r:id="rId40"/>
    <p:sldId id="495" r:id="rId41"/>
    <p:sldId id="496" r:id="rId42"/>
    <p:sldId id="497" r:id="rId43"/>
    <p:sldId id="498" r:id="rId44"/>
    <p:sldId id="499" r:id="rId45"/>
    <p:sldId id="500" r:id="rId46"/>
    <p:sldId id="501" r:id="rId47"/>
    <p:sldId id="502" r:id="rId48"/>
    <p:sldId id="503" r:id="rId49"/>
    <p:sldId id="504" r:id="rId50"/>
    <p:sldId id="505" r:id="rId51"/>
    <p:sldId id="506" r:id="rId52"/>
    <p:sldId id="507" r:id="rId53"/>
    <p:sldId id="508" r:id="rId54"/>
    <p:sldId id="509" r:id="rId55"/>
    <p:sldId id="510" r:id="rId56"/>
    <p:sldId id="511" r:id="rId57"/>
    <p:sldId id="512" r:id="rId58"/>
    <p:sldId id="513" r:id="rId59"/>
    <p:sldId id="514" r:id="rId60"/>
    <p:sldId id="515" r:id="rId61"/>
    <p:sldId id="516" r:id="rId62"/>
    <p:sldId id="517" r:id="rId63"/>
    <p:sldId id="518" r:id="rId64"/>
    <p:sldId id="519" r:id="rId65"/>
    <p:sldId id="520" r:id="rId66"/>
    <p:sldId id="521" r:id="rId67"/>
    <p:sldId id="522" r:id="rId68"/>
    <p:sldId id="523" r:id="rId69"/>
    <p:sldId id="524" r:id="rId70"/>
    <p:sldId id="525" r:id="rId71"/>
    <p:sldId id="526" r:id="rId72"/>
    <p:sldId id="527" r:id="rId73"/>
    <p:sldId id="528" r:id="rId74"/>
    <p:sldId id="529" r:id="rId75"/>
    <p:sldId id="530" r:id="rId76"/>
    <p:sldId id="531" r:id="rId77"/>
    <p:sldId id="532" r:id="rId78"/>
    <p:sldId id="533" r:id="rId79"/>
    <p:sldId id="534" r:id="rId80"/>
    <p:sldId id="535" r:id="rId81"/>
    <p:sldId id="536" r:id="rId82"/>
    <p:sldId id="537" r:id="rId83"/>
    <p:sldId id="538" r:id="rId84"/>
    <p:sldId id="539" r:id="rId85"/>
    <p:sldId id="540" r:id="rId86"/>
    <p:sldId id="541" r:id="rId87"/>
    <p:sldId id="542" r:id="rId88"/>
    <p:sldId id="543" r:id="rId89"/>
    <p:sldId id="544" r:id="rId90"/>
    <p:sldId id="545" r:id="rId91"/>
    <p:sldId id="546" r:id="rId92"/>
    <p:sldId id="547" r:id="rId93"/>
    <p:sldId id="548" r:id="rId94"/>
    <p:sldId id="549" r:id="rId95"/>
    <p:sldId id="550" r:id="rId96"/>
    <p:sldId id="551" r:id="rId97"/>
    <p:sldId id="552" r:id="rId98"/>
    <p:sldId id="553" r:id="rId99"/>
    <p:sldId id="554" r:id="rId100"/>
    <p:sldId id="555" r:id="rId101"/>
    <p:sldId id="556" r:id="rId102"/>
    <p:sldId id="557" r:id="rId103"/>
    <p:sldId id="558" r:id="rId104"/>
    <p:sldId id="559" r:id="rId105"/>
    <p:sldId id="560" r:id="rId106"/>
    <p:sldId id="561" r:id="rId107"/>
    <p:sldId id="562" r:id="rId108"/>
    <p:sldId id="563" r:id="rId109"/>
    <p:sldId id="564" r:id="rId110"/>
    <p:sldId id="565" r:id="rId111"/>
    <p:sldId id="566" r:id="rId112"/>
    <p:sldId id="567" r:id="rId113"/>
    <p:sldId id="568" r:id="rId114"/>
    <p:sldId id="569" r:id="rId115"/>
    <p:sldId id="570" r:id="rId116"/>
    <p:sldId id="571" r:id="rId117"/>
    <p:sldId id="572" r:id="rId118"/>
    <p:sldId id="573" r:id="rId119"/>
    <p:sldId id="574" r:id="rId120"/>
    <p:sldId id="575" r:id="rId121"/>
    <p:sldId id="576" r:id="rId122"/>
    <p:sldId id="577" r:id="rId123"/>
    <p:sldId id="578" r:id="rId124"/>
    <p:sldId id="579" r:id="rId125"/>
    <p:sldId id="580" r:id="rId126"/>
    <p:sldId id="581" r:id="rId127"/>
    <p:sldId id="582" r:id="rId128"/>
    <p:sldId id="583" r:id="rId129"/>
    <p:sldId id="584" r:id="rId130"/>
    <p:sldId id="585" r:id="rId131"/>
    <p:sldId id="586" r:id="rId132"/>
    <p:sldId id="587" r:id="rId133"/>
    <p:sldId id="588" r:id="rId134"/>
    <p:sldId id="589" r:id="rId135"/>
    <p:sldId id="590" r:id="rId136"/>
    <p:sldId id="591" r:id="rId137"/>
    <p:sldId id="592" r:id="rId138"/>
    <p:sldId id="593" r:id="rId139"/>
    <p:sldId id="594" r:id="rId140"/>
    <p:sldId id="595" r:id="rId141"/>
    <p:sldId id="596" r:id="rId142"/>
    <p:sldId id="597" r:id="rId143"/>
    <p:sldId id="598" r:id="rId144"/>
    <p:sldId id="599" r:id="rId145"/>
    <p:sldId id="600" r:id="rId146"/>
    <p:sldId id="601" r:id="rId147"/>
    <p:sldId id="602" r:id="rId148"/>
    <p:sldId id="603" r:id="rId149"/>
    <p:sldId id="604" r:id="rId150"/>
    <p:sldId id="605" r:id="rId151"/>
    <p:sldId id="606" r:id="rId152"/>
    <p:sldId id="607" r:id="rId153"/>
    <p:sldId id="608" r:id="rId154"/>
    <p:sldId id="609" r:id="rId155"/>
    <p:sldId id="610" r:id="rId156"/>
    <p:sldId id="611" r:id="rId157"/>
    <p:sldId id="612" r:id="rId158"/>
    <p:sldId id="613" r:id="rId159"/>
    <p:sldId id="614" r:id="rId16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59" Type="http://schemas.openxmlformats.org/officeDocument/2006/relationships/slide" Target="slides/slide152.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5.xml"/><Relationship Id="rId95" Type="http://schemas.openxmlformats.org/officeDocument/2006/relationships/slide" Target="slides/slide88.xml"/><Relationship Id="rId160" Type="http://schemas.openxmlformats.org/officeDocument/2006/relationships/slide" Target="slides/slide153.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51" Type="http://schemas.openxmlformats.org/officeDocument/2006/relationships/slide" Target="slides/slide144.xml"/><Relationship Id="rId156" Type="http://schemas.openxmlformats.org/officeDocument/2006/relationships/slide" Target="slides/slide149.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6" Type="http://schemas.openxmlformats.org/officeDocument/2006/relationships/slide" Target="slides/slide9.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tableStyles" Target="tableStyles.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slide" Target="slides/slide148.xml"/></Relationships>
</file>

<file path=ppt/diagrams/_rels/data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NULL"/><Relationship Id="rId1" Type="http://schemas.openxmlformats.org/officeDocument/2006/relationships/image" Target="../media/image36.png"/><Relationship Id="rId6" Type="http://schemas.openxmlformats.org/officeDocument/2006/relationships/image" Target="NULL"/><Relationship Id="rId5" Type="http://schemas.openxmlformats.org/officeDocument/2006/relationships/image" Target="../media/image38.png"/><Relationship Id="rId4" Type="http://schemas.openxmlformats.org/officeDocument/2006/relationships/image" Target="NULL"/></Relationships>
</file>

<file path=ppt/diagrams/_rels/drawing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NULL"/><Relationship Id="rId1" Type="http://schemas.openxmlformats.org/officeDocument/2006/relationships/image" Target="../media/image36.png"/><Relationship Id="rId6" Type="http://schemas.openxmlformats.org/officeDocument/2006/relationships/image" Target="NULL"/><Relationship Id="rId5" Type="http://schemas.openxmlformats.org/officeDocument/2006/relationships/image" Target="../media/image38.png"/><Relationship Id="rId4" Type="http://schemas.openxmlformats.org/officeDocument/2006/relationships/image" Target="NUL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9161CA-DB9C-41ED-B529-B2D7DD73D07C}"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F2802B6B-D921-4E7B-93D9-319233F4086F}">
      <dgm:prSet/>
      <dgm:spPr/>
      <dgm:t>
        <a:bodyPr/>
        <a:lstStyle/>
        <a:p>
          <a:r>
            <a:rPr lang="it-IT"/>
            <a:t>la prevenzione primaria ed in particolare la lotta al tabagismo </a:t>
          </a:r>
          <a:endParaRPr lang="en-US"/>
        </a:p>
      </dgm:t>
    </dgm:pt>
    <dgm:pt modelId="{88346809-4C73-495C-B46E-542FB56CC612}" type="parTrans" cxnId="{257096EC-2AEB-4457-8708-090A148563D9}">
      <dgm:prSet/>
      <dgm:spPr/>
      <dgm:t>
        <a:bodyPr/>
        <a:lstStyle/>
        <a:p>
          <a:endParaRPr lang="en-US"/>
        </a:p>
      </dgm:t>
    </dgm:pt>
    <dgm:pt modelId="{4752128B-8130-4DB2-8185-586A8135C521}" type="sibTrans" cxnId="{257096EC-2AEB-4457-8708-090A148563D9}">
      <dgm:prSet/>
      <dgm:spPr/>
      <dgm:t>
        <a:bodyPr/>
        <a:lstStyle/>
        <a:p>
          <a:endParaRPr lang="en-US"/>
        </a:p>
      </dgm:t>
    </dgm:pt>
    <dgm:pt modelId="{CC9227BF-F2C8-47EF-B0C8-9268BD6EFDB7}">
      <dgm:prSet/>
      <dgm:spPr/>
      <dgm:t>
        <a:bodyPr/>
        <a:lstStyle/>
        <a:p>
          <a:r>
            <a:rPr lang="it-IT"/>
            <a:t>la diffusione degli screening su base nazionale </a:t>
          </a:r>
          <a:endParaRPr lang="en-US"/>
        </a:p>
      </dgm:t>
    </dgm:pt>
    <dgm:pt modelId="{E755C98C-B2EC-45F8-A25D-AEE0D5BE510A}" type="parTrans" cxnId="{7E64173F-8A28-44A0-957E-168E7E828D10}">
      <dgm:prSet/>
      <dgm:spPr/>
      <dgm:t>
        <a:bodyPr/>
        <a:lstStyle/>
        <a:p>
          <a:endParaRPr lang="en-US"/>
        </a:p>
      </dgm:t>
    </dgm:pt>
    <dgm:pt modelId="{CBB36711-2991-428D-92A3-D1523227B383}" type="sibTrans" cxnId="{7E64173F-8A28-44A0-957E-168E7E828D10}">
      <dgm:prSet/>
      <dgm:spPr/>
      <dgm:t>
        <a:bodyPr/>
        <a:lstStyle/>
        <a:p>
          <a:endParaRPr lang="en-US"/>
        </a:p>
      </dgm:t>
    </dgm:pt>
    <dgm:pt modelId="{D5DDAE75-1722-413A-985D-A68AE1039996}">
      <dgm:prSet/>
      <dgm:spPr/>
      <dgm:t>
        <a:bodyPr/>
        <a:lstStyle/>
        <a:p>
          <a:r>
            <a:rPr lang="it-IT"/>
            <a:t>i miglioramenti diagnostici </a:t>
          </a:r>
          <a:endParaRPr lang="en-US"/>
        </a:p>
      </dgm:t>
    </dgm:pt>
    <dgm:pt modelId="{A5FE1A91-D4DA-46C8-8F6A-5941ABB91414}" type="parTrans" cxnId="{C04B4ECB-82C5-43E6-AF02-DBC16107DF73}">
      <dgm:prSet/>
      <dgm:spPr/>
      <dgm:t>
        <a:bodyPr/>
        <a:lstStyle/>
        <a:p>
          <a:endParaRPr lang="en-US"/>
        </a:p>
      </dgm:t>
    </dgm:pt>
    <dgm:pt modelId="{E7664694-26BD-4159-A174-A1D2323FAC60}" type="sibTrans" cxnId="{C04B4ECB-82C5-43E6-AF02-DBC16107DF73}">
      <dgm:prSet/>
      <dgm:spPr/>
      <dgm:t>
        <a:bodyPr/>
        <a:lstStyle/>
        <a:p>
          <a:endParaRPr lang="en-US"/>
        </a:p>
      </dgm:t>
    </dgm:pt>
    <dgm:pt modelId="{4BA187F7-3280-486B-8525-A744EE72B6B9}">
      <dgm:prSet/>
      <dgm:spPr/>
      <dgm:t>
        <a:bodyPr/>
        <a:lstStyle/>
        <a:p>
          <a:r>
            <a:rPr lang="it-IT" dirty="0"/>
            <a:t>i progressi terapeutici (chirurgici, farmacologici, radioterapici)</a:t>
          </a:r>
          <a:endParaRPr lang="en-US" dirty="0"/>
        </a:p>
      </dgm:t>
    </dgm:pt>
    <dgm:pt modelId="{C7AA7A72-E2AA-470D-8A70-B67FC9776D61}" type="parTrans" cxnId="{DB6F127A-A354-470A-A19B-7640E98F16E5}">
      <dgm:prSet/>
      <dgm:spPr/>
      <dgm:t>
        <a:bodyPr/>
        <a:lstStyle/>
        <a:p>
          <a:endParaRPr lang="en-US"/>
        </a:p>
      </dgm:t>
    </dgm:pt>
    <dgm:pt modelId="{3AE540AC-0637-47B2-987F-1C0379814BED}" type="sibTrans" cxnId="{DB6F127A-A354-470A-A19B-7640E98F16E5}">
      <dgm:prSet/>
      <dgm:spPr/>
      <dgm:t>
        <a:bodyPr/>
        <a:lstStyle/>
        <a:p>
          <a:endParaRPr lang="en-US"/>
        </a:p>
      </dgm:t>
    </dgm:pt>
    <dgm:pt modelId="{DB36DC0F-E8E1-4B76-9054-F16098EB3B8B}">
      <dgm:prSet/>
      <dgm:spPr/>
      <dgm:t>
        <a:bodyPr/>
        <a:lstStyle/>
        <a:p>
          <a:r>
            <a:rPr lang="it-IT" dirty="0"/>
            <a:t>La gestione multidisciplinare dei pazienti oncologici </a:t>
          </a:r>
          <a:endParaRPr lang="en-US" dirty="0"/>
        </a:p>
      </dgm:t>
    </dgm:pt>
    <dgm:pt modelId="{0395C6B1-96F4-4CAB-9142-CFAD6E017471}" type="parTrans" cxnId="{06BCDCF4-A177-4EB4-B62E-75EB54AEBB2A}">
      <dgm:prSet/>
      <dgm:spPr/>
      <dgm:t>
        <a:bodyPr/>
        <a:lstStyle/>
        <a:p>
          <a:endParaRPr lang="en-US"/>
        </a:p>
      </dgm:t>
    </dgm:pt>
    <dgm:pt modelId="{9B3CA8FB-1D96-4C45-A24E-17E50933B7A2}" type="sibTrans" cxnId="{06BCDCF4-A177-4EB4-B62E-75EB54AEBB2A}">
      <dgm:prSet/>
      <dgm:spPr/>
      <dgm:t>
        <a:bodyPr/>
        <a:lstStyle/>
        <a:p>
          <a:endParaRPr lang="en-US"/>
        </a:p>
      </dgm:t>
    </dgm:pt>
    <dgm:pt modelId="{9951A88F-CDAF-334A-AB26-4351293590E9}" type="pres">
      <dgm:prSet presAssocID="{739161CA-DB9C-41ED-B529-B2D7DD73D07C}" presName="Name0" presStyleCnt="0">
        <dgm:presLayoutVars>
          <dgm:dir/>
          <dgm:resizeHandles val="exact"/>
        </dgm:presLayoutVars>
      </dgm:prSet>
      <dgm:spPr/>
      <dgm:t>
        <a:bodyPr/>
        <a:lstStyle/>
        <a:p>
          <a:endParaRPr lang="it-IT"/>
        </a:p>
      </dgm:t>
    </dgm:pt>
    <dgm:pt modelId="{3A5498F4-3B2E-4047-A146-FBEB69EDEDF3}" type="pres">
      <dgm:prSet presAssocID="{F2802B6B-D921-4E7B-93D9-319233F4086F}" presName="node" presStyleLbl="node1" presStyleIdx="0" presStyleCnt="5">
        <dgm:presLayoutVars>
          <dgm:bulletEnabled val="1"/>
        </dgm:presLayoutVars>
      </dgm:prSet>
      <dgm:spPr/>
      <dgm:t>
        <a:bodyPr/>
        <a:lstStyle/>
        <a:p>
          <a:endParaRPr lang="it-IT"/>
        </a:p>
      </dgm:t>
    </dgm:pt>
    <dgm:pt modelId="{9C05C753-9973-FA4E-9E7B-BE3102F882CB}" type="pres">
      <dgm:prSet presAssocID="{4752128B-8130-4DB2-8185-586A8135C521}" presName="sibTrans" presStyleLbl="sibTrans1D1" presStyleIdx="0" presStyleCnt="4"/>
      <dgm:spPr/>
      <dgm:t>
        <a:bodyPr/>
        <a:lstStyle/>
        <a:p>
          <a:endParaRPr lang="it-IT"/>
        </a:p>
      </dgm:t>
    </dgm:pt>
    <dgm:pt modelId="{3D981B94-CA30-0B4C-BF2A-557100EF7D86}" type="pres">
      <dgm:prSet presAssocID="{4752128B-8130-4DB2-8185-586A8135C521}" presName="connectorText" presStyleLbl="sibTrans1D1" presStyleIdx="0" presStyleCnt="4"/>
      <dgm:spPr/>
      <dgm:t>
        <a:bodyPr/>
        <a:lstStyle/>
        <a:p>
          <a:endParaRPr lang="it-IT"/>
        </a:p>
      </dgm:t>
    </dgm:pt>
    <dgm:pt modelId="{57B32B4A-3C3A-294D-84E2-AA1650B41D00}" type="pres">
      <dgm:prSet presAssocID="{CC9227BF-F2C8-47EF-B0C8-9268BD6EFDB7}" presName="node" presStyleLbl="node1" presStyleIdx="1" presStyleCnt="5">
        <dgm:presLayoutVars>
          <dgm:bulletEnabled val="1"/>
        </dgm:presLayoutVars>
      </dgm:prSet>
      <dgm:spPr/>
      <dgm:t>
        <a:bodyPr/>
        <a:lstStyle/>
        <a:p>
          <a:endParaRPr lang="it-IT"/>
        </a:p>
      </dgm:t>
    </dgm:pt>
    <dgm:pt modelId="{7C7B84BA-9758-2B47-AA54-959B78AD94A1}" type="pres">
      <dgm:prSet presAssocID="{CBB36711-2991-428D-92A3-D1523227B383}" presName="sibTrans" presStyleLbl="sibTrans1D1" presStyleIdx="1" presStyleCnt="4"/>
      <dgm:spPr/>
      <dgm:t>
        <a:bodyPr/>
        <a:lstStyle/>
        <a:p>
          <a:endParaRPr lang="it-IT"/>
        </a:p>
      </dgm:t>
    </dgm:pt>
    <dgm:pt modelId="{3BD4E95E-24ED-4143-960C-C10662A07AB8}" type="pres">
      <dgm:prSet presAssocID="{CBB36711-2991-428D-92A3-D1523227B383}" presName="connectorText" presStyleLbl="sibTrans1D1" presStyleIdx="1" presStyleCnt="4"/>
      <dgm:spPr/>
      <dgm:t>
        <a:bodyPr/>
        <a:lstStyle/>
        <a:p>
          <a:endParaRPr lang="it-IT"/>
        </a:p>
      </dgm:t>
    </dgm:pt>
    <dgm:pt modelId="{2E916D0B-3EE0-B54E-AF04-8B569EB2CD3E}" type="pres">
      <dgm:prSet presAssocID="{D5DDAE75-1722-413A-985D-A68AE1039996}" presName="node" presStyleLbl="node1" presStyleIdx="2" presStyleCnt="5">
        <dgm:presLayoutVars>
          <dgm:bulletEnabled val="1"/>
        </dgm:presLayoutVars>
      </dgm:prSet>
      <dgm:spPr/>
      <dgm:t>
        <a:bodyPr/>
        <a:lstStyle/>
        <a:p>
          <a:endParaRPr lang="it-IT"/>
        </a:p>
      </dgm:t>
    </dgm:pt>
    <dgm:pt modelId="{D7AB8310-100B-7A4F-95F3-7C64A947FFA8}" type="pres">
      <dgm:prSet presAssocID="{E7664694-26BD-4159-A174-A1D2323FAC60}" presName="sibTrans" presStyleLbl="sibTrans1D1" presStyleIdx="2" presStyleCnt="4"/>
      <dgm:spPr/>
      <dgm:t>
        <a:bodyPr/>
        <a:lstStyle/>
        <a:p>
          <a:endParaRPr lang="it-IT"/>
        </a:p>
      </dgm:t>
    </dgm:pt>
    <dgm:pt modelId="{DFB6062F-16F2-6B41-AB0A-5FA10BC44640}" type="pres">
      <dgm:prSet presAssocID="{E7664694-26BD-4159-A174-A1D2323FAC60}" presName="connectorText" presStyleLbl="sibTrans1D1" presStyleIdx="2" presStyleCnt="4"/>
      <dgm:spPr/>
      <dgm:t>
        <a:bodyPr/>
        <a:lstStyle/>
        <a:p>
          <a:endParaRPr lang="it-IT"/>
        </a:p>
      </dgm:t>
    </dgm:pt>
    <dgm:pt modelId="{9246631B-C677-A444-A186-353F7A255ECC}" type="pres">
      <dgm:prSet presAssocID="{4BA187F7-3280-486B-8525-A744EE72B6B9}" presName="node" presStyleLbl="node1" presStyleIdx="3" presStyleCnt="5">
        <dgm:presLayoutVars>
          <dgm:bulletEnabled val="1"/>
        </dgm:presLayoutVars>
      </dgm:prSet>
      <dgm:spPr/>
      <dgm:t>
        <a:bodyPr/>
        <a:lstStyle/>
        <a:p>
          <a:endParaRPr lang="it-IT"/>
        </a:p>
      </dgm:t>
    </dgm:pt>
    <dgm:pt modelId="{6A71AE16-0174-304A-83F2-C2A0EF582DB9}" type="pres">
      <dgm:prSet presAssocID="{3AE540AC-0637-47B2-987F-1C0379814BED}" presName="sibTrans" presStyleLbl="sibTrans1D1" presStyleIdx="3" presStyleCnt="4"/>
      <dgm:spPr/>
      <dgm:t>
        <a:bodyPr/>
        <a:lstStyle/>
        <a:p>
          <a:endParaRPr lang="it-IT"/>
        </a:p>
      </dgm:t>
    </dgm:pt>
    <dgm:pt modelId="{2B09BEE1-2CBB-1C4C-B849-DE4FFAFD1493}" type="pres">
      <dgm:prSet presAssocID="{3AE540AC-0637-47B2-987F-1C0379814BED}" presName="connectorText" presStyleLbl="sibTrans1D1" presStyleIdx="3" presStyleCnt="4"/>
      <dgm:spPr/>
      <dgm:t>
        <a:bodyPr/>
        <a:lstStyle/>
        <a:p>
          <a:endParaRPr lang="it-IT"/>
        </a:p>
      </dgm:t>
    </dgm:pt>
    <dgm:pt modelId="{0BB19108-0B4B-6141-A0C8-6D34AC174966}" type="pres">
      <dgm:prSet presAssocID="{DB36DC0F-E8E1-4B76-9054-F16098EB3B8B}" presName="node" presStyleLbl="node1" presStyleIdx="4" presStyleCnt="5">
        <dgm:presLayoutVars>
          <dgm:bulletEnabled val="1"/>
        </dgm:presLayoutVars>
      </dgm:prSet>
      <dgm:spPr/>
      <dgm:t>
        <a:bodyPr/>
        <a:lstStyle/>
        <a:p>
          <a:endParaRPr lang="it-IT"/>
        </a:p>
      </dgm:t>
    </dgm:pt>
  </dgm:ptLst>
  <dgm:cxnLst>
    <dgm:cxn modelId="{CFBBF872-BEF1-C345-A231-12446E9BB072}" type="presOf" srcId="{CC9227BF-F2C8-47EF-B0C8-9268BD6EFDB7}" destId="{57B32B4A-3C3A-294D-84E2-AA1650B41D00}" srcOrd="0" destOrd="0" presId="urn:microsoft.com/office/officeart/2016/7/layout/RepeatingBendingProcessNew"/>
    <dgm:cxn modelId="{54CC819F-954D-FA43-8EC9-EEAE5D5A973B}" type="presOf" srcId="{4752128B-8130-4DB2-8185-586A8135C521}" destId="{3D981B94-CA30-0B4C-BF2A-557100EF7D86}" srcOrd="1" destOrd="0" presId="urn:microsoft.com/office/officeart/2016/7/layout/RepeatingBendingProcessNew"/>
    <dgm:cxn modelId="{257096EC-2AEB-4457-8708-090A148563D9}" srcId="{739161CA-DB9C-41ED-B529-B2D7DD73D07C}" destId="{F2802B6B-D921-4E7B-93D9-319233F4086F}" srcOrd="0" destOrd="0" parTransId="{88346809-4C73-495C-B46E-542FB56CC612}" sibTransId="{4752128B-8130-4DB2-8185-586A8135C521}"/>
    <dgm:cxn modelId="{66CC3B79-C8F3-3248-BBD5-AE7D7028A1EB}" type="presOf" srcId="{D5DDAE75-1722-413A-985D-A68AE1039996}" destId="{2E916D0B-3EE0-B54E-AF04-8B569EB2CD3E}" srcOrd="0" destOrd="0" presId="urn:microsoft.com/office/officeart/2016/7/layout/RepeatingBendingProcessNew"/>
    <dgm:cxn modelId="{2D05B5E9-5D40-0E45-A615-C9D644807418}" type="presOf" srcId="{3AE540AC-0637-47B2-987F-1C0379814BED}" destId="{6A71AE16-0174-304A-83F2-C2A0EF582DB9}" srcOrd="0" destOrd="0" presId="urn:microsoft.com/office/officeart/2016/7/layout/RepeatingBendingProcessNew"/>
    <dgm:cxn modelId="{A80A792E-8260-4544-851C-3E44306DE10B}" type="presOf" srcId="{4BA187F7-3280-486B-8525-A744EE72B6B9}" destId="{9246631B-C677-A444-A186-353F7A255ECC}" srcOrd="0" destOrd="0" presId="urn:microsoft.com/office/officeart/2016/7/layout/RepeatingBendingProcessNew"/>
    <dgm:cxn modelId="{DF8623CF-948A-C044-B853-5DF9A73A2C46}" type="presOf" srcId="{F2802B6B-D921-4E7B-93D9-319233F4086F}" destId="{3A5498F4-3B2E-4047-A146-FBEB69EDEDF3}" srcOrd="0" destOrd="0" presId="urn:microsoft.com/office/officeart/2016/7/layout/RepeatingBendingProcessNew"/>
    <dgm:cxn modelId="{DA89CE71-E778-DF46-8F1E-171C05350490}" type="presOf" srcId="{DB36DC0F-E8E1-4B76-9054-F16098EB3B8B}" destId="{0BB19108-0B4B-6141-A0C8-6D34AC174966}" srcOrd="0" destOrd="0" presId="urn:microsoft.com/office/officeart/2016/7/layout/RepeatingBendingProcessNew"/>
    <dgm:cxn modelId="{7E64173F-8A28-44A0-957E-168E7E828D10}" srcId="{739161CA-DB9C-41ED-B529-B2D7DD73D07C}" destId="{CC9227BF-F2C8-47EF-B0C8-9268BD6EFDB7}" srcOrd="1" destOrd="0" parTransId="{E755C98C-B2EC-45F8-A25D-AEE0D5BE510A}" sibTransId="{CBB36711-2991-428D-92A3-D1523227B383}"/>
    <dgm:cxn modelId="{C04B4ECB-82C5-43E6-AF02-DBC16107DF73}" srcId="{739161CA-DB9C-41ED-B529-B2D7DD73D07C}" destId="{D5DDAE75-1722-413A-985D-A68AE1039996}" srcOrd="2" destOrd="0" parTransId="{A5FE1A91-D4DA-46C8-8F6A-5941ABB91414}" sibTransId="{E7664694-26BD-4159-A174-A1D2323FAC60}"/>
    <dgm:cxn modelId="{575E8A37-1B7D-364F-8E0C-263FC77D5F82}" type="presOf" srcId="{4752128B-8130-4DB2-8185-586A8135C521}" destId="{9C05C753-9973-FA4E-9E7B-BE3102F882CB}" srcOrd="0" destOrd="0" presId="urn:microsoft.com/office/officeart/2016/7/layout/RepeatingBendingProcessNew"/>
    <dgm:cxn modelId="{987FD4CD-6DFF-DE4E-8B4E-D92EB185B2C1}" type="presOf" srcId="{E7664694-26BD-4159-A174-A1D2323FAC60}" destId="{D7AB8310-100B-7A4F-95F3-7C64A947FFA8}" srcOrd="0" destOrd="0" presId="urn:microsoft.com/office/officeart/2016/7/layout/RepeatingBendingProcessNew"/>
    <dgm:cxn modelId="{DB6F127A-A354-470A-A19B-7640E98F16E5}" srcId="{739161CA-DB9C-41ED-B529-B2D7DD73D07C}" destId="{4BA187F7-3280-486B-8525-A744EE72B6B9}" srcOrd="3" destOrd="0" parTransId="{C7AA7A72-E2AA-470D-8A70-B67FC9776D61}" sibTransId="{3AE540AC-0637-47B2-987F-1C0379814BED}"/>
    <dgm:cxn modelId="{6BCDF5A5-5856-5549-8203-22FAD4F89C08}" type="presOf" srcId="{CBB36711-2991-428D-92A3-D1523227B383}" destId="{7C7B84BA-9758-2B47-AA54-959B78AD94A1}" srcOrd="0" destOrd="0" presId="urn:microsoft.com/office/officeart/2016/7/layout/RepeatingBendingProcessNew"/>
    <dgm:cxn modelId="{64CE2A2C-4D1D-A24C-95BD-43C50B74287D}" type="presOf" srcId="{CBB36711-2991-428D-92A3-D1523227B383}" destId="{3BD4E95E-24ED-4143-960C-C10662A07AB8}" srcOrd="1" destOrd="0" presId="urn:microsoft.com/office/officeart/2016/7/layout/RepeatingBendingProcessNew"/>
    <dgm:cxn modelId="{49EECB99-4CEE-4F4B-9546-55A31D206590}" type="presOf" srcId="{3AE540AC-0637-47B2-987F-1C0379814BED}" destId="{2B09BEE1-2CBB-1C4C-B849-DE4FFAFD1493}" srcOrd="1" destOrd="0" presId="urn:microsoft.com/office/officeart/2016/7/layout/RepeatingBendingProcessNew"/>
    <dgm:cxn modelId="{06BCDCF4-A177-4EB4-B62E-75EB54AEBB2A}" srcId="{739161CA-DB9C-41ED-B529-B2D7DD73D07C}" destId="{DB36DC0F-E8E1-4B76-9054-F16098EB3B8B}" srcOrd="4" destOrd="0" parTransId="{0395C6B1-96F4-4CAB-9142-CFAD6E017471}" sibTransId="{9B3CA8FB-1D96-4C45-A24E-17E50933B7A2}"/>
    <dgm:cxn modelId="{37B0FF43-BB65-CD4A-AC81-055A1DAA23A2}" type="presOf" srcId="{E7664694-26BD-4159-A174-A1D2323FAC60}" destId="{DFB6062F-16F2-6B41-AB0A-5FA10BC44640}" srcOrd="1" destOrd="0" presId="urn:microsoft.com/office/officeart/2016/7/layout/RepeatingBendingProcessNew"/>
    <dgm:cxn modelId="{2B6641C0-5C20-0847-A404-7320628E0151}" type="presOf" srcId="{739161CA-DB9C-41ED-B529-B2D7DD73D07C}" destId="{9951A88F-CDAF-334A-AB26-4351293590E9}" srcOrd="0" destOrd="0" presId="urn:microsoft.com/office/officeart/2016/7/layout/RepeatingBendingProcessNew"/>
    <dgm:cxn modelId="{37D92689-CD09-A440-AFE9-0825868A72BD}" type="presParOf" srcId="{9951A88F-CDAF-334A-AB26-4351293590E9}" destId="{3A5498F4-3B2E-4047-A146-FBEB69EDEDF3}" srcOrd="0" destOrd="0" presId="urn:microsoft.com/office/officeart/2016/7/layout/RepeatingBendingProcessNew"/>
    <dgm:cxn modelId="{0E761319-97DD-EF42-9C9E-A955D11CF23F}" type="presParOf" srcId="{9951A88F-CDAF-334A-AB26-4351293590E9}" destId="{9C05C753-9973-FA4E-9E7B-BE3102F882CB}" srcOrd="1" destOrd="0" presId="urn:microsoft.com/office/officeart/2016/7/layout/RepeatingBendingProcessNew"/>
    <dgm:cxn modelId="{1364F9A9-7787-AA44-BDEE-0450DA6B2171}" type="presParOf" srcId="{9C05C753-9973-FA4E-9E7B-BE3102F882CB}" destId="{3D981B94-CA30-0B4C-BF2A-557100EF7D86}" srcOrd="0" destOrd="0" presId="urn:microsoft.com/office/officeart/2016/7/layout/RepeatingBendingProcessNew"/>
    <dgm:cxn modelId="{1BE6AC37-5254-4142-8751-A7DCD5A7714C}" type="presParOf" srcId="{9951A88F-CDAF-334A-AB26-4351293590E9}" destId="{57B32B4A-3C3A-294D-84E2-AA1650B41D00}" srcOrd="2" destOrd="0" presId="urn:microsoft.com/office/officeart/2016/7/layout/RepeatingBendingProcessNew"/>
    <dgm:cxn modelId="{19C2757C-3AA5-554C-95C9-B6FA9D21F22E}" type="presParOf" srcId="{9951A88F-CDAF-334A-AB26-4351293590E9}" destId="{7C7B84BA-9758-2B47-AA54-959B78AD94A1}" srcOrd="3" destOrd="0" presId="urn:microsoft.com/office/officeart/2016/7/layout/RepeatingBendingProcessNew"/>
    <dgm:cxn modelId="{A7617B63-E9F0-EC4A-853B-6ED361F90C4D}" type="presParOf" srcId="{7C7B84BA-9758-2B47-AA54-959B78AD94A1}" destId="{3BD4E95E-24ED-4143-960C-C10662A07AB8}" srcOrd="0" destOrd="0" presId="urn:microsoft.com/office/officeart/2016/7/layout/RepeatingBendingProcessNew"/>
    <dgm:cxn modelId="{C2EB55E4-AA39-0A40-A78B-D998C7D3C690}" type="presParOf" srcId="{9951A88F-CDAF-334A-AB26-4351293590E9}" destId="{2E916D0B-3EE0-B54E-AF04-8B569EB2CD3E}" srcOrd="4" destOrd="0" presId="urn:microsoft.com/office/officeart/2016/7/layout/RepeatingBendingProcessNew"/>
    <dgm:cxn modelId="{F93309D2-CA3C-F74C-927A-9873E48C60F4}" type="presParOf" srcId="{9951A88F-CDAF-334A-AB26-4351293590E9}" destId="{D7AB8310-100B-7A4F-95F3-7C64A947FFA8}" srcOrd="5" destOrd="0" presId="urn:microsoft.com/office/officeart/2016/7/layout/RepeatingBendingProcessNew"/>
    <dgm:cxn modelId="{36516FD9-7A29-C14C-86B6-CD06138A2BE4}" type="presParOf" srcId="{D7AB8310-100B-7A4F-95F3-7C64A947FFA8}" destId="{DFB6062F-16F2-6B41-AB0A-5FA10BC44640}" srcOrd="0" destOrd="0" presId="urn:microsoft.com/office/officeart/2016/7/layout/RepeatingBendingProcessNew"/>
    <dgm:cxn modelId="{EEF33990-7B41-924A-BD07-7C6A906F6BDE}" type="presParOf" srcId="{9951A88F-CDAF-334A-AB26-4351293590E9}" destId="{9246631B-C677-A444-A186-353F7A255ECC}" srcOrd="6" destOrd="0" presId="urn:microsoft.com/office/officeart/2016/7/layout/RepeatingBendingProcessNew"/>
    <dgm:cxn modelId="{55020F29-D181-AC42-88D8-744F8975BD5E}" type="presParOf" srcId="{9951A88F-CDAF-334A-AB26-4351293590E9}" destId="{6A71AE16-0174-304A-83F2-C2A0EF582DB9}" srcOrd="7" destOrd="0" presId="urn:microsoft.com/office/officeart/2016/7/layout/RepeatingBendingProcessNew"/>
    <dgm:cxn modelId="{85CED68C-6DC6-7F4F-92FE-58B95508C322}" type="presParOf" srcId="{6A71AE16-0174-304A-83F2-C2A0EF582DB9}" destId="{2B09BEE1-2CBB-1C4C-B849-DE4FFAFD1493}" srcOrd="0" destOrd="0" presId="urn:microsoft.com/office/officeart/2016/7/layout/RepeatingBendingProcessNew"/>
    <dgm:cxn modelId="{0455C389-9B23-ED47-AE31-74C6F83F36AE}" type="presParOf" srcId="{9951A88F-CDAF-334A-AB26-4351293590E9}" destId="{0BB19108-0B4B-6141-A0C8-6D34AC174966}"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40B75C-8AA1-4C4C-ACAA-069D2FA0EBC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EF7C915-71F5-42DA-83C8-CDE99AEC6817}">
      <dgm:prSet/>
      <dgm:spPr/>
      <dgm:t>
        <a:bodyPr/>
        <a:lstStyle/>
        <a:p>
          <a:pPr algn="just">
            <a:lnSpc>
              <a:spcPct val="100000"/>
            </a:lnSpc>
          </a:pPr>
          <a:r>
            <a:rPr lang="it-IT" dirty="0"/>
            <a:t>La </a:t>
          </a:r>
          <a:r>
            <a:rPr lang="it-IT" dirty="0">
              <a:solidFill>
                <a:schemeClr val="tx1"/>
              </a:solidFill>
            </a:rPr>
            <a:t>sopravvivenza a 5 anni</a:t>
          </a:r>
          <a:r>
            <a:rPr lang="it-IT" dirty="0"/>
            <a:t>, uno dei principali risultati in campo oncologico, permette di valutare l’efficacia del sistema sanitario nei confronti della patologia tumorale ed è condizionata da due aspetti</a:t>
          </a:r>
          <a:endParaRPr lang="en-US" dirty="0"/>
        </a:p>
      </dgm:t>
    </dgm:pt>
    <dgm:pt modelId="{A1919AB3-76E4-4856-B2AC-861A9300C812}" type="parTrans" cxnId="{064BAAE9-EEC3-4D45-822B-EFDD12A5FCB2}">
      <dgm:prSet/>
      <dgm:spPr/>
      <dgm:t>
        <a:bodyPr/>
        <a:lstStyle/>
        <a:p>
          <a:endParaRPr lang="en-US"/>
        </a:p>
      </dgm:t>
    </dgm:pt>
    <dgm:pt modelId="{BF18D32E-1A85-4BDF-B691-23B2B898A535}" type="sibTrans" cxnId="{064BAAE9-EEC3-4D45-822B-EFDD12A5FCB2}">
      <dgm:prSet/>
      <dgm:spPr/>
      <dgm:t>
        <a:bodyPr/>
        <a:lstStyle/>
        <a:p>
          <a:endParaRPr lang="en-US"/>
        </a:p>
      </dgm:t>
    </dgm:pt>
    <dgm:pt modelId="{F2CEAF14-42C4-4812-8772-5A7148922BB8}">
      <dgm:prSet/>
      <dgm:spPr/>
      <dgm:t>
        <a:bodyPr/>
        <a:lstStyle/>
        <a:p>
          <a:pPr>
            <a:lnSpc>
              <a:spcPct val="100000"/>
            </a:lnSpc>
          </a:pPr>
          <a:r>
            <a:rPr lang="it-IT" dirty="0"/>
            <a:t>1) </a:t>
          </a:r>
          <a:r>
            <a:rPr lang="it-IT" dirty="0">
              <a:solidFill>
                <a:schemeClr val="tx1"/>
              </a:solidFill>
            </a:rPr>
            <a:t>la fase nella quale viene diagnosticata la malattia  </a:t>
          </a:r>
          <a:endParaRPr lang="en-US" dirty="0">
            <a:solidFill>
              <a:schemeClr val="tx1"/>
            </a:solidFill>
          </a:endParaRPr>
        </a:p>
      </dgm:t>
    </dgm:pt>
    <dgm:pt modelId="{01673596-AB11-4FE0-9D82-71FFA78C41BC}" type="parTrans" cxnId="{BB082715-37CB-4C9F-94B5-2DA190937242}">
      <dgm:prSet/>
      <dgm:spPr/>
      <dgm:t>
        <a:bodyPr/>
        <a:lstStyle/>
        <a:p>
          <a:endParaRPr lang="en-US"/>
        </a:p>
      </dgm:t>
    </dgm:pt>
    <dgm:pt modelId="{F1744B21-61B5-45F3-A46C-D33C5154A0A2}" type="sibTrans" cxnId="{BB082715-37CB-4C9F-94B5-2DA190937242}">
      <dgm:prSet/>
      <dgm:spPr/>
      <dgm:t>
        <a:bodyPr/>
        <a:lstStyle/>
        <a:p>
          <a:endParaRPr lang="en-US"/>
        </a:p>
      </dgm:t>
    </dgm:pt>
    <dgm:pt modelId="{C7A24D02-6978-4F22-B09F-03145565CB93}">
      <dgm:prSet/>
      <dgm:spPr/>
      <dgm:t>
        <a:bodyPr/>
        <a:lstStyle/>
        <a:p>
          <a:pPr>
            <a:lnSpc>
              <a:spcPct val="100000"/>
            </a:lnSpc>
          </a:pPr>
          <a:r>
            <a:rPr lang="it-IT" dirty="0"/>
            <a:t>2) </a:t>
          </a:r>
          <a:r>
            <a:rPr lang="it-IT" dirty="0">
              <a:solidFill>
                <a:schemeClr val="tx1"/>
              </a:solidFill>
            </a:rPr>
            <a:t>l’efficacia delle terapie intraprese</a:t>
          </a:r>
          <a:endParaRPr lang="en-US" dirty="0">
            <a:solidFill>
              <a:schemeClr val="tx1"/>
            </a:solidFill>
          </a:endParaRPr>
        </a:p>
      </dgm:t>
    </dgm:pt>
    <dgm:pt modelId="{1150E6AE-C04D-4607-94D2-792F07E7F8D5}" type="parTrans" cxnId="{C91D9477-BA40-4F75-8A91-DC393883DDC7}">
      <dgm:prSet/>
      <dgm:spPr/>
      <dgm:t>
        <a:bodyPr/>
        <a:lstStyle/>
        <a:p>
          <a:endParaRPr lang="en-US"/>
        </a:p>
      </dgm:t>
    </dgm:pt>
    <dgm:pt modelId="{C1188EC7-C666-48F7-A06A-BCDDB3E941AB}" type="sibTrans" cxnId="{C91D9477-BA40-4F75-8A91-DC393883DDC7}">
      <dgm:prSet/>
      <dgm:spPr/>
      <dgm:t>
        <a:bodyPr/>
        <a:lstStyle/>
        <a:p>
          <a:endParaRPr lang="en-US"/>
        </a:p>
      </dgm:t>
    </dgm:pt>
    <dgm:pt modelId="{417BBC96-F870-4D74-866A-8E9D5E6D7666}" type="pres">
      <dgm:prSet presAssocID="{1D40B75C-8AA1-4C4C-ACAA-069D2FA0EBCD}" presName="root" presStyleCnt="0">
        <dgm:presLayoutVars>
          <dgm:dir/>
          <dgm:resizeHandles val="exact"/>
        </dgm:presLayoutVars>
      </dgm:prSet>
      <dgm:spPr/>
      <dgm:t>
        <a:bodyPr/>
        <a:lstStyle/>
        <a:p>
          <a:endParaRPr lang="it-IT"/>
        </a:p>
      </dgm:t>
    </dgm:pt>
    <dgm:pt modelId="{0ACBB5B9-0C37-4DBF-A2F7-ABBE5E23D45C}" type="pres">
      <dgm:prSet presAssocID="{CEF7C915-71F5-42DA-83C8-CDE99AEC6817}" presName="compNode" presStyleCnt="0"/>
      <dgm:spPr/>
    </dgm:pt>
    <dgm:pt modelId="{E2B20143-4D9F-439D-B90E-C93FAFFADFB7}" type="pres">
      <dgm:prSet presAssocID="{CEF7C915-71F5-42DA-83C8-CDE99AEC6817}" presName="bgRect" presStyleLbl="bgShp" presStyleIdx="0" presStyleCnt="3"/>
      <dgm:spPr/>
    </dgm:pt>
    <dgm:pt modelId="{4F289B28-AD40-45DA-8E37-9E0DBDB3F7A8}" type="pres">
      <dgm:prSet presAssocID="{CEF7C915-71F5-42DA-83C8-CDE99AEC6817}"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it-IT"/>
        </a:p>
      </dgm:t>
      <dgm:extLst>
        <a:ext uri="{E40237B7-FDA0-4F09-8148-C483321AD2D9}">
          <dgm14:cNvPr xmlns:dgm14="http://schemas.microsoft.com/office/drawing/2010/diagram" id="0" name="" descr="Skeleton"/>
        </a:ext>
      </dgm:extLst>
    </dgm:pt>
    <dgm:pt modelId="{3B09397C-860E-4F7D-A57C-FF6A3922BD0E}" type="pres">
      <dgm:prSet presAssocID="{CEF7C915-71F5-42DA-83C8-CDE99AEC6817}" presName="spaceRect" presStyleCnt="0"/>
      <dgm:spPr/>
    </dgm:pt>
    <dgm:pt modelId="{AB8A27E2-9B76-491B-A898-CE1DAEA30BEC}" type="pres">
      <dgm:prSet presAssocID="{CEF7C915-71F5-42DA-83C8-CDE99AEC6817}" presName="parTx" presStyleLbl="revTx" presStyleIdx="0" presStyleCnt="3">
        <dgm:presLayoutVars>
          <dgm:chMax val="0"/>
          <dgm:chPref val="0"/>
        </dgm:presLayoutVars>
      </dgm:prSet>
      <dgm:spPr/>
      <dgm:t>
        <a:bodyPr/>
        <a:lstStyle/>
        <a:p>
          <a:endParaRPr lang="it-IT"/>
        </a:p>
      </dgm:t>
    </dgm:pt>
    <dgm:pt modelId="{3F496FAD-6E67-4611-A117-14CC502654C4}" type="pres">
      <dgm:prSet presAssocID="{BF18D32E-1A85-4BDF-B691-23B2B898A535}" presName="sibTrans" presStyleCnt="0"/>
      <dgm:spPr/>
    </dgm:pt>
    <dgm:pt modelId="{363CA6BE-1A95-4AAD-9235-464995F4A4ED}" type="pres">
      <dgm:prSet presAssocID="{F2CEAF14-42C4-4812-8772-5A7148922BB8}" presName="compNode" presStyleCnt="0"/>
      <dgm:spPr/>
    </dgm:pt>
    <dgm:pt modelId="{5681B1AD-FB2D-4AE9-BF2C-5FA76F3D8977}" type="pres">
      <dgm:prSet presAssocID="{F2CEAF14-42C4-4812-8772-5A7148922BB8}" presName="bgRect" presStyleLbl="bgShp" presStyleIdx="1" presStyleCnt="3"/>
      <dgm:spPr/>
    </dgm:pt>
    <dgm:pt modelId="{CE7E346B-B463-4028-A746-B7BA2128746D}" type="pres">
      <dgm:prSet presAssocID="{F2CEAF14-42C4-4812-8772-5A7148922BB8}"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it-IT"/>
        </a:p>
      </dgm:t>
      <dgm:extLst>
        <a:ext uri="{E40237B7-FDA0-4F09-8148-C483321AD2D9}">
          <dgm14:cNvPr xmlns:dgm14="http://schemas.microsoft.com/office/drawing/2010/diagram" id="0" name="" descr="Doctor"/>
        </a:ext>
      </dgm:extLst>
    </dgm:pt>
    <dgm:pt modelId="{00DA3C16-4A29-41C4-9CFD-F2BBD2EB60EA}" type="pres">
      <dgm:prSet presAssocID="{F2CEAF14-42C4-4812-8772-5A7148922BB8}" presName="spaceRect" presStyleCnt="0"/>
      <dgm:spPr/>
    </dgm:pt>
    <dgm:pt modelId="{8D7FB571-12C3-4083-95E9-89479C549950}" type="pres">
      <dgm:prSet presAssocID="{F2CEAF14-42C4-4812-8772-5A7148922BB8}" presName="parTx" presStyleLbl="revTx" presStyleIdx="1" presStyleCnt="3">
        <dgm:presLayoutVars>
          <dgm:chMax val="0"/>
          <dgm:chPref val="0"/>
        </dgm:presLayoutVars>
      </dgm:prSet>
      <dgm:spPr/>
      <dgm:t>
        <a:bodyPr/>
        <a:lstStyle/>
        <a:p>
          <a:endParaRPr lang="it-IT"/>
        </a:p>
      </dgm:t>
    </dgm:pt>
    <dgm:pt modelId="{5039A11A-9EC9-4E15-B36B-1C64D7B6BAD1}" type="pres">
      <dgm:prSet presAssocID="{F1744B21-61B5-45F3-A46C-D33C5154A0A2}" presName="sibTrans" presStyleCnt="0"/>
      <dgm:spPr/>
    </dgm:pt>
    <dgm:pt modelId="{40BA4808-4C26-485D-AE9F-682BD73104A1}" type="pres">
      <dgm:prSet presAssocID="{C7A24D02-6978-4F22-B09F-03145565CB93}" presName="compNode" presStyleCnt="0"/>
      <dgm:spPr/>
    </dgm:pt>
    <dgm:pt modelId="{9FCE3DC9-CF72-4E90-B3E9-F7F1673F0469}" type="pres">
      <dgm:prSet presAssocID="{C7A24D02-6978-4F22-B09F-03145565CB93}" presName="bgRect" presStyleLbl="bgShp" presStyleIdx="2" presStyleCnt="3"/>
      <dgm:spPr/>
    </dgm:pt>
    <dgm:pt modelId="{17A88515-90F0-4212-AFDA-33ED1337CFBC}" type="pres">
      <dgm:prSet presAssocID="{C7A24D02-6978-4F22-B09F-03145565CB93}"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it-IT"/>
        </a:p>
      </dgm:t>
      <dgm:extLst>
        <a:ext uri="{E40237B7-FDA0-4F09-8148-C483321AD2D9}">
          <dgm14:cNvPr xmlns:dgm14="http://schemas.microsoft.com/office/drawing/2010/diagram" id="0" name="" descr="Medicine"/>
        </a:ext>
      </dgm:extLst>
    </dgm:pt>
    <dgm:pt modelId="{2932E77E-37F1-4690-914B-07CA860CB86E}" type="pres">
      <dgm:prSet presAssocID="{C7A24D02-6978-4F22-B09F-03145565CB93}" presName="spaceRect" presStyleCnt="0"/>
      <dgm:spPr/>
    </dgm:pt>
    <dgm:pt modelId="{BCCA0992-D39F-4A9E-9A26-70DE7F7239B7}" type="pres">
      <dgm:prSet presAssocID="{C7A24D02-6978-4F22-B09F-03145565CB93}" presName="parTx" presStyleLbl="revTx" presStyleIdx="2" presStyleCnt="3">
        <dgm:presLayoutVars>
          <dgm:chMax val="0"/>
          <dgm:chPref val="0"/>
        </dgm:presLayoutVars>
      </dgm:prSet>
      <dgm:spPr/>
      <dgm:t>
        <a:bodyPr/>
        <a:lstStyle/>
        <a:p>
          <a:endParaRPr lang="it-IT"/>
        </a:p>
      </dgm:t>
    </dgm:pt>
  </dgm:ptLst>
  <dgm:cxnLst>
    <dgm:cxn modelId="{C91D9477-BA40-4F75-8A91-DC393883DDC7}" srcId="{1D40B75C-8AA1-4C4C-ACAA-069D2FA0EBCD}" destId="{C7A24D02-6978-4F22-B09F-03145565CB93}" srcOrd="2" destOrd="0" parTransId="{1150E6AE-C04D-4607-94D2-792F07E7F8D5}" sibTransId="{C1188EC7-C666-48F7-A06A-BCDDB3E941AB}"/>
    <dgm:cxn modelId="{064BAAE9-EEC3-4D45-822B-EFDD12A5FCB2}" srcId="{1D40B75C-8AA1-4C4C-ACAA-069D2FA0EBCD}" destId="{CEF7C915-71F5-42DA-83C8-CDE99AEC6817}" srcOrd="0" destOrd="0" parTransId="{A1919AB3-76E4-4856-B2AC-861A9300C812}" sibTransId="{BF18D32E-1A85-4BDF-B691-23B2B898A535}"/>
    <dgm:cxn modelId="{A68DB1EF-2628-3C42-B566-464A44AA6917}" type="presOf" srcId="{1D40B75C-8AA1-4C4C-ACAA-069D2FA0EBCD}" destId="{417BBC96-F870-4D74-866A-8E9D5E6D7666}" srcOrd="0" destOrd="0" presId="urn:microsoft.com/office/officeart/2018/2/layout/IconVerticalSolidList"/>
    <dgm:cxn modelId="{BB082715-37CB-4C9F-94B5-2DA190937242}" srcId="{1D40B75C-8AA1-4C4C-ACAA-069D2FA0EBCD}" destId="{F2CEAF14-42C4-4812-8772-5A7148922BB8}" srcOrd="1" destOrd="0" parTransId="{01673596-AB11-4FE0-9D82-71FFA78C41BC}" sibTransId="{F1744B21-61B5-45F3-A46C-D33C5154A0A2}"/>
    <dgm:cxn modelId="{ED48C2AF-C0AA-034F-9532-061EE3756814}" type="presOf" srcId="{CEF7C915-71F5-42DA-83C8-CDE99AEC6817}" destId="{AB8A27E2-9B76-491B-A898-CE1DAEA30BEC}" srcOrd="0" destOrd="0" presId="urn:microsoft.com/office/officeart/2018/2/layout/IconVerticalSolidList"/>
    <dgm:cxn modelId="{E1778DB0-6094-6547-A61E-BB84EEFD2B28}" type="presOf" srcId="{C7A24D02-6978-4F22-B09F-03145565CB93}" destId="{BCCA0992-D39F-4A9E-9A26-70DE7F7239B7}" srcOrd="0" destOrd="0" presId="urn:microsoft.com/office/officeart/2018/2/layout/IconVerticalSolidList"/>
    <dgm:cxn modelId="{BD42FD4C-04B6-2440-A86F-7E17BB576C90}" type="presOf" srcId="{F2CEAF14-42C4-4812-8772-5A7148922BB8}" destId="{8D7FB571-12C3-4083-95E9-89479C549950}" srcOrd="0" destOrd="0" presId="urn:microsoft.com/office/officeart/2018/2/layout/IconVerticalSolidList"/>
    <dgm:cxn modelId="{9073D51C-54A5-034B-819F-1ACCB9EE7E8F}" type="presParOf" srcId="{417BBC96-F870-4D74-866A-8E9D5E6D7666}" destId="{0ACBB5B9-0C37-4DBF-A2F7-ABBE5E23D45C}" srcOrd="0" destOrd="0" presId="urn:microsoft.com/office/officeart/2018/2/layout/IconVerticalSolidList"/>
    <dgm:cxn modelId="{C2FF2635-29FB-8044-8850-EBBF29D75E9F}" type="presParOf" srcId="{0ACBB5B9-0C37-4DBF-A2F7-ABBE5E23D45C}" destId="{E2B20143-4D9F-439D-B90E-C93FAFFADFB7}" srcOrd="0" destOrd="0" presId="urn:microsoft.com/office/officeart/2018/2/layout/IconVerticalSolidList"/>
    <dgm:cxn modelId="{016BBD21-EE71-B940-AE4E-9D6C7C8B14F8}" type="presParOf" srcId="{0ACBB5B9-0C37-4DBF-A2F7-ABBE5E23D45C}" destId="{4F289B28-AD40-45DA-8E37-9E0DBDB3F7A8}" srcOrd="1" destOrd="0" presId="urn:microsoft.com/office/officeart/2018/2/layout/IconVerticalSolidList"/>
    <dgm:cxn modelId="{ADED6626-18E5-F74A-88AE-E6F23F2A2FCE}" type="presParOf" srcId="{0ACBB5B9-0C37-4DBF-A2F7-ABBE5E23D45C}" destId="{3B09397C-860E-4F7D-A57C-FF6A3922BD0E}" srcOrd="2" destOrd="0" presId="urn:microsoft.com/office/officeart/2018/2/layout/IconVerticalSolidList"/>
    <dgm:cxn modelId="{977BF403-5E41-FB4D-B742-E67B9C27DB5A}" type="presParOf" srcId="{0ACBB5B9-0C37-4DBF-A2F7-ABBE5E23D45C}" destId="{AB8A27E2-9B76-491B-A898-CE1DAEA30BEC}" srcOrd="3" destOrd="0" presId="urn:microsoft.com/office/officeart/2018/2/layout/IconVerticalSolidList"/>
    <dgm:cxn modelId="{A51C8171-E4A2-5A48-82ED-D87C2FD95804}" type="presParOf" srcId="{417BBC96-F870-4D74-866A-8E9D5E6D7666}" destId="{3F496FAD-6E67-4611-A117-14CC502654C4}" srcOrd="1" destOrd="0" presId="urn:microsoft.com/office/officeart/2018/2/layout/IconVerticalSolidList"/>
    <dgm:cxn modelId="{3B633438-E477-D74C-B4E5-FC6D9E51EEB5}" type="presParOf" srcId="{417BBC96-F870-4D74-866A-8E9D5E6D7666}" destId="{363CA6BE-1A95-4AAD-9235-464995F4A4ED}" srcOrd="2" destOrd="0" presId="urn:microsoft.com/office/officeart/2018/2/layout/IconVerticalSolidList"/>
    <dgm:cxn modelId="{ADF1E23A-5EB2-CD43-8040-416588B5BC21}" type="presParOf" srcId="{363CA6BE-1A95-4AAD-9235-464995F4A4ED}" destId="{5681B1AD-FB2D-4AE9-BF2C-5FA76F3D8977}" srcOrd="0" destOrd="0" presId="urn:microsoft.com/office/officeart/2018/2/layout/IconVerticalSolidList"/>
    <dgm:cxn modelId="{A15E464C-0922-0548-968F-CE66A8F5B912}" type="presParOf" srcId="{363CA6BE-1A95-4AAD-9235-464995F4A4ED}" destId="{CE7E346B-B463-4028-A746-B7BA2128746D}" srcOrd="1" destOrd="0" presId="urn:microsoft.com/office/officeart/2018/2/layout/IconVerticalSolidList"/>
    <dgm:cxn modelId="{B999990E-BAB4-5A44-BCE7-CE073C43F4B3}" type="presParOf" srcId="{363CA6BE-1A95-4AAD-9235-464995F4A4ED}" destId="{00DA3C16-4A29-41C4-9CFD-F2BBD2EB60EA}" srcOrd="2" destOrd="0" presId="urn:microsoft.com/office/officeart/2018/2/layout/IconVerticalSolidList"/>
    <dgm:cxn modelId="{2C529FCB-CBCD-AA46-A597-BBE6D7407D4B}" type="presParOf" srcId="{363CA6BE-1A95-4AAD-9235-464995F4A4ED}" destId="{8D7FB571-12C3-4083-95E9-89479C549950}" srcOrd="3" destOrd="0" presId="urn:microsoft.com/office/officeart/2018/2/layout/IconVerticalSolidList"/>
    <dgm:cxn modelId="{519B6CD9-C8CC-9C49-9DFD-4D3A2CE6C2FE}" type="presParOf" srcId="{417BBC96-F870-4D74-866A-8E9D5E6D7666}" destId="{5039A11A-9EC9-4E15-B36B-1C64D7B6BAD1}" srcOrd="3" destOrd="0" presId="urn:microsoft.com/office/officeart/2018/2/layout/IconVerticalSolidList"/>
    <dgm:cxn modelId="{C604C15A-AF5C-0643-9A74-750101761B76}" type="presParOf" srcId="{417BBC96-F870-4D74-866A-8E9D5E6D7666}" destId="{40BA4808-4C26-485D-AE9F-682BD73104A1}" srcOrd="4" destOrd="0" presId="urn:microsoft.com/office/officeart/2018/2/layout/IconVerticalSolidList"/>
    <dgm:cxn modelId="{BE229F9D-100E-8C48-ABFE-3A268D38681F}" type="presParOf" srcId="{40BA4808-4C26-485D-AE9F-682BD73104A1}" destId="{9FCE3DC9-CF72-4E90-B3E9-F7F1673F0469}" srcOrd="0" destOrd="0" presId="urn:microsoft.com/office/officeart/2018/2/layout/IconVerticalSolidList"/>
    <dgm:cxn modelId="{34B81DC5-595A-6A4B-9966-AAE32354868B}" type="presParOf" srcId="{40BA4808-4C26-485D-AE9F-682BD73104A1}" destId="{17A88515-90F0-4212-AFDA-33ED1337CFBC}" srcOrd="1" destOrd="0" presId="urn:microsoft.com/office/officeart/2018/2/layout/IconVerticalSolidList"/>
    <dgm:cxn modelId="{B5985408-98B1-5C4F-995A-A7FBC9D45672}" type="presParOf" srcId="{40BA4808-4C26-485D-AE9F-682BD73104A1}" destId="{2932E77E-37F1-4690-914B-07CA860CB86E}" srcOrd="2" destOrd="0" presId="urn:microsoft.com/office/officeart/2018/2/layout/IconVerticalSolidList"/>
    <dgm:cxn modelId="{A82C94D8-F14B-3C44-BBDB-24FA33971176}" type="presParOf" srcId="{40BA4808-4C26-485D-AE9F-682BD73104A1}" destId="{BCCA0992-D39F-4A9E-9A26-70DE7F7239B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C25CEE-82DE-4239-8169-5403976BEF34}"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4F1E8850-CBCB-4193-9B2D-9B90D2328AAB}">
      <dgm:prSet custT="1"/>
      <dgm:spPr/>
      <dgm:t>
        <a:bodyPr/>
        <a:lstStyle/>
        <a:p>
          <a:pPr algn="just"/>
          <a:r>
            <a:rPr lang="it-IT" sz="1800" dirty="0"/>
            <a:t>L’invecchiamento è un fattore determinante nello sviluppo del cancro e infatti l’incidenza aumenta in modo evidente con l’avanzare dell’età</a:t>
          </a:r>
          <a:endParaRPr lang="en-US" sz="1800" dirty="0"/>
        </a:p>
      </dgm:t>
    </dgm:pt>
    <dgm:pt modelId="{20592642-823C-4FC2-A0A7-37A369B3CEF5}" type="parTrans" cxnId="{B22ECD58-C7BD-4D4E-BDE5-0C81C8A0B4B0}">
      <dgm:prSet/>
      <dgm:spPr/>
      <dgm:t>
        <a:bodyPr/>
        <a:lstStyle/>
        <a:p>
          <a:endParaRPr lang="en-US"/>
        </a:p>
      </dgm:t>
    </dgm:pt>
    <dgm:pt modelId="{46A3D008-3A3F-45F9-9195-46B3BA8442CE}" type="sibTrans" cxnId="{B22ECD58-C7BD-4D4E-BDE5-0C81C8A0B4B0}">
      <dgm:prSet/>
      <dgm:spPr/>
      <dgm:t>
        <a:bodyPr/>
        <a:lstStyle/>
        <a:p>
          <a:endParaRPr lang="en-US"/>
        </a:p>
      </dgm:t>
    </dgm:pt>
    <dgm:pt modelId="{DFCC72BD-1F28-46BF-ABA3-1019D42189C5}">
      <dgm:prSet/>
      <dgm:spPr/>
      <dgm:t>
        <a:bodyPr/>
        <a:lstStyle/>
        <a:p>
          <a:pPr algn="just"/>
          <a:r>
            <a:rPr lang="it-IT" dirty="0"/>
            <a:t>Questa relazione è legata in parte al fatto che con l’avanzare dell’</a:t>
          </a:r>
          <a:r>
            <a:rPr lang="it-IT" dirty="0" err="1"/>
            <a:t>eta</a:t>
          </a:r>
          <a:r>
            <a:rPr lang="it-IT" dirty="0"/>
            <a:t>̀ si </a:t>
          </a:r>
          <a:r>
            <a:rPr lang="it-IT" i="1" dirty="0"/>
            <a:t>accumulano nel nostro organismo i fattori cancerogeni </a:t>
          </a:r>
          <a:r>
            <a:rPr lang="it-IT" dirty="0"/>
            <a:t>e dall’altra alla </a:t>
          </a:r>
          <a:r>
            <a:rPr lang="it-IT" i="1" dirty="0"/>
            <a:t>diminuzione delle capacità di difesa </a:t>
          </a:r>
          <a:r>
            <a:rPr lang="it-IT" dirty="0"/>
            <a:t>e dei meccanismi di riparazione</a:t>
          </a:r>
          <a:endParaRPr lang="en-US" dirty="0"/>
        </a:p>
      </dgm:t>
    </dgm:pt>
    <dgm:pt modelId="{EF8CAD7B-2BDA-4109-8475-8FE0496A9A36}" type="parTrans" cxnId="{EFF2FEAE-8BA1-4277-A78D-50E677447E5F}">
      <dgm:prSet/>
      <dgm:spPr/>
      <dgm:t>
        <a:bodyPr/>
        <a:lstStyle/>
        <a:p>
          <a:endParaRPr lang="en-US"/>
        </a:p>
      </dgm:t>
    </dgm:pt>
    <dgm:pt modelId="{41CB0010-D056-41C0-9E21-AC6886733B85}" type="sibTrans" cxnId="{EFF2FEAE-8BA1-4277-A78D-50E677447E5F}">
      <dgm:prSet/>
      <dgm:spPr/>
      <dgm:t>
        <a:bodyPr/>
        <a:lstStyle/>
        <a:p>
          <a:endParaRPr lang="en-US"/>
        </a:p>
      </dgm:t>
    </dgm:pt>
    <dgm:pt modelId="{BB50DC21-7C94-4FE7-A5F2-FAC897A7E80D}">
      <dgm:prSet/>
      <dgm:spPr/>
      <dgm:t>
        <a:bodyPr/>
        <a:lstStyle/>
        <a:p>
          <a:pPr algn="just"/>
          <a:r>
            <a:rPr lang="it-IT" dirty="0"/>
            <a:t>In modo particolare </a:t>
          </a:r>
          <a:r>
            <a:rPr lang="it-IT" u="sng" dirty="0"/>
            <a:t>dopo i 60 anni </a:t>
          </a:r>
          <a:r>
            <a:rPr lang="it-IT" dirty="0"/>
            <a:t>si osserva un netto incremento dell’incidenza </a:t>
          </a:r>
          <a:endParaRPr lang="en-US" dirty="0"/>
        </a:p>
      </dgm:t>
    </dgm:pt>
    <dgm:pt modelId="{0F4848C5-DC4F-4E87-B8F9-F32DC547F838}" type="parTrans" cxnId="{4D34EFBF-BC28-43B0-888E-A51E345D205C}">
      <dgm:prSet/>
      <dgm:spPr/>
      <dgm:t>
        <a:bodyPr/>
        <a:lstStyle/>
        <a:p>
          <a:endParaRPr lang="en-US"/>
        </a:p>
      </dgm:t>
    </dgm:pt>
    <dgm:pt modelId="{B5D2013D-9A5F-4A7D-8FC4-47BF5C00C4CF}" type="sibTrans" cxnId="{4D34EFBF-BC28-43B0-888E-A51E345D205C}">
      <dgm:prSet/>
      <dgm:spPr/>
      <dgm:t>
        <a:bodyPr/>
        <a:lstStyle/>
        <a:p>
          <a:endParaRPr lang="en-US"/>
        </a:p>
      </dgm:t>
    </dgm:pt>
    <dgm:pt modelId="{D266FB34-7901-3045-9D2B-081312D93A45}" type="pres">
      <dgm:prSet presAssocID="{66C25CEE-82DE-4239-8169-5403976BEF34}" presName="vert0" presStyleCnt="0">
        <dgm:presLayoutVars>
          <dgm:dir/>
          <dgm:animOne val="branch"/>
          <dgm:animLvl val="lvl"/>
        </dgm:presLayoutVars>
      </dgm:prSet>
      <dgm:spPr/>
      <dgm:t>
        <a:bodyPr/>
        <a:lstStyle/>
        <a:p>
          <a:endParaRPr lang="it-IT"/>
        </a:p>
      </dgm:t>
    </dgm:pt>
    <dgm:pt modelId="{4FD5C428-2780-4D48-9692-0BF6C123D86A}" type="pres">
      <dgm:prSet presAssocID="{4F1E8850-CBCB-4193-9B2D-9B90D2328AAB}" presName="thickLine" presStyleLbl="alignNode1" presStyleIdx="0" presStyleCnt="3"/>
      <dgm:spPr/>
    </dgm:pt>
    <dgm:pt modelId="{C78B4B33-7B75-5945-8964-8BC92396A0AD}" type="pres">
      <dgm:prSet presAssocID="{4F1E8850-CBCB-4193-9B2D-9B90D2328AAB}" presName="horz1" presStyleCnt="0"/>
      <dgm:spPr/>
    </dgm:pt>
    <dgm:pt modelId="{68E66950-F768-6F46-8173-30176CC48A9B}" type="pres">
      <dgm:prSet presAssocID="{4F1E8850-CBCB-4193-9B2D-9B90D2328AAB}" presName="tx1" presStyleLbl="revTx" presStyleIdx="0" presStyleCnt="3"/>
      <dgm:spPr/>
      <dgm:t>
        <a:bodyPr/>
        <a:lstStyle/>
        <a:p>
          <a:endParaRPr lang="it-IT"/>
        </a:p>
      </dgm:t>
    </dgm:pt>
    <dgm:pt modelId="{91EA1D0E-6B8F-5040-9345-604CF73DA4D1}" type="pres">
      <dgm:prSet presAssocID="{4F1E8850-CBCB-4193-9B2D-9B90D2328AAB}" presName="vert1" presStyleCnt="0"/>
      <dgm:spPr/>
    </dgm:pt>
    <dgm:pt modelId="{D52F277D-5E8B-B24F-9C1C-D25D9189D115}" type="pres">
      <dgm:prSet presAssocID="{DFCC72BD-1F28-46BF-ABA3-1019D42189C5}" presName="thickLine" presStyleLbl="alignNode1" presStyleIdx="1" presStyleCnt="3"/>
      <dgm:spPr/>
    </dgm:pt>
    <dgm:pt modelId="{1F22F8F0-D04E-FB44-8C1E-576D757AE5BE}" type="pres">
      <dgm:prSet presAssocID="{DFCC72BD-1F28-46BF-ABA3-1019D42189C5}" presName="horz1" presStyleCnt="0"/>
      <dgm:spPr/>
    </dgm:pt>
    <dgm:pt modelId="{3D52C782-4674-CC4D-A5F9-6E19338FF70A}" type="pres">
      <dgm:prSet presAssocID="{DFCC72BD-1F28-46BF-ABA3-1019D42189C5}" presName="tx1" presStyleLbl="revTx" presStyleIdx="1" presStyleCnt="3"/>
      <dgm:spPr/>
      <dgm:t>
        <a:bodyPr/>
        <a:lstStyle/>
        <a:p>
          <a:endParaRPr lang="it-IT"/>
        </a:p>
      </dgm:t>
    </dgm:pt>
    <dgm:pt modelId="{709B8C8E-A161-9E45-B683-6047596461EC}" type="pres">
      <dgm:prSet presAssocID="{DFCC72BD-1F28-46BF-ABA3-1019D42189C5}" presName="vert1" presStyleCnt="0"/>
      <dgm:spPr/>
    </dgm:pt>
    <dgm:pt modelId="{BA9939D1-C1A1-4147-8552-8575BA63523B}" type="pres">
      <dgm:prSet presAssocID="{BB50DC21-7C94-4FE7-A5F2-FAC897A7E80D}" presName="thickLine" presStyleLbl="alignNode1" presStyleIdx="2" presStyleCnt="3"/>
      <dgm:spPr/>
    </dgm:pt>
    <dgm:pt modelId="{8EC988A1-40ED-974D-B3BE-980ED4151912}" type="pres">
      <dgm:prSet presAssocID="{BB50DC21-7C94-4FE7-A5F2-FAC897A7E80D}" presName="horz1" presStyleCnt="0"/>
      <dgm:spPr/>
    </dgm:pt>
    <dgm:pt modelId="{1B4E86AB-B400-E146-90C4-8BEA0BA026DD}" type="pres">
      <dgm:prSet presAssocID="{BB50DC21-7C94-4FE7-A5F2-FAC897A7E80D}" presName="tx1" presStyleLbl="revTx" presStyleIdx="2" presStyleCnt="3"/>
      <dgm:spPr/>
      <dgm:t>
        <a:bodyPr/>
        <a:lstStyle/>
        <a:p>
          <a:endParaRPr lang="it-IT"/>
        </a:p>
      </dgm:t>
    </dgm:pt>
    <dgm:pt modelId="{DE817E62-CD80-BE4C-8CD7-8555D18D132F}" type="pres">
      <dgm:prSet presAssocID="{BB50DC21-7C94-4FE7-A5F2-FAC897A7E80D}" presName="vert1" presStyleCnt="0"/>
      <dgm:spPr/>
    </dgm:pt>
  </dgm:ptLst>
  <dgm:cxnLst>
    <dgm:cxn modelId="{B22ECD58-C7BD-4D4E-BDE5-0C81C8A0B4B0}" srcId="{66C25CEE-82DE-4239-8169-5403976BEF34}" destId="{4F1E8850-CBCB-4193-9B2D-9B90D2328AAB}" srcOrd="0" destOrd="0" parTransId="{20592642-823C-4FC2-A0A7-37A369B3CEF5}" sibTransId="{46A3D008-3A3F-45F9-9195-46B3BA8442CE}"/>
    <dgm:cxn modelId="{4D34EFBF-BC28-43B0-888E-A51E345D205C}" srcId="{66C25CEE-82DE-4239-8169-5403976BEF34}" destId="{BB50DC21-7C94-4FE7-A5F2-FAC897A7E80D}" srcOrd="2" destOrd="0" parTransId="{0F4848C5-DC4F-4E87-B8F9-F32DC547F838}" sibTransId="{B5D2013D-9A5F-4A7D-8FC4-47BF5C00C4CF}"/>
    <dgm:cxn modelId="{062F976C-64F3-334F-95C0-AB1973CFD2FC}" type="presOf" srcId="{BB50DC21-7C94-4FE7-A5F2-FAC897A7E80D}" destId="{1B4E86AB-B400-E146-90C4-8BEA0BA026DD}" srcOrd="0" destOrd="0" presId="urn:microsoft.com/office/officeart/2008/layout/LinedList"/>
    <dgm:cxn modelId="{16D95348-4FC2-4F49-B468-9E6AB4A2478B}" type="presOf" srcId="{4F1E8850-CBCB-4193-9B2D-9B90D2328AAB}" destId="{68E66950-F768-6F46-8173-30176CC48A9B}" srcOrd="0" destOrd="0" presId="urn:microsoft.com/office/officeart/2008/layout/LinedList"/>
    <dgm:cxn modelId="{C0502322-F502-0946-B485-3BCA90749920}" type="presOf" srcId="{DFCC72BD-1F28-46BF-ABA3-1019D42189C5}" destId="{3D52C782-4674-CC4D-A5F9-6E19338FF70A}" srcOrd="0" destOrd="0" presId="urn:microsoft.com/office/officeart/2008/layout/LinedList"/>
    <dgm:cxn modelId="{EFF2FEAE-8BA1-4277-A78D-50E677447E5F}" srcId="{66C25CEE-82DE-4239-8169-5403976BEF34}" destId="{DFCC72BD-1F28-46BF-ABA3-1019D42189C5}" srcOrd="1" destOrd="0" parTransId="{EF8CAD7B-2BDA-4109-8475-8FE0496A9A36}" sibTransId="{41CB0010-D056-41C0-9E21-AC6886733B85}"/>
    <dgm:cxn modelId="{CC455DA3-4CE1-9D48-8A2B-0D1B4DB45B57}" type="presOf" srcId="{66C25CEE-82DE-4239-8169-5403976BEF34}" destId="{D266FB34-7901-3045-9D2B-081312D93A45}" srcOrd="0" destOrd="0" presId="urn:microsoft.com/office/officeart/2008/layout/LinedList"/>
    <dgm:cxn modelId="{24DD5B7C-D49E-064A-835C-2EC89D6ED123}" type="presParOf" srcId="{D266FB34-7901-3045-9D2B-081312D93A45}" destId="{4FD5C428-2780-4D48-9692-0BF6C123D86A}" srcOrd="0" destOrd="0" presId="urn:microsoft.com/office/officeart/2008/layout/LinedList"/>
    <dgm:cxn modelId="{2C8C118C-B16E-6942-81DD-41342B735704}" type="presParOf" srcId="{D266FB34-7901-3045-9D2B-081312D93A45}" destId="{C78B4B33-7B75-5945-8964-8BC92396A0AD}" srcOrd="1" destOrd="0" presId="urn:microsoft.com/office/officeart/2008/layout/LinedList"/>
    <dgm:cxn modelId="{473F4D20-B729-754E-96E1-28AF530ABD7A}" type="presParOf" srcId="{C78B4B33-7B75-5945-8964-8BC92396A0AD}" destId="{68E66950-F768-6F46-8173-30176CC48A9B}" srcOrd="0" destOrd="0" presId="urn:microsoft.com/office/officeart/2008/layout/LinedList"/>
    <dgm:cxn modelId="{1D2DEE27-EB2C-CA41-A6CD-F35F6414D472}" type="presParOf" srcId="{C78B4B33-7B75-5945-8964-8BC92396A0AD}" destId="{91EA1D0E-6B8F-5040-9345-604CF73DA4D1}" srcOrd="1" destOrd="0" presId="urn:microsoft.com/office/officeart/2008/layout/LinedList"/>
    <dgm:cxn modelId="{D23BDBE6-10ED-1747-A4B2-A927E24D3C29}" type="presParOf" srcId="{D266FB34-7901-3045-9D2B-081312D93A45}" destId="{D52F277D-5E8B-B24F-9C1C-D25D9189D115}" srcOrd="2" destOrd="0" presId="urn:microsoft.com/office/officeart/2008/layout/LinedList"/>
    <dgm:cxn modelId="{E69297F9-EB6B-5E42-8365-790C80151CEF}" type="presParOf" srcId="{D266FB34-7901-3045-9D2B-081312D93A45}" destId="{1F22F8F0-D04E-FB44-8C1E-576D757AE5BE}" srcOrd="3" destOrd="0" presId="urn:microsoft.com/office/officeart/2008/layout/LinedList"/>
    <dgm:cxn modelId="{B181B08A-EB68-A64C-A054-7C2BF449C643}" type="presParOf" srcId="{1F22F8F0-D04E-FB44-8C1E-576D757AE5BE}" destId="{3D52C782-4674-CC4D-A5F9-6E19338FF70A}" srcOrd="0" destOrd="0" presId="urn:microsoft.com/office/officeart/2008/layout/LinedList"/>
    <dgm:cxn modelId="{91DA1099-5AF1-4946-8443-1DB3572295BD}" type="presParOf" srcId="{1F22F8F0-D04E-FB44-8C1E-576D757AE5BE}" destId="{709B8C8E-A161-9E45-B683-6047596461EC}" srcOrd="1" destOrd="0" presId="urn:microsoft.com/office/officeart/2008/layout/LinedList"/>
    <dgm:cxn modelId="{E0E5523A-C811-D345-9EFF-763AF91639B4}" type="presParOf" srcId="{D266FB34-7901-3045-9D2B-081312D93A45}" destId="{BA9939D1-C1A1-4147-8552-8575BA63523B}" srcOrd="4" destOrd="0" presId="urn:microsoft.com/office/officeart/2008/layout/LinedList"/>
    <dgm:cxn modelId="{B3257593-94FB-1845-88F1-47369AE706C0}" type="presParOf" srcId="{D266FB34-7901-3045-9D2B-081312D93A45}" destId="{8EC988A1-40ED-974D-B3BE-980ED4151912}" srcOrd="5" destOrd="0" presId="urn:microsoft.com/office/officeart/2008/layout/LinedList"/>
    <dgm:cxn modelId="{8D77BD19-E6EA-224B-A8E0-A1DC58C936F8}" type="presParOf" srcId="{8EC988A1-40ED-974D-B3BE-980ED4151912}" destId="{1B4E86AB-B400-E146-90C4-8BEA0BA026DD}" srcOrd="0" destOrd="0" presId="urn:microsoft.com/office/officeart/2008/layout/LinedList"/>
    <dgm:cxn modelId="{FCF997DB-A362-1440-889E-649C3064F133}" type="presParOf" srcId="{8EC988A1-40ED-974D-B3BE-980ED4151912}" destId="{DE817E62-CD80-BE4C-8CD7-8555D18D132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403F35-6F02-4701-A375-AE515AC08B0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95EF097-757F-445C-AC11-08BB4BA60406}">
      <dgm:prSet/>
      <dgm:spPr/>
      <dgm:t>
        <a:bodyPr/>
        <a:lstStyle/>
        <a:p>
          <a:pPr algn="ctr"/>
          <a:r>
            <a:rPr lang="it-IT" dirty="0"/>
            <a:t>Ove venga meno la completa idoneità si prenderanno in considerazione</a:t>
          </a:r>
          <a:endParaRPr lang="en-US" dirty="0"/>
        </a:p>
      </dgm:t>
    </dgm:pt>
    <dgm:pt modelId="{43887AB0-B7FA-4496-9AE6-12613F84AF52}" type="parTrans" cxnId="{C04D37AB-8726-4241-9665-4C34A0564140}">
      <dgm:prSet/>
      <dgm:spPr/>
      <dgm:t>
        <a:bodyPr/>
        <a:lstStyle/>
        <a:p>
          <a:endParaRPr lang="en-US"/>
        </a:p>
      </dgm:t>
    </dgm:pt>
    <dgm:pt modelId="{40F70B3C-41AB-4733-B773-B0C02BADC5D4}" type="sibTrans" cxnId="{C04D37AB-8726-4241-9665-4C34A0564140}">
      <dgm:prSet/>
      <dgm:spPr/>
      <dgm:t>
        <a:bodyPr/>
        <a:lstStyle/>
        <a:p>
          <a:endParaRPr lang="en-US"/>
        </a:p>
      </dgm:t>
    </dgm:pt>
    <dgm:pt modelId="{D534A44F-2415-4656-A1E2-5CA36B6B1F0F}">
      <dgm:prSet/>
      <dgm:spPr/>
      <dgm:t>
        <a:bodyPr/>
        <a:lstStyle/>
        <a:p>
          <a:r>
            <a:rPr lang="it-IT" dirty="0"/>
            <a:t>1) mantenimento del profilo professionale con esclusione di alcune mansioni</a:t>
          </a:r>
          <a:endParaRPr lang="en-US" dirty="0"/>
        </a:p>
      </dgm:t>
    </dgm:pt>
    <dgm:pt modelId="{FF85CFF8-3DCC-4757-A92F-83866B52E50D}" type="parTrans" cxnId="{0498EDCA-1A29-43C9-ABF2-018024E3C9D4}">
      <dgm:prSet/>
      <dgm:spPr/>
      <dgm:t>
        <a:bodyPr/>
        <a:lstStyle/>
        <a:p>
          <a:endParaRPr lang="en-US"/>
        </a:p>
      </dgm:t>
    </dgm:pt>
    <dgm:pt modelId="{A6BD3025-F37F-4EA6-BED3-A87F7297645B}" type="sibTrans" cxnId="{0498EDCA-1A29-43C9-ABF2-018024E3C9D4}">
      <dgm:prSet/>
      <dgm:spPr/>
      <dgm:t>
        <a:bodyPr/>
        <a:lstStyle/>
        <a:p>
          <a:endParaRPr lang="en-US"/>
        </a:p>
      </dgm:t>
    </dgm:pt>
    <dgm:pt modelId="{45F8E702-B4EA-40A5-A644-E516F20F9A60}">
      <dgm:prSet/>
      <dgm:spPr/>
      <dgm:t>
        <a:bodyPr/>
        <a:lstStyle/>
        <a:p>
          <a:r>
            <a:rPr lang="it-IT"/>
            <a:t>2) utile reinpiego in profili professionali equivalenti o, eventualmente, anche in profili con mansioni inferiori</a:t>
          </a:r>
          <a:endParaRPr lang="en-US"/>
        </a:p>
      </dgm:t>
    </dgm:pt>
    <dgm:pt modelId="{5BBA4EEF-54A5-4D95-AFE6-1ABD548CE6D5}" type="parTrans" cxnId="{916DBD65-9B68-4D42-8C09-D1762161F9F1}">
      <dgm:prSet/>
      <dgm:spPr/>
      <dgm:t>
        <a:bodyPr/>
        <a:lstStyle/>
        <a:p>
          <a:endParaRPr lang="en-US"/>
        </a:p>
      </dgm:t>
    </dgm:pt>
    <dgm:pt modelId="{2FB87543-97C6-4ED9-A6F8-7A1E7AD8FF7D}" type="sibTrans" cxnId="{916DBD65-9B68-4D42-8C09-D1762161F9F1}">
      <dgm:prSet/>
      <dgm:spPr/>
      <dgm:t>
        <a:bodyPr/>
        <a:lstStyle/>
        <a:p>
          <a:endParaRPr lang="en-US"/>
        </a:p>
      </dgm:t>
    </dgm:pt>
    <dgm:pt modelId="{A9EAAE65-1EE1-433E-913F-936F9814F620}">
      <dgm:prSet/>
      <dgm:spPr/>
      <dgm:t>
        <a:bodyPr/>
        <a:lstStyle/>
        <a:p>
          <a:r>
            <a:rPr lang="it-IT"/>
            <a:t>3) inidoneità assoluta al servizio quale dipendente della Pubblica Amministrazione</a:t>
          </a:r>
          <a:endParaRPr lang="en-US"/>
        </a:p>
      </dgm:t>
    </dgm:pt>
    <dgm:pt modelId="{71570FB2-BD26-4BDC-BE02-38A462BB948D}" type="parTrans" cxnId="{C05ECF03-369C-44DF-BFBC-1E0AF4146D76}">
      <dgm:prSet/>
      <dgm:spPr/>
      <dgm:t>
        <a:bodyPr/>
        <a:lstStyle/>
        <a:p>
          <a:endParaRPr lang="en-US"/>
        </a:p>
      </dgm:t>
    </dgm:pt>
    <dgm:pt modelId="{84C6C75E-31FC-4C78-9A9D-FC80289563D9}" type="sibTrans" cxnId="{C05ECF03-369C-44DF-BFBC-1E0AF4146D76}">
      <dgm:prSet/>
      <dgm:spPr/>
      <dgm:t>
        <a:bodyPr/>
        <a:lstStyle/>
        <a:p>
          <a:endParaRPr lang="en-US"/>
        </a:p>
      </dgm:t>
    </dgm:pt>
    <dgm:pt modelId="{D177CBA0-447C-6D4B-9B1B-3DBCBA60DE90}" type="pres">
      <dgm:prSet presAssocID="{DC403F35-6F02-4701-A375-AE515AC08B00}" presName="linear" presStyleCnt="0">
        <dgm:presLayoutVars>
          <dgm:animLvl val="lvl"/>
          <dgm:resizeHandles val="exact"/>
        </dgm:presLayoutVars>
      </dgm:prSet>
      <dgm:spPr/>
      <dgm:t>
        <a:bodyPr/>
        <a:lstStyle/>
        <a:p>
          <a:endParaRPr lang="it-IT"/>
        </a:p>
      </dgm:t>
    </dgm:pt>
    <dgm:pt modelId="{38DC56A9-DFC8-C34C-B906-FB78C36B0D32}" type="pres">
      <dgm:prSet presAssocID="{895EF097-757F-445C-AC11-08BB4BA60406}" presName="parentText" presStyleLbl="node1" presStyleIdx="0" presStyleCnt="4">
        <dgm:presLayoutVars>
          <dgm:chMax val="0"/>
          <dgm:bulletEnabled val="1"/>
        </dgm:presLayoutVars>
      </dgm:prSet>
      <dgm:spPr/>
      <dgm:t>
        <a:bodyPr/>
        <a:lstStyle/>
        <a:p>
          <a:endParaRPr lang="it-IT"/>
        </a:p>
      </dgm:t>
    </dgm:pt>
    <dgm:pt modelId="{EDCF1CBF-8A29-3144-AB91-595842C02BBE}" type="pres">
      <dgm:prSet presAssocID="{40F70B3C-41AB-4733-B773-B0C02BADC5D4}" presName="spacer" presStyleCnt="0"/>
      <dgm:spPr/>
    </dgm:pt>
    <dgm:pt modelId="{76F6E0A8-9494-B446-ACB3-226BADD82D9F}" type="pres">
      <dgm:prSet presAssocID="{D534A44F-2415-4656-A1E2-5CA36B6B1F0F}" presName="parentText" presStyleLbl="node1" presStyleIdx="1" presStyleCnt="4">
        <dgm:presLayoutVars>
          <dgm:chMax val="0"/>
          <dgm:bulletEnabled val="1"/>
        </dgm:presLayoutVars>
      </dgm:prSet>
      <dgm:spPr/>
      <dgm:t>
        <a:bodyPr/>
        <a:lstStyle/>
        <a:p>
          <a:endParaRPr lang="it-IT"/>
        </a:p>
      </dgm:t>
    </dgm:pt>
    <dgm:pt modelId="{195485B1-5E5B-5044-90E3-02F05E572CF4}" type="pres">
      <dgm:prSet presAssocID="{A6BD3025-F37F-4EA6-BED3-A87F7297645B}" presName="spacer" presStyleCnt="0"/>
      <dgm:spPr/>
    </dgm:pt>
    <dgm:pt modelId="{F14F07B4-8C41-774B-8584-3D09A509C4D9}" type="pres">
      <dgm:prSet presAssocID="{45F8E702-B4EA-40A5-A644-E516F20F9A60}" presName="parentText" presStyleLbl="node1" presStyleIdx="2" presStyleCnt="4">
        <dgm:presLayoutVars>
          <dgm:chMax val="0"/>
          <dgm:bulletEnabled val="1"/>
        </dgm:presLayoutVars>
      </dgm:prSet>
      <dgm:spPr/>
      <dgm:t>
        <a:bodyPr/>
        <a:lstStyle/>
        <a:p>
          <a:endParaRPr lang="it-IT"/>
        </a:p>
      </dgm:t>
    </dgm:pt>
    <dgm:pt modelId="{94D0EE13-D64F-5845-8397-E684E8AED06F}" type="pres">
      <dgm:prSet presAssocID="{2FB87543-97C6-4ED9-A6F8-7A1E7AD8FF7D}" presName="spacer" presStyleCnt="0"/>
      <dgm:spPr/>
    </dgm:pt>
    <dgm:pt modelId="{CDBF6730-C52B-4F46-853B-83B6FEC36D62}" type="pres">
      <dgm:prSet presAssocID="{A9EAAE65-1EE1-433E-913F-936F9814F620}" presName="parentText" presStyleLbl="node1" presStyleIdx="3" presStyleCnt="4">
        <dgm:presLayoutVars>
          <dgm:chMax val="0"/>
          <dgm:bulletEnabled val="1"/>
        </dgm:presLayoutVars>
      </dgm:prSet>
      <dgm:spPr/>
      <dgm:t>
        <a:bodyPr/>
        <a:lstStyle/>
        <a:p>
          <a:endParaRPr lang="it-IT"/>
        </a:p>
      </dgm:t>
    </dgm:pt>
  </dgm:ptLst>
  <dgm:cxnLst>
    <dgm:cxn modelId="{D2B45EB4-EAF0-FC4B-A957-467A3F7C6D0D}" type="presOf" srcId="{DC403F35-6F02-4701-A375-AE515AC08B00}" destId="{D177CBA0-447C-6D4B-9B1B-3DBCBA60DE90}" srcOrd="0" destOrd="0" presId="urn:microsoft.com/office/officeart/2005/8/layout/vList2"/>
    <dgm:cxn modelId="{C04D37AB-8726-4241-9665-4C34A0564140}" srcId="{DC403F35-6F02-4701-A375-AE515AC08B00}" destId="{895EF097-757F-445C-AC11-08BB4BA60406}" srcOrd="0" destOrd="0" parTransId="{43887AB0-B7FA-4496-9AE6-12613F84AF52}" sibTransId="{40F70B3C-41AB-4733-B773-B0C02BADC5D4}"/>
    <dgm:cxn modelId="{38EDBD03-F6C3-1141-9AD6-0DD2DE5BB5E9}" type="presOf" srcId="{45F8E702-B4EA-40A5-A644-E516F20F9A60}" destId="{F14F07B4-8C41-774B-8584-3D09A509C4D9}" srcOrd="0" destOrd="0" presId="urn:microsoft.com/office/officeart/2005/8/layout/vList2"/>
    <dgm:cxn modelId="{9E9593A5-5071-F743-9290-5F48D60C3F02}" type="presOf" srcId="{895EF097-757F-445C-AC11-08BB4BA60406}" destId="{38DC56A9-DFC8-C34C-B906-FB78C36B0D32}" srcOrd="0" destOrd="0" presId="urn:microsoft.com/office/officeart/2005/8/layout/vList2"/>
    <dgm:cxn modelId="{C05ECF03-369C-44DF-BFBC-1E0AF4146D76}" srcId="{DC403F35-6F02-4701-A375-AE515AC08B00}" destId="{A9EAAE65-1EE1-433E-913F-936F9814F620}" srcOrd="3" destOrd="0" parTransId="{71570FB2-BD26-4BDC-BE02-38A462BB948D}" sibTransId="{84C6C75E-31FC-4C78-9A9D-FC80289563D9}"/>
    <dgm:cxn modelId="{916DBD65-9B68-4D42-8C09-D1762161F9F1}" srcId="{DC403F35-6F02-4701-A375-AE515AC08B00}" destId="{45F8E702-B4EA-40A5-A644-E516F20F9A60}" srcOrd="2" destOrd="0" parTransId="{5BBA4EEF-54A5-4D95-AFE6-1ABD548CE6D5}" sibTransId="{2FB87543-97C6-4ED9-A6F8-7A1E7AD8FF7D}"/>
    <dgm:cxn modelId="{7E0A4712-B880-D748-970D-D2CEE503F923}" type="presOf" srcId="{A9EAAE65-1EE1-433E-913F-936F9814F620}" destId="{CDBF6730-C52B-4F46-853B-83B6FEC36D62}" srcOrd="0" destOrd="0" presId="urn:microsoft.com/office/officeart/2005/8/layout/vList2"/>
    <dgm:cxn modelId="{173C4F72-6AFC-B04E-A872-D4348E022E6B}" type="presOf" srcId="{D534A44F-2415-4656-A1E2-5CA36B6B1F0F}" destId="{76F6E0A8-9494-B446-ACB3-226BADD82D9F}" srcOrd="0" destOrd="0" presId="urn:microsoft.com/office/officeart/2005/8/layout/vList2"/>
    <dgm:cxn modelId="{0498EDCA-1A29-43C9-ABF2-018024E3C9D4}" srcId="{DC403F35-6F02-4701-A375-AE515AC08B00}" destId="{D534A44F-2415-4656-A1E2-5CA36B6B1F0F}" srcOrd="1" destOrd="0" parTransId="{FF85CFF8-3DCC-4757-A92F-83866B52E50D}" sibTransId="{A6BD3025-F37F-4EA6-BED3-A87F7297645B}"/>
    <dgm:cxn modelId="{802B82FA-7FB1-3440-9935-73DFBE1F0F84}" type="presParOf" srcId="{D177CBA0-447C-6D4B-9B1B-3DBCBA60DE90}" destId="{38DC56A9-DFC8-C34C-B906-FB78C36B0D32}" srcOrd="0" destOrd="0" presId="urn:microsoft.com/office/officeart/2005/8/layout/vList2"/>
    <dgm:cxn modelId="{2FE9F399-D2D5-084F-ADDC-A35D941E8742}" type="presParOf" srcId="{D177CBA0-447C-6D4B-9B1B-3DBCBA60DE90}" destId="{EDCF1CBF-8A29-3144-AB91-595842C02BBE}" srcOrd="1" destOrd="0" presId="urn:microsoft.com/office/officeart/2005/8/layout/vList2"/>
    <dgm:cxn modelId="{9ABFA330-03C9-4244-9F67-CE16A38963BF}" type="presParOf" srcId="{D177CBA0-447C-6D4B-9B1B-3DBCBA60DE90}" destId="{76F6E0A8-9494-B446-ACB3-226BADD82D9F}" srcOrd="2" destOrd="0" presId="urn:microsoft.com/office/officeart/2005/8/layout/vList2"/>
    <dgm:cxn modelId="{BD75BD51-DA7B-A048-9177-7B1B597F543E}" type="presParOf" srcId="{D177CBA0-447C-6D4B-9B1B-3DBCBA60DE90}" destId="{195485B1-5E5B-5044-90E3-02F05E572CF4}" srcOrd="3" destOrd="0" presId="urn:microsoft.com/office/officeart/2005/8/layout/vList2"/>
    <dgm:cxn modelId="{8BF31E08-0F9E-DF4F-BDE6-5FDC5A82F341}" type="presParOf" srcId="{D177CBA0-447C-6D4B-9B1B-3DBCBA60DE90}" destId="{F14F07B4-8C41-774B-8584-3D09A509C4D9}" srcOrd="4" destOrd="0" presId="urn:microsoft.com/office/officeart/2005/8/layout/vList2"/>
    <dgm:cxn modelId="{1E389E7E-67E0-1046-A7FD-8A7BBCBA6050}" type="presParOf" srcId="{D177CBA0-447C-6D4B-9B1B-3DBCBA60DE90}" destId="{94D0EE13-D64F-5845-8397-E684E8AED06F}" srcOrd="5" destOrd="0" presId="urn:microsoft.com/office/officeart/2005/8/layout/vList2"/>
    <dgm:cxn modelId="{0E837A0C-483E-BF44-ADA9-11772385EE03}" type="presParOf" srcId="{D177CBA0-447C-6D4B-9B1B-3DBCBA60DE90}" destId="{CDBF6730-C52B-4F46-853B-83B6FEC36D6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233F2D-E687-4361-8BA2-76AFC94154B7}"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07B97253-F8EB-487D-926B-1DA3E8EB8C9B}">
      <dgm:prSet/>
      <dgm:spPr/>
      <dgm:t>
        <a:bodyPr/>
        <a:lstStyle/>
        <a:p>
          <a:pPr algn="just">
            <a:lnSpc>
              <a:spcPct val="100000"/>
            </a:lnSpc>
          </a:pPr>
          <a:r>
            <a:rPr lang="it-IT" dirty="0"/>
            <a:t>1) In presenza di una fase di </a:t>
          </a:r>
          <a:r>
            <a:rPr lang="it-IT" dirty="0">
              <a:solidFill>
                <a:srgbClr val="FF0000"/>
              </a:solidFill>
            </a:rPr>
            <a:t>acuzie e/o di ripresa della patologia neoplastica </a:t>
          </a:r>
          <a:r>
            <a:rPr lang="it-IT" dirty="0"/>
            <a:t>o anche in fase di accertamento e approfondimento diagnostico che controindichi l’espletamento del servizio</a:t>
          </a:r>
          <a:endParaRPr lang="en-US" dirty="0"/>
        </a:p>
      </dgm:t>
    </dgm:pt>
    <dgm:pt modelId="{9820600A-AE78-490F-8AA3-27376EE92AD0}" type="parTrans" cxnId="{23EB9DC2-2517-46DF-84AC-0E3B1D47AF91}">
      <dgm:prSet/>
      <dgm:spPr/>
      <dgm:t>
        <a:bodyPr/>
        <a:lstStyle/>
        <a:p>
          <a:endParaRPr lang="en-US"/>
        </a:p>
      </dgm:t>
    </dgm:pt>
    <dgm:pt modelId="{788541BA-F36D-42C4-AFED-6DB7819C60DC}" type="sibTrans" cxnId="{23EB9DC2-2517-46DF-84AC-0E3B1D47AF91}">
      <dgm:prSet/>
      <dgm:spPr/>
      <dgm:t>
        <a:bodyPr/>
        <a:lstStyle/>
        <a:p>
          <a:endParaRPr lang="en-US"/>
        </a:p>
      </dgm:t>
    </dgm:pt>
    <dgm:pt modelId="{5E65CC10-C857-49DA-85CF-EB707EE2BBF5}">
      <dgm:prSet/>
      <dgm:spPr/>
      <dgm:t>
        <a:bodyPr/>
        <a:lstStyle/>
        <a:p>
          <a:pPr algn="just">
            <a:lnSpc>
              <a:spcPct val="100000"/>
            </a:lnSpc>
          </a:pPr>
          <a:r>
            <a:rPr lang="it-IT" dirty="0"/>
            <a:t>2) Una documentata fase di </a:t>
          </a:r>
          <a:r>
            <a:rPr lang="it-IT" dirty="0">
              <a:solidFill>
                <a:srgbClr val="FF0000"/>
              </a:solidFill>
            </a:rPr>
            <a:t>evoluzione migliorativa o riabilitativa</a:t>
          </a:r>
          <a:r>
            <a:rPr lang="it-IT" dirty="0"/>
            <a:t> tale da far ritenere prevedibile il recupero della capacità lavorativa nello stesso o in altro profilo professionale</a:t>
          </a:r>
          <a:endParaRPr lang="en-US" dirty="0"/>
        </a:p>
      </dgm:t>
    </dgm:pt>
    <dgm:pt modelId="{CF370142-A61F-47C9-B0EC-F74BEA9D9680}" type="parTrans" cxnId="{2267176C-1AE1-4819-AFCD-1C3C9A6B8F9E}">
      <dgm:prSet/>
      <dgm:spPr/>
      <dgm:t>
        <a:bodyPr/>
        <a:lstStyle/>
        <a:p>
          <a:endParaRPr lang="en-US"/>
        </a:p>
      </dgm:t>
    </dgm:pt>
    <dgm:pt modelId="{D96D6E94-75A4-4B00-946E-65565DC5E034}" type="sibTrans" cxnId="{2267176C-1AE1-4819-AFCD-1C3C9A6B8F9E}">
      <dgm:prSet/>
      <dgm:spPr/>
      <dgm:t>
        <a:bodyPr/>
        <a:lstStyle/>
        <a:p>
          <a:endParaRPr lang="en-US"/>
        </a:p>
      </dgm:t>
    </dgm:pt>
    <dgm:pt modelId="{CC5A1E93-6B69-4387-ACBC-8EEFD2756DFD}">
      <dgm:prSet/>
      <dgm:spPr/>
      <dgm:t>
        <a:bodyPr/>
        <a:lstStyle/>
        <a:p>
          <a:pPr algn="just">
            <a:lnSpc>
              <a:spcPct val="100000"/>
            </a:lnSpc>
          </a:pPr>
          <a:r>
            <a:rPr lang="it-IT" dirty="0"/>
            <a:t>Nella consapevolezza che non si superi il </a:t>
          </a:r>
          <a:r>
            <a:rPr lang="it-IT" dirty="0">
              <a:solidFill>
                <a:srgbClr val="FF0000"/>
              </a:solidFill>
            </a:rPr>
            <a:t>periodo massimo di comporto</a:t>
          </a:r>
        </a:p>
        <a:p>
          <a:pPr algn="just">
            <a:lnSpc>
              <a:spcPct val="100000"/>
            </a:lnSpc>
          </a:pPr>
          <a:r>
            <a:rPr lang="it-IT" dirty="0">
              <a:solidFill>
                <a:srgbClr val="FF0000"/>
              </a:solidFill>
            </a:rPr>
            <a:t> (18 mesi)</a:t>
          </a:r>
          <a:endParaRPr lang="en-US" dirty="0">
            <a:solidFill>
              <a:srgbClr val="FF0000"/>
            </a:solidFill>
          </a:endParaRPr>
        </a:p>
      </dgm:t>
    </dgm:pt>
    <dgm:pt modelId="{10EB4EC5-2940-497D-87D6-D45D887E6060}" type="parTrans" cxnId="{C25D7BC7-BBC7-494D-8A89-29DEDD0AB4C5}">
      <dgm:prSet/>
      <dgm:spPr/>
      <dgm:t>
        <a:bodyPr/>
        <a:lstStyle/>
        <a:p>
          <a:endParaRPr lang="en-US"/>
        </a:p>
      </dgm:t>
    </dgm:pt>
    <dgm:pt modelId="{EA346B70-2A83-48C7-9934-1B737DF86E35}" type="sibTrans" cxnId="{C25D7BC7-BBC7-494D-8A89-29DEDD0AB4C5}">
      <dgm:prSet/>
      <dgm:spPr/>
      <dgm:t>
        <a:bodyPr/>
        <a:lstStyle/>
        <a:p>
          <a:endParaRPr lang="en-US"/>
        </a:p>
      </dgm:t>
    </dgm:pt>
    <dgm:pt modelId="{DA5A2B36-3BA2-6047-806A-E33276AE9A57}" type="pres">
      <dgm:prSet presAssocID="{BB233F2D-E687-4361-8BA2-76AFC94154B7}" presName="outerComposite" presStyleCnt="0">
        <dgm:presLayoutVars>
          <dgm:chMax val="5"/>
          <dgm:dir/>
          <dgm:resizeHandles val="exact"/>
        </dgm:presLayoutVars>
      </dgm:prSet>
      <dgm:spPr/>
      <dgm:t>
        <a:bodyPr/>
        <a:lstStyle/>
        <a:p>
          <a:endParaRPr lang="it-IT"/>
        </a:p>
      </dgm:t>
    </dgm:pt>
    <dgm:pt modelId="{11C5916A-9A21-D64E-83FA-901E4CFD02F9}" type="pres">
      <dgm:prSet presAssocID="{BB233F2D-E687-4361-8BA2-76AFC94154B7}" presName="dummyMaxCanvas" presStyleCnt="0">
        <dgm:presLayoutVars/>
      </dgm:prSet>
      <dgm:spPr/>
    </dgm:pt>
    <dgm:pt modelId="{7570423B-A5B5-4F48-93E0-3179A532D9D5}" type="pres">
      <dgm:prSet presAssocID="{BB233F2D-E687-4361-8BA2-76AFC94154B7}" presName="ThreeNodes_1" presStyleLbl="node1" presStyleIdx="0" presStyleCnt="3">
        <dgm:presLayoutVars>
          <dgm:bulletEnabled val="1"/>
        </dgm:presLayoutVars>
      </dgm:prSet>
      <dgm:spPr/>
      <dgm:t>
        <a:bodyPr/>
        <a:lstStyle/>
        <a:p>
          <a:endParaRPr lang="it-IT"/>
        </a:p>
      </dgm:t>
    </dgm:pt>
    <dgm:pt modelId="{B04CCE4C-16D5-6148-BC07-A2A73551AC19}" type="pres">
      <dgm:prSet presAssocID="{BB233F2D-E687-4361-8BA2-76AFC94154B7}" presName="ThreeNodes_2" presStyleLbl="node1" presStyleIdx="1" presStyleCnt="3">
        <dgm:presLayoutVars>
          <dgm:bulletEnabled val="1"/>
        </dgm:presLayoutVars>
      </dgm:prSet>
      <dgm:spPr/>
      <dgm:t>
        <a:bodyPr/>
        <a:lstStyle/>
        <a:p>
          <a:endParaRPr lang="it-IT"/>
        </a:p>
      </dgm:t>
    </dgm:pt>
    <dgm:pt modelId="{95B7C460-87F3-8547-BB6E-49443DE09F5C}" type="pres">
      <dgm:prSet presAssocID="{BB233F2D-E687-4361-8BA2-76AFC94154B7}" presName="ThreeNodes_3" presStyleLbl="node1" presStyleIdx="2" presStyleCnt="3">
        <dgm:presLayoutVars>
          <dgm:bulletEnabled val="1"/>
        </dgm:presLayoutVars>
      </dgm:prSet>
      <dgm:spPr/>
      <dgm:t>
        <a:bodyPr/>
        <a:lstStyle/>
        <a:p>
          <a:endParaRPr lang="it-IT"/>
        </a:p>
      </dgm:t>
    </dgm:pt>
    <dgm:pt modelId="{FD9D8528-728A-134A-B823-D4BC83093656}" type="pres">
      <dgm:prSet presAssocID="{BB233F2D-E687-4361-8BA2-76AFC94154B7}" presName="ThreeConn_1-2" presStyleLbl="fgAccFollowNode1" presStyleIdx="0" presStyleCnt="2">
        <dgm:presLayoutVars>
          <dgm:bulletEnabled val="1"/>
        </dgm:presLayoutVars>
      </dgm:prSet>
      <dgm:spPr/>
      <dgm:t>
        <a:bodyPr/>
        <a:lstStyle/>
        <a:p>
          <a:endParaRPr lang="it-IT"/>
        </a:p>
      </dgm:t>
    </dgm:pt>
    <dgm:pt modelId="{FF09A8D2-CB12-1445-BF94-D861D44E77BD}" type="pres">
      <dgm:prSet presAssocID="{BB233F2D-E687-4361-8BA2-76AFC94154B7}" presName="ThreeConn_2-3" presStyleLbl="fgAccFollowNode1" presStyleIdx="1" presStyleCnt="2">
        <dgm:presLayoutVars>
          <dgm:bulletEnabled val="1"/>
        </dgm:presLayoutVars>
      </dgm:prSet>
      <dgm:spPr/>
      <dgm:t>
        <a:bodyPr/>
        <a:lstStyle/>
        <a:p>
          <a:endParaRPr lang="it-IT"/>
        </a:p>
      </dgm:t>
    </dgm:pt>
    <dgm:pt modelId="{066FDEBF-87E5-0845-ABFB-B36C09E6C295}" type="pres">
      <dgm:prSet presAssocID="{BB233F2D-E687-4361-8BA2-76AFC94154B7}" presName="ThreeNodes_1_text" presStyleLbl="node1" presStyleIdx="2" presStyleCnt="3">
        <dgm:presLayoutVars>
          <dgm:bulletEnabled val="1"/>
        </dgm:presLayoutVars>
      </dgm:prSet>
      <dgm:spPr/>
      <dgm:t>
        <a:bodyPr/>
        <a:lstStyle/>
        <a:p>
          <a:endParaRPr lang="it-IT"/>
        </a:p>
      </dgm:t>
    </dgm:pt>
    <dgm:pt modelId="{D688E598-2E25-4244-AF1B-12E34BB5D787}" type="pres">
      <dgm:prSet presAssocID="{BB233F2D-E687-4361-8BA2-76AFC94154B7}" presName="ThreeNodes_2_text" presStyleLbl="node1" presStyleIdx="2" presStyleCnt="3">
        <dgm:presLayoutVars>
          <dgm:bulletEnabled val="1"/>
        </dgm:presLayoutVars>
      </dgm:prSet>
      <dgm:spPr/>
      <dgm:t>
        <a:bodyPr/>
        <a:lstStyle/>
        <a:p>
          <a:endParaRPr lang="it-IT"/>
        </a:p>
      </dgm:t>
    </dgm:pt>
    <dgm:pt modelId="{AF5F8A34-26A6-E84E-9451-CCFCF5C272BD}" type="pres">
      <dgm:prSet presAssocID="{BB233F2D-E687-4361-8BA2-76AFC94154B7}" presName="ThreeNodes_3_text" presStyleLbl="node1" presStyleIdx="2" presStyleCnt="3">
        <dgm:presLayoutVars>
          <dgm:bulletEnabled val="1"/>
        </dgm:presLayoutVars>
      </dgm:prSet>
      <dgm:spPr/>
      <dgm:t>
        <a:bodyPr/>
        <a:lstStyle/>
        <a:p>
          <a:endParaRPr lang="it-IT"/>
        </a:p>
      </dgm:t>
    </dgm:pt>
  </dgm:ptLst>
  <dgm:cxnLst>
    <dgm:cxn modelId="{2267176C-1AE1-4819-AFCD-1C3C9A6B8F9E}" srcId="{BB233F2D-E687-4361-8BA2-76AFC94154B7}" destId="{5E65CC10-C857-49DA-85CF-EB707EE2BBF5}" srcOrd="1" destOrd="0" parTransId="{CF370142-A61F-47C9-B0EC-F74BEA9D9680}" sibTransId="{D96D6E94-75A4-4B00-946E-65565DC5E034}"/>
    <dgm:cxn modelId="{E5BE9F32-F170-D94B-B2B4-C08DCB641E27}" type="presOf" srcId="{D96D6E94-75A4-4B00-946E-65565DC5E034}" destId="{FF09A8D2-CB12-1445-BF94-D861D44E77BD}" srcOrd="0" destOrd="0" presId="urn:microsoft.com/office/officeart/2005/8/layout/vProcess5"/>
    <dgm:cxn modelId="{6348A0A0-C98A-5B4F-9236-39FC07178E2F}" type="presOf" srcId="{788541BA-F36D-42C4-AFED-6DB7819C60DC}" destId="{FD9D8528-728A-134A-B823-D4BC83093656}" srcOrd="0" destOrd="0" presId="urn:microsoft.com/office/officeart/2005/8/layout/vProcess5"/>
    <dgm:cxn modelId="{EA88562B-0EC5-FF41-8FB3-C3FC105E8B8B}" type="presOf" srcId="{CC5A1E93-6B69-4387-ACBC-8EEFD2756DFD}" destId="{AF5F8A34-26A6-E84E-9451-CCFCF5C272BD}" srcOrd="1" destOrd="0" presId="urn:microsoft.com/office/officeart/2005/8/layout/vProcess5"/>
    <dgm:cxn modelId="{23EB9DC2-2517-46DF-84AC-0E3B1D47AF91}" srcId="{BB233F2D-E687-4361-8BA2-76AFC94154B7}" destId="{07B97253-F8EB-487D-926B-1DA3E8EB8C9B}" srcOrd="0" destOrd="0" parTransId="{9820600A-AE78-490F-8AA3-27376EE92AD0}" sibTransId="{788541BA-F36D-42C4-AFED-6DB7819C60DC}"/>
    <dgm:cxn modelId="{7B7B61D2-36F4-8A48-833B-3F6E260BBFF5}" type="presOf" srcId="{5E65CC10-C857-49DA-85CF-EB707EE2BBF5}" destId="{B04CCE4C-16D5-6148-BC07-A2A73551AC19}" srcOrd="0" destOrd="0" presId="urn:microsoft.com/office/officeart/2005/8/layout/vProcess5"/>
    <dgm:cxn modelId="{4302F101-4617-B541-8FFC-D62F9A2A7A58}" type="presOf" srcId="{CC5A1E93-6B69-4387-ACBC-8EEFD2756DFD}" destId="{95B7C460-87F3-8547-BB6E-49443DE09F5C}" srcOrd="0" destOrd="0" presId="urn:microsoft.com/office/officeart/2005/8/layout/vProcess5"/>
    <dgm:cxn modelId="{C472EDE3-ADF1-AB4E-9F79-0DF81909D413}" type="presOf" srcId="{BB233F2D-E687-4361-8BA2-76AFC94154B7}" destId="{DA5A2B36-3BA2-6047-806A-E33276AE9A57}" srcOrd="0" destOrd="0" presId="urn:microsoft.com/office/officeart/2005/8/layout/vProcess5"/>
    <dgm:cxn modelId="{C25D7BC7-BBC7-494D-8A89-29DEDD0AB4C5}" srcId="{BB233F2D-E687-4361-8BA2-76AFC94154B7}" destId="{CC5A1E93-6B69-4387-ACBC-8EEFD2756DFD}" srcOrd="2" destOrd="0" parTransId="{10EB4EC5-2940-497D-87D6-D45D887E6060}" sibTransId="{EA346B70-2A83-48C7-9934-1B737DF86E35}"/>
    <dgm:cxn modelId="{BD9A696B-DF95-9344-8387-EA4CA6E8DD3E}" type="presOf" srcId="{5E65CC10-C857-49DA-85CF-EB707EE2BBF5}" destId="{D688E598-2E25-4244-AF1B-12E34BB5D787}" srcOrd="1" destOrd="0" presId="urn:microsoft.com/office/officeart/2005/8/layout/vProcess5"/>
    <dgm:cxn modelId="{7BE6D495-C823-F04C-B9CE-6B0662C0CA1B}" type="presOf" srcId="{07B97253-F8EB-487D-926B-1DA3E8EB8C9B}" destId="{7570423B-A5B5-4F48-93E0-3179A532D9D5}" srcOrd="0" destOrd="0" presId="urn:microsoft.com/office/officeart/2005/8/layout/vProcess5"/>
    <dgm:cxn modelId="{38C9C79B-4A2B-7F42-A273-4B2193E8E259}" type="presOf" srcId="{07B97253-F8EB-487D-926B-1DA3E8EB8C9B}" destId="{066FDEBF-87E5-0845-ABFB-B36C09E6C295}" srcOrd="1" destOrd="0" presId="urn:microsoft.com/office/officeart/2005/8/layout/vProcess5"/>
    <dgm:cxn modelId="{D0E84F4C-857D-D844-B09F-41CCD4821B70}" type="presParOf" srcId="{DA5A2B36-3BA2-6047-806A-E33276AE9A57}" destId="{11C5916A-9A21-D64E-83FA-901E4CFD02F9}" srcOrd="0" destOrd="0" presId="urn:microsoft.com/office/officeart/2005/8/layout/vProcess5"/>
    <dgm:cxn modelId="{4071944C-0B3B-DC41-BC7A-49F7A3D08F3C}" type="presParOf" srcId="{DA5A2B36-3BA2-6047-806A-E33276AE9A57}" destId="{7570423B-A5B5-4F48-93E0-3179A532D9D5}" srcOrd="1" destOrd="0" presId="urn:microsoft.com/office/officeart/2005/8/layout/vProcess5"/>
    <dgm:cxn modelId="{F641E19E-F4F9-EA4B-B0B1-3C6F19A20BB0}" type="presParOf" srcId="{DA5A2B36-3BA2-6047-806A-E33276AE9A57}" destId="{B04CCE4C-16D5-6148-BC07-A2A73551AC19}" srcOrd="2" destOrd="0" presId="urn:microsoft.com/office/officeart/2005/8/layout/vProcess5"/>
    <dgm:cxn modelId="{DF2742AC-B7A8-4E49-8FA7-F28A15977E17}" type="presParOf" srcId="{DA5A2B36-3BA2-6047-806A-E33276AE9A57}" destId="{95B7C460-87F3-8547-BB6E-49443DE09F5C}" srcOrd="3" destOrd="0" presId="urn:microsoft.com/office/officeart/2005/8/layout/vProcess5"/>
    <dgm:cxn modelId="{D5703A5B-51D9-2140-9306-27DA6C0F008A}" type="presParOf" srcId="{DA5A2B36-3BA2-6047-806A-E33276AE9A57}" destId="{FD9D8528-728A-134A-B823-D4BC83093656}" srcOrd="4" destOrd="0" presId="urn:microsoft.com/office/officeart/2005/8/layout/vProcess5"/>
    <dgm:cxn modelId="{EDDD40BE-FFF9-834A-A58A-E8CB835C42BD}" type="presParOf" srcId="{DA5A2B36-3BA2-6047-806A-E33276AE9A57}" destId="{FF09A8D2-CB12-1445-BF94-D861D44E77BD}" srcOrd="5" destOrd="0" presId="urn:microsoft.com/office/officeart/2005/8/layout/vProcess5"/>
    <dgm:cxn modelId="{1DD28190-F755-AF49-8625-39B337DE7A95}" type="presParOf" srcId="{DA5A2B36-3BA2-6047-806A-E33276AE9A57}" destId="{066FDEBF-87E5-0845-ABFB-B36C09E6C295}" srcOrd="6" destOrd="0" presId="urn:microsoft.com/office/officeart/2005/8/layout/vProcess5"/>
    <dgm:cxn modelId="{A1DF7452-E951-9148-913E-8E56F51D19D2}" type="presParOf" srcId="{DA5A2B36-3BA2-6047-806A-E33276AE9A57}" destId="{D688E598-2E25-4244-AF1B-12E34BB5D787}" srcOrd="7" destOrd="0" presId="urn:microsoft.com/office/officeart/2005/8/layout/vProcess5"/>
    <dgm:cxn modelId="{190489A6-B3DB-3D48-8F8B-5AA7FDEA8A6D}" type="presParOf" srcId="{DA5A2B36-3BA2-6047-806A-E33276AE9A57}" destId="{AF5F8A34-26A6-E84E-9451-CCFCF5C272B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6F19CE-044C-4FCE-9763-D487D685035E}"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66C74060-DE26-4C87-8334-199EE9E597CE}">
      <dgm:prSet/>
      <dgm:spPr/>
      <dgm:t>
        <a:bodyPr/>
        <a:lstStyle/>
        <a:p>
          <a:pPr>
            <a:defRPr cap="all"/>
          </a:pPr>
          <a:r>
            <a:rPr lang="it-IT" dirty="0">
              <a:solidFill>
                <a:schemeClr val="tx1"/>
              </a:solidFill>
            </a:rPr>
            <a:t>1) Valutare le eventuali assenze dal servizio</a:t>
          </a:r>
          <a:endParaRPr lang="en-US" dirty="0">
            <a:solidFill>
              <a:schemeClr val="tx1"/>
            </a:solidFill>
          </a:endParaRPr>
        </a:p>
      </dgm:t>
    </dgm:pt>
    <dgm:pt modelId="{8413D8B2-9CDC-402C-A5F3-EB6CA2EDBAD0}" type="parTrans" cxnId="{D88EBC12-CD41-4352-8966-795C81B556A7}">
      <dgm:prSet/>
      <dgm:spPr/>
      <dgm:t>
        <a:bodyPr/>
        <a:lstStyle/>
        <a:p>
          <a:endParaRPr lang="en-US"/>
        </a:p>
      </dgm:t>
    </dgm:pt>
    <dgm:pt modelId="{2E225445-EC45-4C08-B786-7186FA050295}" type="sibTrans" cxnId="{D88EBC12-CD41-4352-8966-795C81B556A7}">
      <dgm:prSet/>
      <dgm:spPr/>
      <dgm:t>
        <a:bodyPr/>
        <a:lstStyle/>
        <a:p>
          <a:endParaRPr lang="en-US"/>
        </a:p>
      </dgm:t>
    </dgm:pt>
    <dgm:pt modelId="{106E3E70-748F-403D-B3BD-68F47F091F1D}">
      <dgm:prSet/>
      <dgm:spPr/>
      <dgm:t>
        <a:bodyPr/>
        <a:lstStyle/>
        <a:p>
          <a:pPr>
            <a:defRPr cap="all"/>
          </a:pPr>
          <a:r>
            <a:rPr lang="it-IT" dirty="0">
              <a:solidFill>
                <a:srgbClr val="FFFF00"/>
              </a:solidFill>
            </a:rPr>
            <a:t>2) Non precludere mansioni prioritarie </a:t>
          </a:r>
          <a:r>
            <a:rPr lang="it-IT" dirty="0">
              <a:solidFill>
                <a:schemeClr val="tx1"/>
              </a:solidFill>
            </a:rPr>
            <a:t>e specifiche dell’incarico lavorativo, che comporterebbero la necessità di un cambio del profilo professionale</a:t>
          </a:r>
          <a:endParaRPr lang="en-US" dirty="0">
            <a:solidFill>
              <a:schemeClr val="tx1"/>
            </a:solidFill>
          </a:endParaRPr>
        </a:p>
      </dgm:t>
    </dgm:pt>
    <dgm:pt modelId="{DCC5BBE1-F50F-44D8-B3CC-9F617918C8C4}" type="parTrans" cxnId="{EE44D4BD-993B-4573-BB6B-9638E3131855}">
      <dgm:prSet/>
      <dgm:spPr/>
      <dgm:t>
        <a:bodyPr/>
        <a:lstStyle/>
        <a:p>
          <a:endParaRPr lang="en-US"/>
        </a:p>
      </dgm:t>
    </dgm:pt>
    <dgm:pt modelId="{D527D56F-AE84-4FBA-8EB3-50BC7D9FC2CE}" type="sibTrans" cxnId="{EE44D4BD-993B-4573-BB6B-9638E3131855}">
      <dgm:prSet/>
      <dgm:spPr/>
      <dgm:t>
        <a:bodyPr/>
        <a:lstStyle/>
        <a:p>
          <a:endParaRPr lang="en-US"/>
        </a:p>
      </dgm:t>
    </dgm:pt>
    <dgm:pt modelId="{48B80955-7D29-4743-9437-DADBE488F80A}">
      <dgm:prSet/>
      <dgm:spPr/>
      <dgm:t>
        <a:bodyPr/>
        <a:lstStyle/>
        <a:p>
          <a:pPr>
            <a:defRPr cap="all"/>
          </a:pPr>
          <a:r>
            <a:rPr lang="it-IT" dirty="0">
              <a:solidFill>
                <a:srgbClr val="FFFF00"/>
              </a:solidFill>
            </a:rPr>
            <a:t>3) Precludere mansioni espressamente previste o svolte </a:t>
          </a:r>
          <a:r>
            <a:rPr lang="it-IT" dirty="0">
              <a:solidFill>
                <a:schemeClr val="tx1"/>
              </a:solidFill>
            </a:rPr>
            <a:t>nell’ambito del profilo professionale </a:t>
          </a:r>
          <a:endParaRPr lang="en-US" dirty="0">
            <a:solidFill>
              <a:schemeClr val="tx1"/>
            </a:solidFill>
          </a:endParaRPr>
        </a:p>
      </dgm:t>
    </dgm:pt>
    <dgm:pt modelId="{E71544E6-A70C-416C-A6FA-080D2ACB423C}" type="parTrans" cxnId="{BA98C043-9728-4837-8328-181DD6E4122F}">
      <dgm:prSet/>
      <dgm:spPr/>
      <dgm:t>
        <a:bodyPr/>
        <a:lstStyle/>
        <a:p>
          <a:endParaRPr lang="en-US"/>
        </a:p>
      </dgm:t>
    </dgm:pt>
    <dgm:pt modelId="{9EB168D4-ACDE-4CC6-9579-A2F914628CAF}" type="sibTrans" cxnId="{BA98C043-9728-4837-8328-181DD6E4122F}">
      <dgm:prSet/>
      <dgm:spPr/>
      <dgm:t>
        <a:bodyPr/>
        <a:lstStyle/>
        <a:p>
          <a:endParaRPr lang="en-US"/>
        </a:p>
      </dgm:t>
    </dgm:pt>
    <dgm:pt modelId="{B49BCF76-72CA-440E-84C6-461FA4A6F8F3}">
      <dgm:prSet/>
      <dgm:spPr/>
      <dgm:t>
        <a:bodyPr/>
        <a:lstStyle/>
        <a:p>
          <a:pPr>
            <a:defRPr cap="all"/>
          </a:pPr>
          <a:r>
            <a:rPr lang="it-IT" dirty="0">
              <a:solidFill>
                <a:schemeClr val="tx1"/>
              </a:solidFill>
            </a:rPr>
            <a:t>4) Valutare con attenzione il carattere </a:t>
          </a:r>
          <a:r>
            <a:rPr lang="it-IT" dirty="0">
              <a:solidFill>
                <a:srgbClr val="FFFF00"/>
              </a:solidFill>
            </a:rPr>
            <a:t>temporaneo o permanente </a:t>
          </a:r>
          <a:endParaRPr lang="en-US" dirty="0">
            <a:solidFill>
              <a:srgbClr val="FFFF00"/>
            </a:solidFill>
          </a:endParaRPr>
        </a:p>
      </dgm:t>
    </dgm:pt>
    <dgm:pt modelId="{02F2A34F-0078-4293-8A9C-42CCFD6815A0}" type="parTrans" cxnId="{270E3F00-78CE-4508-A3E6-5D1E29B6DD0C}">
      <dgm:prSet/>
      <dgm:spPr/>
      <dgm:t>
        <a:bodyPr/>
        <a:lstStyle/>
        <a:p>
          <a:endParaRPr lang="en-US"/>
        </a:p>
      </dgm:t>
    </dgm:pt>
    <dgm:pt modelId="{AA604E8D-747C-4583-98CE-D76C431BDA4C}" type="sibTrans" cxnId="{270E3F00-78CE-4508-A3E6-5D1E29B6DD0C}">
      <dgm:prSet/>
      <dgm:spPr/>
      <dgm:t>
        <a:bodyPr/>
        <a:lstStyle/>
        <a:p>
          <a:endParaRPr lang="en-US"/>
        </a:p>
      </dgm:t>
    </dgm:pt>
    <dgm:pt modelId="{682B5FEE-7A76-D347-88DD-D42899AE626A}" type="pres">
      <dgm:prSet presAssocID="{596F19CE-044C-4FCE-9763-D487D685035E}" presName="outerComposite" presStyleCnt="0">
        <dgm:presLayoutVars>
          <dgm:chMax val="5"/>
          <dgm:dir/>
          <dgm:resizeHandles val="exact"/>
        </dgm:presLayoutVars>
      </dgm:prSet>
      <dgm:spPr/>
      <dgm:t>
        <a:bodyPr/>
        <a:lstStyle/>
        <a:p>
          <a:endParaRPr lang="it-IT"/>
        </a:p>
      </dgm:t>
    </dgm:pt>
    <dgm:pt modelId="{46DC4D40-965B-2F45-BDB2-2ADA99A09984}" type="pres">
      <dgm:prSet presAssocID="{596F19CE-044C-4FCE-9763-D487D685035E}" presName="dummyMaxCanvas" presStyleCnt="0">
        <dgm:presLayoutVars/>
      </dgm:prSet>
      <dgm:spPr/>
    </dgm:pt>
    <dgm:pt modelId="{4E2A19A9-1E78-124C-A9EC-0CBE5E36F101}" type="pres">
      <dgm:prSet presAssocID="{596F19CE-044C-4FCE-9763-D487D685035E}" presName="FourNodes_1" presStyleLbl="node1" presStyleIdx="0" presStyleCnt="4">
        <dgm:presLayoutVars>
          <dgm:bulletEnabled val="1"/>
        </dgm:presLayoutVars>
      </dgm:prSet>
      <dgm:spPr/>
      <dgm:t>
        <a:bodyPr/>
        <a:lstStyle/>
        <a:p>
          <a:endParaRPr lang="it-IT"/>
        </a:p>
      </dgm:t>
    </dgm:pt>
    <dgm:pt modelId="{A0DD32B2-C194-2E42-B50C-5064415A8040}" type="pres">
      <dgm:prSet presAssocID="{596F19CE-044C-4FCE-9763-D487D685035E}" presName="FourNodes_2" presStyleLbl="node1" presStyleIdx="1" presStyleCnt="4">
        <dgm:presLayoutVars>
          <dgm:bulletEnabled val="1"/>
        </dgm:presLayoutVars>
      </dgm:prSet>
      <dgm:spPr/>
      <dgm:t>
        <a:bodyPr/>
        <a:lstStyle/>
        <a:p>
          <a:endParaRPr lang="it-IT"/>
        </a:p>
      </dgm:t>
    </dgm:pt>
    <dgm:pt modelId="{AD68AF57-0255-B147-A99D-B358E38725F7}" type="pres">
      <dgm:prSet presAssocID="{596F19CE-044C-4FCE-9763-D487D685035E}" presName="FourNodes_3" presStyleLbl="node1" presStyleIdx="2" presStyleCnt="4">
        <dgm:presLayoutVars>
          <dgm:bulletEnabled val="1"/>
        </dgm:presLayoutVars>
      </dgm:prSet>
      <dgm:spPr/>
      <dgm:t>
        <a:bodyPr/>
        <a:lstStyle/>
        <a:p>
          <a:endParaRPr lang="it-IT"/>
        </a:p>
      </dgm:t>
    </dgm:pt>
    <dgm:pt modelId="{55065C07-F815-DA4D-A0D0-C8CB8EAF4E72}" type="pres">
      <dgm:prSet presAssocID="{596F19CE-044C-4FCE-9763-D487D685035E}" presName="FourNodes_4" presStyleLbl="node1" presStyleIdx="3" presStyleCnt="4">
        <dgm:presLayoutVars>
          <dgm:bulletEnabled val="1"/>
        </dgm:presLayoutVars>
      </dgm:prSet>
      <dgm:spPr/>
      <dgm:t>
        <a:bodyPr/>
        <a:lstStyle/>
        <a:p>
          <a:endParaRPr lang="it-IT"/>
        </a:p>
      </dgm:t>
    </dgm:pt>
    <dgm:pt modelId="{EF27A5B7-2B28-944A-ACAC-C4E72A02A2DD}" type="pres">
      <dgm:prSet presAssocID="{596F19CE-044C-4FCE-9763-D487D685035E}" presName="FourConn_1-2" presStyleLbl="fgAccFollowNode1" presStyleIdx="0" presStyleCnt="3">
        <dgm:presLayoutVars>
          <dgm:bulletEnabled val="1"/>
        </dgm:presLayoutVars>
      </dgm:prSet>
      <dgm:spPr/>
      <dgm:t>
        <a:bodyPr/>
        <a:lstStyle/>
        <a:p>
          <a:endParaRPr lang="it-IT"/>
        </a:p>
      </dgm:t>
    </dgm:pt>
    <dgm:pt modelId="{1FE3507C-C796-0244-9FA9-2EED2809EB05}" type="pres">
      <dgm:prSet presAssocID="{596F19CE-044C-4FCE-9763-D487D685035E}" presName="FourConn_2-3" presStyleLbl="fgAccFollowNode1" presStyleIdx="1" presStyleCnt="3">
        <dgm:presLayoutVars>
          <dgm:bulletEnabled val="1"/>
        </dgm:presLayoutVars>
      </dgm:prSet>
      <dgm:spPr/>
      <dgm:t>
        <a:bodyPr/>
        <a:lstStyle/>
        <a:p>
          <a:endParaRPr lang="it-IT"/>
        </a:p>
      </dgm:t>
    </dgm:pt>
    <dgm:pt modelId="{53B32976-2DA6-FF4B-9B1D-06D55129CAD0}" type="pres">
      <dgm:prSet presAssocID="{596F19CE-044C-4FCE-9763-D487D685035E}" presName="FourConn_3-4" presStyleLbl="fgAccFollowNode1" presStyleIdx="2" presStyleCnt="3">
        <dgm:presLayoutVars>
          <dgm:bulletEnabled val="1"/>
        </dgm:presLayoutVars>
      </dgm:prSet>
      <dgm:spPr/>
      <dgm:t>
        <a:bodyPr/>
        <a:lstStyle/>
        <a:p>
          <a:endParaRPr lang="it-IT"/>
        </a:p>
      </dgm:t>
    </dgm:pt>
    <dgm:pt modelId="{45B80B4A-560A-D547-B2F8-F1BCD8CE5973}" type="pres">
      <dgm:prSet presAssocID="{596F19CE-044C-4FCE-9763-D487D685035E}" presName="FourNodes_1_text" presStyleLbl="node1" presStyleIdx="3" presStyleCnt="4">
        <dgm:presLayoutVars>
          <dgm:bulletEnabled val="1"/>
        </dgm:presLayoutVars>
      </dgm:prSet>
      <dgm:spPr/>
      <dgm:t>
        <a:bodyPr/>
        <a:lstStyle/>
        <a:p>
          <a:endParaRPr lang="it-IT"/>
        </a:p>
      </dgm:t>
    </dgm:pt>
    <dgm:pt modelId="{E00E8159-DE19-4C46-BAD7-D8F33E9081DA}" type="pres">
      <dgm:prSet presAssocID="{596F19CE-044C-4FCE-9763-D487D685035E}" presName="FourNodes_2_text" presStyleLbl="node1" presStyleIdx="3" presStyleCnt="4">
        <dgm:presLayoutVars>
          <dgm:bulletEnabled val="1"/>
        </dgm:presLayoutVars>
      </dgm:prSet>
      <dgm:spPr/>
      <dgm:t>
        <a:bodyPr/>
        <a:lstStyle/>
        <a:p>
          <a:endParaRPr lang="it-IT"/>
        </a:p>
      </dgm:t>
    </dgm:pt>
    <dgm:pt modelId="{F0BDD43D-CB4F-F648-B9C5-CFDD191FA4BB}" type="pres">
      <dgm:prSet presAssocID="{596F19CE-044C-4FCE-9763-D487D685035E}" presName="FourNodes_3_text" presStyleLbl="node1" presStyleIdx="3" presStyleCnt="4">
        <dgm:presLayoutVars>
          <dgm:bulletEnabled val="1"/>
        </dgm:presLayoutVars>
      </dgm:prSet>
      <dgm:spPr/>
      <dgm:t>
        <a:bodyPr/>
        <a:lstStyle/>
        <a:p>
          <a:endParaRPr lang="it-IT"/>
        </a:p>
      </dgm:t>
    </dgm:pt>
    <dgm:pt modelId="{335EC5AB-238B-004B-A401-46BADA925434}" type="pres">
      <dgm:prSet presAssocID="{596F19CE-044C-4FCE-9763-D487D685035E}" presName="FourNodes_4_text" presStyleLbl="node1" presStyleIdx="3" presStyleCnt="4">
        <dgm:presLayoutVars>
          <dgm:bulletEnabled val="1"/>
        </dgm:presLayoutVars>
      </dgm:prSet>
      <dgm:spPr/>
      <dgm:t>
        <a:bodyPr/>
        <a:lstStyle/>
        <a:p>
          <a:endParaRPr lang="it-IT"/>
        </a:p>
      </dgm:t>
    </dgm:pt>
  </dgm:ptLst>
  <dgm:cxnLst>
    <dgm:cxn modelId="{B6224450-8E05-3945-8671-4042A14B7A1D}" type="presOf" srcId="{48B80955-7D29-4743-9437-DADBE488F80A}" destId="{F0BDD43D-CB4F-F648-B9C5-CFDD191FA4BB}" srcOrd="1" destOrd="0" presId="urn:microsoft.com/office/officeart/2005/8/layout/vProcess5"/>
    <dgm:cxn modelId="{8E8937E2-7CBA-0B45-BA2D-83A62E5A44BA}" type="presOf" srcId="{106E3E70-748F-403D-B3BD-68F47F091F1D}" destId="{A0DD32B2-C194-2E42-B50C-5064415A8040}" srcOrd="0" destOrd="0" presId="urn:microsoft.com/office/officeart/2005/8/layout/vProcess5"/>
    <dgm:cxn modelId="{270E3F00-78CE-4508-A3E6-5D1E29B6DD0C}" srcId="{596F19CE-044C-4FCE-9763-D487D685035E}" destId="{B49BCF76-72CA-440E-84C6-461FA4A6F8F3}" srcOrd="3" destOrd="0" parTransId="{02F2A34F-0078-4293-8A9C-42CCFD6815A0}" sibTransId="{AA604E8D-747C-4583-98CE-D76C431BDA4C}"/>
    <dgm:cxn modelId="{8966E2C8-6451-604A-9BFF-FFF3E9226D7B}" type="presOf" srcId="{596F19CE-044C-4FCE-9763-D487D685035E}" destId="{682B5FEE-7A76-D347-88DD-D42899AE626A}" srcOrd="0" destOrd="0" presId="urn:microsoft.com/office/officeart/2005/8/layout/vProcess5"/>
    <dgm:cxn modelId="{BA98C043-9728-4837-8328-181DD6E4122F}" srcId="{596F19CE-044C-4FCE-9763-D487D685035E}" destId="{48B80955-7D29-4743-9437-DADBE488F80A}" srcOrd="2" destOrd="0" parTransId="{E71544E6-A70C-416C-A6FA-080D2ACB423C}" sibTransId="{9EB168D4-ACDE-4CC6-9579-A2F914628CAF}"/>
    <dgm:cxn modelId="{43DEC080-B800-924E-A8E7-283E38710130}" type="presOf" srcId="{B49BCF76-72CA-440E-84C6-461FA4A6F8F3}" destId="{55065C07-F815-DA4D-A0D0-C8CB8EAF4E72}" srcOrd="0" destOrd="0" presId="urn:microsoft.com/office/officeart/2005/8/layout/vProcess5"/>
    <dgm:cxn modelId="{90694A1F-43A0-AA4C-98C4-5032C827753E}" type="presOf" srcId="{2E225445-EC45-4C08-B786-7186FA050295}" destId="{EF27A5B7-2B28-944A-ACAC-C4E72A02A2DD}" srcOrd="0" destOrd="0" presId="urn:microsoft.com/office/officeart/2005/8/layout/vProcess5"/>
    <dgm:cxn modelId="{106527F9-FD0C-0F40-8C65-9CBA9247BF6F}" type="presOf" srcId="{48B80955-7D29-4743-9437-DADBE488F80A}" destId="{AD68AF57-0255-B147-A99D-B358E38725F7}" srcOrd="0" destOrd="0" presId="urn:microsoft.com/office/officeart/2005/8/layout/vProcess5"/>
    <dgm:cxn modelId="{289DD70F-0C48-B940-885E-998F5E79A37F}" type="presOf" srcId="{66C74060-DE26-4C87-8334-199EE9E597CE}" destId="{45B80B4A-560A-D547-B2F8-F1BCD8CE5973}" srcOrd="1" destOrd="0" presId="urn:microsoft.com/office/officeart/2005/8/layout/vProcess5"/>
    <dgm:cxn modelId="{EE44D4BD-993B-4573-BB6B-9638E3131855}" srcId="{596F19CE-044C-4FCE-9763-D487D685035E}" destId="{106E3E70-748F-403D-B3BD-68F47F091F1D}" srcOrd="1" destOrd="0" parTransId="{DCC5BBE1-F50F-44D8-B3CC-9F617918C8C4}" sibTransId="{D527D56F-AE84-4FBA-8EB3-50BC7D9FC2CE}"/>
    <dgm:cxn modelId="{D88EBC12-CD41-4352-8966-795C81B556A7}" srcId="{596F19CE-044C-4FCE-9763-D487D685035E}" destId="{66C74060-DE26-4C87-8334-199EE9E597CE}" srcOrd="0" destOrd="0" parTransId="{8413D8B2-9CDC-402C-A5F3-EB6CA2EDBAD0}" sibTransId="{2E225445-EC45-4C08-B786-7186FA050295}"/>
    <dgm:cxn modelId="{4C4A0F9F-F6C8-F745-8E69-4800A680F275}" type="presOf" srcId="{66C74060-DE26-4C87-8334-199EE9E597CE}" destId="{4E2A19A9-1E78-124C-A9EC-0CBE5E36F101}" srcOrd="0" destOrd="0" presId="urn:microsoft.com/office/officeart/2005/8/layout/vProcess5"/>
    <dgm:cxn modelId="{31A51644-2FF5-0846-AE63-CBCD1AB48056}" type="presOf" srcId="{106E3E70-748F-403D-B3BD-68F47F091F1D}" destId="{E00E8159-DE19-4C46-BAD7-D8F33E9081DA}" srcOrd="1" destOrd="0" presId="urn:microsoft.com/office/officeart/2005/8/layout/vProcess5"/>
    <dgm:cxn modelId="{35C212C5-65C5-F241-AFF6-8E1C1140AA7C}" type="presOf" srcId="{B49BCF76-72CA-440E-84C6-461FA4A6F8F3}" destId="{335EC5AB-238B-004B-A401-46BADA925434}" srcOrd="1" destOrd="0" presId="urn:microsoft.com/office/officeart/2005/8/layout/vProcess5"/>
    <dgm:cxn modelId="{CA56E9E8-E058-774B-8FED-CE7F09B7A25C}" type="presOf" srcId="{D527D56F-AE84-4FBA-8EB3-50BC7D9FC2CE}" destId="{1FE3507C-C796-0244-9FA9-2EED2809EB05}" srcOrd="0" destOrd="0" presId="urn:microsoft.com/office/officeart/2005/8/layout/vProcess5"/>
    <dgm:cxn modelId="{734043C3-1CD6-A545-AC03-8513A7996BC1}" type="presOf" srcId="{9EB168D4-ACDE-4CC6-9579-A2F914628CAF}" destId="{53B32976-2DA6-FF4B-9B1D-06D55129CAD0}" srcOrd="0" destOrd="0" presId="urn:microsoft.com/office/officeart/2005/8/layout/vProcess5"/>
    <dgm:cxn modelId="{095D399F-D013-F244-98A2-86B9D3AE795F}" type="presParOf" srcId="{682B5FEE-7A76-D347-88DD-D42899AE626A}" destId="{46DC4D40-965B-2F45-BDB2-2ADA99A09984}" srcOrd="0" destOrd="0" presId="urn:microsoft.com/office/officeart/2005/8/layout/vProcess5"/>
    <dgm:cxn modelId="{7A0B3C0E-EC40-4743-96BA-7C95BFF4FF50}" type="presParOf" srcId="{682B5FEE-7A76-D347-88DD-D42899AE626A}" destId="{4E2A19A9-1E78-124C-A9EC-0CBE5E36F101}" srcOrd="1" destOrd="0" presId="urn:microsoft.com/office/officeart/2005/8/layout/vProcess5"/>
    <dgm:cxn modelId="{3F9CCFF8-4231-904C-BECF-4BBA6B9AB39F}" type="presParOf" srcId="{682B5FEE-7A76-D347-88DD-D42899AE626A}" destId="{A0DD32B2-C194-2E42-B50C-5064415A8040}" srcOrd="2" destOrd="0" presId="urn:microsoft.com/office/officeart/2005/8/layout/vProcess5"/>
    <dgm:cxn modelId="{215BE7BE-5CD0-8B41-A520-F79EA91F964C}" type="presParOf" srcId="{682B5FEE-7A76-D347-88DD-D42899AE626A}" destId="{AD68AF57-0255-B147-A99D-B358E38725F7}" srcOrd="3" destOrd="0" presId="urn:microsoft.com/office/officeart/2005/8/layout/vProcess5"/>
    <dgm:cxn modelId="{D2C763F2-0B33-B445-912A-0A0B172514CF}" type="presParOf" srcId="{682B5FEE-7A76-D347-88DD-D42899AE626A}" destId="{55065C07-F815-DA4D-A0D0-C8CB8EAF4E72}" srcOrd="4" destOrd="0" presId="urn:microsoft.com/office/officeart/2005/8/layout/vProcess5"/>
    <dgm:cxn modelId="{8FBCE84C-05E6-334F-9AF1-BCB9BF9D4DC4}" type="presParOf" srcId="{682B5FEE-7A76-D347-88DD-D42899AE626A}" destId="{EF27A5B7-2B28-944A-ACAC-C4E72A02A2DD}" srcOrd="5" destOrd="0" presId="urn:microsoft.com/office/officeart/2005/8/layout/vProcess5"/>
    <dgm:cxn modelId="{674CA2B7-8D2E-4344-AA5C-F3A72F3C0D37}" type="presParOf" srcId="{682B5FEE-7A76-D347-88DD-D42899AE626A}" destId="{1FE3507C-C796-0244-9FA9-2EED2809EB05}" srcOrd="6" destOrd="0" presId="urn:microsoft.com/office/officeart/2005/8/layout/vProcess5"/>
    <dgm:cxn modelId="{BDECFDFF-2CD3-044E-8258-BA22710D341F}" type="presParOf" srcId="{682B5FEE-7A76-D347-88DD-D42899AE626A}" destId="{53B32976-2DA6-FF4B-9B1D-06D55129CAD0}" srcOrd="7" destOrd="0" presId="urn:microsoft.com/office/officeart/2005/8/layout/vProcess5"/>
    <dgm:cxn modelId="{41E8FE3E-3938-C641-992C-0EA3F2DA262D}" type="presParOf" srcId="{682B5FEE-7A76-D347-88DD-D42899AE626A}" destId="{45B80B4A-560A-D547-B2F8-F1BCD8CE5973}" srcOrd="8" destOrd="0" presId="urn:microsoft.com/office/officeart/2005/8/layout/vProcess5"/>
    <dgm:cxn modelId="{3376A231-2EC7-7941-B1B2-DCC2E03B608A}" type="presParOf" srcId="{682B5FEE-7A76-D347-88DD-D42899AE626A}" destId="{E00E8159-DE19-4C46-BAD7-D8F33E9081DA}" srcOrd="9" destOrd="0" presId="urn:microsoft.com/office/officeart/2005/8/layout/vProcess5"/>
    <dgm:cxn modelId="{01D56622-160E-0D40-89F6-37B9FF5FDEED}" type="presParOf" srcId="{682B5FEE-7A76-D347-88DD-D42899AE626A}" destId="{F0BDD43D-CB4F-F648-B9C5-CFDD191FA4BB}" srcOrd="10" destOrd="0" presId="urn:microsoft.com/office/officeart/2005/8/layout/vProcess5"/>
    <dgm:cxn modelId="{5F6E6D5B-1107-BD44-B3B6-E65EB12364C7}" type="presParOf" srcId="{682B5FEE-7A76-D347-88DD-D42899AE626A}" destId="{335EC5AB-238B-004B-A401-46BADA92543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80C6C0-1163-4C5E-B0F5-CF446E48A88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FC7ACE0-52FD-4C5A-B755-51DDC737FAD1}">
      <dgm:prSet/>
      <dgm:spPr/>
      <dgm:t>
        <a:bodyPr/>
        <a:lstStyle/>
        <a:p>
          <a:pPr algn="just"/>
          <a:r>
            <a:rPr lang="it-IT" dirty="0"/>
            <a:t>Nel caso vengano precluse molte mansioni del profilo, sarà opportuno indicare la </a:t>
          </a:r>
          <a:r>
            <a:rPr lang="it-IT" i="1" dirty="0">
              <a:solidFill>
                <a:schemeClr val="tx1"/>
              </a:solidFill>
            </a:rPr>
            <a:t>compatibilità con alcune mansioni residue espletabili</a:t>
          </a:r>
          <a:endParaRPr lang="en-US" dirty="0">
            <a:solidFill>
              <a:schemeClr val="tx1"/>
            </a:solidFill>
          </a:endParaRPr>
        </a:p>
      </dgm:t>
    </dgm:pt>
    <dgm:pt modelId="{E23FF268-C1A3-4EE1-97E6-86867FD70AFC}" type="parTrans" cxnId="{70651D62-5663-4F0B-8C81-FDF1FD6DCB6E}">
      <dgm:prSet/>
      <dgm:spPr/>
      <dgm:t>
        <a:bodyPr/>
        <a:lstStyle/>
        <a:p>
          <a:endParaRPr lang="en-US"/>
        </a:p>
      </dgm:t>
    </dgm:pt>
    <dgm:pt modelId="{A63F06A0-4ED5-4437-9418-56E530FA340F}" type="sibTrans" cxnId="{70651D62-5663-4F0B-8C81-FDF1FD6DCB6E}">
      <dgm:prSet/>
      <dgm:spPr/>
      <dgm:t>
        <a:bodyPr/>
        <a:lstStyle/>
        <a:p>
          <a:endParaRPr lang="en-US"/>
        </a:p>
      </dgm:t>
    </dgm:pt>
    <dgm:pt modelId="{ED701BD3-45BF-4693-AA3C-04469238D508}">
      <dgm:prSet/>
      <dgm:spPr/>
      <dgm:t>
        <a:bodyPr/>
        <a:lstStyle/>
        <a:p>
          <a:pPr algn="just"/>
          <a:r>
            <a:rPr lang="it-IT" dirty="0"/>
            <a:t>Ad esempio per un medico potranno essere precluse attività di reparto, di turni di guardia, di sala operatoria, indicando magari la </a:t>
          </a:r>
          <a:r>
            <a:rPr lang="it-IT" dirty="0">
              <a:solidFill>
                <a:srgbClr val="FF0000"/>
              </a:solidFill>
            </a:rPr>
            <a:t>compatibilità con mansioni in ambito ambulatoriale</a:t>
          </a:r>
          <a:endParaRPr lang="en-US" dirty="0">
            <a:solidFill>
              <a:srgbClr val="FF0000"/>
            </a:solidFill>
          </a:endParaRPr>
        </a:p>
      </dgm:t>
    </dgm:pt>
    <dgm:pt modelId="{742FE39A-76DA-475E-AD38-DB36B4AD0E30}" type="parTrans" cxnId="{A16F7AC3-1FFD-4B3D-ACAC-71B37665F90D}">
      <dgm:prSet/>
      <dgm:spPr/>
      <dgm:t>
        <a:bodyPr/>
        <a:lstStyle/>
        <a:p>
          <a:endParaRPr lang="en-US"/>
        </a:p>
      </dgm:t>
    </dgm:pt>
    <dgm:pt modelId="{567BEEA0-4F3F-4123-A428-D744D4BA7E9B}" type="sibTrans" cxnId="{A16F7AC3-1FFD-4B3D-ACAC-71B37665F90D}">
      <dgm:prSet/>
      <dgm:spPr/>
      <dgm:t>
        <a:bodyPr/>
        <a:lstStyle/>
        <a:p>
          <a:endParaRPr lang="en-US"/>
        </a:p>
      </dgm:t>
    </dgm:pt>
    <dgm:pt modelId="{05EF3ABA-2FC8-2A4B-B7BE-EE0C072A755E}" type="pres">
      <dgm:prSet presAssocID="{3680C6C0-1163-4C5E-B0F5-CF446E48A88C}" presName="linear" presStyleCnt="0">
        <dgm:presLayoutVars>
          <dgm:animLvl val="lvl"/>
          <dgm:resizeHandles val="exact"/>
        </dgm:presLayoutVars>
      </dgm:prSet>
      <dgm:spPr/>
      <dgm:t>
        <a:bodyPr/>
        <a:lstStyle/>
        <a:p>
          <a:endParaRPr lang="it-IT"/>
        </a:p>
      </dgm:t>
    </dgm:pt>
    <dgm:pt modelId="{E20923CA-C82D-0940-97DF-FB0768886F3F}" type="pres">
      <dgm:prSet presAssocID="{EFC7ACE0-52FD-4C5A-B755-51DDC737FAD1}" presName="parentText" presStyleLbl="node1" presStyleIdx="0" presStyleCnt="2">
        <dgm:presLayoutVars>
          <dgm:chMax val="0"/>
          <dgm:bulletEnabled val="1"/>
        </dgm:presLayoutVars>
      </dgm:prSet>
      <dgm:spPr/>
      <dgm:t>
        <a:bodyPr/>
        <a:lstStyle/>
        <a:p>
          <a:endParaRPr lang="it-IT"/>
        </a:p>
      </dgm:t>
    </dgm:pt>
    <dgm:pt modelId="{34135314-6B2A-D64D-BBB8-C5457C122ED3}" type="pres">
      <dgm:prSet presAssocID="{A63F06A0-4ED5-4437-9418-56E530FA340F}" presName="spacer" presStyleCnt="0"/>
      <dgm:spPr/>
    </dgm:pt>
    <dgm:pt modelId="{E49ED680-1646-1B42-B0AA-12BBFF7713DF}" type="pres">
      <dgm:prSet presAssocID="{ED701BD3-45BF-4693-AA3C-04469238D508}" presName="parentText" presStyleLbl="node1" presStyleIdx="1" presStyleCnt="2">
        <dgm:presLayoutVars>
          <dgm:chMax val="0"/>
          <dgm:bulletEnabled val="1"/>
        </dgm:presLayoutVars>
      </dgm:prSet>
      <dgm:spPr/>
      <dgm:t>
        <a:bodyPr/>
        <a:lstStyle/>
        <a:p>
          <a:endParaRPr lang="it-IT"/>
        </a:p>
      </dgm:t>
    </dgm:pt>
  </dgm:ptLst>
  <dgm:cxnLst>
    <dgm:cxn modelId="{4A2E4213-FE3A-634D-BC1C-00B3F0743B6D}" type="presOf" srcId="{3680C6C0-1163-4C5E-B0F5-CF446E48A88C}" destId="{05EF3ABA-2FC8-2A4B-B7BE-EE0C072A755E}" srcOrd="0" destOrd="0" presId="urn:microsoft.com/office/officeart/2005/8/layout/vList2"/>
    <dgm:cxn modelId="{A16F7AC3-1FFD-4B3D-ACAC-71B37665F90D}" srcId="{3680C6C0-1163-4C5E-B0F5-CF446E48A88C}" destId="{ED701BD3-45BF-4693-AA3C-04469238D508}" srcOrd="1" destOrd="0" parTransId="{742FE39A-76DA-475E-AD38-DB36B4AD0E30}" sibTransId="{567BEEA0-4F3F-4123-A428-D744D4BA7E9B}"/>
    <dgm:cxn modelId="{70651D62-5663-4F0B-8C81-FDF1FD6DCB6E}" srcId="{3680C6C0-1163-4C5E-B0F5-CF446E48A88C}" destId="{EFC7ACE0-52FD-4C5A-B755-51DDC737FAD1}" srcOrd="0" destOrd="0" parTransId="{E23FF268-C1A3-4EE1-97E6-86867FD70AFC}" sibTransId="{A63F06A0-4ED5-4437-9418-56E530FA340F}"/>
    <dgm:cxn modelId="{2003A37D-4694-E94A-8517-ADDB7BF5DE68}" type="presOf" srcId="{ED701BD3-45BF-4693-AA3C-04469238D508}" destId="{E49ED680-1646-1B42-B0AA-12BBFF7713DF}" srcOrd="0" destOrd="0" presId="urn:microsoft.com/office/officeart/2005/8/layout/vList2"/>
    <dgm:cxn modelId="{363C7E77-F17A-724B-9F00-73ADAECC076E}" type="presOf" srcId="{EFC7ACE0-52FD-4C5A-B755-51DDC737FAD1}" destId="{E20923CA-C82D-0940-97DF-FB0768886F3F}" srcOrd="0" destOrd="0" presId="urn:microsoft.com/office/officeart/2005/8/layout/vList2"/>
    <dgm:cxn modelId="{2C975F7C-0A1F-E648-9184-9FDD62C9ED7F}" type="presParOf" srcId="{05EF3ABA-2FC8-2A4B-B7BE-EE0C072A755E}" destId="{E20923CA-C82D-0940-97DF-FB0768886F3F}" srcOrd="0" destOrd="0" presId="urn:microsoft.com/office/officeart/2005/8/layout/vList2"/>
    <dgm:cxn modelId="{82F8B62B-80F5-D04F-957C-9EBC698FF2FD}" type="presParOf" srcId="{05EF3ABA-2FC8-2A4B-B7BE-EE0C072A755E}" destId="{34135314-6B2A-D64D-BBB8-C5457C122ED3}" srcOrd="1" destOrd="0" presId="urn:microsoft.com/office/officeart/2005/8/layout/vList2"/>
    <dgm:cxn modelId="{BBB557DC-C844-5B4D-9D4B-848C95887CB5}" type="presParOf" srcId="{05EF3ABA-2FC8-2A4B-B7BE-EE0C072A755E}" destId="{E49ED680-1646-1B42-B0AA-12BBFF7713D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90D768-FE3B-43BC-8E26-C649E60914CB}"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D78225FD-D61C-4DCC-A943-0D47EEE404FF}">
      <dgm:prSet/>
      <dgm:spPr/>
      <dgm:t>
        <a:bodyPr/>
        <a:lstStyle/>
        <a:p>
          <a:r>
            <a:rPr lang="it-IT" dirty="0"/>
            <a:t>Si ritiene comunque possibile </a:t>
          </a:r>
          <a:r>
            <a:rPr lang="it-IT" dirty="0">
              <a:solidFill>
                <a:srgbClr val="FF0000"/>
              </a:solidFill>
            </a:rPr>
            <a:t>un recupero lavorativo in altri profili di inquadramento</a:t>
          </a:r>
          <a:r>
            <a:rPr lang="it-IT" dirty="0"/>
            <a:t>: fondamentale l’indicazione delle attività/mansioni controindicate per un eventuale transito in altro profilo professionale</a:t>
          </a:r>
          <a:endParaRPr lang="en-US" dirty="0"/>
        </a:p>
      </dgm:t>
    </dgm:pt>
    <dgm:pt modelId="{35CEC0EB-8943-4D35-ADBA-93814C9889C2}" type="parTrans" cxnId="{9510F806-5435-462B-9712-86A17356FF91}">
      <dgm:prSet/>
      <dgm:spPr/>
      <dgm:t>
        <a:bodyPr/>
        <a:lstStyle/>
        <a:p>
          <a:endParaRPr lang="en-US"/>
        </a:p>
      </dgm:t>
    </dgm:pt>
    <dgm:pt modelId="{9A99121D-E370-415A-A82A-A962C7FBA638}" type="sibTrans" cxnId="{9510F806-5435-462B-9712-86A17356FF91}">
      <dgm:prSet/>
      <dgm:spPr/>
      <dgm:t>
        <a:bodyPr/>
        <a:lstStyle/>
        <a:p>
          <a:endParaRPr lang="en-US"/>
        </a:p>
      </dgm:t>
    </dgm:pt>
    <dgm:pt modelId="{516C7D81-0D4C-4B26-ADD9-2D2EF6763CEC}">
      <dgm:prSet/>
      <dgm:spPr/>
      <dgm:t>
        <a:bodyPr/>
        <a:lstStyle/>
        <a:p>
          <a:r>
            <a:rPr lang="it-IT" dirty="0"/>
            <a:t>Appare </a:t>
          </a:r>
          <a:r>
            <a:rPr lang="it-IT" dirty="0">
              <a:solidFill>
                <a:srgbClr val="FF0000"/>
              </a:solidFill>
            </a:rPr>
            <a:t>inopportuno e scarsamente giustificabile </a:t>
          </a:r>
          <a:r>
            <a:rPr lang="it-IT" dirty="0"/>
            <a:t>il recupero in attività amministrative ad es. di </a:t>
          </a:r>
          <a:r>
            <a:rPr lang="it-IT" dirty="0">
              <a:solidFill>
                <a:srgbClr val="FF0000"/>
              </a:solidFill>
            </a:rPr>
            <a:t>docenti o dirigenti medici</a:t>
          </a:r>
          <a:r>
            <a:rPr lang="it-IT" dirty="0"/>
            <a:t> (età avanzata o prossima alla pensione) </a:t>
          </a:r>
          <a:r>
            <a:rPr lang="it-IT" dirty="0">
              <a:solidFill>
                <a:srgbClr val="FF0000"/>
              </a:solidFill>
            </a:rPr>
            <a:t>salvo non venga espressamente richiesto dal dipendente </a:t>
          </a:r>
          <a:endParaRPr lang="en-US" dirty="0">
            <a:solidFill>
              <a:srgbClr val="FF0000"/>
            </a:solidFill>
          </a:endParaRPr>
        </a:p>
      </dgm:t>
    </dgm:pt>
    <dgm:pt modelId="{9DA01024-9AF9-4F19-9F3A-6E0BE46F4110}" type="parTrans" cxnId="{96CFD53A-3550-48A7-8385-38A9E821C264}">
      <dgm:prSet/>
      <dgm:spPr/>
      <dgm:t>
        <a:bodyPr/>
        <a:lstStyle/>
        <a:p>
          <a:endParaRPr lang="en-US"/>
        </a:p>
      </dgm:t>
    </dgm:pt>
    <dgm:pt modelId="{C4D07B7E-82E5-4C97-9F99-0BB090704787}" type="sibTrans" cxnId="{96CFD53A-3550-48A7-8385-38A9E821C264}">
      <dgm:prSet/>
      <dgm:spPr/>
      <dgm:t>
        <a:bodyPr/>
        <a:lstStyle/>
        <a:p>
          <a:endParaRPr lang="en-US"/>
        </a:p>
      </dgm:t>
    </dgm:pt>
    <dgm:pt modelId="{A977ABF5-82E9-FF41-8ED8-A435E5F2147F}" type="pres">
      <dgm:prSet presAssocID="{7990D768-FE3B-43BC-8E26-C649E60914CB}" presName="hierChild1" presStyleCnt="0">
        <dgm:presLayoutVars>
          <dgm:chPref val="1"/>
          <dgm:dir/>
          <dgm:animOne val="branch"/>
          <dgm:animLvl val="lvl"/>
          <dgm:resizeHandles/>
        </dgm:presLayoutVars>
      </dgm:prSet>
      <dgm:spPr/>
      <dgm:t>
        <a:bodyPr/>
        <a:lstStyle/>
        <a:p>
          <a:endParaRPr lang="it-IT"/>
        </a:p>
      </dgm:t>
    </dgm:pt>
    <dgm:pt modelId="{E6FD5FC0-8912-D34B-AFD3-0DECA672F9BC}" type="pres">
      <dgm:prSet presAssocID="{D78225FD-D61C-4DCC-A943-0D47EEE404FF}" presName="hierRoot1" presStyleCnt="0"/>
      <dgm:spPr/>
    </dgm:pt>
    <dgm:pt modelId="{101A1C97-5117-A44F-B876-135D2ECD9B9A}" type="pres">
      <dgm:prSet presAssocID="{D78225FD-D61C-4DCC-A943-0D47EEE404FF}" presName="composite" presStyleCnt="0"/>
      <dgm:spPr/>
    </dgm:pt>
    <dgm:pt modelId="{976880CC-9300-0C48-8A03-F3248F7000D9}" type="pres">
      <dgm:prSet presAssocID="{D78225FD-D61C-4DCC-A943-0D47EEE404FF}" presName="background" presStyleLbl="node0" presStyleIdx="0" presStyleCnt="2"/>
      <dgm:spPr/>
    </dgm:pt>
    <dgm:pt modelId="{4910E229-B028-064E-9F39-88CF67DFB732}" type="pres">
      <dgm:prSet presAssocID="{D78225FD-D61C-4DCC-A943-0D47EEE404FF}" presName="text" presStyleLbl="fgAcc0" presStyleIdx="0" presStyleCnt="2">
        <dgm:presLayoutVars>
          <dgm:chPref val="3"/>
        </dgm:presLayoutVars>
      </dgm:prSet>
      <dgm:spPr/>
      <dgm:t>
        <a:bodyPr/>
        <a:lstStyle/>
        <a:p>
          <a:endParaRPr lang="it-IT"/>
        </a:p>
      </dgm:t>
    </dgm:pt>
    <dgm:pt modelId="{72CAB490-9EB4-8C44-B391-205B1B94B10B}" type="pres">
      <dgm:prSet presAssocID="{D78225FD-D61C-4DCC-A943-0D47EEE404FF}" presName="hierChild2" presStyleCnt="0"/>
      <dgm:spPr/>
    </dgm:pt>
    <dgm:pt modelId="{B0D9A1E3-8249-8142-B2B7-77431DA82FB2}" type="pres">
      <dgm:prSet presAssocID="{516C7D81-0D4C-4B26-ADD9-2D2EF6763CEC}" presName="hierRoot1" presStyleCnt="0"/>
      <dgm:spPr/>
    </dgm:pt>
    <dgm:pt modelId="{835F5A99-6E3A-914D-9F57-CCAC98B8F394}" type="pres">
      <dgm:prSet presAssocID="{516C7D81-0D4C-4B26-ADD9-2D2EF6763CEC}" presName="composite" presStyleCnt="0"/>
      <dgm:spPr/>
    </dgm:pt>
    <dgm:pt modelId="{2BB26ECC-3ADF-2E44-9D73-4799F41B695F}" type="pres">
      <dgm:prSet presAssocID="{516C7D81-0D4C-4B26-ADD9-2D2EF6763CEC}" presName="background" presStyleLbl="node0" presStyleIdx="1" presStyleCnt="2"/>
      <dgm:spPr/>
    </dgm:pt>
    <dgm:pt modelId="{7B724756-7FBA-F04B-9928-6736AE2BDABE}" type="pres">
      <dgm:prSet presAssocID="{516C7D81-0D4C-4B26-ADD9-2D2EF6763CEC}" presName="text" presStyleLbl="fgAcc0" presStyleIdx="1" presStyleCnt="2">
        <dgm:presLayoutVars>
          <dgm:chPref val="3"/>
        </dgm:presLayoutVars>
      </dgm:prSet>
      <dgm:spPr/>
      <dgm:t>
        <a:bodyPr/>
        <a:lstStyle/>
        <a:p>
          <a:endParaRPr lang="it-IT"/>
        </a:p>
      </dgm:t>
    </dgm:pt>
    <dgm:pt modelId="{A3955455-D20A-124D-A102-56EF795C88C4}" type="pres">
      <dgm:prSet presAssocID="{516C7D81-0D4C-4B26-ADD9-2D2EF6763CEC}" presName="hierChild2" presStyleCnt="0"/>
      <dgm:spPr/>
    </dgm:pt>
  </dgm:ptLst>
  <dgm:cxnLst>
    <dgm:cxn modelId="{9510F806-5435-462B-9712-86A17356FF91}" srcId="{7990D768-FE3B-43BC-8E26-C649E60914CB}" destId="{D78225FD-D61C-4DCC-A943-0D47EEE404FF}" srcOrd="0" destOrd="0" parTransId="{35CEC0EB-8943-4D35-ADBA-93814C9889C2}" sibTransId="{9A99121D-E370-415A-A82A-A962C7FBA638}"/>
    <dgm:cxn modelId="{591553C6-9DB3-EF44-BE27-DDF91E16B17A}" type="presOf" srcId="{7990D768-FE3B-43BC-8E26-C649E60914CB}" destId="{A977ABF5-82E9-FF41-8ED8-A435E5F2147F}" srcOrd="0" destOrd="0" presId="urn:microsoft.com/office/officeart/2005/8/layout/hierarchy1"/>
    <dgm:cxn modelId="{96CFD53A-3550-48A7-8385-38A9E821C264}" srcId="{7990D768-FE3B-43BC-8E26-C649E60914CB}" destId="{516C7D81-0D4C-4B26-ADD9-2D2EF6763CEC}" srcOrd="1" destOrd="0" parTransId="{9DA01024-9AF9-4F19-9F3A-6E0BE46F4110}" sibTransId="{C4D07B7E-82E5-4C97-9F99-0BB090704787}"/>
    <dgm:cxn modelId="{7C8FB019-94D4-DC48-BC4B-A242B34A2D4D}" type="presOf" srcId="{516C7D81-0D4C-4B26-ADD9-2D2EF6763CEC}" destId="{7B724756-7FBA-F04B-9928-6736AE2BDABE}" srcOrd="0" destOrd="0" presId="urn:microsoft.com/office/officeart/2005/8/layout/hierarchy1"/>
    <dgm:cxn modelId="{DB360694-4931-3B40-87DA-9CBA91E94C19}" type="presOf" srcId="{D78225FD-D61C-4DCC-A943-0D47EEE404FF}" destId="{4910E229-B028-064E-9F39-88CF67DFB732}" srcOrd="0" destOrd="0" presId="urn:microsoft.com/office/officeart/2005/8/layout/hierarchy1"/>
    <dgm:cxn modelId="{368D2FBC-F320-404A-A203-76D083B2B0A3}" type="presParOf" srcId="{A977ABF5-82E9-FF41-8ED8-A435E5F2147F}" destId="{E6FD5FC0-8912-D34B-AFD3-0DECA672F9BC}" srcOrd="0" destOrd="0" presId="urn:microsoft.com/office/officeart/2005/8/layout/hierarchy1"/>
    <dgm:cxn modelId="{A2A08F6A-39BA-514B-8755-F0F2D7975F80}" type="presParOf" srcId="{E6FD5FC0-8912-D34B-AFD3-0DECA672F9BC}" destId="{101A1C97-5117-A44F-B876-135D2ECD9B9A}" srcOrd="0" destOrd="0" presId="urn:microsoft.com/office/officeart/2005/8/layout/hierarchy1"/>
    <dgm:cxn modelId="{DDC8B318-4529-C34E-BD01-C2227D721746}" type="presParOf" srcId="{101A1C97-5117-A44F-B876-135D2ECD9B9A}" destId="{976880CC-9300-0C48-8A03-F3248F7000D9}" srcOrd="0" destOrd="0" presId="urn:microsoft.com/office/officeart/2005/8/layout/hierarchy1"/>
    <dgm:cxn modelId="{78BEDEAC-FBE8-614F-9BE9-7462E02EBA08}" type="presParOf" srcId="{101A1C97-5117-A44F-B876-135D2ECD9B9A}" destId="{4910E229-B028-064E-9F39-88CF67DFB732}" srcOrd="1" destOrd="0" presId="urn:microsoft.com/office/officeart/2005/8/layout/hierarchy1"/>
    <dgm:cxn modelId="{0A5C625E-0D81-694D-8641-A47DF8617885}" type="presParOf" srcId="{E6FD5FC0-8912-D34B-AFD3-0DECA672F9BC}" destId="{72CAB490-9EB4-8C44-B391-205B1B94B10B}" srcOrd="1" destOrd="0" presId="urn:microsoft.com/office/officeart/2005/8/layout/hierarchy1"/>
    <dgm:cxn modelId="{C6B52167-1C30-9F4E-85B5-94573DB49F02}" type="presParOf" srcId="{A977ABF5-82E9-FF41-8ED8-A435E5F2147F}" destId="{B0D9A1E3-8249-8142-B2B7-77431DA82FB2}" srcOrd="1" destOrd="0" presId="urn:microsoft.com/office/officeart/2005/8/layout/hierarchy1"/>
    <dgm:cxn modelId="{7950C0F6-F8F5-2D40-B49F-1E1664B2C768}" type="presParOf" srcId="{B0D9A1E3-8249-8142-B2B7-77431DA82FB2}" destId="{835F5A99-6E3A-914D-9F57-CCAC98B8F394}" srcOrd="0" destOrd="0" presId="urn:microsoft.com/office/officeart/2005/8/layout/hierarchy1"/>
    <dgm:cxn modelId="{7CA6E3B9-AD28-7F4F-9B97-9A34AA53BE4F}" type="presParOf" srcId="{835F5A99-6E3A-914D-9F57-CCAC98B8F394}" destId="{2BB26ECC-3ADF-2E44-9D73-4799F41B695F}" srcOrd="0" destOrd="0" presId="urn:microsoft.com/office/officeart/2005/8/layout/hierarchy1"/>
    <dgm:cxn modelId="{4FD9041F-735B-4E4A-9CDA-611F5F9D41DA}" type="presParOf" srcId="{835F5A99-6E3A-914D-9F57-CCAC98B8F394}" destId="{7B724756-7FBA-F04B-9928-6736AE2BDABE}" srcOrd="1" destOrd="0" presId="urn:microsoft.com/office/officeart/2005/8/layout/hierarchy1"/>
    <dgm:cxn modelId="{F0E8270E-6F6B-174F-BDC8-402462659519}" type="presParOf" srcId="{B0D9A1E3-8249-8142-B2B7-77431DA82FB2}" destId="{A3955455-D20A-124D-A102-56EF795C88C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5C753-9973-FA4E-9E7B-BE3102F882CB}">
      <dsp:nvSpPr>
        <dsp:cNvPr id="0" name=""/>
        <dsp:cNvSpPr/>
      </dsp:nvSpPr>
      <dsp:spPr>
        <a:xfrm>
          <a:off x="2594534" y="447244"/>
          <a:ext cx="346986" cy="91440"/>
        </a:xfrm>
        <a:custGeom>
          <a:avLst/>
          <a:gdLst/>
          <a:ahLst/>
          <a:cxnLst/>
          <a:rect l="0" t="0" r="0" b="0"/>
          <a:pathLst>
            <a:path>
              <a:moveTo>
                <a:pt x="0" y="45720"/>
              </a:moveTo>
              <a:lnTo>
                <a:pt x="34698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58588" y="491077"/>
        <a:ext cx="18879" cy="3775"/>
      </dsp:txXfrm>
    </dsp:sp>
    <dsp:sp modelId="{3A5498F4-3B2E-4047-A146-FBEB69EDEDF3}">
      <dsp:nvSpPr>
        <dsp:cNvPr id="0" name=""/>
        <dsp:cNvSpPr/>
      </dsp:nvSpPr>
      <dsp:spPr>
        <a:xfrm>
          <a:off x="954656" y="461"/>
          <a:ext cx="1641678" cy="9850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44" tIns="84440" rIns="80444" bIns="84440" numCol="1" spcCol="1270" anchor="ctr" anchorCtr="0">
          <a:noAutofit/>
        </a:bodyPr>
        <a:lstStyle/>
        <a:p>
          <a:pPr lvl="0" algn="ctr" defTabSz="577850">
            <a:lnSpc>
              <a:spcPct val="90000"/>
            </a:lnSpc>
            <a:spcBef>
              <a:spcPct val="0"/>
            </a:spcBef>
            <a:spcAft>
              <a:spcPct val="35000"/>
            </a:spcAft>
          </a:pPr>
          <a:r>
            <a:rPr lang="it-IT" sz="1300" kern="1200"/>
            <a:t>la prevenzione primaria ed in particolare la lotta al tabagismo </a:t>
          </a:r>
          <a:endParaRPr lang="en-US" sz="1300" kern="1200"/>
        </a:p>
      </dsp:txBody>
      <dsp:txXfrm>
        <a:off x="954656" y="461"/>
        <a:ext cx="1641678" cy="985007"/>
      </dsp:txXfrm>
    </dsp:sp>
    <dsp:sp modelId="{7C7B84BA-9758-2B47-AA54-959B78AD94A1}">
      <dsp:nvSpPr>
        <dsp:cNvPr id="0" name=""/>
        <dsp:cNvSpPr/>
      </dsp:nvSpPr>
      <dsp:spPr>
        <a:xfrm>
          <a:off x="4613799" y="447244"/>
          <a:ext cx="346986" cy="91440"/>
        </a:xfrm>
        <a:custGeom>
          <a:avLst/>
          <a:gdLst/>
          <a:ahLst/>
          <a:cxnLst/>
          <a:rect l="0" t="0" r="0" b="0"/>
          <a:pathLst>
            <a:path>
              <a:moveTo>
                <a:pt x="0" y="45720"/>
              </a:moveTo>
              <a:lnTo>
                <a:pt x="346986" y="45720"/>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77852" y="491077"/>
        <a:ext cx="18879" cy="3775"/>
      </dsp:txXfrm>
    </dsp:sp>
    <dsp:sp modelId="{57B32B4A-3C3A-294D-84E2-AA1650B41D00}">
      <dsp:nvSpPr>
        <dsp:cNvPr id="0" name=""/>
        <dsp:cNvSpPr/>
      </dsp:nvSpPr>
      <dsp:spPr>
        <a:xfrm>
          <a:off x="2973920" y="461"/>
          <a:ext cx="1641678" cy="985007"/>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44" tIns="84440" rIns="80444" bIns="84440" numCol="1" spcCol="1270" anchor="ctr" anchorCtr="0">
          <a:noAutofit/>
        </a:bodyPr>
        <a:lstStyle/>
        <a:p>
          <a:pPr lvl="0" algn="ctr" defTabSz="577850">
            <a:lnSpc>
              <a:spcPct val="90000"/>
            </a:lnSpc>
            <a:spcBef>
              <a:spcPct val="0"/>
            </a:spcBef>
            <a:spcAft>
              <a:spcPct val="35000"/>
            </a:spcAft>
          </a:pPr>
          <a:r>
            <a:rPr lang="it-IT" sz="1300" kern="1200"/>
            <a:t>la diffusione degli screening su base nazionale </a:t>
          </a:r>
          <a:endParaRPr lang="en-US" sz="1300" kern="1200"/>
        </a:p>
      </dsp:txBody>
      <dsp:txXfrm>
        <a:off x="2973920" y="461"/>
        <a:ext cx="1641678" cy="985007"/>
      </dsp:txXfrm>
    </dsp:sp>
    <dsp:sp modelId="{D7AB8310-100B-7A4F-95F3-7C64A947FFA8}">
      <dsp:nvSpPr>
        <dsp:cNvPr id="0" name=""/>
        <dsp:cNvSpPr/>
      </dsp:nvSpPr>
      <dsp:spPr>
        <a:xfrm>
          <a:off x="1775495" y="983668"/>
          <a:ext cx="4038528" cy="346986"/>
        </a:xfrm>
        <a:custGeom>
          <a:avLst/>
          <a:gdLst/>
          <a:ahLst/>
          <a:cxnLst/>
          <a:rect l="0" t="0" r="0" b="0"/>
          <a:pathLst>
            <a:path>
              <a:moveTo>
                <a:pt x="4038528" y="0"/>
              </a:moveTo>
              <a:lnTo>
                <a:pt x="4038528" y="190593"/>
              </a:lnTo>
              <a:lnTo>
                <a:pt x="0" y="190593"/>
              </a:lnTo>
              <a:lnTo>
                <a:pt x="0" y="346986"/>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93356" y="1155273"/>
        <a:ext cx="202807" cy="3775"/>
      </dsp:txXfrm>
    </dsp:sp>
    <dsp:sp modelId="{2E916D0B-3EE0-B54E-AF04-8B569EB2CD3E}">
      <dsp:nvSpPr>
        <dsp:cNvPr id="0" name=""/>
        <dsp:cNvSpPr/>
      </dsp:nvSpPr>
      <dsp:spPr>
        <a:xfrm>
          <a:off x="4993185" y="461"/>
          <a:ext cx="1641678" cy="985007"/>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44" tIns="84440" rIns="80444" bIns="84440" numCol="1" spcCol="1270" anchor="ctr" anchorCtr="0">
          <a:noAutofit/>
        </a:bodyPr>
        <a:lstStyle/>
        <a:p>
          <a:pPr lvl="0" algn="ctr" defTabSz="577850">
            <a:lnSpc>
              <a:spcPct val="90000"/>
            </a:lnSpc>
            <a:spcBef>
              <a:spcPct val="0"/>
            </a:spcBef>
            <a:spcAft>
              <a:spcPct val="35000"/>
            </a:spcAft>
          </a:pPr>
          <a:r>
            <a:rPr lang="it-IT" sz="1300" kern="1200"/>
            <a:t>i miglioramenti diagnostici </a:t>
          </a:r>
          <a:endParaRPr lang="en-US" sz="1300" kern="1200"/>
        </a:p>
      </dsp:txBody>
      <dsp:txXfrm>
        <a:off x="4993185" y="461"/>
        <a:ext cx="1641678" cy="985007"/>
      </dsp:txXfrm>
    </dsp:sp>
    <dsp:sp modelId="{6A71AE16-0174-304A-83F2-C2A0EF582DB9}">
      <dsp:nvSpPr>
        <dsp:cNvPr id="0" name=""/>
        <dsp:cNvSpPr/>
      </dsp:nvSpPr>
      <dsp:spPr>
        <a:xfrm>
          <a:off x="2594534" y="1809838"/>
          <a:ext cx="346986" cy="91440"/>
        </a:xfrm>
        <a:custGeom>
          <a:avLst/>
          <a:gdLst/>
          <a:ahLst/>
          <a:cxnLst/>
          <a:rect l="0" t="0" r="0" b="0"/>
          <a:pathLst>
            <a:path>
              <a:moveTo>
                <a:pt x="0" y="45720"/>
              </a:moveTo>
              <a:lnTo>
                <a:pt x="346986"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58588" y="1853670"/>
        <a:ext cx="18879" cy="3775"/>
      </dsp:txXfrm>
    </dsp:sp>
    <dsp:sp modelId="{9246631B-C677-A444-A186-353F7A255ECC}">
      <dsp:nvSpPr>
        <dsp:cNvPr id="0" name=""/>
        <dsp:cNvSpPr/>
      </dsp:nvSpPr>
      <dsp:spPr>
        <a:xfrm>
          <a:off x="954656" y="1363054"/>
          <a:ext cx="1641678" cy="985007"/>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44" tIns="84440" rIns="80444" bIns="84440" numCol="1" spcCol="1270" anchor="ctr" anchorCtr="0">
          <a:noAutofit/>
        </a:bodyPr>
        <a:lstStyle/>
        <a:p>
          <a:pPr lvl="0" algn="ctr" defTabSz="577850">
            <a:lnSpc>
              <a:spcPct val="90000"/>
            </a:lnSpc>
            <a:spcBef>
              <a:spcPct val="0"/>
            </a:spcBef>
            <a:spcAft>
              <a:spcPct val="35000"/>
            </a:spcAft>
          </a:pPr>
          <a:r>
            <a:rPr lang="it-IT" sz="1300" kern="1200" dirty="0"/>
            <a:t>i progressi terapeutici (chirurgici, farmacologici, radioterapici)</a:t>
          </a:r>
          <a:endParaRPr lang="en-US" sz="1300" kern="1200" dirty="0"/>
        </a:p>
      </dsp:txBody>
      <dsp:txXfrm>
        <a:off x="954656" y="1363054"/>
        <a:ext cx="1641678" cy="985007"/>
      </dsp:txXfrm>
    </dsp:sp>
    <dsp:sp modelId="{0BB19108-0B4B-6141-A0C8-6D34AC174966}">
      <dsp:nvSpPr>
        <dsp:cNvPr id="0" name=""/>
        <dsp:cNvSpPr/>
      </dsp:nvSpPr>
      <dsp:spPr>
        <a:xfrm>
          <a:off x="2973920" y="1363054"/>
          <a:ext cx="1641678" cy="985007"/>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44" tIns="84440" rIns="80444" bIns="84440" numCol="1" spcCol="1270" anchor="ctr" anchorCtr="0">
          <a:noAutofit/>
        </a:bodyPr>
        <a:lstStyle/>
        <a:p>
          <a:pPr lvl="0" algn="ctr" defTabSz="577850">
            <a:lnSpc>
              <a:spcPct val="90000"/>
            </a:lnSpc>
            <a:spcBef>
              <a:spcPct val="0"/>
            </a:spcBef>
            <a:spcAft>
              <a:spcPct val="35000"/>
            </a:spcAft>
          </a:pPr>
          <a:r>
            <a:rPr lang="it-IT" sz="1300" kern="1200" dirty="0"/>
            <a:t>La gestione multidisciplinare dei pazienti oncologici </a:t>
          </a:r>
          <a:endParaRPr lang="en-US" sz="1300" kern="1200" dirty="0"/>
        </a:p>
      </dsp:txBody>
      <dsp:txXfrm>
        <a:off x="2973920" y="1363054"/>
        <a:ext cx="1641678" cy="985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20143-4D9F-439D-B90E-C93FAFFADFB7}">
      <dsp:nvSpPr>
        <dsp:cNvPr id="0" name=""/>
        <dsp:cNvSpPr/>
      </dsp:nvSpPr>
      <dsp:spPr>
        <a:xfrm>
          <a:off x="0" y="2532"/>
          <a:ext cx="4885203" cy="129550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289B28-AD40-45DA-8E37-9E0DBDB3F7A8}">
      <dsp:nvSpPr>
        <dsp:cNvPr id="0" name=""/>
        <dsp:cNvSpPr/>
      </dsp:nvSpPr>
      <dsp:spPr>
        <a:xfrm>
          <a:off x="391888" y="294019"/>
          <a:ext cx="713221" cy="71252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8A27E2-9B76-491B-A898-CE1DAEA30BEC}">
      <dsp:nvSpPr>
        <dsp:cNvPr id="0" name=""/>
        <dsp:cNvSpPr/>
      </dsp:nvSpPr>
      <dsp:spPr>
        <a:xfrm>
          <a:off x="1496999" y="2532"/>
          <a:ext cx="3189490" cy="1296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41" tIns="137241" rIns="137241" bIns="137241" numCol="1" spcCol="1270" anchor="ctr" anchorCtr="0">
          <a:noAutofit/>
        </a:bodyPr>
        <a:lstStyle/>
        <a:p>
          <a:pPr lvl="0" algn="just" defTabSz="622300">
            <a:lnSpc>
              <a:spcPct val="100000"/>
            </a:lnSpc>
            <a:spcBef>
              <a:spcPct val="0"/>
            </a:spcBef>
            <a:spcAft>
              <a:spcPct val="35000"/>
            </a:spcAft>
          </a:pPr>
          <a:r>
            <a:rPr lang="it-IT" sz="1400" kern="1200" dirty="0"/>
            <a:t>La </a:t>
          </a:r>
          <a:r>
            <a:rPr lang="it-IT" sz="1400" kern="1200" dirty="0">
              <a:solidFill>
                <a:schemeClr val="tx1"/>
              </a:solidFill>
            </a:rPr>
            <a:t>sopravvivenza a 5 anni</a:t>
          </a:r>
          <a:r>
            <a:rPr lang="it-IT" sz="1400" kern="1200" dirty="0"/>
            <a:t>, uno dei principali risultati in campo oncologico, permette di valutare l’efficacia del sistema sanitario nei confronti della patologia tumorale ed è condizionata da due aspetti</a:t>
          </a:r>
          <a:endParaRPr lang="en-US" sz="1400" kern="1200" dirty="0"/>
        </a:p>
      </dsp:txBody>
      <dsp:txXfrm>
        <a:off x="1496999" y="2532"/>
        <a:ext cx="3189490" cy="1296766"/>
      </dsp:txXfrm>
    </dsp:sp>
    <dsp:sp modelId="{5681B1AD-FB2D-4AE9-BF2C-5FA76F3D8977}">
      <dsp:nvSpPr>
        <dsp:cNvPr id="0" name=""/>
        <dsp:cNvSpPr/>
      </dsp:nvSpPr>
      <dsp:spPr>
        <a:xfrm>
          <a:off x="0" y="1558651"/>
          <a:ext cx="4885203" cy="129550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7E346B-B463-4028-A746-B7BA2128746D}">
      <dsp:nvSpPr>
        <dsp:cNvPr id="0" name=""/>
        <dsp:cNvSpPr/>
      </dsp:nvSpPr>
      <dsp:spPr>
        <a:xfrm>
          <a:off x="391888" y="1850139"/>
          <a:ext cx="713221" cy="71252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7FB571-12C3-4083-95E9-89479C549950}">
      <dsp:nvSpPr>
        <dsp:cNvPr id="0" name=""/>
        <dsp:cNvSpPr/>
      </dsp:nvSpPr>
      <dsp:spPr>
        <a:xfrm>
          <a:off x="1496999" y="1558651"/>
          <a:ext cx="3189490" cy="1296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41" tIns="137241" rIns="137241" bIns="137241" numCol="1" spcCol="1270" anchor="ctr" anchorCtr="0">
          <a:noAutofit/>
        </a:bodyPr>
        <a:lstStyle/>
        <a:p>
          <a:pPr lvl="0" algn="l" defTabSz="622300">
            <a:lnSpc>
              <a:spcPct val="100000"/>
            </a:lnSpc>
            <a:spcBef>
              <a:spcPct val="0"/>
            </a:spcBef>
            <a:spcAft>
              <a:spcPct val="35000"/>
            </a:spcAft>
          </a:pPr>
          <a:r>
            <a:rPr lang="it-IT" sz="1400" kern="1200" dirty="0"/>
            <a:t>1) </a:t>
          </a:r>
          <a:r>
            <a:rPr lang="it-IT" sz="1400" kern="1200" dirty="0">
              <a:solidFill>
                <a:schemeClr val="tx1"/>
              </a:solidFill>
            </a:rPr>
            <a:t>la fase nella quale viene diagnosticata la malattia  </a:t>
          </a:r>
          <a:endParaRPr lang="en-US" sz="1400" kern="1200" dirty="0">
            <a:solidFill>
              <a:schemeClr val="tx1"/>
            </a:solidFill>
          </a:endParaRPr>
        </a:p>
      </dsp:txBody>
      <dsp:txXfrm>
        <a:off x="1496999" y="1558651"/>
        <a:ext cx="3189490" cy="1296766"/>
      </dsp:txXfrm>
    </dsp:sp>
    <dsp:sp modelId="{9FCE3DC9-CF72-4E90-B3E9-F7F1673F0469}">
      <dsp:nvSpPr>
        <dsp:cNvPr id="0" name=""/>
        <dsp:cNvSpPr/>
      </dsp:nvSpPr>
      <dsp:spPr>
        <a:xfrm>
          <a:off x="0" y="3114771"/>
          <a:ext cx="4885203" cy="129550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88515-90F0-4212-AFDA-33ED1337CFBC}">
      <dsp:nvSpPr>
        <dsp:cNvPr id="0" name=""/>
        <dsp:cNvSpPr/>
      </dsp:nvSpPr>
      <dsp:spPr>
        <a:xfrm>
          <a:off x="391888" y="3406258"/>
          <a:ext cx="713221" cy="71252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CA0992-D39F-4A9E-9A26-70DE7F7239B7}">
      <dsp:nvSpPr>
        <dsp:cNvPr id="0" name=""/>
        <dsp:cNvSpPr/>
      </dsp:nvSpPr>
      <dsp:spPr>
        <a:xfrm>
          <a:off x="1496999" y="3114771"/>
          <a:ext cx="3189490" cy="1296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41" tIns="137241" rIns="137241" bIns="137241" numCol="1" spcCol="1270" anchor="ctr" anchorCtr="0">
          <a:noAutofit/>
        </a:bodyPr>
        <a:lstStyle/>
        <a:p>
          <a:pPr lvl="0" algn="l" defTabSz="622300">
            <a:lnSpc>
              <a:spcPct val="100000"/>
            </a:lnSpc>
            <a:spcBef>
              <a:spcPct val="0"/>
            </a:spcBef>
            <a:spcAft>
              <a:spcPct val="35000"/>
            </a:spcAft>
          </a:pPr>
          <a:r>
            <a:rPr lang="it-IT" sz="1400" kern="1200" dirty="0"/>
            <a:t>2) </a:t>
          </a:r>
          <a:r>
            <a:rPr lang="it-IT" sz="1400" kern="1200" dirty="0">
              <a:solidFill>
                <a:schemeClr val="tx1"/>
              </a:solidFill>
            </a:rPr>
            <a:t>l’efficacia delle terapie intraprese</a:t>
          </a:r>
          <a:endParaRPr lang="en-US" sz="1400" kern="1200" dirty="0">
            <a:solidFill>
              <a:schemeClr val="tx1"/>
            </a:solidFill>
          </a:endParaRPr>
        </a:p>
      </dsp:txBody>
      <dsp:txXfrm>
        <a:off x="1496999" y="3114771"/>
        <a:ext cx="3189490" cy="1296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5C428-2780-4D48-9692-0BF6C123D86A}">
      <dsp:nvSpPr>
        <dsp:cNvPr id="0" name=""/>
        <dsp:cNvSpPr/>
      </dsp:nvSpPr>
      <dsp:spPr>
        <a:xfrm>
          <a:off x="0" y="1084"/>
          <a:ext cx="561406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8E66950-F768-6F46-8173-30176CC48A9B}">
      <dsp:nvSpPr>
        <dsp:cNvPr id="0" name=""/>
        <dsp:cNvSpPr/>
      </dsp:nvSpPr>
      <dsp:spPr>
        <a:xfrm>
          <a:off x="0" y="1084"/>
          <a:ext cx="5614060" cy="739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it-IT" sz="1800" kern="1200" dirty="0"/>
            <a:t>L’invecchiamento è un fattore determinante nello sviluppo del cancro e infatti l’incidenza aumenta in modo evidente con l’avanzare dell’età</a:t>
          </a:r>
          <a:endParaRPr lang="en-US" sz="1800" kern="1200" dirty="0"/>
        </a:p>
      </dsp:txBody>
      <dsp:txXfrm>
        <a:off x="0" y="1084"/>
        <a:ext cx="5614060" cy="739845"/>
      </dsp:txXfrm>
    </dsp:sp>
    <dsp:sp modelId="{D52F277D-5E8B-B24F-9C1C-D25D9189D115}">
      <dsp:nvSpPr>
        <dsp:cNvPr id="0" name=""/>
        <dsp:cNvSpPr/>
      </dsp:nvSpPr>
      <dsp:spPr>
        <a:xfrm>
          <a:off x="0" y="740930"/>
          <a:ext cx="561406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D52C782-4674-CC4D-A5F9-6E19338FF70A}">
      <dsp:nvSpPr>
        <dsp:cNvPr id="0" name=""/>
        <dsp:cNvSpPr/>
      </dsp:nvSpPr>
      <dsp:spPr>
        <a:xfrm>
          <a:off x="0" y="740930"/>
          <a:ext cx="5614060" cy="739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it-IT" sz="1400" kern="1200" dirty="0"/>
            <a:t>Questa relazione è legata in parte al fatto che con l’avanzare dell’</a:t>
          </a:r>
          <a:r>
            <a:rPr lang="it-IT" sz="1400" kern="1200" dirty="0" err="1"/>
            <a:t>eta</a:t>
          </a:r>
          <a:r>
            <a:rPr lang="it-IT" sz="1400" kern="1200" dirty="0"/>
            <a:t>̀ si </a:t>
          </a:r>
          <a:r>
            <a:rPr lang="it-IT" sz="1400" i="1" kern="1200" dirty="0"/>
            <a:t>accumulano nel nostro organismo i fattori cancerogeni </a:t>
          </a:r>
          <a:r>
            <a:rPr lang="it-IT" sz="1400" kern="1200" dirty="0"/>
            <a:t>e dall’altra alla </a:t>
          </a:r>
          <a:r>
            <a:rPr lang="it-IT" sz="1400" i="1" kern="1200" dirty="0"/>
            <a:t>diminuzione delle capacità di difesa </a:t>
          </a:r>
          <a:r>
            <a:rPr lang="it-IT" sz="1400" kern="1200" dirty="0"/>
            <a:t>e dei meccanismi di riparazione</a:t>
          </a:r>
          <a:endParaRPr lang="en-US" sz="1400" kern="1200" dirty="0"/>
        </a:p>
      </dsp:txBody>
      <dsp:txXfrm>
        <a:off x="0" y="740930"/>
        <a:ext cx="5614060" cy="739845"/>
      </dsp:txXfrm>
    </dsp:sp>
    <dsp:sp modelId="{BA9939D1-C1A1-4147-8552-8575BA63523B}">
      <dsp:nvSpPr>
        <dsp:cNvPr id="0" name=""/>
        <dsp:cNvSpPr/>
      </dsp:nvSpPr>
      <dsp:spPr>
        <a:xfrm>
          <a:off x="0" y="1480775"/>
          <a:ext cx="561406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B4E86AB-B400-E146-90C4-8BEA0BA026DD}">
      <dsp:nvSpPr>
        <dsp:cNvPr id="0" name=""/>
        <dsp:cNvSpPr/>
      </dsp:nvSpPr>
      <dsp:spPr>
        <a:xfrm>
          <a:off x="0" y="1480775"/>
          <a:ext cx="5614060" cy="739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it-IT" sz="1400" kern="1200" dirty="0"/>
            <a:t>In modo particolare </a:t>
          </a:r>
          <a:r>
            <a:rPr lang="it-IT" sz="1400" u="sng" kern="1200" dirty="0"/>
            <a:t>dopo i 60 anni </a:t>
          </a:r>
          <a:r>
            <a:rPr lang="it-IT" sz="1400" kern="1200" dirty="0"/>
            <a:t>si osserva un netto incremento dell’incidenza </a:t>
          </a:r>
          <a:endParaRPr lang="en-US" sz="1400" kern="1200" dirty="0"/>
        </a:p>
      </dsp:txBody>
      <dsp:txXfrm>
        <a:off x="0" y="1480775"/>
        <a:ext cx="5614060" cy="7398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C56A9-DFC8-C34C-B906-FB78C36B0D32}">
      <dsp:nvSpPr>
        <dsp:cNvPr id="0" name=""/>
        <dsp:cNvSpPr/>
      </dsp:nvSpPr>
      <dsp:spPr>
        <a:xfrm>
          <a:off x="0" y="115412"/>
          <a:ext cx="4885203" cy="10069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a:t>Ove venga meno la completa idoneità si prenderanno in considerazione</a:t>
          </a:r>
          <a:endParaRPr lang="en-US" sz="1800" kern="1200" dirty="0"/>
        </a:p>
      </dsp:txBody>
      <dsp:txXfrm>
        <a:off x="49154" y="164566"/>
        <a:ext cx="4786895" cy="908623"/>
      </dsp:txXfrm>
    </dsp:sp>
    <dsp:sp modelId="{76F6E0A8-9494-B446-ACB3-226BADD82D9F}">
      <dsp:nvSpPr>
        <dsp:cNvPr id="0" name=""/>
        <dsp:cNvSpPr/>
      </dsp:nvSpPr>
      <dsp:spPr>
        <a:xfrm>
          <a:off x="0" y="1174183"/>
          <a:ext cx="4885203" cy="1006931"/>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kern="1200" dirty="0"/>
            <a:t>1) mantenimento del profilo professionale con esclusione di alcune mansioni</a:t>
          </a:r>
          <a:endParaRPr lang="en-US" sz="1800" kern="1200" dirty="0"/>
        </a:p>
      </dsp:txBody>
      <dsp:txXfrm>
        <a:off x="49154" y="1223337"/>
        <a:ext cx="4786895" cy="908623"/>
      </dsp:txXfrm>
    </dsp:sp>
    <dsp:sp modelId="{F14F07B4-8C41-774B-8584-3D09A509C4D9}">
      <dsp:nvSpPr>
        <dsp:cNvPr id="0" name=""/>
        <dsp:cNvSpPr/>
      </dsp:nvSpPr>
      <dsp:spPr>
        <a:xfrm>
          <a:off x="0" y="2232955"/>
          <a:ext cx="4885203" cy="1006931"/>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kern="1200"/>
            <a:t>2) utile reinpiego in profili professionali equivalenti o, eventualmente, anche in profili con mansioni inferiori</a:t>
          </a:r>
          <a:endParaRPr lang="en-US" sz="1800" kern="1200"/>
        </a:p>
      </dsp:txBody>
      <dsp:txXfrm>
        <a:off x="49154" y="2282109"/>
        <a:ext cx="4786895" cy="908623"/>
      </dsp:txXfrm>
    </dsp:sp>
    <dsp:sp modelId="{CDBF6730-C52B-4F46-853B-83B6FEC36D62}">
      <dsp:nvSpPr>
        <dsp:cNvPr id="0" name=""/>
        <dsp:cNvSpPr/>
      </dsp:nvSpPr>
      <dsp:spPr>
        <a:xfrm>
          <a:off x="0" y="3291726"/>
          <a:ext cx="4885203" cy="100693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kern="1200"/>
            <a:t>3) inidoneità assoluta al servizio quale dipendente della Pubblica Amministrazione</a:t>
          </a:r>
          <a:endParaRPr lang="en-US" sz="1800" kern="1200"/>
        </a:p>
      </dsp:txBody>
      <dsp:txXfrm>
        <a:off x="49154" y="3340880"/>
        <a:ext cx="4786895" cy="908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0423B-A5B5-4F48-93E0-3179A532D9D5}">
      <dsp:nvSpPr>
        <dsp:cNvPr id="0" name=""/>
        <dsp:cNvSpPr/>
      </dsp:nvSpPr>
      <dsp:spPr>
        <a:xfrm>
          <a:off x="0" y="0"/>
          <a:ext cx="6496285" cy="81401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100000"/>
            </a:lnSpc>
            <a:spcBef>
              <a:spcPct val="0"/>
            </a:spcBef>
            <a:spcAft>
              <a:spcPct val="35000"/>
            </a:spcAft>
          </a:pPr>
          <a:r>
            <a:rPr lang="it-IT" sz="1400" kern="1200" dirty="0"/>
            <a:t>1) In presenza di una fase di </a:t>
          </a:r>
          <a:r>
            <a:rPr lang="it-IT" sz="1400" kern="1200" dirty="0">
              <a:solidFill>
                <a:srgbClr val="FF0000"/>
              </a:solidFill>
            </a:rPr>
            <a:t>acuzie e/o di ripresa della patologia neoplastica </a:t>
          </a:r>
          <a:r>
            <a:rPr lang="it-IT" sz="1400" kern="1200" dirty="0"/>
            <a:t>o anche in fase di accertamento e approfondimento diagnostico che controindichi l’espletamento del servizio</a:t>
          </a:r>
          <a:endParaRPr lang="en-US" sz="1400" kern="1200" dirty="0"/>
        </a:p>
      </dsp:txBody>
      <dsp:txXfrm>
        <a:off x="23842" y="23842"/>
        <a:ext cx="5617899" cy="766331"/>
      </dsp:txXfrm>
    </dsp:sp>
    <dsp:sp modelId="{B04CCE4C-16D5-6148-BC07-A2A73551AC19}">
      <dsp:nvSpPr>
        <dsp:cNvPr id="0" name=""/>
        <dsp:cNvSpPr/>
      </dsp:nvSpPr>
      <dsp:spPr>
        <a:xfrm>
          <a:off x="573201" y="949684"/>
          <a:ext cx="6496285" cy="814015"/>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100000"/>
            </a:lnSpc>
            <a:spcBef>
              <a:spcPct val="0"/>
            </a:spcBef>
            <a:spcAft>
              <a:spcPct val="35000"/>
            </a:spcAft>
          </a:pPr>
          <a:r>
            <a:rPr lang="it-IT" sz="1400" kern="1200" dirty="0"/>
            <a:t>2) Una documentata fase di </a:t>
          </a:r>
          <a:r>
            <a:rPr lang="it-IT" sz="1400" kern="1200" dirty="0">
              <a:solidFill>
                <a:srgbClr val="FF0000"/>
              </a:solidFill>
            </a:rPr>
            <a:t>evoluzione migliorativa o riabilitativa</a:t>
          </a:r>
          <a:r>
            <a:rPr lang="it-IT" sz="1400" kern="1200" dirty="0"/>
            <a:t> tale da far ritenere prevedibile il recupero della capacità lavorativa nello stesso o in altro profilo professionale</a:t>
          </a:r>
          <a:endParaRPr lang="en-US" sz="1400" kern="1200" dirty="0"/>
        </a:p>
      </dsp:txBody>
      <dsp:txXfrm>
        <a:off x="597043" y="973526"/>
        <a:ext cx="5346290" cy="766331"/>
      </dsp:txXfrm>
    </dsp:sp>
    <dsp:sp modelId="{95B7C460-87F3-8547-BB6E-49443DE09F5C}">
      <dsp:nvSpPr>
        <dsp:cNvPr id="0" name=""/>
        <dsp:cNvSpPr/>
      </dsp:nvSpPr>
      <dsp:spPr>
        <a:xfrm>
          <a:off x="1146403" y="1899368"/>
          <a:ext cx="6496285" cy="814015"/>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100000"/>
            </a:lnSpc>
            <a:spcBef>
              <a:spcPct val="0"/>
            </a:spcBef>
            <a:spcAft>
              <a:spcPct val="35000"/>
            </a:spcAft>
          </a:pPr>
          <a:r>
            <a:rPr lang="it-IT" sz="1400" kern="1200" dirty="0"/>
            <a:t>Nella consapevolezza che non si superi il </a:t>
          </a:r>
          <a:r>
            <a:rPr lang="it-IT" sz="1400" kern="1200" dirty="0">
              <a:solidFill>
                <a:srgbClr val="FF0000"/>
              </a:solidFill>
            </a:rPr>
            <a:t>periodo massimo di comporto</a:t>
          </a:r>
        </a:p>
        <a:p>
          <a:pPr lvl="0" algn="just" defTabSz="622300">
            <a:lnSpc>
              <a:spcPct val="100000"/>
            </a:lnSpc>
            <a:spcBef>
              <a:spcPct val="0"/>
            </a:spcBef>
            <a:spcAft>
              <a:spcPct val="35000"/>
            </a:spcAft>
          </a:pPr>
          <a:r>
            <a:rPr lang="it-IT" sz="1400" kern="1200" dirty="0">
              <a:solidFill>
                <a:srgbClr val="FF0000"/>
              </a:solidFill>
            </a:rPr>
            <a:t> (18 mesi)</a:t>
          </a:r>
          <a:endParaRPr lang="en-US" sz="1400" kern="1200" dirty="0">
            <a:solidFill>
              <a:srgbClr val="FF0000"/>
            </a:solidFill>
          </a:endParaRPr>
        </a:p>
      </dsp:txBody>
      <dsp:txXfrm>
        <a:off x="1170245" y="1923210"/>
        <a:ext cx="5346290" cy="766331"/>
      </dsp:txXfrm>
    </dsp:sp>
    <dsp:sp modelId="{FD9D8528-728A-134A-B823-D4BC83093656}">
      <dsp:nvSpPr>
        <dsp:cNvPr id="0" name=""/>
        <dsp:cNvSpPr/>
      </dsp:nvSpPr>
      <dsp:spPr>
        <a:xfrm>
          <a:off x="5967175" y="617294"/>
          <a:ext cx="529109" cy="52910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6086225" y="617294"/>
        <a:ext cx="291009" cy="398155"/>
      </dsp:txXfrm>
    </dsp:sp>
    <dsp:sp modelId="{FF09A8D2-CB12-1445-BF94-D861D44E77BD}">
      <dsp:nvSpPr>
        <dsp:cNvPr id="0" name=""/>
        <dsp:cNvSpPr/>
      </dsp:nvSpPr>
      <dsp:spPr>
        <a:xfrm>
          <a:off x="6540377" y="1561552"/>
          <a:ext cx="529109" cy="529109"/>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6659427" y="1561552"/>
        <a:ext cx="291009" cy="3981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A19A9-1E78-124C-A9EC-0CBE5E36F101}">
      <dsp:nvSpPr>
        <dsp:cNvPr id="0" name=""/>
        <dsp:cNvSpPr/>
      </dsp:nvSpPr>
      <dsp:spPr>
        <a:xfrm>
          <a:off x="0" y="0"/>
          <a:ext cx="3761423" cy="9194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defRPr cap="all"/>
          </a:pPr>
          <a:r>
            <a:rPr lang="it-IT" sz="1100" kern="1200" dirty="0">
              <a:solidFill>
                <a:schemeClr val="tx1"/>
              </a:solidFill>
            </a:rPr>
            <a:t>1) Valutare le eventuali assenze dal servizio</a:t>
          </a:r>
          <a:endParaRPr lang="en-US" sz="1100" kern="1200" dirty="0">
            <a:solidFill>
              <a:schemeClr val="tx1"/>
            </a:solidFill>
          </a:endParaRPr>
        </a:p>
      </dsp:txBody>
      <dsp:txXfrm>
        <a:off x="26928" y="26928"/>
        <a:ext cx="2691629" cy="865544"/>
      </dsp:txXfrm>
    </dsp:sp>
    <dsp:sp modelId="{A0DD32B2-C194-2E42-B50C-5064415A8040}">
      <dsp:nvSpPr>
        <dsp:cNvPr id="0" name=""/>
        <dsp:cNvSpPr/>
      </dsp:nvSpPr>
      <dsp:spPr>
        <a:xfrm>
          <a:off x="315019" y="1086564"/>
          <a:ext cx="3761423" cy="919400"/>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defRPr cap="all"/>
          </a:pPr>
          <a:r>
            <a:rPr lang="it-IT" sz="1100" kern="1200" dirty="0">
              <a:solidFill>
                <a:srgbClr val="FFFF00"/>
              </a:solidFill>
            </a:rPr>
            <a:t>2) Non precludere mansioni prioritarie </a:t>
          </a:r>
          <a:r>
            <a:rPr lang="it-IT" sz="1100" kern="1200" dirty="0">
              <a:solidFill>
                <a:schemeClr val="tx1"/>
              </a:solidFill>
            </a:rPr>
            <a:t>e specifiche dell’incarico lavorativo, che comporterebbero la necessità di un cambio del profilo professionale</a:t>
          </a:r>
          <a:endParaRPr lang="en-US" sz="1100" kern="1200" dirty="0">
            <a:solidFill>
              <a:schemeClr val="tx1"/>
            </a:solidFill>
          </a:endParaRPr>
        </a:p>
      </dsp:txBody>
      <dsp:txXfrm>
        <a:off x="341947" y="1113492"/>
        <a:ext cx="2794937" cy="865544"/>
      </dsp:txXfrm>
    </dsp:sp>
    <dsp:sp modelId="{AD68AF57-0255-B147-A99D-B358E38725F7}">
      <dsp:nvSpPr>
        <dsp:cNvPr id="0" name=""/>
        <dsp:cNvSpPr/>
      </dsp:nvSpPr>
      <dsp:spPr>
        <a:xfrm>
          <a:off x="625336" y="2173128"/>
          <a:ext cx="3761423" cy="919400"/>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defRPr cap="all"/>
          </a:pPr>
          <a:r>
            <a:rPr lang="it-IT" sz="1100" kern="1200" dirty="0">
              <a:solidFill>
                <a:srgbClr val="FFFF00"/>
              </a:solidFill>
            </a:rPr>
            <a:t>3) Precludere mansioni espressamente previste o svolte </a:t>
          </a:r>
          <a:r>
            <a:rPr lang="it-IT" sz="1100" kern="1200" dirty="0">
              <a:solidFill>
                <a:schemeClr val="tx1"/>
              </a:solidFill>
            </a:rPr>
            <a:t>nell’ambito del profilo professionale </a:t>
          </a:r>
          <a:endParaRPr lang="en-US" sz="1100" kern="1200" dirty="0">
            <a:solidFill>
              <a:schemeClr val="tx1"/>
            </a:solidFill>
          </a:endParaRPr>
        </a:p>
      </dsp:txBody>
      <dsp:txXfrm>
        <a:off x="652264" y="2200056"/>
        <a:ext cx="2799639" cy="865544"/>
      </dsp:txXfrm>
    </dsp:sp>
    <dsp:sp modelId="{55065C07-F815-DA4D-A0D0-C8CB8EAF4E72}">
      <dsp:nvSpPr>
        <dsp:cNvPr id="0" name=""/>
        <dsp:cNvSpPr/>
      </dsp:nvSpPr>
      <dsp:spPr>
        <a:xfrm>
          <a:off x="940355" y="3259693"/>
          <a:ext cx="3761423" cy="91940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defRPr cap="all"/>
          </a:pPr>
          <a:r>
            <a:rPr lang="it-IT" sz="1100" kern="1200" dirty="0">
              <a:solidFill>
                <a:schemeClr val="tx1"/>
              </a:solidFill>
            </a:rPr>
            <a:t>4) Valutare con attenzione il carattere </a:t>
          </a:r>
          <a:r>
            <a:rPr lang="it-IT" sz="1100" kern="1200" dirty="0">
              <a:solidFill>
                <a:srgbClr val="FFFF00"/>
              </a:solidFill>
            </a:rPr>
            <a:t>temporaneo o permanente </a:t>
          </a:r>
          <a:endParaRPr lang="en-US" sz="1100" kern="1200" dirty="0">
            <a:solidFill>
              <a:srgbClr val="FFFF00"/>
            </a:solidFill>
          </a:endParaRPr>
        </a:p>
      </dsp:txBody>
      <dsp:txXfrm>
        <a:off x="967283" y="3286621"/>
        <a:ext cx="2794937" cy="865544"/>
      </dsp:txXfrm>
    </dsp:sp>
    <dsp:sp modelId="{EF27A5B7-2B28-944A-ACAC-C4E72A02A2DD}">
      <dsp:nvSpPr>
        <dsp:cNvPr id="0" name=""/>
        <dsp:cNvSpPr/>
      </dsp:nvSpPr>
      <dsp:spPr>
        <a:xfrm>
          <a:off x="3163812" y="704177"/>
          <a:ext cx="597610" cy="59761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3298274" y="704177"/>
        <a:ext cx="328686" cy="449702"/>
      </dsp:txXfrm>
    </dsp:sp>
    <dsp:sp modelId="{1FE3507C-C796-0244-9FA9-2EED2809EB05}">
      <dsp:nvSpPr>
        <dsp:cNvPr id="0" name=""/>
        <dsp:cNvSpPr/>
      </dsp:nvSpPr>
      <dsp:spPr>
        <a:xfrm>
          <a:off x="3478831" y="1790741"/>
          <a:ext cx="597610" cy="597610"/>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3613293" y="1790741"/>
        <a:ext cx="328686" cy="449702"/>
      </dsp:txXfrm>
    </dsp:sp>
    <dsp:sp modelId="{53B32976-2DA6-FF4B-9B1D-06D55129CAD0}">
      <dsp:nvSpPr>
        <dsp:cNvPr id="0" name=""/>
        <dsp:cNvSpPr/>
      </dsp:nvSpPr>
      <dsp:spPr>
        <a:xfrm>
          <a:off x="3789149" y="2877306"/>
          <a:ext cx="597610" cy="597610"/>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3923611" y="2877306"/>
        <a:ext cx="328686" cy="4497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923CA-C82D-0940-97DF-FB0768886F3F}">
      <dsp:nvSpPr>
        <dsp:cNvPr id="0" name=""/>
        <dsp:cNvSpPr/>
      </dsp:nvSpPr>
      <dsp:spPr>
        <a:xfrm>
          <a:off x="0" y="61337"/>
          <a:ext cx="5038344" cy="16325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it-IT" sz="1900" kern="1200" dirty="0"/>
            <a:t>Nel caso vengano precluse molte mansioni del profilo, sarà opportuno indicare la </a:t>
          </a:r>
          <a:r>
            <a:rPr lang="it-IT" sz="1900" i="1" kern="1200" dirty="0">
              <a:solidFill>
                <a:schemeClr val="tx1"/>
              </a:solidFill>
            </a:rPr>
            <a:t>compatibilità con alcune mansioni residue espletabili</a:t>
          </a:r>
          <a:endParaRPr lang="en-US" sz="1900" kern="1200" dirty="0">
            <a:solidFill>
              <a:schemeClr val="tx1"/>
            </a:solidFill>
          </a:endParaRPr>
        </a:p>
      </dsp:txBody>
      <dsp:txXfrm>
        <a:off x="79693" y="141030"/>
        <a:ext cx="4878958" cy="1473129"/>
      </dsp:txXfrm>
    </dsp:sp>
    <dsp:sp modelId="{E49ED680-1646-1B42-B0AA-12BBFF7713DF}">
      <dsp:nvSpPr>
        <dsp:cNvPr id="0" name=""/>
        <dsp:cNvSpPr/>
      </dsp:nvSpPr>
      <dsp:spPr>
        <a:xfrm>
          <a:off x="0" y="1748573"/>
          <a:ext cx="5038344" cy="16325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it-IT" sz="1900" kern="1200" dirty="0"/>
            <a:t>Ad esempio per un medico potranno essere precluse attività di reparto, di turni di guardia, di sala operatoria, indicando magari la </a:t>
          </a:r>
          <a:r>
            <a:rPr lang="it-IT" sz="1900" kern="1200" dirty="0">
              <a:solidFill>
                <a:srgbClr val="FF0000"/>
              </a:solidFill>
            </a:rPr>
            <a:t>compatibilità con mansioni in ambito ambulatoriale</a:t>
          </a:r>
          <a:endParaRPr lang="en-US" sz="1900" kern="1200" dirty="0">
            <a:solidFill>
              <a:srgbClr val="FF0000"/>
            </a:solidFill>
          </a:endParaRPr>
        </a:p>
      </dsp:txBody>
      <dsp:txXfrm>
        <a:off x="79693" y="1828266"/>
        <a:ext cx="4878958" cy="14731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880CC-9300-0C48-8A03-F3248F7000D9}">
      <dsp:nvSpPr>
        <dsp:cNvPr id="0" name=""/>
        <dsp:cNvSpPr/>
      </dsp:nvSpPr>
      <dsp:spPr>
        <a:xfrm>
          <a:off x="98204" y="1045"/>
          <a:ext cx="3168476" cy="201198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10E229-B028-064E-9F39-88CF67DFB732}">
      <dsp:nvSpPr>
        <dsp:cNvPr id="0" name=""/>
        <dsp:cNvSpPr/>
      </dsp:nvSpPr>
      <dsp:spPr>
        <a:xfrm>
          <a:off x="450257" y="335495"/>
          <a:ext cx="3168476" cy="201198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a:t>Si ritiene comunque possibile </a:t>
          </a:r>
          <a:r>
            <a:rPr lang="it-IT" sz="1600" kern="1200" dirty="0">
              <a:solidFill>
                <a:srgbClr val="FF0000"/>
              </a:solidFill>
            </a:rPr>
            <a:t>un recupero lavorativo in altri profili di inquadramento</a:t>
          </a:r>
          <a:r>
            <a:rPr lang="it-IT" sz="1600" kern="1200" dirty="0"/>
            <a:t>: fondamentale l’indicazione delle attività/mansioni controindicate per un eventuale transito in altro profilo professionale</a:t>
          </a:r>
          <a:endParaRPr lang="en-US" sz="1600" kern="1200" dirty="0"/>
        </a:p>
      </dsp:txBody>
      <dsp:txXfrm>
        <a:off x="509186" y="394424"/>
        <a:ext cx="3050618" cy="1894124"/>
      </dsp:txXfrm>
    </dsp:sp>
    <dsp:sp modelId="{2BB26ECC-3ADF-2E44-9D73-4799F41B695F}">
      <dsp:nvSpPr>
        <dsp:cNvPr id="0" name=""/>
        <dsp:cNvSpPr/>
      </dsp:nvSpPr>
      <dsp:spPr>
        <a:xfrm>
          <a:off x="3970786" y="1045"/>
          <a:ext cx="3168476" cy="201198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724756-7FBA-F04B-9928-6736AE2BDABE}">
      <dsp:nvSpPr>
        <dsp:cNvPr id="0" name=""/>
        <dsp:cNvSpPr/>
      </dsp:nvSpPr>
      <dsp:spPr>
        <a:xfrm>
          <a:off x="4322839" y="335495"/>
          <a:ext cx="3168476" cy="201198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a:t>Appare </a:t>
          </a:r>
          <a:r>
            <a:rPr lang="it-IT" sz="1600" kern="1200" dirty="0">
              <a:solidFill>
                <a:srgbClr val="FF0000"/>
              </a:solidFill>
            </a:rPr>
            <a:t>inopportuno e scarsamente giustificabile </a:t>
          </a:r>
          <a:r>
            <a:rPr lang="it-IT" sz="1600" kern="1200" dirty="0"/>
            <a:t>il recupero in attività amministrative ad es. di </a:t>
          </a:r>
          <a:r>
            <a:rPr lang="it-IT" sz="1600" kern="1200" dirty="0">
              <a:solidFill>
                <a:srgbClr val="FF0000"/>
              </a:solidFill>
            </a:rPr>
            <a:t>docenti o dirigenti medici</a:t>
          </a:r>
          <a:r>
            <a:rPr lang="it-IT" sz="1600" kern="1200" dirty="0"/>
            <a:t> (età avanzata o prossima alla pensione) </a:t>
          </a:r>
          <a:r>
            <a:rPr lang="it-IT" sz="1600" kern="1200" dirty="0">
              <a:solidFill>
                <a:srgbClr val="FF0000"/>
              </a:solidFill>
            </a:rPr>
            <a:t>salvo non venga espressamente richiesto dal dipendente </a:t>
          </a:r>
          <a:endParaRPr lang="en-US" sz="1600" kern="1200" dirty="0">
            <a:solidFill>
              <a:srgbClr val="FF0000"/>
            </a:solidFill>
          </a:endParaRPr>
        </a:p>
      </dsp:txBody>
      <dsp:txXfrm>
        <a:off x="4381768" y="394424"/>
        <a:ext cx="3050618" cy="1894124"/>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6285A-C6B0-4BC0-8066-8E9953D06CD4}" type="datetimeFigureOut">
              <a:rPr lang="it-IT" smtClean="0"/>
              <a:t>03/07/2023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BDD19-248B-4F97-8A29-8CA6A31F824D}" type="slidenum">
              <a:rPr lang="it-IT" smtClean="0"/>
              <a:t>‹N›</a:t>
            </a:fld>
            <a:endParaRPr lang="it-IT"/>
          </a:p>
        </p:txBody>
      </p:sp>
    </p:spTree>
    <p:extLst>
      <p:ext uri="{BB962C8B-B14F-4D97-AF65-F5344CB8AC3E}">
        <p14:creationId xmlns:p14="http://schemas.microsoft.com/office/powerpoint/2010/main" val="784627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E241DD-A72B-4943-8D59-3417F12B4AF2}"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3149967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9DE5CD-2730-4509-A129-ABA2E2B69B4F}"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911141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74067D-3AC0-4C2D-9617-EF926491EBA3}"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3722154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42173E-0544-4B35-AA6A-6F813C81F329}"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4144509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D2A22A-BCC7-49EA-A5B4-EAE81BFD9840}"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4048303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410C4F-A7A8-40A3-82F4-F6F80C67E8EA}"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2725168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AEF6FC-B389-4581-B264-5063E8AFA646}"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90597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223E89-0B20-425B-9EBE-0571DBA43F09}"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1215314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10F8E4-196B-41CE-BCB8-DBE56317BB40}"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2288409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7052F2-34B2-483A-95AC-77211021BB3C}"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2735557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6FBE5C-2462-4D34-892C-91A113977B6C}"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11249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4D24BF-D929-454A-A2BE-CF5A1BA9E1F5}"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193438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6A878D-75E7-49E1-ACE1-576F44E445FE}"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2741588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7DBCC1-D883-41BD-B7B6-9BA209FBDE5B}"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it-IT" altLang="it-IT" sz="1000" smtClean="0">
                <a:latin typeface="Arial" panose="020B0604020202020204" pitchFamily="34" charset="0"/>
              </a:rPr>
              <a:t>Procedura di OSSERVAZIONE e RASSEGNA (COM –Art. 199)</a:t>
            </a:r>
          </a:p>
          <a:p>
            <a:pPr algn="just"/>
            <a:endParaRPr lang="it-IT" altLang="it-IT" sz="1000" smtClean="0">
              <a:latin typeface="Arial" panose="020B0604020202020204" pitchFamily="34" charset="0"/>
            </a:endParaRPr>
          </a:p>
          <a:p>
            <a:pPr algn="just"/>
            <a:r>
              <a:rPr lang="it-IT" altLang="it-IT" sz="1000" b="1" smtClean="0">
                <a:solidFill>
                  <a:srgbClr val="FFFFFF"/>
                </a:solidFill>
                <a:latin typeface="Calibri" panose="020F0502020204030204" pitchFamily="34" charset="0"/>
                <a:cs typeface="Arial" panose="020B0604020202020204" pitchFamily="34" charset="0"/>
              </a:rPr>
              <a:t>Circolare DIFESAN n. 5001 - 9 marzo 2007</a:t>
            </a:r>
          </a:p>
          <a:p>
            <a:pPr algn="just"/>
            <a:r>
              <a:rPr lang="it-IT" altLang="it-IT" sz="1000" smtClean="0">
                <a:latin typeface="Arial" panose="020B0604020202020204" pitchFamily="34" charset="0"/>
              </a:rPr>
              <a:t>Vigente ai sensi dell’Art. 2186, c. 2, del COM, in combinato disposto con il DM 4 giugno 2014 (c. 5 delle Avvertenze)</a:t>
            </a:r>
          </a:p>
          <a:p>
            <a:pPr algn="just"/>
            <a:endParaRPr lang="it-IT" altLang="it-IT" smtClean="0">
              <a:latin typeface="Arial" panose="020B0604020202020204" pitchFamily="34" charset="0"/>
            </a:endParaRPr>
          </a:p>
          <a:p>
            <a:pPr algn="just"/>
            <a:r>
              <a:rPr lang="it-IT" altLang="it-IT" smtClean="0">
                <a:latin typeface="Arial" panose="020B0604020202020204" pitchFamily="34" charset="0"/>
              </a:rPr>
              <a:t>5. L'osservazione prevista dalla presente direttiva e' la procedura di accertamento clinico-diagnostico con finalita' medico-legale. Tale osservazione viene praticata negli stabilimenti sanitari militari provvisti di organi medico-legali nei casi in cui risulti necessario un approfondimento diagnostico, eventualmente anche con ricovero.</a:t>
            </a:r>
          </a:p>
          <a:p>
            <a:pPr algn="just"/>
            <a:r>
              <a:rPr lang="it-IT" altLang="it-IT" smtClean="0">
                <a:latin typeface="Arial" panose="020B0604020202020204" pitchFamily="34" charset="0"/>
              </a:rPr>
              <a:t>(5001) Ai fini di una ottimale  armonizzazione ed uniformità nell’adozione delle procedure indicate in oggetto, è opportuno ribadire che tali procedure trovano applicazione esclusivamente nei confronti del personale militare NON in servizio permanente…</a:t>
            </a:r>
          </a:p>
          <a:p>
            <a:r>
              <a:rPr lang="it-IT" altLang="it-IT" smtClean="0">
                <a:latin typeface="Arial" panose="020B0604020202020204" pitchFamily="34" charset="0"/>
              </a:rPr>
              <a:t>Infine, in considerazione che i competenti Organi Sanitari per l’applicazione delle procedure indicate in oggetto operano, attualmente, in primo grado presso D.M.M.L./C.O./POLICLINICO MILITARE a connotazione interforze, occorre ribadire che:</a:t>
            </a:r>
          </a:p>
          <a:p>
            <a:r>
              <a:rPr lang="it-IT" altLang="it-IT" smtClean="0">
                <a:latin typeface="Arial" panose="020B0604020202020204" pitchFamily="34" charset="0"/>
              </a:rPr>
              <a:t>- rimangono invariate le attribuzioni delle competenti Autorità Sanitarie sovraordinate, peculiari per ciascuna Forza Armata (F.A.), per le decisioni definitive nei casi di reclamo/appello o negli altri casi previsti dalle disposizioni vigenti;</a:t>
            </a:r>
          </a:p>
          <a:p>
            <a:r>
              <a:rPr lang="it-IT" altLang="it-IT" smtClean="0">
                <a:latin typeface="Arial" panose="020B0604020202020204" pitchFamily="34" charset="0"/>
              </a:rPr>
              <a:t>- le predette Autorità Sanitarie di ciascuna F.A. risultano competenti  nei confronti del personale militare della stessa F.A., ancorché il militare sia stato giudicato in primo grado da un’Autorità Sanitaria di diversa appartenenza.</a:t>
            </a:r>
            <a:endParaRPr lang="it-IT" altLang="it-IT" sz="1000" smtClean="0">
              <a:latin typeface="Arial" panose="020B0604020202020204" pitchFamily="34" charset="0"/>
            </a:endParaRPr>
          </a:p>
          <a:p>
            <a:pPr algn="just"/>
            <a:endParaRPr lang="it-IT" altLang="it-IT" sz="1000" smtClean="0">
              <a:latin typeface="Arial" panose="020B0604020202020204" pitchFamily="34" charset="0"/>
            </a:endParaRPr>
          </a:p>
          <a:p>
            <a:pPr algn="just"/>
            <a:r>
              <a:rPr lang="it-IT" altLang="it-IT" sz="1000" smtClean="0">
                <a:latin typeface="Arial" panose="020B0604020202020204" pitchFamily="34" charset="0"/>
              </a:rPr>
              <a:t>CMO operano, con precise competenze territoriali e secondo definite procedure, ai sensi del DM 12 febbraio 2004.</a:t>
            </a:r>
          </a:p>
          <a:p>
            <a:pPr algn="just"/>
            <a:endParaRPr lang="it-IT" altLang="it-IT" sz="1000" smtClean="0">
              <a:latin typeface="Arial" panose="020B0604020202020204" pitchFamily="34" charset="0"/>
            </a:endParaRPr>
          </a:p>
        </p:txBody>
      </p:sp>
    </p:spTree>
    <p:extLst>
      <p:ext uri="{BB962C8B-B14F-4D97-AF65-F5344CB8AC3E}">
        <p14:creationId xmlns:p14="http://schemas.microsoft.com/office/powerpoint/2010/main" val="2546684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7EE4DD-B257-4A97-B354-311728B58A66}"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3087058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092307-D2DC-4E5D-B609-3C21A3DF8760}"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2889925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6B6A8C-A19F-4049-9C9C-D3790CCB6C45}"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2944276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62C2C1-E041-4CA2-9020-611C60E1041B}"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1175684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35C662-4F31-47D8-9F6A-060642EBAA70}"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2141704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BA9604-9A34-482B-A2BF-D06E12B42BED}"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346465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988195-D97B-45AA-BA8E-6219DE823198}"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it-IT" altLang="it-IT" sz="1000" smtClean="0">
                <a:latin typeface="Arial" panose="020B0604020202020204" pitchFamily="34" charset="0"/>
              </a:rPr>
              <a:t>Procedura di OSSERVAZIONE e RASSEGNA (COM –Art. 199)</a:t>
            </a:r>
          </a:p>
          <a:p>
            <a:pPr algn="just"/>
            <a:endParaRPr lang="it-IT" altLang="it-IT" sz="1000" smtClean="0">
              <a:latin typeface="Arial" panose="020B0604020202020204" pitchFamily="34" charset="0"/>
            </a:endParaRPr>
          </a:p>
          <a:p>
            <a:pPr algn="just"/>
            <a:r>
              <a:rPr lang="it-IT" altLang="it-IT" sz="1000" b="1" smtClean="0">
                <a:solidFill>
                  <a:srgbClr val="FFFFFF"/>
                </a:solidFill>
                <a:latin typeface="Calibri" panose="020F0502020204030204" pitchFamily="34" charset="0"/>
                <a:cs typeface="Arial" panose="020B0604020202020204" pitchFamily="34" charset="0"/>
              </a:rPr>
              <a:t>Circolare DIFESAN n. 5001 - 9 marzo 2007</a:t>
            </a:r>
          </a:p>
          <a:p>
            <a:pPr algn="just"/>
            <a:r>
              <a:rPr lang="it-IT" altLang="it-IT" sz="1000" smtClean="0">
                <a:latin typeface="Arial" panose="020B0604020202020204" pitchFamily="34" charset="0"/>
              </a:rPr>
              <a:t>Vigente ai sensi dell’Art. 2186, c. 2, del COM, in combinato disposto con il DM 4 giugno 2014 (c. 5 delle Avvertenze)</a:t>
            </a:r>
          </a:p>
          <a:p>
            <a:pPr algn="just"/>
            <a:endParaRPr lang="it-IT" altLang="it-IT" smtClean="0">
              <a:latin typeface="Arial" panose="020B0604020202020204" pitchFamily="34" charset="0"/>
            </a:endParaRPr>
          </a:p>
          <a:p>
            <a:pPr algn="just"/>
            <a:r>
              <a:rPr lang="it-IT" altLang="it-IT" smtClean="0">
                <a:latin typeface="Arial" panose="020B0604020202020204" pitchFamily="34" charset="0"/>
              </a:rPr>
              <a:t>5. L'osservazione prevista dalla presente direttiva e' la procedura di accertamento clinico-diagnostico con finalita' medico-legale. Tale osservazione viene praticata negli stabilimenti sanitari militari provvisti di organi medico-legali nei casi in cui risulti necessario un approfondimento diagnostico, eventualmente anche con ricovero.</a:t>
            </a:r>
          </a:p>
          <a:p>
            <a:pPr algn="just"/>
            <a:r>
              <a:rPr lang="it-IT" altLang="it-IT" smtClean="0">
                <a:latin typeface="Arial" panose="020B0604020202020204" pitchFamily="34" charset="0"/>
              </a:rPr>
              <a:t>(5001) Ai fini di una ottimale  armonizzazione ed uniformità nell’adozione delle procedure indicate in oggetto, è opportuno ribadire che tali procedure trovano applicazione esclusivamente nei confronti del personale militare NON in servizio permanente…</a:t>
            </a:r>
          </a:p>
          <a:p>
            <a:r>
              <a:rPr lang="it-IT" altLang="it-IT" smtClean="0">
                <a:latin typeface="Arial" panose="020B0604020202020204" pitchFamily="34" charset="0"/>
              </a:rPr>
              <a:t>Infine, in considerazione che i competenti Organi Sanitari per l’applicazione delle procedure indicate in oggetto operano, attualmente, in primo grado presso D.M.M.L./C.O./POLICLINICO MILITARE a connotazione interforze, occorre ribadire che:</a:t>
            </a:r>
          </a:p>
          <a:p>
            <a:r>
              <a:rPr lang="it-IT" altLang="it-IT" smtClean="0">
                <a:latin typeface="Arial" panose="020B0604020202020204" pitchFamily="34" charset="0"/>
              </a:rPr>
              <a:t>- rimangono invariate le attribuzioni delle competenti Autorità Sanitarie sovraordinate, peculiari per ciascuna Forza Armata (F.A.), per le decisioni definitive nei casi di reclamo/appello o negli altri casi previsti dalle disposizioni vigenti;</a:t>
            </a:r>
          </a:p>
          <a:p>
            <a:r>
              <a:rPr lang="it-IT" altLang="it-IT" smtClean="0">
                <a:latin typeface="Arial" panose="020B0604020202020204" pitchFamily="34" charset="0"/>
              </a:rPr>
              <a:t>- le predette Autorità Sanitarie di ciascuna F.A. risultano competenti  nei confronti del personale militare della stessa F.A., ancorché il militare sia stato giudicato in primo grado da un’Autorità Sanitaria di diversa appartenenza.</a:t>
            </a:r>
            <a:endParaRPr lang="it-IT" altLang="it-IT" sz="1000" smtClean="0">
              <a:latin typeface="Arial" panose="020B0604020202020204" pitchFamily="34" charset="0"/>
            </a:endParaRPr>
          </a:p>
          <a:p>
            <a:pPr algn="just"/>
            <a:endParaRPr lang="it-IT" altLang="it-IT" sz="1000" smtClean="0">
              <a:latin typeface="Arial" panose="020B0604020202020204" pitchFamily="34" charset="0"/>
            </a:endParaRPr>
          </a:p>
          <a:p>
            <a:pPr algn="just"/>
            <a:r>
              <a:rPr lang="it-IT" altLang="it-IT" sz="1000" smtClean="0">
                <a:latin typeface="Arial" panose="020B0604020202020204" pitchFamily="34" charset="0"/>
              </a:rPr>
              <a:t>CMO operano, con precise competenze territoriali e secondo definite procedure, ai sensi del DM 12 febbraio 2004.</a:t>
            </a:r>
          </a:p>
          <a:p>
            <a:pPr algn="just"/>
            <a:endParaRPr lang="it-IT" altLang="it-IT" sz="1000" smtClean="0">
              <a:latin typeface="Arial" panose="020B0604020202020204" pitchFamily="34" charset="0"/>
            </a:endParaRPr>
          </a:p>
        </p:txBody>
      </p:sp>
    </p:spTree>
    <p:extLst>
      <p:ext uri="{BB962C8B-B14F-4D97-AF65-F5344CB8AC3E}">
        <p14:creationId xmlns:p14="http://schemas.microsoft.com/office/powerpoint/2010/main" val="3657153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0A6A5A-CFE4-47B1-B11C-2593EAF679A2}"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41798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B01A85-7253-48CC-85E0-7BA9C0F290B0}"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2934273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B6ED09-641C-407F-AC51-E2D96827E9FA}"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3616973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14C92B-79AB-480B-A23B-F85AD32FCA4E}"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1626494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B472DD-4729-452B-94B2-47C29A062D73}"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3744245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A7B941-8FF6-480F-8AEE-C90E60BBE9BD}"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3240002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2CB9691-A5C9-48FC-87FC-0B25ECE911FB}"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3882262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9536EF-2665-4F8D-9F9F-586E57A456AE}"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2513763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C43402-3EAD-4795-AD9B-AE2704DC156C}"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2881775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ED759B-1439-4D9C-8D11-29BE98AA62AF}"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3737817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3789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8FE1BA-F220-45B6-B69B-10F8336D7EDA}"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196109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719E47-0ED8-4405-A754-0A788049F5D1}"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7446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2CBCAC-EB27-4641-ACF5-790DD092E25B}"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3840609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399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B576B9-46A0-4EFD-AA1D-16B70F06CE8A}"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19812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409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281C6C-3B38-4473-B17D-CC17502F8426}"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11882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419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B0574A-7E3D-4433-88A3-F24AE108A384}"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48267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4301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E0D330-DB76-48A7-A1E8-1A5EDEFBFFBD}"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938680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smtClean="0"/>
              <a:t>diversa prognosi, le diverse possibilità di cura (anche nell’ambito della stessa malattia) fanno di ogni caso un caso da approfondire e studiare con strategie di intervento specifiche e diversificate, a carattere globale.</a:t>
            </a:r>
          </a:p>
        </p:txBody>
      </p:sp>
      <p:sp>
        <p:nvSpPr>
          <p:cNvPr id="440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35356A-3BFF-420A-9240-830ABA4DA8AF}"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128236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450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3E7FE-EFBD-42DC-981B-914B073B1092}"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002057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460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93C987-D584-4298-90DB-4B528D16D781}"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637256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471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9DF0A3-7F94-43C8-A660-C26C6DE5E75B}"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651981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481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9A0695-084D-4B82-9546-421ED5E76027}"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379938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491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D323D0-B7DB-436F-B465-F660DE1E9C16}"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7599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936A91-8194-4A78-A6BD-A6DA12D401A4}"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41451975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501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34CB38-87D3-4F77-9002-8BA2FB5BD595}"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95301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512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B9B77B-0338-424B-8246-B384288CC6F2}"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926146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522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303BEC-2394-468A-8350-607AA5619A7C}"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845906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532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F10D88-435A-4A7B-BFDD-32A54684D2A9}"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084221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542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89FE92-771C-496E-8753-00C750113768}"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028535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9F0D2F-19D0-4D90-AF65-9FB0F868F01F}"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641045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563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FE1B58E-6E5F-4814-92CC-C9C9A1011AFE}"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980438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4FA6E5-D7AA-4E47-AA4B-DE2AB6D3EBFC}"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633964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583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098B62-2B89-4C9D-8E6E-052AC22AC9BD}"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084069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AF8258-E3EE-4F3C-9FC6-511559BE1863}"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83566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FBD2C9-D6E3-4183-A9AA-E9BA4E7A3B7F}"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31052727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604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07B6D2-524A-408E-8557-D99F8D86ACEC}"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341859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614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B71561-EA40-40FA-8A4F-09B62AC008B3}"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256395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624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E5FC57-352A-4849-A98C-1B6B875F7FCE}"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788910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6349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89D25E-CB54-48B1-B1C4-B60A464BB6FA}"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813138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645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2959A1-A1E3-4FD1-8E65-B549932DBD6C}"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769802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655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E26CA7-76CC-4107-AF08-44AE88747EB3}"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616787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665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B2C280-5CE4-42F9-BC31-351FBDBAEE3F}"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341778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675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F3B9F4-2DFC-45EF-AF02-414A86461529}"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386122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6861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62E907-606D-485D-ABC4-2E88414704F2}"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299118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696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5909DB-6541-45A5-89F1-74A150BF5FDF}"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55448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056BC4-5186-43B3-AE0E-874CCB8894E2}"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5880835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706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2DAAD5-5D5D-4384-98CA-D6250D95F0AA}" type="slidenum">
              <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it-IT" alt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031842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18EC94DB-42A5-49CE-B849-23719D52E964}"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96</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229423A-C98F-43CA-92EC-57AE09FF3EF3}"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96</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2043072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7B4FC95B-2B5C-4D11-9213-AEF06EBDB317}"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97</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72C9500-43A9-4308-85B9-BF74894A6454}"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97</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38778653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32DDC3EB-6DC3-461C-B000-AA0FCFD1F905}"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98</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D1F2F688-DFB5-41F0-B287-07EF5A990A47}"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98</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14783619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C4C2E851-8F0C-4FC9-BB78-D24D28918FD4}"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99</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D9E3E8E-4C5D-4FF5-B90C-C7D38FD32965}"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99</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16429590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C1467B63-9266-4135-AFE8-B52FEF9E39C5}"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100</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A85F560-5B2B-481C-AF45-D4ADFC61614C}"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100</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3603116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C37126E1-7354-45E3-BD38-78E8BE2F3801}"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101</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DF56DFCD-2912-4EB7-9106-D1A1DFD792AF}"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101</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15953915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BA93DEF3-879B-4F58-84A1-57F7D0D7F491}"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102</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53EE6E2-4083-4A21-BB7B-7F629589E705}"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102</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12993542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185A7307-8ACB-4C19-875F-63B029C81996}"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103</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DAD2DFB7-BFCB-45B9-9C40-8FBA4106AB0E}"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103</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26296654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033CCD7F-35E4-4360-B3C9-09AD52B77B90}"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104</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E1BEADD-17DD-47EC-91C6-C6B17C71E898}"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104</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1320316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398E56-63ED-4C19-90F4-CD0E3B4D0F4E}"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smtClean="0">
              <a:latin typeface="Arial" panose="020B0604020202020204" pitchFamily="34" charset="0"/>
            </a:endParaRPr>
          </a:p>
        </p:txBody>
      </p:sp>
    </p:spTree>
    <p:extLst>
      <p:ext uri="{BB962C8B-B14F-4D97-AF65-F5344CB8AC3E}">
        <p14:creationId xmlns:p14="http://schemas.microsoft.com/office/powerpoint/2010/main" val="323830095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0BF5F76D-45B6-4438-8A47-AB368F7F5FDF}"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105</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07396-21A3-4338-A7DD-73456E5A5E41}"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105</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35213228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68829682-642F-40F4-BB5F-8B31208A0F71}"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106</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3565D4C-BF27-46B6-9EC9-C22BCF895ACB}"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106</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26431455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96BEE988-48A1-424C-B163-B2EA2537AA9C}"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107</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F14212D-349E-4B16-AEE2-321EDEE90EA5}"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107</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18793075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DE69A9D8-B397-4CD9-BC6D-D4CFC9BAA77D}" type="slidenum">
              <a:rPr kumimoji="0" lang="it-IT" altLang="it-IT" sz="1200" b="0" i="0" u="none" strike="noStrike" kern="1200" cap="none" spc="0" normalizeH="0" baseline="0" noProof="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108</a:t>
            </a:fld>
            <a:endParaRPr kumimoji="0" lang="it-IT" altLang="it-IT" sz="1200" b="0" i="0" u="none" strike="noStrike" kern="1200" cap="none" spc="0" normalizeH="0" baseline="0" noProof="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E7C4337-3668-4D85-A7BC-895C8D9E171E}"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108</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27995856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B5B0F635-9F67-453B-8900-98575DA240E1}"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109</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76801"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68F953F-212C-4C7A-B543-F0A136510850}"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109</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76802"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76803"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34713865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6960AE70-24E7-470D-8CA6-97AF80B787FC}"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110</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0C0968F-4361-483E-AFBC-84139902A33E}"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110</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28005120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68A2774E-651A-4878-89E3-3EC958F0B0CF}"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111</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ACC5A6B-9455-469B-AE99-425D906F8428}"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111</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324889460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CE5E07BB-E130-4081-897F-89D1840A36D7}"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112</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4265A22B-A051-4E5C-8891-9F7C7FF59218}"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112</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17061603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7BD47F81-FDD7-4B21-BC70-27E48D80A8E6}"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113</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AD808A1-D04A-4660-A635-0D80700417E2}"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113</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8365454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88DD1C40-DC2A-4061-8F96-76BA1879AA99}"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114</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10A7F0E-887F-42C6-B3BE-F3D58B12387C}"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114</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3217892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7350" indent="-236538">
              <a:spcBef>
                <a:spcPct val="30000"/>
              </a:spcBef>
              <a:defRPr sz="1200">
                <a:solidFill>
                  <a:schemeClr val="tx1"/>
                </a:solidFill>
                <a:latin typeface="Arial" panose="020B0604020202020204" pitchFamily="34" charset="0"/>
              </a:defRPr>
            </a:lvl4pPr>
            <a:lvl5pPr marL="2132013" indent="-236538">
              <a:spcBef>
                <a:spcPct val="30000"/>
              </a:spcBef>
              <a:defRPr sz="1200">
                <a:solidFill>
                  <a:schemeClr val="tx1"/>
                </a:solidFill>
                <a:latin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9E40C1-DEFA-497C-B18F-E9598FCDBE0C}"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it-IT" altLang="it-IT" smtClean="0">
                <a:latin typeface="Arial" panose="020B0604020202020204" pitchFamily="34" charset="0"/>
              </a:rPr>
              <a:t>Terapia ormonale: Prostata e seno</a:t>
            </a:r>
          </a:p>
          <a:p>
            <a:pPr algn="just"/>
            <a:r>
              <a:rPr lang="it-IT" altLang="it-IT" smtClean="0">
                <a:latin typeface="Arial" panose="020B0604020202020204" pitchFamily="34" charset="0"/>
              </a:rPr>
              <a:t>Talidomide nel Mieloma</a:t>
            </a:r>
          </a:p>
        </p:txBody>
      </p:sp>
    </p:spTree>
    <p:extLst>
      <p:ext uri="{BB962C8B-B14F-4D97-AF65-F5344CB8AC3E}">
        <p14:creationId xmlns:p14="http://schemas.microsoft.com/office/powerpoint/2010/main" val="10546671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5EA5B2EA-721B-4333-985E-C057B0DF0731}"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115</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F957800-0F58-4820-A678-39BF642C4547}"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115</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28977593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p:cNvPr>
          <p:cNvSpPr>
            <a:spLocks noGrp="1" noRot="1" noChangeAspect="1"/>
          </p:cNvSpPr>
          <p:nvPr>
            <p:ph type="sldImg"/>
          </p:nvPr>
        </p:nvSpPr>
        <p:spPr>
          <a:xfrm>
            <a:off x="3343275" y="566738"/>
            <a:ext cx="4002088" cy="2828925"/>
          </a:xfrm>
        </p:spPr>
      </p:sp>
      <p:sp>
        <p:nvSpPr>
          <p:cNvPr id="3" name="Segnaposto note 2">
            <a:extLst/>
          </p:cNvPr>
          <p:cNvSpPr>
            <a:spLocks noGrp="1"/>
          </p:cNvSpPr>
          <p:nvPr>
            <p:ph type="body" idx="1"/>
          </p:nvPr>
        </p:nvSpPr>
        <p:spPr/>
        <p:txBody>
          <a:bodyPr/>
          <a:lstStyle/>
          <a:p>
            <a:pPr>
              <a:buFont typeface="Times New Roman" charset="0"/>
              <a:buNone/>
              <a:defRPr/>
            </a:pPr>
            <a:endParaRPr lang="it-IT" dirty="0"/>
          </a:p>
        </p:txBody>
      </p:sp>
      <p:sp>
        <p:nvSpPr>
          <p:cNvPr id="4" name="Segnaposto numero diapositiva 3"/>
          <p:cNvSpPr>
            <a:spLocks noGrp="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745E0094-F1DD-43C1-80EA-779223E9D259}"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116</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30519056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22A27338-BDAD-4B82-851B-D8F80A2714F4}"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117</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CE0EE0B-D4A0-49D4-BA47-0029DE341FE6}"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117</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103998204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41A1DD8D-B7C0-410E-91D6-C4B1364D728F}"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118</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E05AABC-2907-47D5-9170-F9F3CA76DD60}"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118</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15955012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CB4BC781-F0C2-468D-9761-90A0A9291A1F}"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119</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A20434E-DC6A-43CF-89C9-68BCE98BA753}"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119</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3783178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EA47A99D-3EA8-4E65-B067-2DD23C8EB612}"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120</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A3033AD-F7A9-4EFE-9383-27A90FE0C70C}"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120</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25441584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CD159EED-3247-491C-8887-D4B82F6F28F6}"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121</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7D31F66-2746-4764-AA85-932E64A57013}"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121</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27462203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9165069F-B0FB-42A1-8294-114AF2EAE522}"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123</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57345"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2B160F5-521D-4578-B247-5DF651C21A68}"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123</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57346"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57347"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154669810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1pPr>
            <a:lvl2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2pPr>
            <a:lvl3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3pPr>
            <a:lvl4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4pPr>
            <a:lvl5pPr>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fld id="{BA9C0684-19B2-40D0-9477-2FA0BFDBEB2C}" type="slidenum">
              <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defRPr/>
              </a:pPr>
              <a:t>124</a:t>
            </a:fld>
            <a:endParaRPr kumimoji="0" lang="it-IT" altLang="it-IT" sz="1200" b="0" i="0" u="none" strike="noStrike" kern="1200" cap="none" spc="0" normalizeH="0" baseline="0" noProof="0" smtClean="0">
              <a:ln>
                <a:noFill/>
              </a:ln>
              <a:solidFill>
                <a:srgbClr val="000000"/>
              </a:solidFill>
              <a:effectLst/>
              <a:uLnTx/>
              <a:uFillTx/>
              <a:latin typeface="Calibri" charset="0"/>
              <a:ea typeface="ＭＳ Ｐゴシック" charset="-128"/>
              <a:cs typeface="+mn-cs"/>
            </a:endParaRPr>
          </a:p>
        </p:txBody>
      </p:sp>
      <p:sp>
        <p:nvSpPr>
          <p:cNvPr id="81921" name="Text Box 1"/>
          <p:cNvSpPr txBox="1">
            <a:spLocks noChangeArrowheads="1"/>
          </p:cNvSpPr>
          <p:nvPr/>
        </p:nvSpPr>
        <p:spPr bwMode="auto">
          <a:xfrm>
            <a:off x="6061075" y="7180263"/>
            <a:ext cx="4629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20" tIns="47160" rIns="94320"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0CF37CA2-6E3C-48B2-A7C4-2E21F5FC57EC}" type="slidenum">
              <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124</a:t>
            </a:fld>
            <a:endParaRPr kumimoji="0" lang="en-GB" altLang="it-IT" sz="13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endParaRPr>
          </a:p>
        </p:txBody>
      </p:sp>
      <p:sp>
        <p:nvSpPr>
          <p:cNvPr id="81922" name="Text Box 2"/>
          <p:cNvSpPr>
            <a:spLocks noGrp="1" noChangeArrowheads="1"/>
          </p:cNvSpPr>
          <p:nvPr>
            <p:ph type="body"/>
          </p:nvPr>
        </p:nvSpPr>
        <p:spPr>
          <a:xfrm>
            <a:off x="1069975" y="3589338"/>
            <a:ext cx="8550275" cy="33972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it-IT" altLang="it-IT" smtClean="0">
              <a:latin typeface="Times New Roman" panose="02020603050405020304" pitchFamily="18" charset="0"/>
            </a:endParaRPr>
          </a:p>
        </p:txBody>
      </p:sp>
      <p:sp>
        <p:nvSpPr>
          <p:cNvPr id="81923" name="Text Box 3"/>
          <p:cNvSpPr txBox="1">
            <a:spLocks noChangeArrowheads="1"/>
          </p:cNvSpPr>
          <p:nvPr/>
        </p:nvSpPr>
        <p:spPr bwMode="auto">
          <a:xfrm>
            <a:off x="2617788" y="0"/>
            <a:ext cx="5459412" cy="38592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endParaRPr kumimoji="0" lang="it-IT" altLang="it-IT" sz="1800" b="0" i="0" u="none" strike="noStrike" kern="1200" cap="none" spc="0" normalizeH="0" baseline="0" noProof="0">
              <a:ln>
                <a:noFill/>
              </a:ln>
              <a:solidFill>
                <a:srgbClr val="FFFFFF"/>
              </a:solidFill>
              <a:effectLst/>
              <a:uLnTx/>
              <a:uFillTx/>
              <a:latin typeface="Corbel" charset="0"/>
              <a:ea typeface="ＭＳ Ｐゴシック" charset="-128"/>
              <a:cs typeface="+mn-cs"/>
            </a:endParaRPr>
          </a:p>
        </p:txBody>
      </p:sp>
    </p:spTree>
    <p:extLst>
      <p:ext uri="{BB962C8B-B14F-4D97-AF65-F5344CB8AC3E}">
        <p14:creationId xmlns:p14="http://schemas.microsoft.com/office/powerpoint/2010/main" val="781986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386955" y="728663"/>
            <a:ext cx="8370093" cy="2339976"/>
          </a:xfrm>
          <a:prstGeom prst="rect">
            <a:avLst/>
          </a:prstGeom>
        </p:spPr>
        <p:txBody>
          <a:bodyPr anchor="ctr"/>
          <a:lstStyle>
            <a:lvl1pPr algn="ctr">
              <a:lnSpc>
                <a:spcPct val="100000"/>
              </a:lnSpc>
              <a:defRPr sz="3600"/>
            </a:lvl1pPr>
          </a:lstStyle>
          <a:p>
            <a:r>
              <a:rPr lang="it-IT" dirty="0"/>
              <a:t>FARE CLIC PER MODIFICARE LO STILE DEL TITOLO</a:t>
            </a:r>
          </a:p>
        </p:txBody>
      </p:sp>
    </p:spTree>
    <p:extLst>
      <p:ext uri="{BB962C8B-B14F-4D97-AF65-F5344CB8AC3E}">
        <p14:creationId xmlns:p14="http://schemas.microsoft.com/office/powerpoint/2010/main" val="2142814718"/>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377246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131150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100654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572948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246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11922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4144929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398839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823255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348846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unti (con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0" y="728665"/>
            <a:ext cx="9144000" cy="514738"/>
          </a:xfrm>
          <a:prstGeom prst="rect">
            <a:avLst/>
          </a:prstGeom>
          <a:gradFill>
            <a:gsLst>
              <a:gs pos="0">
                <a:srgbClr val="001E42">
                  <a:lumMod val="50000"/>
                  <a:lumOff val="50000"/>
                  <a:alpha val="32000"/>
                </a:srgbClr>
              </a:gs>
              <a:gs pos="100000">
                <a:schemeClr val="bg1">
                  <a:lumMod val="50000"/>
                  <a:alpha val="0"/>
                </a:schemeClr>
              </a:gs>
            </a:gsLst>
            <a:lin ang="0" scaled="1"/>
          </a:gradFill>
          <a:effectLst>
            <a:outerShdw blurRad="254000" dist="127000" dir="2400000" algn="tl" rotWithShape="0">
              <a:prstClr val="black">
                <a:alpha val="40000"/>
              </a:prstClr>
            </a:outerShdw>
          </a:effectLst>
        </p:spPr>
        <p:txBody>
          <a:bodyPr lIns="900000" tIns="72000" rIns="720000" bIns="72000">
            <a:spAutoFit/>
          </a:bodyPr>
          <a:lstStyle>
            <a:lvl1pPr>
              <a:lnSpc>
                <a:spcPct val="100000"/>
              </a:lnSpc>
              <a:defRPr sz="2400"/>
            </a:lvl1pPr>
          </a:lstStyle>
          <a:p>
            <a:r>
              <a:rPr lang="it-IT" dirty="0"/>
              <a:t>Titolo</a:t>
            </a:r>
          </a:p>
        </p:txBody>
      </p:sp>
      <p:sp>
        <p:nvSpPr>
          <p:cNvPr id="4" name="Segnaposto testo 3"/>
          <p:cNvSpPr>
            <a:spLocks noGrp="1"/>
          </p:cNvSpPr>
          <p:nvPr>
            <p:ph type="body" sz="quarter" idx="10"/>
          </p:nvPr>
        </p:nvSpPr>
        <p:spPr>
          <a:xfrm>
            <a:off x="386955" y="1818168"/>
            <a:ext cx="8370093" cy="3879371"/>
          </a:xfrm>
          <a:prstGeom prst="rect">
            <a:avLst/>
          </a:prstGeom>
        </p:spPr>
        <p:txBody>
          <a:bodyPr anchor="t"/>
          <a:lstStyle>
            <a:lvl1pPr marL="535781" indent="-535781">
              <a:lnSpc>
                <a:spcPct val="100000"/>
              </a:lnSpc>
              <a:buClr>
                <a:srgbClr val="FFC000"/>
              </a:buClr>
              <a:buSzPct val="80000"/>
              <a:buFont typeface="Zapf Dingbats"/>
              <a:buChar char="➤"/>
              <a:defRPr sz="2400"/>
            </a:lvl1pPr>
            <a:lvl2pPr marL="671513" indent="-414338">
              <a:lnSpc>
                <a:spcPct val="100000"/>
              </a:lnSpc>
              <a:buClr>
                <a:srgbClr val="FFC000"/>
              </a:buClr>
              <a:buSzPct val="60000"/>
              <a:buFont typeface="Zapf Dingbats"/>
              <a:buChar char="➤"/>
              <a:defRPr sz="2400"/>
            </a:lvl2pPr>
            <a:lvl3pPr marL="942975" indent="-428625">
              <a:lnSpc>
                <a:spcPct val="100000"/>
              </a:lnSpc>
              <a:buClr>
                <a:srgbClr val="FFC000"/>
              </a:buClr>
              <a:buSzPct val="60000"/>
              <a:buFont typeface="Zapf Dingbats"/>
              <a:buChar char="➤"/>
              <a:defRPr sz="2400"/>
            </a:lvl3pPr>
            <a:lvl4pPr marL="1214438" indent="-442913">
              <a:lnSpc>
                <a:spcPct val="100000"/>
              </a:lnSpc>
              <a:buClr>
                <a:srgbClr val="FFC000"/>
              </a:buClr>
              <a:buSzPct val="60000"/>
              <a:buFont typeface="Zapf Dingbats"/>
              <a:buChar char="➤"/>
              <a:defRPr sz="2400"/>
            </a:lvl4pPr>
            <a:lvl5pPr marL="1478756" indent="-466725">
              <a:lnSpc>
                <a:spcPct val="100000"/>
              </a:lnSpc>
              <a:buClr>
                <a:srgbClr val="FFC000"/>
              </a:buClr>
              <a:buSzPct val="60000"/>
              <a:buFont typeface="Zapf Dingbats"/>
              <a:buChar char="➤"/>
              <a:defRPr sz="24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41514205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charRg st="114" end="114"/>
                                            </p:txEl>
                                          </p:spTgt>
                                        </p:tgtEl>
                                        <p:attrNameLst>
                                          <p:attrName>style.visibility</p:attrName>
                                        </p:attrNameLst>
                                      </p:cBhvr>
                                      <p:to>
                                        <p:strVal val="visible"/>
                                      </p:to>
                                    </p:set>
                                    <p:animEffect transition="in" filter="wipe(left)">
                                      <p:cBhvr>
                                        <p:cTn id="32" dur="500"/>
                                        <p:tgtEl>
                                          <p:spTgt spid="4">
                                            <p:txEl>
                                              <p:charRg st="114" end="1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13088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3352525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569045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219988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465432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369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932147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851020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060608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88495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unti (senza titolo)">
    <p:spTree>
      <p:nvGrpSpPr>
        <p:cNvPr id="1" name=""/>
        <p:cNvGrpSpPr/>
        <p:nvPr/>
      </p:nvGrpSpPr>
      <p:grpSpPr>
        <a:xfrm>
          <a:off x="0" y="0"/>
          <a:ext cx="0" cy="0"/>
          <a:chOff x="0" y="0"/>
          <a:chExt cx="0" cy="0"/>
        </a:xfrm>
      </p:grpSpPr>
      <p:sp>
        <p:nvSpPr>
          <p:cNvPr id="4" name="Segnaposto testo 3"/>
          <p:cNvSpPr>
            <a:spLocks noGrp="1"/>
          </p:cNvSpPr>
          <p:nvPr>
            <p:ph type="body" sz="quarter" idx="10"/>
          </p:nvPr>
        </p:nvSpPr>
        <p:spPr>
          <a:xfrm>
            <a:off x="386955" y="728665"/>
            <a:ext cx="8370093" cy="4968875"/>
          </a:xfrm>
          <a:prstGeom prst="rect">
            <a:avLst/>
          </a:prstGeom>
        </p:spPr>
        <p:txBody>
          <a:bodyPr anchor="ctr"/>
          <a:lstStyle>
            <a:lvl1pPr marL="535781" indent="-535781">
              <a:lnSpc>
                <a:spcPct val="100000"/>
              </a:lnSpc>
              <a:buClr>
                <a:srgbClr val="FFC000"/>
              </a:buClr>
              <a:buSzPct val="80000"/>
              <a:buFont typeface="Zapf Dingbats"/>
              <a:buChar char="➤"/>
              <a:defRPr sz="2400"/>
            </a:lvl1pPr>
            <a:lvl2pPr marL="671513" indent="-414338">
              <a:lnSpc>
                <a:spcPct val="100000"/>
              </a:lnSpc>
              <a:buClr>
                <a:srgbClr val="FFC000"/>
              </a:buClr>
              <a:buSzPct val="60000"/>
              <a:buFont typeface="Zapf Dingbats"/>
              <a:buChar char="➤"/>
              <a:defRPr sz="2400"/>
            </a:lvl2pPr>
            <a:lvl3pPr marL="942975" indent="-428625">
              <a:lnSpc>
                <a:spcPct val="100000"/>
              </a:lnSpc>
              <a:buClr>
                <a:srgbClr val="FFC000"/>
              </a:buClr>
              <a:buSzPct val="60000"/>
              <a:buFont typeface="Zapf Dingbats"/>
              <a:buChar char="➤"/>
              <a:defRPr sz="2400"/>
            </a:lvl3pPr>
            <a:lvl4pPr marL="1214438" indent="-442913">
              <a:lnSpc>
                <a:spcPct val="100000"/>
              </a:lnSpc>
              <a:buClr>
                <a:srgbClr val="FFC000"/>
              </a:buClr>
              <a:buSzPct val="60000"/>
              <a:buFont typeface="Zapf Dingbats"/>
              <a:buChar char="➤"/>
              <a:defRPr sz="2400"/>
            </a:lvl4pPr>
            <a:lvl5pPr marL="1478756" indent="-466725">
              <a:lnSpc>
                <a:spcPct val="100000"/>
              </a:lnSpc>
              <a:buClr>
                <a:srgbClr val="FFC000"/>
              </a:buClr>
              <a:buSzPct val="60000"/>
              <a:buFont typeface="Zapf Dingbats"/>
              <a:buChar char="➤"/>
              <a:defRPr sz="24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288226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charRg st="114" end="114"/>
                                            </p:txEl>
                                          </p:spTgt>
                                        </p:tgtEl>
                                        <p:attrNameLst>
                                          <p:attrName>style.visibility</p:attrName>
                                        </p:attrNameLst>
                                      </p:cBhvr>
                                      <p:to>
                                        <p:strVal val="visible"/>
                                      </p:to>
                                    </p:set>
                                    <p:animEffect transition="in" filter="wipe(left)">
                                      <p:cBhvr>
                                        <p:cTn id="32" dur="500"/>
                                        <p:tgtEl>
                                          <p:spTgt spid="4">
                                            <p:txEl>
                                              <p:charRg st="114" end="1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338ACAD-03F7-40D1-B8BD-7288B0BFAE0C}" type="slidenum">
              <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32424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ADDF348-D41C-4CCE-A791-1D73E05381D7}" type="slidenum">
              <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67808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7" name="Date Placeholder 3"/>
          <p:cNvSpPr>
            <a:spLocks noGrp="1"/>
          </p:cNvSpPr>
          <p:nvPr>
            <p:ph type="dt" sz="half"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B119220-C02C-4752-A719-8F3947C72856}" type="slidenum">
              <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37785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3"/>
          <p:cNvSpPr>
            <a:spLocks noGrp="1"/>
          </p:cNvSpPr>
          <p:nvPr>
            <p:ph type="dt" sz="half" idx="14"/>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Footer Placeholder 4"/>
          <p:cNvSpPr>
            <a:spLocks noGrp="1"/>
          </p:cNvSpPr>
          <p:nvPr>
            <p:ph type="ftr" sz="quarter" idx="15"/>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Slide Number Placeholder 5"/>
          <p:cNvSpPr>
            <a:spLocks noGrp="1"/>
          </p:cNvSpPr>
          <p:nvPr>
            <p:ph type="sldNum" sz="quarter" idx="16"/>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DB70EE-B1AE-4638-9CB9-8E8A68175685}" type="slidenum">
              <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809273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1" name="Content Placeholder 10"/>
          <p:cNvSpPr>
            <a:spLocks noGrp="1"/>
          </p:cNvSpPr>
          <p:nvPr>
            <p:ph sz="quarter" idx="13"/>
          </p:nvPr>
        </p:nvSpPr>
        <p:spPr>
          <a:xfrm>
            <a:off x="457200" y="2212848"/>
            <a:ext cx="4041648"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3"/>
          <p:cNvSpPr>
            <a:spLocks noGrp="1"/>
          </p:cNvSpPr>
          <p:nvPr>
            <p:ph type="dt" sz="half" idx="15"/>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8" name="Footer Placeholder 4"/>
          <p:cNvSpPr>
            <a:spLocks noGrp="1"/>
          </p:cNvSpPr>
          <p:nvPr>
            <p:ph type="ftr" sz="quarter" idx="16"/>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9" name="Slide Number Placeholder 5"/>
          <p:cNvSpPr>
            <a:spLocks noGrp="1"/>
          </p:cNvSpPr>
          <p:nvPr>
            <p:ph type="sldNum" sz="quarter" idx="17"/>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2DFF55A-4C01-4BE8-A5A4-24A082FB7979}" type="slidenum">
              <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83617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CCF98F4-43CE-45DC-BE2A-8F6060D2633D}" type="slidenum">
              <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74023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EADC4C1-901B-4D35-B508-B5CE059196DF}" type="slidenum">
              <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165824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38ED3CD-CA75-4E30-9955-41DF4F7F549C}" type="slidenum">
              <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51703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2938D0A-7DE3-4979-B25C-B87DD13FF412}" type="slidenum">
              <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238340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3BBA98F-99B3-4695-B6FB-664EED1C0AF7}" type="slidenum">
              <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7593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666006"/>
      </p:ext>
    </p:extLst>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A6D61DC-A178-4A51-81B4-6D0F67932680}" type="slidenum">
              <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34316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7CF6A3-0867-224B-A0A5-B3E05EEC418E}"/>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98B24F2-AF0E-2A49-A3DD-77B805D5853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2AAECA2-9196-BB42-BC67-E10006061C98}"/>
              </a:ext>
            </a:extLst>
          </p:cNvPr>
          <p:cNvSpPr>
            <a:spLocks noGrp="1"/>
          </p:cNvSpPr>
          <p:nvPr>
            <p:ph type="dt" sz="half" idx="10"/>
          </p:nvPr>
        </p:nvSpPr>
        <p:spPr/>
        <p:txBody>
          <a:bodyPr/>
          <a:lstStyle/>
          <a:p>
            <a:pPr defTabSz="685800"/>
            <a:fld id="{634693C4-66EF-234B-9931-8ABCE1424B4F}" type="datetimeFigureOut">
              <a:rPr lang="it-IT" smtClean="0">
                <a:solidFill>
                  <a:prstClr val="black">
                    <a:tint val="75000"/>
                  </a:prstClr>
                </a:solidFill>
              </a:rPr>
              <a:pPr defTabSz="685800"/>
              <a:t>03/07/2023</a:t>
            </a:fld>
            <a:endParaRPr lang="it-IT">
              <a:solidFill>
                <a:prstClr val="black">
                  <a:tint val="75000"/>
                </a:prstClr>
              </a:solidFill>
            </a:endParaRPr>
          </a:p>
        </p:txBody>
      </p:sp>
      <p:sp>
        <p:nvSpPr>
          <p:cNvPr id="5" name="Segnaposto piè di pagina 4">
            <a:extLst>
              <a:ext uri="{FF2B5EF4-FFF2-40B4-BE49-F238E27FC236}">
                <a16:creationId xmlns:a16="http://schemas.microsoft.com/office/drawing/2014/main" id="{F0C3E732-B3B6-6F4B-9772-085BC057359F}"/>
              </a:ext>
            </a:extLst>
          </p:cNvPr>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a:extLst>
              <a:ext uri="{FF2B5EF4-FFF2-40B4-BE49-F238E27FC236}">
                <a16:creationId xmlns:a16="http://schemas.microsoft.com/office/drawing/2014/main" id="{2BA24850-92B4-964E-BE00-89D7908351BA}"/>
              </a:ext>
            </a:extLst>
          </p:cNvPr>
          <p:cNvSpPr>
            <a:spLocks noGrp="1"/>
          </p:cNvSpPr>
          <p:nvPr>
            <p:ph type="sldNum" sz="quarter" idx="12"/>
          </p:nvPr>
        </p:nvSpPr>
        <p:spPr/>
        <p:txBody>
          <a:bodyPr/>
          <a:lstStyle/>
          <a:p>
            <a:pPr defTabSz="685800"/>
            <a:fld id="{D0B41B4C-0CEB-3443-880B-A082D42CD2DD}"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1275891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A929E1-5B3F-3F4C-8444-8F112A4A922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0E5BCE8-EDBF-B141-B082-E8078D0BE86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40F252-8DDA-AE49-BED9-47284EF5167C}"/>
              </a:ext>
            </a:extLst>
          </p:cNvPr>
          <p:cNvSpPr>
            <a:spLocks noGrp="1"/>
          </p:cNvSpPr>
          <p:nvPr>
            <p:ph type="dt" sz="half" idx="10"/>
          </p:nvPr>
        </p:nvSpPr>
        <p:spPr/>
        <p:txBody>
          <a:bodyPr/>
          <a:lstStyle/>
          <a:p>
            <a:pPr defTabSz="685800"/>
            <a:fld id="{634693C4-66EF-234B-9931-8ABCE1424B4F}" type="datetimeFigureOut">
              <a:rPr lang="it-IT" smtClean="0">
                <a:solidFill>
                  <a:prstClr val="black">
                    <a:tint val="75000"/>
                  </a:prstClr>
                </a:solidFill>
              </a:rPr>
              <a:pPr defTabSz="685800"/>
              <a:t>03/07/2023</a:t>
            </a:fld>
            <a:endParaRPr lang="it-IT">
              <a:solidFill>
                <a:prstClr val="black">
                  <a:tint val="75000"/>
                </a:prstClr>
              </a:solidFill>
            </a:endParaRPr>
          </a:p>
        </p:txBody>
      </p:sp>
      <p:sp>
        <p:nvSpPr>
          <p:cNvPr id="5" name="Segnaposto piè di pagina 4">
            <a:extLst>
              <a:ext uri="{FF2B5EF4-FFF2-40B4-BE49-F238E27FC236}">
                <a16:creationId xmlns:a16="http://schemas.microsoft.com/office/drawing/2014/main" id="{742056DA-B1D5-E84F-A293-AB79F06FF0D0}"/>
              </a:ext>
            </a:extLst>
          </p:cNvPr>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a:extLst>
              <a:ext uri="{FF2B5EF4-FFF2-40B4-BE49-F238E27FC236}">
                <a16:creationId xmlns:a16="http://schemas.microsoft.com/office/drawing/2014/main" id="{929A6525-7C49-D642-9544-8AA5097A7A82}"/>
              </a:ext>
            </a:extLst>
          </p:cNvPr>
          <p:cNvSpPr>
            <a:spLocks noGrp="1"/>
          </p:cNvSpPr>
          <p:nvPr>
            <p:ph type="sldNum" sz="quarter" idx="12"/>
          </p:nvPr>
        </p:nvSpPr>
        <p:spPr/>
        <p:txBody>
          <a:bodyPr/>
          <a:lstStyle/>
          <a:p>
            <a:pPr defTabSz="685800"/>
            <a:fld id="{D0B41B4C-0CEB-3443-880B-A082D42CD2DD}"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28092534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D5D35B-62B7-C84C-A8B0-92E39321E7FB}"/>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BD8A3D9-B607-8445-A5C2-46A05B62E32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4BFFF4F-4EAF-3948-9D16-C80C14DCC811}"/>
              </a:ext>
            </a:extLst>
          </p:cNvPr>
          <p:cNvSpPr>
            <a:spLocks noGrp="1"/>
          </p:cNvSpPr>
          <p:nvPr>
            <p:ph type="dt" sz="half" idx="10"/>
          </p:nvPr>
        </p:nvSpPr>
        <p:spPr/>
        <p:txBody>
          <a:bodyPr/>
          <a:lstStyle/>
          <a:p>
            <a:pPr defTabSz="685800"/>
            <a:fld id="{634693C4-66EF-234B-9931-8ABCE1424B4F}" type="datetimeFigureOut">
              <a:rPr lang="it-IT" smtClean="0">
                <a:solidFill>
                  <a:prstClr val="black">
                    <a:tint val="75000"/>
                  </a:prstClr>
                </a:solidFill>
              </a:rPr>
              <a:pPr defTabSz="685800"/>
              <a:t>03/07/2023</a:t>
            </a:fld>
            <a:endParaRPr lang="it-IT">
              <a:solidFill>
                <a:prstClr val="black">
                  <a:tint val="75000"/>
                </a:prstClr>
              </a:solidFill>
            </a:endParaRPr>
          </a:p>
        </p:txBody>
      </p:sp>
      <p:sp>
        <p:nvSpPr>
          <p:cNvPr id="5" name="Segnaposto piè di pagina 4">
            <a:extLst>
              <a:ext uri="{FF2B5EF4-FFF2-40B4-BE49-F238E27FC236}">
                <a16:creationId xmlns:a16="http://schemas.microsoft.com/office/drawing/2014/main" id="{573C5B29-222D-9247-A233-4852A07CF696}"/>
              </a:ext>
            </a:extLst>
          </p:cNvPr>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a:extLst>
              <a:ext uri="{FF2B5EF4-FFF2-40B4-BE49-F238E27FC236}">
                <a16:creationId xmlns:a16="http://schemas.microsoft.com/office/drawing/2014/main" id="{0828860A-5C0B-D04D-8F2F-96ADD055412C}"/>
              </a:ext>
            </a:extLst>
          </p:cNvPr>
          <p:cNvSpPr>
            <a:spLocks noGrp="1"/>
          </p:cNvSpPr>
          <p:nvPr>
            <p:ph type="sldNum" sz="quarter" idx="12"/>
          </p:nvPr>
        </p:nvSpPr>
        <p:spPr/>
        <p:txBody>
          <a:bodyPr/>
          <a:lstStyle/>
          <a:p>
            <a:pPr defTabSz="685800"/>
            <a:fld id="{D0B41B4C-0CEB-3443-880B-A082D42CD2DD}"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2194560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0C7E51-B556-AE4A-935F-EC614243AF2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8D6FD35-D013-AF47-83FC-172902D73A09}"/>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EA124AB-A475-7946-8934-A6A93D13B85B}"/>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481DDCD-C181-8B41-BE89-7E54D7CFBA22}"/>
              </a:ext>
            </a:extLst>
          </p:cNvPr>
          <p:cNvSpPr>
            <a:spLocks noGrp="1"/>
          </p:cNvSpPr>
          <p:nvPr>
            <p:ph type="dt" sz="half" idx="10"/>
          </p:nvPr>
        </p:nvSpPr>
        <p:spPr/>
        <p:txBody>
          <a:bodyPr/>
          <a:lstStyle/>
          <a:p>
            <a:pPr defTabSz="685800"/>
            <a:fld id="{634693C4-66EF-234B-9931-8ABCE1424B4F}" type="datetimeFigureOut">
              <a:rPr lang="it-IT" smtClean="0">
                <a:solidFill>
                  <a:prstClr val="black">
                    <a:tint val="75000"/>
                  </a:prstClr>
                </a:solidFill>
              </a:rPr>
              <a:pPr defTabSz="685800"/>
              <a:t>03/07/2023</a:t>
            </a:fld>
            <a:endParaRPr lang="it-IT">
              <a:solidFill>
                <a:prstClr val="black">
                  <a:tint val="75000"/>
                </a:prstClr>
              </a:solidFill>
            </a:endParaRPr>
          </a:p>
        </p:txBody>
      </p:sp>
      <p:sp>
        <p:nvSpPr>
          <p:cNvPr id="6" name="Segnaposto piè di pagina 5">
            <a:extLst>
              <a:ext uri="{FF2B5EF4-FFF2-40B4-BE49-F238E27FC236}">
                <a16:creationId xmlns:a16="http://schemas.microsoft.com/office/drawing/2014/main" id="{17953C93-0489-9041-B3A0-22B779237538}"/>
              </a:ext>
            </a:extLst>
          </p:cNvPr>
          <p:cNvSpPr>
            <a:spLocks noGrp="1"/>
          </p:cNvSpPr>
          <p:nvPr>
            <p:ph type="ftr" sz="quarter" idx="11"/>
          </p:nvPr>
        </p:nvSpPr>
        <p:spPr/>
        <p:txBody>
          <a:bodyPr/>
          <a:lstStyle/>
          <a:p>
            <a:pPr defTabSz="685800"/>
            <a:endParaRPr lang="it-IT">
              <a:solidFill>
                <a:prstClr val="black">
                  <a:tint val="75000"/>
                </a:prstClr>
              </a:solidFill>
            </a:endParaRPr>
          </a:p>
        </p:txBody>
      </p:sp>
      <p:sp>
        <p:nvSpPr>
          <p:cNvPr id="7" name="Segnaposto numero diapositiva 6">
            <a:extLst>
              <a:ext uri="{FF2B5EF4-FFF2-40B4-BE49-F238E27FC236}">
                <a16:creationId xmlns:a16="http://schemas.microsoft.com/office/drawing/2014/main" id="{24BFE2B1-18CA-D54F-BBE0-588DFC6749D8}"/>
              </a:ext>
            </a:extLst>
          </p:cNvPr>
          <p:cNvSpPr>
            <a:spLocks noGrp="1"/>
          </p:cNvSpPr>
          <p:nvPr>
            <p:ph type="sldNum" sz="quarter" idx="12"/>
          </p:nvPr>
        </p:nvSpPr>
        <p:spPr/>
        <p:txBody>
          <a:bodyPr/>
          <a:lstStyle/>
          <a:p>
            <a:pPr defTabSz="685800"/>
            <a:fld id="{D0B41B4C-0CEB-3443-880B-A082D42CD2DD}"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18981436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A0BB9C-F173-AF4A-9DA9-F8DD7C8530ED}"/>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A012893-FDDE-FB42-9A68-0D30DA35078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BDC2C1D-B1BB-1D49-BBA8-CADDB934A573}"/>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090AA87-9010-F644-A276-767CB3EE873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74362F8-D288-D845-977B-7DDB75A87803}"/>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260F8EC-44AB-9145-94AB-B4215343A727}"/>
              </a:ext>
            </a:extLst>
          </p:cNvPr>
          <p:cNvSpPr>
            <a:spLocks noGrp="1"/>
          </p:cNvSpPr>
          <p:nvPr>
            <p:ph type="dt" sz="half" idx="10"/>
          </p:nvPr>
        </p:nvSpPr>
        <p:spPr/>
        <p:txBody>
          <a:bodyPr/>
          <a:lstStyle/>
          <a:p>
            <a:pPr defTabSz="685800"/>
            <a:fld id="{634693C4-66EF-234B-9931-8ABCE1424B4F}" type="datetimeFigureOut">
              <a:rPr lang="it-IT" smtClean="0">
                <a:solidFill>
                  <a:prstClr val="black">
                    <a:tint val="75000"/>
                  </a:prstClr>
                </a:solidFill>
              </a:rPr>
              <a:pPr defTabSz="685800"/>
              <a:t>03/07/2023</a:t>
            </a:fld>
            <a:endParaRPr lang="it-IT">
              <a:solidFill>
                <a:prstClr val="black">
                  <a:tint val="75000"/>
                </a:prstClr>
              </a:solidFill>
            </a:endParaRPr>
          </a:p>
        </p:txBody>
      </p:sp>
      <p:sp>
        <p:nvSpPr>
          <p:cNvPr id="8" name="Segnaposto piè di pagina 7">
            <a:extLst>
              <a:ext uri="{FF2B5EF4-FFF2-40B4-BE49-F238E27FC236}">
                <a16:creationId xmlns:a16="http://schemas.microsoft.com/office/drawing/2014/main" id="{01DC715E-74E2-9740-8AEE-3259071D9EDE}"/>
              </a:ext>
            </a:extLst>
          </p:cNvPr>
          <p:cNvSpPr>
            <a:spLocks noGrp="1"/>
          </p:cNvSpPr>
          <p:nvPr>
            <p:ph type="ftr" sz="quarter" idx="11"/>
          </p:nvPr>
        </p:nvSpPr>
        <p:spPr/>
        <p:txBody>
          <a:bodyPr/>
          <a:lstStyle/>
          <a:p>
            <a:pPr defTabSz="685800"/>
            <a:endParaRPr lang="it-IT">
              <a:solidFill>
                <a:prstClr val="black">
                  <a:tint val="75000"/>
                </a:prstClr>
              </a:solidFill>
            </a:endParaRPr>
          </a:p>
        </p:txBody>
      </p:sp>
      <p:sp>
        <p:nvSpPr>
          <p:cNvPr id="9" name="Segnaposto numero diapositiva 8">
            <a:extLst>
              <a:ext uri="{FF2B5EF4-FFF2-40B4-BE49-F238E27FC236}">
                <a16:creationId xmlns:a16="http://schemas.microsoft.com/office/drawing/2014/main" id="{476E610A-A041-FC48-B1D6-613F39FFAB2F}"/>
              </a:ext>
            </a:extLst>
          </p:cNvPr>
          <p:cNvSpPr>
            <a:spLocks noGrp="1"/>
          </p:cNvSpPr>
          <p:nvPr>
            <p:ph type="sldNum" sz="quarter" idx="12"/>
          </p:nvPr>
        </p:nvSpPr>
        <p:spPr/>
        <p:txBody>
          <a:bodyPr/>
          <a:lstStyle/>
          <a:p>
            <a:pPr defTabSz="685800"/>
            <a:fld id="{D0B41B4C-0CEB-3443-880B-A082D42CD2DD}"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1785424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C38560-3022-2E49-8D47-95CB1CC8ACE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1022C1A-B68F-6540-AE31-BCFF1DF5F73A}"/>
              </a:ext>
            </a:extLst>
          </p:cNvPr>
          <p:cNvSpPr>
            <a:spLocks noGrp="1"/>
          </p:cNvSpPr>
          <p:nvPr>
            <p:ph type="dt" sz="half" idx="10"/>
          </p:nvPr>
        </p:nvSpPr>
        <p:spPr/>
        <p:txBody>
          <a:bodyPr/>
          <a:lstStyle/>
          <a:p>
            <a:pPr defTabSz="685800"/>
            <a:fld id="{634693C4-66EF-234B-9931-8ABCE1424B4F}" type="datetimeFigureOut">
              <a:rPr lang="it-IT" smtClean="0">
                <a:solidFill>
                  <a:prstClr val="black">
                    <a:tint val="75000"/>
                  </a:prstClr>
                </a:solidFill>
              </a:rPr>
              <a:pPr defTabSz="685800"/>
              <a:t>03/07/2023</a:t>
            </a:fld>
            <a:endParaRPr lang="it-IT">
              <a:solidFill>
                <a:prstClr val="black">
                  <a:tint val="75000"/>
                </a:prstClr>
              </a:solidFill>
            </a:endParaRPr>
          </a:p>
        </p:txBody>
      </p:sp>
      <p:sp>
        <p:nvSpPr>
          <p:cNvPr id="4" name="Segnaposto piè di pagina 3">
            <a:extLst>
              <a:ext uri="{FF2B5EF4-FFF2-40B4-BE49-F238E27FC236}">
                <a16:creationId xmlns:a16="http://schemas.microsoft.com/office/drawing/2014/main" id="{961441A9-012A-114F-ACC9-A57169BCB5E0}"/>
              </a:ext>
            </a:extLst>
          </p:cNvPr>
          <p:cNvSpPr>
            <a:spLocks noGrp="1"/>
          </p:cNvSpPr>
          <p:nvPr>
            <p:ph type="ftr" sz="quarter" idx="11"/>
          </p:nvPr>
        </p:nvSpPr>
        <p:spPr/>
        <p:txBody>
          <a:bodyPr/>
          <a:lstStyle/>
          <a:p>
            <a:pPr defTabSz="685800"/>
            <a:endParaRPr lang="it-IT">
              <a:solidFill>
                <a:prstClr val="black">
                  <a:tint val="75000"/>
                </a:prstClr>
              </a:solidFill>
            </a:endParaRPr>
          </a:p>
        </p:txBody>
      </p:sp>
      <p:sp>
        <p:nvSpPr>
          <p:cNvPr id="5" name="Segnaposto numero diapositiva 4">
            <a:extLst>
              <a:ext uri="{FF2B5EF4-FFF2-40B4-BE49-F238E27FC236}">
                <a16:creationId xmlns:a16="http://schemas.microsoft.com/office/drawing/2014/main" id="{AC620E79-459B-7044-AA1E-8413A7F43C49}"/>
              </a:ext>
            </a:extLst>
          </p:cNvPr>
          <p:cNvSpPr>
            <a:spLocks noGrp="1"/>
          </p:cNvSpPr>
          <p:nvPr>
            <p:ph type="sldNum" sz="quarter" idx="12"/>
          </p:nvPr>
        </p:nvSpPr>
        <p:spPr/>
        <p:txBody>
          <a:bodyPr/>
          <a:lstStyle/>
          <a:p>
            <a:pPr defTabSz="685800"/>
            <a:fld id="{D0B41B4C-0CEB-3443-880B-A082D42CD2DD}"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35482542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33DECCC-E779-E442-9E3D-15550E8D093B}"/>
              </a:ext>
            </a:extLst>
          </p:cNvPr>
          <p:cNvSpPr>
            <a:spLocks noGrp="1"/>
          </p:cNvSpPr>
          <p:nvPr>
            <p:ph type="dt" sz="half" idx="10"/>
          </p:nvPr>
        </p:nvSpPr>
        <p:spPr/>
        <p:txBody>
          <a:bodyPr/>
          <a:lstStyle/>
          <a:p>
            <a:pPr defTabSz="685800"/>
            <a:fld id="{634693C4-66EF-234B-9931-8ABCE1424B4F}" type="datetimeFigureOut">
              <a:rPr lang="it-IT" smtClean="0">
                <a:solidFill>
                  <a:prstClr val="black">
                    <a:tint val="75000"/>
                  </a:prstClr>
                </a:solidFill>
              </a:rPr>
              <a:pPr defTabSz="685800"/>
              <a:t>03/07/2023</a:t>
            </a:fld>
            <a:endParaRPr lang="it-IT">
              <a:solidFill>
                <a:prstClr val="black">
                  <a:tint val="75000"/>
                </a:prstClr>
              </a:solidFill>
            </a:endParaRPr>
          </a:p>
        </p:txBody>
      </p:sp>
      <p:sp>
        <p:nvSpPr>
          <p:cNvPr id="3" name="Segnaposto piè di pagina 2">
            <a:extLst>
              <a:ext uri="{FF2B5EF4-FFF2-40B4-BE49-F238E27FC236}">
                <a16:creationId xmlns:a16="http://schemas.microsoft.com/office/drawing/2014/main" id="{C9B10330-1768-F344-9D59-49E02222DCB4}"/>
              </a:ext>
            </a:extLst>
          </p:cNvPr>
          <p:cNvSpPr>
            <a:spLocks noGrp="1"/>
          </p:cNvSpPr>
          <p:nvPr>
            <p:ph type="ftr" sz="quarter" idx="11"/>
          </p:nvPr>
        </p:nvSpPr>
        <p:spPr/>
        <p:txBody>
          <a:bodyPr/>
          <a:lstStyle/>
          <a:p>
            <a:pPr defTabSz="685800"/>
            <a:endParaRPr lang="it-IT">
              <a:solidFill>
                <a:prstClr val="black">
                  <a:tint val="75000"/>
                </a:prstClr>
              </a:solidFill>
            </a:endParaRPr>
          </a:p>
        </p:txBody>
      </p:sp>
      <p:sp>
        <p:nvSpPr>
          <p:cNvPr id="4" name="Segnaposto numero diapositiva 3">
            <a:extLst>
              <a:ext uri="{FF2B5EF4-FFF2-40B4-BE49-F238E27FC236}">
                <a16:creationId xmlns:a16="http://schemas.microsoft.com/office/drawing/2014/main" id="{A890376C-A1E4-F44A-B82E-A1A71A43D33D}"/>
              </a:ext>
            </a:extLst>
          </p:cNvPr>
          <p:cNvSpPr>
            <a:spLocks noGrp="1"/>
          </p:cNvSpPr>
          <p:nvPr>
            <p:ph type="sldNum" sz="quarter" idx="12"/>
          </p:nvPr>
        </p:nvSpPr>
        <p:spPr/>
        <p:txBody>
          <a:bodyPr/>
          <a:lstStyle/>
          <a:p>
            <a:pPr defTabSz="685800"/>
            <a:fld id="{D0B41B4C-0CEB-3443-880B-A082D42CD2DD}"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28344960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232033-5113-A447-BADC-5480B530B6CD}"/>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F9F45E-D041-B947-B0FA-3632ADE297B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760F259-B326-0449-A5A8-B90DADBF880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B0936CE-8A12-C547-9038-E1FCEB9F8E20}"/>
              </a:ext>
            </a:extLst>
          </p:cNvPr>
          <p:cNvSpPr>
            <a:spLocks noGrp="1"/>
          </p:cNvSpPr>
          <p:nvPr>
            <p:ph type="dt" sz="half" idx="10"/>
          </p:nvPr>
        </p:nvSpPr>
        <p:spPr/>
        <p:txBody>
          <a:bodyPr/>
          <a:lstStyle/>
          <a:p>
            <a:pPr defTabSz="685800"/>
            <a:fld id="{634693C4-66EF-234B-9931-8ABCE1424B4F}" type="datetimeFigureOut">
              <a:rPr lang="it-IT" smtClean="0">
                <a:solidFill>
                  <a:prstClr val="black">
                    <a:tint val="75000"/>
                  </a:prstClr>
                </a:solidFill>
              </a:rPr>
              <a:pPr defTabSz="685800"/>
              <a:t>03/07/2023</a:t>
            </a:fld>
            <a:endParaRPr lang="it-IT">
              <a:solidFill>
                <a:prstClr val="black">
                  <a:tint val="75000"/>
                </a:prstClr>
              </a:solidFill>
            </a:endParaRPr>
          </a:p>
        </p:txBody>
      </p:sp>
      <p:sp>
        <p:nvSpPr>
          <p:cNvPr id="6" name="Segnaposto piè di pagina 5">
            <a:extLst>
              <a:ext uri="{FF2B5EF4-FFF2-40B4-BE49-F238E27FC236}">
                <a16:creationId xmlns:a16="http://schemas.microsoft.com/office/drawing/2014/main" id="{2ED37B1A-98D9-4645-9A77-3F20130D89B1}"/>
              </a:ext>
            </a:extLst>
          </p:cNvPr>
          <p:cNvSpPr>
            <a:spLocks noGrp="1"/>
          </p:cNvSpPr>
          <p:nvPr>
            <p:ph type="ftr" sz="quarter" idx="11"/>
          </p:nvPr>
        </p:nvSpPr>
        <p:spPr/>
        <p:txBody>
          <a:bodyPr/>
          <a:lstStyle/>
          <a:p>
            <a:pPr defTabSz="685800"/>
            <a:endParaRPr lang="it-IT">
              <a:solidFill>
                <a:prstClr val="black">
                  <a:tint val="75000"/>
                </a:prstClr>
              </a:solidFill>
            </a:endParaRPr>
          </a:p>
        </p:txBody>
      </p:sp>
      <p:sp>
        <p:nvSpPr>
          <p:cNvPr id="7" name="Segnaposto numero diapositiva 6">
            <a:extLst>
              <a:ext uri="{FF2B5EF4-FFF2-40B4-BE49-F238E27FC236}">
                <a16:creationId xmlns:a16="http://schemas.microsoft.com/office/drawing/2014/main" id="{559F479D-6229-B142-93E8-F6966E6CFFCC}"/>
              </a:ext>
            </a:extLst>
          </p:cNvPr>
          <p:cNvSpPr>
            <a:spLocks noGrp="1"/>
          </p:cNvSpPr>
          <p:nvPr>
            <p:ph type="sldNum" sz="quarter" idx="12"/>
          </p:nvPr>
        </p:nvSpPr>
        <p:spPr/>
        <p:txBody>
          <a:bodyPr/>
          <a:lstStyle/>
          <a:p>
            <a:pPr defTabSz="685800"/>
            <a:fld id="{D0B41B4C-0CEB-3443-880B-A082D42CD2DD}"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39769375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711BD2-B412-EC4F-9E6B-3E386E5D09F1}"/>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B02DA60-BCFC-674C-BC98-A26E2A52189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0FC8F01A-F0CC-6049-905D-410E3EA230C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BE83AF2-A62C-A044-AA49-C780C095ED68}"/>
              </a:ext>
            </a:extLst>
          </p:cNvPr>
          <p:cNvSpPr>
            <a:spLocks noGrp="1"/>
          </p:cNvSpPr>
          <p:nvPr>
            <p:ph type="dt" sz="half" idx="10"/>
          </p:nvPr>
        </p:nvSpPr>
        <p:spPr/>
        <p:txBody>
          <a:bodyPr/>
          <a:lstStyle/>
          <a:p>
            <a:pPr defTabSz="685800"/>
            <a:fld id="{634693C4-66EF-234B-9931-8ABCE1424B4F}" type="datetimeFigureOut">
              <a:rPr lang="it-IT" smtClean="0">
                <a:solidFill>
                  <a:prstClr val="black">
                    <a:tint val="75000"/>
                  </a:prstClr>
                </a:solidFill>
              </a:rPr>
              <a:pPr defTabSz="685800"/>
              <a:t>03/07/2023</a:t>
            </a:fld>
            <a:endParaRPr lang="it-IT">
              <a:solidFill>
                <a:prstClr val="black">
                  <a:tint val="75000"/>
                </a:prstClr>
              </a:solidFill>
            </a:endParaRPr>
          </a:p>
        </p:txBody>
      </p:sp>
      <p:sp>
        <p:nvSpPr>
          <p:cNvPr id="6" name="Segnaposto piè di pagina 5">
            <a:extLst>
              <a:ext uri="{FF2B5EF4-FFF2-40B4-BE49-F238E27FC236}">
                <a16:creationId xmlns:a16="http://schemas.microsoft.com/office/drawing/2014/main" id="{E95601ED-E2BE-114B-ABD2-5201BEBD3CA5}"/>
              </a:ext>
            </a:extLst>
          </p:cNvPr>
          <p:cNvSpPr>
            <a:spLocks noGrp="1"/>
          </p:cNvSpPr>
          <p:nvPr>
            <p:ph type="ftr" sz="quarter" idx="11"/>
          </p:nvPr>
        </p:nvSpPr>
        <p:spPr/>
        <p:txBody>
          <a:bodyPr/>
          <a:lstStyle/>
          <a:p>
            <a:pPr defTabSz="685800"/>
            <a:endParaRPr lang="it-IT">
              <a:solidFill>
                <a:prstClr val="black">
                  <a:tint val="75000"/>
                </a:prstClr>
              </a:solidFill>
            </a:endParaRPr>
          </a:p>
        </p:txBody>
      </p:sp>
      <p:sp>
        <p:nvSpPr>
          <p:cNvPr id="7" name="Segnaposto numero diapositiva 6">
            <a:extLst>
              <a:ext uri="{FF2B5EF4-FFF2-40B4-BE49-F238E27FC236}">
                <a16:creationId xmlns:a16="http://schemas.microsoft.com/office/drawing/2014/main" id="{FCE366AD-4B24-4642-9A38-5B6F89613398}"/>
              </a:ext>
            </a:extLst>
          </p:cNvPr>
          <p:cNvSpPr>
            <a:spLocks noGrp="1"/>
          </p:cNvSpPr>
          <p:nvPr>
            <p:ph type="sldNum" sz="quarter" idx="12"/>
          </p:nvPr>
        </p:nvSpPr>
        <p:spPr/>
        <p:txBody>
          <a:bodyPr/>
          <a:lstStyle/>
          <a:p>
            <a:pPr defTabSz="685800"/>
            <a:fld id="{D0B41B4C-0CEB-3443-880B-A082D42CD2DD}"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3560443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IEPILOGO">
    <p:spTree>
      <p:nvGrpSpPr>
        <p:cNvPr id="1" name=""/>
        <p:cNvGrpSpPr/>
        <p:nvPr/>
      </p:nvGrpSpPr>
      <p:grpSpPr>
        <a:xfrm>
          <a:off x="0" y="0"/>
          <a:ext cx="0" cy="0"/>
          <a:chOff x="0" y="0"/>
          <a:chExt cx="0" cy="0"/>
        </a:xfrm>
      </p:grpSpPr>
      <p:sp>
        <p:nvSpPr>
          <p:cNvPr id="4" name="CasellaDiTesto 3"/>
          <p:cNvSpPr txBox="1"/>
          <p:nvPr/>
        </p:nvSpPr>
        <p:spPr>
          <a:xfrm>
            <a:off x="2" y="2"/>
            <a:ext cx="9143999" cy="5697539"/>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4050" b="0" i="0" u="none" strike="noStrike" kern="1200" cap="none" spc="0" normalizeH="0" baseline="0" noProof="0" dirty="0">
                <a:ln>
                  <a:noFill/>
                </a:ln>
                <a:solidFill>
                  <a:srgbClr val="FFFFFF"/>
                </a:solidFill>
                <a:effectLst/>
                <a:uLnTx/>
                <a:uFillTx/>
                <a:latin typeface="ITC Lubalin Graph Std ExLight"/>
                <a:ea typeface="+mn-ea"/>
                <a:cs typeface="Arial"/>
              </a:rPr>
              <a:t>RIEPILOGO</a:t>
            </a:r>
            <a:br>
              <a:rPr kumimoji="0" lang="it-IT" sz="4050" b="0" i="0" u="none" strike="noStrike" kern="1200" cap="none" spc="0" normalizeH="0" baseline="0" noProof="0" dirty="0">
                <a:ln>
                  <a:noFill/>
                </a:ln>
                <a:solidFill>
                  <a:srgbClr val="FFFFFF"/>
                </a:solidFill>
                <a:effectLst/>
                <a:uLnTx/>
                <a:uFillTx/>
                <a:latin typeface="ITC Lubalin Graph Std ExLight"/>
                <a:ea typeface="+mn-ea"/>
                <a:cs typeface="Arial"/>
              </a:rPr>
            </a:br>
            <a:r>
              <a:rPr kumimoji="0" lang="it-IT" sz="4050" b="0" i="0" u="none" strike="noStrike" kern="1200" cap="none" spc="0" normalizeH="0" baseline="0" noProof="0" dirty="0">
                <a:ln>
                  <a:noFill/>
                </a:ln>
                <a:solidFill>
                  <a:srgbClr val="FFFFFF"/>
                </a:solidFill>
                <a:effectLst/>
                <a:uLnTx/>
                <a:uFillTx/>
                <a:latin typeface="ITC Lubalin Graph Std ExLight"/>
                <a:ea typeface="+mn-ea"/>
                <a:cs typeface="Arial"/>
              </a:rPr>
              <a:t>SPUNTI DI RIFLESSIONE</a:t>
            </a:r>
          </a:p>
        </p:txBody>
      </p:sp>
    </p:spTree>
    <p:extLst>
      <p:ext uri="{BB962C8B-B14F-4D97-AF65-F5344CB8AC3E}">
        <p14:creationId xmlns:p14="http://schemas.microsoft.com/office/powerpoint/2010/main" val="2569886981"/>
      </p:ext>
    </p:extLst>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B7FD01-5B5A-CA4A-92F3-9C69D551E4F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A4A8B0B-9B73-2E41-AFEC-B88D92D1DC1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9A97D63-6A2D-9B48-A902-04262C5C33BB}"/>
              </a:ext>
            </a:extLst>
          </p:cNvPr>
          <p:cNvSpPr>
            <a:spLocks noGrp="1"/>
          </p:cNvSpPr>
          <p:nvPr>
            <p:ph type="dt" sz="half" idx="10"/>
          </p:nvPr>
        </p:nvSpPr>
        <p:spPr/>
        <p:txBody>
          <a:bodyPr/>
          <a:lstStyle/>
          <a:p>
            <a:pPr defTabSz="685800"/>
            <a:fld id="{634693C4-66EF-234B-9931-8ABCE1424B4F}" type="datetimeFigureOut">
              <a:rPr lang="it-IT" smtClean="0">
                <a:solidFill>
                  <a:prstClr val="black">
                    <a:tint val="75000"/>
                  </a:prstClr>
                </a:solidFill>
              </a:rPr>
              <a:pPr defTabSz="685800"/>
              <a:t>03/07/2023</a:t>
            </a:fld>
            <a:endParaRPr lang="it-IT">
              <a:solidFill>
                <a:prstClr val="black">
                  <a:tint val="75000"/>
                </a:prstClr>
              </a:solidFill>
            </a:endParaRPr>
          </a:p>
        </p:txBody>
      </p:sp>
      <p:sp>
        <p:nvSpPr>
          <p:cNvPr id="5" name="Segnaposto piè di pagina 4">
            <a:extLst>
              <a:ext uri="{FF2B5EF4-FFF2-40B4-BE49-F238E27FC236}">
                <a16:creationId xmlns:a16="http://schemas.microsoft.com/office/drawing/2014/main" id="{C11F8FE5-C560-0141-AE5E-2BBAD1CC2DE4}"/>
              </a:ext>
            </a:extLst>
          </p:cNvPr>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a:extLst>
              <a:ext uri="{FF2B5EF4-FFF2-40B4-BE49-F238E27FC236}">
                <a16:creationId xmlns:a16="http://schemas.microsoft.com/office/drawing/2014/main" id="{8BD55B57-058E-EA44-992D-99CDD96AE6D0}"/>
              </a:ext>
            </a:extLst>
          </p:cNvPr>
          <p:cNvSpPr>
            <a:spLocks noGrp="1"/>
          </p:cNvSpPr>
          <p:nvPr>
            <p:ph type="sldNum" sz="quarter" idx="12"/>
          </p:nvPr>
        </p:nvSpPr>
        <p:spPr/>
        <p:txBody>
          <a:bodyPr/>
          <a:lstStyle/>
          <a:p>
            <a:pPr defTabSz="685800"/>
            <a:fld id="{D0B41B4C-0CEB-3443-880B-A082D42CD2DD}"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32542918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87B2AF1-D053-7B46-AB73-1EF52D944A1B}"/>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A1920CC-B471-274E-B4D1-DB1A8DADCF2D}"/>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950EEDD-B00F-B348-B995-0F010945D00B}"/>
              </a:ext>
            </a:extLst>
          </p:cNvPr>
          <p:cNvSpPr>
            <a:spLocks noGrp="1"/>
          </p:cNvSpPr>
          <p:nvPr>
            <p:ph type="dt" sz="half" idx="10"/>
          </p:nvPr>
        </p:nvSpPr>
        <p:spPr/>
        <p:txBody>
          <a:bodyPr/>
          <a:lstStyle/>
          <a:p>
            <a:pPr defTabSz="685800"/>
            <a:fld id="{634693C4-66EF-234B-9931-8ABCE1424B4F}" type="datetimeFigureOut">
              <a:rPr lang="it-IT" smtClean="0">
                <a:solidFill>
                  <a:prstClr val="black">
                    <a:tint val="75000"/>
                  </a:prstClr>
                </a:solidFill>
              </a:rPr>
              <a:pPr defTabSz="685800"/>
              <a:t>03/07/2023</a:t>
            </a:fld>
            <a:endParaRPr lang="it-IT">
              <a:solidFill>
                <a:prstClr val="black">
                  <a:tint val="75000"/>
                </a:prstClr>
              </a:solidFill>
            </a:endParaRPr>
          </a:p>
        </p:txBody>
      </p:sp>
      <p:sp>
        <p:nvSpPr>
          <p:cNvPr id="5" name="Segnaposto piè di pagina 4">
            <a:extLst>
              <a:ext uri="{FF2B5EF4-FFF2-40B4-BE49-F238E27FC236}">
                <a16:creationId xmlns:a16="http://schemas.microsoft.com/office/drawing/2014/main" id="{31131A5E-FCCA-D04D-BEBB-8019E69B4BC9}"/>
              </a:ext>
            </a:extLst>
          </p:cNvPr>
          <p:cNvSpPr>
            <a:spLocks noGrp="1"/>
          </p:cNvSpPr>
          <p:nvPr>
            <p:ph type="ftr" sz="quarter" idx="11"/>
          </p:nvPr>
        </p:nvSpPr>
        <p:spPr/>
        <p:txBody>
          <a:bodyPr/>
          <a:lstStyle/>
          <a:p>
            <a:pPr defTabSz="685800"/>
            <a:endParaRPr lang="it-IT">
              <a:solidFill>
                <a:prstClr val="black">
                  <a:tint val="75000"/>
                </a:prstClr>
              </a:solidFill>
            </a:endParaRPr>
          </a:p>
        </p:txBody>
      </p:sp>
      <p:sp>
        <p:nvSpPr>
          <p:cNvPr id="6" name="Segnaposto numero diapositiva 5">
            <a:extLst>
              <a:ext uri="{FF2B5EF4-FFF2-40B4-BE49-F238E27FC236}">
                <a16:creationId xmlns:a16="http://schemas.microsoft.com/office/drawing/2014/main" id="{FFED0821-019F-734F-999E-ED0CD3C1DF47}"/>
              </a:ext>
            </a:extLst>
          </p:cNvPr>
          <p:cNvSpPr>
            <a:spLocks noGrp="1"/>
          </p:cNvSpPr>
          <p:nvPr>
            <p:ph type="sldNum" sz="quarter" idx="12"/>
          </p:nvPr>
        </p:nvSpPr>
        <p:spPr/>
        <p:txBody>
          <a:bodyPr/>
          <a:lstStyle/>
          <a:p>
            <a:pPr defTabSz="685800"/>
            <a:fld id="{D0B41B4C-0CEB-3443-880B-A082D42CD2DD}"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2689290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1" y="6477002"/>
            <a:ext cx="840295" cy="20774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Calibri" panose="020F0502020204030204"/>
                <a:ea typeface="+mn-ea"/>
                <a:cs typeface="+mn-cs"/>
              </a:rPr>
              <a:t>Copyrights apply</a:t>
            </a:r>
          </a:p>
        </p:txBody>
      </p:sp>
    </p:spTree>
    <p:extLst>
      <p:ext uri="{BB962C8B-B14F-4D97-AF65-F5344CB8AC3E}">
        <p14:creationId xmlns:p14="http://schemas.microsoft.com/office/powerpoint/2010/main" val="23125941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4"/>
          <p:cNvGrpSpPr>
            <a:grpSpLocks/>
          </p:cNvGrpSpPr>
          <p:nvPr/>
        </p:nvGrpSpPr>
        <p:grpSpPr bwMode="auto">
          <a:xfrm>
            <a:off x="203653" y="0"/>
            <a:ext cx="3778434" cy="6858000"/>
            <a:chOff x="203200" y="0"/>
            <a:chExt cx="3778250" cy="6858001"/>
          </a:xfrm>
        </p:grpSpPr>
        <p:sp>
          <p:nvSpPr>
            <p:cNvPr id="5" name="Freeform 6"/>
            <p:cNvSpPr>
              <a:spLocks/>
            </p:cNvSpPr>
            <p:nvPr/>
          </p:nvSpPr>
          <p:spPr bwMode="auto">
            <a:xfrm>
              <a:off x="641350" y="0"/>
              <a:ext cx="1365250" cy="3971925"/>
            </a:xfrm>
            <a:custGeom>
              <a:avLst/>
              <a:gdLst>
                <a:gd name="T0" fmla="*/ 0 w 860"/>
                <a:gd name="T1" fmla="*/ 2147483646 h 2502"/>
                <a:gd name="T2" fmla="*/ 2147483646 w 860"/>
                <a:gd name="T3" fmla="*/ 2147483646 h 2502"/>
                <a:gd name="T4" fmla="*/ 2147483646 w 860"/>
                <a:gd name="T5" fmla="*/ 0 h 2502"/>
                <a:gd name="T6" fmla="*/ 2147483646 w 860"/>
                <a:gd name="T7" fmla="*/ 0 h 2502"/>
                <a:gd name="T8" fmla="*/ 0 w 860"/>
                <a:gd name="T9" fmla="*/ 2147483646 h 2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384210" rtl="0" eaLnBrk="0" fontAlgn="base" latinLnBrk="0" hangingPunct="0">
                <a:lnSpc>
                  <a:spcPct val="100000"/>
                </a:lnSpc>
                <a:spcBef>
                  <a:spcPct val="0"/>
                </a:spcBef>
                <a:spcAft>
                  <a:spcPct val="0"/>
                </a:spcAft>
                <a:buClrTx/>
                <a:buSzTx/>
                <a:buFontTx/>
                <a:buNone/>
                <a:tabLst/>
                <a:defRPr/>
              </a:pPr>
              <a:endParaRPr kumimoji="0" lang="it-IT" sz="1539" b="0" i="0" u="none" strike="noStrike" kern="1200" cap="none" spc="0" normalizeH="0" baseline="0" noProof="0" smtClean="0">
                <a:ln>
                  <a:noFill/>
                </a:ln>
                <a:solidFill>
                  <a:prstClr val="white"/>
                </a:solidFill>
                <a:effectLst/>
                <a:uLnTx/>
                <a:uFillTx/>
                <a:latin typeface="Corbel" panose="020B0503020204020204" pitchFamily="34" charset="0"/>
                <a:ea typeface="ＭＳ Ｐゴシック" panose="020B0600070205080204" pitchFamily="34" charset="-128"/>
                <a:cs typeface="+mn-cs"/>
              </a:endParaRPr>
            </a:p>
          </p:txBody>
        </p:sp>
        <p:sp>
          <p:nvSpPr>
            <p:cNvPr id="6" name="Freeform 7">
              <a:extLst/>
            </p:cNvPr>
            <p:cNvSpPr/>
            <p:nvPr/>
          </p:nvSpPr>
          <p:spPr bwMode="auto">
            <a:xfrm>
              <a:off x="203200" y="0"/>
              <a:ext cx="1337254" cy="386266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a:extLst/>
            </p:cNvPr>
            <p:cNvSpPr/>
            <p:nvPr/>
          </p:nvSpPr>
          <p:spPr bwMode="auto">
            <a:xfrm>
              <a:off x="208630" y="3776223"/>
              <a:ext cx="1935963" cy="308177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a:extLst/>
            </p:cNvPr>
            <p:cNvSpPr/>
            <p:nvPr/>
          </p:nvSpPr>
          <p:spPr bwMode="auto">
            <a:xfrm>
              <a:off x="645783" y="3885721"/>
              <a:ext cx="2373115" cy="297228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a:extLst/>
            </p:cNvPr>
            <p:cNvSpPr/>
            <p:nvPr/>
          </p:nvSpPr>
          <p:spPr bwMode="auto">
            <a:xfrm>
              <a:off x="641711" y="3881398"/>
              <a:ext cx="3339739" cy="297660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a:extLst/>
            </p:cNvPr>
            <p:cNvSpPr/>
            <p:nvPr/>
          </p:nvSpPr>
          <p:spPr bwMode="auto">
            <a:xfrm>
              <a:off x="203200" y="3771901"/>
              <a:ext cx="266093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p:cNvSpPr>
            <a:spLocks/>
          </p:cNvSpPr>
          <p:nvPr/>
        </p:nvSpPr>
        <p:spPr bwMode="auto">
          <a:xfrm>
            <a:off x="203653" y="3771901"/>
            <a:ext cx="361144" cy="90768"/>
          </a:xfrm>
          <a:custGeom>
            <a:avLst/>
            <a:gdLst>
              <a:gd name="T0" fmla="*/ 2147483646 w 228"/>
              <a:gd name="T1" fmla="*/ 2147483646 h 57"/>
              <a:gd name="T2" fmla="*/ 0 w 228"/>
              <a:gd name="T3" fmla="*/ 0 h 57"/>
              <a:gd name="T4" fmla="*/ 2147483646 w 228"/>
              <a:gd name="T5" fmla="*/ 2147483646 h 57"/>
              <a:gd name="T6" fmla="*/ 2147483646 w 228"/>
              <a:gd name="T7" fmla="*/ 2147483646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384210" rtl="0" eaLnBrk="0" fontAlgn="base" latinLnBrk="0" hangingPunct="0">
              <a:lnSpc>
                <a:spcPct val="100000"/>
              </a:lnSpc>
              <a:spcBef>
                <a:spcPct val="0"/>
              </a:spcBef>
              <a:spcAft>
                <a:spcPct val="0"/>
              </a:spcAft>
              <a:buClrTx/>
              <a:buSzTx/>
              <a:buFontTx/>
              <a:buNone/>
              <a:tabLst/>
              <a:defRPr/>
            </a:pPr>
            <a:endParaRPr kumimoji="0" lang="it-IT" sz="1539" b="0" i="0" u="none" strike="noStrike" kern="1200" cap="none" spc="0" normalizeH="0" baseline="0" noProof="0" smtClean="0">
              <a:ln>
                <a:noFill/>
              </a:ln>
              <a:solidFill>
                <a:prstClr val="white"/>
              </a:solidFill>
              <a:effectLst/>
              <a:uLnTx/>
              <a:uFillTx/>
              <a:latin typeface="Corbel" panose="020B0503020204020204" pitchFamily="34" charset="0"/>
              <a:ea typeface="ＭＳ Ｐゴシック" panose="020B0600070205080204" pitchFamily="34" charset="-128"/>
              <a:cs typeface="+mn-cs"/>
            </a:endParaRPr>
          </a:p>
        </p:txBody>
      </p:sp>
      <p:sp>
        <p:nvSpPr>
          <p:cNvPr id="12" name="Freeform 13"/>
          <p:cNvSpPr>
            <a:spLocks/>
          </p:cNvSpPr>
          <p:nvPr/>
        </p:nvSpPr>
        <p:spPr bwMode="auto">
          <a:xfrm>
            <a:off x="560724" y="3866990"/>
            <a:ext cx="61095" cy="80682"/>
          </a:xfrm>
          <a:custGeom>
            <a:avLst/>
            <a:gdLst>
              <a:gd name="T0" fmla="*/ 0 w 39"/>
              <a:gd name="T1" fmla="*/ 0 h 51"/>
              <a:gd name="T2" fmla="*/ 2147483646 w 39"/>
              <a:gd name="T3" fmla="*/ 2147483646 h 51"/>
              <a:gd name="T4" fmla="*/ 2147483646 w 39"/>
              <a:gd name="T5" fmla="*/ 0 h 51"/>
              <a:gd name="T6" fmla="*/ 0 w 39"/>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384210" rtl="0" eaLnBrk="0" fontAlgn="base" latinLnBrk="0" hangingPunct="0">
              <a:lnSpc>
                <a:spcPct val="100000"/>
              </a:lnSpc>
              <a:spcBef>
                <a:spcPct val="0"/>
              </a:spcBef>
              <a:spcAft>
                <a:spcPct val="0"/>
              </a:spcAft>
              <a:buClrTx/>
              <a:buSzTx/>
              <a:buFontTx/>
              <a:buNone/>
              <a:tabLst/>
              <a:defRPr/>
            </a:pPr>
            <a:endParaRPr kumimoji="0" lang="it-IT" sz="1539" b="0" i="0" u="none" strike="noStrike" kern="1200" cap="none" spc="0" normalizeH="0" baseline="0" noProof="0" smtClean="0">
              <a:ln>
                <a:noFill/>
              </a:ln>
              <a:solidFill>
                <a:prstClr val="white"/>
              </a:solidFill>
              <a:effectLst/>
              <a:uLnTx/>
              <a:uFillTx/>
              <a:latin typeface="Corbel" panose="020B0503020204020204" pitchFamily="34" charset="0"/>
              <a:ea typeface="ＭＳ Ｐゴシック" panose="020B0600070205080204" pitchFamily="34" charset="-128"/>
              <a:cs typeface="+mn-cs"/>
            </a:endParaRPr>
          </a:p>
        </p:txBody>
      </p:sp>
      <p:sp>
        <p:nvSpPr>
          <p:cNvPr id="2" name="Title 1"/>
          <p:cNvSpPr>
            <a:spLocks noGrp="1"/>
          </p:cNvSpPr>
          <p:nvPr>
            <p:ph type="ctrTitle"/>
          </p:nvPr>
        </p:nvSpPr>
        <p:spPr>
          <a:xfrm>
            <a:off x="1739674" y="914401"/>
            <a:ext cx="6947127" cy="3488266"/>
          </a:xfrm>
        </p:spPr>
        <p:txBody>
          <a:bodyPr anchor="b"/>
          <a:lstStyle>
            <a:lvl1pPr algn="r">
              <a:defRPr sz="5088">
                <a:effectLst/>
              </a:defRPr>
            </a:lvl1pPr>
          </a:lstStyle>
          <a:p>
            <a:r>
              <a:rPr lang="en-US"/>
              <a:t>Fare clic per modificare stile</a:t>
            </a:r>
            <a:endParaRPr lang="en-US" dirty="0"/>
          </a:p>
        </p:txBody>
      </p:sp>
      <p:sp>
        <p:nvSpPr>
          <p:cNvPr id="3" name="Subtitle 2"/>
          <p:cNvSpPr>
            <a:spLocks noGrp="1"/>
          </p:cNvSpPr>
          <p:nvPr>
            <p:ph type="subTitle" idx="1"/>
          </p:nvPr>
        </p:nvSpPr>
        <p:spPr>
          <a:xfrm>
            <a:off x="2924239" y="4402667"/>
            <a:ext cx="5762563" cy="1364531"/>
          </a:xfrm>
        </p:spPr>
        <p:txBody>
          <a:bodyPr anchor="t"/>
          <a:lstStyle>
            <a:lvl1pPr marL="0" indent="0" algn="r">
              <a:buNone/>
              <a:defRPr sz="1696">
                <a:solidFill>
                  <a:schemeClr val="tx1"/>
                </a:solidFill>
              </a:defRPr>
            </a:lvl1pPr>
            <a:lvl2pPr marL="430840" indent="0" algn="ctr">
              <a:buNone/>
              <a:defRPr>
                <a:solidFill>
                  <a:schemeClr val="tx1">
                    <a:tint val="75000"/>
                  </a:schemeClr>
                </a:solidFill>
              </a:defRPr>
            </a:lvl2pPr>
            <a:lvl3pPr marL="861680" indent="0" algn="ctr">
              <a:buNone/>
              <a:defRPr>
                <a:solidFill>
                  <a:schemeClr val="tx1">
                    <a:tint val="75000"/>
                  </a:schemeClr>
                </a:solidFill>
              </a:defRPr>
            </a:lvl3pPr>
            <a:lvl4pPr marL="1292520" indent="0" algn="ctr">
              <a:buNone/>
              <a:defRPr>
                <a:solidFill>
                  <a:schemeClr val="tx1">
                    <a:tint val="75000"/>
                  </a:schemeClr>
                </a:solidFill>
              </a:defRPr>
            </a:lvl4pPr>
            <a:lvl5pPr marL="1723361" indent="0" algn="ctr">
              <a:buNone/>
              <a:defRPr>
                <a:solidFill>
                  <a:schemeClr val="tx1">
                    <a:tint val="75000"/>
                  </a:schemeClr>
                </a:solidFill>
              </a:defRPr>
            </a:lvl5pPr>
            <a:lvl6pPr marL="2154200" indent="0" algn="ctr">
              <a:buNone/>
              <a:defRPr>
                <a:solidFill>
                  <a:schemeClr val="tx1">
                    <a:tint val="75000"/>
                  </a:schemeClr>
                </a:solidFill>
              </a:defRPr>
            </a:lvl6pPr>
            <a:lvl7pPr marL="2585040" indent="0" algn="ctr">
              <a:buNone/>
              <a:defRPr>
                <a:solidFill>
                  <a:schemeClr val="tx1">
                    <a:tint val="75000"/>
                  </a:schemeClr>
                </a:solidFill>
              </a:defRPr>
            </a:lvl7pPr>
            <a:lvl8pPr marL="3015881" indent="0" algn="ctr">
              <a:buNone/>
              <a:defRPr>
                <a:solidFill>
                  <a:schemeClr val="tx1">
                    <a:tint val="75000"/>
                  </a:schemeClr>
                </a:solidFill>
              </a:defRPr>
            </a:lvl8pPr>
            <a:lvl9pPr marL="3446720" indent="0" algn="ctr">
              <a:buNone/>
              <a:defRPr>
                <a:solidFill>
                  <a:schemeClr val="tx1">
                    <a:tint val="75000"/>
                  </a:schemeClr>
                </a:solidFill>
              </a:defRPr>
            </a:lvl9pPr>
          </a:lstStyle>
          <a:p>
            <a:r>
              <a:rPr lang="en-US"/>
              <a:t>Fare clic per modificare lo stile del sottotitolo dello schema</a:t>
            </a:r>
            <a:endParaRPr lang="en-US" dirty="0"/>
          </a:p>
        </p:txBody>
      </p:sp>
      <p:sp>
        <p:nvSpPr>
          <p:cNvPr id="13" name="Date Placeholder 3">
            <a:extLst/>
          </p:cNvPr>
          <p:cNvSpPr>
            <a:spLocks noGrp="1"/>
          </p:cNvSpPr>
          <p:nvPr>
            <p:ph type="dt" sz="half" idx="10"/>
          </p:nvPr>
        </p:nvSpPr>
        <p:spPr>
          <a:xfrm>
            <a:off x="7326061" y="6117451"/>
            <a:ext cx="856699" cy="364512"/>
          </a:xfrm>
        </p:spPr>
        <p:txBody>
          <a:bodyPr/>
          <a:lstStyle>
            <a:lvl1pPr>
              <a:defRPr/>
            </a:lvl1pPr>
          </a:lstStyle>
          <a:p>
            <a:pPr defTabSz="384210" eaLnBrk="0" fontAlgn="base" hangingPunct="0">
              <a:spcBef>
                <a:spcPct val="0"/>
              </a:spcBef>
              <a:spcAft>
                <a:spcPct val="0"/>
              </a:spcAft>
              <a:defRPr/>
            </a:pPr>
            <a:r>
              <a:rPr lang="it-IT" altLang="it-IT" smtClean="0">
                <a:solidFill>
                  <a:prstClr val="black"/>
                </a:solidFill>
              </a:rPr>
              <a:t>11/07/17</a:t>
            </a:r>
            <a:endParaRPr lang="it-IT" altLang="it-IT">
              <a:solidFill>
                <a:prstClr val="black"/>
              </a:solidFill>
            </a:endParaRPr>
          </a:p>
        </p:txBody>
      </p:sp>
      <p:sp>
        <p:nvSpPr>
          <p:cNvPr id="14" name="Footer Placeholder 4">
            <a:extLst/>
          </p:cNvPr>
          <p:cNvSpPr>
            <a:spLocks noGrp="1"/>
          </p:cNvSpPr>
          <p:nvPr>
            <p:ph type="ftr" sz="quarter" idx="11"/>
          </p:nvPr>
        </p:nvSpPr>
        <p:spPr>
          <a:xfrm>
            <a:off x="3623658" y="6117451"/>
            <a:ext cx="3610080" cy="364512"/>
          </a:xfrm>
        </p:spPr>
        <p:txBody>
          <a:bodyPr/>
          <a:lstStyle>
            <a:lvl1pPr>
              <a:defRPr/>
            </a:lvl1pPr>
          </a:lstStyle>
          <a:p>
            <a:pPr defTabSz="384210" eaLnBrk="0" fontAlgn="base" hangingPunct="0">
              <a:spcBef>
                <a:spcPct val="0"/>
              </a:spcBef>
              <a:spcAft>
                <a:spcPct val="0"/>
              </a:spcAft>
              <a:defRPr/>
            </a:pPr>
            <a:endParaRPr lang="en-US">
              <a:solidFill>
                <a:prstClr val="black"/>
              </a:solidFill>
            </a:endParaRPr>
          </a:p>
        </p:txBody>
      </p:sp>
      <p:sp>
        <p:nvSpPr>
          <p:cNvPr id="15" name="Slide Number Placeholder 5">
            <a:extLst/>
          </p:cNvPr>
          <p:cNvSpPr>
            <a:spLocks noGrp="1"/>
          </p:cNvSpPr>
          <p:nvPr>
            <p:ph type="sldNum" sz="quarter" idx="12"/>
          </p:nvPr>
        </p:nvSpPr>
        <p:spPr>
          <a:xfrm>
            <a:off x="8275082" y="6117451"/>
            <a:ext cx="411378" cy="364512"/>
          </a:xfrm>
        </p:spPr>
        <p:txBody>
          <a:bodyPr/>
          <a:lstStyle>
            <a:lvl1pPr>
              <a:defRPr/>
            </a:lvl1pPr>
          </a:lstStyle>
          <a:p>
            <a:pPr defTabSz="384210" eaLnBrk="0" fontAlgn="base" hangingPunct="0">
              <a:spcBef>
                <a:spcPct val="0"/>
              </a:spcBef>
              <a:spcAft>
                <a:spcPct val="0"/>
              </a:spcAft>
              <a:defRPr/>
            </a:pPr>
            <a:fld id="{08AE0ECC-0A72-4C19-A2B9-73818A095C6F}" type="slidenum">
              <a:rPr lang="it-IT" altLang="it-IT" smtClean="0">
                <a:solidFill>
                  <a:prstClr val="black"/>
                </a:solidFill>
              </a:rPr>
              <a:pPr defTabSz="384210" eaLnBrk="0" fontAlgn="base" hangingPunct="0">
                <a:spcBef>
                  <a:spcPct val="0"/>
                </a:spcBef>
                <a:spcAft>
                  <a:spcPct val="0"/>
                </a:spcAft>
                <a:defRPr/>
              </a:pPr>
              <a:t>‹N›</a:t>
            </a:fld>
            <a:endParaRPr lang="it-IT" altLang="it-IT">
              <a:solidFill>
                <a:prstClr val="black"/>
              </a:solidFill>
            </a:endParaRPr>
          </a:p>
        </p:txBody>
      </p:sp>
    </p:spTree>
    <p:extLst>
      <p:ext uri="{BB962C8B-B14F-4D97-AF65-F5344CB8AC3E}">
        <p14:creationId xmlns:p14="http://schemas.microsoft.com/office/powerpoint/2010/main" val="10186275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982134" y="457202"/>
            <a:ext cx="7704667" cy="1981200"/>
          </a:xfrm>
        </p:spPr>
        <p:txBody>
          <a:bodyPr/>
          <a:lstStyle/>
          <a:p>
            <a:r>
              <a:rPr lang="en-US"/>
              <a:t>Fare clic per modificare stile</a:t>
            </a:r>
            <a:endParaRPr lang="en-US" dirty="0"/>
          </a:p>
        </p:txBody>
      </p:sp>
      <p:sp>
        <p:nvSpPr>
          <p:cNvPr id="3" name="Content Placeholder 2"/>
          <p:cNvSpPr>
            <a:spLocks noGrp="1"/>
          </p:cNvSpPr>
          <p:nvPr>
            <p:ph idx="1"/>
          </p:nvPr>
        </p:nvSpPr>
        <p:spPr>
          <a:xfrm>
            <a:off x="982134" y="2667000"/>
            <a:ext cx="7704667" cy="3332816"/>
          </a:xfrm>
        </p:spPr>
        <p:txBody>
          <a:body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en-US" dirty="0"/>
          </a:p>
        </p:txBody>
      </p:sp>
      <p:sp>
        <p:nvSpPr>
          <p:cNvPr id="4" name="Date Placeholder 3">
            <a:extLst/>
          </p:cNvPr>
          <p:cNvSpPr>
            <a:spLocks noGrp="1"/>
          </p:cNvSpPr>
          <p:nvPr>
            <p:ph type="dt" sz="half" idx="10"/>
          </p:nvPr>
        </p:nvSpPr>
        <p:spPr>
          <a:xfrm>
            <a:off x="7343711" y="6108807"/>
            <a:ext cx="858056" cy="364512"/>
          </a:xfrm>
        </p:spPr>
        <p:txBody>
          <a:bodyPr/>
          <a:lstStyle>
            <a:lvl1pPr>
              <a:defRPr/>
            </a:lvl1pPr>
          </a:lstStyle>
          <a:p>
            <a:pPr defTabSz="384210" eaLnBrk="0" fontAlgn="base" hangingPunct="0">
              <a:spcBef>
                <a:spcPct val="0"/>
              </a:spcBef>
              <a:spcAft>
                <a:spcPct val="0"/>
              </a:spcAft>
              <a:defRPr/>
            </a:pPr>
            <a:r>
              <a:rPr lang="it-IT" altLang="it-IT" smtClean="0">
                <a:solidFill>
                  <a:prstClr val="black"/>
                </a:solidFill>
              </a:rPr>
              <a:t>11/07/17</a:t>
            </a:r>
            <a:endParaRPr lang="it-IT" altLang="it-IT">
              <a:solidFill>
                <a:prstClr val="black"/>
              </a:solidFill>
            </a:endParaRPr>
          </a:p>
        </p:txBody>
      </p:sp>
      <p:sp>
        <p:nvSpPr>
          <p:cNvPr id="5" name="Footer Placeholder 4">
            <a:extLst/>
          </p:cNvPr>
          <p:cNvSpPr>
            <a:spLocks noGrp="1"/>
          </p:cNvSpPr>
          <p:nvPr>
            <p:ph type="ftr" sz="quarter" idx="11"/>
          </p:nvPr>
        </p:nvSpPr>
        <p:spPr>
          <a:xfrm>
            <a:off x="1972715" y="6108807"/>
            <a:ext cx="5313974" cy="364512"/>
          </a:xfrm>
        </p:spPr>
        <p:txBody>
          <a:bodyPr/>
          <a:lstStyle>
            <a:lvl1pPr>
              <a:defRPr/>
            </a:lvl1pPr>
          </a:lstStyle>
          <a:p>
            <a:pPr defTabSz="384210" eaLnBrk="0" fontAlgn="base" hangingPunct="0">
              <a:spcBef>
                <a:spcPct val="0"/>
              </a:spcBef>
              <a:spcAft>
                <a:spcPct val="0"/>
              </a:spcAft>
              <a:defRPr/>
            </a:pPr>
            <a:endParaRPr lang="en-US">
              <a:solidFill>
                <a:prstClr val="black"/>
              </a:solidFill>
            </a:endParaRPr>
          </a:p>
        </p:txBody>
      </p:sp>
      <p:sp>
        <p:nvSpPr>
          <p:cNvPr id="6" name="Slide Number Placeholder 5">
            <a:extLst/>
          </p:cNvPr>
          <p:cNvSpPr>
            <a:spLocks noGrp="1"/>
          </p:cNvSpPr>
          <p:nvPr>
            <p:ph type="sldNum" sz="quarter" idx="12"/>
          </p:nvPr>
        </p:nvSpPr>
        <p:spPr>
          <a:xfrm>
            <a:off x="8258790" y="6108807"/>
            <a:ext cx="427670" cy="364512"/>
          </a:xfrm>
        </p:spPr>
        <p:txBody>
          <a:bodyPr/>
          <a:lstStyle>
            <a:lvl1pPr>
              <a:defRPr/>
            </a:lvl1pPr>
          </a:lstStyle>
          <a:p>
            <a:pPr defTabSz="384210" eaLnBrk="0" fontAlgn="base" hangingPunct="0">
              <a:spcBef>
                <a:spcPct val="0"/>
              </a:spcBef>
              <a:spcAft>
                <a:spcPct val="0"/>
              </a:spcAft>
              <a:defRPr/>
            </a:pPr>
            <a:fld id="{D0D9969C-28C8-43EE-AA39-94787E611207}" type="slidenum">
              <a:rPr lang="it-IT" altLang="it-IT" smtClean="0">
                <a:solidFill>
                  <a:prstClr val="black"/>
                </a:solidFill>
              </a:rPr>
              <a:pPr defTabSz="384210" eaLnBrk="0" fontAlgn="base" hangingPunct="0">
                <a:spcBef>
                  <a:spcPct val="0"/>
                </a:spcBef>
                <a:spcAft>
                  <a:spcPct val="0"/>
                </a:spcAft>
                <a:defRPr/>
              </a:pPr>
              <a:t>‹N›</a:t>
            </a:fld>
            <a:endParaRPr lang="it-IT" altLang="it-IT">
              <a:solidFill>
                <a:prstClr val="black"/>
              </a:solidFill>
            </a:endParaRPr>
          </a:p>
        </p:txBody>
      </p:sp>
    </p:spTree>
    <p:extLst>
      <p:ext uri="{BB962C8B-B14F-4D97-AF65-F5344CB8AC3E}">
        <p14:creationId xmlns:p14="http://schemas.microsoft.com/office/powerpoint/2010/main" val="2333480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986996" y="2666999"/>
            <a:ext cx="6699805" cy="2360071"/>
          </a:xfrm>
        </p:spPr>
        <p:txBody>
          <a:bodyPr anchor="b"/>
          <a:lstStyle>
            <a:lvl1pPr algn="r">
              <a:defRPr sz="3770" b="0" cap="none"/>
            </a:lvl1pPr>
          </a:lstStyle>
          <a:p>
            <a:r>
              <a:rPr lang="en-US"/>
              <a:t>Fare clic per modificare stile</a:t>
            </a:r>
            <a:endParaRPr lang="en-US" dirty="0"/>
          </a:p>
        </p:txBody>
      </p:sp>
      <p:sp>
        <p:nvSpPr>
          <p:cNvPr id="3" name="Text Placeholder 2"/>
          <p:cNvSpPr>
            <a:spLocks noGrp="1"/>
          </p:cNvSpPr>
          <p:nvPr>
            <p:ph type="body" idx="1"/>
          </p:nvPr>
        </p:nvSpPr>
        <p:spPr>
          <a:xfrm>
            <a:off x="1986998" y="5027071"/>
            <a:ext cx="6699802" cy="860400"/>
          </a:xfrm>
        </p:spPr>
        <p:txBody>
          <a:bodyPr anchor="t"/>
          <a:lstStyle>
            <a:lvl1pPr marL="0" indent="0" algn="r">
              <a:buNone/>
              <a:defRPr sz="1885">
                <a:solidFill>
                  <a:schemeClr val="tx1"/>
                </a:solidFill>
              </a:defRPr>
            </a:lvl1pPr>
            <a:lvl2pPr marL="430840" indent="0">
              <a:buNone/>
              <a:defRPr sz="1696">
                <a:solidFill>
                  <a:schemeClr val="tx1">
                    <a:tint val="75000"/>
                  </a:schemeClr>
                </a:solidFill>
              </a:defRPr>
            </a:lvl2pPr>
            <a:lvl3pPr marL="861680" indent="0">
              <a:buNone/>
              <a:defRPr sz="1508">
                <a:solidFill>
                  <a:schemeClr val="tx1">
                    <a:tint val="75000"/>
                  </a:schemeClr>
                </a:solidFill>
              </a:defRPr>
            </a:lvl3pPr>
            <a:lvl4pPr marL="1292520" indent="0">
              <a:buNone/>
              <a:defRPr sz="1320">
                <a:solidFill>
                  <a:schemeClr val="tx1">
                    <a:tint val="75000"/>
                  </a:schemeClr>
                </a:solidFill>
              </a:defRPr>
            </a:lvl4pPr>
            <a:lvl5pPr marL="1723361" indent="0">
              <a:buNone/>
              <a:defRPr sz="1320">
                <a:solidFill>
                  <a:schemeClr val="tx1">
                    <a:tint val="75000"/>
                  </a:schemeClr>
                </a:solidFill>
              </a:defRPr>
            </a:lvl5pPr>
            <a:lvl6pPr marL="2154200" indent="0">
              <a:buNone/>
              <a:defRPr sz="1320">
                <a:solidFill>
                  <a:schemeClr val="tx1">
                    <a:tint val="75000"/>
                  </a:schemeClr>
                </a:solidFill>
              </a:defRPr>
            </a:lvl6pPr>
            <a:lvl7pPr marL="2585040" indent="0">
              <a:buNone/>
              <a:defRPr sz="1320">
                <a:solidFill>
                  <a:schemeClr val="tx1">
                    <a:tint val="75000"/>
                  </a:schemeClr>
                </a:solidFill>
              </a:defRPr>
            </a:lvl7pPr>
            <a:lvl8pPr marL="3015881" indent="0">
              <a:buNone/>
              <a:defRPr sz="1320">
                <a:solidFill>
                  <a:schemeClr val="tx1">
                    <a:tint val="75000"/>
                  </a:schemeClr>
                </a:solidFill>
              </a:defRPr>
            </a:lvl8pPr>
            <a:lvl9pPr marL="3446720" indent="0">
              <a:buNone/>
              <a:defRPr sz="1320">
                <a:solidFill>
                  <a:schemeClr val="tx1">
                    <a:tint val="75000"/>
                  </a:schemeClr>
                </a:solidFill>
              </a:defRPr>
            </a:lvl9pPr>
          </a:lstStyle>
          <a:p>
            <a:pPr lvl="0"/>
            <a:r>
              <a:rPr lang="en-US"/>
              <a:t>Fare clic per modificare gli stili del testo dello schema</a:t>
            </a:r>
          </a:p>
        </p:txBody>
      </p:sp>
      <p:sp>
        <p:nvSpPr>
          <p:cNvPr id="4" name="Date Placeholder 3">
            <a:extLst/>
          </p:cNvPr>
          <p:cNvSpPr>
            <a:spLocks noGrp="1"/>
          </p:cNvSpPr>
          <p:nvPr>
            <p:ph type="dt" sz="half" idx="10"/>
          </p:nvPr>
        </p:nvSpPr>
        <p:spPr/>
        <p:txBody>
          <a:bodyPr/>
          <a:lstStyle>
            <a:lvl1pPr>
              <a:defRPr/>
            </a:lvl1pPr>
          </a:lstStyle>
          <a:p>
            <a:pPr defTabSz="384210" eaLnBrk="0" fontAlgn="base" hangingPunct="0">
              <a:spcBef>
                <a:spcPct val="0"/>
              </a:spcBef>
              <a:spcAft>
                <a:spcPct val="0"/>
              </a:spcAft>
              <a:defRPr/>
            </a:pPr>
            <a:r>
              <a:rPr lang="it-IT" altLang="it-IT" smtClean="0">
                <a:solidFill>
                  <a:prstClr val="black"/>
                </a:solidFill>
              </a:rPr>
              <a:t>11/07/17</a:t>
            </a:r>
            <a:endParaRPr lang="it-IT" altLang="it-IT">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defTabSz="384210" eaLnBrk="0" fontAlgn="base" hangingPunct="0">
              <a:spcBef>
                <a:spcPct val="0"/>
              </a:spcBef>
              <a:spcAft>
                <a:spcPct val="0"/>
              </a:spcAft>
              <a:defRPr/>
            </a:pPr>
            <a:endParaRPr lang="en-US">
              <a:solidFill>
                <a:prstClr val="black"/>
              </a:solidFill>
            </a:endParaRPr>
          </a:p>
        </p:txBody>
      </p:sp>
      <p:sp>
        <p:nvSpPr>
          <p:cNvPr id="6" name="Slide Number Placeholder 5">
            <a:extLst/>
          </p:cNvPr>
          <p:cNvSpPr>
            <a:spLocks noGrp="1"/>
          </p:cNvSpPr>
          <p:nvPr>
            <p:ph type="sldNum" sz="quarter" idx="12"/>
          </p:nvPr>
        </p:nvSpPr>
        <p:spPr/>
        <p:txBody>
          <a:bodyPr/>
          <a:lstStyle>
            <a:lvl1pPr>
              <a:defRPr/>
            </a:lvl1pPr>
          </a:lstStyle>
          <a:p>
            <a:pPr defTabSz="384210" eaLnBrk="0" fontAlgn="base" hangingPunct="0">
              <a:spcBef>
                <a:spcPct val="0"/>
              </a:spcBef>
              <a:spcAft>
                <a:spcPct val="0"/>
              </a:spcAft>
              <a:defRPr/>
            </a:pPr>
            <a:fld id="{03359DFC-7B3E-4851-B26A-DE120D6136C0}" type="slidenum">
              <a:rPr lang="it-IT" altLang="it-IT" smtClean="0">
                <a:solidFill>
                  <a:prstClr val="black"/>
                </a:solidFill>
              </a:rPr>
              <a:pPr defTabSz="384210" eaLnBrk="0" fontAlgn="base" hangingPunct="0">
                <a:spcBef>
                  <a:spcPct val="0"/>
                </a:spcBef>
                <a:spcAft>
                  <a:spcPct val="0"/>
                </a:spcAft>
                <a:defRPr/>
              </a:pPr>
              <a:t>‹N›</a:t>
            </a:fld>
            <a:endParaRPr lang="it-IT" altLang="it-IT">
              <a:solidFill>
                <a:prstClr val="black"/>
              </a:solidFill>
            </a:endParaRPr>
          </a:p>
        </p:txBody>
      </p:sp>
    </p:spTree>
    <p:extLst>
      <p:ext uri="{BB962C8B-B14F-4D97-AF65-F5344CB8AC3E}">
        <p14:creationId xmlns:p14="http://schemas.microsoft.com/office/powerpoint/2010/main" val="4388785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982134" y="685802"/>
            <a:ext cx="7704667" cy="1752599"/>
          </a:xfrm>
        </p:spPr>
        <p:txBody>
          <a:bodyPr/>
          <a:lstStyle/>
          <a:p>
            <a:r>
              <a:rPr lang="en-US"/>
              <a:t>Fare clic per modificare stile</a:t>
            </a:r>
            <a:endParaRPr lang="en-US" dirty="0"/>
          </a:p>
        </p:txBody>
      </p:sp>
      <p:sp>
        <p:nvSpPr>
          <p:cNvPr id="3" name="Content Placeholder 2"/>
          <p:cNvSpPr>
            <a:spLocks noGrp="1"/>
          </p:cNvSpPr>
          <p:nvPr>
            <p:ph sz="half" idx="1"/>
          </p:nvPr>
        </p:nvSpPr>
        <p:spPr>
          <a:xfrm>
            <a:off x="982133" y="2667000"/>
            <a:ext cx="3739896" cy="3368674"/>
          </a:xfrm>
        </p:spPr>
        <p:txBody>
          <a:bodyPr/>
          <a:lstStyle>
            <a:lvl1pPr>
              <a:defRPr sz="1696"/>
            </a:lvl1pPr>
            <a:lvl2pPr>
              <a:defRPr sz="1508"/>
            </a:lvl2pPr>
            <a:lvl3pPr>
              <a:defRPr sz="1320"/>
            </a:lvl3pPr>
            <a:lvl4pPr>
              <a:defRPr sz="1131"/>
            </a:lvl4pPr>
            <a:lvl5pPr>
              <a:defRPr sz="1131"/>
            </a:lvl5pPr>
            <a:lvl6pPr>
              <a:defRPr sz="1131"/>
            </a:lvl6pPr>
            <a:lvl7pPr>
              <a:defRPr sz="1131"/>
            </a:lvl7pPr>
            <a:lvl8pPr>
              <a:defRPr sz="1131"/>
            </a:lvl8pPr>
            <a:lvl9pPr>
              <a:defRPr sz="1131"/>
            </a:lvl9p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en-US" dirty="0"/>
          </a:p>
        </p:txBody>
      </p:sp>
      <p:sp>
        <p:nvSpPr>
          <p:cNvPr id="4" name="Content Placeholder 3"/>
          <p:cNvSpPr>
            <a:spLocks noGrp="1"/>
          </p:cNvSpPr>
          <p:nvPr>
            <p:ph sz="half" idx="2"/>
          </p:nvPr>
        </p:nvSpPr>
        <p:spPr>
          <a:xfrm>
            <a:off x="4946904" y="2667000"/>
            <a:ext cx="3739896" cy="3346824"/>
          </a:xfrm>
        </p:spPr>
        <p:txBody>
          <a:bodyPr/>
          <a:lstStyle>
            <a:lvl1pPr>
              <a:defRPr sz="1696"/>
            </a:lvl1pPr>
            <a:lvl2pPr>
              <a:defRPr sz="1508"/>
            </a:lvl2pPr>
            <a:lvl3pPr>
              <a:defRPr sz="1320"/>
            </a:lvl3pPr>
            <a:lvl4pPr>
              <a:defRPr sz="1131"/>
            </a:lvl4pPr>
            <a:lvl5pPr>
              <a:defRPr sz="1131"/>
            </a:lvl5pPr>
            <a:lvl6pPr>
              <a:defRPr sz="1131"/>
            </a:lvl6pPr>
            <a:lvl7pPr>
              <a:defRPr sz="1131"/>
            </a:lvl7pPr>
            <a:lvl8pPr>
              <a:defRPr sz="1131"/>
            </a:lvl8pPr>
            <a:lvl9pPr>
              <a:defRPr sz="1131"/>
            </a:lvl9p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en-US" dirty="0"/>
          </a:p>
        </p:txBody>
      </p:sp>
      <p:sp>
        <p:nvSpPr>
          <p:cNvPr id="5" name="Date Placeholder 3">
            <a:extLst/>
          </p:cNvPr>
          <p:cNvSpPr>
            <a:spLocks noGrp="1"/>
          </p:cNvSpPr>
          <p:nvPr>
            <p:ph type="dt" sz="half" idx="10"/>
          </p:nvPr>
        </p:nvSpPr>
        <p:spPr/>
        <p:txBody>
          <a:bodyPr/>
          <a:lstStyle>
            <a:lvl1pPr>
              <a:defRPr/>
            </a:lvl1pPr>
          </a:lstStyle>
          <a:p>
            <a:pPr defTabSz="384210" eaLnBrk="0" fontAlgn="base" hangingPunct="0">
              <a:spcBef>
                <a:spcPct val="0"/>
              </a:spcBef>
              <a:spcAft>
                <a:spcPct val="0"/>
              </a:spcAft>
              <a:defRPr/>
            </a:pPr>
            <a:r>
              <a:rPr lang="it-IT" altLang="it-IT" smtClean="0">
                <a:solidFill>
                  <a:prstClr val="black"/>
                </a:solidFill>
              </a:rPr>
              <a:t>11/07/17</a:t>
            </a:r>
            <a:endParaRPr lang="it-IT" altLang="it-IT">
              <a:solidFill>
                <a:prstClr val="black"/>
              </a:solidFill>
            </a:endParaRPr>
          </a:p>
        </p:txBody>
      </p:sp>
      <p:sp>
        <p:nvSpPr>
          <p:cNvPr id="6" name="Footer Placeholder 4">
            <a:extLst/>
          </p:cNvPr>
          <p:cNvSpPr>
            <a:spLocks noGrp="1"/>
          </p:cNvSpPr>
          <p:nvPr>
            <p:ph type="ftr" sz="quarter" idx="11"/>
          </p:nvPr>
        </p:nvSpPr>
        <p:spPr/>
        <p:txBody>
          <a:bodyPr/>
          <a:lstStyle>
            <a:lvl1pPr>
              <a:defRPr/>
            </a:lvl1pPr>
          </a:lstStyle>
          <a:p>
            <a:pPr defTabSz="384210" eaLnBrk="0" fontAlgn="base" hangingPunct="0">
              <a:spcBef>
                <a:spcPct val="0"/>
              </a:spcBef>
              <a:spcAft>
                <a:spcPct val="0"/>
              </a:spcAft>
              <a:defRPr/>
            </a:pPr>
            <a:endParaRPr lang="en-US">
              <a:solidFill>
                <a:prstClr val="black"/>
              </a:solidFill>
            </a:endParaRPr>
          </a:p>
        </p:txBody>
      </p:sp>
      <p:sp>
        <p:nvSpPr>
          <p:cNvPr id="7" name="Slide Number Placeholder 5">
            <a:extLst/>
          </p:cNvPr>
          <p:cNvSpPr>
            <a:spLocks noGrp="1"/>
          </p:cNvSpPr>
          <p:nvPr>
            <p:ph type="sldNum" sz="quarter" idx="12"/>
          </p:nvPr>
        </p:nvSpPr>
        <p:spPr/>
        <p:txBody>
          <a:bodyPr/>
          <a:lstStyle>
            <a:lvl1pPr>
              <a:defRPr/>
            </a:lvl1pPr>
          </a:lstStyle>
          <a:p>
            <a:pPr defTabSz="384210" eaLnBrk="0" fontAlgn="base" hangingPunct="0">
              <a:spcBef>
                <a:spcPct val="0"/>
              </a:spcBef>
              <a:spcAft>
                <a:spcPct val="0"/>
              </a:spcAft>
              <a:defRPr/>
            </a:pPr>
            <a:fld id="{C4AA9A8E-E3FA-4A5A-B90F-2510B00C2EBE}" type="slidenum">
              <a:rPr lang="it-IT" altLang="it-IT" smtClean="0">
                <a:solidFill>
                  <a:prstClr val="black"/>
                </a:solidFill>
              </a:rPr>
              <a:pPr defTabSz="384210" eaLnBrk="0" fontAlgn="base" hangingPunct="0">
                <a:spcBef>
                  <a:spcPct val="0"/>
                </a:spcBef>
                <a:spcAft>
                  <a:spcPct val="0"/>
                </a:spcAft>
                <a:defRPr/>
              </a:pPr>
              <a:t>‹N›</a:t>
            </a:fld>
            <a:endParaRPr lang="it-IT" altLang="it-IT">
              <a:solidFill>
                <a:prstClr val="black"/>
              </a:solidFill>
            </a:endParaRPr>
          </a:p>
        </p:txBody>
      </p:sp>
    </p:spTree>
    <p:extLst>
      <p:ext uri="{BB962C8B-B14F-4D97-AF65-F5344CB8AC3E}">
        <p14:creationId xmlns:p14="http://schemas.microsoft.com/office/powerpoint/2010/main" val="8131708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Fare clic per modificare stile</a:t>
            </a:r>
            <a:endParaRPr lang="en-US" dirty="0"/>
          </a:p>
        </p:txBody>
      </p:sp>
      <p:sp>
        <p:nvSpPr>
          <p:cNvPr id="3" name="Text Placeholder 2"/>
          <p:cNvSpPr>
            <a:spLocks noGrp="1"/>
          </p:cNvSpPr>
          <p:nvPr>
            <p:ph type="body" idx="1"/>
          </p:nvPr>
        </p:nvSpPr>
        <p:spPr>
          <a:xfrm>
            <a:off x="1329481" y="2658534"/>
            <a:ext cx="3456291" cy="576262"/>
          </a:xfrm>
        </p:spPr>
        <p:txBody>
          <a:bodyPr anchor="b">
            <a:noAutofit/>
          </a:bodyPr>
          <a:lstStyle>
            <a:lvl1pPr marL="0" indent="0">
              <a:buNone/>
              <a:defRPr sz="2638" b="0">
                <a:solidFill>
                  <a:schemeClr val="accent1">
                    <a:lumMod val="75000"/>
                  </a:schemeClr>
                </a:solidFill>
              </a:defRPr>
            </a:lvl1pPr>
            <a:lvl2pPr marL="430840" indent="0">
              <a:buNone/>
              <a:defRPr sz="1885" b="1"/>
            </a:lvl2pPr>
            <a:lvl3pPr marL="861680" indent="0">
              <a:buNone/>
              <a:defRPr sz="1696" b="1"/>
            </a:lvl3pPr>
            <a:lvl4pPr marL="1292520" indent="0">
              <a:buNone/>
              <a:defRPr sz="1508" b="1"/>
            </a:lvl4pPr>
            <a:lvl5pPr marL="1723361" indent="0">
              <a:buNone/>
              <a:defRPr sz="1508" b="1"/>
            </a:lvl5pPr>
            <a:lvl6pPr marL="2154200" indent="0">
              <a:buNone/>
              <a:defRPr sz="1508" b="1"/>
            </a:lvl6pPr>
            <a:lvl7pPr marL="2585040" indent="0">
              <a:buNone/>
              <a:defRPr sz="1508" b="1"/>
            </a:lvl7pPr>
            <a:lvl8pPr marL="3015881" indent="0">
              <a:buNone/>
              <a:defRPr sz="1508" b="1"/>
            </a:lvl8pPr>
            <a:lvl9pPr marL="3446720" indent="0">
              <a:buNone/>
              <a:defRPr sz="1508" b="1"/>
            </a:lvl9pPr>
          </a:lstStyle>
          <a:p>
            <a:pPr lvl="0"/>
            <a:r>
              <a:rPr lang="en-US"/>
              <a:t>Fare clic per modificare gli stili del testo dello schema</a:t>
            </a:r>
          </a:p>
        </p:txBody>
      </p:sp>
      <p:sp>
        <p:nvSpPr>
          <p:cNvPr id="4" name="Content Placeholder 3"/>
          <p:cNvSpPr>
            <a:spLocks noGrp="1"/>
          </p:cNvSpPr>
          <p:nvPr>
            <p:ph sz="half" idx="2"/>
          </p:nvPr>
        </p:nvSpPr>
        <p:spPr>
          <a:xfrm>
            <a:off x="1113524" y="3335337"/>
            <a:ext cx="3672248" cy="2665259"/>
          </a:xfrm>
        </p:spPr>
        <p:txBody>
          <a:bodyPr anchor="t"/>
          <a:lstStyle>
            <a:lvl1pPr>
              <a:defRPr sz="1696"/>
            </a:lvl1pPr>
            <a:lvl2pPr>
              <a:defRPr sz="1508"/>
            </a:lvl2pPr>
            <a:lvl3pPr>
              <a:defRPr sz="1320"/>
            </a:lvl3pPr>
            <a:lvl4pPr>
              <a:defRPr sz="1131"/>
            </a:lvl4pPr>
            <a:lvl5pPr>
              <a:defRPr sz="1131"/>
            </a:lvl5pPr>
            <a:lvl6pPr>
              <a:defRPr sz="1131"/>
            </a:lvl6pPr>
            <a:lvl7pPr>
              <a:defRPr sz="1131"/>
            </a:lvl7pPr>
            <a:lvl8pPr>
              <a:defRPr sz="1131"/>
            </a:lvl8pPr>
            <a:lvl9pPr>
              <a:defRPr sz="1131"/>
            </a:lvl9p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638" b="0">
                <a:solidFill>
                  <a:schemeClr val="accent1">
                    <a:lumMod val="75000"/>
                  </a:schemeClr>
                </a:solidFill>
              </a:defRPr>
            </a:lvl1pPr>
            <a:lvl2pPr marL="430840" indent="0">
              <a:buNone/>
              <a:defRPr sz="1885" b="1"/>
            </a:lvl2pPr>
            <a:lvl3pPr marL="861680" indent="0">
              <a:buNone/>
              <a:defRPr sz="1696" b="1"/>
            </a:lvl3pPr>
            <a:lvl4pPr marL="1292520" indent="0">
              <a:buNone/>
              <a:defRPr sz="1508" b="1"/>
            </a:lvl4pPr>
            <a:lvl5pPr marL="1723361" indent="0">
              <a:buNone/>
              <a:defRPr sz="1508" b="1"/>
            </a:lvl5pPr>
            <a:lvl6pPr marL="2154200" indent="0">
              <a:buNone/>
              <a:defRPr sz="1508" b="1"/>
            </a:lvl6pPr>
            <a:lvl7pPr marL="2585040" indent="0">
              <a:buNone/>
              <a:defRPr sz="1508" b="1"/>
            </a:lvl7pPr>
            <a:lvl8pPr marL="3015881" indent="0">
              <a:buNone/>
              <a:defRPr sz="1508" b="1"/>
            </a:lvl8pPr>
            <a:lvl9pPr marL="3446720" indent="0">
              <a:buNone/>
              <a:defRPr sz="1508" b="1"/>
            </a:lvl9pPr>
          </a:lstStyle>
          <a:p>
            <a:pPr lvl="0"/>
            <a:r>
              <a:rPr lang="en-US"/>
              <a:t>Fare clic per modificare gli stili del testo dello schema</a:t>
            </a:r>
          </a:p>
        </p:txBody>
      </p:sp>
      <p:sp>
        <p:nvSpPr>
          <p:cNvPr id="6" name="Content Placeholder 5"/>
          <p:cNvSpPr>
            <a:spLocks noGrp="1"/>
          </p:cNvSpPr>
          <p:nvPr>
            <p:ph sz="quarter" idx="4"/>
          </p:nvPr>
        </p:nvSpPr>
        <p:spPr>
          <a:xfrm>
            <a:off x="4957267" y="3335337"/>
            <a:ext cx="3672248" cy="2665259"/>
          </a:xfrm>
        </p:spPr>
        <p:txBody>
          <a:bodyPr anchor="t"/>
          <a:lstStyle>
            <a:lvl1pPr>
              <a:defRPr sz="1696"/>
            </a:lvl1pPr>
            <a:lvl2pPr>
              <a:defRPr sz="1508"/>
            </a:lvl2pPr>
            <a:lvl3pPr>
              <a:defRPr sz="1320"/>
            </a:lvl3pPr>
            <a:lvl4pPr>
              <a:defRPr sz="1131"/>
            </a:lvl4pPr>
            <a:lvl5pPr>
              <a:defRPr sz="1131"/>
            </a:lvl5pPr>
            <a:lvl6pPr>
              <a:defRPr sz="1131"/>
            </a:lvl6pPr>
            <a:lvl7pPr>
              <a:defRPr sz="1131"/>
            </a:lvl7pPr>
            <a:lvl8pPr>
              <a:defRPr sz="1131"/>
            </a:lvl8pPr>
            <a:lvl9pPr>
              <a:defRPr sz="1131"/>
            </a:lvl9p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en-US" dirty="0"/>
          </a:p>
        </p:txBody>
      </p:sp>
      <p:sp>
        <p:nvSpPr>
          <p:cNvPr id="7" name="Date Placeholder 3">
            <a:extLst/>
          </p:cNvPr>
          <p:cNvSpPr>
            <a:spLocks noGrp="1"/>
          </p:cNvSpPr>
          <p:nvPr>
            <p:ph type="dt" sz="half" idx="10"/>
          </p:nvPr>
        </p:nvSpPr>
        <p:spPr/>
        <p:txBody>
          <a:bodyPr/>
          <a:lstStyle>
            <a:lvl1pPr>
              <a:defRPr/>
            </a:lvl1pPr>
          </a:lstStyle>
          <a:p>
            <a:pPr defTabSz="384210" eaLnBrk="0" fontAlgn="base" hangingPunct="0">
              <a:spcBef>
                <a:spcPct val="0"/>
              </a:spcBef>
              <a:spcAft>
                <a:spcPct val="0"/>
              </a:spcAft>
              <a:defRPr/>
            </a:pPr>
            <a:r>
              <a:rPr lang="it-IT" altLang="it-IT" smtClean="0">
                <a:solidFill>
                  <a:prstClr val="black"/>
                </a:solidFill>
              </a:rPr>
              <a:t>11/07/17</a:t>
            </a:r>
            <a:endParaRPr lang="it-IT" altLang="it-IT">
              <a:solidFill>
                <a:prstClr val="black"/>
              </a:solidFill>
            </a:endParaRPr>
          </a:p>
        </p:txBody>
      </p:sp>
      <p:sp>
        <p:nvSpPr>
          <p:cNvPr id="8" name="Footer Placeholder 4">
            <a:extLst/>
          </p:cNvPr>
          <p:cNvSpPr>
            <a:spLocks noGrp="1"/>
          </p:cNvSpPr>
          <p:nvPr>
            <p:ph type="ftr" sz="quarter" idx="11"/>
          </p:nvPr>
        </p:nvSpPr>
        <p:spPr/>
        <p:txBody>
          <a:bodyPr/>
          <a:lstStyle>
            <a:lvl1pPr>
              <a:defRPr/>
            </a:lvl1pPr>
          </a:lstStyle>
          <a:p>
            <a:pPr defTabSz="384210" eaLnBrk="0" fontAlgn="base" hangingPunct="0">
              <a:spcBef>
                <a:spcPct val="0"/>
              </a:spcBef>
              <a:spcAft>
                <a:spcPct val="0"/>
              </a:spcAft>
              <a:defRPr/>
            </a:pPr>
            <a:endParaRPr lang="en-US">
              <a:solidFill>
                <a:prstClr val="black"/>
              </a:solidFill>
            </a:endParaRPr>
          </a:p>
        </p:txBody>
      </p:sp>
      <p:sp>
        <p:nvSpPr>
          <p:cNvPr id="9" name="Slide Number Placeholder 5">
            <a:extLst/>
          </p:cNvPr>
          <p:cNvSpPr>
            <a:spLocks noGrp="1"/>
          </p:cNvSpPr>
          <p:nvPr>
            <p:ph type="sldNum" sz="quarter" idx="12"/>
          </p:nvPr>
        </p:nvSpPr>
        <p:spPr/>
        <p:txBody>
          <a:bodyPr/>
          <a:lstStyle>
            <a:lvl1pPr>
              <a:defRPr/>
            </a:lvl1pPr>
          </a:lstStyle>
          <a:p>
            <a:pPr defTabSz="384210" eaLnBrk="0" fontAlgn="base" hangingPunct="0">
              <a:spcBef>
                <a:spcPct val="0"/>
              </a:spcBef>
              <a:spcAft>
                <a:spcPct val="0"/>
              </a:spcAft>
              <a:defRPr/>
            </a:pPr>
            <a:fld id="{7E0848F2-7D2C-4C3F-B41B-788EFBFBAD72}" type="slidenum">
              <a:rPr lang="it-IT" altLang="it-IT" smtClean="0">
                <a:solidFill>
                  <a:prstClr val="black"/>
                </a:solidFill>
              </a:rPr>
              <a:pPr defTabSz="384210" eaLnBrk="0" fontAlgn="base" hangingPunct="0">
                <a:spcBef>
                  <a:spcPct val="0"/>
                </a:spcBef>
                <a:spcAft>
                  <a:spcPct val="0"/>
                </a:spcAft>
                <a:defRPr/>
              </a:pPr>
              <a:t>‹N›</a:t>
            </a:fld>
            <a:endParaRPr lang="it-IT" altLang="it-IT">
              <a:solidFill>
                <a:prstClr val="black"/>
              </a:solidFill>
            </a:endParaRPr>
          </a:p>
        </p:txBody>
      </p:sp>
    </p:spTree>
    <p:extLst>
      <p:ext uri="{BB962C8B-B14F-4D97-AF65-F5344CB8AC3E}">
        <p14:creationId xmlns:p14="http://schemas.microsoft.com/office/powerpoint/2010/main" val="10716686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Fare clic per modificare stile</a:t>
            </a:r>
            <a:endParaRPr lang="en-US" dirty="0"/>
          </a:p>
        </p:txBody>
      </p:sp>
      <p:sp>
        <p:nvSpPr>
          <p:cNvPr id="3" name="Date Placeholder 3">
            <a:extLst/>
          </p:cNvPr>
          <p:cNvSpPr>
            <a:spLocks noGrp="1"/>
          </p:cNvSpPr>
          <p:nvPr>
            <p:ph type="dt" sz="half" idx="10"/>
          </p:nvPr>
        </p:nvSpPr>
        <p:spPr/>
        <p:txBody>
          <a:bodyPr/>
          <a:lstStyle>
            <a:lvl1pPr>
              <a:defRPr/>
            </a:lvl1pPr>
          </a:lstStyle>
          <a:p>
            <a:pPr defTabSz="384210" eaLnBrk="0" fontAlgn="base" hangingPunct="0">
              <a:spcBef>
                <a:spcPct val="0"/>
              </a:spcBef>
              <a:spcAft>
                <a:spcPct val="0"/>
              </a:spcAft>
              <a:defRPr/>
            </a:pPr>
            <a:r>
              <a:rPr lang="it-IT" altLang="it-IT" smtClean="0">
                <a:solidFill>
                  <a:prstClr val="black"/>
                </a:solidFill>
              </a:rPr>
              <a:t>11/07/17</a:t>
            </a:r>
            <a:endParaRPr lang="it-IT" altLang="it-IT">
              <a:solidFill>
                <a:prstClr val="black"/>
              </a:solidFill>
            </a:endParaRPr>
          </a:p>
        </p:txBody>
      </p:sp>
      <p:sp>
        <p:nvSpPr>
          <p:cNvPr id="4" name="Footer Placeholder 4">
            <a:extLst/>
          </p:cNvPr>
          <p:cNvSpPr>
            <a:spLocks noGrp="1"/>
          </p:cNvSpPr>
          <p:nvPr>
            <p:ph type="ftr" sz="quarter" idx="11"/>
          </p:nvPr>
        </p:nvSpPr>
        <p:spPr/>
        <p:txBody>
          <a:bodyPr/>
          <a:lstStyle>
            <a:lvl1pPr>
              <a:defRPr/>
            </a:lvl1pPr>
          </a:lstStyle>
          <a:p>
            <a:pPr defTabSz="384210" eaLnBrk="0" fontAlgn="base" hangingPunct="0">
              <a:spcBef>
                <a:spcPct val="0"/>
              </a:spcBef>
              <a:spcAft>
                <a:spcPct val="0"/>
              </a:spcAft>
              <a:defRPr/>
            </a:pPr>
            <a:endParaRPr lang="en-US">
              <a:solidFill>
                <a:prstClr val="black"/>
              </a:solidFill>
            </a:endParaRPr>
          </a:p>
        </p:txBody>
      </p:sp>
      <p:sp>
        <p:nvSpPr>
          <p:cNvPr id="5" name="Slide Number Placeholder 5">
            <a:extLst/>
          </p:cNvPr>
          <p:cNvSpPr>
            <a:spLocks noGrp="1"/>
          </p:cNvSpPr>
          <p:nvPr>
            <p:ph type="sldNum" sz="quarter" idx="12"/>
          </p:nvPr>
        </p:nvSpPr>
        <p:spPr/>
        <p:txBody>
          <a:bodyPr/>
          <a:lstStyle>
            <a:lvl1pPr>
              <a:defRPr/>
            </a:lvl1pPr>
          </a:lstStyle>
          <a:p>
            <a:pPr defTabSz="384210" eaLnBrk="0" fontAlgn="base" hangingPunct="0">
              <a:spcBef>
                <a:spcPct val="0"/>
              </a:spcBef>
              <a:spcAft>
                <a:spcPct val="0"/>
              </a:spcAft>
              <a:defRPr/>
            </a:pPr>
            <a:fld id="{2E950286-EEC3-4767-9E64-54CB0913C0B6}" type="slidenum">
              <a:rPr lang="it-IT" altLang="it-IT" smtClean="0">
                <a:solidFill>
                  <a:prstClr val="black"/>
                </a:solidFill>
              </a:rPr>
              <a:pPr defTabSz="384210" eaLnBrk="0" fontAlgn="base" hangingPunct="0">
                <a:spcBef>
                  <a:spcPct val="0"/>
                </a:spcBef>
                <a:spcAft>
                  <a:spcPct val="0"/>
                </a:spcAft>
                <a:defRPr/>
              </a:pPr>
              <a:t>‹N›</a:t>
            </a:fld>
            <a:endParaRPr lang="it-IT" altLang="it-IT">
              <a:solidFill>
                <a:prstClr val="black"/>
              </a:solidFill>
            </a:endParaRPr>
          </a:p>
        </p:txBody>
      </p:sp>
    </p:spTree>
    <p:extLst>
      <p:ext uri="{BB962C8B-B14F-4D97-AF65-F5344CB8AC3E}">
        <p14:creationId xmlns:p14="http://schemas.microsoft.com/office/powerpoint/2010/main" val="32888900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defTabSz="384210" eaLnBrk="0" fontAlgn="base" hangingPunct="0">
              <a:spcBef>
                <a:spcPct val="0"/>
              </a:spcBef>
              <a:spcAft>
                <a:spcPct val="0"/>
              </a:spcAft>
              <a:defRPr/>
            </a:pPr>
            <a:r>
              <a:rPr lang="it-IT" altLang="it-IT" smtClean="0">
                <a:solidFill>
                  <a:prstClr val="black"/>
                </a:solidFill>
              </a:rPr>
              <a:t>11/07/17</a:t>
            </a:r>
            <a:endParaRPr lang="it-IT" altLang="it-IT">
              <a:solidFill>
                <a:prstClr val="black"/>
              </a:solidFill>
            </a:endParaRPr>
          </a:p>
        </p:txBody>
      </p:sp>
      <p:sp>
        <p:nvSpPr>
          <p:cNvPr id="3" name="Footer Placeholder 4">
            <a:extLst/>
          </p:cNvPr>
          <p:cNvSpPr>
            <a:spLocks noGrp="1"/>
          </p:cNvSpPr>
          <p:nvPr>
            <p:ph type="ftr" sz="quarter" idx="11"/>
          </p:nvPr>
        </p:nvSpPr>
        <p:spPr/>
        <p:txBody>
          <a:bodyPr/>
          <a:lstStyle>
            <a:lvl1pPr>
              <a:defRPr/>
            </a:lvl1pPr>
          </a:lstStyle>
          <a:p>
            <a:pPr defTabSz="384210" eaLnBrk="0" fontAlgn="base" hangingPunct="0">
              <a:spcBef>
                <a:spcPct val="0"/>
              </a:spcBef>
              <a:spcAft>
                <a:spcPct val="0"/>
              </a:spcAft>
              <a:defRPr/>
            </a:pPr>
            <a:endParaRPr lang="en-US">
              <a:solidFill>
                <a:prstClr val="black"/>
              </a:solidFill>
            </a:endParaRPr>
          </a:p>
        </p:txBody>
      </p:sp>
      <p:sp>
        <p:nvSpPr>
          <p:cNvPr id="4" name="Slide Number Placeholder 5">
            <a:extLst/>
          </p:cNvPr>
          <p:cNvSpPr>
            <a:spLocks noGrp="1"/>
          </p:cNvSpPr>
          <p:nvPr>
            <p:ph type="sldNum" sz="quarter" idx="12"/>
          </p:nvPr>
        </p:nvSpPr>
        <p:spPr/>
        <p:txBody>
          <a:bodyPr/>
          <a:lstStyle>
            <a:lvl1pPr>
              <a:defRPr/>
            </a:lvl1pPr>
          </a:lstStyle>
          <a:p>
            <a:pPr defTabSz="384210" eaLnBrk="0" fontAlgn="base" hangingPunct="0">
              <a:spcBef>
                <a:spcPct val="0"/>
              </a:spcBef>
              <a:spcAft>
                <a:spcPct val="0"/>
              </a:spcAft>
              <a:defRPr/>
            </a:pPr>
            <a:fld id="{0FBED183-0D79-4416-940C-650DE1B4700B}" type="slidenum">
              <a:rPr lang="it-IT" altLang="it-IT" smtClean="0">
                <a:solidFill>
                  <a:prstClr val="black"/>
                </a:solidFill>
              </a:rPr>
              <a:pPr defTabSz="384210" eaLnBrk="0" fontAlgn="base" hangingPunct="0">
                <a:spcBef>
                  <a:spcPct val="0"/>
                </a:spcBef>
                <a:spcAft>
                  <a:spcPct val="0"/>
                </a:spcAft>
                <a:defRPr/>
              </a:pPr>
              <a:t>‹N›</a:t>
            </a:fld>
            <a:endParaRPr lang="it-IT" altLang="it-IT">
              <a:solidFill>
                <a:prstClr val="black"/>
              </a:solidFill>
            </a:endParaRPr>
          </a:p>
        </p:txBody>
      </p:sp>
    </p:spTree>
    <p:extLst>
      <p:ext uri="{BB962C8B-B14F-4D97-AF65-F5344CB8AC3E}">
        <p14:creationId xmlns:p14="http://schemas.microsoft.com/office/powerpoint/2010/main" val="1104329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628651" y="6356352"/>
            <a:ext cx="2057400" cy="365125"/>
          </a:xfrm>
          <a:prstGeom prst="rect">
            <a:avLst/>
          </a:prstGeom>
        </p:spPr>
        <p:txBody>
          <a:bodyPr/>
          <a:lstStyle>
            <a:lvl1pPr>
              <a:defRPr/>
            </a:lvl1pPr>
          </a:lstStyle>
          <a:p>
            <a:pPr defTabSz="685800"/>
            <a:fld id="{E6188F23-6BFE-46A3-9A31-C464BBC678E7}" type="datetimeFigureOut">
              <a:rPr lang="it-IT" sz="1350" smtClean="0">
                <a:solidFill>
                  <a:srgbClr val="FFFFFF"/>
                </a:solidFill>
              </a:rPr>
              <a:pPr defTabSz="685800"/>
              <a:t>03/07/2023</a:t>
            </a:fld>
            <a:endParaRPr lang="it-IT" sz="1350" dirty="0">
              <a:solidFill>
                <a:srgbClr val="FFFFFF"/>
              </a:solidFill>
            </a:endParaRPr>
          </a:p>
        </p:txBody>
      </p:sp>
      <p:sp>
        <p:nvSpPr>
          <p:cNvPr id="3" name="Segnaposto piè di pagina 2"/>
          <p:cNvSpPr>
            <a:spLocks noGrp="1"/>
          </p:cNvSpPr>
          <p:nvPr>
            <p:ph type="ftr" sz="quarter" idx="11"/>
          </p:nvPr>
        </p:nvSpPr>
        <p:spPr>
          <a:xfrm>
            <a:off x="3028952" y="6356352"/>
            <a:ext cx="3086100" cy="365125"/>
          </a:xfrm>
          <a:prstGeom prst="rect">
            <a:avLst/>
          </a:prstGeom>
        </p:spPr>
        <p:txBody>
          <a:bodyPr/>
          <a:lstStyle>
            <a:lvl1pPr>
              <a:defRPr/>
            </a:lvl1pPr>
          </a:lstStyle>
          <a:p>
            <a:pPr defTabSz="685800"/>
            <a:endParaRPr lang="it-IT" sz="1350" dirty="0">
              <a:solidFill>
                <a:srgbClr val="FFFFFF"/>
              </a:solidFill>
            </a:endParaRPr>
          </a:p>
        </p:txBody>
      </p:sp>
      <p:sp>
        <p:nvSpPr>
          <p:cNvPr id="4" name="Segnaposto numero diapositiva 3"/>
          <p:cNvSpPr>
            <a:spLocks noGrp="1"/>
          </p:cNvSpPr>
          <p:nvPr>
            <p:ph type="sldNum" sz="quarter" idx="12"/>
          </p:nvPr>
        </p:nvSpPr>
        <p:spPr>
          <a:xfrm>
            <a:off x="6457951" y="6356352"/>
            <a:ext cx="2057400" cy="365125"/>
          </a:xfrm>
          <a:prstGeom prst="rect">
            <a:avLst/>
          </a:prstGeom>
        </p:spPr>
        <p:txBody>
          <a:bodyPr/>
          <a:lstStyle>
            <a:lvl1pPr>
              <a:defRPr/>
            </a:lvl1pPr>
          </a:lstStyle>
          <a:p>
            <a:pPr defTabSz="685800"/>
            <a:fld id="{281B4EF6-E064-4DCA-A3DD-A1639DCB6ADA}" type="slidenum">
              <a:rPr lang="it-IT" sz="1350" smtClean="0">
                <a:solidFill>
                  <a:srgbClr val="FFFFFF"/>
                </a:solidFill>
              </a:rPr>
              <a:pPr defTabSz="685800"/>
              <a:t>‹N›</a:t>
            </a:fld>
            <a:endParaRPr lang="it-IT" sz="1350" dirty="0">
              <a:solidFill>
                <a:srgbClr val="FFFFFF"/>
              </a:solidFill>
            </a:endParaRPr>
          </a:p>
        </p:txBody>
      </p:sp>
    </p:spTree>
    <p:extLst>
      <p:ext uri="{BB962C8B-B14F-4D97-AF65-F5344CB8AC3E}">
        <p14:creationId xmlns:p14="http://schemas.microsoft.com/office/powerpoint/2010/main" val="1721226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lstStyle>
            <a:lvl1pPr algn="ctr">
              <a:defRPr sz="2262" b="0"/>
            </a:lvl1pPr>
          </a:lstStyle>
          <a:p>
            <a:r>
              <a:rPr lang="en-US"/>
              <a:t>Fare clic per modificare stile</a:t>
            </a:r>
            <a:endParaRPr lang="en-US" dirty="0"/>
          </a:p>
        </p:txBody>
      </p:sp>
      <p:sp>
        <p:nvSpPr>
          <p:cNvPr id="3" name="Content Placeholder 2"/>
          <p:cNvSpPr>
            <a:spLocks noGrp="1"/>
          </p:cNvSpPr>
          <p:nvPr>
            <p:ph idx="1"/>
          </p:nvPr>
        </p:nvSpPr>
        <p:spPr>
          <a:xfrm>
            <a:off x="3947553" y="685800"/>
            <a:ext cx="4681962" cy="5105401"/>
          </a:xfrm>
        </p:spPr>
        <p:txBody>
          <a:bodyPr/>
          <a:lstStyle>
            <a:lvl1pPr>
              <a:defRPr sz="1885"/>
            </a:lvl1pPr>
            <a:lvl2pPr>
              <a:defRPr sz="1696"/>
            </a:lvl2pPr>
            <a:lvl3pPr>
              <a:defRPr sz="1508"/>
            </a:lvl3pPr>
            <a:lvl4pPr>
              <a:defRPr sz="1320"/>
            </a:lvl4pPr>
            <a:lvl5pPr>
              <a:defRPr sz="1320"/>
            </a:lvl5pPr>
            <a:lvl6pPr>
              <a:defRPr sz="1320"/>
            </a:lvl6pPr>
            <a:lvl7pPr>
              <a:defRPr sz="1320"/>
            </a:lvl7pPr>
            <a:lvl8pPr>
              <a:defRPr sz="1320"/>
            </a:lvl8pPr>
            <a:lvl9pPr>
              <a:defRPr sz="1320"/>
            </a:lvl9p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en-US" dirty="0"/>
          </a:p>
        </p:txBody>
      </p:sp>
      <p:sp>
        <p:nvSpPr>
          <p:cNvPr id="4" name="Text Placeholder 3"/>
          <p:cNvSpPr>
            <a:spLocks noGrp="1"/>
          </p:cNvSpPr>
          <p:nvPr>
            <p:ph type="body" sz="half" idx="2"/>
          </p:nvPr>
        </p:nvSpPr>
        <p:spPr>
          <a:xfrm>
            <a:off x="1113524" y="2971800"/>
            <a:ext cx="2662534" cy="1828800"/>
          </a:xfrm>
        </p:spPr>
        <p:txBody>
          <a:bodyPr/>
          <a:lstStyle>
            <a:lvl1pPr marL="0" indent="0" algn="ctr">
              <a:buNone/>
              <a:defRPr sz="1508"/>
            </a:lvl1pPr>
            <a:lvl2pPr marL="430840" indent="0">
              <a:buNone/>
              <a:defRPr sz="1131"/>
            </a:lvl2pPr>
            <a:lvl3pPr marL="861680" indent="0">
              <a:buNone/>
              <a:defRPr sz="942"/>
            </a:lvl3pPr>
            <a:lvl4pPr marL="1292520" indent="0">
              <a:buNone/>
              <a:defRPr sz="848"/>
            </a:lvl4pPr>
            <a:lvl5pPr marL="1723361" indent="0">
              <a:buNone/>
              <a:defRPr sz="848"/>
            </a:lvl5pPr>
            <a:lvl6pPr marL="2154200" indent="0">
              <a:buNone/>
              <a:defRPr sz="848"/>
            </a:lvl6pPr>
            <a:lvl7pPr marL="2585040" indent="0">
              <a:buNone/>
              <a:defRPr sz="848"/>
            </a:lvl7pPr>
            <a:lvl8pPr marL="3015881" indent="0">
              <a:buNone/>
              <a:defRPr sz="848"/>
            </a:lvl8pPr>
            <a:lvl9pPr marL="3446720" indent="0">
              <a:buNone/>
              <a:defRPr sz="848"/>
            </a:lvl9pPr>
          </a:lstStyle>
          <a:p>
            <a:pPr lvl="0"/>
            <a:r>
              <a:rPr lang="en-US"/>
              <a:t>Fare clic per modificare gli stili del testo dello schema</a:t>
            </a:r>
          </a:p>
        </p:txBody>
      </p:sp>
      <p:sp>
        <p:nvSpPr>
          <p:cNvPr id="5" name="Date Placeholder 3">
            <a:extLst/>
          </p:cNvPr>
          <p:cNvSpPr>
            <a:spLocks noGrp="1"/>
          </p:cNvSpPr>
          <p:nvPr>
            <p:ph type="dt" sz="half" idx="10"/>
          </p:nvPr>
        </p:nvSpPr>
        <p:spPr/>
        <p:txBody>
          <a:bodyPr/>
          <a:lstStyle>
            <a:lvl1pPr>
              <a:defRPr/>
            </a:lvl1pPr>
          </a:lstStyle>
          <a:p>
            <a:pPr defTabSz="384210" eaLnBrk="0" fontAlgn="base" hangingPunct="0">
              <a:spcBef>
                <a:spcPct val="0"/>
              </a:spcBef>
              <a:spcAft>
                <a:spcPct val="0"/>
              </a:spcAft>
              <a:defRPr/>
            </a:pPr>
            <a:r>
              <a:rPr lang="it-IT" altLang="it-IT" smtClean="0">
                <a:solidFill>
                  <a:prstClr val="black"/>
                </a:solidFill>
              </a:rPr>
              <a:t>11/07/17</a:t>
            </a:r>
            <a:endParaRPr lang="it-IT" altLang="it-IT">
              <a:solidFill>
                <a:prstClr val="black"/>
              </a:solidFill>
            </a:endParaRPr>
          </a:p>
        </p:txBody>
      </p:sp>
      <p:sp>
        <p:nvSpPr>
          <p:cNvPr id="6" name="Footer Placeholder 4">
            <a:extLst/>
          </p:cNvPr>
          <p:cNvSpPr>
            <a:spLocks noGrp="1"/>
          </p:cNvSpPr>
          <p:nvPr>
            <p:ph type="ftr" sz="quarter" idx="11"/>
          </p:nvPr>
        </p:nvSpPr>
        <p:spPr/>
        <p:txBody>
          <a:bodyPr/>
          <a:lstStyle>
            <a:lvl1pPr>
              <a:defRPr/>
            </a:lvl1pPr>
          </a:lstStyle>
          <a:p>
            <a:pPr defTabSz="384210" eaLnBrk="0" fontAlgn="base" hangingPunct="0">
              <a:spcBef>
                <a:spcPct val="0"/>
              </a:spcBef>
              <a:spcAft>
                <a:spcPct val="0"/>
              </a:spcAft>
              <a:defRPr/>
            </a:pPr>
            <a:endParaRPr lang="en-US">
              <a:solidFill>
                <a:prstClr val="black"/>
              </a:solidFill>
            </a:endParaRPr>
          </a:p>
        </p:txBody>
      </p:sp>
      <p:sp>
        <p:nvSpPr>
          <p:cNvPr id="7" name="Slide Number Placeholder 5">
            <a:extLst/>
          </p:cNvPr>
          <p:cNvSpPr>
            <a:spLocks noGrp="1"/>
          </p:cNvSpPr>
          <p:nvPr>
            <p:ph type="sldNum" sz="quarter" idx="12"/>
          </p:nvPr>
        </p:nvSpPr>
        <p:spPr/>
        <p:txBody>
          <a:bodyPr/>
          <a:lstStyle>
            <a:lvl1pPr>
              <a:defRPr/>
            </a:lvl1pPr>
          </a:lstStyle>
          <a:p>
            <a:pPr defTabSz="384210" eaLnBrk="0" fontAlgn="base" hangingPunct="0">
              <a:spcBef>
                <a:spcPct val="0"/>
              </a:spcBef>
              <a:spcAft>
                <a:spcPct val="0"/>
              </a:spcAft>
              <a:defRPr/>
            </a:pPr>
            <a:fld id="{C5062CCF-6A6B-4485-9E07-1901A66FB5EF}" type="slidenum">
              <a:rPr lang="it-IT" altLang="it-IT" smtClean="0">
                <a:solidFill>
                  <a:prstClr val="black"/>
                </a:solidFill>
              </a:rPr>
              <a:pPr defTabSz="384210" eaLnBrk="0" fontAlgn="base" hangingPunct="0">
                <a:spcBef>
                  <a:spcPct val="0"/>
                </a:spcBef>
                <a:spcAft>
                  <a:spcPct val="0"/>
                </a:spcAft>
                <a:defRPr/>
              </a:pPr>
              <a:t>‹N›</a:t>
            </a:fld>
            <a:endParaRPr lang="it-IT" altLang="it-IT">
              <a:solidFill>
                <a:prstClr val="black"/>
              </a:solidFill>
            </a:endParaRPr>
          </a:p>
        </p:txBody>
      </p:sp>
    </p:spTree>
    <p:extLst>
      <p:ext uri="{BB962C8B-B14F-4D97-AF65-F5344CB8AC3E}">
        <p14:creationId xmlns:p14="http://schemas.microsoft.com/office/powerpoint/2010/main" val="6502533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lstStyle>
            <a:lvl1pPr algn="ctr">
              <a:defRPr sz="2638" b="0"/>
            </a:lvl1pPr>
          </a:lstStyle>
          <a:p>
            <a:r>
              <a:rPr lang="en-US"/>
              <a:t>Fare clic per modificare stile</a:t>
            </a:r>
            <a:endParaRPr lang="en-US" dirty="0"/>
          </a:p>
        </p:txBody>
      </p:sp>
      <p:sp>
        <p:nvSpPr>
          <p:cNvPr id="14" name="Picture Placeholder 2"/>
          <p:cNvSpPr>
            <a:spLocks noGrp="1" noChangeAspect="1"/>
          </p:cNvSpPr>
          <p:nvPr>
            <p:ph type="pic" idx="1"/>
          </p:nvPr>
        </p:nvSpPr>
        <p:spPr>
          <a:xfrm>
            <a:off x="5697496"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508"/>
            </a:lvl1pPr>
            <a:lvl2pPr marL="430840" indent="0">
              <a:buNone/>
              <a:defRPr sz="1508"/>
            </a:lvl2pPr>
            <a:lvl3pPr marL="861680" indent="0">
              <a:buNone/>
              <a:defRPr sz="1508"/>
            </a:lvl3pPr>
            <a:lvl4pPr marL="1292520" indent="0">
              <a:buNone/>
              <a:defRPr sz="1508"/>
            </a:lvl4pPr>
            <a:lvl5pPr marL="1723361" indent="0">
              <a:buNone/>
              <a:defRPr sz="1508"/>
            </a:lvl5pPr>
            <a:lvl6pPr marL="2154200" indent="0">
              <a:buNone/>
              <a:defRPr sz="1508"/>
            </a:lvl6pPr>
            <a:lvl7pPr marL="2585040" indent="0">
              <a:buNone/>
              <a:defRPr sz="1508"/>
            </a:lvl7pPr>
            <a:lvl8pPr marL="3015881" indent="0">
              <a:buNone/>
              <a:defRPr sz="1508"/>
            </a:lvl8pPr>
            <a:lvl9pPr marL="3446720" indent="0">
              <a:buNone/>
              <a:defRPr sz="1508"/>
            </a:lvl9pPr>
          </a:lstStyle>
          <a:p>
            <a:pPr lvl="0"/>
            <a:r>
              <a:rPr lang="en-US" noProof="0"/>
              <a:t>Trascinare l'immagine su un segnaposto o fare clic sull'icona per aggiungerla</a:t>
            </a:r>
            <a:endParaRPr lang="en-US" noProof="0" dirty="0"/>
          </a:p>
        </p:txBody>
      </p:sp>
      <p:sp>
        <p:nvSpPr>
          <p:cNvPr id="4" name="Text Placeholder 3"/>
          <p:cNvSpPr>
            <a:spLocks noGrp="1"/>
          </p:cNvSpPr>
          <p:nvPr>
            <p:ph type="body" sz="half" idx="2"/>
          </p:nvPr>
        </p:nvSpPr>
        <p:spPr>
          <a:xfrm>
            <a:off x="1112332" y="3124199"/>
            <a:ext cx="4070679" cy="1828800"/>
          </a:xfrm>
        </p:spPr>
        <p:txBody>
          <a:bodyPr/>
          <a:lstStyle>
            <a:lvl1pPr marL="0" indent="0" algn="ctr">
              <a:buNone/>
              <a:defRPr sz="1696"/>
            </a:lvl1pPr>
            <a:lvl2pPr marL="430840" indent="0">
              <a:buNone/>
              <a:defRPr sz="1131"/>
            </a:lvl2pPr>
            <a:lvl3pPr marL="861680" indent="0">
              <a:buNone/>
              <a:defRPr sz="942"/>
            </a:lvl3pPr>
            <a:lvl4pPr marL="1292520" indent="0">
              <a:buNone/>
              <a:defRPr sz="848"/>
            </a:lvl4pPr>
            <a:lvl5pPr marL="1723361" indent="0">
              <a:buNone/>
              <a:defRPr sz="848"/>
            </a:lvl5pPr>
            <a:lvl6pPr marL="2154200" indent="0">
              <a:buNone/>
              <a:defRPr sz="848"/>
            </a:lvl6pPr>
            <a:lvl7pPr marL="2585040" indent="0">
              <a:buNone/>
              <a:defRPr sz="848"/>
            </a:lvl7pPr>
            <a:lvl8pPr marL="3015881" indent="0">
              <a:buNone/>
              <a:defRPr sz="848"/>
            </a:lvl8pPr>
            <a:lvl9pPr marL="3446720" indent="0">
              <a:buNone/>
              <a:defRPr sz="848"/>
            </a:lvl9pPr>
          </a:lstStyle>
          <a:p>
            <a:pPr lvl="0"/>
            <a:r>
              <a:rPr lang="en-US"/>
              <a:t>Fare clic per modificare gli stili del testo dello schema</a:t>
            </a:r>
          </a:p>
        </p:txBody>
      </p:sp>
      <p:sp>
        <p:nvSpPr>
          <p:cNvPr id="5" name="Date Placeholder 3">
            <a:extLst/>
          </p:cNvPr>
          <p:cNvSpPr>
            <a:spLocks noGrp="1"/>
          </p:cNvSpPr>
          <p:nvPr>
            <p:ph type="dt" sz="half" idx="10"/>
          </p:nvPr>
        </p:nvSpPr>
        <p:spPr/>
        <p:txBody>
          <a:bodyPr/>
          <a:lstStyle>
            <a:lvl1pPr>
              <a:defRPr/>
            </a:lvl1pPr>
          </a:lstStyle>
          <a:p>
            <a:pPr defTabSz="384210" eaLnBrk="0" fontAlgn="base" hangingPunct="0">
              <a:spcBef>
                <a:spcPct val="0"/>
              </a:spcBef>
              <a:spcAft>
                <a:spcPct val="0"/>
              </a:spcAft>
              <a:defRPr/>
            </a:pPr>
            <a:r>
              <a:rPr lang="it-IT" altLang="it-IT" smtClean="0">
                <a:solidFill>
                  <a:prstClr val="black"/>
                </a:solidFill>
              </a:rPr>
              <a:t>11/07/17</a:t>
            </a:r>
            <a:endParaRPr lang="it-IT" altLang="it-IT">
              <a:solidFill>
                <a:prstClr val="black"/>
              </a:solidFill>
            </a:endParaRPr>
          </a:p>
        </p:txBody>
      </p:sp>
      <p:sp>
        <p:nvSpPr>
          <p:cNvPr id="6" name="Footer Placeholder 4">
            <a:extLst/>
          </p:cNvPr>
          <p:cNvSpPr>
            <a:spLocks noGrp="1"/>
          </p:cNvSpPr>
          <p:nvPr>
            <p:ph type="ftr" sz="quarter" idx="11"/>
          </p:nvPr>
        </p:nvSpPr>
        <p:spPr/>
        <p:txBody>
          <a:bodyPr/>
          <a:lstStyle>
            <a:lvl1pPr>
              <a:defRPr/>
            </a:lvl1pPr>
          </a:lstStyle>
          <a:p>
            <a:pPr defTabSz="384210" eaLnBrk="0" fontAlgn="base" hangingPunct="0">
              <a:spcBef>
                <a:spcPct val="0"/>
              </a:spcBef>
              <a:spcAft>
                <a:spcPct val="0"/>
              </a:spcAft>
              <a:defRPr/>
            </a:pPr>
            <a:endParaRPr lang="en-US">
              <a:solidFill>
                <a:prstClr val="black"/>
              </a:solidFill>
            </a:endParaRPr>
          </a:p>
        </p:txBody>
      </p:sp>
      <p:sp>
        <p:nvSpPr>
          <p:cNvPr id="7" name="Slide Number Placeholder 5">
            <a:extLst/>
          </p:cNvPr>
          <p:cNvSpPr>
            <a:spLocks noGrp="1"/>
          </p:cNvSpPr>
          <p:nvPr>
            <p:ph type="sldNum" sz="quarter" idx="12"/>
          </p:nvPr>
        </p:nvSpPr>
        <p:spPr/>
        <p:txBody>
          <a:bodyPr/>
          <a:lstStyle>
            <a:lvl1pPr>
              <a:defRPr/>
            </a:lvl1pPr>
          </a:lstStyle>
          <a:p>
            <a:pPr defTabSz="384210" eaLnBrk="0" fontAlgn="base" hangingPunct="0">
              <a:spcBef>
                <a:spcPct val="0"/>
              </a:spcBef>
              <a:spcAft>
                <a:spcPct val="0"/>
              </a:spcAft>
              <a:defRPr/>
            </a:pPr>
            <a:fld id="{18A47484-2E6E-4EB0-9F68-1A0B0AFE0659}" type="slidenum">
              <a:rPr lang="it-IT" altLang="it-IT" smtClean="0">
                <a:solidFill>
                  <a:prstClr val="black"/>
                </a:solidFill>
              </a:rPr>
              <a:pPr defTabSz="384210" eaLnBrk="0" fontAlgn="base" hangingPunct="0">
                <a:spcBef>
                  <a:spcPct val="0"/>
                </a:spcBef>
                <a:spcAft>
                  <a:spcPct val="0"/>
                </a:spcAft>
                <a:defRPr/>
              </a:pPr>
              <a:t>‹N›</a:t>
            </a:fld>
            <a:endParaRPr lang="it-IT" altLang="it-IT">
              <a:solidFill>
                <a:prstClr val="black"/>
              </a:solidFill>
            </a:endParaRPr>
          </a:p>
        </p:txBody>
      </p:sp>
    </p:spTree>
    <p:extLst>
      <p:ext uri="{BB962C8B-B14F-4D97-AF65-F5344CB8AC3E}">
        <p14:creationId xmlns:p14="http://schemas.microsoft.com/office/powerpoint/2010/main" val="30520364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13524" y="4732865"/>
            <a:ext cx="7515991" cy="566738"/>
          </a:xfrm>
        </p:spPr>
        <p:txBody>
          <a:bodyPr anchor="b"/>
          <a:lstStyle>
            <a:lvl1pPr algn="ctr">
              <a:defRPr sz="2262" b="0"/>
            </a:lvl1pPr>
          </a:lstStyle>
          <a:p>
            <a:r>
              <a:rPr lang="en-US"/>
              <a:t>Fare clic per modificare stile</a:t>
            </a:r>
            <a:endParaRPr lang="en-US" dirty="0"/>
          </a:p>
        </p:txBody>
      </p:sp>
      <p:sp>
        <p:nvSpPr>
          <p:cNvPr id="3" name="Picture Placeholder 2"/>
          <p:cNvSpPr>
            <a:spLocks noGrp="1" noChangeAspect="1"/>
          </p:cNvSpPr>
          <p:nvPr>
            <p:ph type="pic" idx="1"/>
          </p:nvPr>
        </p:nvSpPr>
        <p:spPr>
          <a:xfrm>
            <a:off x="1789976"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508"/>
            </a:lvl1pPr>
            <a:lvl2pPr marL="430840" indent="0">
              <a:buNone/>
              <a:defRPr sz="1508"/>
            </a:lvl2pPr>
            <a:lvl3pPr marL="861680" indent="0">
              <a:buNone/>
              <a:defRPr sz="1508"/>
            </a:lvl3pPr>
            <a:lvl4pPr marL="1292520" indent="0">
              <a:buNone/>
              <a:defRPr sz="1508"/>
            </a:lvl4pPr>
            <a:lvl5pPr marL="1723361" indent="0">
              <a:buNone/>
              <a:defRPr sz="1508"/>
            </a:lvl5pPr>
            <a:lvl6pPr marL="2154200" indent="0">
              <a:buNone/>
              <a:defRPr sz="1508"/>
            </a:lvl6pPr>
            <a:lvl7pPr marL="2585040" indent="0">
              <a:buNone/>
              <a:defRPr sz="1508"/>
            </a:lvl7pPr>
            <a:lvl8pPr marL="3015881" indent="0">
              <a:buNone/>
              <a:defRPr sz="1508"/>
            </a:lvl8pPr>
            <a:lvl9pPr marL="3446720" indent="0">
              <a:buNone/>
              <a:defRPr sz="1508"/>
            </a:lvl9pPr>
          </a:lstStyle>
          <a:p>
            <a:pPr lvl="0"/>
            <a:r>
              <a:rPr lang="en-US" noProof="0"/>
              <a:t>Trascinare l'immagine su un segnaposto o fare clic sull'icona per aggiungerla</a:t>
            </a:r>
            <a:endParaRPr lang="en-US" noProof="0" dirty="0"/>
          </a:p>
        </p:txBody>
      </p:sp>
      <p:sp>
        <p:nvSpPr>
          <p:cNvPr id="4" name="Text Placeholder 3"/>
          <p:cNvSpPr>
            <a:spLocks noGrp="1"/>
          </p:cNvSpPr>
          <p:nvPr>
            <p:ph type="body" sz="half" idx="2"/>
          </p:nvPr>
        </p:nvSpPr>
        <p:spPr>
          <a:xfrm>
            <a:off x="1113524" y="5299604"/>
            <a:ext cx="7515991" cy="493712"/>
          </a:xfrm>
        </p:spPr>
        <p:txBody>
          <a:bodyPr/>
          <a:lstStyle>
            <a:lvl1pPr marL="0" indent="0" algn="ctr">
              <a:buNone/>
              <a:defRPr sz="1320"/>
            </a:lvl1pPr>
            <a:lvl2pPr marL="430840" indent="0">
              <a:buNone/>
              <a:defRPr sz="1131"/>
            </a:lvl2pPr>
            <a:lvl3pPr marL="861680" indent="0">
              <a:buNone/>
              <a:defRPr sz="942"/>
            </a:lvl3pPr>
            <a:lvl4pPr marL="1292520" indent="0">
              <a:buNone/>
              <a:defRPr sz="848"/>
            </a:lvl4pPr>
            <a:lvl5pPr marL="1723361" indent="0">
              <a:buNone/>
              <a:defRPr sz="848"/>
            </a:lvl5pPr>
            <a:lvl6pPr marL="2154200" indent="0">
              <a:buNone/>
              <a:defRPr sz="848"/>
            </a:lvl6pPr>
            <a:lvl7pPr marL="2585040" indent="0">
              <a:buNone/>
              <a:defRPr sz="848"/>
            </a:lvl7pPr>
            <a:lvl8pPr marL="3015881" indent="0">
              <a:buNone/>
              <a:defRPr sz="848"/>
            </a:lvl8pPr>
            <a:lvl9pPr marL="3446720" indent="0">
              <a:buNone/>
              <a:defRPr sz="848"/>
            </a:lvl9pPr>
          </a:lstStyle>
          <a:p>
            <a:pPr lvl="0"/>
            <a:r>
              <a:rPr lang="en-US"/>
              <a:t>Fare clic per modificare gli stili del testo dello schema</a:t>
            </a:r>
          </a:p>
        </p:txBody>
      </p:sp>
      <p:sp>
        <p:nvSpPr>
          <p:cNvPr id="5" name="Date Placeholder 3">
            <a:extLst/>
          </p:cNvPr>
          <p:cNvSpPr>
            <a:spLocks noGrp="1"/>
          </p:cNvSpPr>
          <p:nvPr>
            <p:ph type="dt" sz="half" idx="10"/>
          </p:nvPr>
        </p:nvSpPr>
        <p:spPr/>
        <p:txBody>
          <a:bodyPr/>
          <a:lstStyle>
            <a:lvl1pPr>
              <a:defRPr/>
            </a:lvl1pPr>
          </a:lstStyle>
          <a:p>
            <a:pPr defTabSz="384210" eaLnBrk="0" fontAlgn="base" hangingPunct="0">
              <a:spcBef>
                <a:spcPct val="0"/>
              </a:spcBef>
              <a:spcAft>
                <a:spcPct val="0"/>
              </a:spcAft>
              <a:defRPr/>
            </a:pPr>
            <a:r>
              <a:rPr lang="it-IT" altLang="it-IT" smtClean="0">
                <a:solidFill>
                  <a:prstClr val="black"/>
                </a:solidFill>
              </a:rPr>
              <a:t>11/07/17</a:t>
            </a:r>
            <a:endParaRPr lang="it-IT" altLang="it-IT">
              <a:solidFill>
                <a:prstClr val="black"/>
              </a:solidFill>
            </a:endParaRPr>
          </a:p>
        </p:txBody>
      </p:sp>
      <p:sp>
        <p:nvSpPr>
          <p:cNvPr id="6" name="Footer Placeholder 4">
            <a:extLst/>
          </p:cNvPr>
          <p:cNvSpPr>
            <a:spLocks noGrp="1"/>
          </p:cNvSpPr>
          <p:nvPr>
            <p:ph type="ftr" sz="quarter" idx="11"/>
          </p:nvPr>
        </p:nvSpPr>
        <p:spPr/>
        <p:txBody>
          <a:bodyPr/>
          <a:lstStyle>
            <a:lvl1pPr>
              <a:defRPr/>
            </a:lvl1pPr>
          </a:lstStyle>
          <a:p>
            <a:pPr defTabSz="384210" eaLnBrk="0" fontAlgn="base" hangingPunct="0">
              <a:spcBef>
                <a:spcPct val="0"/>
              </a:spcBef>
              <a:spcAft>
                <a:spcPct val="0"/>
              </a:spcAft>
              <a:defRPr/>
            </a:pPr>
            <a:endParaRPr lang="en-US">
              <a:solidFill>
                <a:prstClr val="black"/>
              </a:solidFill>
            </a:endParaRPr>
          </a:p>
        </p:txBody>
      </p:sp>
      <p:sp>
        <p:nvSpPr>
          <p:cNvPr id="7" name="Slide Number Placeholder 5">
            <a:extLst/>
          </p:cNvPr>
          <p:cNvSpPr>
            <a:spLocks noGrp="1"/>
          </p:cNvSpPr>
          <p:nvPr>
            <p:ph type="sldNum" sz="quarter" idx="12"/>
          </p:nvPr>
        </p:nvSpPr>
        <p:spPr/>
        <p:txBody>
          <a:bodyPr/>
          <a:lstStyle>
            <a:lvl1pPr>
              <a:defRPr/>
            </a:lvl1pPr>
          </a:lstStyle>
          <a:p>
            <a:pPr defTabSz="384210" eaLnBrk="0" fontAlgn="base" hangingPunct="0">
              <a:spcBef>
                <a:spcPct val="0"/>
              </a:spcBef>
              <a:spcAft>
                <a:spcPct val="0"/>
              </a:spcAft>
              <a:defRPr/>
            </a:pPr>
            <a:fld id="{9FA5885A-C899-41C4-B292-B01ECDAB543D}" type="slidenum">
              <a:rPr lang="it-IT" altLang="it-IT" smtClean="0">
                <a:solidFill>
                  <a:prstClr val="black"/>
                </a:solidFill>
              </a:rPr>
              <a:pPr defTabSz="384210" eaLnBrk="0" fontAlgn="base" hangingPunct="0">
                <a:spcBef>
                  <a:spcPct val="0"/>
                </a:spcBef>
                <a:spcAft>
                  <a:spcPct val="0"/>
                </a:spcAft>
                <a:defRPr/>
              </a:pPr>
              <a:t>‹N›</a:t>
            </a:fld>
            <a:endParaRPr lang="it-IT" altLang="it-IT">
              <a:solidFill>
                <a:prstClr val="black"/>
              </a:solidFill>
            </a:endParaRPr>
          </a:p>
        </p:txBody>
      </p:sp>
    </p:spTree>
    <p:extLst>
      <p:ext uri="{BB962C8B-B14F-4D97-AF65-F5344CB8AC3E}">
        <p14:creationId xmlns:p14="http://schemas.microsoft.com/office/powerpoint/2010/main" val="1030152759"/>
      </p:ext>
    </p:extLst>
  </p:cSld>
  <p:clrMapOvr>
    <a:masterClrMapping/>
  </p:clrMapOvr>
  <p:hf sldNum="0"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0"/>
            <a:ext cx="7515991" cy="3048000"/>
          </a:xfrm>
        </p:spPr>
        <p:txBody>
          <a:bodyPr/>
          <a:lstStyle>
            <a:lvl1pPr algn="ctr">
              <a:defRPr sz="3015" b="0" cap="none"/>
            </a:lvl1pPr>
          </a:lstStyle>
          <a:p>
            <a:r>
              <a:rPr lang="en-US"/>
              <a:t>Fare clic per modificare stile</a:t>
            </a:r>
            <a:endParaRPr lang="en-US" dirty="0"/>
          </a:p>
        </p:txBody>
      </p:sp>
      <p:sp>
        <p:nvSpPr>
          <p:cNvPr id="3" name="Text Placeholder 2"/>
          <p:cNvSpPr>
            <a:spLocks noGrp="1"/>
          </p:cNvSpPr>
          <p:nvPr>
            <p:ph type="body" idx="1"/>
          </p:nvPr>
        </p:nvSpPr>
        <p:spPr>
          <a:xfrm>
            <a:off x="1113524" y="4343400"/>
            <a:ext cx="7515992" cy="1447800"/>
          </a:xfrm>
        </p:spPr>
        <p:txBody>
          <a:bodyPr/>
          <a:lstStyle>
            <a:lvl1pPr marL="0" indent="0" algn="ctr">
              <a:buNone/>
              <a:defRPr sz="1885">
                <a:solidFill>
                  <a:schemeClr val="tx1"/>
                </a:solidFill>
              </a:defRPr>
            </a:lvl1pPr>
            <a:lvl2pPr marL="430840" indent="0">
              <a:buNone/>
              <a:defRPr sz="1696">
                <a:solidFill>
                  <a:schemeClr val="tx1">
                    <a:tint val="75000"/>
                  </a:schemeClr>
                </a:solidFill>
              </a:defRPr>
            </a:lvl2pPr>
            <a:lvl3pPr marL="861680" indent="0">
              <a:buNone/>
              <a:defRPr sz="1508">
                <a:solidFill>
                  <a:schemeClr val="tx1">
                    <a:tint val="75000"/>
                  </a:schemeClr>
                </a:solidFill>
              </a:defRPr>
            </a:lvl3pPr>
            <a:lvl4pPr marL="1292520" indent="0">
              <a:buNone/>
              <a:defRPr sz="1320">
                <a:solidFill>
                  <a:schemeClr val="tx1">
                    <a:tint val="75000"/>
                  </a:schemeClr>
                </a:solidFill>
              </a:defRPr>
            </a:lvl4pPr>
            <a:lvl5pPr marL="1723361" indent="0">
              <a:buNone/>
              <a:defRPr sz="1320">
                <a:solidFill>
                  <a:schemeClr val="tx1">
                    <a:tint val="75000"/>
                  </a:schemeClr>
                </a:solidFill>
              </a:defRPr>
            </a:lvl5pPr>
            <a:lvl6pPr marL="2154200" indent="0">
              <a:buNone/>
              <a:defRPr sz="1320">
                <a:solidFill>
                  <a:schemeClr val="tx1">
                    <a:tint val="75000"/>
                  </a:schemeClr>
                </a:solidFill>
              </a:defRPr>
            </a:lvl6pPr>
            <a:lvl7pPr marL="2585040" indent="0">
              <a:buNone/>
              <a:defRPr sz="1320">
                <a:solidFill>
                  <a:schemeClr val="tx1">
                    <a:tint val="75000"/>
                  </a:schemeClr>
                </a:solidFill>
              </a:defRPr>
            </a:lvl7pPr>
            <a:lvl8pPr marL="3015881" indent="0">
              <a:buNone/>
              <a:defRPr sz="1320">
                <a:solidFill>
                  <a:schemeClr val="tx1">
                    <a:tint val="75000"/>
                  </a:schemeClr>
                </a:solidFill>
              </a:defRPr>
            </a:lvl8pPr>
            <a:lvl9pPr marL="3446720" indent="0">
              <a:buNone/>
              <a:defRPr sz="1320">
                <a:solidFill>
                  <a:schemeClr val="tx1">
                    <a:tint val="75000"/>
                  </a:schemeClr>
                </a:solidFill>
              </a:defRPr>
            </a:lvl9pPr>
          </a:lstStyle>
          <a:p>
            <a:pPr lvl="0"/>
            <a:r>
              <a:rPr lang="en-US"/>
              <a:t>Fare clic per modificare gli stili del testo dello schema</a:t>
            </a:r>
          </a:p>
        </p:txBody>
      </p:sp>
      <p:sp>
        <p:nvSpPr>
          <p:cNvPr id="4" name="Date Placeholder 3">
            <a:extLst/>
          </p:cNvPr>
          <p:cNvSpPr>
            <a:spLocks noGrp="1"/>
          </p:cNvSpPr>
          <p:nvPr>
            <p:ph type="dt" sz="half" idx="10"/>
          </p:nvPr>
        </p:nvSpPr>
        <p:spPr/>
        <p:txBody>
          <a:bodyPr/>
          <a:lstStyle>
            <a:lvl1pPr>
              <a:defRPr/>
            </a:lvl1pPr>
          </a:lstStyle>
          <a:p>
            <a:pPr defTabSz="384210" eaLnBrk="0" fontAlgn="base" hangingPunct="0">
              <a:spcBef>
                <a:spcPct val="0"/>
              </a:spcBef>
              <a:spcAft>
                <a:spcPct val="0"/>
              </a:spcAft>
              <a:defRPr/>
            </a:pPr>
            <a:r>
              <a:rPr lang="it-IT" altLang="it-IT" smtClean="0">
                <a:solidFill>
                  <a:prstClr val="black"/>
                </a:solidFill>
              </a:rPr>
              <a:t>11/07/17</a:t>
            </a:r>
            <a:endParaRPr lang="it-IT" altLang="it-IT">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defTabSz="384210" eaLnBrk="0" fontAlgn="base" hangingPunct="0">
              <a:spcBef>
                <a:spcPct val="0"/>
              </a:spcBef>
              <a:spcAft>
                <a:spcPct val="0"/>
              </a:spcAft>
              <a:defRPr/>
            </a:pPr>
            <a:endParaRPr lang="en-US">
              <a:solidFill>
                <a:prstClr val="black"/>
              </a:solidFill>
            </a:endParaRPr>
          </a:p>
        </p:txBody>
      </p:sp>
      <p:sp>
        <p:nvSpPr>
          <p:cNvPr id="6" name="Slide Number Placeholder 5">
            <a:extLst/>
          </p:cNvPr>
          <p:cNvSpPr>
            <a:spLocks noGrp="1"/>
          </p:cNvSpPr>
          <p:nvPr>
            <p:ph type="sldNum" sz="quarter" idx="12"/>
          </p:nvPr>
        </p:nvSpPr>
        <p:spPr/>
        <p:txBody>
          <a:bodyPr/>
          <a:lstStyle>
            <a:lvl1pPr>
              <a:defRPr/>
            </a:lvl1pPr>
          </a:lstStyle>
          <a:p>
            <a:pPr defTabSz="384210" eaLnBrk="0" fontAlgn="base" hangingPunct="0">
              <a:spcBef>
                <a:spcPct val="0"/>
              </a:spcBef>
              <a:spcAft>
                <a:spcPct val="0"/>
              </a:spcAft>
              <a:defRPr/>
            </a:pPr>
            <a:fld id="{927799CA-9724-4635-AB73-8EDAF75EE589}" type="slidenum">
              <a:rPr lang="it-IT" altLang="it-IT" smtClean="0">
                <a:solidFill>
                  <a:prstClr val="black"/>
                </a:solidFill>
              </a:rPr>
              <a:pPr defTabSz="384210" eaLnBrk="0" fontAlgn="base" hangingPunct="0">
                <a:spcBef>
                  <a:spcPct val="0"/>
                </a:spcBef>
                <a:spcAft>
                  <a:spcPct val="0"/>
                </a:spcAft>
                <a:defRPr/>
              </a:pPr>
              <a:t>‹N›</a:t>
            </a:fld>
            <a:endParaRPr lang="it-IT" altLang="it-IT">
              <a:solidFill>
                <a:prstClr val="black"/>
              </a:solidFill>
            </a:endParaRPr>
          </a:p>
        </p:txBody>
      </p:sp>
    </p:spTree>
    <p:extLst>
      <p:ext uri="{BB962C8B-B14F-4D97-AF65-F5344CB8AC3E}">
        <p14:creationId xmlns:p14="http://schemas.microsoft.com/office/powerpoint/2010/main" val="3783507011"/>
      </p:ext>
    </p:extLst>
  </p:cSld>
  <p:clrMapOvr>
    <a:masterClrMapping/>
  </p:clrMapOvr>
  <p:hf sldNum="0"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5" name="TextBox 13">
            <a:extLst/>
          </p:cNvPr>
          <p:cNvSpPr txBox="1"/>
          <p:nvPr/>
        </p:nvSpPr>
        <p:spPr>
          <a:xfrm>
            <a:off x="969386" y="863014"/>
            <a:ext cx="457540" cy="584947"/>
          </a:xfrm>
          <a:prstGeom prst="rect">
            <a:avLst/>
          </a:prstGeom>
        </p:spPr>
        <p:txBody>
          <a:bodyPr lIns="86167" tIns="43084" rIns="86167" bIns="43084"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384210" rtl="0" eaLnBrk="0" fontAlgn="base" latinLnBrk="0" hangingPunct="0">
              <a:lnSpc>
                <a:spcPct val="100000"/>
              </a:lnSpc>
              <a:spcBef>
                <a:spcPct val="0"/>
              </a:spcBef>
              <a:spcAft>
                <a:spcPct val="0"/>
              </a:spcAft>
              <a:buClrTx/>
              <a:buSzTx/>
              <a:buFontTx/>
              <a:buNone/>
              <a:tabLst/>
              <a:defRPr/>
            </a:pPr>
            <a:r>
              <a:rPr kumimoji="0" lang="en-US" sz="7539" b="0" i="0" u="none" strike="noStrike" kern="1200" cap="all" spc="0" normalizeH="0" baseline="0" noProof="0" dirty="0">
                <a:ln w="3175" cmpd="sng">
                  <a:noFill/>
                </a:ln>
                <a:solidFill>
                  <a:prstClr val="black"/>
                </a:solidFill>
                <a:effectLst/>
                <a:uLnTx/>
                <a:uFillTx/>
                <a:latin typeface="Corbel" charset="0"/>
                <a:ea typeface="ＭＳ Ｐゴシック" charset="-128"/>
                <a:cs typeface="+mn-cs"/>
              </a:rPr>
              <a:t>“</a:t>
            </a:r>
          </a:p>
        </p:txBody>
      </p:sp>
      <p:sp>
        <p:nvSpPr>
          <p:cNvPr id="6" name="TextBox 14">
            <a:extLst/>
          </p:cNvPr>
          <p:cNvSpPr txBox="1"/>
          <p:nvPr/>
        </p:nvSpPr>
        <p:spPr>
          <a:xfrm>
            <a:off x="8171899" y="2819561"/>
            <a:ext cx="457539" cy="584947"/>
          </a:xfrm>
          <a:prstGeom prst="rect">
            <a:avLst/>
          </a:prstGeom>
        </p:spPr>
        <p:txBody>
          <a:bodyPr lIns="86167" tIns="43084" rIns="86167" bIns="43084"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384210" rtl="0" eaLnBrk="0" fontAlgn="base" latinLnBrk="0" hangingPunct="0">
              <a:lnSpc>
                <a:spcPct val="100000"/>
              </a:lnSpc>
              <a:spcBef>
                <a:spcPct val="0"/>
              </a:spcBef>
              <a:spcAft>
                <a:spcPct val="0"/>
              </a:spcAft>
              <a:buClrTx/>
              <a:buSzTx/>
              <a:buFontTx/>
              <a:buNone/>
              <a:tabLst/>
              <a:defRPr/>
            </a:pPr>
            <a:r>
              <a:rPr kumimoji="0" lang="en-US" sz="7539" b="0" i="0" u="none" strike="noStrike" kern="1200" cap="all" spc="0" normalizeH="0" baseline="0" noProof="0" dirty="0">
                <a:ln w="3175" cmpd="sng">
                  <a:noFill/>
                </a:ln>
                <a:solidFill>
                  <a:prstClr val="black"/>
                </a:solidFill>
                <a:effectLst/>
                <a:uLnTx/>
                <a:uFillTx/>
                <a:latin typeface="Corbel" charset="0"/>
                <a:ea typeface="ＭＳ Ｐゴシック" charset="-128"/>
                <a:cs typeface="+mn-cs"/>
              </a:rPr>
              <a:t>”</a:t>
            </a:r>
          </a:p>
        </p:txBody>
      </p:sp>
      <p:sp>
        <p:nvSpPr>
          <p:cNvPr id="2" name="Title 1"/>
          <p:cNvSpPr>
            <a:spLocks noGrp="1"/>
          </p:cNvSpPr>
          <p:nvPr>
            <p:ph type="title"/>
          </p:nvPr>
        </p:nvSpPr>
        <p:spPr>
          <a:xfrm>
            <a:off x="1426741" y="685802"/>
            <a:ext cx="6974115" cy="2743199"/>
          </a:xfrm>
        </p:spPr>
        <p:txBody>
          <a:bodyPr/>
          <a:lstStyle>
            <a:lvl1pPr algn="ctr">
              <a:defRPr sz="3015" b="0" cap="none">
                <a:solidFill>
                  <a:schemeClr val="tx1"/>
                </a:solidFill>
              </a:defRPr>
            </a:lvl1pPr>
          </a:lstStyle>
          <a:p>
            <a:r>
              <a:rPr lang="en-US"/>
              <a:t>Fare clic per modificare stile</a:t>
            </a:r>
            <a:endParaRPr lang="en-US" dirty="0"/>
          </a:p>
        </p:txBody>
      </p:sp>
      <p:sp>
        <p:nvSpPr>
          <p:cNvPr id="10" name="Text Placeholder 9"/>
          <p:cNvSpPr>
            <a:spLocks noGrp="1"/>
          </p:cNvSpPr>
          <p:nvPr>
            <p:ph type="body" sz="quarter" idx="13"/>
          </p:nvPr>
        </p:nvSpPr>
        <p:spPr>
          <a:xfrm>
            <a:off x="1598236" y="3428999"/>
            <a:ext cx="6631128" cy="381000"/>
          </a:xfrm>
        </p:spPr>
        <p:txBody>
          <a:bodyPr/>
          <a:lstStyle>
            <a:lvl1pPr marL="0" indent="0">
              <a:buFontTx/>
              <a:buNone/>
              <a:defRPr sz="1696"/>
            </a:lvl1pPr>
            <a:lvl2pPr marL="430840" indent="0">
              <a:buFontTx/>
              <a:buNone/>
              <a:defRPr/>
            </a:lvl2pPr>
            <a:lvl3pPr marL="861680" indent="0">
              <a:buFontTx/>
              <a:buNone/>
              <a:defRPr/>
            </a:lvl3pPr>
            <a:lvl4pPr marL="1292520" indent="0">
              <a:buFontTx/>
              <a:buNone/>
              <a:defRPr/>
            </a:lvl4pPr>
            <a:lvl5pPr marL="1723361" indent="0">
              <a:buFontTx/>
              <a:buNone/>
              <a:defRPr/>
            </a:lvl5pPr>
          </a:lstStyle>
          <a:p>
            <a:pPr lvl="0"/>
            <a:r>
              <a:rPr lang="en-US"/>
              <a:t>Fare clic per modificare gli stili del testo dello schema</a:t>
            </a:r>
          </a:p>
        </p:txBody>
      </p:sp>
      <p:sp>
        <p:nvSpPr>
          <p:cNvPr id="3" name="Text Placeholder 2"/>
          <p:cNvSpPr>
            <a:spLocks noGrp="1"/>
          </p:cNvSpPr>
          <p:nvPr>
            <p:ph type="body" idx="1"/>
          </p:nvPr>
        </p:nvSpPr>
        <p:spPr>
          <a:xfrm>
            <a:off x="1113524" y="4343400"/>
            <a:ext cx="7515991" cy="1447800"/>
          </a:xfrm>
        </p:spPr>
        <p:txBody>
          <a:bodyPr/>
          <a:lstStyle>
            <a:lvl1pPr marL="0" indent="0" algn="ctr">
              <a:buNone/>
              <a:defRPr sz="1885">
                <a:solidFill>
                  <a:schemeClr val="tx1"/>
                </a:solidFill>
              </a:defRPr>
            </a:lvl1pPr>
            <a:lvl2pPr marL="430840" indent="0">
              <a:buNone/>
              <a:defRPr sz="1696">
                <a:solidFill>
                  <a:schemeClr val="tx1">
                    <a:tint val="75000"/>
                  </a:schemeClr>
                </a:solidFill>
              </a:defRPr>
            </a:lvl2pPr>
            <a:lvl3pPr marL="861680" indent="0">
              <a:buNone/>
              <a:defRPr sz="1508">
                <a:solidFill>
                  <a:schemeClr val="tx1">
                    <a:tint val="75000"/>
                  </a:schemeClr>
                </a:solidFill>
              </a:defRPr>
            </a:lvl3pPr>
            <a:lvl4pPr marL="1292520" indent="0">
              <a:buNone/>
              <a:defRPr sz="1320">
                <a:solidFill>
                  <a:schemeClr val="tx1">
                    <a:tint val="75000"/>
                  </a:schemeClr>
                </a:solidFill>
              </a:defRPr>
            </a:lvl4pPr>
            <a:lvl5pPr marL="1723361" indent="0">
              <a:buNone/>
              <a:defRPr sz="1320">
                <a:solidFill>
                  <a:schemeClr val="tx1">
                    <a:tint val="75000"/>
                  </a:schemeClr>
                </a:solidFill>
              </a:defRPr>
            </a:lvl5pPr>
            <a:lvl6pPr marL="2154200" indent="0">
              <a:buNone/>
              <a:defRPr sz="1320">
                <a:solidFill>
                  <a:schemeClr val="tx1">
                    <a:tint val="75000"/>
                  </a:schemeClr>
                </a:solidFill>
              </a:defRPr>
            </a:lvl6pPr>
            <a:lvl7pPr marL="2585040" indent="0">
              <a:buNone/>
              <a:defRPr sz="1320">
                <a:solidFill>
                  <a:schemeClr val="tx1">
                    <a:tint val="75000"/>
                  </a:schemeClr>
                </a:solidFill>
              </a:defRPr>
            </a:lvl7pPr>
            <a:lvl8pPr marL="3015881" indent="0">
              <a:buNone/>
              <a:defRPr sz="1320">
                <a:solidFill>
                  <a:schemeClr val="tx1">
                    <a:tint val="75000"/>
                  </a:schemeClr>
                </a:solidFill>
              </a:defRPr>
            </a:lvl8pPr>
            <a:lvl9pPr marL="3446720" indent="0">
              <a:buNone/>
              <a:defRPr sz="1320">
                <a:solidFill>
                  <a:schemeClr val="tx1">
                    <a:tint val="75000"/>
                  </a:schemeClr>
                </a:solidFill>
              </a:defRPr>
            </a:lvl9pPr>
          </a:lstStyle>
          <a:p>
            <a:pPr lvl="0"/>
            <a:r>
              <a:rPr lang="en-US"/>
              <a:t>Fare clic per modificare gli stili del testo dello schema</a:t>
            </a:r>
          </a:p>
        </p:txBody>
      </p:sp>
      <p:sp>
        <p:nvSpPr>
          <p:cNvPr id="7" name="Date Placeholder 3">
            <a:extLst/>
          </p:cNvPr>
          <p:cNvSpPr>
            <a:spLocks noGrp="1"/>
          </p:cNvSpPr>
          <p:nvPr>
            <p:ph type="dt" sz="half" idx="14"/>
          </p:nvPr>
        </p:nvSpPr>
        <p:spPr/>
        <p:txBody>
          <a:bodyPr/>
          <a:lstStyle>
            <a:lvl1pPr>
              <a:defRPr/>
            </a:lvl1pPr>
          </a:lstStyle>
          <a:p>
            <a:pPr defTabSz="384210" eaLnBrk="0" fontAlgn="base" hangingPunct="0">
              <a:spcBef>
                <a:spcPct val="0"/>
              </a:spcBef>
              <a:spcAft>
                <a:spcPct val="0"/>
              </a:spcAft>
              <a:defRPr/>
            </a:pPr>
            <a:r>
              <a:rPr lang="it-IT" altLang="it-IT" smtClean="0">
                <a:solidFill>
                  <a:prstClr val="black"/>
                </a:solidFill>
              </a:rPr>
              <a:t>11/07/17</a:t>
            </a:r>
            <a:endParaRPr lang="it-IT" altLang="it-IT">
              <a:solidFill>
                <a:prstClr val="black"/>
              </a:solidFill>
            </a:endParaRPr>
          </a:p>
        </p:txBody>
      </p:sp>
      <p:sp>
        <p:nvSpPr>
          <p:cNvPr id="8" name="Footer Placeholder 4">
            <a:extLst/>
          </p:cNvPr>
          <p:cNvSpPr>
            <a:spLocks noGrp="1"/>
          </p:cNvSpPr>
          <p:nvPr>
            <p:ph type="ftr" sz="quarter" idx="15"/>
          </p:nvPr>
        </p:nvSpPr>
        <p:spPr/>
        <p:txBody>
          <a:bodyPr/>
          <a:lstStyle>
            <a:lvl1pPr>
              <a:defRPr/>
            </a:lvl1pPr>
          </a:lstStyle>
          <a:p>
            <a:pPr defTabSz="384210" eaLnBrk="0" fontAlgn="base" hangingPunct="0">
              <a:spcBef>
                <a:spcPct val="0"/>
              </a:spcBef>
              <a:spcAft>
                <a:spcPct val="0"/>
              </a:spcAft>
              <a:defRPr/>
            </a:pPr>
            <a:endParaRPr lang="en-US">
              <a:solidFill>
                <a:prstClr val="black"/>
              </a:solidFill>
            </a:endParaRPr>
          </a:p>
        </p:txBody>
      </p:sp>
      <p:sp>
        <p:nvSpPr>
          <p:cNvPr id="9" name="Slide Number Placeholder 5">
            <a:extLst/>
          </p:cNvPr>
          <p:cNvSpPr>
            <a:spLocks noGrp="1"/>
          </p:cNvSpPr>
          <p:nvPr>
            <p:ph type="sldNum" sz="quarter" idx="16"/>
          </p:nvPr>
        </p:nvSpPr>
        <p:spPr/>
        <p:txBody>
          <a:bodyPr/>
          <a:lstStyle>
            <a:lvl1pPr>
              <a:defRPr/>
            </a:lvl1pPr>
          </a:lstStyle>
          <a:p>
            <a:pPr defTabSz="384210" eaLnBrk="0" fontAlgn="base" hangingPunct="0">
              <a:spcBef>
                <a:spcPct val="0"/>
              </a:spcBef>
              <a:spcAft>
                <a:spcPct val="0"/>
              </a:spcAft>
              <a:defRPr/>
            </a:pPr>
            <a:fld id="{A6A761F8-BD18-4730-BE21-BB59071EF904}" type="slidenum">
              <a:rPr lang="it-IT" altLang="it-IT" smtClean="0">
                <a:solidFill>
                  <a:prstClr val="black"/>
                </a:solidFill>
              </a:rPr>
              <a:pPr defTabSz="384210" eaLnBrk="0" fontAlgn="base" hangingPunct="0">
                <a:spcBef>
                  <a:spcPct val="0"/>
                </a:spcBef>
                <a:spcAft>
                  <a:spcPct val="0"/>
                </a:spcAft>
                <a:defRPr/>
              </a:pPr>
              <a:t>‹N›</a:t>
            </a:fld>
            <a:endParaRPr lang="it-IT" altLang="it-IT">
              <a:solidFill>
                <a:prstClr val="black"/>
              </a:solidFill>
            </a:endParaRPr>
          </a:p>
        </p:txBody>
      </p:sp>
    </p:spTree>
    <p:extLst>
      <p:ext uri="{BB962C8B-B14F-4D97-AF65-F5344CB8AC3E}">
        <p14:creationId xmlns:p14="http://schemas.microsoft.com/office/powerpoint/2010/main" val="2988052137"/>
      </p:ext>
    </p:extLst>
  </p:cSld>
  <p:clrMapOvr>
    <a:masterClrMapping/>
  </p:clrMapOvr>
  <p:hf sldNum="0"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13526" y="3308581"/>
            <a:ext cx="7515989" cy="1468800"/>
          </a:xfrm>
        </p:spPr>
        <p:txBody>
          <a:bodyPr anchor="b"/>
          <a:lstStyle>
            <a:lvl1pPr algn="r">
              <a:defRPr sz="3015" b="0" cap="none"/>
            </a:lvl1pPr>
          </a:lstStyle>
          <a:p>
            <a:r>
              <a:rPr lang="en-US"/>
              <a:t>Fare clic per modificare stile</a:t>
            </a:r>
            <a:endParaRPr lang="en-US" dirty="0"/>
          </a:p>
        </p:txBody>
      </p:sp>
      <p:sp>
        <p:nvSpPr>
          <p:cNvPr id="3" name="Text Placeholder 2"/>
          <p:cNvSpPr>
            <a:spLocks noGrp="1"/>
          </p:cNvSpPr>
          <p:nvPr>
            <p:ph type="body" idx="1"/>
          </p:nvPr>
        </p:nvSpPr>
        <p:spPr>
          <a:xfrm>
            <a:off x="1113524" y="4777381"/>
            <a:ext cx="7515990" cy="860400"/>
          </a:xfrm>
        </p:spPr>
        <p:txBody>
          <a:bodyPr anchor="t"/>
          <a:lstStyle>
            <a:lvl1pPr marL="0" indent="0" algn="r">
              <a:buNone/>
              <a:defRPr sz="1885">
                <a:solidFill>
                  <a:schemeClr val="tx1"/>
                </a:solidFill>
              </a:defRPr>
            </a:lvl1pPr>
            <a:lvl2pPr marL="430840" indent="0">
              <a:buNone/>
              <a:defRPr sz="1696">
                <a:solidFill>
                  <a:schemeClr val="tx1">
                    <a:tint val="75000"/>
                  </a:schemeClr>
                </a:solidFill>
              </a:defRPr>
            </a:lvl2pPr>
            <a:lvl3pPr marL="861680" indent="0">
              <a:buNone/>
              <a:defRPr sz="1508">
                <a:solidFill>
                  <a:schemeClr val="tx1">
                    <a:tint val="75000"/>
                  </a:schemeClr>
                </a:solidFill>
              </a:defRPr>
            </a:lvl3pPr>
            <a:lvl4pPr marL="1292520" indent="0">
              <a:buNone/>
              <a:defRPr sz="1320">
                <a:solidFill>
                  <a:schemeClr val="tx1">
                    <a:tint val="75000"/>
                  </a:schemeClr>
                </a:solidFill>
              </a:defRPr>
            </a:lvl4pPr>
            <a:lvl5pPr marL="1723361" indent="0">
              <a:buNone/>
              <a:defRPr sz="1320">
                <a:solidFill>
                  <a:schemeClr val="tx1">
                    <a:tint val="75000"/>
                  </a:schemeClr>
                </a:solidFill>
              </a:defRPr>
            </a:lvl5pPr>
            <a:lvl6pPr marL="2154200" indent="0">
              <a:buNone/>
              <a:defRPr sz="1320">
                <a:solidFill>
                  <a:schemeClr val="tx1">
                    <a:tint val="75000"/>
                  </a:schemeClr>
                </a:solidFill>
              </a:defRPr>
            </a:lvl6pPr>
            <a:lvl7pPr marL="2585040" indent="0">
              <a:buNone/>
              <a:defRPr sz="1320">
                <a:solidFill>
                  <a:schemeClr val="tx1">
                    <a:tint val="75000"/>
                  </a:schemeClr>
                </a:solidFill>
              </a:defRPr>
            </a:lvl7pPr>
            <a:lvl8pPr marL="3015881" indent="0">
              <a:buNone/>
              <a:defRPr sz="1320">
                <a:solidFill>
                  <a:schemeClr val="tx1">
                    <a:tint val="75000"/>
                  </a:schemeClr>
                </a:solidFill>
              </a:defRPr>
            </a:lvl8pPr>
            <a:lvl9pPr marL="3446720" indent="0">
              <a:buNone/>
              <a:defRPr sz="1320">
                <a:solidFill>
                  <a:schemeClr val="tx1">
                    <a:tint val="75000"/>
                  </a:schemeClr>
                </a:solidFill>
              </a:defRPr>
            </a:lvl9pPr>
          </a:lstStyle>
          <a:p>
            <a:pPr lvl="0"/>
            <a:r>
              <a:rPr lang="en-US"/>
              <a:t>Fare clic per modificare gli stili del testo dello schema</a:t>
            </a:r>
          </a:p>
        </p:txBody>
      </p:sp>
      <p:sp>
        <p:nvSpPr>
          <p:cNvPr id="4" name="Date Placeholder 3">
            <a:extLst/>
          </p:cNvPr>
          <p:cNvSpPr>
            <a:spLocks noGrp="1"/>
          </p:cNvSpPr>
          <p:nvPr>
            <p:ph type="dt" sz="half" idx="10"/>
          </p:nvPr>
        </p:nvSpPr>
        <p:spPr/>
        <p:txBody>
          <a:bodyPr/>
          <a:lstStyle>
            <a:lvl1pPr>
              <a:defRPr/>
            </a:lvl1pPr>
          </a:lstStyle>
          <a:p>
            <a:pPr defTabSz="384210" eaLnBrk="0" fontAlgn="base" hangingPunct="0">
              <a:spcBef>
                <a:spcPct val="0"/>
              </a:spcBef>
              <a:spcAft>
                <a:spcPct val="0"/>
              </a:spcAft>
              <a:defRPr/>
            </a:pPr>
            <a:r>
              <a:rPr lang="it-IT" altLang="it-IT" smtClean="0">
                <a:solidFill>
                  <a:prstClr val="black"/>
                </a:solidFill>
              </a:rPr>
              <a:t>11/07/17</a:t>
            </a:r>
            <a:endParaRPr lang="it-IT" altLang="it-IT">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defTabSz="384210" eaLnBrk="0" fontAlgn="base" hangingPunct="0">
              <a:spcBef>
                <a:spcPct val="0"/>
              </a:spcBef>
              <a:spcAft>
                <a:spcPct val="0"/>
              </a:spcAft>
              <a:defRPr/>
            </a:pPr>
            <a:endParaRPr lang="en-US">
              <a:solidFill>
                <a:prstClr val="black"/>
              </a:solidFill>
            </a:endParaRPr>
          </a:p>
        </p:txBody>
      </p:sp>
      <p:sp>
        <p:nvSpPr>
          <p:cNvPr id="6" name="Slide Number Placeholder 5">
            <a:extLst/>
          </p:cNvPr>
          <p:cNvSpPr>
            <a:spLocks noGrp="1"/>
          </p:cNvSpPr>
          <p:nvPr>
            <p:ph type="sldNum" sz="quarter" idx="12"/>
          </p:nvPr>
        </p:nvSpPr>
        <p:spPr/>
        <p:txBody>
          <a:bodyPr/>
          <a:lstStyle>
            <a:lvl1pPr>
              <a:defRPr/>
            </a:lvl1pPr>
          </a:lstStyle>
          <a:p>
            <a:pPr defTabSz="384210" eaLnBrk="0" fontAlgn="base" hangingPunct="0">
              <a:spcBef>
                <a:spcPct val="0"/>
              </a:spcBef>
              <a:spcAft>
                <a:spcPct val="0"/>
              </a:spcAft>
              <a:defRPr/>
            </a:pPr>
            <a:fld id="{31EFB4DA-0064-4F91-BA52-283788D1DB73}" type="slidenum">
              <a:rPr lang="it-IT" altLang="it-IT" smtClean="0">
                <a:solidFill>
                  <a:prstClr val="black"/>
                </a:solidFill>
              </a:rPr>
              <a:pPr defTabSz="384210" eaLnBrk="0" fontAlgn="base" hangingPunct="0">
                <a:spcBef>
                  <a:spcPct val="0"/>
                </a:spcBef>
                <a:spcAft>
                  <a:spcPct val="0"/>
                </a:spcAft>
                <a:defRPr/>
              </a:pPr>
              <a:t>‹N›</a:t>
            </a:fld>
            <a:endParaRPr lang="it-IT" altLang="it-IT">
              <a:solidFill>
                <a:prstClr val="black"/>
              </a:solidFill>
            </a:endParaRPr>
          </a:p>
        </p:txBody>
      </p:sp>
    </p:spTree>
    <p:extLst>
      <p:ext uri="{BB962C8B-B14F-4D97-AF65-F5344CB8AC3E}">
        <p14:creationId xmlns:p14="http://schemas.microsoft.com/office/powerpoint/2010/main" val="2122940599"/>
      </p:ext>
    </p:extLst>
  </p:cSld>
  <p:clrMapOvr>
    <a:masterClrMapping/>
  </p:clrMapOvr>
  <p:hf sldNum="0" hdr="0" ftr="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5" name="TextBox 13">
            <a:extLst/>
          </p:cNvPr>
          <p:cNvSpPr txBox="1"/>
          <p:nvPr/>
        </p:nvSpPr>
        <p:spPr>
          <a:xfrm>
            <a:off x="969386" y="863014"/>
            <a:ext cx="457540" cy="584947"/>
          </a:xfrm>
          <a:prstGeom prst="rect">
            <a:avLst/>
          </a:prstGeom>
        </p:spPr>
        <p:txBody>
          <a:bodyPr lIns="86167" tIns="43084" rIns="86167" bIns="43084"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384210" rtl="0" eaLnBrk="0" fontAlgn="base" latinLnBrk="0" hangingPunct="0">
              <a:lnSpc>
                <a:spcPct val="100000"/>
              </a:lnSpc>
              <a:spcBef>
                <a:spcPct val="0"/>
              </a:spcBef>
              <a:spcAft>
                <a:spcPct val="0"/>
              </a:spcAft>
              <a:buClrTx/>
              <a:buSzTx/>
              <a:buFontTx/>
              <a:buNone/>
              <a:tabLst/>
              <a:defRPr/>
            </a:pPr>
            <a:r>
              <a:rPr kumimoji="0" lang="en-US" sz="7539" b="0" i="0" u="none" strike="noStrike" kern="1200" cap="all" spc="0" normalizeH="0" baseline="0" noProof="0" dirty="0">
                <a:ln w="3175" cmpd="sng">
                  <a:noFill/>
                </a:ln>
                <a:solidFill>
                  <a:prstClr val="black"/>
                </a:solidFill>
                <a:effectLst/>
                <a:uLnTx/>
                <a:uFillTx/>
                <a:latin typeface="Corbel" charset="0"/>
                <a:ea typeface="ＭＳ Ｐゴシック" charset="-128"/>
                <a:cs typeface="+mn-cs"/>
              </a:rPr>
              <a:t>“</a:t>
            </a:r>
          </a:p>
        </p:txBody>
      </p:sp>
      <p:sp>
        <p:nvSpPr>
          <p:cNvPr id="6" name="TextBox 14">
            <a:extLst/>
          </p:cNvPr>
          <p:cNvSpPr txBox="1"/>
          <p:nvPr/>
        </p:nvSpPr>
        <p:spPr>
          <a:xfrm>
            <a:off x="8171899" y="2819561"/>
            <a:ext cx="457539" cy="584947"/>
          </a:xfrm>
          <a:prstGeom prst="rect">
            <a:avLst/>
          </a:prstGeom>
        </p:spPr>
        <p:txBody>
          <a:bodyPr lIns="86167" tIns="43084" rIns="86167" bIns="43084"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384210" rtl="0" eaLnBrk="0" fontAlgn="base" latinLnBrk="0" hangingPunct="0">
              <a:lnSpc>
                <a:spcPct val="100000"/>
              </a:lnSpc>
              <a:spcBef>
                <a:spcPct val="0"/>
              </a:spcBef>
              <a:spcAft>
                <a:spcPct val="0"/>
              </a:spcAft>
              <a:buClrTx/>
              <a:buSzTx/>
              <a:buFontTx/>
              <a:buNone/>
              <a:tabLst/>
              <a:defRPr/>
            </a:pPr>
            <a:r>
              <a:rPr kumimoji="0" lang="en-US" sz="7539" b="0" i="0" u="none" strike="noStrike" kern="1200" cap="all" spc="0" normalizeH="0" baseline="0" noProof="0" dirty="0">
                <a:ln w="3175" cmpd="sng">
                  <a:noFill/>
                </a:ln>
                <a:solidFill>
                  <a:prstClr val="black"/>
                </a:solidFill>
                <a:effectLst/>
                <a:uLnTx/>
                <a:uFillTx/>
                <a:latin typeface="Corbel" charset="0"/>
                <a:ea typeface="ＭＳ Ｐゴシック" charset="-128"/>
                <a:cs typeface="+mn-cs"/>
              </a:rPr>
              <a:t>”</a:t>
            </a:r>
          </a:p>
        </p:txBody>
      </p:sp>
      <p:sp>
        <p:nvSpPr>
          <p:cNvPr id="2" name="Title 1"/>
          <p:cNvSpPr>
            <a:spLocks noGrp="1"/>
          </p:cNvSpPr>
          <p:nvPr>
            <p:ph type="title"/>
          </p:nvPr>
        </p:nvSpPr>
        <p:spPr>
          <a:xfrm>
            <a:off x="1426741" y="685802"/>
            <a:ext cx="6974115" cy="2743199"/>
          </a:xfrm>
        </p:spPr>
        <p:txBody>
          <a:bodyPr/>
          <a:lstStyle>
            <a:lvl1pPr algn="ctr">
              <a:defRPr sz="3015" b="0" cap="none">
                <a:solidFill>
                  <a:schemeClr val="tx1"/>
                </a:solidFill>
              </a:defRPr>
            </a:lvl1pPr>
          </a:lstStyle>
          <a:p>
            <a:r>
              <a:rPr lang="en-US"/>
              <a:t>Fare clic per modificare stile</a:t>
            </a:r>
            <a:endParaRPr lang="en-US" dirty="0"/>
          </a:p>
        </p:txBody>
      </p:sp>
      <p:sp>
        <p:nvSpPr>
          <p:cNvPr id="10" name="Text Placeholder 9"/>
          <p:cNvSpPr>
            <a:spLocks noGrp="1"/>
          </p:cNvSpPr>
          <p:nvPr>
            <p:ph type="body" sz="quarter" idx="13"/>
          </p:nvPr>
        </p:nvSpPr>
        <p:spPr>
          <a:xfrm>
            <a:off x="1113525" y="3886200"/>
            <a:ext cx="7515990" cy="889000"/>
          </a:xfrm>
        </p:spPr>
        <p:txBody>
          <a:bodyPr anchor="b"/>
          <a:lstStyle>
            <a:lvl1pPr algn="r">
              <a:buNone/>
              <a:defRPr lang="en-US" sz="2262" b="0" cap="none" dirty="0">
                <a:ln w="3175" cmpd="sng">
                  <a:noFill/>
                </a:ln>
                <a:solidFill>
                  <a:schemeClr val="tx1"/>
                </a:solidFill>
                <a:effectLst/>
              </a:defRPr>
            </a:lvl1pPr>
          </a:lstStyle>
          <a:p>
            <a:pPr lvl="0"/>
            <a:r>
              <a:rPr lang="en-US"/>
              <a:t>Fare clic per modificare gli stili del testo dello schema</a:t>
            </a:r>
          </a:p>
        </p:txBody>
      </p:sp>
      <p:sp>
        <p:nvSpPr>
          <p:cNvPr id="3" name="Text Placeholder 2"/>
          <p:cNvSpPr>
            <a:spLocks noGrp="1"/>
          </p:cNvSpPr>
          <p:nvPr>
            <p:ph type="body" idx="1"/>
          </p:nvPr>
        </p:nvSpPr>
        <p:spPr>
          <a:xfrm>
            <a:off x="1113524" y="4775200"/>
            <a:ext cx="7515990" cy="1016000"/>
          </a:xfrm>
        </p:spPr>
        <p:txBody>
          <a:bodyPr anchor="t"/>
          <a:lstStyle>
            <a:lvl1pPr marL="0" indent="0" algn="r">
              <a:buNone/>
              <a:defRPr sz="1696">
                <a:solidFill>
                  <a:schemeClr val="tx1"/>
                </a:solidFill>
              </a:defRPr>
            </a:lvl1pPr>
            <a:lvl2pPr marL="430840" indent="0">
              <a:buNone/>
              <a:defRPr sz="1696">
                <a:solidFill>
                  <a:schemeClr val="tx1">
                    <a:tint val="75000"/>
                  </a:schemeClr>
                </a:solidFill>
              </a:defRPr>
            </a:lvl2pPr>
            <a:lvl3pPr marL="861680" indent="0">
              <a:buNone/>
              <a:defRPr sz="1508">
                <a:solidFill>
                  <a:schemeClr val="tx1">
                    <a:tint val="75000"/>
                  </a:schemeClr>
                </a:solidFill>
              </a:defRPr>
            </a:lvl3pPr>
            <a:lvl4pPr marL="1292520" indent="0">
              <a:buNone/>
              <a:defRPr sz="1320">
                <a:solidFill>
                  <a:schemeClr val="tx1">
                    <a:tint val="75000"/>
                  </a:schemeClr>
                </a:solidFill>
              </a:defRPr>
            </a:lvl4pPr>
            <a:lvl5pPr marL="1723361" indent="0">
              <a:buNone/>
              <a:defRPr sz="1320">
                <a:solidFill>
                  <a:schemeClr val="tx1">
                    <a:tint val="75000"/>
                  </a:schemeClr>
                </a:solidFill>
              </a:defRPr>
            </a:lvl5pPr>
            <a:lvl6pPr marL="2154200" indent="0">
              <a:buNone/>
              <a:defRPr sz="1320">
                <a:solidFill>
                  <a:schemeClr val="tx1">
                    <a:tint val="75000"/>
                  </a:schemeClr>
                </a:solidFill>
              </a:defRPr>
            </a:lvl6pPr>
            <a:lvl7pPr marL="2585040" indent="0">
              <a:buNone/>
              <a:defRPr sz="1320">
                <a:solidFill>
                  <a:schemeClr val="tx1">
                    <a:tint val="75000"/>
                  </a:schemeClr>
                </a:solidFill>
              </a:defRPr>
            </a:lvl7pPr>
            <a:lvl8pPr marL="3015881" indent="0">
              <a:buNone/>
              <a:defRPr sz="1320">
                <a:solidFill>
                  <a:schemeClr val="tx1">
                    <a:tint val="75000"/>
                  </a:schemeClr>
                </a:solidFill>
              </a:defRPr>
            </a:lvl8pPr>
            <a:lvl9pPr marL="3446720" indent="0">
              <a:buNone/>
              <a:defRPr sz="1320">
                <a:solidFill>
                  <a:schemeClr val="tx1">
                    <a:tint val="75000"/>
                  </a:schemeClr>
                </a:solidFill>
              </a:defRPr>
            </a:lvl9pPr>
          </a:lstStyle>
          <a:p>
            <a:pPr lvl="0"/>
            <a:r>
              <a:rPr lang="en-US"/>
              <a:t>Fare clic per modificare gli stili del testo dello schema</a:t>
            </a:r>
          </a:p>
        </p:txBody>
      </p:sp>
      <p:sp>
        <p:nvSpPr>
          <p:cNvPr id="7" name="Date Placeholder 3">
            <a:extLst/>
          </p:cNvPr>
          <p:cNvSpPr>
            <a:spLocks noGrp="1"/>
          </p:cNvSpPr>
          <p:nvPr>
            <p:ph type="dt" sz="half" idx="14"/>
          </p:nvPr>
        </p:nvSpPr>
        <p:spPr/>
        <p:txBody>
          <a:bodyPr/>
          <a:lstStyle>
            <a:lvl1pPr>
              <a:defRPr/>
            </a:lvl1pPr>
          </a:lstStyle>
          <a:p>
            <a:pPr defTabSz="384210" eaLnBrk="0" fontAlgn="base" hangingPunct="0">
              <a:spcBef>
                <a:spcPct val="0"/>
              </a:spcBef>
              <a:spcAft>
                <a:spcPct val="0"/>
              </a:spcAft>
              <a:defRPr/>
            </a:pPr>
            <a:r>
              <a:rPr lang="it-IT" altLang="it-IT" smtClean="0">
                <a:solidFill>
                  <a:prstClr val="black"/>
                </a:solidFill>
              </a:rPr>
              <a:t>11/07/17</a:t>
            </a:r>
            <a:endParaRPr lang="it-IT" altLang="it-IT">
              <a:solidFill>
                <a:prstClr val="black"/>
              </a:solidFill>
            </a:endParaRPr>
          </a:p>
        </p:txBody>
      </p:sp>
      <p:sp>
        <p:nvSpPr>
          <p:cNvPr id="8" name="Footer Placeholder 4">
            <a:extLst/>
          </p:cNvPr>
          <p:cNvSpPr>
            <a:spLocks noGrp="1"/>
          </p:cNvSpPr>
          <p:nvPr>
            <p:ph type="ftr" sz="quarter" idx="15"/>
          </p:nvPr>
        </p:nvSpPr>
        <p:spPr/>
        <p:txBody>
          <a:bodyPr/>
          <a:lstStyle>
            <a:lvl1pPr>
              <a:defRPr/>
            </a:lvl1pPr>
          </a:lstStyle>
          <a:p>
            <a:pPr defTabSz="384210" eaLnBrk="0" fontAlgn="base" hangingPunct="0">
              <a:spcBef>
                <a:spcPct val="0"/>
              </a:spcBef>
              <a:spcAft>
                <a:spcPct val="0"/>
              </a:spcAft>
              <a:defRPr/>
            </a:pPr>
            <a:endParaRPr lang="en-US">
              <a:solidFill>
                <a:prstClr val="black"/>
              </a:solidFill>
            </a:endParaRPr>
          </a:p>
        </p:txBody>
      </p:sp>
      <p:sp>
        <p:nvSpPr>
          <p:cNvPr id="9" name="Slide Number Placeholder 5">
            <a:extLst/>
          </p:cNvPr>
          <p:cNvSpPr>
            <a:spLocks noGrp="1"/>
          </p:cNvSpPr>
          <p:nvPr>
            <p:ph type="sldNum" sz="quarter" idx="16"/>
          </p:nvPr>
        </p:nvSpPr>
        <p:spPr/>
        <p:txBody>
          <a:bodyPr/>
          <a:lstStyle>
            <a:lvl1pPr>
              <a:defRPr/>
            </a:lvl1pPr>
          </a:lstStyle>
          <a:p>
            <a:pPr defTabSz="384210" eaLnBrk="0" fontAlgn="base" hangingPunct="0">
              <a:spcBef>
                <a:spcPct val="0"/>
              </a:spcBef>
              <a:spcAft>
                <a:spcPct val="0"/>
              </a:spcAft>
              <a:defRPr/>
            </a:pPr>
            <a:fld id="{5CACDA71-7CF0-4B2F-B584-7783BF2411DD}" type="slidenum">
              <a:rPr lang="it-IT" altLang="it-IT" smtClean="0">
                <a:solidFill>
                  <a:prstClr val="black"/>
                </a:solidFill>
              </a:rPr>
              <a:pPr defTabSz="384210" eaLnBrk="0" fontAlgn="base" hangingPunct="0">
                <a:spcBef>
                  <a:spcPct val="0"/>
                </a:spcBef>
                <a:spcAft>
                  <a:spcPct val="0"/>
                </a:spcAft>
                <a:defRPr/>
              </a:pPr>
              <a:t>‹N›</a:t>
            </a:fld>
            <a:endParaRPr lang="it-IT" altLang="it-IT">
              <a:solidFill>
                <a:prstClr val="black"/>
              </a:solidFill>
            </a:endParaRPr>
          </a:p>
        </p:txBody>
      </p:sp>
    </p:spTree>
    <p:extLst>
      <p:ext uri="{BB962C8B-B14F-4D97-AF65-F5344CB8AC3E}">
        <p14:creationId xmlns:p14="http://schemas.microsoft.com/office/powerpoint/2010/main" val="2973112849"/>
      </p:ext>
    </p:extLst>
  </p:cSld>
  <p:clrMapOvr>
    <a:masterClrMapping/>
  </p:clrMapOvr>
  <p:hf sldNum="0" hdr="0" ftr="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6" y="685802"/>
            <a:ext cx="7515991" cy="2727325"/>
          </a:xfrm>
        </p:spPr>
        <p:txBody>
          <a:bodyPr/>
          <a:lstStyle>
            <a:lvl1pPr>
              <a:defRPr lang="en-US" b="0" dirty="0"/>
            </a:lvl1pPr>
          </a:lstStyle>
          <a:p>
            <a:pPr lvl="0"/>
            <a:r>
              <a:rPr lang="en-US"/>
              <a:t>Fare clic per modificare stile</a:t>
            </a:r>
            <a:endParaRPr lang="en-US" dirty="0"/>
          </a:p>
        </p:txBody>
      </p:sp>
      <p:sp>
        <p:nvSpPr>
          <p:cNvPr id="10" name="Text Placeholder 9"/>
          <p:cNvSpPr>
            <a:spLocks noGrp="1"/>
          </p:cNvSpPr>
          <p:nvPr>
            <p:ph type="body" sz="quarter" idx="13"/>
          </p:nvPr>
        </p:nvSpPr>
        <p:spPr>
          <a:xfrm>
            <a:off x="1113524" y="3505200"/>
            <a:ext cx="7515992" cy="838200"/>
          </a:xfrm>
        </p:spPr>
        <p:txBody>
          <a:bodyPr anchor="b"/>
          <a:lstStyle>
            <a:lvl1pPr>
              <a:buNone/>
              <a:defRPr lang="en-US" sz="2638" b="0" cap="none" dirty="0">
                <a:ln w="3175" cmpd="sng">
                  <a:noFill/>
                </a:ln>
                <a:solidFill>
                  <a:schemeClr val="tx1"/>
                </a:solidFill>
                <a:effectLst/>
              </a:defRPr>
            </a:lvl1pPr>
          </a:lstStyle>
          <a:p>
            <a:pPr lvl="0"/>
            <a:r>
              <a:rPr lang="en-US"/>
              <a:t>Fare clic per modificare gli stili del testo dello schema</a:t>
            </a:r>
          </a:p>
        </p:txBody>
      </p:sp>
      <p:sp>
        <p:nvSpPr>
          <p:cNvPr id="3" name="Text Placeholder 2"/>
          <p:cNvSpPr>
            <a:spLocks noGrp="1"/>
          </p:cNvSpPr>
          <p:nvPr>
            <p:ph type="body" idx="1"/>
          </p:nvPr>
        </p:nvSpPr>
        <p:spPr>
          <a:xfrm>
            <a:off x="1113524" y="4343400"/>
            <a:ext cx="7515992" cy="1447800"/>
          </a:xfrm>
        </p:spPr>
        <p:txBody>
          <a:bodyPr anchor="t"/>
          <a:lstStyle>
            <a:lvl1pPr marL="0" indent="0" algn="l">
              <a:buNone/>
              <a:defRPr sz="1696">
                <a:solidFill>
                  <a:schemeClr val="tx1"/>
                </a:solidFill>
              </a:defRPr>
            </a:lvl1pPr>
            <a:lvl2pPr marL="430840" indent="0">
              <a:buNone/>
              <a:defRPr sz="1696">
                <a:solidFill>
                  <a:schemeClr val="tx1">
                    <a:tint val="75000"/>
                  </a:schemeClr>
                </a:solidFill>
              </a:defRPr>
            </a:lvl2pPr>
            <a:lvl3pPr marL="861680" indent="0">
              <a:buNone/>
              <a:defRPr sz="1508">
                <a:solidFill>
                  <a:schemeClr val="tx1">
                    <a:tint val="75000"/>
                  </a:schemeClr>
                </a:solidFill>
              </a:defRPr>
            </a:lvl3pPr>
            <a:lvl4pPr marL="1292520" indent="0">
              <a:buNone/>
              <a:defRPr sz="1320">
                <a:solidFill>
                  <a:schemeClr val="tx1">
                    <a:tint val="75000"/>
                  </a:schemeClr>
                </a:solidFill>
              </a:defRPr>
            </a:lvl4pPr>
            <a:lvl5pPr marL="1723361" indent="0">
              <a:buNone/>
              <a:defRPr sz="1320">
                <a:solidFill>
                  <a:schemeClr val="tx1">
                    <a:tint val="75000"/>
                  </a:schemeClr>
                </a:solidFill>
              </a:defRPr>
            </a:lvl5pPr>
            <a:lvl6pPr marL="2154200" indent="0">
              <a:buNone/>
              <a:defRPr sz="1320">
                <a:solidFill>
                  <a:schemeClr val="tx1">
                    <a:tint val="75000"/>
                  </a:schemeClr>
                </a:solidFill>
              </a:defRPr>
            </a:lvl6pPr>
            <a:lvl7pPr marL="2585040" indent="0">
              <a:buNone/>
              <a:defRPr sz="1320">
                <a:solidFill>
                  <a:schemeClr val="tx1">
                    <a:tint val="75000"/>
                  </a:schemeClr>
                </a:solidFill>
              </a:defRPr>
            </a:lvl7pPr>
            <a:lvl8pPr marL="3015881" indent="0">
              <a:buNone/>
              <a:defRPr sz="1320">
                <a:solidFill>
                  <a:schemeClr val="tx1">
                    <a:tint val="75000"/>
                  </a:schemeClr>
                </a:solidFill>
              </a:defRPr>
            </a:lvl8pPr>
            <a:lvl9pPr marL="3446720" indent="0">
              <a:buNone/>
              <a:defRPr sz="1320">
                <a:solidFill>
                  <a:schemeClr val="tx1">
                    <a:tint val="75000"/>
                  </a:schemeClr>
                </a:solidFill>
              </a:defRPr>
            </a:lvl9pPr>
          </a:lstStyle>
          <a:p>
            <a:pPr lvl="0"/>
            <a:r>
              <a:rPr lang="en-US"/>
              <a:t>Fare clic per modificare gli stili del testo dello schema</a:t>
            </a:r>
          </a:p>
        </p:txBody>
      </p:sp>
      <p:sp>
        <p:nvSpPr>
          <p:cNvPr id="5" name="Date Placeholder 3">
            <a:extLst/>
          </p:cNvPr>
          <p:cNvSpPr>
            <a:spLocks noGrp="1"/>
          </p:cNvSpPr>
          <p:nvPr>
            <p:ph type="dt" sz="half" idx="14"/>
          </p:nvPr>
        </p:nvSpPr>
        <p:spPr/>
        <p:txBody>
          <a:bodyPr/>
          <a:lstStyle>
            <a:lvl1pPr>
              <a:defRPr/>
            </a:lvl1pPr>
          </a:lstStyle>
          <a:p>
            <a:pPr defTabSz="384210" eaLnBrk="0" fontAlgn="base" hangingPunct="0">
              <a:spcBef>
                <a:spcPct val="0"/>
              </a:spcBef>
              <a:spcAft>
                <a:spcPct val="0"/>
              </a:spcAft>
              <a:defRPr/>
            </a:pPr>
            <a:r>
              <a:rPr lang="it-IT" altLang="it-IT" smtClean="0">
                <a:solidFill>
                  <a:prstClr val="black"/>
                </a:solidFill>
              </a:rPr>
              <a:t>11/07/17</a:t>
            </a:r>
            <a:endParaRPr lang="it-IT" altLang="it-IT">
              <a:solidFill>
                <a:prstClr val="black"/>
              </a:solidFill>
            </a:endParaRPr>
          </a:p>
        </p:txBody>
      </p:sp>
      <p:sp>
        <p:nvSpPr>
          <p:cNvPr id="6" name="Footer Placeholder 4">
            <a:extLst/>
          </p:cNvPr>
          <p:cNvSpPr>
            <a:spLocks noGrp="1"/>
          </p:cNvSpPr>
          <p:nvPr>
            <p:ph type="ftr" sz="quarter" idx="15"/>
          </p:nvPr>
        </p:nvSpPr>
        <p:spPr/>
        <p:txBody>
          <a:bodyPr/>
          <a:lstStyle>
            <a:lvl1pPr>
              <a:defRPr/>
            </a:lvl1pPr>
          </a:lstStyle>
          <a:p>
            <a:pPr defTabSz="384210" eaLnBrk="0" fontAlgn="base" hangingPunct="0">
              <a:spcBef>
                <a:spcPct val="0"/>
              </a:spcBef>
              <a:spcAft>
                <a:spcPct val="0"/>
              </a:spcAft>
              <a:defRPr/>
            </a:pPr>
            <a:endParaRPr lang="en-US">
              <a:solidFill>
                <a:prstClr val="black"/>
              </a:solidFill>
            </a:endParaRPr>
          </a:p>
        </p:txBody>
      </p:sp>
      <p:sp>
        <p:nvSpPr>
          <p:cNvPr id="7" name="Slide Number Placeholder 5">
            <a:extLst/>
          </p:cNvPr>
          <p:cNvSpPr>
            <a:spLocks noGrp="1"/>
          </p:cNvSpPr>
          <p:nvPr>
            <p:ph type="sldNum" sz="quarter" idx="16"/>
          </p:nvPr>
        </p:nvSpPr>
        <p:spPr/>
        <p:txBody>
          <a:bodyPr/>
          <a:lstStyle>
            <a:lvl1pPr>
              <a:defRPr/>
            </a:lvl1pPr>
          </a:lstStyle>
          <a:p>
            <a:pPr defTabSz="384210" eaLnBrk="0" fontAlgn="base" hangingPunct="0">
              <a:spcBef>
                <a:spcPct val="0"/>
              </a:spcBef>
              <a:spcAft>
                <a:spcPct val="0"/>
              </a:spcAft>
              <a:defRPr/>
            </a:pPr>
            <a:fld id="{483CA3C1-9731-422E-90FE-2DE75A03A87A}" type="slidenum">
              <a:rPr lang="it-IT" altLang="it-IT" smtClean="0">
                <a:solidFill>
                  <a:prstClr val="black"/>
                </a:solidFill>
              </a:rPr>
              <a:pPr defTabSz="384210" eaLnBrk="0" fontAlgn="base" hangingPunct="0">
                <a:spcBef>
                  <a:spcPct val="0"/>
                </a:spcBef>
                <a:spcAft>
                  <a:spcPct val="0"/>
                </a:spcAft>
                <a:defRPr/>
              </a:pPr>
              <a:t>‹N›</a:t>
            </a:fld>
            <a:endParaRPr lang="it-IT" altLang="it-IT">
              <a:solidFill>
                <a:prstClr val="black"/>
              </a:solidFill>
            </a:endParaRPr>
          </a:p>
        </p:txBody>
      </p:sp>
    </p:spTree>
    <p:extLst>
      <p:ext uri="{BB962C8B-B14F-4D97-AF65-F5344CB8AC3E}">
        <p14:creationId xmlns:p14="http://schemas.microsoft.com/office/powerpoint/2010/main" val="2908275252"/>
      </p:ext>
    </p:extLst>
  </p:cSld>
  <p:clrMapOvr>
    <a:masterClrMapping/>
  </p:clrMapOvr>
  <p:hf sldNum="0" hdr="0" ftr="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Fare clic per modificare stile</a:t>
            </a:r>
            <a:endParaRPr lang="en-US" dirty="0"/>
          </a:p>
        </p:txBody>
      </p:sp>
      <p:sp>
        <p:nvSpPr>
          <p:cNvPr id="3" name="Vertical Text Placeholder 2"/>
          <p:cNvSpPr>
            <a:spLocks noGrp="1"/>
          </p:cNvSpPr>
          <p:nvPr>
            <p:ph type="body" orient="vert" idx="1"/>
          </p:nvPr>
        </p:nvSpPr>
        <p:spPr/>
        <p:txBody>
          <a:bodyPr vert="eaVert" anchor="t"/>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en-US" dirty="0"/>
          </a:p>
        </p:txBody>
      </p:sp>
      <p:sp>
        <p:nvSpPr>
          <p:cNvPr id="4" name="Date Placeholder 3">
            <a:extLst/>
          </p:cNvPr>
          <p:cNvSpPr>
            <a:spLocks noGrp="1"/>
          </p:cNvSpPr>
          <p:nvPr>
            <p:ph type="dt" sz="half" idx="10"/>
          </p:nvPr>
        </p:nvSpPr>
        <p:spPr/>
        <p:txBody>
          <a:bodyPr/>
          <a:lstStyle>
            <a:lvl1pPr>
              <a:defRPr/>
            </a:lvl1pPr>
          </a:lstStyle>
          <a:p>
            <a:pPr defTabSz="384210" eaLnBrk="0" fontAlgn="base" hangingPunct="0">
              <a:spcBef>
                <a:spcPct val="0"/>
              </a:spcBef>
              <a:spcAft>
                <a:spcPct val="0"/>
              </a:spcAft>
              <a:defRPr/>
            </a:pPr>
            <a:r>
              <a:rPr lang="it-IT" altLang="it-IT" smtClean="0">
                <a:solidFill>
                  <a:prstClr val="black"/>
                </a:solidFill>
              </a:rPr>
              <a:t>11/07/17</a:t>
            </a:r>
            <a:endParaRPr lang="it-IT" altLang="it-IT">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defTabSz="384210" eaLnBrk="0" fontAlgn="base" hangingPunct="0">
              <a:spcBef>
                <a:spcPct val="0"/>
              </a:spcBef>
              <a:spcAft>
                <a:spcPct val="0"/>
              </a:spcAft>
              <a:defRPr/>
            </a:pPr>
            <a:endParaRPr lang="en-US">
              <a:solidFill>
                <a:prstClr val="black"/>
              </a:solidFill>
            </a:endParaRPr>
          </a:p>
        </p:txBody>
      </p:sp>
      <p:sp>
        <p:nvSpPr>
          <p:cNvPr id="6" name="Slide Number Placeholder 5">
            <a:extLst/>
          </p:cNvPr>
          <p:cNvSpPr>
            <a:spLocks noGrp="1"/>
          </p:cNvSpPr>
          <p:nvPr>
            <p:ph type="sldNum" sz="quarter" idx="12"/>
          </p:nvPr>
        </p:nvSpPr>
        <p:spPr/>
        <p:txBody>
          <a:bodyPr/>
          <a:lstStyle>
            <a:lvl1pPr>
              <a:defRPr/>
            </a:lvl1pPr>
          </a:lstStyle>
          <a:p>
            <a:pPr defTabSz="384210" eaLnBrk="0" fontAlgn="base" hangingPunct="0">
              <a:spcBef>
                <a:spcPct val="0"/>
              </a:spcBef>
              <a:spcAft>
                <a:spcPct val="0"/>
              </a:spcAft>
              <a:defRPr/>
            </a:pPr>
            <a:fld id="{8CC54649-8D56-47EF-A30B-2AEB465ACF15}" type="slidenum">
              <a:rPr lang="it-IT" altLang="it-IT" smtClean="0">
                <a:solidFill>
                  <a:prstClr val="black"/>
                </a:solidFill>
              </a:rPr>
              <a:pPr defTabSz="384210" eaLnBrk="0" fontAlgn="base" hangingPunct="0">
                <a:spcBef>
                  <a:spcPct val="0"/>
                </a:spcBef>
                <a:spcAft>
                  <a:spcPct val="0"/>
                </a:spcAft>
                <a:defRPr/>
              </a:pPr>
              <a:t>‹N›</a:t>
            </a:fld>
            <a:endParaRPr lang="it-IT" altLang="it-IT">
              <a:solidFill>
                <a:prstClr val="black"/>
              </a:solidFill>
            </a:endParaRPr>
          </a:p>
        </p:txBody>
      </p:sp>
    </p:spTree>
    <p:extLst>
      <p:ext uri="{BB962C8B-B14F-4D97-AF65-F5344CB8AC3E}">
        <p14:creationId xmlns:p14="http://schemas.microsoft.com/office/powerpoint/2010/main" val="40184557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4" y="685800"/>
            <a:ext cx="1328123" cy="5105400"/>
          </a:xfrm>
        </p:spPr>
        <p:txBody>
          <a:bodyPr vert="eaVert"/>
          <a:lstStyle/>
          <a:p>
            <a:r>
              <a:rPr lang="en-US"/>
              <a:t>Fare clic per modificare stile</a:t>
            </a:r>
            <a:endParaRPr lang="en-US" dirty="0"/>
          </a:p>
        </p:txBody>
      </p:sp>
      <p:sp>
        <p:nvSpPr>
          <p:cNvPr id="3" name="Vertical Text Placeholder 2"/>
          <p:cNvSpPr>
            <a:spLocks noGrp="1"/>
          </p:cNvSpPr>
          <p:nvPr>
            <p:ph type="body" orient="vert" idx="1"/>
          </p:nvPr>
        </p:nvSpPr>
        <p:spPr>
          <a:xfrm>
            <a:off x="1113525" y="685800"/>
            <a:ext cx="6016373" cy="5105400"/>
          </a:xfrm>
        </p:spPr>
        <p:txBody>
          <a:bodyPr vert="eaVert" anchor="t"/>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en-US" dirty="0"/>
          </a:p>
        </p:txBody>
      </p:sp>
      <p:sp>
        <p:nvSpPr>
          <p:cNvPr id="4" name="Date Placeholder 3">
            <a:extLst/>
          </p:cNvPr>
          <p:cNvSpPr>
            <a:spLocks noGrp="1"/>
          </p:cNvSpPr>
          <p:nvPr>
            <p:ph type="dt" sz="half" idx="10"/>
          </p:nvPr>
        </p:nvSpPr>
        <p:spPr/>
        <p:txBody>
          <a:bodyPr/>
          <a:lstStyle>
            <a:lvl1pPr>
              <a:defRPr/>
            </a:lvl1pPr>
          </a:lstStyle>
          <a:p>
            <a:pPr defTabSz="384210" eaLnBrk="0" fontAlgn="base" hangingPunct="0">
              <a:spcBef>
                <a:spcPct val="0"/>
              </a:spcBef>
              <a:spcAft>
                <a:spcPct val="0"/>
              </a:spcAft>
              <a:defRPr/>
            </a:pPr>
            <a:r>
              <a:rPr lang="it-IT" altLang="it-IT" smtClean="0">
                <a:solidFill>
                  <a:prstClr val="black"/>
                </a:solidFill>
              </a:rPr>
              <a:t>11/07/17</a:t>
            </a:r>
            <a:endParaRPr lang="it-IT" altLang="it-IT">
              <a:solidFill>
                <a:prstClr val="black"/>
              </a:solidFill>
            </a:endParaRPr>
          </a:p>
        </p:txBody>
      </p:sp>
      <p:sp>
        <p:nvSpPr>
          <p:cNvPr id="5" name="Footer Placeholder 4">
            <a:extLst/>
          </p:cNvPr>
          <p:cNvSpPr>
            <a:spLocks noGrp="1"/>
          </p:cNvSpPr>
          <p:nvPr>
            <p:ph type="ftr" sz="quarter" idx="11"/>
          </p:nvPr>
        </p:nvSpPr>
        <p:spPr/>
        <p:txBody>
          <a:bodyPr/>
          <a:lstStyle>
            <a:lvl1pPr>
              <a:defRPr/>
            </a:lvl1pPr>
          </a:lstStyle>
          <a:p>
            <a:pPr defTabSz="384210" eaLnBrk="0" fontAlgn="base" hangingPunct="0">
              <a:spcBef>
                <a:spcPct val="0"/>
              </a:spcBef>
              <a:spcAft>
                <a:spcPct val="0"/>
              </a:spcAft>
              <a:defRPr/>
            </a:pPr>
            <a:endParaRPr lang="en-US">
              <a:solidFill>
                <a:prstClr val="black"/>
              </a:solidFill>
            </a:endParaRPr>
          </a:p>
        </p:txBody>
      </p:sp>
      <p:sp>
        <p:nvSpPr>
          <p:cNvPr id="6" name="Slide Number Placeholder 5">
            <a:extLst/>
          </p:cNvPr>
          <p:cNvSpPr>
            <a:spLocks noGrp="1"/>
          </p:cNvSpPr>
          <p:nvPr>
            <p:ph type="sldNum" sz="quarter" idx="12"/>
          </p:nvPr>
        </p:nvSpPr>
        <p:spPr/>
        <p:txBody>
          <a:bodyPr/>
          <a:lstStyle>
            <a:lvl1pPr>
              <a:defRPr/>
            </a:lvl1pPr>
          </a:lstStyle>
          <a:p>
            <a:pPr defTabSz="384210" eaLnBrk="0" fontAlgn="base" hangingPunct="0">
              <a:spcBef>
                <a:spcPct val="0"/>
              </a:spcBef>
              <a:spcAft>
                <a:spcPct val="0"/>
              </a:spcAft>
              <a:defRPr/>
            </a:pPr>
            <a:fld id="{4884FBAC-4686-4E02-96AA-A55FD75B1973}" type="slidenum">
              <a:rPr lang="it-IT" altLang="it-IT" smtClean="0">
                <a:solidFill>
                  <a:prstClr val="black"/>
                </a:solidFill>
              </a:rPr>
              <a:pPr defTabSz="384210" eaLnBrk="0" fontAlgn="base" hangingPunct="0">
                <a:spcBef>
                  <a:spcPct val="0"/>
                </a:spcBef>
                <a:spcAft>
                  <a:spcPct val="0"/>
                </a:spcAft>
                <a:defRPr/>
              </a:pPr>
              <a:t>‹N›</a:t>
            </a:fld>
            <a:endParaRPr lang="it-IT" altLang="it-IT">
              <a:solidFill>
                <a:prstClr val="black"/>
              </a:solidFill>
            </a:endParaRPr>
          </a:p>
        </p:txBody>
      </p:sp>
    </p:spTree>
    <p:extLst>
      <p:ext uri="{BB962C8B-B14F-4D97-AF65-F5344CB8AC3E}">
        <p14:creationId xmlns:p14="http://schemas.microsoft.com/office/powerpoint/2010/main" val="417142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dirty="0"/>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dirty="0"/>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defTabSz="685800"/>
            <a:fld id="{CEA95C8D-0C00-48FA-8AF2-88AF76517E28}" type="datetimeFigureOut">
              <a:rPr lang="it-IT" sz="1350" smtClean="0">
                <a:solidFill>
                  <a:srgbClr val="FFFFFF"/>
                </a:solidFill>
              </a:rPr>
              <a:pPr defTabSz="685800"/>
              <a:t>03/07/2023</a:t>
            </a:fld>
            <a:endParaRPr lang="it-IT" sz="1350" dirty="0">
              <a:solidFill>
                <a:srgbClr val="FFFFFF"/>
              </a:solidFill>
            </a:endParaRPr>
          </a:p>
        </p:txBody>
      </p:sp>
      <p:sp>
        <p:nvSpPr>
          <p:cNvPr id="5" name="Segnaposto piè di pagina 4"/>
          <p:cNvSpPr>
            <a:spLocks noGrp="1"/>
          </p:cNvSpPr>
          <p:nvPr>
            <p:ph type="ftr" sz="quarter" idx="11"/>
          </p:nvPr>
        </p:nvSpPr>
        <p:spPr/>
        <p:txBody>
          <a:bodyPr/>
          <a:lstStyle>
            <a:lvl1pPr>
              <a:defRPr/>
            </a:lvl1pPr>
          </a:lstStyle>
          <a:p>
            <a:pPr defTabSz="685800"/>
            <a:endParaRPr lang="it-IT" sz="1350" dirty="0">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pPr defTabSz="685800"/>
            <a:fld id="{BD1F98F4-7858-4CBA-96D9-A3D238B01275}" type="slidenum">
              <a:rPr lang="it-IT" sz="1350" smtClean="0">
                <a:solidFill>
                  <a:srgbClr val="FFFFFF"/>
                </a:solidFill>
              </a:rPr>
              <a:pPr defTabSz="685800"/>
              <a:t>‹N›</a:t>
            </a:fld>
            <a:endParaRPr lang="it-IT" sz="1350" dirty="0">
              <a:solidFill>
                <a:srgbClr val="FFFFFF"/>
              </a:solidFill>
            </a:endParaRPr>
          </a:p>
        </p:txBody>
      </p:sp>
    </p:spTree>
    <p:extLst>
      <p:ext uri="{BB962C8B-B14F-4D97-AF65-F5344CB8AC3E}">
        <p14:creationId xmlns:p14="http://schemas.microsoft.com/office/powerpoint/2010/main" val="33828952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12 w 5184"/>
                  <a:gd name="T3" fmla="*/ 3159 h 3159"/>
                  <a:gd name="T4" fmla="*/ 531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72 w 556"/>
                  <a:gd name="T5" fmla="*/ 3159 h 3159"/>
                  <a:gd name="T6" fmla="*/ 57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grpSp>
        <p:sp>
          <p:nvSpPr>
            <p:cNvPr id="6" name="Freeform 6">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 name="Freeform 7"/>
            <p:cNvSpPr>
              <a:spLocks/>
            </p:cNvSpPr>
            <p:nvPr/>
          </p:nvSpPr>
          <p:spPr bwMode="ltGray">
            <a:xfrm>
              <a:off x="767" y="1155"/>
              <a:ext cx="252" cy="12"/>
            </a:xfrm>
            <a:custGeom>
              <a:avLst/>
              <a:gdLst>
                <a:gd name="T0" fmla="*/ 259 w 251"/>
                <a:gd name="T1" fmla="*/ 0 h 12"/>
                <a:gd name="T2" fmla="*/ 0 w 251"/>
                <a:gd name="T3" fmla="*/ 0 h 12"/>
                <a:gd name="T4" fmla="*/ 0 w 251"/>
                <a:gd name="T5" fmla="*/ 12 h 12"/>
                <a:gd name="T6" fmla="*/ 259 w 251"/>
                <a:gd name="T7" fmla="*/ 12 h 12"/>
                <a:gd name="T8" fmla="*/ 259 w 251"/>
                <a:gd name="T9" fmla="*/ 0 h 12"/>
                <a:gd name="T10" fmla="*/ 25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3675 w 251"/>
                <a:gd name="T5" fmla="*/ 12 h 12"/>
                <a:gd name="T6" fmla="*/ 3675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2" name="Freeform 12"/>
              <p:cNvSpPr>
                <a:spLocks/>
              </p:cNvSpPr>
              <p:nvPr/>
            </p:nvSpPr>
            <p:spPr bwMode="ltGray">
              <a:xfrm>
                <a:off x="1019" y="1155"/>
                <a:ext cx="4739" cy="12"/>
              </a:xfrm>
              <a:custGeom>
                <a:avLst/>
                <a:gdLst>
                  <a:gd name="T0" fmla="*/ 4844 w 4724"/>
                  <a:gd name="T1" fmla="*/ 0 h 12"/>
                  <a:gd name="T2" fmla="*/ 0 w 4724"/>
                  <a:gd name="T3" fmla="*/ 0 h 12"/>
                  <a:gd name="T4" fmla="*/ 0 w 4724"/>
                  <a:gd name="T5" fmla="*/ 12 h 12"/>
                  <a:gd name="T6" fmla="*/ 4844 w 4724"/>
                  <a:gd name="T7" fmla="*/ 12 h 12"/>
                  <a:gd name="T8" fmla="*/ 4844 w 4724"/>
                  <a:gd name="T9" fmla="*/ 0 h 12"/>
                  <a:gd name="T10" fmla="*/ 484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5" name="Freeform 15">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grpSp>
      </p:grpSp>
      <p:sp>
        <p:nvSpPr>
          <p:cNvPr id="9232" name="Rectangle 16"/>
          <p:cNvSpPr>
            <a:spLocks noGrp="1" noChangeArrowheads="1"/>
          </p:cNvSpPr>
          <p:nvPr>
            <p:ph type="ctrTitle" sz="quarter"/>
          </p:nvPr>
        </p:nvSpPr>
        <p:spPr>
          <a:xfrm>
            <a:off x="1066800" y="1997075"/>
            <a:ext cx="7086600" cy="1431925"/>
          </a:xfrm>
        </p:spPr>
        <p:txBody>
          <a:bodyPr anchor="b"/>
          <a:lstStyle>
            <a:lvl1pPr>
              <a:defRPr/>
            </a:lvl1pPr>
          </a:lstStyle>
          <a:p>
            <a:r>
              <a:rPr lang="it-IT"/>
              <a:t>Fare clic per modificare lo stile del titolo</a:t>
            </a:r>
          </a:p>
        </p:txBody>
      </p:sp>
      <p:sp>
        <p:nvSpPr>
          <p:cNvPr id="9233"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18" name="Rectangle 18">
            <a:extLst/>
          </p:cNvPr>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19" name="Rectangle 19">
            <a:extLst/>
          </p:cNvPr>
          <p:cNvSpPr>
            <a:spLocks noGrp="1" noChangeArrowheads="1"/>
          </p:cNvSpPr>
          <p:nvPr>
            <p:ph type="ftr" sz="quarter" idx="11"/>
          </p:nvPr>
        </p:nvSpPr>
        <p:spPr>
          <a:xfrm>
            <a:off x="3352800" y="6248400"/>
            <a:ext cx="2895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20" name="Rectangle 20">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FEA6C5F-51D3-4611-B579-98F6FB99D84F}" type="slidenum">
              <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4053548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17">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5" name="Rectangle 18">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Rectangle 19">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097F542-5B45-4A8A-8C08-474381CB1ABA}" type="slidenum">
              <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5782990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17">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5" name="Rectangle 18">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Rectangle 19">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B8D319-B0F3-457D-A527-E803D987D7F0}" type="slidenum">
              <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4720614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17">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Rectangle 18">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7" name="Rectangle 19">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3ED1B98-F455-46CE-A44E-47D08891F7C3}" type="slidenum">
              <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9893573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17">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8" name="Rectangle 18">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9" name="Rectangle 19">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F5C6DA6-21B4-4BA9-A950-EC0586937A6E}" type="slidenum">
              <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4104377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17">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4" name="Rectangle 18">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5" name="Rectangle 19">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BB82C8-4BD9-4E1C-B602-1F0393E3D9FD}" type="slidenum">
              <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0525697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7">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3" name="Rectangle 18">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4" name="Rectangle 19">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9AB1AA-2831-4827-9807-0C6C7CB85755}" type="slidenum">
              <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40592092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17">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Rectangle 18">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7" name="Rectangle 19">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21CD9A-847B-40E4-9C3A-3D7E62C875B4}" type="slidenum">
              <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9946242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17">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Rectangle 18">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7" name="Rectangle 19">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8EA6471-48C5-4E00-93ED-4B7368CAB661}" type="slidenum">
              <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3659664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17">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5" name="Rectangle 18">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Rectangle 19">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9F5FF0D-1ABE-449F-8D0F-BF56E5213484}" type="slidenum">
              <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95036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21581023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24650" y="304800"/>
            <a:ext cx="1885950" cy="57912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1066800" y="304800"/>
            <a:ext cx="5505450" cy="57912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17">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5" name="Rectangle 18">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Rectangle 19">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720A24-9670-4D60-81F5-0C53A81723FD}" type="slidenum">
              <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0247270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1066800" y="304800"/>
            <a:ext cx="7543800" cy="579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17">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4" name="Rectangle 18">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5" name="Rectangle 19">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5460DA2-0EC5-4AE0-9697-74B30C019472}" type="slidenum">
              <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7241888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1066800" y="304800"/>
            <a:ext cx="7543800" cy="1431925"/>
          </a:xfrm>
        </p:spPr>
        <p:txBody>
          <a:bodyPr/>
          <a:lstStyle/>
          <a:p>
            <a:r>
              <a:rPr lang="it-IT"/>
              <a:t>Fare clic per modificare lo stile del titolo</a:t>
            </a:r>
          </a:p>
        </p:txBody>
      </p:sp>
      <p:sp>
        <p:nvSpPr>
          <p:cNvPr id="3" name="Segnaposto contenuto 2"/>
          <p:cNvSpPr>
            <a:spLocks noGrp="1"/>
          </p:cNvSpPr>
          <p:nvPr>
            <p:ph sz="half" idx="1"/>
          </p:nvPr>
        </p:nvSpPr>
        <p:spPr>
          <a:xfrm>
            <a:off x="1066800" y="1981200"/>
            <a:ext cx="36957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914900" y="1981200"/>
            <a:ext cx="36957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914900" y="4114800"/>
            <a:ext cx="36957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17">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7" name="Rectangle 18">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8" name="Rectangle 19">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774C808-CE17-4645-B9A0-1AC95E050EA3}" type="slidenum">
              <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5513157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066800" y="304800"/>
            <a:ext cx="7543800" cy="1431925"/>
          </a:xfrm>
        </p:spPr>
        <p:txBody>
          <a:bodyPr/>
          <a:lstStyle/>
          <a:p>
            <a:r>
              <a:rPr lang="it-IT"/>
              <a:t>Fare clic per modificare lo stile del titolo</a:t>
            </a:r>
          </a:p>
        </p:txBody>
      </p:sp>
      <p:sp>
        <p:nvSpPr>
          <p:cNvPr id="3" name="Segnaposto testo 2"/>
          <p:cNvSpPr>
            <a:spLocks noGrp="1"/>
          </p:cNvSpPr>
          <p:nvPr>
            <p:ph type="body" sz="half" idx="1"/>
          </p:nvPr>
        </p:nvSpPr>
        <p:spPr>
          <a:xfrm>
            <a:off x="1066800" y="1981200"/>
            <a:ext cx="36957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14900" y="1981200"/>
            <a:ext cx="36957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17">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Rectangle 18">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7" name="Rectangle 19">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32780C-23BD-4B37-9B91-DAE58C0B9E99}" type="slidenum">
              <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8191000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1066800" y="304800"/>
            <a:ext cx="7543800" cy="1431925"/>
          </a:xfrm>
        </p:spPr>
        <p:txBody>
          <a:bodyPr/>
          <a:lstStyle/>
          <a:p>
            <a:r>
              <a:rPr lang="it-IT"/>
              <a:t>Fare clic per modificare lo stile del titolo</a:t>
            </a:r>
          </a:p>
        </p:txBody>
      </p:sp>
      <p:sp>
        <p:nvSpPr>
          <p:cNvPr id="3" name="Segnaposto testo 2"/>
          <p:cNvSpPr>
            <a:spLocks noGrp="1"/>
          </p:cNvSpPr>
          <p:nvPr>
            <p:ph type="body" sz="half" idx="1"/>
          </p:nvPr>
        </p:nvSpPr>
        <p:spPr>
          <a:xfrm>
            <a:off x="1066800" y="1981200"/>
            <a:ext cx="36957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914900" y="1981200"/>
            <a:ext cx="36957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914900" y="4114800"/>
            <a:ext cx="36957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17">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7" name="Rectangle 18">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8" name="Rectangle 19">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E2899D-ADC7-4EEC-96E7-9678DC46BEAF}" type="slidenum">
              <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237615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70953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4.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6.jpe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theme" Target="../theme/theme7.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Immagin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4" name="Connettore 1 3"/>
          <p:cNvCxnSpPr/>
          <p:nvPr userDrawn="1"/>
        </p:nvCxnSpPr>
        <p:spPr>
          <a:xfrm flipH="1" flipV="1">
            <a:off x="1514475" y="672479"/>
            <a:ext cx="7665842" cy="27025"/>
          </a:xfrm>
          <a:prstGeom prst="line">
            <a:avLst/>
          </a:prstGeom>
          <a:ln w="38100">
            <a:gradFill>
              <a:gsLst>
                <a:gs pos="0">
                  <a:schemeClr val="bg1">
                    <a:alpha val="50000"/>
                    <a:lumMod val="0"/>
                    <a:lumOff val="100000"/>
                  </a:schemeClr>
                </a:gs>
                <a:gs pos="100000">
                  <a:schemeClr val="bg1">
                    <a:alpha val="0"/>
                    <a:lumMod val="0"/>
                    <a:lumOff val="10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 name="Connettore 1 4"/>
          <p:cNvCxnSpPr/>
          <p:nvPr userDrawn="1"/>
        </p:nvCxnSpPr>
        <p:spPr>
          <a:xfrm>
            <a:off x="386954" y="2"/>
            <a:ext cx="0" cy="5324475"/>
          </a:xfrm>
          <a:prstGeom prst="line">
            <a:avLst/>
          </a:prstGeom>
          <a:ln w="38100">
            <a:gradFill>
              <a:gsLst>
                <a:gs pos="0">
                  <a:schemeClr val="bg1">
                    <a:alpha val="50000"/>
                    <a:lumMod val="0"/>
                    <a:lumOff val="100000"/>
                  </a:schemeClr>
                </a:gs>
                <a:gs pos="100000">
                  <a:schemeClr val="bg1">
                    <a:alpha val="0"/>
                    <a:lumMod val="0"/>
                    <a:lumOff val="10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userDrawn="1"/>
        </p:nvCxnSpPr>
        <p:spPr>
          <a:xfrm flipV="1">
            <a:off x="8765383" y="728665"/>
            <a:ext cx="0" cy="6158499"/>
          </a:xfrm>
          <a:prstGeom prst="line">
            <a:avLst/>
          </a:prstGeom>
          <a:ln w="38100">
            <a:gradFill>
              <a:gsLst>
                <a:gs pos="0">
                  <a:schemeClr val="bg1">
                    <a:alpha val="50000"/>
                    <a:lumMod val="0"/>
                    <a:lumOff val="100000"/>
                  </a:schemeClr>
                </a:gs>
                <a:gs pos="100000">
                  <a:schemeClr val="bg1">
                    <a:alpha val="0"/>
                    <a:lumMod val="0"/>
                    <a:lumOff val="10000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21582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ransition spd="slow">
    <p:wipe dir="r"/>
  </p:transition>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589">
          <p15:clr>
            <a:srgbClr val="F26B43"/>
          </p15:clr>
        </p15:guide>
        <p15:guide id="2" pos="3840">
          <p15:clr>
            <a:srgbClr val="F26B43"/>
          </p15:clr>
        </p15:guide>
        <p15:guide id="3" orient="horz" pos="1933">
          <p15:clr>
            <a:srgbClr val="F26B43"/>
          </p15:clr>
        </p15:guide>
        <p15:guide id="4" pos="7355">
          <p15:clr>
            <a:srgbClr val="F26B43"/>
          </p15:clr>
        </p15:guide>
        <p15:guide id="5" pos="325">
          <p15:clr>
            <a:srgbClr val="F26B43"/>
          </p15:clr>
        </p15:guide>
        <p15:guide id="6" orient="horz" pos="45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A"/>
            </a:gs>
            <a:gs pos="50000">
              <a:schemeClr val="bg1"/>
            </a:gs>
            <a:gs pos="100000">
              <a:srgbClr val="00000A"/>
            </a:gs>
          </a:gsLst>
          <a:lin ang="5400000" scaled="1"/>
        </a:gradFill>
        <a:effectLst/>
      </p:bgPr>
    </p:bg>
    <p:spTree>
      <p:nvGrpSpPr>
        <p:cNvPr id="1" name=""/>
        <p:cNvGrpSpPr/>
        <p:nvPr/>
      </p:nvGrpSpPr>
      <p:grpSpPr>
        <a:xfrm>
          <a:off x="0" y="0"/>
          <a:ext cx="0" cy="0"/>
          <a:chOff x="0" y="0"/>
          <a:chExt cx="0" cy="0"/>
        </a:xfrm>
      </p:grpSpPr>
      <p:grpSp>
        <p:nvGrpSpPr>
          <p:cNvPr id="1026" name="Group 18"/>
          <p:cNvGrpSpPr>
            <a:grpSpLocks/>
          </p:cNvGrpSpPr>
          <p:nvPr userDrawn="1"/>
        </p:nvGrpSpPr>
        <p:grpSpPr bwMode="auto">
          <a:xfrm>
            <a:off x="0" y="0"/>
            <a:ext cx="9144000" cy="752475"/>
            <a:chOff x="0" y="0"/>
            <a:chExt cx="5760" cy="474"/>
          </a:xfrm>
        </p:grpSpPr>
        <p:sp>
          <p:nvSpPr>
            <p:cNvPr id="1027" name="Rectangle 8"/>
            <p:cNvSpPr>
              <a:spLocks noChangeArrowheads="1"/>
            </p:cNvSpPr>
            <p:nvPr userDrawn="1"/>
          </p:nvSpPr>
          <p:spPr bwMode="auto">
            <a:xfrm>
              <a:off x="0" y="367"/>
              <a:ext cx="5760" cy="54"/>
            </a:xfrm>
            <a:prstGeom prst="rect">
              <a:avLst/>
            </a:prstGeom>
            <a:gradFill rotWithShape="1">
              <a:gsLst>
                <a:gs pos="0">
                  <a:srgbClr val="FF0000"/>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028" name="Rectangle 9"/>
            <p:cNvSpPr>
              <a:spLocks noChangeArrowheads="1"/>
            </p:cNvSpPr>
            <p:nvPr userDrawn="1"/>
          </p:nvSpPr>
          <p:spPr bwMode="auto">
            <a:xfrm>
              <a:off x="0" y="421"/>
              <a:ext cx="5760" cy="53"/>
            </a:xfrm>
            <a:prstGeom prst="rect">
              <a:avLst/>
            </a:prstGeom>
            <a:gradFill rotWithShape="1">
              <a:gsLst>
                <a:gs pos="0">
                  <a:schemeClr val="tx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029" name="WordArt 12"/>
            <p:cNvSpPr>
              <a:spLocks noChangeArrowheads="1" noChangeShapeType="1" noTextEdit="1"/>
            </p:cNvSpPr>
            <p:nvPr userDrawn="1"/>
          </p:nvSpPr>
          <p:spPr bwMode="auto">
            <a:xfrm>
              <a:off x="2789" y="378"/>
              <a:ext cx="2744"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255"/>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800" b="0" i="1" u="none" strike="noStrike" kern="10" cap="none" spc="0" normalizeH="0" baseline="0" noProof="0" smtClean="0">
                  <a:ln>
                    <a:noFill/>
                  </a:ln>
                  <a:solidFill>
                    <a:srgbClr val="000099"/>
                  </a:solidFill>
                  <a:effectLst>
                    <a:outerShdw dist="35921" dir="2700000" algn="ctr" rotWithShape="0">
                      <a:srgbClr val="808080">
                        <a:alpha val="79999"/>
                      </a:srgbClr>
                    </a:outerShdw>
                  </a:effectLst>
                  <a:uLnTx/>
                  <a:uFillTx/>
                  <a:latin typeface="Arial Black" panose="020B0A04020102020204" pitchFamily="34" charset="0"/>
                  <a:ea typeface="+mn-ea"/>
                  <a:cs typeface="+mn-cs"/>
                </a:rPr>
                <a:t>Ispettorato Generale Sanità Militare</a:t>
              </a:r>
            </a:p>
          </p:txBody>
        </p:sp>
        <p:pic>
          <p:nvPicPr>
            <p:cNvPr id="1030" name="Picture 17" descr="Immagine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2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21134075"/>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r" rtl="0" eaLnBrk="0" fontAlgn="base" hangingPunct="0">
        <a:spcBef>
          <a:spcPct val="0"/>
        </a:spcBef>
        <a:spcAft>
          <a:spcPct val="0"/>
        </a:spcAft>
        <a:defRPr sz="4400">
          <a:solidFill>
            <a:schemeClr val="folHlink"/>
          </a:solidFill>
          <a:latin typeface="+mj-lt"/>
          <a:ea typeface="+mj-ea"/>
          <a:cs typeface="+mj-cs"/>
        </a:defRPr>
      </a:lvl1pPr>
      <a:lvl2pPr algn="r" rtl="0" eaLnBrk="0" fontAlgn="base" hangingPunct="0">
        <a:spcBef>
          <a:spcPct val="0"/>
        </a:spcBef>
        <a:spcAft>
          <a:spcPct val="0"/>
        </a:spcAft>
        <a:defRPr sz="4400">
          <a:solidFill>
            <a:schemeClr val="folHlink"/>
          </a:solidFill>
          <a:latin typeface="Arial" charset="0"/>
        </a:defRPr>
      </a:lvl2pPr>
      <a:lvl3pPr algn="r" rtl="0" eaLnBrk="0" fontAlgn="base" hangingPunct="0">
        <a:spcBef>
          <a:spcPct val="0"/>
        </a:spcBef>
        <a:spcAft>
          <a:spcPct val="0"/>
        </a:spcAft>
        <a:defRPr sz="4400">
          <a:solidFill>
            <a:schemeClr val="folHlink"/>
          </a:solidFill>
          <a:latin typeface="Arial" charset="0"/>
        </a:defRPr>
      </a:lvl3pPr>
      <a:lvl4pPr algn="r" rtl="0" eaLnBrk="0" fontAlgn="base" hangingPunct="0">
        <a:spcBef>
          <a:spcPct val="0"/>
        </a:spcBef>
        <a:spcAft>
          <a:spcPct val="0"/>
        </a:spcAft>
        <a:defRPr sz="4400">
          <a:solidFill>
            <a:schemeClr val="folHlink"/>
          </a:solidFill>
          <a:latin typeface="Arial" charset="0"/>
        </a:defRPr>
      </a:lvl4pPr>
      <a:lvl5pPr algn="r" rtl="0" eaLnBrk="0" fontAlgn="base" hangingPunct="0">
        <a:spcBef>
          <a:spcPct val="0"/>
        </a:spcBef>
        <a:spcAft>
          <a:spcPct val="0"/>
        </a:spcAft>
        <a:defRPr sz="4400">
          <a:solidFill>
            <a:schemeClr val="folHlink"/>
          </a:solidFill>
          <a:latin typeface="Arial" charset="0"/>
        </a:defRPr>
      </a:lvl5pPr>
      <a:lvl6pPr marL="457200" algn="r" rtl="0" fontAlgn="base">
        <a:spcBef>
          <a:spcPct val="0"/>
        </a:spcBef>
        <a:spcAft>
          <a:spcPct val="0"/>
        </a:spcAft>
        <a:defRPr sz="4400">
          <a:solidFill>
            <a:schemeClr val="folHlink"/>
          </a:solidFill>
          <a:latin typeface="Arial" charset="0"/>
        </a:defRPr>
      </a:lvl6pPr>
      <a:lvl7pPr marL="914400" algn="r" rtl="0" fontAlgn="base">
        <a:spcBef>
          <a:spcPct val="0"/>
        </a:spcBef>
        <a:spcAft>
          <a:spcPct val="0"/>
        </a:spcAft>
        <a:defRPr sz="4400">
          <a:solidFill>
            <a:schemeClr val="folHlink"/>
          </a:solidFill>
          <a:latin typeface="Arial" charset="0"/>
        </a:defRPr>
      </a:lvl7pPr>
      <a:lvl8pPr marL="1371600" algn="r" rtl="0" fontAlgn="base">
        <a:spcBef>
          <a:spcPct val="0"/>
        </a:spcBef>
        <a:spcAft>
          <a:spcPct val="0"/>
        </a:spcAft>
        <a:defRPr sz="4400">
          <a:solidFill>
            <a:schemeClr val="folHlink"/>
          </a:solidFill>
          <a:latin typeface="Arial" charset="0"/>
        </a:defRPr>
      </a:lvl8pPr>
      <a:lvl9pPr marL="1828800" algn="r" rtl="0" fontAlgn="base">
        <a:spcBef>
          <a:spcPct val="0"/>
        </a:spcBef>
        <a:spcAft>
          <a:spcPct val="0"/>
        </a:spcAft>
        <a:defRPr sz="4400">
          <a:solidFill>
            <a:schemeClr val="folHlink"/>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A"/>
            </a:gs>
            <a:gs pos="50000">
              <a:schemeClr val="bg1"/>
            </a:gs>
            <a:gs pos="100000">
              <a:srgbClr val="00000A"/>
            </a:gs>
          </a:gsLst>
          <a:lin ang="5400000" scaled="1"/>
        </a:gradFill>
        <a:effectLst/>
      </p:bgPr>
    </p:bg>
    <p:spTree>
      <p:nvGrpSpPr>
        <p:cNvPr id="1" name=""/>
        <p:cNvGrpSpPr/>
        <p:nvPr/>
      </p:nvGrpSpPr>
      <p:grpSpPr>
        <a:xfrm>
          <a:off x="0" y="0"/>
          <a:ext cx="0" cy="0"/>
          <a:chOff x="0" y="0"/>
          <a:chExt cx="0" cy="0"/>
        </a:xfrm>
      </p:grpSpPr>
      <p:grpSp>
        <p:nvGrpSpPr>
          <p:cNvPr id="2050" name="Group 18"/>
          <p:cNvGrpSpPr>
            <a:grpSpLocks/>
          </p:cNvGrpSpPr>
          <p:nvPr userDrawn="1"/>
        </p:nvGrpSpPr>
        <p:grpSpPr bwMode="auto">
          <a:xfrm>
            <a:off x="0" y="0"/>
            <a:ext cx="9144000" cy="752475"/>
            <a:chOff x="0" y="0"/>
            <a:chExt cx="5760" cy="474"/>
          </a:xfrm>
        </p:grpSpPr>
        <p:sp>
          <p:nvSpPr>
            <p:cNvPr id="1027" name="Rectangle 8"/>
            <p:cNvSpPr>
              <a:spLocks noChangeArrowheads="1"/>
            </p:cNvSpPr>
            <p:nvPr userDrawn="1"/>
          </p:nvSpPr>
          <p:spPr bwMode="auto">
            <a:xfrm>
              <a:off x="0" y="367"/>
              <a:ext cx="5760" cy="54"/>
            </a:xfrm>
            <a:prstGeom prst="rect">
              <a:avLst/>
            </a:prstGeom>
            <a:gradFill rotWithShape="1">
              <a:gsLst>
                <a:gs pos="0">
                  <a:srgbClr val="FF0000"/>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028" name="Rectangle 9"/>
            <p:cNvSpPr>
              <a:spLocks noChangeArrowheads="1"/>
            </p:cNvSpPr>
            <p:nvPr userDrawn="1"/>
          </p:nvSpPr>
          <p:spPr bwMode="auto">
            <a:xfrm>
              <a:off x="0" y="421"/>
              <a:ext cx="5760" cy="53"/>
            </a:xfrm>
            <a:prstGeom prst="rect">
              <a:avLst/>
            </a:prstGeom>
            <a:gradFill rotWithShape="1">
              <a:gsLst>
                <a:gs pos="0">
                  <a:schemeClr val="tx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053" name="WordArt 12"/>
            <p:cNvSpPr>
              <a:spLocks noChangeArrowheads="1" noChangeShapeType="1" noTextEdit="1"/>
            </p:cNvSpPr>
            <p:nvPr userDrawn="1"/>
          </p:nvSpPr>
          <p:spPr bwMode="auto">
            <a:xfrm>
              <a:off x="2789" y="378"/>
              <a:ext cx="2744"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255"/>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800" b="0" i="1" u="none" strike="noStrike" kern="10" cap="none" spc="0" normalizeH="0" baseline="0" noProof="0" smtClean="0">
                  <a:ln>
                    <a:noFill/>
                  </a:ln>
                  <a:solidFill>
                    <a:srgbClr val="000099"/>
                  </a:solidFill>
                  <a:effectLst>
                    <a:outerShdw dist="35921" dir="2700000" algn="ctr" rotWithShape="0">
                      <a:srgbClr val="808080">
                        <a:alpha val="79999"/>
                      </a:srgbClr>
                    </a:outerShdw>
                  </a:effectLst>
                  <a:uLnTx/>
                  <a:uFillTx/>
                  <a:latin typeface="Arial Black" panose="020B0A04020102020204" pitchFamily="34" charset="0"/>
                  <a:ea typeface="+mn-ea"/>
                  <a:cs typeface="+mn-cs"/>
                </a:rPr>
                <a:t>Ispettorato Generale Sanità Militare</a:t>
              </a:r>
            </a:p>
          </p:txBody>
        </p:sp>
        <p:pic>
          <p:nvPicPr>
            <p:cNvPr id="2054" name="Picture 17" descr="Immagine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2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7619946"/>
      </p:ext>
    </p:extLst>
  </p:cSld>
  <p:clrMap bg1="dk2" tx1="lt1" bg2="dk1"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r" rtl="0" eaLnBrk="0" fontAlgn="base" hangingPunct="0">
        <a:spcBef>
          <a:spcPct val="0"/>
        </a:spcBef>
        <a:spcAft>
          <a:spcPct val="0"/>
        </a:spcAft>
        <a:defRPr sz="4400">
          <a:solidFill>
            <a:schemeClr val="folHlink"/>
          </a:solidFill>
          <a:latin typeface="+mj-lt"/>
          <a:ea typeface="+mj-ea"/>
          <a:cs typeface="+mj-cs"/>
        </a:defRPr>
      </a:lvl1pPr>
      <a:lvl2pPr algn="r" rtl="0" eaLnBrk="0" fontAlgn="base" hangingPunct="0">
        <a:spcBef>
          <a:spcPct val="0"/>
        </a:spcBef>
        <a:spcAft>
          <a:spcPct val="0"/>
        </a:spcAft>
        <a:defRPr sz="4400">
          <a:solidFill>
            <a:schemeClr val="folHlink"/>
          </a:solidFill>
          <a:latin typeface="Arial" charset="0"/>
        </a:defRPr>
      </a:lvl2pPr>
      <a:lvl3pPr algn="r" rtl="0" eaLnBrk="0" fontAlgn="base" hangingPunct="0">
        <a:spcBef>
          <a:spcPct val="0"/>
        </a:spcBef>
        <a:spcAft>
          <a:spcPct val="0"/>
        </a:spcAft>
        <a:defRPr sz="4400">
          <a:solidFill>
            <a:schemeClr val="folHlink"/>
          </a:solidFill>
          <a:latin typeface="Arial" charset="0"/>
        </a:defRPr>
      </a:lvl3pPr>
      <a:lvl4pPr algn="r" rtl="0" eaLnBrk="0" fontAlgn="base" hangingPunct="0">
        <a:spcBef>
          <a:spcPct val="0"/>
        </a:spcBef>
        <a:spcAft>
          <a:spcPct val="0"/>
        </a:spcAft>
        <a:defRPr sz="4400">
          <a:solidFill>
            <a:schemeClr val="folHlink"/>
          </a:solidFill>
          <a:latin typeface="Arial" charset="0"/>
        </a:defRPr>
      </a:lvl4pPr>
      <a:lvl5pPr algn="r" rtl="0" eaLnBrk="0" fontAlgn="base" hangingPunct="0">
        <a:spcBef>
          <a:spcPct val="0"/>
        </a:spcBef>
        <a:spcAft>
          <a:spcPct val="0"/>
        </a:spcAft>
        <a:defRPr sz="4400">
          <a:solidFill>
            <a:schemeClr val="folHlink"/>
          </a:solidFill>
          <a:latin typeface="Arial" charset="0"/>
        </a:defRPr>
      </a:lvl5pPr>
      <a:lvl6pPr marL="457200" algn="r" rtl="0" fontAlgn="base">
        <a:spcBef>
          <a:spcPct val="0"/>
        </a:spcBef>
        <a:spcAft>
          <a:spcPct val="0"/>
        </a:spcAft>
        <a:defRPr sz="4400">
          <a:solidFill>
            <a:schemeClr val="folHlink"/>
          </a:solidFill>
          <a:latin typeface="Arial" charset="0"/>
        </a:defRPr>
      </a:lvl6pPr>
      <a:lvl7pPr marL="914400" algn="r" rtl="0" fontAlgn="base">
        <a:spcBef>
          <a:spcPct val="0"/>
        </a:spcBef>
        <a:spcAft>
          <a:spcPct val="0"/>
        </a:spcAft>
        <a:defRPr sz="4400">
          <a:solidFill>
            <a:schemeClr val="folHlink"/>
          </a:solidFill>
          <a:latin typeface="Arial" charset="0"/>
        </a:defRPr>
      </a:lvl7pPr>
      <a:lvl8pPr marL="1371600" algn="r" rtl="0" fontAlgn="base">
        <a:spcBef>
          <a:spcPct val="0"/>
        </a:spcBef>
        <a:spcAft>
          <a:spcPct val="0"/>
        </a:spcAft>
        <a:defRPr sz="4400">
          <a:solidFill>
            <a:schemeClr val="folHlink"/>
          </a:solidFill>
          <a:latin typeface="Arial" charset="0"/>
        </a:defRPr>
      </a:lvl8pPr>
      <a:lvl9pPr marL="1828800" algn="r" rtl="0" fontAlgn="base">
        <a:spcBef>
          <a:spcPct val="0"/>
        </a:spcBef>
        <a:spcAft>
          <a:spcPct val="0"/>
        </a:spcAft>
        <a:defRPr sz="4400">
          <a:solidFill>
            <a:schemeClr val="folHlink"/>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smtClean="0"/>
              <a:t>Fare clic per modificare lo stile del titolo</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a:defRPr sz="1200">
                <a:solidFill>
                  <a:srgbClr val="595959"/>
                </a:solidFill>
                <a:latin typeface="Century Gothic" panose="020B0502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E842714-D8E3-4468-A0C1-F087D455E8DD}" type="slidenum">
              <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65930924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A57F66A-956A-744C-9B27-F4FFDD17365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2CDAC71-D712-0F4A-81E8-F64ED1419E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AB9D9E8-5F83-6E48-BD6A-95C7FD0E91C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34693C4-66EF-234B-9931-8ABCE1424B4F}" type="datetimeFigureOut">
              <a:rPr lang="it-IT" smtClean="0">
                <a:solidFill>
                  <a:prstClr val="black">
                    <a:tint val="75000"/>
                  </a:prstClr>
                </a:solidFill>
              </a:rPr>
              <a:pPr defTabSz="685800"/>
              <a:t>03/07/2023</a:t>
            </a:fld>
            <a:endParaRPr lang="it-IT">
              <a:solidFill>
                <a:prstClr val="black">
                  <a:tint val="75000"/>
                </a:prstClr>
              </a:solidFill>
            </a:endParaRPr>
          </a:p>
        </p:txBody>
      </p:sp>
      <p:sp>
        <p:nvSpPr>
          <p:cNvPr id="5" name="Segnaposto piè di pagina 4">
            <a:extLst>
              <a:ext uri="{FF2B5EF4-FFF2-40B4-BE49-F238E27FC236}">
                <a16:creationId xmlns:a16="http://schemas.microsoft.com/office/drawing/2014/main" id="{27B0E2D6-B1D5-4948-A13F-96D19BD9BE3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t-IT">
              <a:solidFill>
                <a:prstClr val="black">
                  <a:tint val="75000"/>
                </a:prstClr>
              </a:solidFill>
            </a:endParaRPr>
          </a:p>
        </p:txBody>
      </p:sp>
      <p:sp>
        <p:nvSpPr>
          <p:cNvPr id="6" name="Segnaposto numero diapositiva 5">
            <a:extLst>
              <a:ext uri="{FF2B5EF4-FFF2-40B4-BE49-F238E27FC236}">
                <a16:creationId xmlns:a16="http://schemas.microsoft.com/office/drawing/2014/main" id="{BEEFDA70-0EAF-7E4B-8773-103F44CB5EC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0B41B4C-0CEB-3443-880B-A082D42CD2DD}" type="slidenum">
              <a:rPr lang="it-IT" smtClean="0">
                <a:solidFill>
                  <a:prstClr val="black">
                    <a:tint val="75000"/>
                  </a:prstClr>
                </a:solidFill>
              </a:rPr>
              <a:pPr defTabSz="685800"/>
              <a:t>‹N›</a:t>
            </a:fld>
            <a:endParaRPr lang="it-IT">
              <a:solidFill>
                <a:prstClr val="black">
                  <a:tint val="75000"/>
                </a:prstClr>
              </a:solidFill>
            </a:endParaRPr>
          </a:p>
        </p:txBody>
      </p:sp>
    </p:spTree>
    <p:extLst>
      <p:ext uri="{BB962C8B-B14F-4D97-AF65-F5344CB8AC3E}">
        <p14:creationId xmlns:p14="http://schemas.microsoft.com/office/powerpoint/2010/main" val="198409563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26626" name="Group 13"/>
          <p:cNvGrpSpPr>
            <a:grpSpLocks/>
          </p:cNvGrpSpPr>
          <p:nvPr/>
        </p:nvGrpSpPr>
        <p:grpSpPr bwMode="auto">
          <a:xfrm>
            <a:off x="1" y="0"/>
            <a:ext cx="2131563" cy="6858000"/>
            <a:chOff x="0" y="0"/>
            <a:chExt cx="2132013" cy="6858001"/>
          </a:xfrm>
        </p:grpSpPr>
        <p:sp>
          <p:nvSpPr>
            <p:cNvPr id="26632" name="Freeform 6"/>
            <p:cNvSpPr>
              <a:spLocks/>
            </p:cNvSpPr>
            <p:nvPr/>
          </p:nvSpPr>
          <p:spPr bwMode="auto">
            <a:xfrm>
              <a:off x="0" y="0"/>
              <a:ext cx="1073150" cy="5291138"/>
            </a:xfrm>
            <a:custGeom>
              <a:avLst/>
              <a:gdLst>
                <a:gd name="T0" fmla="*/ 0 w 676"/>
                <a:gd name="T1" fmla="*/ 2147483646 h 3333"/>
                <a:gd name="T2" fmla="*/ 0 w 676"/>
                <a:gd name="T3" fmla="*/ 2147483646 h 3333"/>
                <a:gd name="T4" fmla="*/ 2147483646 w 676"/>
                <a:gd name="T5" fmla="*/ 2147483646 h 3333"/>
                <a:gd name="T6" fmla="*/ 2147483646 w 676"/>
                <a:gd name="T7" fmla="*/ 0 h 3333"/>
                <a:gd name="T8" fmla="*/ 2147483646 w 676"/>
                <a:gd name="T9" fmla="*/ 0 h 3333"/>
                <a:gd name="T10" fmla="*/ 0 w 676"/>
                <a:gd name="T11" fmla="*/ 2147483646 h 3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384210" rtl="0" eaLnBrk="0" fontAlgn="base" latinLnBrk="0" hangingPunct="0">
                <a:lnSpc>
                  <a:spcPct val="100000"/>
                </a:lnSpc>
                <a:spcBef>
                  <a:spcPct val="0"/>
                </a:spcBef>
                <a:spcAft>
                  <a:spcPct val="0"/>
                </a:spcAft>
                <a:buClrTx/>
                <a:buSzTx/>
                <a:buFontTx/>
                <a:buNone/>
                <a:tabLst/>
                <a:defRPr/>
              </a:pPr>
              <a:endParaRPr kumimoji="0" lang="it-IT" sz="1539" b="0" i="0" u="none" strike="noStrike" kern="1200" cap="none" spc="0" normalizeH="0" baseline="0" noProof="0" smtClean="0">
                <a:ln>
                  <a:noFill/>
                </a:ln>
                <a:solidFill>
                  <a:prstClr val="white"/>
                </a:solidFill>
                <a:effectLst/>
                <a:uLnTx/>
                <a:uFillTx/>
                <a:latin typeface="Corbel" panose="020B0503020204020204" pitchFamily="34" charset="0"/>
                <a:ea typeface="ＭＳ Ｐゴシック" panose="020B0600070205080204" pitchFamily="34" charset="-128"/>
                <a:cs typeface="+mn-cs"/>
              </a:endParaRPr>
            </a:p>
          </p:txBody>
        </p:sp>
        <p:sp>
          <p:nvSpPr>
            <p:cNvPr id="16" name="Freeform 7">
              <a:extLst/>
            </p:cNvPr>
            <p:cNvSpPr/>
            <p:nvPr/>
          </p:nvSpPr>
          <p:spPr bwMode="auto">
            <a:xfrm>
              <a:off x="0" y="0"/>
              <a:ext cx="759106" cy="462482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a:extLst/>
            </p:cNvPr>
            <p:cNvSpPr/>
            <p:nvPr/>
          </p:nvSpPr>
          <p:spPr bwMode="auto">
            <a:xfrm>
              <a:off x="0" y="5662173"/>
              <a:ext cx="907124" cy="119582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a:extLst/>
            </p:cNvPr>
            <p:cNvSpPr/>
            <p:nvPr/>
          </p:nvSpPr>
          <p:spPr bwMode="auto">
            <a:xfrm>
              <a:off x="0" y="5296221"/>
              <a:ext cx="1486978" cy="156178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a:extLst/>
            </p:cNvPr>
            <p:cNvSpPr/>
            <p:nvPr/>
          </p:nvSpPr>
          <p:spPr bwMode="auto">
            <a:xfrm>
              <a:off x="0" y="5257321"/>
              <a:ext cx="2132013" cy="160068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a:extLst/>
            </p:cNvPr>
            <p:cNvSpPr/>
            <p:nvPr/>
          </p:nvSpPr>
          <p:spPr bwMode="auto">
            <a:xfrm>
              <a:off x="0" y="5358174"/>
              <a:ext cx="1378340" cy="149982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6627" name="Title Placeholder 1"/>
          <p:cNvSpPr>
            <a:spLocks noGrp="1"/>
          </p:cNvSpPr>
          <p:nvPr>
            <p:ph type="title"/>
          </p:nvPr>
        </p:nvSpPr>
        <p:spPr bwMode="auto">
          <a:xfrm>
            <a:off x="981606" y="456720"/>
            <a:ext cx="7704854" cy="198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Fare clic per modificare stile</a:t>
            </a:r>
          </a:p>
        </p:txBody>
      </p:sp>
      <p:sp>
        <p:nvSpPr>
          <p:cNvPr id="26628" name="Text Placeholder 2"/>
          <p:cNvSpPr>
            <a:spLocks noGrp="1"/>
          </p:cNvSpPr>
          <p:nvPr>
            <p:ph type="body" idx="1"/>
          </p:nvPr>
        </p:nvSpPr>
        <p:spPr bwMode="auto">
          <a:xfrm>
            <a:off x="981606" y="2666841"/>
            <a:ext cx="7704854" cy="335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Fare clic per modificare gli stili del testo dello schema</a:t>
            </a:r>
          </a:p>
          <a:p>
            <a:pPr lvl="1"/>
            <a:r>
              <a:rPr lang="en-US" altLang="it-IT" smtClean="0"/>
              <a:t>Secondo livello</a:t>
            </a:r>
          </a:p>
          <a:p>
            <a:pPr lvl="2"/>
            <a:r>
              <a:rPr lang="en-US" altLang="it-IT" smtClean="0"/>
              <a:t>Terzo livello</a:t>
            </a:r>
          </a:p>
          <a:p>
            <a:pPr lvl="3"/>
            <a:r>
              <a:rPr lang="en-US" altLang="it-IT" smtClean="0"/>
              <a:t>Quarto livello</a:t>
            </a:r>
          </a:p>
          <a:p>
            <a:pPr lvl="4"/>
            <a:r>
              <a:rPr lang="en-US" altLang="it-IT" smtClean="0"/>
              <a:t>Quinto livello</a:t>
            </a:r>
          </a:p>
        </p:txBody>
      </p:sp>
      <p:sp>
        <p:nvSpPr>
          <p:cNvPr id="4" name="Date Placeholder 3">
            <a:extLst/>
          </p:cNvPr>
          <p:cNvSpPr>
            <a:spLocks noGrp="1"/>
          </p:cNvSpPr>
          <p:nvPr>
            <p:ph type="dt" sz="half" idx="2"/>
          </p:nvPr>
        </p:nvSpPr>
        <p:spPr>
          <a:xfrm>
            <a:off x="7358646" y="6116011"/>
            <a:ext cx="858056" cy="364511"/>
          </a:xfrm>
          <a:prstGeom prst="rect">
            <a:avLst/>
          </a:prstGeom>
        </p:spPr>
        <p:txBody>
          <a:bodyPr vert="horz" lIns="91440" tIns="45720" rIns="91440" bIns="45720" rtlCol="0" anchor="ctr"/>
          <a:lstStyle>
            <a:lvl1pPr algn="r">
              <a:defRPr sz="942" b="0" i="0">
                <a:solidFill>
                  <a:schemeClr val="tx1"/>
                </a:solidFill>
                <a:effectLst/>
                <a:latin typeface="+mn-lt"/>
                <a:ea typeface="ＭＳ Ｐゴシック" charset="-128"/>
              </a:defRPr>
            </a:lvl1pPr>
          </a:lstStyle>
          <a:p>
            <a:pPr defTabSz="384210" eaLnBrk="0" fontAlgn="base" hangingPunct="0">
              <a:spcBef>
                <a:spcPct val="0"/>
              </a:spcBef>
              <a:spcAft>
                <a:spcPct val="0"/>
              </a:spcAft>
              <a:defRPr/>
            </a:pPr>
            <a:r>
              <a:rPr lang="it-IT" altLang="it-IT" smtClean="0">
                <a:solidFill>
                  <a:prstClr val="black"/>
                </a:solidFill>
              </a:rPr>
              <a:t>11/07/17</a:t>
            </a:r>
            <a:endParaRPr lang="it-IT" altLang="it-IT">
              <a:solidFill>
                <a:prstClr val="black"/>
              </a:solidFill>
            </a:endParaRPr>
          </a:p>
        </p:txBody>
      </p:sp>
      <p:sp>
        <p:nvSpPr>
          <p:cNvPr id="5" name="Footer Placeholder 4">
            <a:extLst/>
          </p:cNvPr>
          <p:cNvSpPr>
            <a:spLocks noGrp="1"/>
          </p:cNvSpPr>
          <p:nvPr>
            <p:ph type="ftr" sz="quarter" idx="3"/>
          </p:nvPr>
        </p:nvSpPr>
        <p:spPr>
          <a:xfrm>
            <a:off x="1987649" y="6116011"/>
            <a:ext cx="5313974" cy="364511"/>
          </a:xfrm>
          <a:prstGeom prst="rect">
            <a:avLst/>
          </a:prstGeom>
        </p:spPr>
        <p:txBody>
          <a:bodyPr vert="horz" lIns="91440" tIns="45720" rIns="91440" bIns="45720" rtlCol="0" anchor="ctr"/>
          <a:lstStyle>
            <a:lvl1pPr algn="l">
              <a:defRPr sz="942" b="0" i="0">
                <a:solidFill>
                  <a:schemeClr val="tx1"/>
                </a:solidFill>
                <a:effectLst/>
                <a:latin typeface="+mn-lt"/>
                <a:ea typeface="ＭＳ Ｐゴシック" charset="-128"/>
              </a:defRPr>
            </a:lvl1pPr>
          </a:lstStyle>
          <a:p>
            <a:pPr defTabSz="384210" eaLnBrk="0" fontAlgn="base" hangingPunct="0">
              <a:spcBef>
                <a:spcPct val="0"/>
              </a:spcBef>
              <a:spcAft>
                <a:spcPct val="0"/>
              </a:spcAft>
              <a:defRPr/>
            </a:pPr>
            <a:endParaRPr lang="en-US">
              <a:solidFill>
                <a:prstClr val="black"/>
              </a:solidFill>
            </a:endParaRPr>
          </a:p>
        </p:txBody>
      </p:sp>
      <p:sp>
        <p:nvSpPr>
          <p:cNvPr id="6" name="Slide Number Placeholder 5">
            <a:extLst/>
          </p:cNvPr>
          <p:cNvSpPr>
            <a:spLocks noGrp="1"/>
          </p:cNvSpPr>
          <p:nvPr>
            <p:ph type="sldNum" sz="quarter" idx="4"/>
          </p:nvPr>
        </p:nvSpPr>
        <p:spPr>
          <a:xfrm>
            <a:off x="8273724" y="6116011"/>
            <a:ext cx="412736" cy="364511"/>
          </a:xfrm>
          <a:prstGeom prst="rect">
            <a:avLst/>
          </a:prstGeom>
        </p:spPr>
        <p:txBody>
          <a:bodyPr vert="horz" lIns="91440" tIns="45720" rIns="91440" bIns="45720" rtlCol="0" anchor="ctr"/>
          <a:lstStyle>
            <a:lvl1pPr algn="r">
              <a:defRPr sz="942" b="0" i="0">
                <a:solidFill>
                  <a:schemeClr val="tx1"/>
                </a:solidFill>
                <a:effectLst/>
                <a:latin typeface="+mn-lt"/>
                <a:ea typeface="ＭＳ Ｐゴシック" charset="-128"/>
              </a:defRPr>
            </a:lvl1pPr>
          </a:lstStyle>
          <a:p>
            <a:pPr defTabSz="384210" eaLnBrk="0" fontAlgn="base" hangingPunct="0">
              <a:spcBef>
                <a:spcPct val="0"/>
              </a:spcBef>
              <a:spcAft>
                <a:spcPct val="0"/>
              </a:spcAft>
              <a:defRPr/>
            </a:pPr>
            <a:fld id="{B6BAB773-A625-4ADA-8FFE-03A1CADCF16A}" type="slidenum">
              <a:rPr lang="it-IT" altLang="it-IT" smtClean="0">
                <a:solidFill>
                  <a:prstClr val="black"/>
                </a:solidFill>
              </a:rPr>
              <a:pPr defTabSz="384210" eaLnBrk="0" fontAlgn="base" hangingPunct="0">
                <a:spcBef>
                  <a:spcPct val="0"/>
                </a:spcBef>
                <a:spcAft>
                  <a:spcPct val="0"/>
                </a:spcAft>
                <a:defRPr/>
              </a:pPr>
              <a:t>‹N›</a:t>
            </a:fld>
            <a:endParaRPr lang="it-IT" altLang="it-IT">
              <a:solidFill>
                <a:prstClr val="black"/>
              </a:solidFill>
            </a:endParaRPr>
          </a:p>
        </p:txBody>
      </p:sp>
    </p:spTree>
    <p:extLst>
      <p:ext uri="{BB962C8B-B14F-4D97-AF65-F5344CB8AC3E}">
        <p14:creationId xmlns:p14="http://schemas.microsoft.com/office/powerpoint/2010/main" val="373788722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Lst>
  <p:hf sldNum="0" hdr="0" ftr="0"/>
  <p:txStyles>
    <p:titleStyle>
      <a:lvl1pPr algn="ctr" defTabSz="430369" rtl="0" eaLnBrk="0" fontAlgn="base" hangingPunct="0">
        <a:spcBef>
          <a:spcPct val="0"/>
        </a:spcBef>
        <a:spcAft>
          <a:spcPct val="0"/>
        </a:spcAft>
        <a:defRPr sz="3763" kern="1200">
          <a:ln w="3175" cmpd="sng">
            <a:noFill/>
          </a:ln>
          <a:solidFill>
            <a:schemeClr val="tx1"/>
          </a:solidFill>
          <a:latin typeface="+mj-lt"/>
          <a:ea typeface="+mj-ea"/>
          <a:cs typeface="+mj-cs"/>
        </a:defRPr>
      </a:lvl1pPr>
      <a:lvl2pPr algn="ctr" defTabSz="430369" rtl="0" eaLnBrk="0" fontAlgn="base" hangingPunct="0">
        <a:spcBef>
          <a:spcPct val="0"/>
        </a:spcBef>
        <a:spcAft>
          <a:spcPct val="0"/>
        </a:spcAft>
        <a:defRPr sz="3763">
          <a:solidFill>
            <a:schemeClr val="tx1"/>
          </a:solidFill>
          <a:latin typeface="Corbel" charset="0"/>
        </a:defRPr>
      </a:lvl2pPr>
      <a:lvl3pPr algn="ctr" defTabSz="430369" rtl="0" eaLnBrk="0" fontAlgn="base" hangingPunct="0">
        <a:spcBef>
          <a:spcPct val="0"/>
        </a:spcBef>
        <a:spcAft>
          <a:spcPct val="0"/>
        </a:spcAft>
        <a:defRPr sz="3763">
          <a:solidFill>
            <a:schemeClr val="tx1"/>
          </a:solidFill>
          <a:latin typeface="Corbel" charset="0"/>
        </a:defRPr>
      </a:lvl3pPr>
      <a:lvl4pPr algn="ctr" defTabSz="430369" rtl="0" eaLnBrk="0" fontAlgn="base" hangingPunct="0">
        <a:spcBef>
          <a:spcPct val="0"/>
        </a:spcBef>
        <a:spcAft>
          <a:spcPct val="0"/>
        </a:spcAft>
        <a:defRPr sz="3763">
          <a:solidFill>
            <a:schemeClr val="tx1"/>
          </a:solidFill>
          <a:latin typeface="Corbel" charset="0"/>
        </a:defRPr>
      </a:lvl4pPr>
      <a:lvl5pPr algn="ctr" defTabSz="430369" rtl="0" eaLnBrk="0" fontAlgn="base" hangingPunct="0">
        <a:spcBef>
          <a:spcPct val="0"/>
        </a:spcBef>
        <a:spcAft>
          <a:spcPct val="0"/>
        </a:spcAft>
        <a:defRPr sz="3763">
          <a:solidFill>
            <a:schemeClr val="tx1"/>
          </a:solidFill>
          <a:latin typeface="Corbe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68811" indent="-268811" algn="l" defTabSz="430369" rtl="0" eaLnBrk="0" fontAlgn="base" hangingPunct="0">
        <a:spcBef>
          <a:spcPct val="20000"/>
        </a:spcBef>
        <a:spcAft>
          <a:spcPts val="567"/>
        </a:spcAft>
        <a:buClr>
          <a:srgbClr val="B96C11"/>
        </a:buClr>
        <a:buSzPct val="145000"/>
        <a:buFont typeface="Arial" panose="020B0604020202020204" pitchFamily="34" charset="0"/>
        <a:buChar char="•"/>
        <a:defRPr sz="2224" kern="1200">
          <a:solidFill>
            <a:schemeClr val="tx1"/>
          </a:solidFill>
          <a:latin typeface="+mn-lt"/>
          <a:ea typeface="+mn-ea"/>
          <a:cs typeface="+mn-cs"/>
        </a:defRPr>
      </a:lvl1pPr>
      <a:lvl2pPr marL="699180" indent="-268811" algn="l" defTabSz="430369" rtl="0" eaLnBrk="0" fontAlgn="base" hangingPunct="0">
        <a:spcBef>
          <a:spcPct val="20000"/>
        </a:spcBef>
        <a:spcAft>
          <a:spcPts val="567"/>
        </a:spcAft>
        <a:buClr>
          <a:srgbClr val="B96C11"/>
        </a:buClr>
        <a:buSzPct val="145000"/>
        <a:buFont typeface="Arial" panose="020B0604020202020204" pitchFamily="34" charset="0"/>
        <a:buChar char="•"/>
        <a:defRPr sz="1881" kern="1200">
          <a:solidFill>
            <a:schemeClr val="tx1"/>
          </a:solidFill>
          <a:latin typeface="+mn-lt"/>
          <a:ea typeface="+mn-ea"/>
          <a:cs typeface="+mn-cs"/>
        </a:defRPr>
      </a:lvl2pPr>
      <a:lvl3pPr marL="1130906" indent="-268811" algn="l" defTabSz="430369" rtl="0" eaLnBrk="0" fontAlgn="base" hangingPunct="0">
        <a:spcBef>
          <a:spcPct val="20000"/>
        </a:spcBef>
        <a:spcAft>
          <a:spcPts val="567"/>
        </a:spcAft>
        <a:buClr>
          <a:srgbClr val="B96C11"/>
        </a:buClr>
        <a:buSzPct val="145000"/>
        <a:buFont typeface="Arial" panose="020B0604020202020204" pitchFamily="34" charset="0"/>
        <a:buChar char="•"/>
        <a:defRPr sz="1625" kern="1200">
          <a:solidFill>
            <a:schemeClr val="tx1"/>
          </a:solidFill>
          <a:latin typeface="+mn-lt"/>
          <a:ea typeface="+mn-ea"/>
          <a:cs typeface="+mn-cs"/>
        </a:defRPr>
      </a:lvl3pPr>
      <a:lvl4pPr marL="1454022" indent="-161558" algn="l" defTabSz="430369" rtl="0" eaLnBrk="0" fontAlgn="base" hangingPunct="0">
        <a:spcBef>
          <a:spcPct val="20000"/>
        </a:spcBef>
        <a:spcAft>
          <a:spcPts val="567"/>
        </a:spcAft>
        <a:buClr>
          <a:srgbClr val="B96C11"/>
        </a:buClr>
        <a:buSzPct val="145000"/>
        <a:buFont typeface="Arial" panose="020B0604020202020204" pitchFamily="34" charset="0"/>
        <a:buChar char="•"/>
        <a:defRPr sz="1454" kern="1200">
          <a:solidFill>
            <a:schemeClr val="tx1"/>
          </a:solidFill>
          <a:latin typeface="+mn-lt"/>
          <a:ea typeface="+mn-ea"/>
          <a:cs typeface="+mn-cs"/>
        </a:defRPr>
      </a:lvl4pPr>
      <a:lvl5pPr marL="1884390" indent="-161558" algn="l" defTabSz="430369" rtl="0" eaLnBrk="0" fontAlgn="base" hangingPunct="0">
        <a:spcBef>
          <a:spcPct val="20000"/>
        </a:spcBef>
        <a:spcAft>
          <a:spcPts val="567"/>
        </a:spcAft>
        <a:buClr>
          <a:srgbClr val="B96C11"/>
        </a:buClr>
        <a:buSzPct val="145000"/>
        <a:buFont typeface="Arial" panose="020B0604020202020204" pitchFamily="34" charset="0"/>
        <a:buChar char="•"/>
        <a:defRPr sz="1283" kern="1200">
          <a:solidFill>
            <a:schemeClr val="tx1"/>
          </a:solidFill>
          <a:latin typeface="+mn-lt"/>
          <a:ea typeface="+mn-ea"/>
          <a:cs typeface="+mn-cs"/>
        </a:defRPr>
      </a:lvl5pPr>
      <a:lvl6pPr marL="2369621" indent="-215420" algn="l" defTabSz="430840" rtl="0" eaLnBrk="1" latinLnBrk="0" hangingPunct="1">
        <a:spcBef>
          <a:spcPct val="20000"/>
        </a:spcBef>
        <a:spcAft>
          <a:spcPts val="565"/>
        </a:spcAft>
        <a:buClr>
          <a:schemeClr val="accent1">
            <a:lumMod val="75000"/>
          </a:schemeClr>
        </a:buClr>
        <a:buSzPct val="145000"/>
        <a:buFont typeface="Arial"/>
        <a:buChar char="•"/>
        <a:defRPr sz="1320" kern="1200" cap="none">
          <a:solidFill>
            <a:schemeClr val="tx1"/>
          </a:solidFill>
          <a:effectLst/>
          <a:latin typeface="+mn-lt"/>
          <a:ea typeface="+mn-ea"/>
          <a:cs typeface="+mn-cs"/>
        </a:defRPr>
      </a:lvl6pPr>
      <a:lvl7pPr marL="2800460" indent="-215420" algn="l" defTabSz="430840" rtl="0" eaLnBrk="1" latinLnBrk="0" hangingPunct="1">
        <a:spcBef>
          <a:spcPct val="20000"/>
        </a:spcBef>
        <a:spcAft>
          <a:spcPts val="565"/>
        </a:spcAft>
        <a:buClr>
          <a:schemeClr val="accent1">
            <a:lumMod val="75000"/>
          </a:schemeClr>
        </a:buClr>
        <a:buSzPct val="145000"/>
        <a:buFont typeface="Arial"/>
        <a:buChar char="•"/>
        <a:defRPr sz="1320" kern="1200" cap="none">
          <a:solidFill>
            <a:schemeClr val="tx1"/>
          </a:solidFill>
          <a:effectLst/>
          <a:latin typeface="+mn-lt"/>
          <a:ea typeface="+mn-ea"/>
          <a:cs typeface="+mn-cs"/>
        </a:defRPr>
      </a:lvl7pPr>
      <a:lvl8pPr marL="3231301" indent="-215420" algn="l" defTabSz="430840" rtl="0" eaLnBrk="1" latinLnBrk="0" hangingPunct="1">
        <a:spcBef>
          <a:spcPct val="20000"/>
        </a:spcBef>
        <a:spcAft>
          <a:spcPts val="565"/>
        </a:spcAft>
        <a:buClr>
          <a:schemeClr val="accent1">
            <a:lumMod val="75000"/>
          </a:schemeClr>
        </a:buClr>
        <a:buSzPct val="145000"/>
        <a:buFont typeface="Arial"/>
        <a:buChar char="•"/>
        <a:defRPr sz="1320" kern="1200" cap="none">
          <a:solidFill>
            <a:schemeClr val="tx1"/>
          </a:solidFill>
          <a:effectLst/>
          <a:latin typeface="+mn-lt"/>
          <a:ea typeface="+mn-ea"/>
          <a:cs typeface="+mn-cs"/>
        </a:defRPr>
      </a:lvl8pPr>
      <a:lvl9pPr marL="3662141" indent="-215420" algn="l" defTabSz="430840" rtl="0" eaLnBrk="1" latinLnBrk="0" hangingPunct="1">
        <a:spcBef>
          <a:spcPct val="20000"/>
        </a:spcBef>
        <a:spcAft>
          <a:spcPts val="565"/>
        </a:spcAft>
        <a:buClr>
          <a:schemeClr val="accent1">
            <a:lumMod val="75000"/>
          </a:schemeClr>
        </a:buClr>
        <a:buSzPct val="145000"/>
        <a:buFont typeface="Arial"/>
        <a:buChar char="•"/>
        <a:defRPr sz="1320" kern="1200" cap="none">
          <a:solidFill>
            <a:schemeClr val="tx1"/>
          </a:solidFill>
          <a:effectLst/>
          <a:latin typeface="+mn-lt"/>
          <a:ea typeface="+mn-ea"/>
          <a:cs typeface="+mn-cs"/>
        </a:defRPr>
      </a:lvl9pPr>
    </p:bodyStyle>
    <p:otherStyle>
      <a:defPPr>
        <a:defRPr lang="en-US"/>
      </a:defPPr>
      <a:lvl1pPr marL="0" algn="l" defTabSz="430840" rtl="0" eaLnBrk="1" latinLnBrk="0" hangingPunct="1">
        <a:defRPr sz="1696" kern="1200">
          <a:solidFill>
            <a:schemeClr val="tx1"/>
          </a:solidFill>
          <a:latin typeface="+mn-lt"/>
          <a:ea typeface="+mn-ea"/>
          <a:cs typeface="+mn-cs"/>
        </a:defRPr>
      </a:lvl1pPr>
      <a:lvl2pPr marL="430840" algn="l" defTabSz="430840" rtl="0" eaLnBrk="1" latinLnBrk="0" hangingPunct="1">
        <a:defRPr sz="1696" kern="1200">
          <a:solidFill>
            <a:schemeClr val="tx1"/>
          </a:solidFill>
          <a:latin typeface="+mn-lt"/>
          <a:ea typeface="+mn-ea"/>
          <a:cs typeface="+mn-cs"/>
        </a:defRPr>
      </a:lvl2pPr>
      <a:lvl3pPr marL="861680" algn="l" defTabSz="430840" rtl="0" eaLnBrk="1" latinLnBrk="0" hangingPunct="1">
        <a:defRPr sz="1696" kern="1200">
          <a:solidFill>
            <a:schemeClr val="tx1"/>
          </a:solidFill>
          <a:latin typeface="+mn-lt"/>
          <a:ea typeface="+mn-ea"/>
          <a:cs typeface="+mn-cs"/>
        </a:defRPr>
      </a:lvl3pPr>
      <a:lvl4pPr marL="1292520" algn="l" defTabSz="430840" rtl="0" eaLnBrk="1" latinLnBrk="0" hangingPunct="1">
        <a:defRPr sz="1696" kern="1200">
          <a:solidFill>
            <a:schemeClr val="tx1"/>
          </a:solidFill>
          <a:latin typeface="+mn-lt"/>
          <a:ea typeface="+mn-ea"/>
          <a:cs typeface="+mn-cs"/>
        </a:defRPr>
      </a:lvl4pPr>
      <a:lvl5pPr marL="1723361" algn="l" defTabSz="430840" rtl="0" eaLnBrk="1" latinLnBrk="0" hangingPunct="1">
        <a:defRPr sz="1696" kern="1200">
          <a:solidFill>
            <a:schemeClr val="tx1"/>
          </a:solidFill>
          <a:latin typeface="+mn-lt"/>
          <a:ea typeface="+mn-ea"/>
          <a:cs typeface="+mn-cs"/>
        </a:defRPr>
      </a:lvl5pPr>
      <a:lvl6pPr marL="2154200" algn="l" defTabSz="430840" rtl="0" eaLnBrk="1" latinLnBrk="0" hangingPunct="1">
        <a:defRPr sz="1696" kern="1200">
          <a:solidFill>
            <a:schemeClr val="tx1"/>
          </a:solidFill>
          <a:latin typeface="+mn-lt"/>
          <a:ea typeface="+mn-ea"/>
          <a:cs typeface="+mn-cs"/>
        </a:defRPr>
      </a:lvl6pPr>
      <a:lvl7pPr marL="2585040" algn="l" defTabSz="430840" rtl="0" eaLnBrk="1" latinLnBrk="0" hangingPunct="1">
        <a:defRPr sz="1696" kern="1200">
          <a:solidFill>
            <a:schemeClr val="tx1"/>
          </a:solidFill>
          <a:latin typeface="+mn-lt"/>
          <a:ea typeface="+mn-ea"/>
          <a:cs typeface="+mn-cs"/>
        </a:defRPr>
      </a:lvl7pPr>
      <a:lvl8pPr marL="3015881" algn="l" defTabSz="430840" rtl="0" eaLnBrk="1" latinLnBrk="0" hangingPunct="1">
        <a:defRPr sz="1696" kern="1200">
          <a:solidFill>
            <a:schemeClr val="tx1"/>
          </a:solidFill>
          <a:latin typeface="+mn-lt"/>
          <a:ea typeface="+mn-ea"/>
          <a:cs typeface="+mn-cs"/>
        </a:defRPr>
      </a:lvl8pPr>
      <a:lvl9pPr marL="3446720" algn="l" defTabSz="430840" rtl="0" eaLnBrk="1" latinLnBrk="0" hangingPunct="1">
        <a:defRPr sz="169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312 w 5184"/>
                <a:gd name="T3" fmla="*/ 3159 h 3159"/>
                <a:gd name="T4" fmla="*/ 531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72 w 556"/>
                <a:gd name="T5" fmla="*/ 3159 h 3159"/>
                <a:gd name="T6" fmla="*/ 57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037" name="Freeform 8"/>
              <p:cNvSpPr>
                <a:spLocks/>
              </p:cNvSpPr>
              <p:nvPr/>
            </p:nvSpPr>
            <p:spPr bwMode="ltGray">
              <a:xfrm>
                <a:off x="1019" y="1155"/>
                <a:ext cx="4739" cy="12"/>
              </a:xfrm>
              <a:custGeom>
                <a:avLst/>
                <a:gdLst>
                  <a:gd name="T0" fmla="*/ 4844 w 4724"/>
                  <a:gd name="T1" fmla="*/ 0 h 12"/>
                  <a:gd name="T2" fmla="*/ 0 w 4724"/>
                  <a:gd name="T3" fmla="*/ 0 h 12"/>
                  <a:gd name="T4" fmla="*/ 0 w 4724"/>
                  <a:gd name="T5" fmla="*/ 12 h 12"/>
                  <a:gd name="T6" fmla="*/ 4844 w 4724"/>
                  <a:gd name="T7" fmla="*/ 12 h 12"/>
                  <a:gd name="T8" fmla="*/ 4844 w 4724"/>
                  <a:gd name="T9" fmla="*/ 0 h 12"/>
                  <a:gd name="T10" fmla="*/ 484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8203" name="Freeform 11">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3675 w 251"/>
                  <a:gd name="T5" fmla="*/ 12 h 12"/>
                  <a:gd name="T6" fmla="*/ 3675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042" name="Freeform 13"/>
              <p:cNvSpPr>
                <a:spLocks/>
              </p:cNvSpPr>
              <p:nvPr/>
            </p:nvSpPr>
            <p:spPr bwMode="ltGray">
              <a:xfrm>
                <a:off x="767" y="1155"/>
                <a:ext cx="252" cy="12"/>
              </a:xfrm>
              <a:custGeom>
                <a:avLst/>
                <a:gdLst>
                  <a:gd name="T0" fmla="*/ 259 w 251"/>
                  <a:gd name="T1" fmla="*/ 0 h 12"/>
                  <a:gd name="T2" fmla="*/ 0 w 251"/>
                  <a:gd name="T3" fmla="*/ 0 h 12"/>
                  <a:gd name="T4" fmla="*/ 0 w 251"/>
                  <a:gd name="T5" fmla="*/ 12 h 12"/>
                  <a:gd name="T6" fmla="*/ 259 w 251"/>
                  <a:gd name="T7" fmla="*/ 12 h 12"/>
                  <a:gd name="T8" fmla="*/ 259 w 251"/>
                  <a:gd name="T9" fmla="*/ 0 h 12"/>
                  <a:gd name="T10" fmla="*/ 25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8206" name="Freeform 14">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grpSp>
      </p:grpSp>
      <p:sp>
        <p:nvSpPr>
          <p:cNvPr id="8207" name="Rectangle 15">
            <a:extLst/>
          </p:cNvPr>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8208" name="Rectangle 16">
            <a:extLst/>
          </p:cNvPr>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209" name="Rectangle 17">
            <a:extLst/>
          </p:cNvPr>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8210" name="Rectangle 18">
            <a:extLst/>
          </p:cNvPr>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8211" name="Rectangle 19">
            <a:extLst/>
          </p:cNvPr>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BA0686F-98DD-472E-ADCC-9DF80079794E}" type="slidenum">
              <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941200102"/>
      </p:ext>
    </p:extLst>
  </p:cSld>
  <p:clrMap bg1="dk2" tx1="lt1" bg2="dk1"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0.jpeg"/><Relationship Id="rId4" Type="http://schemas.openxmlformats.org/officeDocument/2006/relationships/image" Target="../media/image8.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9.xml"/></Relationships>
</file>

<file path=ppt/slides/_rels/slide10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7.xml"/><Relationship Id="rId1" Type="http://schemas.openxmlformats.org/officeDocument/2006/relationships/slideLayout" Target="../slideLayouts/slideLayout5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9.xml"/></Relationships>
</file>

<file path=ppt/slides/_rels/slide10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9.xml"/><Relationship Id="rId1" Type="http://schemas.openxmlformats.org/officeDocument/2006/relationships/slideLayout" Target="../slideLayouts/slideLayout59.xml"/><Relationship Id="rId5" Type="http://schemas.openxmlformats.org/officeDocument/2006/relationships/image" Target="../media/image54.png"/><Relationship Id="rId4" Type="http://schemas.openxmlformats.org/officeDocument/2006/relationships/image" Target="../media/image53.png"/></Relationships>
</file>

<file path=ppt/slides/_rels/slide10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0.xml"/><Relationship Id="rId1" Type="http://schemas.openxmlformats.org/officeDocument/2006/relationships/slideLayout" Target="../slideLayouts/slideLayout59.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1.xml"/><Relationship Id="rId1" Type="http://schemas.openxmlformats.org/officeDocument/2006/relationships/slideLayout" Target="../slideLayouts/slideLayout5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9.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9.xml"/></Relationships>
</file>

<file path=ppt/slides/_rels/slide1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6.xml"/><Relationship Id="rId1" Type="http://schemas.openxmlformats.org/officeDocument/2006/relationships/slideLayout" Target="../slideLayouts/slideLayout5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9.xml"/></Relationships>
</file>

<file path=ppt/slides/_rels/slide11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91.xml"/><Relationship Id="rId1" Type="http://schemas.openxmlformats.org/officeDocument/2006/relationships/slideLayout" Target="../slideLayouts/slideLayout5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9.xml"/></Relationships>
</file>

<file path=ppt/slides/_rels/slide11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93.xml"/><Relationship Id="rId1" Type="http://schemas.openxmlformats.org/officeDocument/2006/relationships/slideLayout" Target="../slideLayouts/slideLayout59.xml"/></Relationships>
</file>

<file path=ppt/slides/_rels/slide11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94.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120.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95.xml"/><Relationship Id="rId1" Type="http://schemas.openxmlformats.org/officeDocument/2006/relationships/slideLayout" Target="../slideLayouts/slideLayout59.xml"/></Relationships>
</file>

<file path=ppt/slides/_rels/slide12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96.xml"/><Relationship Id="rId1" Type="http://schemas.openxmlformats.org/officeDocument/2006/relationships/slideLayout" Target="../slideLayouts/slideLayout59.xml"/></Relationships>
</file>

<file path=ppt/slides/_rels/slide12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54.xml"/></Relationships>
</file>

<file path=ppt/slides/_rels/slide123.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emf"/><Relationship Id="rId2" Type="http://schemas.openxmlformats.org/officeDocument/2006/relationships/notesSlide" Target="../notesSlides/notesSlide97.xml"/><Relationship Id="rId1" Type="http://schemas.openxmlformats.org/officeDocument/2006/relationships/slideLayout" Target="../slideLayouts/slideLayout59.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9.xml"/></Relationships>
</file>

<file path=ppt/slides/_rels/slide1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 Id="rId4" Type="http://schemas.openxmlformats.org/officeDocument/2006/relationships/image" Target="../media/image71.emf"/></Relationships>
</file>

<file path=ppt/slides/_rels/slide12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27.xml.rels><?xml version="1.0" encoding="UTF-8" standalone="yes"?>
<Relationships xmlns="http://schemas.openxmlformats.org/package/2006/relationships"><Relationship Id="rId8" Type="http://schemas.openxmlformats.org/officeDocument/2006/relationships/image" Target="../media/image76.emf"/><Relationship Id="rId13" Type="http://schemas.openxmlformats.org/officeDocument/2006/relationships/image" Target="../media/image81.emf"/><Relationship Id="rId18" Type="http://schemas.openxmlformats.org/officeDocument/2006/relationships/image" Target="../media/image86.emf"/><Relationship Id="rId3" Type="http://schemas.openxmlformats.org/officeDocument/2006/relationships/image" Target="../media/image69.jpeg"/><Relationship Id="rId7" Type="http://schemas.openxmlformats.org/officeDocument/2006/relationships/image" Target="../media/image75.emf"/><Relationship Id="rId12" Type="http://schemas.openxmlformats.org/officeDocument/2006/relationships/image" Target="../media/image80.emf"/><Relationship Id="rId17" Type="http://schemas.openxmlformats.org/officeDocument/2006/relationships/image" Target="../media/image85.emf"/><Relationship Id="rId2" Type="http://schemas.openxmlformats.org/officeDocument/2006/relationships/image" Target="../media/image72.emf"/><Relationship Id="rId16" Type="http://schemas.openxmlformats.org/officeDocument/2006/relationships/image" Target="../media/image84.emf"/><Relationship Id="rId1" Type="http://schemas.openxmlformats.org/officeDocument/2006/relationships/slideLayout" Target="../slideLayouts/slideLayout71.xml"/><Relationship Id="rId6" Type="http://schemas.openxmlformats.org/officeDocument/2006/relationships/image" Target="../media/image74.emf"/><Relationship Id="rId11" Type="http://schemas.openxmlformats.org/officeDocument/2006/relationships/image" Target="../media/image79.emf"/><Relationship Id="rId5" Type="http://schemas.openxmlformats.org/officeDocument/2006/relationships/image" Target="../media/image73.emf"/><Relationship Id="rId15" Type="http://schemas.openxmlformats.org/officeDocument/2006/relationships/image" Target="../media/image83.emf"/><Relationship Id="rId10" Type="http://schemas.openxmlformats.org/officeDocument/2006/relationships/image" Target="../media/image78.emf"/><Relationship Id="rId4" Type="http://schemas.openxmlformats.org/officeDocument/2006/relationships/image" Target="../media/image70.jpeg"/><Relationship Id="rId9" Type="http://schemas.openxmlformats.org/officeDocument/2006/relationships/image" Target="../media/image77.emf"/><Relationship Id="rId14" Type="http://schemas.openxmlformats.org/officeDocument/2006/relationships/image" Target="../media/image82.emf"/></Relationships>
</file>

<file path=ppt/slides/_rels/slide12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1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3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3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3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3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9.jpeg"/><Relationship Id="rId7"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8.jpeg"/><Relationship Id="rId9" Type="http://schemas.openxmlformats.org/officeDocument/2006/relationships/image" Target="../media/image18.jpeg"/></Relationships>
</file>

<file path=ppt/slides/_rels/slide1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4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4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4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4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4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4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4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4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15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5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5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15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1.xml"/><Relationship Id="rId4" Type="http://schemas.openxmlformats.org/officeDocument/2006/relationships/image" Target="../media/image87.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8.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0.xml"/><Relationship Id="rId5" Type="http://schemas.openxmlformats.org/officeDocument/2006/relationships/image" Target="../media/image8.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8.jpe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11.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8.jpe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0.jpeg"/><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0.xml"/><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4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2.xml"/></Relationships>
</file>

<file path=ppt/slides/_rels/slide7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png"/><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2.xml"/></Relationships>
</file>

<file path=ppt/slides/_rels/slide7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2.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2.xml"/></Relationships>
</file>

<file path=ppt/slides/_rels/slide7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9.jpg"/><Relationship Id="rId1" Type="http://schemas.openxmlformats.org/officeDocument/2006/relationships/slideLayout" Target="../slideLayouts/slideLayout4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42.xml"/></Relationships>
</file>

<file path=ppt/slides/_rels/slide8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2.xml"/></Relationships>
</file>

<file path=ppt/slides/_rels/slide8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2.xml"/></Relationships>
</file>

<file path=ppt/slides/_rels/slide89.xml.rels><?xml version="1.0" encoding="UTF-8" standalone="yes"?>
<Relationships xmlns="http://schemas.openxmlformats.org/package/2006/relationships"><Relationship Id="rId2" Type="http://schemas.openxmlformats.org/officeDocument/2006/relationships/image" Target="../media/image46.tiff"/><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8.jpg"/><Relationship Id="rId2" Type="http://schemas.openxmlformats.org/officeDocument/2006/relationships/diagramData" Target="../diagrams/data7.xml"/><Relationship Id="rId1" Type="http://schemas.openxmlformats.org/officeDocument/2006/relationships/slideLayout" Target="../slideLayouts/slideLayout4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1.png"/><Relationship Id="rId1" Type="http://schemas.openxmlformats.org/officeDocument/2006/relationships/slideLayout" Target="../slideLayouts/slideLayout4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0A"/>
            </a:gs>
            <a:gs pos="50000">
              <a:schemeClr val="bg1"/>
            </a:gs>
            <a:gs pos="100000">
              <a:srgbClr val="00000A"/>
            </a:gs>
          </a:gsLst>
          <a:lin ang="5400000" scaled="1"/>
        </a:gradFill>
        <a:effectLst/>
      </p:bgPr>
    </p:bg>
    <p:spTree>
      <p:nvGrpSpPr>
        <p:cNvPr id="1" name=""/>
        <p:cNvGrpSpPr/>
        <p:nvPr/>
      </p:nvGrpSpPr>
      <p:grpSpPr>
        <a:xfrm>
          <a:off x="0" y="0"/>
          <a:ext cx="0" cy="0"/>
          <a:chOff x="0" y="0"/>
          <a:chExt cx="0" cy="0"/>
        </a:xfrm>
      </p:grpSpPr>
      <p:sp>
        <p:nvSpPr>
          <p:cNvPr id="10" name="Rettangolo 9"/>
          <p:cNvSpPr/>
          <p:nvPr/>
        </p:nvSpPr>
        <p:spPr>
          <a:xfrm>
            <a:off x="0" y="1370013"/>
            <a:ext cx="9144000" cy="4579937"/>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58370" name="Rectangle 2"/>
          <p:cNvSpPr>
            <a:spLocks noChangeArrowheads="1"/>
          </p:cNvSpPr>
          <p:nvPr/>
        </p:nvSpPr>
        <p:spPr bwMode="auto">
          <a:xfrm>
            <a:off x="1343025" y="3968750"/>
            <a:ext cx="6540500" cy="396875"/>
          </a:xfrm>
          <a:prstGeom prst="rect">
            <a:avLst/>
          </a:prstGeom>
          <a:noFill/>
          <a:ln w="12700">
            <a:noFill/>
            <a:miter lim="800000"/>
            <a:headEnd/>
            <a:tailEnd/>
          </a:ln>
        </p:spPr>
        <p:txBody>
          <a:bodyPr lIns="88335" tIns="44167" rIns="88335" bIns="44167">
            <a:spAutoFit/>
          </a:bodyPr>
          <a:lstStyle/>
          <a:p>
            <a:pPr marL="0" marR="0" lvl="0" indent="0" algn="ctr" defTabSz="884238"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srgbClr val="FFE701"/>
                </a:solidFill>
                <a:effectLst>
                  <a:outerShdw blurRad="38100" dist="38100" dir="2700000" algn="tl">
                    <a:srgbClr val="000000"/>
                  </a:outerShdw>
                </a:effectLst>
                <a:uLnTx/>
                <a:uFillTx/>
                <a:latin typeface="Arial Narrow" pitchFamily="34" charset="0"/>
                <a:ea typeface="+mn-ea"/>
                <a:cs typeface="+mn-cs"/>
              </a:rPr>
              <a:t>Relatore: Col. me Giovanni MICALE</a:t>
            </a:r>
            <a:endParaRPr kumimoji="0" lang="it-IT" sz="17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endParaRPr>
          </a:p>
        </p:txBody>
      </p:sp>
      <p:sp>
        <p:nvSpPr>
          <p:cNvPr id="2" name="Rectangle 2"/>
          <p:cNvSpPr>
            <a:spLocks noChangeArrowheads="1"/>
          </p:cNvSpPr>
          <p:nvPr/>
        </p:nvSpPr>
        <p:spPr bwMode="auto">
          <a:xfrm>
            <a:off x="1258888" y="3103563"/>
            <a:ext cx="6686550" cy="919162"/>
          </a:xfrm>
          <a:prstGeom prst="rect">
            <a:avLst/>
          </a:prstGeom>
          <a:noFill/>
          <a:ln w="12700">
            <a:noFill/>
            <a:miter lim="800000"/>
            <a:headEnd/>
            <a:tailEnd/>
          </a:ln>
        </p:spPr>
        <p:txBody>
          <a:bodyPr lIns="88335" tIns="44167" rIns="88335" bIns="44167">
            <a:spAutoFit/>
          </a:bodyPr>
          <a:lstStyle/>
          <a:p>
            <a:pPr marL="0" marR="0" lvl="0" indent="0" algn="ctr" defTabSz="884238" rtl="0" eaLnBrk="1" fontAlgn="base" latinLnBrk="0" hangingPunct="1">
              <a:lnSpc>
                <a:spcPct val="100000"/>
              </a:lnSpc>
              <a:spcBef>
                <a:spcPct val="0"/>
              </a:spcBef>
              <a:spcAft>
                <a:spcPct val="0"/>
              </a:spcAft>
              <a:buClrTx/>
              <a:buSzTx/>
              <a:buFontTx/>
              <a:buNone/>
              <a:tabLst/>
              <a:defRPr/>
            </a:pPr>
            <a:r>
              <a:rPr kumimoji="0" lang="it-IT" sz="2700" b="1" i="0" u="none" strike="noStrike" kern="1200" cap="none" spc="0" normalizeH="0" baseline="0" noProof="0" dirty="0">
                <a:ln>
                  <a:noFill/>
                </a:ln>
                <a:solidFill>
                  <a:srgbClr val="FFCCFF"/>
                </a:solidFill>
                <a:effectLst>
                  <a:outerShdw blurRad="38100" dist="38100" dir="2700000" algn="tl">
                    <a:srgbClr val="000000"/>
                  </a:outerShdw>
                </a:effectLst>
                <a:uLnTx/>
                <a:uFillTx/>
                <a:latin typeface="Arial Narrow" pitchFamily="34" charset="0"/>
                <a:ea typeface="+mn-ea"/>
                <a:cs typeface="+mn-cs"/>
              </a:rPr>
              <a:t>VALUTAZIONE DELL’IDONEITÀ AL SERVIZIO NELLE FA/CC NEL PAZIENTE ONCOLOGICO</a:t>
            </a:r>
          </a:p>
        </p:txBody>
      </p:sp>
      <p:sp>
        <p:nvSpPr>
          <p:cNvPr id="1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5126" name="Segnaposto numero diapositiva 4"/>
          <p:cNvSpPr txBox="1">
            <a:spLocks noGrp="1"/>
          </p:cNvSpPr>
          <p:nvPr/>
        </p:nvSpPr>
        <p:spPr bwMode="auto">
          <a:xfrm>
            <a:off x="8778875" y="6546850"/>
            <a:ext cx="330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81D4118F-490D-4357-99D9-3B171ACA9A94}"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1</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8" name="Titolo 1"/>
          <p:cNvSpPr txBox="1">
            <a:spLocks/>
          </p:cNvSpPr>
          <p:nvPr/>
        </p:nvSpPr>
        <p:spPr>
          <a:xfrm>
            <a:off x="2901950" y="115888"/>
            <a:ext cx="3384550" cy="1296987"/>
          </a:xfrm>
          <a:prstGeom prst="rect">
            <a:avLst/>
          </a:prstGeom>
        </p:spPr>
        <p:txBody>
          <a:bodyPr/>
          <a:lstStyle>
            <a:lvl1pPr algn="r" rtl="0" eaLnBrk="0" fontAlgn="base" hangingPunct="0">
              <a:spcBef>
                <a:spcPct val="0"/>
              </a:spcBef>
              <a:spcAft>
                <a:spcPct val="0"/>
              </a:spcAft>
              <a:defRPr sz="4400">
                <a:solidFill>
                  <a:schemeClr val="folHlink"/>
                </a:solidFill>
                <a:latin typeface="+mj-lt"/>
                <a:ea typeface="+mj-ea"/>
                <a:cs typeface="+mj-cs"/>
              </a:defRPr>
            </a:lvl1pPr>
            <a:lvl2pPr algn="r" rtl="0" eaLnBrk="0" fontAlgn="base" hangingPunct="0">
              <a:spcBef>
                <a:spcPct val="0"/>
              </a:spcBef>
              <a:spcAft>
                <a:spcPct val="0"/>
              </a:spcAft>
              <a:defRPr sz="4400">
                <a:solidFill>
                  <a:schemeClr val="folHlink"/>
                </a:solidFill>
                <a:latin typeface="Arial" charset="0"/>
              </a:defRPr>
            </a:lvl2pPr>
            <a:lvl3pPr algn="r" rtl="0" eaLnBrk="0" fontAlgn="base" hangingPunct="0">
              <a:spcBef>
                <a:spcPct val="0"/>
              </a:spcBef>
              <a:spcAft>
                <a:spcPct val="0"/>
              </a:spcAft>
              <a:defRPr sz="4400">
                <a:solidFill>
                  <a:schemeClr val="folHlink"/>
                </a:solidFill>
                <a:latin typeface="Arial" charset="0"/>
              </a:defRPr>
            </a:lvl3pPr>
            <a:lvl4pPr algn="r" rtl="0" eaLnBrk="0" fontAlgn="base" hangingPunct="0">
              <a:spcBef>
                <a:spcPct val="0"/>
              </a:spcBef>
              <a:spcAft>
                <a:spcPct val="0"/>
              </a:spcAft>
              <a:defRPr sz="4400">
                <a:solidFill>
                  <a:schemeClr val="folHlink"/>
                </a:solidFill>
                <a:latin typeface="Arial" charset="0"/>
              </a:defRPr>
            </a:lvl4pPr>
            <a:lvl5pPr algn="r" rtl="0" eaLnBrk="0" fontAlgn="base" hangingPunct="0">
              <a:spcBef>
                <a:spcPct val="0"/>
              </a:spcBef>
              <a:spcAft>
                <a:spcPct val="0"/>
              </a:spcAft>
              <a:defRPr sz="4400">
                <a:solidFill>
                  <a:schemeClr val="folHlink"/>
                </a:solidFill>
                <a:latin typeface="Arial" charset="0"/>
              </a:defRPr>
            </a:lvl5pPr>
            <a:lvl6pPr marL="457200" algn="r" rtl="0" fontAlgn="base">
              <a:spcBef>
                <a:spcPct val="0"/>
              </a:spcBef>
              <a:spcAft>
                <a:spcPct val="0"/>
              </a:spcAft>
              <a:defRPr sz="4400">
                <a:solidFill>
                  <a:schemeClr val="folHlink"/>
                </a:solidFill>
                <a:latin typeface="Arial" charset="0"/>
              </a:defRPr>
            </a:lvl6pPr>
            <a:lvl7pPr marL="914400" algn="r" rtl="0" fontAlgn="base">
              <a:spcBef>
                <a:spcPct val="0"/>
              </a:spcBef>
              <a:spcAft>
                <a:spcPct val="0"/>
              </a:spcAft>
              <a:defRPr sz="4400">
                <a:solidFill>
                  <a:schemeClr val="folHlink"/>
                </a:solidFill>
                <a:latin typeface="Arial" charset="0"/>
              </a:defRPr>
            </a:lvl7pPr>
            <a:lvl8pPr marL="1371600" algn="r" rtl="0" fontAlgn="base">
              <a:spcBef>
                <a:spcPct val="0"/>
              </a:spcBef>
              <a:spcAft>
                <a:spcPct val="0"/>
              </a:spcAft>
              <a:defRPr sz="4400">
                <a:solidFill>
                  <a:schemeClr val="folHlink"/>
                </a:solidFill>
                <a:latin typeface="Arial" charset="0"/>
              </a:defRPr>
            </a:lvl8pPr>
            <a:lvl9pPr marL="1828800" algn="r" rtl="0" fontAlgn="base">
              <a:spcBef>
                <a:spcPct val="0"/>
              </a:spcBef>
              <a:spcAft>
                <a:spcPct val="0"/>
              </a:spcAft>
              <a:defRPr sz="4400">
                <a:solidFill>
                  <a:schemeClr val="folHlink"/>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800" b="1" i="1" u="none" strike="noStrike" kern="0" cap="none" spc="0" normalizeH="0" baseline="0" noProof="0" dirty="0" smtClean="0">
                <a:ln>
                  <a:noFill/>
                </a:ln>
                <a:solidFill>
                  <a:srgbClr val="FFFFFF"/>
                </a:solidFill>
                <a:effectLst/>
                <a:uLnTx/>
                <a:uFillTx/>
                <a:latin typeface="Arial"/>
                <a:ea typeface="+mj-ea"/>
                <a:cs typeface="+mj-cs"/>
              </a:rPr>
              <a:t>«</a:t>
            </a:r>
            <a:r>
              <a:rPr kumimoji="0" lang="it-IT" sz="1800" b="1" i="1" u="none" strike="noStrike" kern="0" cap="none" spc="0" normalizeH="0" baseline="0" noProof="0" dirty="0">
                <a:ln>
                  <a:noFill/>
                </a:ln>
                <a:solidFill>
                  <a:srgbClr val="FFFFFF"/>
                </a:solidFill>
                <a:effectLst/>
                <a:uLnTx/>
                <a:uFillTx/>
                <a:latin typeface="Arial"/>
                <a:ea typeface="+mj-ea"/>
                <a:cs typeface="+mj-cs"/>
              </a:rPr>
              <a:t>La Medicina Legale della Pubblica Amministrazione: diritto, tutele sociali e esigenze </a:t>
            </a:r>
            <a:r>
              <a:rPr kumimoji="0" lang="it-IT" sz="1800" b="1" i="1" u="none" strike="noStrike" kern="0" cap="none" spc="0" normalizeH="0" baseline="0" noProof="0" dirty="0" smtClean="0">
                <a:ln>
                  <a:noFill/>
                </a:ln>
                <a:solidFill>
                  <a:srgbClr val="FFFFFF"/>
                </a:solidFill>
                <a:effectLst/>
                <a:uLnTx/>
                <a:uFillTx/>
                <a:latin typeface="Arial"/>
                <a:ea typeface="+mj-ea"/>
                <a:cs typeface="+mj-cs"/>
              </a:rPr>
              <a:t>organizzative» </a:t>
            </a:r>
            <a:endParaRPr kumimoji="0" lang="it-IT" sz="1800" b="1" i="1" u="none" strike="noStrike" kern="0" cap="none" spc="0" normalizeH="0" baseline="0" noProof="0" dirty="0">
              <a:ln>
                <a:noFill/>
              </a:ln>
              <a:solidFill>
                <a:srgbClr val="FFFFFF"/>
              </a:solidFill>
              <a:effectLst/>
              <a:uLnTx/>
              <a:uFillTx/>
              <a:latin typeface="Arial"/>
              <a:ea typeface="+mj-ea"/>
              <a:cs typeface="+mj-cs"/>
            </a:endParaRPr>
          </a:p>
        </p:txBody>
      </p:sp>
      <p:pic>
        <p:nvPicPr>
          <p:cNvPr id="51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4825" y="73025"/>
            <a:ext cx="22113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 y="73025"/>
            <a:ext cx="221138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ttangolo 2"/>
          <p:cNvSpPr>
            <a:spLocks noChangeArrowheads="1"/>
          </p:cNvSpPr>
          <p:nvPr/>
        </p:nvSpPr>
        <p:spPr bwMode="auto">
          <a:xfrm>
            <a:off x="323850" y="5949950"/>
            <a:ext cx="8496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63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marR="0" lvl="1" indent="0" algn="ctr"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Paestum</a:t>
            </a:r>
            <a:r>
              <a:rPr kumimoji="0" lang="it-IT" altLang="it-IT" sz="1600" b="0" i="0" u="none" strike="noStrike" kern="1200" cap="none" spc="0" normalizeH="0" baseline="0" noProof="0" smtClean="0">
                <a:ln>
                  <a:noFill/>
                </a:ln>
                <a:solidFill>
                  <a:srgbClr val="CCFFFF"/>
                </a:solidFill>
                <a:effectLst/>
                <a:uLnTx/>
                <a:uFillTx/>
                <a:latin typeface="Arial" panose="020B0604020202020204" pitchFamily="34" charset="0"/>
                <a:ea typeface="+mn-ea"/>
                <a:cs typeface="+mn-cs"/>
              </a:rPr>
              <a:t> 14-15 giugno 2019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smtClean="0">
                <a:ln>
                  <a:noFill/>
                </a:ln>
                <a:solidFill>
                  <a:srgbClr val="CCFFFF"/>
                </a:solidFill>
                <a:effectLst/>
                <a:uLnTx/>
                <a:uFillTx/>
                <a:latin typeface="Arial" panose="020B0604020202020204" pitchFamily="34" charset="0"/>
                <a:ea typeface="+mn-ea"/>
                <a:cs typeface="+mn-cs"/>
              </a:rPr>
              <a:t>Associazione nazionale di Medicina Legale per la Pubblica Amministrazione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0" i="1" u="none" strike="noStrike" kern="1200" cap="none" spc="0" normalizeH="0" baseline="0" noProof="0" smtClean="0">
                <a:ln>
                  <a:noFill/>
                </a:ln>
                <a:solidFill>
                  <a:srgbClr val="CCFFFF"/>
                </a:solidFill>
                <a:effectLst/>
                <a:uLnTx/>
                <a:uFillTx/>
                <a:latin typeface="Arial" panose="020B0604020202020204" pitchFamily="34" charset="0"/>
                <a:ea typeface="+mn-ea"/>
                <a:cs typeface="+mn-cs"/>
              </a:rPr>
              <a:t>II Congresso Nazionale </a:t>
            </a:r>
          </a:p>
        </p:txBody>
      </p:sp>
    </p:spTree>
    <p:extLst>
      <p:ext uri="{BB962C8B-B14F-4D97-AF65-F5344CB8AC3E}">
        <p14:creationId xmlns:p14="http://schemas.microsoft.com/office/powerpoint/2010/main" val="1751394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23555" name="Segnaposto numero diapositiva 4"/>
          <p:cNvSpPr txBox="1">
            <a:spLocks noGrp="1"/>
          </p:cNvSpPr>
          <p:nvPr/>
        </p:nvSpPr>
        <p:spPr bwMode="auto">
          <a:xfrm>
            <a:off x="8713788" y="6546850"/>
            <a:ext cx="4333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2FDE8618-2413-46FF-946B-011306BC7A30}"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10</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23556" name="Group 27"/>
          <p:cNvGrpSpPr>
            <a:grpSpLocks/>
          </p:cNvGrpSpPr>
          <p:nvPr/>
        </p:nvGrpSpPr>
        <p:grpSpPr bwMode="auto">
          <a:xfrm>
            <a:off x="2760663" y="765175"/>
            <a:ext cx="3646487" cy="666750"/>
            <a:chOff x="669" y="609"/>
            <a:chExt cx="2222" cy="428"/>
          </a:xfrm>
        </p:grpSpPr>
        <p:sp>
          <p:nvSpPr>
            <p:cNvPr id="23565"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7" name="Text Box 29"/>
            <p:cNvSpPr txBox="1">
              <a:spLocks noChangeArrowheads="1"/>
            </p:cNvSpPr>
            <p:nvPr/>
          </p:nvSpPr>
          <p:spPr bwMode="auto">
            <a:xfrm>
              <a:off x="670" y="692"/>
              <a:ext cx="2199"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ESITI FAVOREVOLI</a:t>
              </a:r>
            </a:p>
          </p:txBody>
        </p:sp>
      </p:grpSp>
      <p:grpSp>
        <p:nvGrpSpPr>
          <p:cNvPr id="23557" name="Gruppo 3"/>
          <p:cNvGrpSpPr>
            <a:grpSpLocks/>
          </p:cNvGrpSpPr>
          <p:nvPr/>
        </p:nvGrpSpPr>
        <p:grpSpPr bwMode="auto">
          <a:xfrm>
            <a:off x="36513" y="44450"/>
            <a:ext cx="9058275" cy="522288"/>
            <a:chOff x="36709" y="44066"/>
            <a:chExt cx="9057933" cy="522921"/>
          </a:xfrm>
        </p:grpSpPr>
        <p:sp>
          <p:nvSpPr>
            <p:cNvPr id="23562"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235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8" name="Rectangle 1027"/>
          <p:cNvSpPr txBox="1">
            <a:spLocks noChangeArrowheads="1"/>
          </p:cNvSpPr>
          <p:nvPr/>
        </p:nvSpPr>
        <p:spPr bwMode="auto">
          <a:xfrm>
            <a:off x="134938" y="1706563"/>
            <a:ext cx="4105275" cy="4702175"/>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20" name="CasellaDiTesto 2"/>
          <p:cNvSpPr txBox="1">
            <a:spLocks noChangeArrowheads="1"/>
          </p:cNvSpPr>
          <p:nvPr/>
        </p:nvSpPr>
        <p:spPr bwMode="auto">
          <a:xfrm>
            <a:off x="149225" y="1731963"/>
            <a:ext cx="4090988" cy="16303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GUARIGIONE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sz="8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Rappresenta l’esito più frequente dei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tumori benigni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sottoposti a trattamento chirurgico o radioterapico.</a:t>
            </a:r>
          </a:p>
        </p:txBody>
      </p:sp>
      <p:pic>
        <p:nvPicPr>
          <p:cNvPr id="2356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2200" y="1706563"/>
            <a:ext cx="41338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asellaDiTesto 2"/>
          <p:cNvSpPr txBox="1">
            <a:spLocks noChangeArrowheads="1"/>
          </p:cNvSpPr>
          <p:nvPr/>
        </p:nvSpPr>
        <p:spPr bwMode="auto">
          <a:xfrm>
            <a:off x="4911725" y="1722438"/>
            <a:ext cx="4090988" cy="47085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REMISSIONE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sz="8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In caso di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tumori maligni</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anche correttamente curati, il rischio di sviluppare un altro tumore, purtroppo non scompare, ma più tempo passa dal momento della diagnosi, minore diventa il rischio di una recidiva</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Chi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sopravvive a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5 anni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dalla diagnosi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presenta prospettive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di sopravvivenza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simili a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quelle della popolazione che non ha mai avuto una neoplasia</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Dopo 10 anni, per alcuni tipi di tumore,  qualche medico inizia ad azzardare la parola ‘guarigione’.</a:t>
            </a:r>
            <a:endParaRPr kumimoji="0" lang="it-IT" sz="16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endParaRPr>
          </a:p>
        </p:txBody>
      </p:sp>
    </p:spTree>
    <p:extLst>
      <p:ext uri="{BB962C8B-B14F-4D97-AF65-F5344CB8AC3E}">
        <p14:creationId xmlns:p14="http://schemas.microsoft.com/office/powerpoint/2010/main" val="425642401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C4073C0C-DA21-42EE-A841-3BAFB2797A8F}"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100</a:t>
            </a:fld>
            <a:endParaRPr lang="it-IT" altLang="it-IT" sz="1197">
              <a:solidFill>
                <a:srgbClr val="FFFFFF"/>
              </a:solidFill>
            </a:endParaRPr>
          </a:p>
        </p:txBody>
      </p:sp>
      <p:sp>
        <p:nvSpPr>
          <p:cNvPr id="3" name="Rettangolo 2">
            <a:extLst/>
          </p:cNvPr>
          <p:cNvSpPr/>
          <p:nvPr/>
        </p:nvSpPr>
        <p:spPr>
          <a:xfrm>
            <a:off x="999255" y="641676"/>
            <a:ext cx="8082292" cy="4092402"/>
          </a:xfrm>
          <a:prstGeom prst="rect">
            <a:avLst/>
          </a:prstGeom>
        </p:spPr>
        <p:txBody>
          <a:bodyPr>
            <a:spAutoFit/>
          </a:bodyPr>
          <a:lstStyle/>
          <a:p>
            <a:pPr algn="ctr" defTabSz="384210" eaLnBrk="0" fontAlgn="base" hangingPunct="0">
              <a:spcBef>
                <a:spcPct val="0"/>
              </a:spcBef>
              <a:spcAft>
                <a:spcPct val="0"/>
              </a:spcAft>
              <a:defRPr/>
            </a:pPr>
            <a:r>
              <a:rPr lang="en-US" sz="2052"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DIPENDENTI COMPARTO PUBBLICO</a:t>
            </a:r>
          </a:p>
          <a:p>
            <a:pPr algn="ctr" defTabSz="384210" eaLnBrk="0" fontAlgn="base" hangingPunct="0">
              <a:spcBef>
                <a:spcPct val="0"/>
              </a:spcBef>
              <a:spcAft>
                <a:spcPct val="0"/>
              </a:spcAft>
              <a:defRPr/>
            </a:pPr>
            <a:r>
              <a:rPr lang="en-US"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Ex DPR 461/2001 - DM 12.02.2004 </a:t>
            </a:r>
            <a:r>
              <a:rPr lang="mr-IN"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a:t>
            </a:r>
            <a:r>
              <a:rPr lang="en-US"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 L. 335/95 </a:t>
            </a:r>
            <a:r>
              <a:rPr lang="mr-IN"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a:t>
            </a:r>
            <a:r>
              <a:rPr lang="en-US"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 D.M. 187/97</a:t>
            </a:r>
          </a:p>
          <a:p>
            <a:pPr algn="ctr" defTabSz="384210" eaLnBrk="0" fontAlgn="base" hangingPunct="0">
              <a:spcBef>
                <a:spcPct val="0"/>
              </a:spcBef>
              <a:spcAft>
                <a:spcPct val="0"/>
              </a:spcAft>
              <a:defRPr/>
            </a:pPr>
            <a:endParaRPr lang="en-US" sz="1710" b="1" dirty="0">
              <a:ln w="0"/>
              <a:solidFill>
                <a:srgbClr val="C00000"/>
              </a:solidFill>
              <a:effectLst>
                <a:outerShdw blurRad="38100" dist="19050" dir="2700000" algn="tl" rotWithShape="0">
                  <a:prstClr val="black">
                    <a:alpha val="40000"/>
                  </a:prstClr>
                </a:outerShdw>
              </a:effectLst>
              <a:latin typeface="Corbel" charset="0"/>
              <a:ea typeface="ＭＳ Ｐゴシック" charset="-128"/>
            </a:endParaRPr>
          </a:p>
          <a:p>
            <a:pPr algn="ctr" defTabSz="384210" eaLnBrk="0" fontAlgn="base" hangingPunct="0">
              <a:spcBef>
                <a:spcPct val="0"/>
              </a:spcBef>
              <a:spcAft>
                <a:spcPct val="0"/>
              </a:spcAft>
              <a:defRPr/>
            </a:pPr>
            <a:endParaRPr lang="en-US" sz="1710" b="1" dirty="0">
              <a:ln w="0"/>
              <a:solidFill>
                <a:srgbClr val="C00000"/>
              </a:solidFill>
              <a:effectLst>
                <a:outerShdw blurRad="38100" dist="19050" dir="2700000" algn="tl" rotWithShape="0">
                  <a:prstClr val="black">
                    <a:alpha val="40000"/>
                  </a:prstClr>
                </a:outerShdw>
              </a:effectLst>
              <a:latin typeface="Corbel" charset="0"/>
              <a:ea typeface="ＭＳ Ｐゴシック" charset="-128"/>
            </a:endParaRPr>
          </a:p>
          <a:p>
            <a:pPr algn="ctr" defTabSz="384210" eaLnBrk="0" fontAlgn="base" hangingPunct="0">
              <a:spcBef>
                <a:spcPct val="0"/>
              </a:spcBef>
              <a:spcAft>
                <a:spcPct val="0"/>
              </a:spcAft>
              <a:defRPr/>
            </a:pPr>
            <a:r>
              <a:rPr lang="en-US" sz="2737" b="1" dirty="0">
                <a:ln w="0"/>
                <a:solidFill>
                  <a:srgbClr val="C00000"/>
                </a:solidFill>
                <a:effectLst>
                  <a:outerShdw blurRad="38100" dist="19050" dir="2700000" algn="tl" rotWithShape="0">
                    <a:prstClr val="black">
                      <a:alpha val="40000"/>
                    </a:prstClr>
                  </a:outerShdw>
                </a:effectLst>
                <a:latin typeface="Corbel" charset="0"/>
                <a:ea typeface="ＭＳ Ｐゴシック" charset="-128"/>
              </a:rPr>
              <a:t>PENSIONE DI INABILITÁ PROPRIAMENTE DETTA</a:t>
            </a:r>
          </a:p>
          <a:p>
            <a:pPr algn="ctr" defTabSz="384210" eaLnBrk="0" fontAlgn="base" hangingPunct="0">
              <a:spcBef>
                <a:spcPct val="0"/>
              </a:spcBef>
              <a:spcAft>
                <a:spcPct val="0"/>
              </a:spcAft>
              <a:defRPr/>
            </a:pPr>
            <a:r>
              <a:rPr lang="en-US" sz="1710" b="1" dirty="0">
                <a:ln w="0"/>
                <a:solidFill>
                  <a:srgbClr val="C00000"/>
                </a:solidFill>
                <a:effectLst>
                  <a:outerShdw blurRad="38100" dist="19050" dir="2700000" algn="tl" rotWithShape="0">
                    <a:prstClr val="black">
                      <a:alpha val="40000"/>
                    </a:prstClr>
                  </a:outerShdw>
                </a:effectLst>
                <a:latin typeface="Corbel" charset="0"/>
                <a:ea typeface="ＭＳ Ｐゴシック" charset="-128"/>
              </a:rPr>
              <a:t>(</a:t>
            </a:r>
            <a:r>
              <a:rPr lang="en-US" sz="1710" b="1" dirty="0" err="1">
                <a:ln w="0"/>
                <a:solidFill>
                  <a:srgbClr val="C00000"/>
                </a:solidFill>
                <a:effectLst>
                  <a:outerShdw blurRad="38100" dist="19050" dir="2700000" algn="tl" rotWithShape="0">
                    <a:prstClr val="black">
                      <a:alpha val="40000"/>
                    </a:prstClr>
                  </a:outerShdw>
                </a:effectLst>
                <a:latin typeface="Corbel" charset="0"/>
                <a:ea typeface="ＭＳ Ｐゴシック" charset="-128"/>
              </a:rPr>
              <a:t>esteso</a:t>
            </a:r>
            <a:r>
              <a:rPr lang="en-US" sz="1710" b="1" dirty="0">
                <a:ln w="0"/>
                <a:solidFill>
                  <a:srgbClr val="C00000"/>
                </a:solidFill>
                <a:effectLst>
                  <a:outerShdw blurRad="38100" dist="19050" dir="2700000" algn="tl" rotWithShape="0">
                    <a:prstClr val="black">
                      <a:alpha val="40000"/>
                    </a:prstClr>
                  </a:outerShdw>
                </a:effectLst>
                <a:latin typeface="Corbel" charset="0"/>
                <a:ea typeface="ＭＳ Ｐゴシック" charset="-128"/>
              </a:rPr>
              <a:t> art. 2 </a:t>
            </a:r>
            <a:r>
              <a:rPr lang="en-US" sz="1710" b="1" dirty="0" err="1">
                <a:ln w="0"/>
                <a:solidFill>
                  <a:srgbClr val="C00000"/>
                </a:solidFill>
                <a:effectLst>
                  <a:outerShdw blurRad="38100" dist="19050" dir="2700000" algn="tl" rotWithShape="0">
                    <a:prstClr val="black">
                      <a:alpha val="40000"/>
                    </a:prstClr>
                  </a:outerShdw>
                </a:effectLst>
                <a:latin typeface="Corbel" charset="0"/>
                <a:ea typeface="ＭＳ Ｐゴシック" charset="-128"/>
              </a:rPr>
              <a:t>legge</a:t>
            </a:r>
            <a:r>
              <a:rPr lang="en-US" sz="1710" b="1" dirty="0">
                <a:ln w="0"/>
                <a:solidFill>
                  <a:srgbClr val="C00000"/>
                </a:solidFill>
                <a:effectLst>
                  <a:outerShdw blurRad="38100" dist="19050" dir="2700000" algn="tl" rotWithShape="0">
                    <a:prstClr val="black">
                      <a:alpha val="40000"/>
                    </a:prstClr>
                  </a:outerShdw>
                </a:effectLst>
                <a:latin typeface="Corbel" charset="0"/>
                <a:ea typeface="ＭＳ Ｐゴシック" charset="-128"/>
              </a:rPr>
              <a:t> 222/84 </a:t>
            </a:r>
            <a:r>
              <a:rPr lang="en-US" sz="1710" b="1" dirty="0" err="1">
                <a:ln w="0"/>
                <a:solidFill>
                  <a:srgbClr val="C00000"/>
                </a:solidFill>
                <a:effectLst>
                  <a:outerShdw blurRad="38100" dist="19050" dir="2700000" algn="tl" rotWithShape="0">
                    <a:prstClr val="black">
                      <a:alpha val="40000"/>
                    </a:prstClr>
                  </a:outerShdw>
                </a:effectLst>
                <a:latin typeface="Corbel" charset="0"/>
                <a:ea typeface="ＭＳ Ｐゴシック" charset="-128"/>
              </a:rPr>
              <a:t>ai</a:t>
            </a:r>
            <a:r>
              <a:rPr lang="en-US" sz="1710" b="1" dirty="0">
                <a:ln w="0"/>
                <a:solidFill>
                  <a:srgbClr val="C00000"/>
                </a:solidFill>
                <a:effectLst>
                  <a:outerShdw blurRad="38100" dist="19050" dir="2700000" algn="tl" rotWithShape="0">
                    <a:prstClr val="black">
                      <a:alpha val="40000"/>
                    </a:prstClr>
                  </a:outerShdw>
                </a:effectLst>
                <a:latin typeface="Corbel" charset="0"/>
                <a:ea typeface="ＭＳ Ｐゴシック" charset="-128"/>
              </a:rPr>
              <a:t> </a:t>
            </a:r>
            <a:r>
              <a:rPr lang="en-US" sz="1710" b="1" dirty="0" err="1">
                <a:ln w="0"/>
                <a:solidFill>
                  <a:srgbClr val="C00000"/>
                </a:solidFill>
                <a:effectLst>
                  <a:outerShdw blurRad="38100" dist="19050" dir="2700000" algn="tl" rotWithShape="0">
                    <a:prstClr val="black">
                      <a:alpha val="40000"/>
                    </a:prstClr>
                  </a:outerShdw>
                </a:effectLst>
                <a:latin typeface="Corbel" charset="0"/>
                <a:ea typeface="ＭＳ Ｐゴシック" charset="-128"/>
              </a:rPr>
              <a:t>dipendenti</a:t>
            </a:r>
            <a:r>
              <a:rPr lang="en-US" sz="1710" b="1" dirty="0">
                <a:ln w="0"/>
                <a:solidFill>
                  <a:srgbClr val="C00000"/>
                </a:solidFill>
                <a:effectLst>
                  <a:outerShdw blurRad="38100" dist="19050" dir="2700000" algn="tl" rotWithShape="0">
                    <a:prstClr val="black">
                      <a:alpha val="40000"/>
                    </a:prstClr>
                  </a:outerShdw>
                </a:effectLst>
                <a:latin typeface="Corbel" charset="0"/>
                <a:ea typeface="ＭＳ Ｐゴシック" charset="-128"/>
              </a:rPr>
              <a:t> del </a:t>
            </a:r>
            <a:r>
              <a:rPr lang="en-US" sz="1710" b="1" dirty="0" err="1">
                <a:ln w="0"/>
                <a:solidFill>
                  <a:srgbClr val="C00000"/>
                </a:solidFill>
                <a:effectLst>
                  <a:outerShdw blurRad="38100" dist="19050" dir="2700000" algn="tl" rotWithShape="0">
                    <a:prstClr val="black">
                      <a:alpha val="40000"/>
                    </a:prstClr>
                  </a:outerShdw>
                </a:effectLst>
                <a:latin typeface="Corbel" charset="0"/>
                <a:ea typeface="ＭＳ Ｐゴシック" charset="-128"/>
              </a:rPr>
              <a:t>comparto</a:t>
            </a:r>
            <a:r>
              <a:rPr lang="en-US" sz="1710" b="1" dirty="0">
                <a:ln w="0"/>
                <a:solidFill>
                  <a:srgbClr val="C00000"/>
                </a:solidFill>
                <a:effectLst>
                  <a:outerShdw blurRad="38100" dist="19050" dir="2700000" algn="tl" rotWithShape="0">
                    <a:prstClr val="black">
                      <a:alpha val="40000"/>
                    </a:prstClr>
                  </a:outerShdw>
                </a:effectLst>
                <a:latin typeface="Corbel" charset="0"/>
                <a:ea typeface="ＭＳ Ｐゴシック" charset="-128"/>
              </a:rPr>
              <a:t> </a:t>
            </a:r>
            <a:r>
              <a:rPr lang="en-US" sz="1710" b="1" dirty="0" err="1">
                <a:ln w="0"/>
                <a:solidFill>
                  <a:srgbClr val="C00000"/>
                </a:solidFill>
                <a:effectLst>
                  <a:outerShdw blurRad="38100" dist="19050" dir="2700000" algn="tl" rotWithShape="0">
                    <a:prstClr val="black">
                      <a:alpha val="40000"/>
                    </a:prstClr>
                  </a:outerShdw>
                </a:effectLst>
                <a:latin typeface="Corbel" charset="0"/>
                <a:ea typeface="ＭＳ Ｐゴシック" charset="-128"/>
              </a:rPr>
              <a:t>pubblico</a:t>
            </a:r>
            <a:r>
              <a:rPr lang="en-US" sz="1710" b="1" dirty="0">
                <a:ln w="0"/>
                <a:solidFill>
                  <a:srgbClr val="C00000"/>
                </a:solidFill>
                <a:effectLst>
                  <a:outerShdw blurRad="38100" dist="19050" dir="2700000" algn="tl" rotWithShape="0">
                    <a:prstClr val="black">
                      <a:alpha val="40000"/>
                    </a:prstClr>
                  </a:outerShdw>
                </a:effectLst>
                <a:latin typeface="Corbel" charset="0"/>
                <a:ea typeface="ＭＳ Ｐゴシック" charset="-128"/>
              </a:rPr>
              <a:t>)</a:t>
            </a:r>
          </a:p>
          <a:p>
            <a:pPr algn="ctr" defTabSz="384210" eaLnBrk="0" fontAlgn="base" hangingPunct="0">
              <a:spcBef>
                <a:spcPct val="0"/>
              </a:spcBef>
              <a:spcAft>
                <a:spcPct val="0"/>
              </a:spcAft>
              <a:defRPr/>
            </a:pPr>
            <a:endParaRPr lang="en-US" sz="1710" b="1" dirty="0">
              <a:ln w="0"/>
              <a:solidFill>
                <a:srgbClr val="FF0000"/>
              </a:solidFill>
              <a:effectLst>
                <a:outerShdw blurRad="38100" dist="19050" dir="2700000" algn="tl" rotWithShape="0">
                  <a:prstClr val="black">
                    <a:alpha val="40000"/>
                  </a:prstClr>
                </a:outerShdw>
              </a:effectLst>
              <a:latin typeface="Corbel" charset="0"/>
              <a:ea typeface="ＭＳ Ｐゴシック" charset="-128"/>
            </a:endParaRPr>
          </a:p>
          <a:p>
            <a:pPr algn="ctr" defTabSz="384210" eaLnBrk="0" fontAlgn="base" hangingPunct="0">
              <a:spcBef>
                <a:spcPct val="0"/>
              </a:spcBef>
              <a:spcAft>
                <a:spcPct val="0"/>
              </a:spcAft>
              <a:defRPr/>
            </a:pPr>
            <a:endParaRPr lang="en-US" sz="1710" b="1" dirty="0">
              <a:ln w="0"/>
              <a:solidFill>
                <a:srgbClr val="FF0000"/>
              </a:solidFill>
              <a:effectLst>
                <a:outerShdw blurRad="38100" dist="19050" dir="2700000" algn="tl" rotWithShape="0">
                  <a:prstClr val="black">
                    <a:alpha val="40000"/>
                  </a:prstClr>
                </a:outerShdw>
              </a:effectLst>
              <a:latin typeface="Corbel" charset="0"/>
              <a:ea typeface="ＭＳ Ｐゴシック" charset="-128"/>
            </a:endParaRPr>
          </a:p>
          <a:p>
            <a:pPr algn="ctr" defTabSz="384210" eaLnBrk="0" fontAlgn="base" hangingPunct="0">
              <a:spcBef>
                <a:spcPct val="0"/>
              </a:spcBef>
              <a:spcAft>
                <a:spcPct val="0"/>
              </a:spcAft>
              <a:defRPr/>
            </a:pPr>
            <a:r>
              <a:rPr lang="en-US" altLang="it-IT" sz="2052" b="1" dirty="0">
                <a:solidFill>
                  <a:prstClr val="black"/>
                </a:solidFill>
                <a:latin typeface="Corbel" charset="0"/>
                <a:ea typeface="ＭＳ Ｐゴシック" charset="-128"/>
              </a:rPr>
              <a:t>INABILITÁ ASSOLUTA E PERMANENTE </a:t>
            </a:r>
          </a:p>
          <a:p>
            <a:pPr algn="ctr" defTabSz="384210" eaLnBrk="0" fontAlgn="base" hangingPunct="0">
              <a:spcBef>
                <a:spcPct val="0"/>
              </a:spcBef>
              <a:spcAft>
                <a:spcPct val="0"/>
              </a:spcAft>
              <a:defRPr/>
            </a:pPr>
            <a:r>
              <a:rPr lang="en-US" altLang="it-IT" sz="2052" b="1" dirty="0">
                <a:solidFill>
                  <a:prstClr val="black"/>
                </a:solidFill>
                <a:latin typeface="Corbel" charset="0"/>
                <a:ea typeface="ＭＳ Ｐゴシック" charset="-128"/>
              </a:rPr>
              <a:t>ALLO SVOLGIMENTO DI  QUALSIASI ATTIVITÁ LAVORATIVA</a:t>
            </a:r>
          </a:p>
          <a:p>
            <a:pPr algn="ctr" defTabSz="384210" eaLnBrk="0" fontAlgn="base" hangingPunct="0">
              <a:spcBef>
                <a:spcPct val="0"/>
              </a:spcBef>
              <a:spcAft>
                <a:spcPct val="0"/>
              </a:spcAft>
              <a:defRPr/>
            </a:pPr>
            <a:r>
              <a:rPr lang="en-US" altLang="it-IT" sz="1710" b="1" dirty="0">
                <a:solidFill>
                  <a:srgbClr val="C00000"/>
                </a:solidFill>
                <a:latin typeface="Corbel" charset="0"/>
                <a:ea typeface="ＭＳ Ｐゴシック" charset="-128"/>
              </a:rPr>
              <a:t>ex art. 2, comma 13 </a:t>
            </a:r>
            <a:r>
              <a:rPr lang="en-US" altLang="it-IT" sz="1710" b="1" dirty="0" err="1">
                <a:solidFill>
                  <a:srgbClr val="C00000"/>
                </a:solidFill>
                <a:latin typeface="Corbel" charset="0"/>
                <a:ea typeface="ＭＳ Ｐゴシック" charset="-128"/>
              </a:rPr>
              <a:t>della</a:t>
            </a:r>
            <a:r>
              <a:rPr lang="en-US" altLang="it-IT" sz="1710" b="1" dirty="0">
                <a:solidFill>
                  <a:srgbClr val="C00000"/>
                </a:solidFill>
                <a:latin typeface="Corbel" charset="0"/>
                <a:ea typeface="ＭＳ Ｐゴシック" charset="-128"/>
              </a:rPr>
              <a:t> </a:t>
            </a:r>
            <a:r>
              <a:rPr lang="en-US" altLang="it-IT" sz="1710" b="1" dirty="0" err="1">
                <a:solidFill>
                  <a:srgbClr val="C00000"/>
                </a:solidFill>
                <a:latin typeface="Corbel" charset="0"/>
                <a:ea typeface="ＭＳ Ｐゴシック" charset="-128"/>
              </a:rPr>
              <a:t>legge</a:t>
            </a:r>
            <a:r>
              <a:rPr lang="en-US" altLang="it-IT" sz="1710" b="1" dirty="0">
                <a:solidFill>
                  <a:srgbClr val="C00000"/>
                </a:solidFill>
                <a:latin typeface="Corbel" charset="0"/>
                <a:ea typeface="ＭＳ Ｐゴシック" charset="-128"/>
              </a:rPr>
              <a:t> 335/1995)</a:t>
            </a:r>
          </a:p>
          <a:p>
            <a:pPr algn="ctr" defTabSz="384210" eaLnBrk="0" fontAlgn="base" hangingPunct="0">
              <a:spcBef>
                <a:spcPct val="0"/>
              </a:spcBef>
              <a:spcAft>
                <a:spcPct val="0"/>
              </a:spcAft>
              <a:defRPr/>
            </a:pPr>
            <a:endParaRPr lang="en-US" sz="1710" b="1" dirty="0">
              <a:ln w="0"/>
              <a:solidFill>
                <a:srgbClr val="FF0000"/>
              </a:solidFill>
              <a:effectLst>
                <a:outerShdw blurRad="38100" dist="19050" dir="2700000" algn="tl" rotWithShape="0">
                  <a:prstClr val="black">
                    <a:alpha val="40000"/>
                  </a:prstClr>
                </a:outerShdw>
              </a:effectLst>
              <a:latin typeface="Corbel" charset="0"/>
              <a:ea typeface="ＭＳ Ｐゴシック" charset="-128"/>
            </a:endParaRPr>
          </a:p>
          <a:p>
            <a:pPr algn="ctr" defTabSz="384210" eaLnBrk="0" fontAlgn="base" hangingPunct="0">
              <a:spcBef>
                <a:spcPct val="0"/>
              </a:spcBef>
              <a:spcAft>
                <a:spcPct val="0"/>
              </a:spcAft>
              <a:defRPr/>
            </a:pPr>
            <a:endParaRPr lang="en-US" sz="1710" b="1" dirty="0">
              <a:ln w="0"/>
              <a:solidFill>
                <a:srgbClr val="FF0000"/>
              </a:solidFill>
              <a:effectLst>
                <a:outerShdw blurRad="38100" dist="19050" dir="2700000" algn="tl" rotWithShape="0">
                  <a:prstClr val="black">
                    <a:alpha val="40000"/>
                  </a:prstClr>
                </a:outerShdw>
              </a:effectLst>
              <a:latin typeface="Corbel" charset="0"/>
              <a:ea typeface="ＭＳ Ｐゴシック" charset="-128"/>
            </a:endParaRPr>
          </a:p>
          <a:p>
            <a:pPr algn="ctr" defTabSz="384210" eaLnBrk="0" fontAlgn="base" hangingPunct="0">
              <a:spcBef>
                <a:spcPct val="0"/>
              </a:spcBef>
              <a:spcAft>
                <a:spcPct val="0"/>
              </a:spcAft>
              <a:defRPr/>
            </a:pPr>
            <a:endParaRPr lang="en-US" sz="1710" b="1" dirty="0">
              <a:ln w="0"/>
              <a:solidFill>
                <a:srgbClr val="FF0000"/>
              </a:solidFill>
              <a:effectLst>
                <a:outerShdw blurRad="38100" dist="19050" dir="2700000" algn="tl" rotWithShape="0">
                  <a:prstClr val="black">
                    <a:alpha val="40000"/>
                  </a:prstClr>
                </a:outerShdw>
              </a:effectLst>
              <a:latin typeface="Corbel" charset="0"/>
              <a:ea typeface="ＭＳ Ｐゴシック" charset="-128"/>
            </a:endParaRPr>
          </a:p>
        </p:txBody>
      </p:sp>
      <p:sp>
        <p:nvSpPr>
          <p:cNvPr id="55299" name="Rettangolo 3"/>
          <p:cNvSpPr>
            <a:spLocks noChangeArrowheads="1"/>
          </p:cNvSpPr>
          <p:nvPr/>
        </p:nvSpPr>
        <p:spPr bwMode="auto">
          <a:xfrm>
            <a:off x="973460" y="4189303"/>
            <a:ext cx="7835192" cy="1355499"/>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384210" fontAlgn="base">
              <a:spcBef>
                <a:spcPct val="0"/>
              </a:spcBef>
              <a:spcAft>
                <a:spcPct val="0"/>
              </a:spcAft>
              <a:buClr>
                <a:srgbClr val="000000"/>
              </a:buClr>
              <a:buSzPct val="100000"/>
            </a:pPr>
            <a:r>
              <a:rPr lang="en-US" altLang="it-IT" sz="2052" b="1">
                <a:solidFill>
                  <a:srgbClr val="CD4223"/>
                </a:solidFill>
                <a:latin typeface="Corbel" panose="020B0503020204020204" pitchFamily="34" charset="0"/>
                <a:ea typeface="ＭＳ Ｐゴシック" panose="020B0600070205080204" pitchFamily="34" charset="-128"/>
              </a:rPr>
              <a:t>REQUISITI</a:t>
            </a:r>
          </a:p>
          <a:p>
            <a:pPr defTabSz="384210" fontAlgn="base">
              <a:spcBef>
                <a:spcPct val="0"/>
              </a:spcBef>
              <a:spcAft>
                <a:spcPct val="0"/>
              </a:spcAft>
              <a:buClr>
                <a:srgbClr val="000000"/>
              </a:buClr>
              <a:buSzPct val="100000"/>
            </a:pPr>
            <a:r>
              <a:rPr lang="en-US" altLang="it-IT" sz="2052" b="1">
                <a:solidFill>
                  <a:srgbClr val="CD4223"/>
                </a:solidFill>
                <a:latin typeface="Corbel" panose="020B0503020204020204" pitchFamily="34" charset="0"/>
                <a:ea typeface="ＭＳ Ｐゴシック" panose="020B0600070205080204" pitchFamily="34" charset="-128"/>
              </a:rPr>
              <a:t>1) CESSAZIONE DAL SERVIZIO PER INIDONEITÁ ASSOLUTA</a:t>
            </a:r>
          </a:p>
          <a:p>
            <a:pPr defTabSz="384210" fontAlgn="base">
              <a:spcBef>
                <a:spcPct val="0"/>
              </a:spcBef>
              <a:spcAft>
                <a:spcPct val="0"/>
              </a:spcAft>
              <a:buClr>
                <a:srgbClr val="000000"/>
              </a:buClr>
              <a:buSzPct val="100000"/>
            </a:pPr>
            <a:r>
              <a:rPr lang="en-US" altLang="it-IT" sz="2052" b="1">
                <a:solidFill>
                  <a:srgbClr val="CD4223"/>
                </a:solidFill>
                <a:latin typeface="Corbel" panose="020B0503020204020204" pitchFamily="34" charset="0"/>
                <a:ea typeface="ＭＳ Ｐゴシック" panose="020B0600070205080204" pitchFamily="34" charset="-128"/>
              </a:rPr>
              <a:t>2) CONSEGUENTE A INFERMITÁ NON DIPENDENTI DAL SERVIZIO</a:t>
            </a:r>
          </a:p>
          <a:p>
            <a:pPr defTabSz="384210" fontAlgn="base">
              <a:spcBef>
                <a:spcPct val="0"/>
              </a:spcBef>
              <a:spcAft>
                <a:spcPct val="0"/>
              </a:spcAft>
              <a:buClr>
                <a:srgbClr val="000000"/>
              </a:buClr>
              <a:buSzPct val="100000"/>
            </a:pPr>
            <a:r>
              <a:rPr lang="en-US" altLang="it-IT" sz="2052" b="1">
                <a:solidFill>
                  <a:srgbClr val="CD4223"/>
                </a:solidFill>
                <a:latin typeface="Corbel" panose="020B0503020204020204" pitchFamily="34" charset="0"/>
                <a:ea typeface="ＭＳ Ｐゴシック" panose="020B0600070205080204" pitchFamily="34" charset="-128"/>
              </a:rPr>
              <a:t>3) CONTRIBUZIONE MINIMA DI 5 ANNI </a:t>
            </a:r>
            <a:r>
              <a:rPr lang="en-US" altLang="it-IT" sz="1710" b="1">
                <a:solidFill>
                  <a:srgbClr val="CD4223"/>
                </a:solidFill>
                <a:latin typeface="Corbel" panose="020B0503020204020204" pitchFamily="34" charset="0"/>
                <a:ea typeface="ＭＳ Ｐゴシック" panose="020B0600070205080204" pitchFamily="34" charset="-128"/>
              </a:rPr>
              <a:t>(di cui 2 nell’ultimo quinquennio)</a:t>
            </a:r>
            <a:endParaRPr lang="en-US" altLang="it-IT" sz="1710" b="1">
              <a:solidFill>
                <a:prstClr val="black"/>
              </a:solidFill>
              <a:latin typeface="Corbel" panose="020B0503020204020204" pitchFamily="34" charset="0"/>
              <a:ea typeface="ＭＳ Ｐゴシック" panose="020B0600070205080204" pitchFamily="34" charset="-128"/>
            </a:endParaRPr>
          </a:p>
        </p:txBody>
      </p:sp>
      <p:sp>
        <p:nvSpPr>
          <p:cNvPr id="7" name="Rettangolo 6">
            <a:extLst/>
          </p:cNvPr>
          <p:cNvSpPr/>
          <p:nvPr/>
        </p:nvSpPr>
        <p:spPr>
          <a:xfrm>
            <a:off x="1085369" y="264240"/>
            <a:ext cx="7502760" cy="460895"/>
          </a:xfrm>
          <a:prstGeom prst="rect">
            <a:avLst/>
          </a:prstGeom>
          <a:noFill/>
        </p:spPr>
        <p:txBody>
          <a:bodyPr wrap="none">
            <a:spAutoFit/>
          </a:bodyPr>
          <a:lstStyle/>
          <a:p>
            <a:pPr algn="ctr" defTabSz="384210" eaLnBrk="0" fontAlgn="base" hangingPunct="0">
              <a:spcBef>
                <a:spcPct val="0"/>
              </a:spcBef>
              <a:spcAft>
                <a:spcPct val="0"/>
              </a:spcAft>
              <a:defRPr/>
            </a:pPr>
            <a:r>
              <a:rPr lang="en-US" sz="2395"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INABILITÁ  PENSIONABILI   DI COMPETENZA DEL MEF</a:t>
            </a:r>
          </a:p>
        </p:txBody>
      </p:sp>
      <p:sp>
        <p:nvSpPr>
          <p:cNvPr id="55301" name="CasellaDiTesto 1"/>
          <p:cNvSpPr txBox="1">
            <a:spLocks noChangeArrowheads="1"/>
          </p:cNvSpPr>
          <p:nvPr/>
        </p:nvSpPr>
        <p:spPr bwMode="auto">
          <a:xfrm>
            <a:off x="1788070" y="5684114"/>
            <a:ext cx="7020582"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384210" eaLnBrk="0" fontAlgn="base" hangingPunct="0">
              <a:spcBef>
                <a:spcPct val="0"/>
              </a:spcBef>
              <a:spcAft>
                <a:spcPct val="0"/>
              </a:spcAft>
            </a:pPr>
            <a:r>
              <a:rPr lang="it-IT" altLang="it-IT" sz="1710" b="1">
                <a:solidFill>
                  <a:prstClr val="black"/>
                </a:solidFill>
                <a:latin typeface="Corbel" panose="020B0503020204020204" pitchFamily="34" charset="0"/>
                <a:ea typeface="ＭＳ Ｐゴシック" panose="020B0600070205080204" pitchFamily="34" charset="-128"/>
              </a:rPr>
              <a:t>PENSIONE PREMIANTE IN QUANTO AUMENTA LA CONTRIBUZIONE FINO AD UN MASSIMO DI 40 ANNI  O ALL</a:t>
            </a:r>
            <a:r>
              <a:rPr lang="en-US" altLang="it-IT" sz="1710" b="1">
                <a:solidFill>
                  <a:prstClr val="black"/>
                </a:solidFill>
                <a:latin typeface="Corbel" panose="020B0503020204020204" pitchFamily="34" charset="0"/>
                <a:ea typeface="ＭＳ Ｐゴシック" panose="020B0600070205080204" pitchFamily="34" charset="-128"/>
              </a:rPr>
              <a:t>’ETÁ PENSIONABILE</a:t>
            </a:r>
            <a:endParaRPr lang="it-IT" altLang="it-IT" sz="1710" b="1">
              <a:solidFill>
                <a:prstClr val="black"/>
              </a:solidFill>
              <a:latin typeface="Corbel" panose="020B0503020204020204" pitchFamily="34" charset="0"/>
              <a:ea typeface="ＭＳ Ｐゴシック" panose="020B0600070205080204" pitchFamily="34" charset="-128"/>
            </a:endParaRPr>
          </a:p>
        </p:txBody>
      </p:sp>
    </p:spTree>
    <p:extLst>
      <p:ext uri="{BB962C8B-B14F-4D97-AF65-F5344CB8AC3E}">
        <p14:creationId xmlns:p14="http://schemas.microsoft.com/office/powerpoint/2010/main" val="143278822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E32B03DA-EB95-4D89-8055-C1EF45731566}"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101</a:t>
            </a:fld>
            <a:endParaRPr lang="it-IT" altLang="it-IT" sz="1197">
              <a:solidFill>
                <a:srgbClr val="FFFFFF"/>
              </a:solidFill>
            </a:endParaRPr>
          </a:p>
        </p:txBody>
      </p:sp>
      <p:sp>
        <p:nvSpPr>
          <p:cNvPr id="16386" name="Rectangle 2"/>
          <p:cNvSpPr>
            <a:spLocks noChangeArrowheads="1"/>
          </p:cNvSpPr>
          <p:nvPr/>
        </p:nvSpPr>
        <p:spPr bwMode="auto">
          <a:xfrm>
            <a:off x="600097" y="3798290"/>
            <a:ext cx="8560196" cy="2064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9pPr>
          </a:lstStyle>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b="1">
                <a:solidFill>
                  <a:srgbClr val="CD4223"/>
                </a:solidFill>
              </a:rPr>
              <a:t>1. </a:t>
            </a:r>
            <a:r>
              <a:rPr lang="en-US" altLang="it-IT" sz="2395" b="1">
                <a:solidFill>
                  <a:prstClr val="black"/>
                </a:solidFill>
              </a:rPr>
              <a:t>INABILITÁ A QUALSIASI ATTIVITÁ LAVORATIVA</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a:solidFill>
                  <a:prstClr val="black"/>
                </a:solidFill>
              </a:rPr>
              <a:t>    </a:t>
            </a:r>
            <a:r>
              <a:rPr lang="en-US" altLang="it-IT" sz="2395" b="1">
                <a:solidFill>
                  <a:srgbClr val="C00000"/>
                </a:solidFill>
              </a:rPr>
              <a:t>(reversibilitá ex art. 1, comma 41 della legge 335/1995 + INPS)</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2224" b="1">
              <a:solidFill>
                <a:srgbClr val="CD4223"/>
              </a:solidFill>
            </a:endParaRP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b="1">
                <a:solidFill>
                  <a:srgbClr val="CD4223"/>
                </a:solidFill>
              </a:rPr>
              <a:t>2.</a:t>
            </a:r>
            <a:r>
              <a:rPr lang="en-US" altLang="it-IT" sz="3079" b="1">
                <a:solidFill>
                  <a:prstClr val="black"/>
                </a:solidFill>
              </a:rPr>
              <a:t> </a:t>
            </a:r>
            <a:r>
              <a:rPr lang="en-US" altLang="it-IT" sz="2395" b="1">
                <a:solidFill>
                  <a:prstClr val="black"/>
                </a:solidFill>
              </a:rPr>
              <a:t>INABILITÁ A QUALSIASI PROFICUO LAVORO</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737" b="1">
                <a:solidFill>
                  <a:srgbClr val="CD4223"/>
                </a:solidFill>
              </a:rPr>
              <a:t>     </a:t>
            </a:r>
            <a:r>
              <a:rPr lang="en-US" altLang="it-IT" sz="2395" b="1">
                <a:solidFill>
                  <a:srgbClr val="C00000"/>
                </a:solidFill>
              </a:rPr>
              <a:t>(reversibilitá pensione di guerra ex art. 45 DPR 915/78)</a:t>
            </a:r>
          </a:p>
        </p:txBody>
      </p:sp>
      <p:sp>
        <p:nvSpPr>
          <p:cNvPr id="2" name="Rettangolo 1">
            <a:extLst/>
          </p:cNvPr>
          <p:cNvSpPr/>
          <p:nvPr/>
        </p:nvSpPr>
        <p:spPr>
          <a:xfrm>
            <a:off x="1910409" y="580579"/>
            <a:ext cx="6135077" cy="829458"/>
          </a:xfrm>
          <a:prstGeom prst="rect">
            <a:avLst/>
          </a:prstGeom>
          <a:noFill/>
        </p:spPr>
        <p:txBody>
          <a:bodyPr wrap="none">
            <a:spAutoFit/>
          </a:bodyPr>
          <a:lstStyle/>
          <a:p>
            <a:pPr algn="ctr" defTabSz="384210" eaLnBrk="0" fontAlgn="base" hangingPunct="0">
              <a:spcBef>
                <a:spcPct val="0"/>
              </a:spcBef>
              <a:spcAft>
                <a:spcPct val="0"/>
              </a:spcAft>
              <a:defRPr/>
            </a:pPr>
            <a:r>
              <a:rPr lang="en-US" sz="2395"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INABILITÁ  PENSIONABILI </a:t>
            </a:r>
          </a:p>
          <a:p>
            <a:pPr algn="ctr" defTabSz="384210" eaLnBrk="0" fontAlgn="base" hangingPunct="0">
              <a:spcBef>
                <a:spcPct val="0"/>
              </a:spcBef>
              <a:spcAft>
                <a:spcPct val="0"/>
              </a:spcAft>
              <a:defRPr/>
            </a:pPr>
            <a:r>
              <a:rPr lang="en-US" sz="2395"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DI COMPETENZA DELLE COMMISSIONI MEF</a:t>
            </a:r>
          </a:p>
        </p:txBody>
      </p:sp>
      <p:sp>
        <p:nvSpPr>
          <p:cNvPr id="3" name="Rettangolo 2">
            <a:extLst/>
          </p:cNvPr>
          <p:cNvSpPr/>
          <p:nvPr/>
        </p:nvSpPr>
        <p:spPr>
          <a:xfrm>
            <a:off x="1230271" y="3082792"/>
            <a:ext cx="6454011" cy="566181"/>
          </a:xfrm>
          <a:prstGeom prst="rect">
            <a:avLst/>
          </a:prstGeom>
        </p:spPr>
        <p:txBody>
          <a:bodyPr wrap="none">
            <a:spAutoFit/>
          </a:bodyPr>
          <a:lstStyle/>
          <a:p>
            <a:pPr algn="ctr" defTabSz="384210" eaLnBrk="0" fontAlgn="base" hangingPunct="0">
              <a:spcBef>
                <a:spcPct val="0"/>
              </a:spcBef>
              <a:spcAft>
                <a:spcPct val="0"/>
              </a:spcAft>
              <a:defRPr/>
            </a:pPr>
            <a:r>
              <a:rPr lang="en-US" sz="3079" b="1" dirty="0" err="1">
                <a:ln w="0"/>
                <a:solidFill>
                  <a:srgbClr val="C00000"/>
                </a:solidFill>
                <a:effectLst>
                  <a:outerShdw blurRad="38100" dist="19050" dir="2700000" algn="tl" rotWithShape="0">
                    <a:prstClr val="black">
                      <a:alpha val="40000"/>
                    </a:prstClr>
                  </a:outerShdw>
                </a:effectLst>
                <a:latin typeface="Corbel" charset="0"/>
                <a:ea typeface="ＭＳ Ｐゴシック" charset="-128"/>
              </a:rPr>
              <a:t>Aventi</a:t>
            </a:r>
            <a:r>
              <a:rPr lang="en-US" sz="3079" b="1" dirty="0">
                <a:ln w="0"/>
                <a:solidFill>
                  <a:srgbClr val="C00000"/>
                </a:solidFill>
                <a:effectLst>
                  <a:outerShdw blurRad="38100" dist="19050" dir="2700000" algn="tl" rotWithShape="0">
                    <a:prstClr val="black">
                      <a:alpha val="40000"/>
                    </a:prstClr>
                  </a:outerShdw>
                </a:effectLst>
                <a:latin typeface="Corbel" charset="0"/>
                <a:ea typeface="ＭＳ Ｐゴシック" charset="-128"/>
              </a:rPr>
              <a:t> </a:t>
            </a:r>
            <a:r>
              <a:rPr lang="en-US" sz="3079" b="1" dirty="0" err="1">
                <a:ln w="0"/>
                <a:solidFill>
                  <a:srgbClr val="C00000"/>
                </a:solidFill>
                <a:effectLst>
                  <a:outerShdw blurRad="38100" dist="19050" dir="2700000" algn="tl" rotWithShape="0">
                    <a:prstClr val="black">
                      <a:alpha val="40000"/>
                    </a:prstClr>
                  </a:outerShdw>
                </a:effectLst>
                <a:latin typeface="Corbel" charset="0"/>
                <a:ea typeface="ＭＳ Ｐゴシック" charset="-128"/>
              </a:rPr>
              <a:t>diritto</a:t>
            </a:r>
            <a:r>
              <a:rPr lang="en-US" sz="3079" b="1" dirty="0">
                <a:ln w="0"/>
                <a:solidFill>
                  <a:srgbClr val="C00000"/>
                </a:solidFill>
                <a:effectLst>
                  <a:outerShdw blurRad="38100" dist="19050" dir="2700000" algn="tl" rotWithShape="0">
                    <a:prstClr val="black">
                      <a:alpha val="40000"/>
                    </a:prstClr>
                  </a:outerShdw>
                </a:effectLst>
                <a:latin typeface="Corbel" charset="0"/>
                <a:ea typeface="ＭＳ Ｐゴシック" charset="-128"/>
              </a:rPr>
              <a:t> </a:t>
            </a:r>
            <a:r>
              <a:rPr lang="en-US" sz="3079" b="1" dirty="0" err="1">
                <a:ln w="0"/>
                <a:solidFill>
                  <a:srgbClr val="C00000"/>
                </a:solidFill>
                <a:effectLst>
                  <a:outerShdw blurRad="38100" dist="19050" dir="2700000" algn="tl" rotWithShape="0">
                    <a:prstClr val="black">
                      <a:alpha val="40000"/>
                    </a:prstClr>
                  </a:outerShdw>
                </a:effectLst>
                <a:latin typeface="Corbel" charset="0"/>
                <a:ea typeface="ＭＳ Ｐゴシック" charset="-128"/>
              </a:rPr>
              <a:t>pensioni</a:t>
            </a:r>
            <a:r>
              <a:rPr lang="en-US" sz="3079" b="1" dirty="0">
                <a:ln w="0"/>
                <a:solidFill>
                  <a:srgbClr val="C00000"/>
                </a:solidFill>
                <a:effectLst>
                  <a:outerShdw blurRad="38100" dist="19050" dir="2700000" algn="tl" rotWithShape="0">
                    <a:prstClr val="black">
                      <a:alpha val="40000"/>
                    </a:prstClr>
                  </a:outerShdw>
                </a:effectLst>
                <a:latin typeface="Corbel" charset="0"/>
                <a:ea typeface="ＭＳ Ｐゴシック" charset="-128"/>
              </a:rPr>
              <a:t> di </a:t>
            </a:r>
            <a:r>
              <a:rPr lang="en-US" sz="3079" b="1" dirty="0" err="1">
                <a:ln w="0"/>
                <a:solidFill>
                  <a:srgbClr val="C00000"/>
                </a:solidFill>
                <a:effectLst>
                  <a:outerShdw blurRad="38100" dist="19050" dir="2700000" algn="tl" rotWithShape="0">
                    <a:prstClr val="black">
                      <a:alpha val="40000"/>
                    </a:prstClr>
                  </a:outerShdw>
                </a:effectLst>
                <a:latin typeface="Corbel" charset="0"/>
                <a:ea typeface="ＭＳ Ｐゴシック" charset="-128"/>
              </a:rPr>
              <a:t>reversibilitá</a:t>
            </a:r>
            <a:endParaRPr lang="en-US" sz="3079" b="1" dirty="0">
              <a:ln w="0"/>
              <a:solidFill>
                <a:srgbClr val="C00000"/>
              </a:solidFill>
              <a:effectLst>
                <a:outerShdw blurRad="38100" dist="19050" dir="2700000" algn="tl" rotWithShape="0">
                  <a:prstClr val="black">
                    <a:alpha val="40000"/>
                  </a:prstClr>
                </a:outerShdw>
              </a:effectLst>
              <a:latin typeface="Corbel" charset="0"/>
              <a:ea typeface="ＭＳ Ｐゴシック" charset="-128"/>
            </a:endParaRPr>
          </a:p>
        </p:txBody>
      </p:sp>
      <p:sp>
        <p:nvSpPr>
          <p:cNvPr id="7" name="Rettangolo 6">
            <a:extLst/>
          </p:cNvPr>
          <p:cNvSpPr/>
          <p:nvPr/>
        </p:nvSpPr>
        <p:spPr>
          <a:xfrm>
            <a:off x="654712" y="1882599"/>
            <a:ext cx="8521564" cy="868892"/>
          </a:xfrm>
          <a:prstGeom prst="rect">
            <a:avLst/>
          </a:prstGeom>
        </p:spPr>
        <p:txBody>
          <a:bodyPr wrap="none">
            <a:spAutoFit/>
          </a:bodyPr>
          <a:lstStyle/>
          <a:p>
            <a:pPr algn="ctr" defTabSz="384210" eaLnBrk="0" fontAlgn="base" hangingPunct="0">
              <a:spcBef>
                <a:spcPct val="0"/>
              </a:spcBef>
              <a:spcAft>
                <a:spcPct val="0"/>
              </a:spcAft>
              <a:defRPr/>
            </a:pPr>
            <a:r>
              <a:rPr lang="en-US" sz="2737" b="1" dirty="0" err="1">
                <a:ln w="0"/>
                <a:solidFill>
                  <a:srgbClr val="C00000"/>
                </a:solidFill>
                <a:effectLst>
                  <a:outerShdw blurRad="38100" dist="19050" dir="2700000" algn="tl" rotWithShape="0">
                    <a:prstClr val="black">
                      <a:alpha val="40000"/>
                    </a:prstClr>
                  </a:outerShdw>
                </a:effectLst>
                <a:latin typeface="Corbel" charset="0"/>
                <a:ea typeface="ＭＳ Ｐゴシック" charset="-128"/>
              </a:rPr>
              <a:t>Pensioni</a:t>
            </a:r>
            <a:r>
              <a:rPr lang="en-US" sz="2737" b="1" dirty="0">
                <a:ln w="0"/>
                <a:solidFill>
                  <a:srgbClr val="C00000"/>
                </a:solidFill>
                <a:effectLst>
                  <a:outerShdw blurRad="38100" dist="19050" dir="2700000" algn="tl" rotWithShape="0">
                    <a:prstClr val="black">
                      <a:alpha val="40000"/>
                    </a:prstClr>
                  </a:outerShdw>
                </a:effectLst>
                <a:latin typeface="Corbel" charset="0"/>
                <a:ea typeface="ＭＳ Ｐゴシック" charset="-128"/>
              </a:rPr>
              <a:t> </a:t>
            </a:r>
            <a:r>
              <a:rPr lang="en-US" sz="2737" b="1" dirty="0" err="1">
                <a:ln w="0"/>
                <a:solidFill>
                  <a:srgbClr val="C00000"/>
                </a:solidFill>
                <a:effectLst>
                  <a:outerShdw blurRad="38100" dist="19050" dir="2700000" algn="tl" rotWithShape="0">
                    <a:prstClr val="black">
                      <a:alpha val="40000"/>
                    </a:prstClr>
                  </a:outerShdw>
                </a:effectLst>
                <a:latin typeface="Corbel" charset="0"/>
                <a:ea typeface="ＭＳ Ｐゴシック" charset="-128"/>
              </a:rPr>
              <a:t>privilegiate</a:t>
            </a:r>
            <a:r>
              <a:rPr lang="en-US" sz="2737" b="1" dirty="0">
                <a:ln w="0"/>
                <a:solidFill>
                  <a:srgbClr val="C00000"/>
                </a:solidFill>
                <a:effectLst>
                  <a:outerShdw blurRad="38100" dist="19050" dir="2700000" algn="tl" rotWithShape="0">
                    <a:prstClr val="black">
                      <a:alpha val="40000"/>
                    </a:prstClr>
                  </a:outerShdw>
                </a:effectLst>
                <a:latin typeface="Corbel" charset="0"/>
                <a:ea typeface="ＭＳ Ｐゴシック" charset="-128"/>
              </a:rPr>
              <a:t> di </a:t>
            </a:r>
            <a:r>
              <a:rPr lang="en-US" sz="2737" b="1" dirty="0" err="1">
                <a:ln w="0"/>
                <a:solidFill>
                  <a:srgbClr val="C00000"/>
                </a:solidFill>
                <a:effectLst>
                  <a:outerShdw blurRad="38100" dist="19050" dir="2700000" algn="tl" rotWithShape="0">
                    <a:prstClr val="black">
                      <a:alpha val="40000"/>
                    </a:prstClr>
                  </a:outerShdw>
                </a:effectLst>
                <a:latin typeface="Corbel" charset="0"/>
                <a:ea typeface="ＭＳ Ｐゴシック" charset="-128"/>
              </a:rPr>
              <a:t>guerra</a:t>
            </a:r>
            <a:endParaRPr lang="en-US" sz="2737" b="1" dirty="0">
              <a:ln w="0"/>
              <a:solidFill>
                <a:srgbClr val="C00000"/>
              </a:solidFill>
              <a:effectLst>
                <a:outerShdw blurRad="38100" dist="19050" dir="2700000" algn="tl" rotWithShape="0">
                  <a:prstClr val="black">
                    <a:alpha val="40000"/>
                  </a:prstClr>
                </a:outerShdw>
              </a:effectLst>
              <a:latin typeface="Corbel" charset="0"/>
              <a:ea typeface="ＭＳ Ｐゴシック" charset="-128"/>
            </a:endParaRPr>
          </a:p>
          <a:p>
            <a:pPr algn="ctr" defTabSz="384210" eaLnBrk="0" fontAlgn="base" hangingPunct="0">
              <a:spcBef>
                <a:spcPct val="0"/>
              </a:spcBef>
              <a:spcAft>
                <a:spcPct val="0"/>
              </a:spcAft>
              <a:defRPr/>
            </a:pPr>
            <a:r>
              <a:rPr lang="en-US" sz="2309" b="1" dirty="0">
                <a:ln w="0"/>
                <a:solidFill>
                  <a:prstClr val="black"/>
                </a:solidFill>
                <a:effectLst>
                  <a:outerShdw blurRad="38100" dist="19050" dir="2700000" algn="tl" rotWithShape="0">
                    <a:prstClr val="black">
                      <a:alpha val="40000"/>
                    </a:prstClr>
                  </a:outerShdw>
                </a:effectLst>
                <a:latin typeface="Corbel" charset="0"/>
                <a:ea typeface="ＭＳ Ｐゴシック" charset="-128"/>
              </a:rPr>
              <a:t>INABILITÁ VALUTATA CON CRITERIO TABELLARE EX DPR 834/81</a:t>
            </a:r>
          </a:p>
        </p:txBody>
      </p:sp>
    </p:spTree>
    <p:extLst>
      <p:ext uri="{BB962C8B-B14F-4D97-AF65-F5344CB8AC3E}">
        <p14:creationId xmlns:p14="http://schemas.microsoft.com/office/powerpoint/2010/main" val="241869924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3E654771-2590-4AB1-ABC0-434A79E1AE20}"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102</a:t>
            </a:fld>
            <a:endParaRPr lang="it-IT" altLang="it-IT" sz="1197">
              <a:solidFill>
                <a:srgbClr val="FFFFFF"/>
              </a:solidFill>
            </a:endParaRPr>
          </a:p>
        </p:txBody>
      </p:sp>
      <p:sp>
        <p:nvSpPr>
          <p:cNvPr id="2" name="Rettangolo 1">
            <a:extLst/>
          </p:cNvPr>
          <p:cNvSpPr/>
          <p:nvPr/>
        </p:nvSpPr>
        <p:spPr>
          <a:xfrm>
            <a:off x="1360491" y="287320"/>
            <a:ext cx="7400552" cy="829458"/>
          </a:xfrm>
          <a:prstGeom prst="rect">
            <a:avLst/>
          </a:prstGeom>
          <a:noFill/>
        </p:spPr>
        <p:txBody>
          <a:bodyPr wrap="none">
            <a:spAutoFit/>
          </a:bodyPr>
          <a:lstStyle/>
          <a:p>
            <a:pPr algn="ctr" defTabSz="384210" eaLnBrk="0" fontAlgn="base" hangingPunct="0">
              <a:spcBef>
                <a:spcPct val="0"/>
              </a:spcBef>
              <a:spcAft>
                <a:spcPct val="0"/>
              </a:spcAft>
              <a:defRPr/>
            </a:pPr>
            <a:r>
              <a:rPr lang="en-US" sz="2395"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REQUISITI/GIUDIZI PER CONSEGUIRE LA PENSIONE</a:t>
            </a:r>
          </a:p>
          <a:p>
            <a:pPr algn="ctr" defTabSz="384210" eaLnBrk="0" fontAlgn="base" hangingPunct="0">
              <a:spcBef>
                <a:spcPct val="0"/>
              </a:spcBef>
              <a:spcAft>
                <a:spcPct val="0"/>
              </a:spcAft>
              <a:defRPr/>
            </a:pPr>
            <a:r>
              <a:rPr lang="en-US" sz="2395"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PREVISTI DAL LEGISLATORE IN ORDINE TEMPORALE</a:t>
            </a:r>
            <a:endParaRPr lang="en-US"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endParaRPr>
          </a:p>
        </p:txBody>
      </p:sp>
      <p:pic>
        <p:nvPicPr>
          <p:cNvPr id="59395" name="Rettangolo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34" y="1229552"/>
            <a:ext cx="8558838" cy="110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ttangolo 4"/>
          <p:cNvSpPr>
            <a:spLocks noChangeArrowheads="1"/>
          </p:cNvSpPr>
          <p:nvPr/>
        </p:nvSpPr>
        <p:spPr bwMode="auto">
          <a:xfrm>
            <a:off x="560724" y="2417527"/>
            <a:ext cx="8575131"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384210" eaLnBrk="0" fontAlgn="base" hangingPunct="0">
              <a:spcBef>
                <a:spcPct val="0"/>
              </a:spcBef>
              <a:spcAft>
                <a:spcPct val="0"/>
              </a:spcAft>
            </a:pPr>
            <a:r>
              <a:rPr lang="it-IT" altLang="it-IT" sz="1539" b="1">
                <a:solidFill>
                  <a:srgbClr val="333333"/>
                </a:solidFill>
                <a:latin typeface="Rubik"/>
                <a:ea typeface="ＭＳ Ｐゴシック" panose="020B0600070205080204" pitchFamily="34" charset="-128"/>
              </a:rPr>
              <a:t>                                            </a:t>
            </a:r>
            <a:r>
              <a:rPr lang="it-IT" altLang="it-IT" sz="1710" b="1">
                <a:solidFill>
                  <a:prstClr val="black"/>
                </a:solidFill>
                <a:latin typeface="Corbel" panose="020B0503020204020204" pitchFamily="34" charset="0"/>
                <a:ea typeface="ＭＳ Ｐゴシック" panose="020B0600070205080204" pitchFamily="34" charset="-128"/>
              </a:rPr>
              <a:t>Art. 2  Pensione ordinaria di inabilità </a:t>
            </a:r>
            <a:r>
              <a:rPr lang="it-IT" altLang="it-IT" sz="2052" b="1">
                <a:solidFill>
                  <a:prstClr val="black"/>
                </a:solidFill>
                <a:latin typeface="Corbel" panose="020B0503020204020204" pitchFamily="34" charset="0"/>
                <a:ea typeface="ＭＳ Ｐゴシック" panose="020B0600070205080204" pitchFamily="34" charset="-128"/>
              </a:rPr>
              <a:t>(Legge 222/84)</a:t>
            </a:r>
            <a:r>
              <a:rPr lang="it-IT" altLang="it-IT" sz="1710" b="1">
                <a:solidFill>
                  <a:srgbClr val="FF0000"/>
                </a:solidFill>
                <a:latin typeface="Corbel" panose="020B0503020204020204" pitchFamily="34" charset="0"/>
                <a:ea typeface="ＭＳ Ｐゴシック" panose="020B0600070205080204" pitchFamily="34" charset="-128"/>
              </a:rPr>
              <a:t/>
            </a:r>
            <a:br>
              <a:rPr lang="it-IT" altLang="it-IT" sz="1710" b="1">
                <a:solidFill>
                  <a:srgbClr val="FF0000"/>
                </a:solidFill>
                <a:latin typeface="Corbel" panose="020B0503020204020204" pitchFamily="34" charset="0"/>
                <a:ea typeface="ＭＳ Ｐゴシック" panose="020B0600070205080204" pitchFamily="34" charset="-128"/>
              </a:rPr>
            </a:br>
            <a:r>
              <a:rPr lang="it-IT" altLang="it-IT" sz="1710" b="1">
                <a:solidFill>
                  <a:srgbClr val="C00000"/>
                </a:solidFill>
                <a:latin typeface="Corbel" panose="020B0503020204020204" pitchFamily="34" charset="0"/>
                <a:ea typeface="ＭＳ Ｐゴシック" panose="020B0600070205080204" pitchFamily="34" charset="-128"/>
              </a:rPr>
              <a:t>1. </a:t>
            </a:r>
            <a:r>
              <a:rPr lang="mr-IN" altLang="it-IT" sz="1710" b="1">
                <a:solidFill>
                  <a:srgbClr val="C00000"/>
                </a:solidFill>
                <a:latin typeface="Corbel" panose="020B0503020204020204" pitchFamily="34" charset="0"/>
                <a:ea typeface="Mangal"/>
              </a:rPr>
              <a:t>…</a:t>
            </a:r>
            <a:r>
              <a:rPr lang="it-IT" altLang="it-IT" sz="1881" b="1" u="sng">
                <a:solidFill>
                  <a:srgbClr val="C00000"/>
                </a:solidFill>
                <a:latin typeface="Corbel" panose="020B0503020204020204" pitchFamily="34" charset="0"/>
                <a:ea typeface="ＭＳ Ｐゴシック" panose="020B0600070205080204" pitchFamily="34" charset="-128"/>
              </a:rPr>
              <a:t>assoluta e permanente impossibilità di svolgere qualsiasi attività lavorativa</a:t>
            </a:r>
          </a:p>
        </p:txBody>
      </p:sp>
      <p:sp>
        <p:nvSpPr>
          <p:cNvPr id="59397" name="Rettangolo 5"/>
          <p:cNvSpPr>
            <a:spLocks noChangeArrowheads="1"/>
          </p:cNvSpPr>
          <p:nvPr/>
        </p:nvSpPr>
        <p:spPr bwMode="auto">
          <a:xfrm>
            <a:off x="536285" y="4030454"/>
            <a:ext cx="8575131" cy="122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384210" eaLnBrk="0" fontAlgn="base" hangingPunct="0">
              <a:spcBef>
                <a:spcPct val="0"/>
              </a:spcBef>
              <a:spcAft>
                <a:spcPct val="0"/>
              </a:spcAft>
            </a:pPr>
            <a:r>
              <a:rPr lang="it-IT" altLang="it-IT" sz="1710" b="1">
                <a:solidFill>
                  <a:srgbClr val="333333"/>
                </a:solidFill>
                <a:latin typeface="Corbel" panose="020B0503020204020204" pitchFamily="34" charset="0"/>
                <a:ea typeface="ＭＳ Ｐゴシック" panose="020B0600070205080204" pitchFamily="34" charset="-128"/>
              </a:rPr>
              <a:t>                                                               Art. 2 comma 12 </a:t>
            </a:r>
            <a:r>
              <a:rPr lang="it-IT" altLang="it-IT" sz="2052" b="1">
                <a:solidFill>
                  <a:srgbClr val="333333"/>
                </a:solidFill>
                <a:latin typeface="Corbel" panose="020B0503020204020204" pitchFamily="34" charset="0"/>
                <a:ea typeface="ＭＳ Ｐゴシック" panose="020B0600070205080204" pitchFamily="34" charset="-128"/>
              </a:rPr>
              <a:t>(Legge 335/95)</a:t>
            </a:r>
          </a:p>
          <a:p>
            <a:pPr defTabSz="384210" eaLnBrk="0" fontAlgn="base" hangingPunct="0">
              <a:spcBef>
                <a:spcPct val="0"/>
              </a:spcBef>
              <a:spcAft>
                <a:spcPct val="0"/>
              </a:spcAft>
            </a:pPr>
            <a:r>
              <a:rPr lang="it-IT" altLang="it-IT" sz="1710" b="1">
                <a:solidFill>
                  <a:srgbClr val="333333"/>
                </a:solidFill>
                <a:latin typeface="Corbel" panose="020B0503020204020204" pitchFamily="34" charset="0"/>
                <a:ea typeface="ＭＳ Ｐゴシック" panose="020B0600070205080204" pitchFamily="34" charset="-128"/>
              </a:rPr>
              <a:t> Con effetto dall'1 gennaio 1996, per i dipendenti delle Amministrazioni pubbliche</a:t>
            </a:r>
            <a:r>
              <a:rPr lang="mr-IN" altLang="it-IT" sz="1710" b="1">
                <a:solidFill>
                  <a:srgbClr val="333333"/>
                </a:solidFill>
                <a:latin typeface="Corbel" panose="020B0503020204020204" pitchFamily="34" charset="0"/>
                <a:ea typeface="Mangal"/>
              </a:rPr>
              <a:t>…</a:t>
            </a:r>
            <a:r>
              <a:rPr lang="en-US" altLang="it-IT" sz="1710" b="1">
                <a:solidFill>
                  <a:srgbClr val="333333"/>
                </a:solidFill>
                <a:latin typeface="Corbel" panose="020B0503020204020204" pitchFamily="34" charset="0"/>
                <a:ea typeface="ＭＳ Ｐゴシック" panose="020B0600070205080204" pitchFamily="34" charset="-128"/>
              </a:rPr>
              <a:t> </a:t>
            </a:r>
            <a:r>
              <a:rPr lang="it-IT" altLang="it-IT" sz="1710" b="1" u="sng">
                <a:solidFill>
                  <a:srgbClr val="C00000"/>
                </a:solidFill>
                <a:latin typeface="Corbel" panose="020B0503020204020204" pitchFamily="34" charset="0"/>
                <a:ea typeface="ＭＳ Ｐゴシック" panose="020B0600070205080204" pitchFamily="34" charset="-128"/>
              </a:rPr>
              <a:t>cessati dal servizio </a:t>
            </a:r>
            <a:r>
              <a:rPr lang="it-IT" altLang="it-IT" sz="1710" b="1">
                <a:solidFill>
                  <a:srgbClr val="C00000"/>
                </a:solidFill>
                <a:latin typeface="Corbel" panose="020B0503020204020204" pitchFamily="34" charset="0"/>
                <a:ea typeface="ＭＳ Ｐゴシック" panose="020B0600070205080204" pitchFamily="34" charset="-128"/>
              </a:rPr>
              <a:t>per infermità </a:t>
            </a:r>
            <a:r>
              <a:rPr lang="it-IT" altLang="it-IT" sz="1710" b="1" u="sng">
                <a:solidFill>
                  <a:srgbClr val="C00000"/>
                </a:solidFill>
                <a:latin typeface="Corbel" panose="020B0503020204020204" pitchFamily="34" charset="0"/>
                <a:ea typeface="ＭＳ Ｐゴシック" panose="020B0600070205080204" pitchFamily="34" charset="-128"/>
              </a:rPr>
              <a:t>non dipendenti da causa di servizio </a:t>
            </a:r>
            <a:r>
              <a:rPr lang="it-IT" altLang="it-IT" sz="1710" b="1">
                <a:solidFill>
                  <a:srgbClr val="C00000"/>
                </a:solidFill>
                <a:latin typeface="Corbel" panose="020B0503020204020204" pitchFamily="34" charset="0"/>
                <a:ea typeface="ＭＳ Ｐゴシック" panose="020B0600070205080204" pitchFamily="34" charset="-128"/>
              </a:rPr>
              <a:t>per le quali  si trovino nell'</a:t>
            </a:r>
            <a:r>
              <a:rPr lang="it-IT" altLang="it-IT" sz="1881" b="1" u="sng">
                <a:solidFill>
                  <a:srgbClr val="C00000"/>
                </a:solidFill>
                <a:latin typeface="Corbel" panose="020B0503020204020204" pitchFamily="34" charset="0"/>
                <a:ea typeface="ＭＳ Ｐゴシック" panose="020B0600070205080204" pitchFamily="34" charset="-128"/>
              </a:rPr>
              <a:t>assoluta e permanente impossibilità di svolgere qualsiasi attività lavorativa</a:t>
            </a:r>
            <a:r>
              <a:rPr lang="mr-IN" altLang="it-IT" sz="1881" b="1">
                <a:solidFill>
                  <a:srgbClr val="C00000"/>
                </a:solidFill>
                <a:latin typeface="Corbel" panose="020B0503020204020204" pitchFamily="34" charset="0"/>
                <a:ea typeface="Mangal"/>
              </a:rPr>
              <a:t>…</a:t>
            </a:r>
            <a:endParaRPr lang="it-IT" altLang="it-IT" sz="1881" b="1">
              <a:solidFill>
                <a:srgbClr val="C00000"/>
              </a:solidFill>
              <a:latin typeface="Corbel" panose="020B0503020204020204" pitchFamily="34" charset="0"/>
              <a:ea typeface="ＭＳ Ｐゴシック" panose="020B0600070205080204" pitchFamily="34" charset="-128"/>
            </a:endParaRPr>
          </a:p>
        </p:txBody>
      </p:sp>
      <p:sp>
        <p:nvSpPr>
          <p:cNvPr id="59398" name="Rettangolo 7"/>
          <p:cNvSpPr>
            <a:spLocks noChangeArrowheads="1"/>
          </p:cNvSpPr>
          <p:nvPr/>
        </p:nvSpPr>
        <p:spPr bwMode="auto">
          <a:xfrm>
            <a:off x="1608856" y="5314823"/>
            <a:ext cx="6788419" cy="9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384210" eaLnBrk="0" fontAlgn="base" hangingPunct="0">
              <a:spcBef>
                <a:spcPct val="0"/>
              </a:spcBef>
              <a:spcAft>
                <a:spcPct val="0"/>
              </a:spcAft>
            </a:pPr>
            <a:r>
              <a:rPr lang="it-IT" altLang="it-IT" sz="1710" b="1">
                <a:solidFill>
                  <a:srgbClr val="0C0C0F"/>
                </a:solidFill>
                <a:latin typeface="Corbel" panose="020B0503020204020204" pitchFamily="34" charset="0"/>
                <a:ea typeface="ＭＳ Ｐゴシック" panose="020B0600070205080204" pitchFamily="34" charset="-128"/>
              </a:rPr>
              <a:t>Art. 8 </a:t>
            </a:r>
            <a:r>
              <a:rPr lang="it-IT" altLang="it-IT" sz="2052" b="1">
                <a:solidFill>
                  <a:srgbClr val="0C0C0F"/>
                </a:solidFill>
                <a:latin typeface="Corbel" panose="020B0503020204020204" pitchFamily="34" charset="0"/>
                <a:ea typeface="ＭＳ Ｐゴシック" panose="020B0600070205080204" pitchFamily="34" charset="-128"/>
              </a:rPr>
              <a:t>(DPR 171/2011)</a:t>
            </a:r>
          </a:p>
          <a:p>
            <a:pPr defTabSz="384210" eaLnBrk="0" fontAlgn="base" hangingPunct="0">
              <a:spcBef>
                <a:spcPct val="0"/>
              </a:spcBef>
              <a:spcAft>
                <a:spcPct val="0"/>
              </a:spcAft>
            </a:pPr>
            <a:r>
              <a:rPr lang="it-IT" altLang="it-IT" sz="1710" b="1">
                <a:solidFill>
                  <a:srgbClr val="C00000"/>
                </a:solidFill>
                <a:latin typeface="Corbel" panose="020B0503020204020204" pitchFamily="34" charset="0"/>
                <a:ea typeface="ＭＳ Ｐゴシック" panose="020B0600070205080204" pitchFamily="34" charset="-128"/>
              </a:rPr>
              <a:t>Nel caso di </a:t>
            </a:r>
            <a:r>
              <a:rPr lang="it-IT" altLang="it-IT" sz="1881" b="1" u="sng">
                <a:solidFill>
                  <a:srgbClr val="C00000"/>
                </a:solidFill>
                <a:latin typeface="Corbel" panose="020B0503020204020204" pitchFamily="34" charset="0"/>
                <a:ea typeface="ＭＳ Ｐゴシック" panose="020B0600070205080204" pitchFamily="34" charset="-128"/>
              </a:rPr>
              <a:t>permanente inidoneita' psicofisica assoluta al servizio </a:t>
            </a:r>
          </a:p>
          <a:p>
            <a:pPr defTabSz="384210" eaLnBrk="0" fontAlgn="base" hangingPunct="0">
              <a:spcBef>
                <a:spcPct val="0"/>
              </a:spcBef>
              <a:spcAft>
                <a:spcPct val="0"/>
              </a:spcAft>
            </a:pPr>
            <a:r>
              <a:rPr lang="it-IT" altLang="it-IT" sz="1710" b="1">
                <a:solidFill>
                  <a:srgbClr val="C00000"/>
                </a:solidFill>
                <a:latin typeface="Corbel" panose="020B0503020204020204" pitchFamily="34" charset="0"/>
                <a:ea typeface="ＭＳ Ｐゴシック" panose="020B0600070205080204" pitchFamily="34" charset="-128"/>
              </a:rPr>
              <a:t>        del dipendente, si risolve il rapporto di lavoro </a:t>
            </a:r>
          </a:p>
        </p:txBody>
      </p:sp>
      <p:sp>
        <p:nvSpPr>
          <p:cNvPr id="59399" name="Rettangolo 12"/>
          <p:cNvSpPr>
            <a:spLocks noChangeArrowheads="1"/>
          </p:cNvSpPr>
          <p:nvPr/>
        </p:nvSpPr>
        <p:spPr bwMode="auto">
          <a:xfrm>
            <a:off x="547147" y="3271509"/>
            <a:ext cx="8564269"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384210" eaLnBrk="0" fontAlgn="base" hangingPunct="0">
              <a:spcBef>
                <a:spcPct val="0"/>
              </a:spcBef>
              <a:spcAft>
                <a:spcPct val="0"/>
              </a:spcAft>
            </a:pPr>
            <a:r>
              <a:rPr lang="it-IT" altLang="it-IT" sz="1539" b="1">
                <a:solidFill>
                  <a:srgbClr val="FF0000"/>
                </a:solidFill>
                <a:latin typeface="Rubik"/>
                <a:ea typeface="ＭＳ Ｐゴシック" panose="020B0600070205080204" pitchFamily="34" charset="-128"/>
              </a:rPr>
              <a:t>                                            </a:t>
            </a:r>
            <a:r>
              <a:rPr lang="it-IT" altLang="it-IT" sz="1710" b="1">
                <a:solidFill>
                  <a:prstClr val="black"/>
                </a:solidFill>
                <a:latin typeface="Corbel" panose="020B0503020204020204" pitchFamily="34" charset="0"/>
                <a:ea typeface="ＭＳ Ｐゴシック" panose="020B0600070205080204" pitchFamily="34" charset="-128"/>
              </a:rPr>
              <a:t>Art. 13  Trattamento per inabilità </a:t>
            </a:r>
            <a:r>
              <a:rPr lang="it-IT" altLang="it-IT" sz="2052" b="1">
                <a:solidFill>
                  <a:prstClr val="black"/>
                </a:solidFill>
                <a:latin typeface="Corbel" panose="020B0503020204020204" pitchFamily="34" charset="0"/>
                <a:ea typeface="ＭＳ Ｐゴシック" panose="020B0600070205080204" pitchFamily="34" charset="-128"/>
              </a:rPr>
              <a:t>(Legge 274/91)</a:t>
            </a:r>
            <a:r>
              <a:rPr lang="it-IT" altLang="it-IT" sz="1710" b="1">
                <a:solidFill>
                  <a:srgbClr val="FF0000"/>
                </a:solidFill>
                <a:latin typeface="Corbel" panose="020B0503020204020204" pitchFamily="34" charset="0"/>
                <a:ea typeface="ＭＳ Ｐゴシック" panose="020B0600070205080204" pitchFamily="34" charset="-128"/>
              </a:rPr>
              <a:t/>
            </a:r>
            <a:br>
              <a:rPr lang="it-IT" altLang="it-IT" sz="1710" b="1">
                <a:solidFill>
                  <a:srgbClr val="FF0000"/>
                </a:solidFill>
                <a:latin typeface="Corbel" panose="020B0503020204020204" pitchFamily="34" charset="0"/>
                <a:ea typeface="ＭＳ Ｐゴシック" panose="020B0600070205080204" pitchFamily="34" charset="-128"/>
              </a:rPr>
            </a:br>
            <a:r>
              <a:rPr lang="it-IT" altLang="it-IT" sz="1710" b="1">
                <a:solidFill>
                  <a:srgbClr val="C00000"/>
                </a:solidFill>
                <a:latin typeface="Corbel" panose="020B0503020204020204" pitchFamily="34" charset="0"/>
                <a:ea typeface="ＭＳ Ｐゴシック" panose="020B0600070205080204" pitchFamily="34" charset="-128"/>
              </a:rPr>
              <a:t>1. </a:t>
            </a:r>
            <a:r>
              <a:rPr lang="mr-IN" altLang="it-IT" sz="1710" b="1">
                <a:solidFill>
                  <a:srgbClr val="C00000"/>
                </a:solidFill>
                <a:latin typeface="Corbel" panose="020B0503020204020204" pitchFamily="34" charset="0"/>
                <a:ea typeface="Mangal"/>
              </a:rPr>
              <a:t>…</a:t>
            </a:r>
            <a:r>
              <a:rPr lang="it-IT" altLang="it-IT" sz="1881" b="1" u="sng">
                <a:solidFill>
                  <a:srgbClr val="C00000"/>
                </a:solidFill>
                <a:latin typeface="Corbel" panose="020B0503020204020204" pitchFamily="34" charset="0"/>
                <a:ea typeface="ＭＳ Ｐゴシック" panose="020B0600070205080204" pitchFamily="34" charset="-128"/>
              </a:rPr>
              <a:t>condizione di inabilit</a:t>
            </a:r>
            <a:r>
              <a:rPr lang="en-US" altLang="it-IT" sz="1881" b="1" u="sng">
                <a:solidFill>
                  <a:srgbClr val="C00000"/>
                </a:solidFill>
                <a:latin typeface="Corbel" panose="020B0503020204020204" pitchFamily="34" charset="0"/>
                <a:ea typeface="ＭＳ Ｐゴシック" panose="020B0600070205080204" pitchFamily="34" charset="-128"/>
              </a:rPr>
              <a:t>á</a:t>
            </a:r>
            <a:r>
              <a:rPr lang="it-IT" altLang="it-IT" sz="1881" b="1" u="sng">
                <a:solidFill>
                  <a:srgbClr val="C00000"/>
                </a:solidFill>
                <a:latin typeface="Corbel" panose="020B0503020204020204" pitchFamily="34" charset="0"/>
                <a:ea typeface="ＭＳ Ｐゴシック" panose="020B0600070205080204" pitchFamily="34" charset="-128"/>
              </a:rPr>
              <a:t>, assoluta e permanente, a qualsiasi proficuo lavoro</a:t>
            </a:r>
          </a:p>
        </p:txBody>
      </p:sp>
    </p:spTree>
    <p:extLst>
      <p:ext uri="{BB962C8B-B14F-4D97-AF65-F5344CB8AC3E}">
        <p14:creationId xmlns:p14="http://schemas.microsoft.com/office/powerpoint/2010/main" val="416583095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031840" y="2131054"/>
            <a:ext cx="8021196" cy="1459251"/>
          </a:xfrm>
          <a:prstGeom prst="rect">
            <a:avLst/>
          </a:prstGeom>
          <a:noFill/>
          <a:ln w="38100">
            <a:solidFill>
              <a:srgbClr val="CD422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9pPr>
          </a:lstStyle>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b="1" dirty="0">
                <a:solidFill>
                  <a:prstClr val="black"/>
                </a:solidFill>
              </a:rPr>
              <a:t>INABILITÁ  PERMANENTE A (QUALSIASI) PROFICUO LAVORO</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b="1" dirty="0" err="1">
                <a:solidFill>
                  <a:srgbClr val="CD4223"/>
                </a:solidFill>
              </a:rPr>
              <a:t>Ipotizzabile</a:t>
            </a:r>
            <a:r>
              <a:rPr lang="en-US" altLang="it-IT" sz="2224" b="1" dirty="0">
                <a:solidFill>
                  <a:srgbClr val="CD4223"/>
                </a:solidFill>
              </a:rPr>
              <a:t> </a:t>
            </a:r>
            <a:r>
              <a:rPr lang="en-US" altLang="it-IT" sz="2224" b="1" dirty="0" err="1">
                <a:solidFill>
                  <a:srgbClr val="CD4223"/>
                </a:solidFill>
              </a:rPr>
              <a:t>inidoneitá</a:t>
            </a:r>
            <a:r>
              <a:rPr lang="en-US" altLang="it-IT" sz="2224" b="1" dirty="0">
                <a:solidFill>
                  <a:srgbClr val="CD4223"/>
                </a:solidFill>
              </a:rPr>
              <a:t> </a:t>
            </a:r>
            <a:r>
              <a:rPr lang="en-US" altLang="it-IT" sz="2224" b="1" dirty="0" err="1">
                <a:solidFill>
                  <a:srgbClr val="CD4223"/>
                </a:solidFill>
              </a:rPr>
              <a:t>oltre</a:t>
            </a:r>
            <a:r>
              <a:rPr lang="en-US" altLang="it-IT" sz="2224" b="1" dirty="0">
                <a:solidFill>
                  <a:srgbClr val="CD4223"/>
                </a:solidFill>
              </a:rPr>
              <a:t> </a:t>
            </a:r>
            <a:r>
              <a:rPr lang="en-US" altLang="it-IT" sz="2224" b="1" dirty="0" err="1">
                <a:solidFill>
                  <a:srgbClr val="CD4223"/>
                </a:solidFill>
              </a:rPr>
              <a:t>che</a:t>
            </a:r>
            <a:r>
              <a:rPr lang="en-US" altLang="it-IT" sz="2224" b="1" dirty="0">
                <a:solidFill>
                  <a:srgbClr val="CD4223"/>
                </a:solidFill>
              </a:rPr>
              <a:t> </a:t>
            </a:r>
            <a:r>
              <a:rPr lang="en-US" altLang="it-IT" sz="2224" b="1" dirty="0" err="1">
                <a:solidFill>
                  <a:srgbClr val="CD4223"/>
                </a:solidFill>
              </a:rPr>
              <a:t>specifica</a:t>
            </a:r>
            <a:r>
              <a:rPr lang="en-US" altLang="it-IT" sz="2224" b="1" dirty="0">
                <a:solidFill>
                  <a:srgbClr val="CD4223"/>
                </a:solidFill>
              </a:rPr>
              <a:t> o in </a:t>
            </a:r>
            <a:r>
              <a:rPr lang="en-US" altLang="it-IT" sz="2224" b="1" dirty="0" err="1">
                <a:solidFill>
                  <a:srgbClr val="CD4223"/>
                </a:solidFill>
              </a:rPr>
              <a:t>attivitá</a:t>
            </a:r>
            <a:r>
              <a:rPr lang="en-US" altLang="it-IT" sz="2224" b="1" dirty="0">
                <a:solidFill>
                  <a:srgbClr val="CD4223"/>
                </a:solidFill>
              </a:rPr>
              <a:t> </a:t>
            </a:r>
            <a:r>
              <a:rPr lang="en-US" altLang="it-IT" sz="2224" b="1" dirty="0" err="1">
                <a:solidFill>
                  <a:srgbClr val="CD4223"/>
                </a:solidFill>
              </a:rPr>
              <a:t>confacenti</a:t>
            </a:r>
            <a:r>
              <a:rPr lang="en-US" altLang="it-IT" sz="2224" b="1" dirty="0">
                <a:solidFill>
                  <a:srgbClr val="CD4223"/>
                </a:solidFill>
              </a:rPr>
              <a:t> </a:t>
            </a:r>
            <a:r>
              <a:rPr lang="en-US" altLang="it-IT" sz="2224" b="1" dirty="0" err="1">
                <a:solidFill>
                  <a:srgbClr val="CD4223"/>
                </a:solidFill>
              </a:rPr>
              <a:t>alle</a:t>
            </a:r>
            <a:r>
              <a:rPr lang="en-US" altLang="it-IT" sz="2224" b="1" dirty="0">
                <a:solidFill>
                  <a:srgbClr val="CD4223"/>
                </a:solidFill>
              </a:rPr>
              <a:t> </a:t>
            </a:r>
            <a:r>
              <a:rPr lang="en-US" altLang="it-IT" sz="2224" b="1" dirty="0" err="1">
                <a:solidFill>
                  <a:srgbClr val="CD4223"/>
                </a:solidFill>
              </a:rPr>
              <a:t>proprie</a:t>
            </a:r>
            <a:r>
              <a:rPr lang="en-US" altLang="it-IT" sz="2224" b="1" dirty="0">
                <a:solidFill>
                  <a:srgbClr val="CD4223"/>
                </a:solidFill>
              </a:rPr>
              <a:t> </a:t>
            </a:r>
            <a:r>
              <a:rPr lang="en-US" altLang="it-IT" sz="2224" b="1" dirty="0" err="1">
                <a:solidFill>
                  <a:srgbClr val="CD4223"/>
                </a:solidFill>
              </a:rPr>
              <a:t>attitudini</a:t>
            </a:r>
            <a:r>
              <a:rPr lang="en-US" altLang="it-IT" sz="2224" b="1" dirty="0">
                <a:solidFill>
                  <a:srgbClr val="CD4223"/>
                </a:solidFill>
              </a:rPr>
              <a:t>, </a:t>
            </a:r>
            <a:r>
              <a:rPr lang="en-US" altLang="it-IT" sz="2224" b="1" dirty="0" err="1">
                <a:solidFill>
                  <a:srgbClr val="CD4223"/>
                </a:solidFill>
              </a:rPr>
              <a:t>astrattamente</a:t>
            </a:r>
            <a:r>
              <a:rPr lang="en-US" altLang="it-IT" sz="2224" b="1" dirty="0">
                <a:solidFill>
                  <a:srgbClr val="CD4223"/>
                </a:solidFill>
              </a:rPr>
              <a:t> </a:t>
            </a:r>
            <a:r>
              <a:rPr lang="en-US" altLang="it-IT" sz="2224" b="1" dirty="0" err="1">
                <a:solidFill>
                  <a:srgbClr val="CD4223"/>
                </a:solidFill>
              </a:rPr>
              <a:t>anche</a:t>
            </a:r>
            <a:r>
              <a:rPr lang="en-US" altLang="it-IT" sz="2224" b="1" dirty="0">
                <a:solidFill>
                  <a:srgbClr val="CD4223"/>
                </a:solidFill>
              </a:rPr>
              <a:t> ad </a:t>
            </a:r>
            <a:r>
              <a:rPr lang="en-US" altLang="it-IT" sz="2224" b="1" dirty="0" err="1">
                <a:solidFill>
                  <a:srgbClr val="CD4223"/>
                </a:solidFill>
              </a:rPr>
              <a:t>altro</a:t>
            </a:r>
            <a:r>
              <a:rPr lang="en-US" altLang="it-IT" sz="2224" b="1" dirty="0">
                <a:solidFill>
                  <a:srgbClr val="CD4223"/>
                </a:solidFill>
              </a:rPr>
              <a:t> </a:t>
            </a:r>
            <a:r>
              <a:rPr lang="en-US" altLang="it-IT" sz="2224" b="1" dirty="0" err="1">
                <a:solidFill>
                  <a:srgbClr val="CD4223"/>
                </a:solidFill>
              </a:rPr>
              <a:t>lavoro</a:t>
            </a:r>
            <a:r>
              <a:rPr lang="en-US" altLang="it-IT" sz="2224" b="1" dirty="0">
                <a:solidFill>
                  <a:srgbClr val="CD4223"/>
                </a:solidFill>
              </a:rPr>
              <a:t> </a:t>
            </a:r>
            <a:r>
              <a:rPr lang="en-US" altLang="it-IT" sz="2224" b="1" dirty="0" err="1">
                <a:solidFill>
                  <a:srgbClr val="CD4223"/>
                </a:solidFill>
              </a:rPr>
              <a:t>espletabile</a:t>
            </a:r>
            <a:r>
              <a:rPr lang="en-US" altLang="it-IT" sz="2224" b="1" dirty="0">
                <a:solidFill>
                  <a:srgbClr val="CD4223"/>
                </a:solidFill>
              </a:rPr>
              <a:t> </a:t>
            </a:r>
            <a:r>
              <a:rPr lang="en-US" altLang="it-IT" sz="2224" b="1" dirty="0" err="1">
                <a:solidFill>
                  <a:srgbClr val="CD4223"/>
                </a:solidFill>
              </a:rPr>
              <a:t>purché</a:t>
            </a:r>
            <a:r>
              <a:rPr lang="en-US" altLang="it-IT" sz="2224" b="1" dirty="0">
                <a:solidFill>
                  <a:srgbClr val="CD4223"/>
                </a:solidFill>
              </a:rPr>
              <a:t> in </a:t>
            </a:r>
            <a:r>
              <a:rPr lang="en-US" altLang="it-IT" sz="2224" b="1" dirty="0" err="1">
                <a:solidFill>
                  <a:srgbClr val="CD4223"/>
                </a:solidFill>
              </a:rPr>
              <a:t>grado</a:t>
            </a:r>
            <a:r>
              <a:rPr lang="en-US" altLang="it-IT" sz="2224" b="1" dirty="0">
                <a:solidFill>
                  <a:srgbClr val="CD4223"/>
                </a:solidFill>
              </a:rPr>
              <a:t> di </a:t>
            </a:r>
            <a:r>
              <a:rPr lang="en-US" altLang="it-IT" sz="2224" b="1" dirty="0" err="1">
                <a:solidFill>
                  <a:srgbClr val="CD4223"/>
                </a:solidFill>
              </a:rPr>
              <a:t>garantire</a:t>
            </a:r>
            <a:r>
              <a:rPr lang="en-US" altLang="it-IT" sz="2224" b="1" dirty="0">
                <a:solidFill>
                  <a:srgbClr val="CD4223"/>
                </a:solidFill>
              </a:rPr>
              <a:t> </a:t>
            </a:r>
            <a:r>
              <a:rPr lang="en-US" altLang="it-IT" sz="2224" b="1" dirty="0" err="1">
                <a:solidFill>
                  <a:srgbClr val="CD4223"/>
                </a:solidFill>
              </a:rPr>
              <a:t>sostentamento</a:t>
            </a:r>
            <a:endParaRPr lang="en-US" altLang="it-IT" sz="2224" b="1" dirty="0">
              <a:solidFill>
                <a:srgbClr val="CD4223"/>
              </a:solidFill>
            </a:endParaRPr>
          </a:p>
        </p:txBody>
      </p:sp>
      <p:sp>
        <p:nvSpPr>
          <p:cNvPr id="2" name="Rettangolo 1">
            <a:extLst/>
          </p:cNvPr>
          <p:cNvSpPr/>
          <p:nvPr/>
        </p:nvSpPr>
        <p:spPr>
          <a:xfrm>
            <a:off x="1124162" y="235728"/>
            <a:ext cx="7836551" cy="829458"/>
          </a:xfrm>
          <a:prstGeom prst="rect">
            <a:avLst/>
          </a:prstGeom>
          <a:noFill/>
        </p:spPr>
        <p:txBody>
          <a:bodyPr>
            <a:spAutoFit/>
          </a:bodyPr>
          <a:lstStyle/>
          <a:p>
            <a:pPr algn="ctr" defTabSz="384210" eaLnBrk="0" fontAlgn="base" hangingPunct="0">
              <a:spcBef>
                <a:spcPct val="0"/>
              </a:spcBef>
              <a:spcAft>
                <a:spcPct val="0"/>
              </a:spcAft>
              <a:defRPr/>
            </a:pPr>
            <a:r>
              <a:rPr lang="en-US" sz="2395"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DIFFERENZE </a:t>
            </a:r>
          </a:p>
          <a:p>
            <a:pPr algn="ctr" defTabSz="384210" eaLnBrk="0" fontAlgn="base" hangingPunct="0">
              <a:spcBef>
                <a:spcPct val="0"/>
              </a:spcBef>
              <a:spcAft>
                <a:spcPct val="0"/>
              </a:spcAft>
              <a:defRPr/>
            </a:pPr>
            <a:r>
              <a:rPr lang="en-US" sz="2395"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MEDICO-LEGALI / GIURIDICHE / AMMINISTRATIVE</a:t>
            </a:r>
          </a:p>
        </p:txBody>
      </p:sp>
      <p:sp>
        <p:nvSpPr>
          <p:cNvPr id="7" name="Rettangolo 6">
            <a:extLst/>
          </p:cNvPr>
          <p:cNvSpPr/>
          <p:nvPr/>
        </p:nvSpPr>
        <p:spPr>
          <a:xfrm>
            <a:off x="1417148" y="1224122"/>
            <a:ext cx="6992620" cy="776879"/>
          </a:xfrm>
          <a:prstGeom prst="rect">
            <a:avLst/>
          </a:prstGeom>
          <a:ln w="38100">
            <a:solidFill>
              <a:srgbClr val="CD4223"/>
            </a:solidFill>
          </a:ln>
        </p:spPr>
        <p:txBody>
          <a:bodyPr wrap="none">
            <a:spAutoFit/>
          </a:bodyPr>
          <a:lstStyle/>
          <a:p>
            <a:pPr algn="ctr" defTabSz="384210" eaLnBrk="0" fontAlgn="base" hangingPunct="0">
              <a:spcBef>
                <a:spcPct val="0"/>
              </a:spcBef>
              <a:spcAft>
                <a:spcPct val="0"/>
              </a:spcAft>
              <a:defRPr/>
            </a:pPr>
            <a:r>
              <a:rPr lang="en-US" sz="2224" b="1" dirty="0">
                <a:ln w="0"/>
                <a:solidFill>
                  <a:prstClr val="black"/>
                </a:solidFill>
                <a:effectLst>
                  <a:outerShdw blurRad="38100" dist="19050" dir="2700000" algn="tl" rotWithShape="0">
                    <a:prstClr val="black">
                      <a:alpha val="40000"/>
                    </a:prstClr>
                  </a:outerShdw>
                </a:effectLst>
                <a:latin typeface="Corbel" charset="0"/>
                <a:ea typeface="ＭＳ Ｐゴシック" charset="-128"/>
              </a:rPr>
              <a:t>INIDONEITÁ PERMANENTE E ASSOLUTA AL SERVIZIO</a:t>
            </a:r>
          </a:p>
          <a:p>
            <a:pPr algn="ctr" defTabSz="384210" eaLnBrk="0" fontAlgn="base" hangingPunct="0">
              <a:spcBef>
                <a:spcPct val="0"/>
              </a:spcBef>
              <a:spcAft>
                <a:spcPct val="0"/>
              </a:spcAft>
              <a:defRPr/>
            </a:pPr>
            <a:r>
              <a:rPr lang="en-US" sz="2224" b="1" dirty="0" err="1">
                <a:ln w="0"/>
                <a:solidFill>
                  <a:srgbClr val="CD4223"/>
                </a:solidFill>
                <a:effectLst>
                  <a:outerShdw blurRad="38100" dist="19050" dir="2700000" algn="tl" rotWithShape="0">
                    <a:prstClr val="black">
                      <a:alpha val="40000"/>
                    </a:prstClr>
                  </a:outerShdw>
                </a:effectLst>
                <a:latin typeface="Corbel" charset="0"/>
                <a:ea typeface="ＭＳ Ｐゴシック" charset="-128"/>
              </a:rPr>
              <a:t>Comprensibile</a:t>
            </a:r>
            <a:r>
              <a:rPr lang="en-US" sz="2224"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 </a:t>
            </a:r>
            <a:r>
              <a:rPr lang="en-US" sz="2224" b="1" dirty="0" err="1">
                <a:ln w="0"/>
                <a:solidFill>
                  <a:srgbClr val="CD4223"/>
                </a:solidFill>
                <a:effectLst>
                  <a:outerShdw blurRad="38100" dist="19050" dir="2700000" algn="tl" rotWithShape="0">
                    <a:prstClr val="black">
                      <a:alpha val="40000"/>
                    </a:prstClr>
                  </a:outerShdw>
                </a:effectLst>
                <a:latin typeface="Corbel" charset="0"/>
                <a:ea typeface="ＭＳ Ｐゴシック" charset="-128"/>
              </a:rPr>
              <a:t>inidoneitá</a:t>
            </a:r>
            <a:r>
              <a:rPr lang="en-US" sz="2224"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 ad </a:t>
            </a:r>
            <a:r>
              <a:rPr lang="en-US" sz="2224" b="1" dirty="0" err="1">
                <a:ln w="0"/>
                <a:solidFill>
                  <a:srgbClr val="CD4223"/>
                </a:solidFill>
                <a:effectLst>
                  <a:outerShdw blurRad="38100" dist="19050" dir="2700000" algn="tl" rotWithShape="0">
                    <a:prstClr val="black">
                      <a:alpha val="40000"/>
                    </a:prstClr>
                  </a:outerShdw>
                </a:effectLst>
                <a:latin typeface="Corbel" charset="0"/>
                <a:ea typeface="ＭＳ Ｐゴシック" charset="-128"/>
              </a:rPr>
              <a:t>attivitá</a:t>
            </a:r>
            <a:r>
              <a:rPr lang="en-US" sz="2224"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 </a:t>
            </a:r>
            <a:r>
              <a:rPr lang="en-US" sz="2224" b="1" dirty="0" err="1">
                <a:ln w="0"/>
                <a:solidFill>
                  <a:srgbClr val="CD4223"/>
                </a:solidFill>
                <a:effectLst>
                  <a:outerShdw blurRad="38100" dist="19050" dir="2700000" algn="tl" rotWithShape="0">
                    <a:prstClr val="black">
                      <a:alpha val="40000"/>
                    </a:prstClr>
                  </a:outerShdw>
                </a:effectLst>
                <a:latin typeface="Corbel" charset="0"/>
                <a:ea typeface="ＭＳ Ｐゴシック" charset="-128"/>
              </a:rPr>
              <a:t>lavorativa</a:t>
            </a:r>
            <a:r>
              <a:rPr lang="en-US" sz="2224"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 </a:t>
            </a:r>
            <a:r>
              <a:rPr lang="en-US" sz="2224" b="1" dirty="0" err="1">
                <a:ln w="0"/>
                <a:solidFill>
                  <a:srgbClr val="CD4223"/>
                </a:solidFill>
                <a:effectLst>
                  <a:outerShdw blurRad="38100" dist="19050" dir="2700000" algn="tl" rotWithShape="0">
                    <a:prstClr val="black">
                      <a:alpha val="40000"/>
                    </a:prstClr>
                  </a:outerShdw>
                </a:effectLst>
                <a:latin typeface="Corbel" charset="0"/>
                <a:ea typeface="ＭＳ Ｐゴシック" charset="-128"/>
              </a:rPr>
              <a:t>specifica</a:t>
            </a:r>
            <a:endParaRPr lang="en-US" sz="2224" b="1" dirty="0">
              <a:ln w="0"/>
              <a:solidFill>
                <a:srgbClr val="CD4223"/>
              </a:solidFill>
              <a:effectLst>
                <a:outerShdw blurRad="38100" dist="19050" dir="2700000" algn="tl" rotWithShape="0">
                  <a:prstClr val="black">
                    <a:alpha val="40000"/>
                  </a:prstClr>
                </a:outerShdw>
              </a:effectLst>
              <a:latin typeface="Corbel" charset="0"/>
              <a:ea typeface="ＭＳ Ｐゴシック" charset="-128"/>
            </a:endParaRPr>
          </a:p>
        </p:txBody>
      </p:sp>
      <p:sp>
        <p:nvSpPr>
          <p:cNvPr id="61444" name="Rettangolo 3"/>
          <p:cNvSpPr>
            <a:spLocks noChangeArrowheads="1"/>
          </p:cNvSpPr>
          <p:nvPr/>
        </p:nvSpPr>
        <p:spPr bwMode="auto">
          <a:xfrm>
            <a:off x="1430999" y="3735837"/>
            <a:ext cx="5905924" cy="1355499"/>
          </a:xfrm>
          <a:prstGeom prst="rect">
            <a:avLst/>
          </a:prstGeom>
          <a:noFill/>
          <a:ln w="38100">
            <a:solidFill>
              <a:srgbClr val="CD422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384210" fontAlgn="base">
              <a:spcBef>
                <a:spcPct val="0"/>
              </a:spcBef>
              <a:spcAft>
                <a:spcPct val="0"/>
              </a:spcAft>
              <a:buClr>
                <a:srgbClr val="000000"/>
              </a:buClr>
              <a:buSzPct val="100000"/>
            </a:pPr>
            <a:r>
              <a:rPr lang="en-US" altLang="it-IT" sz="2052" b="1">
                <a:solidFill>
                  <a:prstClr val="black"/>
                </a:solidFill>
                <a:latin typeface="Corbel" panose="020B0503020204020204" pitchFamily="34" charset="0"/>
                <a:ea typeface="ＭＳ Ｐゴシック" panose="020B0600070205080204" pitchFamily="34" charset="-128"/>
              </a:rPr>
              <a:t>INABILITÁ PERMANENTE E ASSOLUTA </a:t>
            </a:r>
          </a:p>
          <a:p>
            <a:pPr algn="ctr" defTabSz="384210" fontAlgn="base">
              <a:spcBef>
                <a:spcPct val="0"/>
              </a:spcBef>
              <a:spcAft>
                <a:spcPct val="0"/>
              </a:spcAft>
              <a:buClr>
                <a:srgbClr val="000000"/>
              </a:buClr>
              <a:buSzPct val="100000"/>
            </a:pPr>
            <a:r>
              <a:rPr lang="en-US" altLang="it-IT" sz="2052" b="1">
                <a:solidFill>
                  <a:prstClr val="black"/>
                </a:solidFill>
                <a:latin typeface="Corbel" panose="020B0503020204020204" pitchFamily="34" charset="0"/>
                <a:ea typeface="ＭＳ Ｐゴシック" panose="020B0600070205080204" pitchFamily="34" charset="-128"/>
              </a:rPr>
              <a:t>A  QUALSIASI ATTIVITÁ LAVORATIVA</a:t>
            </a:r>
          </a:p>
          <a:p>
            <a:pPr algn="ctr" defTabSz="384210" fontAlgn="base">
              <a:spcBef>
                <a:spcPct val="0"/>
              </a:spcBef>
              <a:spcAft>
                <a:spcPct val="0"/>
              </a:spcAft>
              <a:buClr>
                <a:srgbClr val="000000"/>
              </a:buClr>
              <a:buSzPct val="100000"/>
            </a:pPr>
            <a:r>
              <a:rPr lang="en-US" altLang="it-IT" sz="2052" b="1">
                <a:solidFill>
                  <a:srgbClr val="CD4223"/>
                </a:solidFill>
                <a:latin typeface="Corbel" panose="020B0503020204020204" pitchFamily="34" charset="0"/>
                <a:ea typeface="ＭＳ Ｐゴシック" panose="020B0600070205080204" pitchFamily="34" charset="-128"/>
              </a:rPr>
              <a:t>DEFINIZIONE ESTREMAMENTE RESTRITTIVA</a:t>
            </a:r>
          </a:p>
          <a:p>
            <a:pPr algn="ctr" defTabSz="384210" fontAlgn="base">
              <a:spcBef>
                <a:spcPct val="0"/>
              </a:spcBef>
              <a:spcAft>
                <a:spcPct val="0"/>
              </a:spcAft>
              <a:buClr>
                <a:srgbClr val="000000"/>
              </a:buClr>
              <a:buSzPct val="100000"/>
            </a:pPr>
            <a:r>
              <a:rPr lang="en-US" altLang="it-IT" sz="2052" b="1">
                <a:solidFill>
                  <a:srgbClr val="CD4223"/>
                </a:solidFill>
                <a:latin typeface="Corbel" panose="020B0503020204020204" pitchFamily="34" charset="0"/>
                <a:ea typeface="ＭＳ Ｐゴシック" panose="020B0600070205080204" pitchFamily="34" charset="-128"/>
              </a:rPr>
              <a:t>(difficile pensarla cosí distante dal proficuo lavoro)</a:t>
            </a:r>
          </a:p>
        </p:txBody>
      </p:sp>
      <p:sp>
        <p:nvSpPr>
          <p:cNvPr id="61445" name="Rettangolo 7"/>
          <p:cNvSpPr>
            <a:spLocks noChangeArrowheads="1"/>
          </p:cNvSpPr>
          <p:nvPr/>
        </p:nvSpPr>
        <p:spPr bwMode="auto">
          <a:xfrm>
            <a:off x="2419393" y="5317539"/>
            <a:ext cx="6746331" cy="1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384210" eaLnBrk="0" fontAlgn="base" hangingPunct="0">
              <a:spcBef>
                <a:spcPct val="0"/>
              </a:spcBef>
              <a:spcAft>
                <a:spcPct val="0"/>
              </a:spcAft>
            </a:pPr>
            <a:r>
              <a:rPr lang="it-IT" altLang="it-IT" sz="1710" b="1">
                <a:solidFill>
                  <a:srgbClr val="0C0C0F"/>
                </a:solidFill>
                <a:latin typeface="Corbel" panose="020B0503020204020204" pitchFamily="34" charset="0"/>
                <a:ea typeface="ＭＳ Ｐゴシック" panose="020B0600070205080204" pitchFamily="34" charset="-128"/>
              </a:rPr>
              <a:t>                 </a:t>
            </a:r>
            <a:r>
              <a:rPr lang="it-IT" altLang="it-IT" sz="2052" b="1">
                <a:solidFill>
                  <a:srgbClr val="0C0C0F"/>
                </a:solidFill>
                <a:latin typeface="Corbel" panose="020B0503020204020204" pitchFamily="34" charset="0"/>
                <a:ea typeface="ＭＳ Ｐゴシック" panose="020B0600070205080204" pitchFamily="34" charset="-128"/>
              </a:rPr>
              <a:t>Art. 2  DPR 171/2011  Inidoneit</a:t>
            </a:r>
            <a:r>
              <a:rPr lang="en-US" altLang="it-IT" sz="2052" b="1">
                <a:solidFill>
                  <a:srgbClr val="0C0C0F"/>
                </a:solidFill>
                <a:latin typeface="Corbel" panose="020B0503020204020204" pitchFamily="34" charset="0"/>
                <a:ea typeface="ＭＳ Ｐゴシック" panose="020B0600070205080204" pitchFamily="34" charset="-128"/>
              </a:rPr>
              <a:t>á</a:t>
            </a:r>
            <a:r>
              <a:rPr lang="it-IT" altLang="it-IT" sz="2052" b="1">
                <a:solidFill>
                  <a:srgbClr val="0C0C0F"/>
                </a:solidFill>
                <a:latin typeface="Corbel" panose="020B0503020204020204" pitchFamily="34" charset="0"/>
                <a:ea typeface="ＭＳ Ｐゴシック" panose="020B0600070205080204" pitchFamily="34" charset="-128"/>
              </a:rPr>
              <a:t> psicofisica</a:t>
            </a:r>
            <a:r>
              <a:rPr lang="it-IT" altLang="it-IT" sz="1710" b="1">
                <a:solidFill>
                  <a:srgbClr val="0C0C0F"/>
                </a:solidFill>
                <a:latin typeface="Corbel" panose="020B0503020204020204" pitchFamily="34" charset="0"/>
                <a:ea typeface="ＭＳ Ｐゴシック" panose="020B0600070205080204" pitchFamily="34" charset="-128"/>
              </a:rPr>
              <a:t>  </a:t>
            </a:r>
          </a:p>
          <a:p>
            <a:pPr defTabSz="384210" eaLnBrk="0" fontAlgn="base" hangingPunct="0">
              <a:spcBef>
                <a:spcPct val="0"/>
              </a:spcBef>
              <a:spcAft>
                <a:spcPct val="0"/>
              </a:spcAft>
            </a:pPr>
            <a:r>
              <a:rPr lang="en-US" altLang="it-IT" sz="1710" b="1">
                <a:solidFill>
                  <a:srgbClr val="C00000"/>
                </a:solidFill>
                <a:latin typeface="Corbel" panose="020B0503020204020204" pitchFamily="34" charset="0"/>
                <a:ea typeface="ＭＳ Ｐゴシック" panose="020B0600070205080204" pitchFamily="34" charset="-128"/>
              </a:rPr>
              <a:t>"</a:t>
            </a:r>
            <a:r>
              <a:rPr lang="it-IT" altLang="it-IT" sz="1710" b="1">
                <a:solidFill>
                  <a:srgbClr val="C00000"/>
                </a:solidFill>
                <a:latin typeface="Corbel" panose="020B0503020204020204" pitchFamily="34" charset="0"/>
                <a:ea typeface="ＭＳ Ｐゴシック" panose="020B0600070205080204" pitchFamily="34" charset="-128"/>
              </a:rPr>
              <a:t>si intende per  </a:t>
            </a:r>
            <a:r>
              <a:rPr lang="it-IT" altLang="it-IT" sz="2052" b="1">
                <a:solidFill>
                  <a:srgbClr val="C00000"/>
                </a:solidFill>
                <a:latin typeface="Corbel" panose="020B0503020204020204" pitchFamily="34" charset="0"/>
                <a:ea typeface="ＭＳ Ｐゴシック" panose="020B0600070205080204" pitchFamily="34" charset="-128"/>
              </a:rPr>
              <a:t>inidoneit</a:t>
            </a:r>
            <a:r>
              <a:rPr lang="en-US" altLang="it-IT" sz="2052" b="1">
                <a:solidFill>
                  <a:srgbClr val="C00000"/>
                </a:solidFill>
                <a:latin typeface="Corbel" panose="020B0503020204020204" pitchFamily="34" charset="0"/>
                <a:ea typeface="ＭＳ Ｐゴシック" panose="020B0600070205080204" pitchFamily="34" charset="-128"/>
              </a:rPr>
              <a:t>á</a:t>
            </a:r>
            <a:r>
              <a:rPr lang="it-IT" altLang="it-IT" sz="2052" b="1">
                <a:solidFill>
                  <a:srgbClr val="C00000"/>
                </a:solidFill>
                <a:latin typeface="Corbel" panose="020B0503020204020204" pitchFamily="34" charset="0"/>
                <a:ea typeface="ＭＳ Ｐゴシック" panose="020B0600070205080204" pitchFamily="34" charset="-128"/>
              </a:rPr>
              <a:t> psicofisica permanente assoluta </a:t>
            </a:r>
          </a:p>
          <a:p>
            <a:pPr defTabSz="384210" eaLnBrk="0" fontAlgn="base" hangingPunct="0">
              <a:spcBef>
                <a:spcPct val="0"/>
              </a:spcBef>
              <a:spcAft>
                <a:spcPct val="0"/>
              </a:spcAft>
            </a:pPr>
            <a:r>
              <a:rPr lang="it-IT" altLang="it-IT" sz="1710" b="1">
                <a:solidFill>
                  <a:srgbClr val="C00000"/>
                </a:solidFill>
                <a:latin typeface="Corbel" panose="020B0503020204020204" pitchFamily="34" charset="0"/>
                <a:ea typeface="ＭＳ Ｐゴシック" panose="020B0600070205080204" pitchFamily="34" charset="-128"/>
              </a:rPr>
              <a:t>l'</a:t>
            </a:r>
            <a:r>
              <a:rPr lang="it-IT" altLang="it-IT" sz="2052" b="1">
                <a:solidFill>
                  <a:srgbClr val="C00000"/>
                </a:solidFill>
                <a:latin typeface="Corbel" panose="020B0503020204020204" pitchFamily="34" charset="0"/>
                <a:ea typeface="ＭＳ Ｐゴシック" panose="020B0600070205080204" pitchFamily="34" charset="-128"/>
              </a:rPr>
              <a:t>assoluta e permanente impossibilit</a:t>
            </a:r>
            <a:r>
              <a:rPr lang="en-US" altLang="it-IT" sz="2052" b="1">
                <a:solidFill>
                  <a:srgbClr val="C00000"/>
                </a:solidFill>
                <a:latin typeface="Corbel" panose="020B0503020204020204" pitchFamily="34" charset="0"/>
                <a:ea typeface="ＭＳ Ｐゴシック" panose="020B0600070205080204" pitchFamily="34" charset="-128"/>
              </a:rPr>
              <a:t>á </a:t>
            </a:r>
            <a:r>
              <a:rPr lang="it-IT" altLang="it-IT" sz="2052" b="1">
                <a:solidFill>
                  <a:srgbClr val="C00000"/>
                </a:solidFill>
                <a:latin typeface="Corbel" panose="020B0503020204020204" pitchFamily="34" charset="0"/>
                <a:ea typeface="ＭＳ Ｐゴシック" panose="020B0600070205080204" pitchFamily="34" charset="-128"/>
              </a:rPr>
              <a:t>di svolgere qualsiasi attivit</a:t>
            </a:r>
            <a:r>
              <a:rPr lang="en-US" altLang="it-IT" sz="2052" b="1">
                <a:solidFill>
                  <a:srgbClr val="C00000"/>
                </a:solidFill>
                <a:latin typeface="Corbel" panose="020B0503020204020204" pitchFamily="34" charset="0"/>
                <a:ea typeface="ＭＳ Ｐゴシック" panose="020B0600070205080204" pitchFamily="34" charset="-128"/>
              </a:rPr>
              <a:t>á</a:t>
            </a:r>
            <a:r>
              <a:rPr lang="it-IT" altLang="it-IT" sz="2052" b="1">
                <a:solidFill>
                  <a:srgbClr val="C00000"/>
                </a:solidFill>
                <a:latin typeface="Corbel" panose="020B0503020204020204" pitchFamily="34" charset="0"/>
                <a:ea typeface="ＭＳ Ｐゴシック" panose="020B0600070205080204" pitchFamily="34" charset="-128"/>
              </a:rPr>
              <a:t> lavorativa</a:t>
            </a:r>
            <a:r>
              <a:rPr lang="en-US" altLang="it-IT" sz="2052" b="1">
                <a:solidFill>
                  <a:srgbClr val="C00000"/>
                </a:solidFill>
                <a:latin typeface="Corbel" panose="020B0503020204020204" pitchFamily="34" charset="0"/>
                <a:ea typeface="ＭＳ Ｐゴシック" panose="020B0600070205080204" pitchFamily="34" charset="-128"/>
              </a:rPr>
              <a:t>”                      </a:t>
            </a:r>
            <a:endParaRPr lang="it-IT" altLang="it-IT" sz="2052" b="1">
              <a:solidFill>
                <a:srgbClr val="C00000"/>
              </a:solidFill>
              <a:latin typeface="Corbel" panose="020B0503020204020204" pitchFamily="34" charset="0"/>
              <a:ea typeface="ＭＳ Ｐゴシック" panose="020B0600070205080204" pitchFamily="34" charset="-128"/>
            </a:endParaRPr>
          </a:p>
        </p:txBody>
      </p:sp>
      <p:sp>
        <p:nvSpPr>
          <p:cNvPr id="63494" name="Rettangolo 4">
            <a:extLst/>
          </p:cNvPr>
          <p:cNvSpPr>
            <a:spLocks noChangeArrowheads="1"/>
          </p:cNvSpPr>
          <p:nvPr/>
        </p:nvSpPr>
        <p:spPr bwMode="auto">
          <a:xfrm>
            <a:off x="1026654" y="5317538"/>
            <a:ext cx="2160528" cy="4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384210" eaLnBrk="0" fontAlgn="base" hangingPunct="0">
              <a:spcBef>
                <a:spcPct val="0"/>
              </a:spcBef>
              <a:spcAft>
                <a:spcPct val="0"/>
              </a:spcAft>
              <a:defRPr/>
            </a:pPr>
            <a:r>
              <a:rPr lang="en-US" altLang="it-IT" sz="2052" b="1" dirty="0">
                <a:ln w="6600">
                  <a:solidFill>
                    <a:srgbClr val="CD4223"/>
                  </a:solidFill>
                  <a:prstDash val="solid"/>
                </a:ln>
                <a:solidFill>
                  <a:srgbClr val="FFFFFF"/>
                </a:solidFill>
                <a:effectLst>
                  <a:outerShdw dist="38100" dir="2700000" algn="tl" rotWithShape="0">
                    <a:srgbClr val="CD4223"/>
                  </a:outerShdw>
                </a:effectLst>
                <a:latin typeface="Corbel" panose="020B0503020204020204" pitchFamily="34" charset="0"/>
                <a:ea typeface="ＭＳ Ｐゴシック" panose="020B0600070205080204" pitchFamily="34" charset="-128"/>
              </a:rPr>
              <a:t>COLPO DI GENIO</a:t>
            </a:r>
            <a:endParaRPr lang="it-IT" altLang="it-IT" sz="2052" b="1" dirty="0">
              <a:ln w="6600">
                <a:solidFill>
                  <a:srgbClr val="CD4223"/>
                </a:solidFill>
                <a:prstDash val="solid"/>
              </a:ln>
              <a:solidFill>
                <a:srgbClr val="FFFFFF"/>
              </a:solidFill>
              <a:effectLst>
                <a:outerShdw dist="38100" dir="2700000" algn="tl" rotWithShape="0">
                  <a:srgbClr val="CD4223"/>
                </a:outerShdw>
              </a:effectLst>
              <a:latin typeface="Corbel" panose="020B0503020204020204" pitchFamily="34" charset="0"/>
              <a:ea typeface="ＭＳ Ｐゴシック" panose="020B0600070205080204" pitchFamily="34" charset="-128"/>
            </a:endParaRPr>
          </a:p>
        </p:txBody>
      </p:sp>
      <p:sp>
        <p:nvSpPr>
          <p:cNvPr id="6" name="Freccia circolare a destra 5">
            <a:extLst/>
          </p:cNvPr>
          <p:cNvSpPr/>
          <p:nvPr/>
        </p:nvSpPr>
        <p:spPr>
          <a:xfrm>
            <a:off x="317699" y="1721034"/>
            <a:ext cx="752157" cy="3925064"/>
          </a:xfrm>
          <a:prstGeom prst="curvedRightArrow">
            <a:avLst>
              <a:gd name="adj1" fmla="val 25000"/>
              <a:gd name="adj2" fmla="val 53340"/>
              <a:gd name="adj3" fmla="val 25000"/>
            </a:avLst>
          </a:prstGeom>
          <a:solidFill>
            <a:srgbClr val="CD422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4210" eaLnBrk="0" fontAlgn="base" hangingPunct="0">
              <a:spcBef>
                <a:spcPct val="0"/>
              </a:spcBef>
              <a:spcAft>
                <a:spcPct val="0"/>
              </a:spcAft>
              <a:defRPr/>
            </a:pPr>
            <a:endParaRPr lang="it-IT" sz="1539">
              <a:solidFill>
                <a:prstClr val="black"/>
              </a:solidFill>
              <a:latin typeface="Corbel" panose="020B0503020204020204"/>
            </a:endParaRPr>
          </a:p>
        </p:txBody>
      </p:sp>
      <p:sp>
        <p:nvSpPr>
          <p:cNvPr id="11" name="Freccia circolare in su 10">
            <a:extLst/>
          </p:cNvPr>
          <p:cNvSpPr/>
          <p:nvPr/>
        </p:nvSpPr>
        <p:spPr>
          <a:xfrm rot="16200000">
            <a:off x="7638330" y="4216457"/>
            <a:ext cx="1873604" cy="985678"/>
          </a:xfrm>
          <a:prstGeom prst="curvedUpArrow">
            <a:avLst>
              <a:gd name="adj1" fmla="val 25000"/>
              <a:gd name="adj2" fmla="val 50000"/>
              <a:gd name="adj3" fmla="val 25000"/>
            </a:avLst>
          </a:prstGeom>
          <a:solidFill>
            <a:srgbClr val="CD422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4210" eaLnBrk="0" fontAlgn="base" hangingPunct="0">
              <a:spcBef>
                <a:spcPct val="0"/>
              </a:spcBef>
              <a:spcAft>
                <a:spcPct val="0"/>
              </a:spcAft>
              <a:defRPr/>
            </a:pPr>
            <a:endParaRPr lang="it-IT" sz="1539">
              <a:solidFill>
                <a:srgbClr val="CD4223"/>
              </a:solidFill>
              <a:latin typeface="Corbel" panose="020B0503020204020204"/>
            </a:endParaRPr>
          </a:p>
        </p:txBody>
      </p:sp>
    </p:spTree>
    <p:extLst>
      <p:ext uri="{BB962C8B-B14F-4D97-AF65-F5344CB8AC3E}">
        <p14:creationId xmlns:p14="http://schemas.microsoft.com/office/powerpoint/2010/main" val="218002578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106513" y="1272999"/>
            <a:ext cx="7653263" cy="432431"/>
          </a:xfrm>
          <a:prstGeom prst="rect">
            <a:avLst/>
          </a:prstGeom>
          <a:noFill/>
          <a:ln w="38100">
            <a:solidFill>
              <a:srgbClr val="CD422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9pPr>
          </a:lstStyle>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b="1" dirty="0">
                <a:solidFill>
                  <a:prstClr val="black"/>
                </a:solidFill>
              </a:rPr>
              <a:t>PERMANENTEMENTE NON IDONEO IN MODO  ASSOLUTO</a:t>
            </a:r>
          </a:p>
        </p:txBody>
      </p:sp>
      <p:sp>
        <p:nvSpPr>
          <p:cNvPr id="2" name="Rettangolo 1">
            <a:extLst/>
          </p:cNvPr>
          <p:cNvSpPr/>
          <p:nvPr/>
        </p:nvSpPr>
        <p:spPr>
          <a:xfrm>
            <a:off x="1084790" y="266955"/>
            <a:ext cx="8006261" cy="829458"/>
          </a:xfrm>
          <a:prstGeom prst="rect">
            <a:avLst/>
          </a:prstGeom>
          <a:noFill/>
        </p:spPr>
        <p:txBody>
          <a:bodyPr>
            <a:spAutoFit/>
          </a:bodyPr>
          <a:lstStyle/>
          <a:p>
            <a:pPr algn="ctr" defTabSz="384210" eaLnBrk="0" fontAlgn="base" hangingPunct="0">
              <a:spcBef>
                <a:spcPct val="0"/>
              </a:spcBef>
              <a:spcAft>
                <a:spcPct val="0"/>
              </a:spcAft>
              <a:defRPr/>
            </a:pPr>
            <a:r>
              <a:rPr lang="en-US" sz="2395"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IN SEDE DI ISTANZA DI PENSIONE DI INABILITÁ </a:t>
            </a:r>
          </a:p>
          <a:p>
            <a:pPr algn="ctr" defTabSz="384210" eaLnBrk="0" fontAlgn="base" hangingPunct="0">
              <a:spcBef>
                <a:spcPct val="0"/>
              </a:spcBef>
              <a:spcAft>
                <a:spcPct val="0"/>
              </a:spcAft>
              <a:defRPr/>
            </a:pPr>
            <a:r>
              <a:rPr lang="en-US" sz="2395"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(ex </a:t>
            </a:r>
            <a:r>
              <a:rPr lang="en-US" sz="2395" b="1" dirty="0" err="1">
                <a:ln w="0"/>
                <a:solidFill>
                  <a:srgbClr val="CD4223"/>
                </a:solidFill>
                <a:effectLst>
                  <a:outerShdw blurRad="38100" dist="19050" dir="2700000" algn="tl" rotWithShape="0">
                    <a:prstClr val="black">
                      <a:alpha val="40000"/>
                    </a:prstClr>
                  </a:outerShdw>
                </a:effectLst>
                <a:latin typeface="Corbel" charset="0"/>
                <a:ea typeface="ＭＳ Ｐゴシック" charset="-128"/>
              </a:rPr>
              <a:t>legge</a:t>
            </a:r>
            <a:r>
              <a:rPr lang="en-US" sz="2395"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 335/95)</a:t>
            </a:r>
          </a:p>
        </p:txBody>
      </p:sp>
      <p:pic>
        <p:nvPicPr>
          <p:cNvPr id="63491" name="Rettangolo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86" y="1685734"/>
            <a:ext cx="7711644" cy="125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p:cNvPr>
          <p:cNvSpPr>
            <a:spLocks noChangeArrowheads="1"/>
          </p:cNvSpPr>
          <p:nvPr/>
        </p:nvSpPr>
        <p:spPr bwMode="auto">
          <a:xfrm>
            <a:off x="1236851" y="3737195"/>
            <a:ext cx="7653263" cy="853637"/>
          </a:xfrm>
          <a:prstGeom prst="rect">
            <a:avLst/>
          </a:prstGeom>
          <a:noFill/>
          <a:ln w="38100">
            <a:solidFill>
              <a:srgbClr val="CD422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9286" tIns="44643" rIns="89286" bIns="44643">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9pPr>
          </a:lstStyle>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737" b="1" dirty="0">
                <a:ln w="22225">
                  <a:solidFill>
                    <a:srgbClr val="CD4223"/>
                  </a:solidFill>
                  <a:prstDash val="solid"/>
                </a:ln>
                <a:solidFill>
                  <a:srgbClr val="CD4223">
                    <a:lumMod val="40000"/>
                    <a:lumOff val="60000"/>
                  </a:srgbClr>
                </a:solidFill>
              </a:rPr>
              <a:t>SI</a:t>
            </a: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b="1" dirty="0">
                <a:solidFill>
                  <a:prstClr val="black"/>
                </a:solidFill>
              </a:rPr>
              <a:t>INABILE  PERMANENTEMENTE A PROFICUO LAVORO</a:t>
            </a:r>
          </a:p>
        </p:txBody>
      </p:sp>
      <p:pic>
        <p:nvPicPr>
          <p:cNvPr id="63493" name="Rettangolo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485" y="4574885"/>
            <a:ext cx="7700782" cy="125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CasellaDiTesto 14"/>
          <p:cNvSpPr txBox="1">
            <a:spLocks noChangeArrowheads="1"/>
          </p:cNvSpPr>
          <p:nvPr/>
        </p:nvSpPr>
        <p:spPr bwMode="auto">
          <a:xfrm>
            <a:off x="2826698" y="2979608"/>
            <a:ext cx="4548040" cy="46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384210" eaLnBrk="0" fontAlgn="base" hangingPunct="0">
              <a:spcBef>
                <a:spcPct val="0"/>
              </a:spcBef>
              <a:spcAft>
                <a:spcPct val="0"/>
              </a:spcAft>
            </a:pPr>
            <a:r>
              <a:rPr lang="it-IT" altLang="it-IT" sz="2395" b="1">
                <a:solidFill>
                  <a:srgbClr val="C00000"/>
                </a:solidFill>
                <a:latin typeface="Corbel" panose="020B0503020204020204" pitchFamily="34" charset="0"/>
                <a:ea typeface="ＭＳ Ｐゴシック" panose="020B0600070205080204" pitchFamily="34" charset="-128"/>
              </a:rPr>
              <a:t>Giudizi compatibili e giustificabili</a:t>
            </a:r>
          </a:p>
        </p:txBody>
      </p:sp>
      <p:sp>
        <p:nvSpPr>
          <p:cNvPr id="65543" name="CasellaDiTesto 15">
            <a:extLst/>
          </p:cNvPr>
          <p:cNvSpPr txBox="1">
            <a:spLocks noChangeArrowheads="1"/>
          </p:cNvSpPr>
          <p:nvPr/>
        </p:nvSpPr>
        <p:spPr bwMode="auto">
          <a:xfrm>
            <a:off x="1729690" y="5931212"/>
            <a:ext cx="7064819" cy="46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384210" eaLnBrk="0" fontAlgn="base" hangingPunct="0">
              <a:spcBef>
                <a:spcPct val="0"/>
              </a:spcBef>
              <a:spcAft>
                <a:spcPct val="0"/>
              </a:spcAft>
              <a:defRPr/>
            </a:pPr>
            <a:r>
              <a:rPr lang="it-IT" altLang="it-IT" sz="2395" b="1" cap="small" dirty="0">
                <a:solidFill>
                  <a:srgbClr val="C00000"/>
                </a:solidFill>
                <a:latin typeface="Corbel" panose="020B0503020204020204" pitchFamily="34" charset="0"/>
                <a:ea typeface="ＭＳ Ｐゴシック" panose="020B0600070205080204" pitchFamily="34" charset="-128"/>
              </a:rPr>
              <a:t>Giudizi </a:t>
            </a:r>
            <a:r>
              <a:rPr lang="it-IT" altLang="it-IT" sz="2395" b="1" cap="small" dirty="0" err="1">
                <a:solidFill>
                  <a:srgbClr val="C00000"/>
                </a:solidFill>
                <a:latin typeface="Corbel" panose="020B0503020204020204" pitchFamily="34" charset="0"/>
                <a:ea typeface="ＭＳ Ｐゴシック" panose="020B0600070205080204" pitchFamily="34" charset="-128"/>
              </a:rPr>
              <a:t>pi</a:t>
            </a:r>
            <a:r>
              <a:rPr lang="en-US" altLang="it-IT" sz="2395" b="1" cap="small" dirty="0" err="1">
                <a:solidFill>
                  <a:srgbClr val="C00000"/>
                </a:solidFill>
                <a:latin typeface="Corbel" panose="020B0503020204020204" pitchFamily="34" charset="0"/>
                <a:ea typeface="ＭＳ Ｐゴシック" panose="020B0600070205080204" pitchFamily="34" charset="-128"/>
              </a:rPr>
              <a:t>ú</a:t>
            </a:r>
            <a:r>
              <a:rPr lang="en-US" altLang="it-IT" sz="2395" b="1" cap="small" dirty="0">
                <a:solidFill>
                  <a:srgbClr val="C00000"/>
                </a:solidFill>
                <a:latin typeface="Corbel" panose="020B0503020204020204" pitchFamily="34" charset="0"/>
                <a:ea typeface="ＭＳ Ｐゴシック" panose="020B0600070205080204" pitchFamily="34" charset="-128"/>
              </a:rPr>
              <a:t> </a:t>
            </a:r>
            <a:r>
              <a:rPr lang="en-US" altLang="it-IT" sz="2395" b="1" cap="small" dirty="0" err="1">
                <a:solidFill>
                  <a:srgbClr val="C00000"/>
                </a:solidFill>
                <a:latin typeface="Corbel" panose="020B0503020204020204" pitchFamily="34" charset="0"/>
                <a:ea typeface="ＭＳ Ｐゴシック" panose="020B0600070205080204" pitchFamily="34" charset="-128"/>
              </a:rPr>
              <a:t>difficilmente</a:t>
            </a:r>
            <a:r>
              <a:rPr lang="en-US" altLang="it-IT" sz="2395" b="1" cap="small" dirty="0">
                <a:solidFill>
                  <a:srgbClr val="C00000"/>
                </a:solidFill>
                <a:latin typeface="Corbel" panose="020B0503020204020204" pitchFamily="34" charset="0"/>
                <a:ea typeface="ＭＳ Ｐゴシック" panose="020B0600070205080204" pitchFamily="34" charset="-128"/>
              </a:rPr>
              <a:t> </a:t>
            </a:r>
            <a:r>
              <a:rPr lang="it-IT" altLang="it-IT" sz="2395" b="1" cap="small" dirty="0">
                <a:solidFill>
                  <a:srgbClr val="C00000"/>
                </a:solidFill>
                <a:latin typeface="Corbel" panose="020B0503020204020204" pitchFamily="34" charset="0"/>
                <a:ea typeface="ＭＳ Ｐゴシック" panose="020B0600070205080204" pitchFamily="34" charset="-128"/>
              </a:rPr>
              <a:t>giustificabili in contenzioso</a:t>
            </a:r>
          </a:p>
        </p:txBody>
      </p:sp>
      <p:pic>
        <p:nvPicPr>
          <p:cNvPr id="63496" name="Immagine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039" y="4733735"/>
            <a:ext cx="1205623" cy="86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88561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p:cNvPr>
          <p:cNvSpPr/>
          <p:nvPr/>
        </p:nvSpPr>
        <p:spPr>
          <a:xfrm>
            <a:off x="1185259" y="280532"/>
            <a:ext cx="7636971" cy="803040"/>
          </a:xfrm>
          <a:prstGeom prst="rect">
            <a:avLst/>
          </a:prstGeom>
          <a:noFill/>
        </p:spPr>
        <p:txBody>
          <a:bodyPr>
            <a:spAutoFit/>
          </a:bodyPr>
          <a:lstStyle/>
          <a:p>
            <a:pPr algn="ctr" defTabSz="384210" eaLnBrk="0" fontAlgn="base" hangingPunct="0">
              <a:spcBef>
                <a:spcPct val="0"/>
              </a:spcBef>
              <a:spcAft>
                <a:spcPct val="0"/>
              </a:spcAft>
              <a:defRPr/>
            </a:pPr>
            <a:r>
              <a:rPr lang="en-US" sz="2309" b="1" cap="small"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IN SEDE DI ISTANZA DI PENSIONE DI REVERSIBILITÁ </a:t>
            </a:r>
          </a:p>
          <a:p>
            <a:pPr algn="ctr" defTabSz="384210" eaLnBrk="0" fontAlgn="base" hangingPunct="0">
              <a:spcBef>
                <a:spcPct val="0"/>
              </a:spcBef>
              <a:spcAft>
                <a:spcPct val="0"/>
              </a:spcAft>
              <a:defRPr/>
            </a:pPr>
            <a:r>
              <a:rPr lang="en-US" sz="2309" b="1" cap="small"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(ex art. 1, comma 41 </a:t>
            </a:r>
            <a:r>
              <a:rPr lang="en-US" sz="2309" b="1" cap="small" dirty="0" err="1">
                <a:ln w="0"/>
                <a:solidFill>
                  <a:srgbClr val="CD4223"/>
                </a:solidFill>
                <a:effectLst>
                  <a:outerShdw blurRad="38100" dist="19050" dir="2700000" algn="tl" rotWithShape="0">
                    <a:prstClr val="black">
                      <a:alpha val="40000"/>
                    </a:prstClr>
                  </a:outerShdw>
                </a:effectLst>
                <a:latin typeface="Corbel" charset="0"/>
                <a:ea typeface="ＭＳ Ｐゴシック" charset="-128"/>
              </a:rPr>
              <a:t>legge</a:t>
            </a:r>
            <a:r>
              <a:rPr lang="en-US" sz="2309" b="1" cap="small"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 335/95 e art.45 DPR 915/78)</a:t>
            </a:r>
          </a:p>
        </p:txBody>
      </p:sp>
      <p:sp>
        <p:nvSpPr>
          <p:cNvPr id="65538" name="Rettangolo 3"/>
          <p:cNvSpPr>
            <a:spLocks noChangeArrowheads="1"/>
          </p:cNvSpPr>
          <p:nvPr/>
        </p:nvSpPr>
        <p:spPr bwMode="auto">
          <a:xfrm>
            <a:off x="1185259" y="2008863"/>
            <a:ext cx="7653263" cy="723916"/>
          </a:xfrm>
          <a:prstGeom prst="rect">
            <a:avLst/>
          </a:prstGeom>
          <a:noFill/>
          <a:ln w="22225">
            <a:solidFill>
              <a:srgbClr val="CD422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384210" fontAlgn="base">
              <a:spcBef>
                <a:spcPct val="0"/>
              </a:spcBef>
              <a:spcAft>
                <a:spcPct val="0"/>
              </a:spcAft>
              <a:buClr>
                <a:srgbClr val="000000"/>
              </a:buClr>
              <a:buSzPct val="100000"/>
            </a:pPr>
            <a:r>
              <a:rPr lang="en-US" altLang="it-IT" sz="2052" b="1">
                <a:solidFill>
                  <a:prstClr val="black"/>
                </a:solidFill>
                <a:latin typeface="Corbel" panose="020B0503020204020204" pitchFamily="34" charset="0"/>
                <a:ea typeface="ＭＳ Ｐゴシック" panose="020B0600070205080204" pitchFamily="34" charset="-128"/>
              </a:rPr>
              <a:t>INABILITÁ ASSOLUTA E PERMANENTE </a:t>
            </a:r>
          </a:p>
          <a:p>
            <a:pPr algn="ctr" defTabSz="384210" fontAlgn="base">
              <a:spcBef>
                <a:spcPct val="0"/>
              </a:spcBef>
              <a:spcAft>
                <a:spcPct val="0"/>
              </a:spcAft>
              <a:buClr>
                <a:srgbClr val="000000"/>
              </a:buClr>
              <a:buSzPct val="100000"/>
            </a:pPr>
            <a:r>
              <a:rPr lang="en-US" altLang="it-IT" sz="2052" b="1">
                <a:solidFill>
                  <a:prstClr val="black"/>
                </a:solidFill>
                <a:latin typeface="Corbel" panose="020B0503020204020204" pitchFamily="34" charset="0"/>
                <a:ea typeface="ＭＳ Ｐゴシック" panose="020B0600070205080204" pitchFamily="34" charset="-128"/>
              </a:rPr>
              <a:t>A  QUALSIASI ATTIVITÁ LAVORATIVA</a:t>
            </a:r>
          </a:p>
        </p:txBody>
      </p:sp>
      <p:sp>
        <p:nvSpPr>
          <p:cNvPr id="10" name="Rectangle 2"/>
          <p:cNvSpPr>
            <a:spLocks noChangeArrowheads="1"/>
          </p:cNvSpPr>
          <p:nvPr/>
        </p:nvSpPr>
        <p:spPr bwMode="auto">
          <a:xfrm>
            <a:off x="1185259" y="1382972"/>
            <a:ext cx="7653263" cy="432431"/>
          </a:xfrm>
          <a:prstGeom prst="rect">
            <a:avLst/>
          </a:prstGeom>
          <a:noFill/>
          <a:ln w="22225">
            <a:solidFill>
              <a:srgbClr val="CD422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9pPr>
          </a:lstStyle>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b="1" dirty="0">
                <a:solidFill>
                  <a:prstClr val="black"/>
                </a:solidFill>
              </a:rPr>
              <a:t>INABILITÁ  A QUALSIASI PROFICUO LAVORO</a:t>
            </a:r>
          </a:p>
        </p:txBody>
      </p:sp>
      <p:pic>
        <p:nvPicPr>
          <p:cNvPr id="65540" name="Immagin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208" y="3048849"/>
            <a:ext cx="1504314" cy="107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CasellaDiTesto 2"/>
          <p:cNvSpPr txBox="1">
            <a:spLocks noChangeArrowheads="1"/>
          </p:cNvSpPr>
          <p:nvPr/>
        </p:nvSpPr>
        <p:spPr bwMode="auto">
          <a:xfrm>
            <a:off x="507774" y="2823473"/>
            <a:ext cx="7820258" cy="16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384210" eaLnBrk="0" fontAlgn="base" hangingPunct="0">
              <a:spcBef>
                <a:spcPct val="0"/>
              </a:spcBef>
              <a:spcAft>
                <a:spcPct val="0"/>
              </a:spcAft>
            </a:pPr>
            <a:r>
              <a:rPr lang="it-IT" altLang="it-IT" sz="1710" b="1">
                <a:solidFill>
                  <a:srgbClr val="C00000"/>
                </a:solidFill>
                <a:latin typeface="Corbel" panose="020B0503020204020204" pitchFamily="34" charset="0"/>
                <a:ea typeface="ＭＳ Ｐゴシック" panose="020B0600070205080204" pitchFamily="34" charset="-128"/>
              </a:rPr>
              <a:t>QUESTI DUE REQUISITI MEDICO-LEGALI </a:t>
            </a:r>
          </a:p>
          <a:p>
            <a:pPr algn="ctr" defTabSz="384210" eaLnBrk="0" fontAlgn="base" hangingPunct="0">
              <a:spcBef>
                <a:spcPct val="0"/>
              </a:spcBef>
              <a:spcAft>
                <a:spcPct val="0"/>
              </a:spcAft>
            </a:pPr>
            <a:r>
              <a:rPr lang="it-IT" altLang="it-IT" sz="1710" b="1">
                <a:solidFill>
                  <a:srgbClr val="C00000"/>
                </a:solidFill>
                <a:latin typeface="Corbel" panose="020B0503020204020204" pitchFamily="34" charset="0"/>
                <a:ea typeface="ＭＳ Ｐゴシック" panose="020B0600070205080204" pitchFamily="34" charset="-128"/>
              </a:rPr>
              <a:t>ACQUISTANO CONNOTAZIONE DIVERSA </a:t>
            </a:r>
          </a:p>
          <a:p>
            <a:pPr algn="ctr" defTabSz="384210" eaLnBrk="0" fontAlgn="base" hangingPunct="0">
              <a:spcBef>
                <a:spcPct val="0"/>
              </a:spcBef>
              <a:spcAft>
                <a:spcPct val="0"/>
              </a:spcAft>
            </a:pPr>
            <a:r>
              <a:rPr lang="it-IT" altLang="it-IT" sz="1710" b="1">
                <a:solidFill>
                  <a:srgbClr val="C00000"/>
                </a:solidFill>
                <a:latin typeface="Corbel" panose="020B0503020204020204" pitchFamily="34" charset="0"/>
                <a:ea typeface="ＭＳ Ｐゴシック" panose="020B0600070205080204" pitchFamily="34" charset="-128"/>
              </a:rPr>
              <a:t>SE VALUTATI SU CITTADINI NON LAVORATORI</a:t>
            </a:r>
          </a:p>
          <a:p>
            <a:pPr algn="ctr" defTabSz="384210" eaLnBrk="0" fontAlgn="base" hangingPunct="0">
              <a:spcBef>
                <a:spcPct val="0"/>
              </a:spcBef>
              <a:spcAft>
                <a:spcPct val="0"/>
              </a:spcAft>
            </a:pPr>
            <a:r>
              <a:rPr lang="it-IT" altLang="it-IT" sz="1710" b="1">
                <a:solidFill>
                  <a:srgbClr val="C00000"/>
                </a:solidFill>
                <a:latin typeface="Corbel" panose="020B0503020204020204" pitchFamily="34" charset="0"/>
                <a:ea typeface="ＭＳ Ｐゴシック" panose="020B0600070205080204" pitchFamily="34" charset="-128"/>
              </a:rPr>
              <a:t>SOPRATTUTTO ULTRA65ENNI, </a:t>
            </a:r>
          </a:p>
          <a:p>
            <a:pPr algn="ctr" defTabSz="384210" eaLnBrk="0" fontAlgn="base" hangingPunct="0">
              <a:spcBef>
                <a:spcPct val="0"/>
              </a:spcBef>
              <a:spcAft>
                <a:spcPct val="0"/>
              </a:spcAft>
            </a:pPr>
            <a:r>
              <a:rPr lang="it-IT" altLang="it-IT" sz="1710" b="1">
                <a:solidFill>
                  <a:srgbClr val="C00000"/>
                </a:solidFill>
                <a:latin typeface="Corbel" panose="020B0503020204020204" pitchFamily="34" charset="0"/>
                <a:ea typeface="ＭＳ Ｐゴシック" panose="020B0600070205080204" pitchFamily="34" charset="-128"/>
              </a:rPr>
              <a:t>CON PARTICOLARE RIGUARDO AGLI ULTRAOTTANTENNI</a:t>
            </a:r>
          </a:p>
          <a:p>
            <a:pPr algn="ctr" defTabSz="384210" eaLnBrk="0" fontAlgn="base" hangingPunct="0">
              <a:spcBef>
                <a:spcPct val="0"/>
              </a:spcBef>
              <a:spcAft>
                <a:spcPct val="0"/>
              </a:spcAft>
            </a:pPr>
            <a:r>
              <a:rPr lang="it-IT" altLang="it-IT" sz="1710" b="1">
                <a:solidFill>
                  <a:srgbClr val="C00000"/>
                </a:solidFill>
                <a:latin typeface="Corbel" panose="020B0503020204020204" pitchFamily="34" charset="0"/>
                <a:ea typeface="ＭＳ Ｐゴシック" panose="020B0600070205080204" pitchFamily="34" charset="-128"/>
              </a:rPr>
              <a:t>SI PU</a:t>
            </a:r>
            <a:r>
              <a:rPr lang="en-US" altLang="it-IT" sz="1710" b="1">
                <a:solidFill>
                  <a:srgbClr val="C00000"/>
                </a:solidFill>
                <a:latin typeface="Corbel" panose="020B0503020204020204" pitchFamily="34" charset="0"/>
                <a:ea typeface="ＭＳ Ｐゴシック" panose="020B0600070205080204" pitchFamily="34" charset="-128"/>
              </a:rPr>
              <a:t>Ó VALUTARE LA DIFFICOLTÁ A SVOLGERE COMPITI E FUNZIONI DELL’ETÁ</a:t>
            </a:r>
            <a:endParaRPr lang="it-IT" altLang="it-IT" sz="1710" b="1">
              <a:solidFill>
                <a:srgbClr val="C00000"/>
              </a:solidFill>
              <a:latin typeface="Corbel" panose="020B0503020204020204" pitchFamily="34" charset="0"/>
              <a:ea typeface="ＭＳ Ｐゴシック" panose="020B0600070205080204" pitchFamily="34" charset="-128"/>
            </a:endParaRPr>
          </a:p>
        </p:txBody>
      </p:sp>
      <p:sp>
        <p:nvSpPr>
          <p:cNvPr id="65542" name="CasellaDiTesto 3"/>
          <p:cNvSpPr txBox="1">
            <a:spLocks noChangeArrowheads="1"/>
          </p:cNvSpPr>
          <p:nvPr/>
        </p:nvSpPr>
        <p:spPr bwMode="auto">
          <a:xfrm>
            <a:off x="631324" y="4599323"/>
            <a:ext cx="8451581" cy="960648"/>
          </a:xfrm>
          <a:prstGeom prst="rect">
            <a:avLst/>
          </a:prstGeom>
          <a:noFill/>
          <a:ln w="22225">
            <a:solidFill>
              <a:srgbClr val="CD422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384210" eaLnBrk="0" fontAlgn="base" hangingPunct="0">
              <a:spcBef>
                <a:spcPct val="0"/>
              </a:spcBef>
              <a:spcAft>
                <a:spcPct val="0"/>
              </a:spcAft>
            </a:pPr>
            <a:r>
              <a:rPr lang="en-US" altLang="it-IT" sz="1881" b="1">
                <a:solidFill>
                  <a:prstClr val="black"/>
                </a:solidFill>
                <a:latin typeface="Corbel" panose="020B0503020204020204" pitchFamily="34" charset="0"/>
                <a:ea typeface="ＭＳ Ｐゴシック" panose="020B0600070205080204" pitchFamily="34" charset="-128"/>
              </a:rPr>
              <a:t>NEI CASI DUBBI CON DISFUNZIONALITÁ DI DIFFICILE INQUADRAMENTO</a:t>
            </a:r>
          </a:p>
          <a:p>
            <a:pPr algn="ctr" defTabSz="384210" eaLnBrk="0" fontAlgn="base" hangingPunct="0">
              <a:spcBef>
                <a:spcPct val="0"/>
              </a:spcBef>
              <a:spcAft>
                <a:spcPct val="0"/>
              </a:spcAft>
            </a:pPr>
            <a:r>
              <a:rPr lang="en-US" altLang="it-IT" sz="1881" b="1">
                <a:solidFill>
                  <a:prstClr val="black"/>
                </a:solidFill>
                <a:latin typeface="Corbel" panose="020B0503020204020204" pitchFamily="34" charset="0"/>
                <a:ea typeface="ＭＳ Ｐゴシック" panose="020B0600070205080204" pitchFamily="34" charset="-128"/>
              </a:rPr>
              <a:t>ANAMNESI LAVORATIVA (ad es. non ha mai lavorato o non lavora da molti anni)</a:t>
            </a:r>
          </a:p>
          <a:p>
            <a:pPr algn="ctr" defTabSz="384210" eaLnBrk="0" fontAlgn="base" hangingPunct="0">
              <a:spcBef>
                <a:spcPct val="0"/>
              </a:spcBef>
              <a:spcAft>
                <a:spcPct val="0"/>
              </a:spcAft>
            </a:pPr>
            <a:r>
              <a:rPr lang="en-US" altLang="it-IT" sz="1881" b="1">
                <a:solidFill>
                  <a:prstClr val="black"/>
                </a:solidFill>
                <a:latin typeface="Corbel" panose="020B0503020204020204" pitchFamily="34" charset="0"/>
                <a:ea typeface="ＭＳ Ｐゴシック" panose="020B0600070205080204" pitchFamily="34" charset="-128"/>
              </a:rPr>
              <a:t>PUÓ AD ESEMPIO ORIENTARE UN RICONOSCIMENTO INVALIDITÁ CIVILE</a:t>
            </a:r>
            <a:endParaRPr lang="it-IT" altLang="it-IT" sz="1881" b="1">
              <a:solidFill>
                <a:prstClr val="black"/>
              </a:solidFill>
              <a:latin typeface="Corbel" panose="020B0503020204020204" pitchFamily="34" charset="0"/>
              <a:ea typeface="ＭＳ Ｐゴシック" panose="020B0600070205080204" pitchFamily="34" charset="-128"/>
            </a:endParaRPr>
          </a:p>
        </p:txBody>
      </p:sp>
      <p:sp>
        <p:nvSpPr>
          <p:cNvPr id="67591" name="Rettangolo 3">
            <a:extLst/>
          </p:cNvPr>
          <p:cNvSpPr>
            <a:spLocks noChangeArrowheads="1"/>
          </p:cNvSpPr>
          <p:nvPr/>
        </p:nvSpPr>
        <p:spPr bwMode="auto">
          <a:xfrm>
            <a:off x="1800289" y="5976015"/>
            <a:ext cx="6277930" cy="4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384210" eaLnBrk="0" fontAlgn="base" hangingPunct="0">
              <a:spcBef>
                <a:spcPct val="0"/>
              </a:spcBef>
              <a:spcAft>
                <a:spcPct val="0"/>
              </a:spcAft>
              <a:defRPr/>
            </a:pPr>
            <a:r>
              <a:rPr lang="en-US" altLang="it-IT" sz="2052" b="1" cap="small" dirty="0" err="1">
                <a:solidFill>
                  <a:srgbClr val="C00000"/>
                </a:solidFill>
                <a:latin typeface="Corbel" panose="020B0503020204020204" pitchFamily="34" charset="0"/>
                <a:ea typeface="ＭＳ Ｐゴシック" panose="020B0600070205080204" pitchFamily="34" charset="-128"/>
              </a:rPr>
              <a:t>Circolare</a:t>
            </a:r>
            <a:r>
              <a:rPr lang="en-US" altLang="it-IT" sz="2052" b="1" cap="small" dirty="0">
                <a:solidFill>
                  <a:srgbClr val="C00000"/>
                </a:solidFill>
                <a:latin typeface="Corbel" panose="020B0503020204020204" pitchFamily="34" charset="0"/>
                <a:ea typeface="ＭＳ Ｐゴシック" panose="020B0600070205080204" pitchFamily="34" charset="-128"/>
              </a:rPr>
              <a:t> 984 del 18.12.2018 del MEF</a:t>
            </a:r>
            <a:endParaRPr lang="it-IT" altLang="it-IT" sz="2052" b="1" cap="small" dirty="0">
              <a:solidFill>
                <a:srgbClr val="C00000"/>
              </a:solidFill>
              <a:latin typeface="Corbel" panose="020B0503020204020204" pitchFamily="34" charset="0"/>
              <a:ea typeface="ＭＳ Ｐゴシック" panose="020B0600070205080204" pitchFamily="34" charset="-128"/>
            </a:endParaRPr>
          </a:p>
        </p:txBody>
      </p:sp>
      <p:sp>
        <p:nvSpPr>
          <p:cNvPr id="5" name="Freccia giù 4">
            <a:extLst/>
          </p:cNvPr>
          <p:cNvSpPr/>
          <p:nvPr/>
        </p:nvSpPr>
        <p:spPr>
          <a:xfrm>
            <a:off x="4694871" y="5651529"/>
            <a:ext cx="270179" cy="324486"/>
          </a:xfrm>
          <a:prstGeom prst="downArrow">
            <a:avLst/>
          </a:prstGeom>
          <a:solidFill>
            <a:srgbClr val="CD422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4210" eaLnBrk="0" fontAlgn="base" hangingPunct="0">
              <a:spcBef>
                <a:spcPct val="0"/>
              </a:spcBef>
              <a:spcAft>
                <a:spcPct val="0"/>
              </a:spcAft>
              <a:defRPr/>
            </a:pPr>
            <a:endParaRPr lang="it-IT" sz="1539">
              <a:solidFill>
                <a:srgbClr val="FF0000"/>
              </a:solidFill>
              <a:latin typeface="Corbel" panose="020B0503020204020204"/>
            </a:endParaRPr>
          </a:p>
        </p:txBody>
      </p:sp>
    </p:spTree>
    <p:extLst>
      <p:ext uri="{BB962C8B-B14F-4D97-AF65-F5344CB8AC3E}">
        <p14:creationId xmlns:p14="http://schemas.microsoft.com/office/powerpoint/2010/main" val="299945227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54BBF202-B3B6-4506-B2CF-EB2B441E9EF3}"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106</a:t>
            </a:fld>
            <a:endParaRPr lang="it-IT" altLang="it-IT" sz="1197">
              <a:solidFill>
                <a:srgbClr val="FFFFFF"/>
              </a:solidFill>
            </a:endParaRPr>
          </a:p>
        </p:txBody>
      </p:sp>
      <p:sp>
        <p:nvSpPr>
          <p:cNvPr id="69634" name="Rettangolo 2">
            <a:extLst/>
          </p:cNvPr>
          <p:cNvSpPr>
            <a:spLocks noChangeArrowheads="1"/>
          </p:cNvSpPr>
          <p:nvPr/>
        </p:nvSpPr>
        <p:spPr bwMode="auto">
          <a:xfrm>
            <a:off x="999255" y="1272999"/>
            <a:ext cx="7836551" cy="3513782"/>
          </a:xfrm>
          <a:prstGeom prst="rect">
            <a:avLst/>
          </a:prstGeom>
          <a:noFill/>
          <a:ln w="19050">
            <a:solidFill>
              <a:srgbClr val="CD422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defTabSz="384210" eaLnBrk="0" fontAlgn="base" hangingPunct="0">
              <a:spcBef>
                <a:spcPct val="0"/>
              </a:spcBef>
              <a:spcAft>
                <a:spcPct val="0"/>
              </a:spcAft>
              <a:defRPr/>
            </a:pPr>
            <a:endParaRPr lang="it-IT" altLang="it-IT" sz="1539" dirty="0">
              <a:solidFill>
                <a:srgbClr val="C00000"/>
              </a:solidFill>
              <a:latin typeface="Corbel" panose="020B0503020204020204"/>
              <a:ea typeface="ＭＳ Ｐゴシック" panose="020B0600070205080204" pitchFamily="34" charset="-128"/>
            </a:endParaRPr>
          </a:p>
          <a:p>
            <a:pPr defTabSz="384210" eaLnBrk="0" fontAlgn="base" hangingPunct="0">
              <a:spcBef>
                <a:spcPct val="0"/>
              </a:spcBef>
              <a:spcAft>
                <a:spcPct val="0"/>
              </a:spcAft>
              <a:defRPr/>
            </a:pPr>
            <a:r>
              <a:rPr lang="it-IT" altLang="it-IT" sz="1539" b="1" dirty="0">
                <a:solidFill>
                  <a:srgbClr val="C00000"/>
                </a:solidFill>
                <a:latin typeface="Corbel" panose="020B0503020204020204"/>
                <a:ea typeface="ＭＳ Ｐゴシック" panose="020B0600070205080204" pitchFamily="34" charset="-128"/>
              </a:rPr>
              <a:t>1. Il dipendente non in prova, assente per malattia, ha diritto alla conservazione del posto  </a:t>
            </a:r>
          </a:p>
          <a:p>
            <a:pPr defTabSz="384210" eaLnBrk="0" fontAlgn="base" hangingPunct="0">
              <a:spcBef>
                <a:spcPct val="0"/>
              </a:spcBef>
              <a:spcAft>
                <a:spcPct val="0"/>
              </a:spcAft>
              <a:defRPr/>
            </a:pPr>
            <a:r>
              <a:rPr lang="it-IT" altLang="it-IT" sz="1539" b="1" dirty="0">
                <a:solidFill>
                  <a:srgbClr val="C00000"/>
                </a:solidFill>
                <a:latin typeface="Corbel" panose="020B0503020204020204"/>
                <a:ea typeface="ＭＳ Ｐゴシック" panose="020B0600070205080204" pitchFamily="34" charset="-128"/>
              </a:rPr>
              <a:t>    per un periodo di diciotto mesi. </a:t>
            </a:r>
          </a:p>
          <a:p>
            <a:pPr defTabSz="384210" eaLnBrk="0" fontAlgn="base" hangingPunct="0">
              <a:spcBef>
                <a:spcPct val="0"/>
              </a:spcBef>
              <a:spcAft>
                <a:spcPct val="0"/>
              </a:spcAft>
              <a:defRPr/>
            </a:pPr>
            <a:r>
              <a:rPr lang="it-IT" altLang="it-IT" sz="1539" b="1" dirty="0">
                <a:solidFill>
                  <a:srgbClr val="C00000"/>
                </a:solidFill>
                <a:latin typeface="Corbel" panose="020B0503020204020204"/>
                <a:ea typeface="ＭＳ Ｐゴシック" panose="020B0600070205080204" pitchFamily="34" charset="-128"/>
              </a:rPr>
              <a:t>2. Superato il periodo previsto dal comma 1, al dipendente che ne faccia richiesta </a:t>
            </a:r>
            <a:r>
              <a:rPr lang="it-IT" altLang="it-IT" sz="1539" b="1" dirty="0" err="1">
                <a:solidFill>
                  <a:srgbClr val="C00000"/>
                </a:solidFill>
                <a:latin typeface="Corbel" panose="020B0503020204020204"/>
                <a:ea typeface="ＭＳ Ｐゴシック" panose="020B0600070205080204" pitchFamily="34" charset="-128"/>
              </a:rPr>
              <a:t>puo</a:t>
            </a:r>
            <a:r>
              <a:rPr lang="it-IT" altLang="it-IT" sz="1539" b="1" dirty="0">
                <a:solidFill>
                  <a:srgbClr val="C00000"/>
                </a:solidFill>
                <a:latin typeface="Corbel" panose="020B0503020204020204"/>
                <a:ea typeface="ＭＳ Ｐゴシック" panose="020B0600070205080204" pitchFamily="34" charset="-128"/>
              </a:rPr>
              <a:t>̀ essere concesso di assentarsi per un ulteriore periodo di 18 mesi in casi particolarmente gravi. </a:t>
            </a:r>
          </a:p>
          <a:p>
            <a:pPr defTabSz="384210" eaLnBrk="0" fontAlgn="base" hangingPunct="0">
              <a:spcBef>
                <a:spcPct val="0"/>
              </a:spcBef>
              <a:spcAft>
                <a:spcPct val="0"/>
              </a:spcAft>
              <a:defRPr/>
            </a:pPr>
            <a:r>
              <a:rPr lang="it-IT" altLang="it-IT" sz="1539" dirty="0">
                <a:solidFill>
                  <a:prstClr val="black"/>
                </a:solidFill>
                <a:latin typeface="Corbel" panose="020B0503020204020204"/>
                <a:ea typeface="ＭＳ Ｐゴシック" panose="020B0600070205080204" pitchFamily="34" charset="-128"/>
              </a:rPr>
              <a:t>3. Prima di concedere l'ulteriore periodo di assenza di cui al comma 2,  </a:t>
            </a:r>
            <a:r>
              <a:rPr lang="it-IT" altLang="it-IT" sz="2052" dirty="0">
                <a:solidFill>
                  <a:prstClr val="black"/>
                </a:solidFill>
                <a:latin typeface="Corbel" panose="020B0503020204020204"/>
                <a:ea typeface="ＭＳ Ｐゴシック" panose="020B0600070205080204" pitchFamily="34" charset="-128"/>
              </a:rPr>
              <a:t>l'amministrazione, </a:t>
            </a:r>
            <a:r>
              <a:rPr lang="it-IT" altLang="it-IT" sz="1539" dirty="0">
                <a:solidFill>
                  <a:prstClr val="black"/>
                </a:solidFill>
                <a:latin typeface="Corbel" panose="020B0503020204020204"/>
                <a:ea typeface="ＭＳ Ｐゴシック" panose="020B0600070205080204" pitchFamily="34" charset="-128"/>
              </a:rPr>
              <a:t>dandone preventiva comunicazione all’interessato o su iniziativa di quest’ultimo, </a:t>
            </a:r>
            <a:r>
              <a:rPr lang="it-IT" altLang="it-IT" sz="2052" dirty="0">
                <a:solidFill>
                  <a:prstClr val="black"/>
                </a:solidFill>
                <a:latin typeface="Corbel" panose="020B0503020204020204"/>
                <a:ea typeface="ＭＳ Ｐゴシック" panose="020B0600070205080204" pitchFamily="34" charset="-128"/>
              </a:rPr>
              <a:t>procede all'accertamento </a:t>
            </a:r>
            <a:r>
              <a:rPr lang="it-IT" altLang="it-IT" sz="1539" dirty="0">
                <a:solidFill>
                  <a:prstClr val="black"/>
                </a:solidFill>
                <a:latin typeface="Corbel" panose="020B0503020204020204"/>
                <a:ea typeface="ＭＳ Ｐゴシック" panose="020B0600070205080204" pitchFamily="34" charset="-128"/>
              </a:rPr>
              <a:t>delle sue condizioni di salute, per il tramite dell’organo medico competente ai sensi delle vigenti disposizioni, al fine di stabilire la sussistenza di </a:t>
            </a:r>
            <a:r>
              <a:rPr lang="it-IT" altLang="it-IT" sz="2052" b="1" dirty="0">
                <a:solidFill>
                  <a:srgbClr val="C00000"/>
                </a:solidFill>
                <a:latin typeface="Corbel" panose="020B0503020204020204"/>
                <a:ea typeface="ＭＳ Ｐゴシック" panose="020B0600070205080204" pitchFamily="34" charset="-128"/>
              </a:rPr>
              <a:t>eventuali cause di </a:t>
            </a:r>
            <a:r>
              <a:rPr lang="it-IT" altLang="it-IT" sz="2395" b="1" u="sng" dirty="0">
                <a:solidFill>
                  <a:srgbClr val="C00000"/>
                </a:solidFill>
                <a:latin typeface="Corbel" panose="020B0503020204020204"/>
                <a:ea typeface="ＭＳ Ｐゴシック" panose="020B0600070205080204" pitchFamily="34" charset="-128"/>
              </a:rPr>
              <a:t>assoluta e permanente </a:t>
            </a:r>
            <a:r>
              <a:rPr lang="it-IT" altLang="it-IT" sz="2395" b="1" u="sng" dirty="0" err="1">
                <a:solidFill>
                  <a:srgbClr val="C00000"/>
                </a:solidFill>
                <a:latin typeface="Corbel" panose="020B0503020204020204"/>
                <a:ea typeface="ＭＳ Ｐゴシック" panose="020B0600070205080204" pitchFamily="34" charset="-128"/>
              </a:rPr>
              <a:t>inidoneita</a:t>
            </a:r>
            <a:r>
              <a:rPr lang="it-IT" altLang="it-IT" sz="2395" b="1" u="sng" dirty="0">
                <a:solidFill>
                  <a:srgbClr val="C00000"/>
                </a:solidFill>
                <a:latin typeface="Corbel" panose="020B0503020204020204"/>
                <a:ea typeface="ＭＳ Ｐゴシック" panose="020B0600070205080204" pitchFamily="34" charset="-128"/>
              </a:rPr>
              <a:t>̀ psico-fisica a svolgere qualsiasi proficuo lavoro.</a:t>
            </a:r>
            <a:r>
              <a:rPr lang="it-IT" altLang="it-IT" sz="1710" u="sng" dirty="0">
                <a:solidFill>
                  <a:srgbClr val="C00000"/>
                </a:solidFill>
                <a:latin typeface="Corbel" panose="020B0503020204020204"/>
                <a:ea typeface="ＭＳ Ｐゴシック" panose="020B0600070205080204" pitchFamily="34" charset="-128"/>
              </a:rPr>
              <a:t> </a:t>
            </a:r>
          </a:p>
        </p:txBody>
      </p:sp>
      <p:pic>
        <p:nvPicPr>
          <p:cNvPr id="67587" name="CasellaDiTesto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268" y="4987621"/>
            <a:ext cx="7483553" cy="117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ttangolo 1"/>
          <p:cNvSpPr>
            <a:spLocks noChangeArrowheads="1"/>
          </p:cNvSpPr>
          <p:nvPr/>
        </p:nvSpPr>
        <p:spPr bwMode="auto">
          <a:xfrm>
            <a:off x="1185259" y="224867"/>
            <a:ext cx="7502560" cy="93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384210" eaLnBrk="0" fontAlgn="base" hangingPunct="0">
              <a:spcBef>
                <a:spcPct val="0"/>
              </a:spcBef>
              <a:spcAft>
                <a:spcPct val="0"/>
              </a:spcAft>
            </a:pPr>
            <a:r>
              <a:rPr lang="it-IT" altLang="it-IT" sz="2737" b="1">
                <a:solidFill>
                  <a:srgbClr val="CD4223"/>
                </a:solidFill>
                <a:latin typeface="Corbel" panose="020B0503020204020204" pitchFamily="34" charset="0"/>
                <a:ea typeface="ＭＳ Ｐゴシック" panose="020B0600070205080204" pitchFamily="34" charset="-128"/>
              </a:rPr>
              <a:t>CONTRATTI COLLETTIVI NAZIONALI LAVORO</a:t>
            </a:r>
          </a:p>
          <a:p>
            <a:pPr algn="ctr" defTabSz="384210" eaLnBrk="0" fontAlgn="base" hangingPunct="0">
              <a:spcBef>
                <a:spcPct val="0"/>
              </a:spcBef>
              <a:spcAft>
                <a:spcPct val="0"/>
              </a:spcAft>
            </a:pPr>
            <a:r>
              <a:rPr lang="it-IT" altLang="it-IT" sz="2737" b="1">
                <a:solidFill>
                  <a:srgbClr val="CD4223"/>
                </a:solidFill>
                <a:latin typeface="Corbel" panose="020B0503020204020204" pitchFamily="34" charset="0"/>
                <a:ea typeface="ＭＳ Ｐゴシック" panose="020B0600070205080204" pitchFamily="34" charset="-128"/>
              </a:rPr>
              <a:t>Art. 37 Assenze per malattia </a:t>
            </a:r>
            <a:endParaRPr lang="it-IT" altLang="it-IT" sz="2737">
              <a:solidFill>
                <a:srgbClr val="CD4223"/>
              </a:solidFill>
              <a:latin typeface="Corbel" panose="020B0503020204020204" pitchFamily="34" charset="0"/>
              <a:ea typeface="ＭＳ Ｐゴシック" panose="020B0600070205080204" pitchFamily="34" charset="-128"/>
            </a:endParaRPr>
          </a:p>
        </p:txBody>
      </p:sp>
    </p:spTree>
    <p:extLst>
      <p:ext uri="{BB962C8B-B14F-4D97-AF65-F5344CB8AC3E}">
        <p14:creationId xmlns:p14="http://schemas.microsoft.com/office/powerpoint/2010/main" val="341277478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7E4097A5-4B60-4C50-9EE9-09C42EEC6F6B}"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107</a:t>
            </a:fld>
            <a:endParaRPr lang="it-IT" altLang="it-IT" sz="1197">
              <a:solidFill>
                <a:srgbClr val="FFFFFF"/>
              </a:solidFill>
            </a:endParaRPr>
          </a:p>
        </p:txBody>
      </p:sp>
      <p:sp>
        <p:nvSpPr>
          <p:cNvPr id="16386" name="Rectangle 2"/>
          <p:cNvSpPr>
            <a:spLocks noChangeArrowheads="1"/>
          </p:cNvSpPr>
          <p:nvPr/>
        </p:nvSpPr>
        <p:spPr bwMode="auto">
          <a:xfrm>
            <a:off x="1000614" y="903709"/>
            <a:ext cx="7698067" cy="3670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9pPr>
          </a:lstStyle>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4105">
              <a:solidFill>
                <a:prstClr val="black"/>
              </a:solidFill>
              <a:latin typeface="Arial" charset="0"/>
            </a:endParaRP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2737" b="1">
              <a:solidFill>
                <a:prstClr val="black"/>
              </a:solidFill>
            </a:endParaRP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2737" b="1">
              <a:solidFill>
                <a:prstClr val="black"/>
              </a:solidFill>
            </a:endParaRP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2737" b="1">
              <a:solidFill>
                <a:prstClr val="black"/>
              </a:solidFill>
            </a:endParaRP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2737" b="1">
              <a:solidFill>
                <a:prstClr val="black"/>
              </a:solidFill>
            </a:endParaRP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2737" b="1">
              <a:solidFill>
                <a:prstClr val="black"/>
              </a:solidFill>
            </a:endParaRP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2737" b="1">
              <a:solidFill>
                <a:prstClr val="black"/>
              </a:solidFill>
            </a:endParaRP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2737" b="1">
              <a:solidFill>
                <a:prstClr val="black"/>
              </a:solidFill>
            </a:endParaRPr>
          </a:p>
        </p:txBody>
      </p:sp>
      <p:sp>
        <p:nvSpPr>
          <p:cNvPr id="69635" name="Rettangolo 1"/>
          <p:cNvSpPr>
            <a:spLocks noChangeArrowheads="1"/>
          </p:cNvSpPr>
          <p:nvPr/>
        </p:nvSpPr>
        <p:spPr bwMode="auto">
          <a:xfrm>
            <a:off x="1228730" y="345701"/>
            <a:ext cx="7727886" cy="43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384210" fontAlgn="base">
              <a:spcBef>
                <a:spcPct val="0"/>
              </a:spcBef>
              <a:spcAft>
                <a:spcPct val="0"/>
              </a:spcAft>
              <a:buClr>
                <a:srgbClr val="000000"/>
              </a:buClr>
              <a:buSzPct val="100000"/>
            </a:pPr>
            <a:r>
              <a:rPr lang="en-US" altLang="it-IT" sz="2224" b="1">
                <a:solidFill>
                  <a:srgbClr val="CD4223"/>
                </a:solidFill>
                <a:latin typeface="Corbel" panose="020B0503020204020204" pitchFamily="34" charset="0"/>
                <a:ea typeface="ＭＳ Ｐゴシック" panose="020B0600070205080204" pitchFamily="34" charset="-128"/>
              </a:rPr>
              <a:t>SUPERVISIONE  DELLA COMMISSIONE MEDICA SUPERIORE</a:t>
            </a:r>
          </a:p>
        </p:txBody>
      </p:sp>
      <p:sp>
        <p:nvSpPr>
          <p:cNvPr id="3" name="Freccia giù 2">
            <a:extLst/>
          </p:cNvPr>
          <p:cNvSpPr/>
          <p:nvPr/>
        </p:nvSpPr>
        <p:spPr>
          <a:xfrm>
            <a:off x="4363596" y="846686"/>
            <a:ext cx="260675" cy="1109228"/>
          </a:xfrm>
          <a:prstGeom prst="downArrow">
            <a:avLst/>
          </a:prstGeom>
          <a:solidFill>
            <a:srgbClr val="CD422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4210" eaLnBrk="0" fontAlgn="base" hangingPunct="0">
              <a:spcBef>
                <a:spcPct val="0"/>
              </a:spcBef>
              <a:spcAft>
                <a:spcPct val="0"/>
              </a:spcAft>
              <a:defRPr/>
            </a:pPr>
            <a:endParaRPr lang="it-IT" sz="1539">
              <a:solidFill>
                <a:prstClr val="white"/>
              </a:solidFill>
              <a:latin typeface="Corbel" panose="020B0503020204020204"/>
            </a:endParaRPr>
          </a:p>
        </p:txBody>
      </p:sp>
      <p:sp>
        <p:nvSpPr>
          <p:cNvPr id="6" name="Freccia giù 5">
            <a:extLst/>
          </p:cNvPr>
          <p:cNvSpPr/>
          <p:nvPr/>
        </p:nvSpPr>
        <p:spPr>
          <a:xfrm>
            <a:off x="1971357" y="845328"/>
            <a:ext cx="260675" cy="553935"/>
          </a:xfrm>
          <a:prstGeom prst="downArrow">
            <a:avLst/>
          </a:prstGeom>
          <a:solidFill>
            <a:srgbClr val="CD422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4210" eaLnBrk="0" fontAlgn="base" hangingPunct="0">
              <a:spcBef>
                <a:spcPct val="0"/>
              </a:spcBef>
              <a:spcAft>
                <a:spcPct val="0"/>
              </a:spcAft>
              <a:defRPr/>
            </a:pPr>
            <a:endParaRPr lang="it-IT" sz="1539">
              <a:solidFill>
                <a:prstClr val="white"/>
              </a:solidFill>
              <a:latin typeface="Corbel" panose="020B0503020204020204"/>
            </a:endParaRPr>
          </a:p>
        </p:txBody>
      </p:sp>
      <p:sp>
        <p:nvSpPr>
          <p:cNvPr id="7" name="Freccia giù 6">
            <a:extLst/>
          </p:cNvPr>
          <p:cNvSpPr/>
          <p:nvPr/>
        </p:nvSpPr>
        <p:spPr>
          <a:xfrm>
            <a:off x="7205228" y="781517"/>
            <a:ext cx="260675" cy="1828800"/>
          </a:xfrm>
          <a:prstGeom prst="downArrow">
            <a:avLst/>
          </a:prstGeom>
          <a:solidFill>
            <a:srgbClr val="CD422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4210" eaLnBrk="0" fontAlgn="base" hangingPunct="0">
              <a:spcBef>
                <a:spcPct val="0"/>
              </a:spcBef>
              <a:spcAft>
                <a:spcPct val="0"/>
              </a:spcAft>
              <a:defRPr/>
            </a:pPr>
            <a:endParaRPr lang="it-IT" sz="1539">
              <a:solidFill>
                <a:prstClr val="white"/>
              </a:solidFill>
              <a:latin typeface="Corbel" panose="020B0503020204020204"/>
            </a:endParaRPr>
          </a:p>
        </p:txBody>
      </p:sp>
      <p:sp>
        <p:nvSpPr>
          <p:cNvPr id="71687" name="Rettangolo 8">
            <a:extLst/>
          </p:cNvPr>
          <p:cNvSpPr>
            <a:spLocks noChangeArrowheads="1"/>
          </p:cNvSpPr>
          <p:nvPr/>
        </p:nvSpPr>
        <p:spPr bwMode="auto">
          <a:xfrm>
            <a:off x="923226" y="1598842"/>
            <a:ext cx="2263259" cy="1276503"/>
          </a:xfrm>
          <a:prstGeom prst="rect">
            <a:avLst/>
          </a:prstGeom>
          <a:solidFill>
            <a:schemeClr val="accent1">
              <a:hueOff val="0"/>
              <a:satOff val="0"/>
              <a:lumOff val="0"/>
            </a:schemeClr>
          </a:solidFill>
          <a:ln>
            <a:noFill/>
          </a:ln>
        </p:spPr>
        <p:txBody>
          <a:bodyPr>
            <a:spAutoFit/>
          </a:bodyPr>
          <a:lstStyle/>
          <a:p>
            <a:pPr algn="ctr" defTabSz="384210" fontAlgn="base">
              <a:lnSpc>
                <a:spcPct val="150000"/>
              </a:lnSpc>
              <a:spcBef>
                <a:spcPct val="0"/>
              </a:spcBef>
              <a:spcAft>
                <a:spcPct val="0"/>
              </a:spcAft>
              <a:buClr>
                <a:srgbClr val="000000"/>
              </a:buClr>
              <a:buSzPct val="100000"/>
              <a:defRPr/>
            </a:pPr>
            <a:r>
              <a:rPr lang="en-US" altLang="it-IT" sz="1710" b="1" dirty="0">
                <a:solidFill>
                  <a:prstClr val="white"/>
                </a:solidFill>
                <a:latin typeface="Corbel" panose="020B0503020204020204" pitchFamily="34" charset="0"/>
                <a:ea typeface="ＭＳ Ｐゴシック" panose="020B0600070205080204" pitchFamily="34" charset="-128"/>
              </a:rPr>
              <a:t>CORRETTO  UTILIZZO</a:t>
            </a:r>
          </a:p>
          <a:p>
            <a:pPr algn="ctr" defTabSz="384210" fontAlgn="base">
              <a:lnSpc>
                <a:spcPct val="150000"/>
              </a:lnSpc>
              <a:spcBef>
                <a:spcPct val="0"/>
              </a:spcBef>
              <a:spcAft>
                <a:spcPct val="0"/>
              </a:spcAft>
              <a:buClr>
                <a:srgbClr val="000000"/>
              </a:buClr>
              <a:buSzPct val="100000"/>
              <a:defRPr/>
            </a:pPr>
            <a:r>
              <a:rPr lang="en-US" altLang="it-IT" sz="1710" b="1" dirty="0">
                <a:solidFill>
                  <a:prstClr val="white"/>
                </a:solidFill>
                <a:latin typeface="Corbel" panose="020B0503020204020204" pitchFamily="34" charset="0"/>
                <a:ea typeface="ＭＳ Ｐゴシック" panose="020B0600070205080204" pitchFamily="34" charset="-128"/>
              </a:rPr>
              <a:t>GIUDIZI PREVISTI</a:t>
            </a:r>
          </a:p>
        </p:txBody>
      </p:sp>
      <p:sp>
        <p:nvSpPr>
          <p:cNvPr id="71688" name="Rettangolo 9">
            <a:extLst/>
          </p:cNvPr>
          <p:cNvSpPr>
            <a:spLocks noChangeArrowheads="1"/>
          </p:cNvSpPr>
          <p:nvPr/>
        </p:nvSpPr>
        <p:spPr bwMode="auto">
          <a:xfrm>
            <a:off x="3436299" y="2093039"/>
            <a:ext cx="2093548" cy="881780"/>
          </a:xfrm>
          <a:prstGeom prst="rect">
            <a:avLst/>
          </a:prstGeom>
          <a:solidFill>
            <a:schemeClr val="accent1">
              <a:hueOff val="0"/>
              <a:satOff val="0"/>
              <a:lumOff val="0"/>
            </a:schemeClr>
          </a:solidFill>
          <a:ln>
            <a:noFill/>
          </a:ln>
        </p:spPr>
        <p:txBody>
          <a:bodyPr>
            <a:spAutoFit/>
          </a:bodyPr>
          <a:lstStyle/>
          <a:p>
            <a:pPr algn="ctr" defTabSz="384210" fontAlgn="base">
              <a:lnSpc>
                <a:spcPct val="150000"/>
              </a:lnSpc>
              <a:spcBef>
                <a:spcPct val="0"/>
              </a:spcBef>
              <a:spcAft>
                <a:spcPct val="0"/>
              </a:spcAft>
              <a:buClr>
                <a:srgbClr val="000000"/>
              </a:buClr>
              <a:buSzPct val="100000"/>
              <a:defRPr/>
            </a:pPr>
            <a:r>
              <a:rPr lang="en-US" altLang="it-IT" sz="1710" b="1" dirty="0">
                <a:solidFill>
                  <a:prstClr val="white"/>
                </a:solidFill>
                <a:latin typeface="Corbel" panose="020B0503020204020204" pitchFamily="34" charset="0"/>
                <a:ea typeface="ＭＳ Ｐゴシック" panose="020B0600070205080204" pitchFamily="34" charset="-128"/>
              </a:rPr>
              <a:t>CRITERIOLOGIA</a:t>
            </a:r>
          </a:p>
          <a:p>
            <a:pPr algn="ctr" defTabSz="384210" fontAlgn="base">
              <a:lnSpc>
                <a:spcPct val="150000"/>
              </a:lnSpc>
              <a:spcBef>
                <a:spcPct val="0"/>
              </a:spcBef>
              <a:spcAft>
                <a:spcPct val="0"/>
              </a:spcAft>
              <a:buClr>
                <a:srgbClr val="000000"/>
              </a:buClr>
              <a:buSzPct val="100000"/>
              <a:defRPr/>
            </a:pPr>
            <a:r>
              <a:rPr lang="en-US" altLang="it-IT" sz="1710" b="1" dirty="0">
                <a:solidFill>
                  <a:prstClr val="white"/>
                </a:solidFill>
                <a:latin typeface="Corbel" panose="020B0503020204020204" pitchFamily="34" charset="0"/>
                <a:ea typeface="ＭＳ Ｐゴシック" panose="020B0600070205080204" pitchFamily="34" charset="-128"/>
              </a:rPr>
              <a:t> VALUTATIVA</a:t>
            </a:r>
          </a:p>
        </p:txBody>
      </p:sp>
      <p:sp>
        <p:nvSpPr>
          <p:cNvPr id="71689" name="Rettangolo 10">
            <a:extLst/>
          </p:cNvPr>
          <p:cNvSpPr>
            <a:spLocks noChangeArrowheads="1"/>
          </p:cNvSpPr>
          <p:nvPr/>
        </p:nvSpPr>
        <p:spPr bwMode="auto">
          <a:xfrm>
            <a:off x="6180177" y="2731151"/>
            <a:ext cx="2271405" cy="1039772"/>
          </a:xfrm>
          <a:prstGeom prst="rect">
            <a:avLst/>
          </a:prstGeom>
          <a:solidFill>
            <a:schemeClr val="accent1">
              <a:hueOff val="0"/>
              <a:satOff val="0"/>
              <a:lumOff val="0"/>
            </a:schemeClr>
          </a:solidFill>
          <a:ln>
            <a:noFill/>
          </a:ln>
        </p:spPr>
        <p:txBody>
          <a:bodyPr>
            <a:spAutoFit/>
          </a:bodyPr>
          <a:lstStyle/>
          <a:p>
            <a:pPr algn="ctr" defTabSz="384210" fontAlgn="base">
              <a:lnSpc>
                <a:spcPct val="150000"/>
              </a:lnSpc>
              <a:spcBef>
                <a:spcPct val="0"/>
              </a:spcBef>
              <a:spcAft>
                <a:spcPct val="0"/>
              </a:spcAft>
              <a:buClr>
                <a:srgbClr val="000000"/>
              </a:buClr>
              <a:buSzPct val="100000"/>
              <a:defRPr/>
            </a:pPr>
            <a:r>
              <a:rPr lang="en-US" altLang="it-IT" sz="2052" b="1" dirty="0">
                <a:solidFill>
                  <a:prstClr val="white"/>
                </a:solidFill>
                <a:latin typeface="Corbel" panose="020B0503020204020204" pitchFamily="34" charset="0"/>
                <a:ea typeface="ＭＳ Ｐゴシック" panose="020B0600070205080204" pitchFamily="34" charset="-128"/>
              </a:rPr>
              <a:t>UNIFORMITÁ DI GIUDIZIO</a:t>
            </a:r>
          </a:p>
        </p:txBody>
      </p:sp>
      <p:sp>
        <p:nvSpPr>
          <p:cNvPr id="14" name="Pergamena 1 4"/>
          <p:cNvSpPr>
            <a:spLocks noChangeArrowheads="1"/>
          </p:cNvSpPr>
          <p:nvPr/>
        </p:nvSpPr>
        <p:spPr bwMode="auto">
          <a:xfrm>
            <a:off x="473832" y="2564156"/>
            <a:ext cx="2432969" cy="1851881"/>
          </a:xfrm>
          <a:prstGeom prst="verticalScroll">
            <a:avLst>
              <a:gd name="adj" fmla="val 12500"/>
            </a:avLst>
          </a:prstGeom>
          <a:solidFill>
            <a:srgbClr val="E2E3DC"/>
          </a:solidFill>
          <a:ln w="9525">
            <a:solidFill>
              <a:srgbClr val="67936A"/>
            </a:solidFill>
            <a:round/>
            <a:headEnd/>
            <a:tailEnd/>
          </a:ln>
          <a:effectLst>
            <a:outerShdw blurRad="63500" dist="38100" dir="5400000" rotWithShape="0">
              <a:srgbClr val="000000">
                <a:alpha val="43137"/>
              </a:srgbClr>
            </a:outerShdw>
          </a:effectLst>
        </p:spPr>
        <p:txBody>
          <a:bodyPr anchor="ctr"/>
          <a:lstStyle/>
          <a:p>
            <a:pPr algn="ctr" defTabSz="384210" eaLnBrk="0" fontAlgn="base" hangingPunct="0">
              <a:spcBef>
                <a:spcPct val="0"/>
              </a:spcBef>
              <a:spcAft>
                <a:spcPct val="0"/>
              </a:spcAft>
              <a:buClr>
                <a:srgbClr val="000000"/>
              </a:buClr>
              <a:buSzPct val="100000"/>
              <a:defRPr/>
            </a:pPr>
            <a:r>
              <a:rPr lang="de-DE" altLang="it-IT" sz="2052" b="1" i="1" dirty="0" err="1">
                <a:solidFill>
                  <a:srgbClr val="000000"/>
                </a:solidFill>
                <a:latin typeface="Arial" charset="0"/>
                <a:ea typeface="ＭＳ Ｐゴシック" charset="-128"/>
              </a:rPr>
              <a:t>Circolare</a:t>
            </a:r>
            <a:endParaRPr lang="de-DE" altLang="it-IT" sz="2052" b="1" i="1" dirty="0">
              <a:solidFill>
                <a:srgbClr val="000000"/>
              </a:solidFill>
              <a:latin typeface="Arial" charset="0"/>
              <a:ea typeface="ＭＳ Ｐゴシック" charset="-128"/>
            </a:endParaRPr>
          </a:p>
          <a:p>
            <a:pPr algn="ctr" defTabSz="384210" eaLnBrk="0" fontAlgn="base" hangingPunct="0">
              <a:spcBef>
                <a:spcPct val="0"/>
              </a:spcBef>
              <a:spcAft>
                <a:spcPct val="0"/>
              </a:spcAft>
              <a:buClr>
                <a:srgbClr val="000000"/>
              </a:buClr>
              <a:buSzPct val="100000"/>
              <a:defRPr/>
            </a:pPr>
            <a:r>
              <a:rPr lang="de-DE" altLang="it-IT" sz="2052" b="1" i="1" dirty="0">
                <a:solidFill>
                  <a:srgbClr val="000000"/>
                </a:solidFill>
                <a:latin typeface="Arial" charset="0"/>
                <a:ea typeface="ＭＳ Ｐゴシック" charset="-128"/>
              </a:rPr>
              <a:t>n. 972 </a:t>
            </a:r>
          </a:p>
          <a:p>
            <a:pPr algn="ctr" defTabSz="384210" eaLnBrk="0" fontAlgn="base" hangingPunct="0">
              <a:spcBef>
                <a:spcPct val="0"/>
              </a:spcBef>
              <a:spcAft>
                <a:spcPct val="0"/>
              </a:spcAft>
              <a:buClr>
                <a:srgbClr val="000000"/>
              </a:buClr>
              <a:buSzPct val="100000"/>
              <a:defRPr/>
            </a:pPr>
            <a:r>
              <a:rPr lang="de-DE" altLang="it-IT" sz="2052" b="1" i="1" dirty="0">
                <a:solidFill>
                  <a:srgbClr val="000000"/>
                </a:solidFill>
                <a:latin typeface="Arial" charset="0"/>
                <a:ea typeface="ＭＳ Ｐゴシック" charset="-128"/>
              </a:rPr>
              <a:t>d</a:t>
            </a:r>
            <a:r>
              <a:rPr lang="it-IT" altLang="it-IT" sz="2052" b="1" i="1" dirty="0" err="1">
                <a:solidFill>
                  <a:srgbClr val="000000"/>
                </a:solidFill>
                <a:latin typeface="Arial" charset="0"/>
                <a:ea typeface="ＭＳ Ｐゴシック" charset="-128"/>
              </a:rPr>
              <a:t>el</a:t>
            </a:r>
            <a:r>
              <a:rPr lang="it-IT" altLang="it-IT" sz="2052" b="1" i="1" dirty="0">
                <a:solidFill>
                  <a:srgbClr val="000000"/>
                </a:solidFill>
                <a:latin typeface="Arial" charset="0"/>
                <a:ea typeface="ＭＳ Ｐゴシック" charset="-128"/>
              </a:rPr>
              <a:t> 18.11.2015</a:t>
            </a:r>
          </a:p>
          <a:p>
            <a:pPr algn="ctr" defTabSz="384210" eaLnBrk="0" fontAlgn="base" hangingPunct="0">
              <a:spcBef>
                <a:spcPct val="0"/>
              </a:spcBef>
              <a:spcAft>
                <a:spcPct val="0"/>
              </a:spcAft>
              <a:buClr>
                <a:srgbClr val="000000"/>
              </a:buClr>
              <a:buSzPct val="100000"/>
              <a:defRPr/>
            </a:pPr>
            <a:r>
              <a:rPr lang="it-IT" altLang="it-IT" sz="2052" b="1" i="1" dirty="0">
                <a:solidFill>
                  <a:srgbClr val="000000"/>
                </a:solidFill>
                <a:latin typeface="Arial" charset="0"/>
                <a:ea typeface="ＭＳ Ｐゴシック" charset="-128"/>
              </a:rPr>
              <a:t>giudizi </a:t>
            </a:r>
            <a:r>
              <a:rPr lang="it-IT" altLang="it-IT" sz="2052" b="1" i="1" dirty="0" err="1">
                <a:solidFill>
                  <a:srgbClr val="000000"/>
                </a:solidFill>
                <a:latin typeface="Arial" charset="0"/>
                <a:ea typeface="ＭＳ Ｐゴシック" charset="-128"/>
              </a:rPr>
              <a:t>idoneit</a:t>
            </a:r>
            <a:r>
              <a:rPr lang="en-US" altLang="it-IT" sz="2052" b="1" i="1" dirty="0" err="1">
                <a:solidFill>
                  <a:srgbClr val="000000"/>
                </a:solidFill>
                <a:latin typeface="Arial" charset="0"/>
                <a:ea typeface="ＭＳ Ｐゴシック" charset="-128"/>
              </a:rPr>
              <a:t>á</a:t>
            </a:r>
            <a:endParaRPr lang="it-IT" altLang="it-IT" sz="2052" b="1" i="1" dirty="0">
              <a:solidFill>
                <a:srgbClr val="000000"/>
              </a:solidFill>
              <a:latin typeface="Arial" charset="0"/>
              <a:ea typeface="ＭＳ Ｐゴシック" charset="-128"/>
            </a:endParaRPr>
          </a:p>
        </p:txBody>
      </p:sp>
      <p:sp>
        <p:nvSpPr>
          <p:cNvPr id="15" name="Pergamena 1 4"/>
          <p:cNvSpPr>
            <a:spLocks noChangeArrowheads="1"/>
          </p:cNvSpPr>
          <p:nvPr/>
        </p:nvSpPr>
        <p:spPr bwMode="auto">
          <a:xfrm>
            <a:off x="6045767" y="4026381"/>
            <a:ext cx="2631191" cy="1581702"/>
          </a:xfrm>
          <a:prstGeom prst="verticalScroll">
            <a:avLst>
              <a:gd name="adj" fmla="val 12500"/>
            </a:avLst>
          </a:prstGeom>
          <a:solidFill>
            <a:srgbClr val="E2E3DC"/>
          </a:solidFill>
          <a:ln w="9525">
            <a:solidFill>
              <a:srgbClr val="67936A"/>
            </a:solidFill>
            <a:round/>
            <a:headEnd/>
            <a:tailEnd/>
          </a:ln>
          <a:effectLst>
            <a:outerShdw blurRad="63500" dist="38100" dir="5400000" rotWithShape="0">
              <a:srgbClr val="000000">
                <a:alpha val="43137"/>
              </a:srgbClr>
            </a:outerShdw>
          </a:effectLst>
        </p:spPr>
        <p:txBody>
          <a:bodyPr anchor="ctr"/>
          <a:lstStyle/>
          <a:p>
            <a:pPr algn="ctr" defTabSz="384210" eaLnBrk="0" fontAlgn="base" hangingPunct="0">
              <a:spcBef>
                <a:spcPct val="0"/>
              </a:spcBef>
              <a:spcAft>
                <a:spcPct val="0"/>
              </a:spcAft>
              <a:buClr>
                <a:srgbClr val="000000"/>
              </a:buClr>
              <a:buSzPct val="100000"/>
              <a:defRPr/>
            </a:pPr>
            <a:r>
              <a:rPr lang="de-DE" altLang="it-IT" sz="2052" b="1" i="1" dirty="0" err="1">
                <a:solidFill>
                  <a:srgbClr val="000000"/>
                </a:solidFill>
                <a:latin typeface="Arial" charset="0"/>
                <a:ea typeface="ＭＳ Ｐゴシック" charset="-128"/>
              </a:rPr>
              <a:t>Circolare</a:t>
            </a:r>
            <a:endParaRPr lang="de-DE" altLang="it-IT" sz="2052" b="1" i="1" dirty="0">
              <a:solidFill>
                <a:srgbClr val="000000"/>
              </a:solidFill>
              <a:latin typeface="Arial" charset="0"/>
              <a:ea typeface="ＭＳ Ｐゴシック" charset="-128"/>
            </a:endParaRPr>
          </a:p>
          <a:p>
            <a:pPr algn="ctr" defTabSz="384210" eaLnBrk="0" fontAlgn="base" hangingPunct="0">
              <a:spcBef>
                <a:spcPct val="0"/>
              </a:spcBef>
              <a:spcAft>
                <a:spcPct val="0"/>
              </a:spcAft>
              <a:buClr>
                <a:srgbClr val="000000"/>
              </a:buClr>
              <a:buSzPct val="100000"/>
              <a:defRPr/>
            </a:pPr>
            <a:r>
              <a:rPr lang="de-DE" altLang="it-IT" sz="2052" b="1" i="1" dirty="0">
                <a:solidFill>
                  <a:srgbClr val="000000"/>
                </a:solidFill>
                <a:latin typeface="Arial" charset="0"/>
                <a:ea typeface="ＭＳ Ｐゴシック" charset="-128"/>
              </a:rPr>
              <a:t>n. 981 </a:t>
            </a:r>
          </a:p>
          <a:p>
            <a:pPr algn="ctr" defTabSz="384210" eaLnBrk="0" fontAlgn="base" hangingPunct="0">
              <a:spcBef>
                <a:spcPct val="0"/>
              </a:spcBef>
              <a:spcAft>
                <a:spcPct val="0"/>
              </a:spcAft>
              <a:buClr>
                <a:srgbClr val="000000"/>
              </a:buClr>
              <a:buSzPct val="100000"/>
              <a:defRPr/>
            </a:pPr>
            <a:r>
              <a:rPr lang="de-DE" altLang="it-IT" sz="2052" b="1" i="1" dirty="0">
                <a:solidFill>
                  <a:srgbClr val="000000"/>
                </a:solidFill>
                <a:latin typeface="Arial" charset="0"/>
                <a:ea typeface="ＭＳ Ｐゴシック" charset="-128"/>
              </a:rPr>
              <a:t>d</a:t>
            </a:r>
            <a:r>
              <a:rPr lang="it-IT" altLang="it-IT" sz="2052" b="1" i="1" dirty="0" err="1">
                <a:solidFill>
                  <a:srgbClr val="000000"/>
                </a:solidFill>
                <a:latin typeface="Arial" charset="0"/>
                <a:ea typeface="ＭＳ Ｐゴシック" charset="-128"/>
              </a:rPr>
              <a:t>el</a:t>
            </a:r>
            <a:r>
              <a:rPr lang="it-IT" altLang="it-IT" sz="2052" b="1" i="1" dirty="0">
                <a:solidFill>
                  <a:srgbClr val="000000"/>
                </a:solidFill>
                <a:latin typeface="Arial" charset="0"/>
                <a:ea typeface="ＭＳ Ｐゴシック" charset="-128"/>
              </a:rPr>
              <a:t> 18.06.2018</a:t>
            </a:r>
          </a:p>
          <a:p>
            <a:pPr algn="ctr" defTabSz="384210" eaLnBrk="0" fontAlgn="base" hangingPunct="0">
              <a:spcBef>
                <a:spcPct val="0"/>
              </a:spcBef>
              <a:spcAft>
                <a:spcPct val="0"/>
              </a:spcAft>
              <a:buClr>
                <a:srgbClr val="000000"/>
              </a:buClr>
              <a:buSzPct val="100000"/>
              <a:defRPr/>
            </a:pPr>
            <a:r>
              <a:rPr lang="it-IT" altLang="it-IT" sz="2052" b="1" i="1" dirty="0">
                <a:solidFill>
                  <a:srgbClr val="000000"/>
                </a:solidFill>
                <a:latin typeface="Arial" charset="0"/>
                <a:ea typeface="ＭＳ Ｐゴシック" charset="-128"/>
              </a:rPr>
              <a:t>giudizi </a:t>
            </a:r>
            <a:r>
              <a:rPr lang="it-IT" altLang="it-IT" sz="2052" b="1" i="1" dirty="0" err="1">
                <a:solidFill>
                  <a:srgbClr val="000000"/>
                </a:solidFill>
                <a:latin typeface="Arial" charset="0"/>
                <a:ea typeface="ＭＳ Ｐゴシック" charset="-128"/>
              </a:rPr>
              <a:t>idoneit</a:t>
            </a:r>
            <a:r>
              <a:rPr lang="en-US" altLang="it-IT" sz="2052" b="1" i="1" dirty="0" err="1">
                <a:solidFill>
                  <a:srgbClr val="000000"/>
                </a:solidFill>
                <a:latin typeface="Arial" charset="0"/>
                <a:ea typeface="ＭＳ Ｐゴシック" charset="-128"/>
              </a:rPr>
              <a:t>á</a:t>
            </a:r>
            <a:endParaRPr lang="it-IT" altLang="it-IT" sz="2052" b="1" i="1" dirty="0">
              <a:solidFill>
                <a:srgbClr val="000000"/>
              </a:solidFill>
              <a:latin typeface="Arial" charset="0"/>
              <a:ea typeface="ＭＳ Ｐゴシック" charset="-128"/>
            </a:endParaRPr>
          </a:p>
        </p:txBody>
      </p:sp>
      <p:sp>
        <p:nvSpPr>
          <p:cNvPr id="16" name="Pergamena 1 4"/>
          <p:cNvSpPr>
            <a:spLocks noChangeArrowheads="1"/>
          </p:cNvSpPr>
          <p:nvPr/>
        </p:nvSpPr>
        <p:spPr bwMode="auto">
          <a:xfrm>
            <a:off x="3167477" y="3063784"/>
            <a:ext cx="2389523" cy="1641439"/>
          </a:xfrm>
          <a:prstGeom prst="verticalScroll">
            <a:avLst>
              <a:gd name="adj" fmla="val 12500"/>
            </a:avLst>
          </a:prstGeom>
          <a:solidFill>
            <a:srgbClr val="E2E3DC"/>
          </a:solidFill>
          <a:ln w="9525">
            <a:solidFill>
              <a:srgbClr val="67936A"/>
            </a:solidFill>
            <a:round/>
            <a:headEnd/>
            <a:tailEnd/>
          </a:ln>
          <a:effectLst>
            <a:outerShdw blurRad="63500" dist="38100" dir="5400000" rotWithShape="0">
              <a:srgbClr val="000000">
                <a:alpha val="43137"/>
              </a:srgbClr>
            </a:outerShdw>
          </a:effectLst>
        </p:spPr>
        <p:txBody>
          <a:bodyPr anchor="ctr"/>
          <a:lstStyle/>
          <a:p>
            <a:pPr algn="ctr" defTabSz="384210" eaLnBrk="0" fontAlgn="base" hangingPunct="0">
              <a:spcBef>
                <a:spcPct val="0"/>
              </a:spcBef>
              <a:spcAft>
                <a:spcPct val="0"/>
              </a:spcAft>
              <a:buClr>
                <a:srgbClr val="000000"/>
              </a:buClr>
              <a:buSzPct val="100000"/>
              <a:defRPr/>
            </a:pPr>
            <a:r>
              <a:rPr lang="de-DE" altLang="it-IT" sz="2052" b="1" i="1" dirty="0" err="1">
                <a:solidFill>
                  <a:srgbClr val="000000"/>
                </a:solidFill>
                <a:latin typeface="Arial" charset="0"/>
                <a:ea typeface="ＭＳ Ｐゴシック" charset="-128"/>
              </a:rPr>
              <a:t>Circolare</a:t>
            </a:r>
            <a:endParaRPr lang="de-DE" altLang="it-IT" sz="2052" b="1" i="1" dirty="0">
              <a:solidFill>
                <a:srgbClr val="000000"/>
              </a:solidFill>
              <a:latin typeface="Arial" charset="0"/>
              <a:ea typeface="ＭＳ Ｐゴシック" charset="-128"/>
            </a:endParaRPr>
          </a:p>
          <a:p>
            <a:pPr algn="ctr" defTabSz="384210" eaLnBrk="0" fontAlgn="base" hangingPunct="0">
              <a:spcBef>
                <a:spcPct val="0"/>
              </a:spcBef>
              <a:spcAft>
                <a:spcPct val="0"/>
              </a:spcAft>
              <a:buClr>
                <a:srgbClr val="000000"/>
              </a:buClr>
              <a:buSzPct val="100000"/>
              <a:defRPr/>
            </a:pPr>
            <a:r>
              <a:rPr lang="de-DE" altLang="it-IT" sz="2052" b="1" i="1" dirty="0">
                <a:solidFill>
                  <a:srgbClr val="000000"/>
                </a:solidFill>
                <a:latin typeface="Arial" charset="0"/>
                <a:ea typeface="ＭＳ Ｐゴシック" charset="-128"/>
              </a:rPr>
              <a:t>n. 978 </a:t>
            </a:r>
          </a:p>
          <a:p>
            <a:pPr algn="ctr" defTabSz="384210" eaLnBrk="0" fontAlgn="base" hangingPunct="0">
              <a:spcBef>
                <a:spcPct val="0"/>
              </a:spcBef>
              <a:spcAft>
                <a:spcPct val="0"/>
              </a:spcAft>
              <a:buClr>
                <a:srgbClr val="000000"/>
              </a:buClr>
              <a:buSzPct val="100000"/>
              <a:defRPr/>
            </a:pPr>
            <a:r>
              <a:rPr lang="de-DE" altLang="it-IT" sz="2052" b="1" i="1" dirty="0">
                <a:solidFill>
                  <a:srgbClr val="000000"/>
                </a:solidFill>
                <a:latin typeface="Arial" charset="0"/>
                <a:ea typeface="ＭＳ Ｐゴシック" charset="-128"/>
              </a:rPr>
              <a:t>d</a:t>
            </a:r>
            <a:r>
              <a:rPr lang="it-IT" altLang="it-IT" sz="2052" b="1" i="1" dirty="0" err="1">
                <a:solidFill>
                  <a:srgbClr val="000000"/>
                </a:solidFill>
                <a:latin typeface="Arial" charset="0"/>
                <a:ea typeface="ＭＳ Ｐゴシック" charset="-128"/>
              </a:rPr>
              <a:t>el</a:t>
            </a:r>
            <a:r>
              <a:rPr lang="it-IT" altLang="it-IT" sz="2052" b="1" i="1" dirty="0">
                <a:solidFill>
                  <a:srgbClr val="000000"/>
                </a:solidFill>
                <a:latin typeface="Arial" charset="0"/>
                <a:ea typeface="ＭＳ Ｐゴシック" charset="-128"/>
              </a:rPr>
              <a:t> 18.07.2017</a:t>
            </a:r>
          </a:p>
          <a:p>
            <a:pPr algn="ctr" defTabSz="384210" eaLnBrk="0" fontAlgn="base" hangingPunct="0">
              <a:spcBef>
                <a:spcPct val="0"/>
              </a:spcBef>
              <a:spcAft>
                <a:spcPct val="0"/>
              </a:spcAft>
              <a:buClr>
                <a:srgbClr val="000000"/>
              </a:buClr>
              <a:buSzPct val="100000"/>
              <a:defRPr/>
            </a:pPr>
            <a:r>
              <a:rPr lang="it-IT" altLang="it-IT" sz="2052" b="1" i="1" dirty="0">
                <a:solidFill>
                  <a:srgbClr val="000000"/>
                </a:solidFill>
                <a:latin typeface="Arial" charset="0"/>
                <a:ea typeface="ＭＳ Ｐゴシック" charset="-128"/>
              </a:rPr>
              <a:t>legge 335/95</a:t>
            </a:r>
          </a:p>
        </p:txBody>
      </p:sp>
      <p:sp>
        <p:nvSpPr>
          <p:cNvPr id="17" name="Pergamena 1 4"/>
          <p:cNvSpPr>
            <a:spLocks noChangeArrowheads="1"/>
          </p:cNvSpPr>
          <p:nvPr/>
        </p:nvSpPr>
        <p:spPr bwMode="auto">
          <a:xfrm>
            <a:off x="3046643" y="4759530"/>
            <a:ext cx="2633906" cy="1809793"/>
          </a:xfrm>
          <a:prstGeom prst="verticalScroll">
            <a:avLst>
              <a:gd name="adj" fmla="val 12500"/>
            </a:avLst>
          </a:prstGeom>
          <a:solidFill>
            <a:srgbClr val="E2E3DC"/>
          </a:solidFill>
          <a:ln w="9525">
            <a:solidFill>
              <a:srgbClr val="67936A"/>
            </a:solidFill>
            <a:round/>
            <a:headEnd/>
            <a:tailEnd/>
          </a:ln>
          <a:effectLst>
            <a:outerShdw blurRad="63500" dist="38100" dir="5400000" rotWithShape="0">
              <a:srgbClr val="000000">
                <a:alpha val="43137"/>
              </a:srgbClr>
            </a:outerShdw>
          </a:effectLst>
        </p:spPr>
        <p:txBody>
          <a:bodyPr anchor="ctr"/>
          <a:lstStyle/>
          <a:p>
            <a:pPr algn="ctr" defTabSz="384210" eaLnBrk="0" fontAlgn="base" hangingPunct="0">
              <a:spcBef>
                <a:spcPct val="0"/>
              </a:spcBef>
              <a:spcAft>
                <a:spcPct val="0"/>
              </a:spcAft>
              <a:buClr>
                <a:srgbClr val="000000"/>
              </a:buClr>
              <a:buSzPct val="100000"/>
              <a:defRPr/>
            </a:pPr>
            <a:r>
              <a:rPr lang="de-DE" altLang="it-IT" sz="2052" b="1" i="1" dirty="0" err="1">
                <a:solidFill>
                  <a:srgbClr val="000000"/>
                </a:solidFill>
                <a:latin typeface="Arial" charset="0"/>
                <a:ea typeface="ＭＳ Ｐゴシック" charset="-128"/>
              </a:rPr>
              <a:t>Circolare</a:t>
            </a:r>
            <a:endParaRPr lang="de-DE" altLang="it-IT" sz="2052" b="1" i="1" dirty="0">
              <a:solidFill>
                <a:srgbClr val="000000"/>
              </a:solidFill>
              <a:latin typeface="Arial" charset="0"/>
              <a:ea typeface="ＭＳ Ｐゴシック" charset="-128"/>
            </a:endParaRPr>
          </a:p>
          <a:p>
            <a:pPr algn="ctr" defTabSz="384210" eaLnBrk="0" fontAlgn="base" hangingPunct="0">
              <a:spcBef>
                <a:spcPct val="0"/>
              </a:spcBef>
              <a:spcAft>
                <a:spcPct val="0"/>
              </a:spcAft>
              <a:buClr>
                <a:srgbClr val="000000"/>
              </a:buClr>
              <a:buSzPct val="100000"/>
              <a:defRPr/>
            </a:pPr>
            <a:r>
              <a:rPr lang="de-DE" altLang="it-IT" sz="2052" b="1" i="1" dirty="0">
                <a:solidFill>
                  <a:srgbClr val="000000"/>
                </a:solidFill>
                <a:latin typeface="Arial" charset="0"/>
                <a:ea typeface="ＭＳ Ｐゴシック" charset="-128"/>
              </a:rPr>
              <a:t>n. 981 </a:t>
            </a:r>
          </a:p>
          <a:p>
            <a:pPr algn="ctr" defTabSz="384210" eaLnBrk="0" fontAlgn="base" hangingPunct="0">
              <a:spcBef>
                <a:spcPct val="0"/>
              </a:spcBef>
              <a:spcAft>
                <a:spcPct val="0"/>
              </a:spcAft>
              <a:buClr>
                <a:srgbClr val="000000"/>
              </a:buClr>
              <a:buSzPct val="100000"/>
              <a:defRPr/>
            </a:pPr>
            <a:r>
              <a:rPr lang="de-DE" altLang="it-IT" sz="2052" b="1" i="1" dirty="0">
                <a:solidFill>
                  <a:srgbClr val="000000"/>
                </a:solidFill>
                <a:latin typeface="Arial" charset="0"/>
                <a:ea typeface="ＭＳ Ｐゴシック" charset="-128"/>
              </a:rPr>
              <a:t>d</a:t>
            </a:r>
            <a:r>
              <a:rPr lang="it-IT" altLang="it-IT" sz="2052" b="1" i="1" dirty="0" err="1">
                <a:solidFill>
                  <a:srgbClr val="000000"/>
                </a:solidFill>
                <a:latin typeface="Arial" charset="0"/>
                <a:ea typeface="ＭＳ Ｐゴシック" charset="-128"/>
              </a:rPr>
              <a:t>el</a:t>
            </a:r>
            <a:r>
              <a:rPr lang="it-IT" altLang="it-IT" sz="2052" b="1" i="1" dirty="0">
                <a:solidFill>
                  <a:srgbClr val="000000"/>
                </a:solidFill>
                <a:latin typeface="Arial" charset="0"/>
                <a:ea typeface="ＭＳ Ｐゴシック" charset="-128"/>
              </a:rPr>
              <a:t> 18.12.2018</a:t>
            </a:r>
          </a:p>
          <a:p>
            <a:pPr algn="ctr" defTabSz="384210" eaLnBrk="0" fontAlgn="base" hangingPunct="0">
              <a:spcBef>
                <a:spcPct val="0"/>
              </a:spcBef>
              <a:spcAft>
                <a:spcPct val="0"/>
              </a:spcAft>
              <a:buClr>
                <a:srgbClr val="000000"/>
              </a:buClr>
              <a:buSzPct val="100000"/>
              <a:defRPr/>
            </a:pPr>
            <a:r>
              <a:rPr lang="it-IT" altLang="it-IT" sz="2052" b="1" i="1" dirty="0">
                <a:solidFill>
                  <a:srgbClr val="000000"/>
                </a:solidFill>
                <a:latin typeface="Arial" charset="0"/>
                <a:ea typeface="ＭＳ Ｐゴシック" charset="-128"/>
              </a:rPr>
              <a:t>i</a:t>
            </a:r>
            <a:r>
              <a:rPr lang="en-US" altLang="it-IT" sz="2052" b="1" i="1" dirty="0" err="1">
                <a:solidFill>
                  <a:srgbClr val="000000"/>
                </a:solidFill>
                <a:latin typeface="Arial" charset="0"/>
                <a:ea typeface="ＭＳ Ｐゴシック" charset="-128"/>
              </a:rPr>
              <a:t>nabilitá</a:t>
            </a:r>
            <a:endParaRPr lang="en-US" altLang="it-IT" sz="2052" b="1" i="1" dirty="0">
              <a:solidFill>
                <a:srgbClr val="000000"/>
              </a:solidFill>
              <a:latin typeface="Arial" charset="0"/>
              <a:ea typeface="ＭＳ Ｐゴシック" charset="-128"/>
            </a:endParaRPr>
          </a:p>
          <a:p>
            <a:pPr algn="ctr" defTabSz="384210" eaLnBrk="0" fontAlgn="base" hangingPunct="0">
              <a:spcBef>
                <a:spcPct val="0"/>
              </a:spcBef>
              <a:spcAft>
                <a:spcPct val="0"/>
              </a:spcAft>
              <a:buClr>
                <a:srgbClr val="000000"/>
              </a:buClr>
              <a:buSzPct val="100000"/>
              <a:defRPr/>
            </a:pPr>
            <a:r>
              <a:rPr lang="en-US" altLang="it-IT" sz="2052" b="1" i="1" dirty="0" err="1">
                <a:solidFill>
                  <a:srgbClr val="000000"/>
                </a:solidFill>
                <a:latin typeface="Arial" charset="0"/>
                <a:ea typeface="ＭＳ Ｐゴシック" charset="-128"/>
              </a:rPr>
              <a:t>proficuo</a:t>
            </a:r>
            <a:r>
              <a:rPr lang="en-US" altLang="it-IT" sz="2052" b="1" i="1" dirty="0">
                <a:solidFill>
                  <a:srgbClr val="000000"/>
                </a:solidFill>
                <a:latin typeface="Arial" charset="0"/>
                <a:ea typeface="ＭＳ Ｐゴシック" charset="-128"/>
              </a:rPr>
              <a:t> </a:t>
            </a:r>
            <a:r>
              <a:rPr lang="en-US" altLang="it-IT" sz="2052" b="1" i="1" dirty="0" err="1">
                <a:solidFill>
                  <a:srgbClr val="000000"/>
                </a:solidFill>
                <a:latin typeface="Arial" charset="0"/>
                <a:ea typeface="ＭＳ Ｐゴシック" charset="-128"/>
              </a:rPr>
              <a:t>lavoro</a:t>
            </a:r>
            <a:endParaRPr lang="it-IT" altLang="it-IT" sz="2052" b="1" i="1" dirty="0">
              <a:solidFill>
                <a:srgbClr val="000000"/>
              </a:solidFill>
              <a:latin typeface="Arial" charset="0"/>
              <a:ea typeface="ＭＳ Ｐゴシック" charset="-128"/>
            </a:endParaRPr>
          </a:p>
        </p:txBody>
      </p:sp>
    </p:spTree>
    <p:extLst>
      <p:ext uri="{BB962C8B-B14F-4D97-AF65-F5344CB8AC3E}">
        <p14:creationId xmlns:p14="http://schemas.microsoft.com/office/powerpoint/2010/main" val="156884661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AF2C47DC-9160-4985-9919-5FF5C5EBAC8A}" type="slidenum">
              <a:rPr lang="it-IT" altLang="it-IT" sz="1197"/>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108</a:t>
            </a:fld>
            <a:endParaRPr lang="it-IT" altLang="it-IT" sz="1197" dirty="0"/>
          </a:p>
        </p:txBody>
      </p:sp>
      <p:sp>
        <p:nvSpPr>
          <p:cNvPr id="16386" name="Rectangle 2"/>
          <p:cNvSpPr>
            <a:spLocks noChangeArrowheads="1"/>
          </p:cNvSpPr>
          <p:nvPr/>
        </p:nvSpPr>
        <p:spPr bwMode="auto">
          <a:xfrm>
            <a:off x="938160" y="349774"/>
            <a:ext cx="7698067" cy="564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9286" tIns="44643" rIns="89286" bIns="44643">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FFFFFF"/>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FFFFFF"/>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FFFFFF"/>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FFFFFF"/>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FFFFFF"/>
                </a:solidFill>
                <a:latin typeface="Corbel" charset="0"/>
                <a:ea typeface="ＭＳ Ｐゴシック" charset="-128"/>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FFFFFF"/>
                </a:solidFill>
                <a:latin typeface="Corbel" charset="0"/>
                <a:ea typeface="ＭＳ Ｐゴシック" charset="-128"/>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FFFFFF"/>
                </a:solidFill>
                <a:latin typeface="Corbel" charset="0"/>
                <a:ea typeface="ＭＳ Ｐゴシック" charset="-128"/>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FFFFFF"/>
                </a:solidFill>
                <a:latin typeface="Corbel" charset="0"/>
                <a:ea typeface="ＭＳ Ｐゴシック" charset="-128"/>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FFFFFF"/>
                </a:solidFill>
                <a:latin typeface="Corbel" charset="0"/>
                <a:ea typeface="ＭＳ Ｐゴシック" charset="-128"/>
              </a:defRPr>
            </a:lvl9pPr>
          </a:lstStyle>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3079" b="1" dirty="0" err="1">
                <a:solidFill>
                  <a:srgbClr val="FF0000"/>
                </a:solidFill>
                <a:ea typeface="Corbel" charset="0"/>
                <a:cs typeface="Corbel" charset="0"/>
              </a:rPr>
              <a:t>Tabella</a:t>
            </a:r>
            <a:r>
              <a:rPr lang="en-US" altLang="it-IT" sz="3079" b="1" dirty="0">
                <a:solidFill>
                  <a:srgbClr val="FF0000"/>
                </a:solidFill>
                <a:ea typeface="Corbel" charset="0"/>
                <a:cs typeface="Corbel" charset="0"/>
              </a:rPr>
              <a:t> </a:t>
            </a:r>
            <a:r>
              <a:rPr lang="en-US" altLang="it-IT" sz="3079" b="1" dirty="0" err="1">
                <a:solidFill>
                  <a:srgbClr val="FF0000"/>
                </a:solidFill>
                <a:ea typeface="Corbel" charset="0"/>
                <a:cs typeface="Corbel" charset="0"/>
              </a:rPr>
              <a:t>valutativa</a:t>
            </a:r>
            <a:r>
              <a:rPr lang="en-US" altLang="it-IT" sz="3079" b="1" dirty="0">
                <a:solidFill>
                  <a:srgbClr val="FF0000"/>
                </a:solidFill>
                <a:ea typeface="Corbel" charset="0"/>
                <a:cs typeface="Corbel" charset="0"/>
              </a:rPr>
              <a:t> del </a:t>
            </a:r>
            <a:r>
              <a:rPr lang="en-US" altLang="it-IT" sz="3079" b="1" dirty="0" err="1">
                <a:solidFill>
                  <a:srgbClr val="FF0000"/>
                </a:solidFill>
                <a:ea typeface="Corbel" charset="0"/>
                <a:cs typeface="Corbel" charset="0"/>
              </a:rPr>
              <a:t>verbale</a:t>
            </a:r>
            <a:r>
              <a:rPr lang="en-US" altLang="it-IT" sz="3079" b="1" dirty="0">
                <a:solidFill>
                  <a:srgbClr val="FF0000"/>
                </a:solidFill>
                <a:ea typeface="Corbel" charset="0"/>
                <a:cs typeface="Corbel" charset="0"/>
              </a:rPr>
              <a:t> CMV</a:t>
            </a:r>
          </a:p>
        </p:txBody>
      </p:sp>
      <p:graphicFrame>
        <p:nvGraphicFramePr>
          <p:cNvPr id="3" name="Tabella 2"/>
          <p:cNvGraphicFramePr>
            <a:graphicFrameLocks noGrp="1"/>
          </p:cNvGraphicFramePr>
          <p:nvPr/>
        </p:nvGraphicFramePr>
        <p:xfrm>
          <a:off x="1082075" y="966162"/>
          <a:ext cx="7801251" cy="4844384"/>
        </p:xfrm>
        <a:graphic>
          <a:graphicData uri="http://schemas.openxmlformats.org/drawingml/2006/table">
            <a:tbl>
              <a:tblPr/>
              <a:tblGrid>
                <a:gridCol w="1046775">
                  <a:extLst>
                    <a:ext uri="{9D8B030D-6E8A-4147-A177-3AD203B41FA5}">
                      <a16:colId xmlns:a16="http://schemas.microsoft.com/office/drawing/2014/main" val="20000"/>
                    </a:ext>
                  </a:extLst>
                </a:gridCol>
                <a:gridCol w="1182542">
                  <a:extLst>
                    <a:ext uri="{9D8B030D-6E8A-4147-A177-3AD203B41FA5}">
                      <a16:colId xmlns:a16="http://schemas.microsoft.com/office/drawing/2014/main" val="20001"/>
                    </a:ext>
                  </a:extLst>
                </a:gridCol>
                <a:gridCol w="1132308">
                  <a:extLst>
                    <a:ext uri="{9D8B030D-6E8A-4147-A177-3AD203B41FA5}">
                      <a16:colId xmlns:a16="http://schemas.microsoft.com/office/drawing/2014/main" val="20002"/>
                    </a:ext>
                  </a:extLst>
                </a:gridCol>
                <a:gridCol w="1194762">
                  <a:extLst>
                    <a:ext uri="{9D8B030D-6E8A-4147-A177-3AD203B41FA5}">
                      <a16:colId xmlns:a16="http://schemas.microsoft.com/office/drawing/2014/main" val="20003"/>
                    </a:ext>
                  </a:extLst>
                </a:gridCol>
                <a:gridCol w="1572198">
                  <a:extLst>
                    <a:ext uri="{9D8B030D-6E8A-4147-A177-3AD203B41FA5}">
                      <a16:colId xmlns:a16="http://schemas.microsoft.com/office/drawing/2014/main" val="20004"/>
                    </a:ext>
                  </a:extLst>
                </a:gridCol>
                <a:gridCol w="1672666">
                  <a:extLst>
                    <a:ext uri="{9D8B030D-6E8A-4147-A177-3AD203B41FA5}">
                      <a16:colId xmlns:a16="http://schemas.microsoft.com/office/drawing/2014/main" val="20005"/>
                    </a:ext>
                  </a:extLst>
                </a:gridCol>
              </a:tblGrid>
              <a:tr h="577622">
                <a:tc gridSpan="6">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2100" b="0" i="0" u="none" strike="noStrike" cap="none" normalizeH="0" baseline="0" dirty="0">
                          <a:ln>
                            <a:noFill/>
                          </a:ln>
                          <a:solidFill>
                            <a:schemeClr val="tx1"/>
                          </a:solidFill>
                          <a:effectLst/>
                          <a:latin typeface="Corbel" charset="0"/>
                          <a:ea typeface="ＭＳ Ｐゴシック" charset="-128"/>
                        </a:rPr>
                        <a:t>COMMISSIONE MEDICA DI VERIFICA DI____________________</a:t>
                      </a: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252550">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ANAMNESI</a:t>
                      </a:r>
                    </a:p>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400" b="1" i="0" u="none" strike="noStrike" cap="none" normalizeH="0" baseline="0" dirty="0">
                        <a:ln>
                          <a:noFill/>
                        </a:ln>
                        <a:solidFill>
                          <a:schemeClr val="tx1"/>
                        </a:solidFill>
                        <a:effectLst/>
                        <a:latin typeface="Corbel" charset="0"/>
                        <a:ea typeface="ＭＳ Ｐゴシック" charset="-128"/>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CLINICA</a:t>
                      </a:r>
                    </a:p>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400" b="1" i="0" u="none" strike="noStrike" cap="none" normalizeH="0" baseline="0" dirty="0">
                        <a:ln>
                          <a:noFill/>
                        </a:ln>
                        <a:solidFill>
                          <a:schemeClr val="tx1"/>
                        </a:solidFill>
                        <a:effectLst/>
                        <a:latin typeface="Corbel" charset="0"/>
                        <a:ea typeface="ＭＳ Ｐゴシック" charset="-128"/>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AMM.VA</a:t>
                      </a:r>
                    </a:p>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400" b="1" i="0" u="none" strike="noStrike" cap="none" normalizeH="0" baseline="0" dirty="0">
                        <a:ln>
                          <a:noFill/>
                        </a:ln>
                        <a:solidFill>
                          <a:schemeClr val="tx1"/>
                        </a:solidFill>
                        <a:effectLst/>
                        <a:latin typeface="Corbel" charset="0"/>
                        <a:ea typeface="ＭＳ Ｐゴシック" charset="-128"/>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CARENTE</a:t>
                      </a: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MANCANTE</a:t>
                      </a:r>
                      <a:endParaRPr kumimoji="0" lang="it-IT" altLang="it-IT" sz="2100" b="0" i="0" u="none" strike="noStrike" cap="none" normalizeH="0" baseline="0" dirty="0">
                        <a:ln>
                          <a:noFill/>
                        </a:ln>
                        <a:solidFill>
                          <a:schemeClr val="tx1"/>
                        </a:solidFill>
                        <a:effectLst/>
                        <a:latin typeface="Corbel" charset="0"/>
                        <a:ea typeface="ＭＳ Ｐゴシック" charset="-128"/>
                      </a:endParaRP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CERTIFICATI</a:t>
                      </a: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MEDICI</a:t>
                      </a:r>
                    </a:p>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400" b="1" i="0" u="none" strike="noStrike" cap="none" normalizeH="0" baseline="0" dirty="0">
                        <a:ln>
                          <a:noFill/>
                        </a:ln>
                        <a:solidFill>
                          <a:schemeClr val="tx1"/>
                        </a:solidFill>
                        <a:effectLst/>
                        <a:latin typeface="Corbel" charset="0"/>
                        <a:ea typeface="ＭＳ Ｐゴシック" charset="-128"/>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200" b="1" i="0" u="none" strike="noStrike" cap="none" normalizeH="0" baseline="0" dirty="0">
                          <a:ln>
                            <a:noFill/>
                          </a:ln>
                          <a:solidFill>
                            <a:schemeClr val="tx1"/>
                          </a:solidFill>
                          <a:effectLst/>
                          <a:latin typeface="Corbel" charset="0"/>
                          <a:ea typeface="ＭＳ Ｐゴシック" charset="-128"/>
                        </a:rPr>
                        <a:t>NON TRASCRITTI</a:t>
                      </a:r>
                    </a:p>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200" b="1" i="0" u="none" strike="noStrike" cap="none" normalizeH="0" baseline="0" dirty="0">
                        <a:ln>
                          <a:noFill/>
                        </a:ln>
                        <a:solidFill>
                          <a:schemeClr val="tx1"/>
                        </a:solidFill>
                        <a:effectLst/>
                        <a:latin typeface="Corbel" charset="0"/>
                        <a:ea typeface="ＭＳ Ｐゴシック" charset="-128"/>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200" b="1" i="0" u="none" strike="noStrike" cap="none" normalizeH="0" baseline="0" dirty="0">
                          <a:ln>
                            <a:noFill/>
                          </a:ln>
                          <a:solidFill>
                            <a:schemeClr val="tx1"/>
                          </a:solidFill>
                          <a:effectLst/>
                          <a:latin typeface="Corbel" charset="0"/>
                          <a:ea typeface="ＭＳ Ｐゴシック" charset="-128"/>
                        </a:rPr>
                        <a:t>NON</a:t>
                      </a: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200" b="1" i="0" u="none" strike="noStrike" cap="none" normalizeH="0" baseline="0" dirty="0">
                          <a:ln>
                            <a:noFill/>
                          </a:ln>
                          <a:solidFill>
                            <a:schemeClr val="tx1"/>
                          </a:solidFill>
                          <a:effectLst/>
                          <a:latin typeface="Corbel" charset="0"/>
                          <a:ea typeface="ＭＳ Ｐゴシック" charset="-128"/>
                        </a:rPr>
                        <a:t>AGGIORNATI</a:t>
                      </a: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ESAME</a:t>
                      </a: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OBIETTIVO</a:t>
                      </a:r>
                    </a:p>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400" b="1" i="0" u="none" strike="noStrike" cap="none" normalizeH="0" baseline="0" dirty="0">
                        <a:ln>
                          <a:noFill/>
                        </a:ln>
                        <a:solidFill>
                          <a:schemeClr val="tx1"/>
                        </a:solidFill>
                        <a:effectLst/>
                        <a:latin typeface="Corbel" charset="0"/>
                        <a:ea typeface="ＭＳ Ｐゴシック" charset="-128"/>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NON</a:t>
                      </a: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SUFFICIENTE</a:t>
                      </a:r>
                    </a:p>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400" b="1" i="0" u="none" strike="noStrike" cap="none" normalizeH="0" baseline="0" dirty="0">
                        <a:ln>
                          <a:noFill/>
                        </a:ln>
                        <a:solidFill>
                          <a:schemeClr val="tx1"/>
                        </a:solidFill>
                        <a:effectLst/>
                        <a:latin typeface="Corbel" charset="0"/>
                        <a:ea typeface="ＭＳ Ｐゴシック" charset="-128"/>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INCONGRUO</a:t>
                      </a: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DIAGNOSI</a:t>
                      </a:r>
                    </a:p>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400" b="1" i="0" u="none" strike="noStrike" cap="none" normalizeH="0" baseline="0" dirty="0">
                        <a:ln>
                          <a:noFill/>
                        </a:ln>
                        <a:solidFill>
                          <a:schemeClr val="tx1"/>
                        </a:solidFill>
                        <a:effectLst/>
                        <a:latin typeface="Corbel" charset="0"/>
                        <a:ea typeface="ＭＳ Ｐゴシック" charset="-128"/>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INCONGRUA</a:t>
                      </a: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CON DOC.NE</a:t>
                      </a:r>
                    </a:p>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400" b="1" i="0" u="none" strike="noStrike" cap="none" normalizeH="0" baseline="0" dirty="0">
                        <a:ln>
                          <a:noFill/>
                        </a:ln>
                        <a:solidFill>
                          <a:schemeClr val="tx1"/>
                        </a:solidFill>
                        <a:effectLst/>
                        <a:latin typeface="Corbel" charset="0"/>
                        <a:ea typeface="ＭＳ Ｐゴシック" charset="-128"/>
                      </a:endParaRPr>
                    </a:p>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400" b="1" i="0" u="none" strike="noStrike" cap="none" normalizeH="0" baseline="0" dirty="0">
                        <a:ln>
                          <a:noFill/>
                        </a:ln>
                        <a:solidFill>
                          <a:schemeClr val="tx1"/>
                        </a:solidFill>
                        <a:effectLst/>
                        <a:latin typeface="Corbel" charset="0"/>
                        <a:ea typeface="ＭＳ Ｐゴシック" charset="-128"/>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NON</a:t>
                      </a: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VALUTABILE</a:t>
                      </a: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GIUDIZIO</a:t>
                      </a: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INIDONEIT</a:t>
                      </a:r>
                      <a:r>
                        <a:rPr kumimoji="0" lang="en-US" altLang="it-IT" sz="1400" b="1" i="0" u="none" strike="noStrike" cap="none" normalizeH="0" baseline="0" dirty="0" err="1">
                          <a:ln>
                            <a:noFill/>
                          </a:ln>
                          <a:solidFill>
                            <a:schemeClr val="tx1"/>
                          </a:solidFill>
                          <a:effectLst/>
                          <a:latin typeface="Corbel" charset="0"/>
                          <a:ea typeface="ＭＳ Ｐゴシック" charset="-128"/>
                        </a:rPr>
                        <a:t>Á</a:t>
                      </a:r>
                      <a:endParaRPr kumimoji="0" lang="en-US" altLang="it-IT" sz="1400" b="1" i="0" u="none" strike="noStrike" cap="none" normalizeH="0" baseline="0" dirty="0">
                        <a:ln>
                          <a:noFill/>
                        </a:ln>
                        <a:solidFill>
                          <a:schemeClr val="tx1"/>
                        </a:solidFill>
                        <a:effectLst/>
                        <a:latin typeface="Corbel" charset="0"/>
                        <a:ea typeface="ＭＳ Ｐゴシック" charset="-128"/>
                      </a:endParaRPr>
                    </a:p>
                    <a:p>
                      <a:pPr marL="0" marR="0" lvl="0" indent="0" algn="ctr" defTabSz="503238" rtl="0" eaLnBrk="1" fontAlgn="base" latinLnBrk="0" hangingPunct="1">
                        <a:lnSpc>
                          <a:spcPct val="115000"/>
                        </a:lnSpc>
                        <a:spcBef>
                          <a:spcPct val="0"/>
                        </a:spcBef>
                        <a:spcAft>
                          <a:spcPct val="0"/>
                        </a:spcAft>
                        <a:buClrTx/>
                        <a:buSzTx/>
                        <a:buFontTx/>
                        <a:buNone/>
                        <a:tabLst/>
                      </a:pPr>
                      <a:endParaRPr kumimoji="0" lang="en-US" altLang="it-IT" sz="1400" b="1" i="0" u="none" strike="noStrike" cap="none" normalizeH="0" baseline="0" dirty="0">
                        <a:ln>
                          <a:noFill/>
                        </a:ln>
                        <a:solidFill>
                          <a:schemeClr val="tx1"/>
                        </a:solidFill>
                        <a:effectLst/>
                        <a:latin typeface="Corbel" charset="0"/>
                        <a:ea typeface="ＭＳ Ｐゴシック" charset="-128"/>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en-US" altLang="it-IT" sz="1400" b="1" i="0" u="none" strike="noStrike" cap="none" normalizeH="0" baseline="0" dirty="0">
                          <a:ln>
                            <a:noFill/>
                          </a:ln>
                          <a:solidFill>
                            <a:srgbClr val="FF0000"/>
                          </a:solidFill>
                          <a:effectLst/>
                          <a:latin typeface="Corbel" charset="0"/>
                          <a:ea typeface="ＭＳ Ｐゴシック" charset="-128"/>
                        </a:rPr>
                        <a:t>NON CONFORME</a:t>
                      </a:r>
                    </a:p>
                    <a:p>
                      <a:pPr marL="0" marR="0" lvl="0" indent="0" algn="ctr" defTabSz="503238" rtl="0" eaLnBrk="1" fontAlgn="base" latinLnBrk="0" hangingPunct="1">
                        <a:lnSpc>
                          <a:spcPct val="115000"/>
                        </a:lnSpc>
                        <a:spcBef>
                          <a:spcPct val="0"/>
                        </a:spcBef>
                        <a:spcAft>
                          <a:spcPct val="0"/>
                        </a:spcAft>
                        <a:buClrTx/>
                        <a:buSzTx/>
                        <a:buFontTx/>
                        <a:buNone/>
                        <a:tabLst/>
                      </a:pPr>
                      <a:endParaRPr kumimoji="0" lang="en-US" altLang="it-IT" sz="1400" b="1" i="0" u="none" strike="noStrike" cap="none" normalizeH="0" baseline="0" dirty="0">
                        <a:ln>
                          <a:noFill/>
                        </a:ln>
                        <a:solidFill>
                          <a:schemeClr val="tx1"/>
                        </a:solidFill>
                        <a:effectLst/>
                        <a:latin typeface="Corbel" charset="0"/>
                        <a:ea typeface="ＭＳ Ｐゴシック" charset="-128"/>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en-US" altLang="it-IT" sz="1400" b="1" i="0" u="none" strike="noStrike" cap="none" normalizeH="0" baseline="0" dirty="0">
                          <a:ln>
                            <a:noFill/>
                          </a:ln>
                          <a:solidFill>
                            <a:schemeClr val="tx1"/>
                          </a:solidFill>
                          <a:effectLst/>
                          <a:latin typeface="Corbel" charset="0"/>
                          <a:ea typeface="ＭＳ Ｐゴシック" charset="-128"/>
                        </a:rPr>
                        <a:t>NON CORRETTO</a:t>
                      </a:r>
                    </a:p>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400" b="1" i="0" u="none" strike="noStrike" cap="none" normalizeH="0" baseline="0" dirty="0">
                        <a:ln>
                          <a:noFill/>
                        </a:ln>
                        <a:solidFill>
                          <a:schemeClr val="tx1"/>
                        </a:solidFill>
                        <a:effectLst/>
                        <a:latin typeface="Corbel" charset="0"/>
                        <a:ea typeface="ＭＳ Ｐゴシック" charset="-128"/>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NON VALUTABILE</a:t>
                      </a:r>
                    </a:p>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200" b="0" i="0" u="none" strike="noStrike" cap="none" normalizeH="0" baseline="0" dirty="0">
                        <a:ln>
                          <a:noFill/>
                        </a:ln>
                        <a:solidFill>
                          <a:schemeClr val="tx1"/>
                        </a:solidFill>
                        <a:effectLst/>
                        <a:latin typeface="Calibri" charset="0"/>
                        <a:ea typeface="Calibri" charset="0"/>
                        <a:cs typeface="Times New Roman" charset="0"/>
                      </a:endParaRP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GIUDIZIO INABILIT</a:t>
                      </a:r>
                      <a:r>
                        <a:rPr kumimoji="0" lang="en-US" altLang="it-IT" sz="1400" b="1" i="0" u="none" strike="noStrike" cap="none" normalizeH="0" baseline="0" dirty="0" err="1">
                          <a:ln>
                            <a:noFill/>
                          </a:ln>
                          <a:solidFill>
                            <a:schemeClr val="tx1"/>
                          </a:solidFill>
                          <a:effectLst/>
                          <a:latin typeface="Corbel" charset="0"/>
                          <a:ea typeface="ＭＳ Ｐゴシック" charset="-128"/>
                        </a:rPr>
                        <a:t>Á</a:t>
                      </a:r>
                      <a:endParaRPr kumimoji="0" lang="it-IT" altLang="it-IT" sz="1400" b="1" i="0" u="none" strike="noStrike" cap="none" normalizeH="0" baseline="0" dirty="0">
                        <a:ln>
                          <a:noFill/>
                        </a:ln>
                        <a:solidFill>
                          <a:schemeClr val="tx1"/>
                        </a:solidFill>
                        <a:effectLst/>
                        <a:latin typeface="Corbel" charset="0"/>
                        <a:ea typeface="ＭＳ Ｐゴシック" charset="-128"/>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EX LEGGE 335/95 </a:t>
                      </a:r>
                    </a:p>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400" b="1" i="0" u="none" strike="noStrike" cap="none" normalizeH="0" baseline="0" dirty="0">
                        <a:ln>
                          <a:noFill/>
                        </a:ln>
                        <a:solidFill>
                          <a:schemeClr val="tx1"/>
                        </a:solidFill>
                        <a:effectLst/>
                        <a:latin typeface="Corbel" charset="0"/>
                        <a:ea typeface="ＭＳ Ｐゴシック" charset="-128"/>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rgbClr val="FF0000"/>
                          </a:solidFill>
                          <a:effectLst/>
                          <a:latin typeface="Corbel" charset="0"/>
                          <a:ea typeface="ＭＳ Ｐゴシック" charset="-128"/>
                        </a:rPr>
                        <a:t>NON CONFORME</a:t>
                      </a:r>
                    </a:p>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400" b="1" i="0" u="none" strike="noStrike" cap="none" normalizeH="0" baseline="0" dirty="0">
                        <a:ln>
                          <a:noFill/>
                        </a:ln>
                        <a:solidFill>
                          <a:schemeClr val="tx1"/>
                        </a:solidFill>
                        <a:effectLst/>
                        <a:latin typeface="Corbel" charset="0"/>
                        <a:ea typeface="ＭＳ Ｐゴシック" charset="-128"/>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NON CORRETTO</a:t>
                      </a:r>
                    </a:p>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400" b="1" i="0" u="none" strike="noStrike" cap="none" normalizeH="0" baseline="0" dirty="0">
                        <a:ln>
                          <a:noFill/>
                        </a:ln>
                        <a:solidFill>
                          <a:schemeClr val="tx1"/>
                        </a:solidFill>
                        <a:effectLst/>
                        <a:latin typeface="Corbel" charset="0"/>
                        <a:ea typeface="ＭＳ Ｐゴシック" charset="-128"/>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Corbel" charset="0"/>
                          <a:ea typeface="ＭＳ Ｐゴシック" charset="-128"/>
                        </a:rPr>
                        <a:t>NON VALUTABILE</a:t>
                      </a: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extLst>
                  <a:ext uri="{0D108BD9-81ED-4DB2-BD59-A6C34878D82A}">
                    <a16:rowId xmlns:a16="http://schemas.microsoft.com/office/drawing/2014/main" val="10001"/>
                  </a:ext>
                </a:extLst>
              </a:tr>
              <a:tr h="359732">
                <a:tc>
                  <a:txBody>
                    <a:bodyPr/>
                    <a:lstStyle/>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2100" b="0" i="0" u="none" strike="noStrike" cap="none" normalizeH="0" baseline="0" dirty="0">
                        <a:ln>
                          <a:noFill/>
                        </a:ln>
                        <a:solidFill>
                          <a:schemeClr val="tx1"/>
                        </a:solidFill>
                        <a:effectLst/>
                        <a:latin typeface="Corbel" charset="0"/>
                        <a:ea typeface="ＭＳ Ｐゴシック" charset="-128"/>
                      </a:endParaRP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200" b="1" i="0" u="none" strike="noStrike" cap="none" normalizeH="0" baseline="0" dirty="0">
                        <a:ln>
                          <a:noFill/>
                        </a:ln>
                        <a:solidFill>
                          <a:schemeClr val="tx1"/>
                        </a:solidFill>
                        <a:effectLst/>
                        <a:latin typeface="Corbel" charset="0"/>
                        <a:ea typeface="ＭＳ Ｐゴシック" charset="-128"/>
                      </a:endParaRP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400" b="1" i="0" u="none" strike="noStrike" cap="none" normalizeH="0" baseline="0" dirty="0">
                        <a:ln>
                          <a:noFill/>
                        </a:ln>
                        <a:solidFill>
                          <a:schemeClr val="tx1"/>
                        </a:solidFill>
                        <a:effectLst/>
                        <a:latin typeface="Corbel" charset="0"/>
                        <a:ea typeface="ＭＳ Ｐゴシック" charset="-128"/>
                      </a:endParaRP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400" b="1" i="0" u="none" strike="noStrike" cap="none" normalizeH="0" baseline="0" dirty="0">
                        <a:ln>
                          <a:noFill/>
                        </a:ln>
                        <a:solidFill>
                          <a:schemeClr val="tx1"/>
                        </a:solidFill>
                        <a:effectLst/>
                        <a:latin typeface="Corbel" charset="0"/>
                        <a:ea typeface="ＭＳ Ｐゴシック" charset="-128"/>
                      </a:endParaRP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700" b="0" i="0" u="none" strike="noStrike" cap="none" normalizeH="0" baseline="0" dirty="0" smtClean="0">
                          <a:ln>
                            <a:noFill/>
                          </a:ln>
                          <a:solidFill>
                            <a:schemeClr val="tx1"/>
                          </a:solidFill>
                          <a:effectLst/>
                          <a:latin typeface="Calibri" charset="0"/>
                          <a:ea typeface="Calibri" charset="0"/>
                          <a:cs typeface="Times New Roman" charset="0"/>
                        </a:rPr>
                        <a:t>X</a:t>
                      </a:r>
                      <a:endParaRPr kumimoji="0" lang="it-IT" altLang="it-IT" sz="1700" b="0" i="0" u="none" strike="noStrike" cap="none" normalizeH="0" baseline="0" dirty="0">
                        <a:ln>
                          <a:noFill/>
                        </a:ln>
                        <a:solidFill>
                          <a:schemeClr val="tx1"/>
                        </a:solidFill>
                        <a:effectLst/>
                        <a:latin typeface="Calibri" charset="0"/>
                        <a:ea typeface="Calibri" charset="0"/>
                        <a:cs typeface="Times New Roman" charset="0"/>
                      </a:endParaRP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400" b="1" i="0" u="none" strike="noStrike" cap="none" normalizeH="0" baseline="0" dirty="0">
                        <a:ln>
                          <a:noFill/>
                        </a:ln>
                        <a:solidFill>
                          <a:schemeClr val="tx1"/>
                        </a:solidFill>
                        <a:effectLst/>
                        <a:latin typeface="Corbel" charset="0"/>
                        <a:ea typeface="ＭＳ Ｐゴシック" charset="-128"/>
                      </a:endParaRP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extLst>
                  <a:ext uri="{0D108BD9-81ED-4DB2-BD59-A6C34878D82A}">
                    <a16:rowId xmlns:a16="http://schemas.microsoft.com/office/drawing/2014/main" val="10002"/>
                  </a:ext>
                </a:extLst>
              </a:tr>
              <a:tr h="1110214">
                <a:tc gridSpan="4">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200" b="1" i="0" u="none" strike="noStrike" cap="none" normalizeH="0" baseline="0" dirty="0">
                          <a:ln>
                            <a:noFill/>
                          </a:ln>
                          <a:solidFill>
                            <a:schemeClr val="tx1"/>
                          </a:solidFill>
                          <a:effectLst/>
                          <a:latin typeface="Arial" charset="0"/>
                          <a:ea typeface="Calibri" charset="0"/>
                          <a:cs typeface="Times New Roman" charset="0"/>
                        </a:rPr>
                        <a:t> </a:t>
                      </a:r>
                      <a:endParaRPr kumimoji="0" lang="it-IT" altLang="it-IT" sz="600" b="0" i="0" u="none" strike="noStrike" cap="none" normalizeH="0" baseline="0" dirty="0">
                        <a:ln>
                          <a:noFill/>
                        </a:ln>
                        <a:solidFill>
                          <a:schemeClr val="tx1"/>
                        </a:solidFill>
                        <a:effectLst/>
                        <a:latin typeface="Calibri" charset="0"/>
                        <a:ea typeface="Calibri" charset="0"/>
                        <a:cs typeface="Times New Roman" charset="0"/>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200" b="1" i="0" u="none" strike="noStrike" cap="none" normalizeH="0" baseline="0" dirty="0" smtClean="0">
                          <a:ln>
                            <a:noFill/>
                          </a:ln>
                          <a:solidFill>
                            <a:srgbClr val="FF0000"/>
                          </a:solidFill>
                          <a:effectLst/>
                          <a:latin typeface="Arial" charset="0"/>
                          <a:ea typeface="Calibri" charset="0"/>
                          <a:cs typeface="Times New Roman" charset="0"/>
                        </a:rPr>
                        <a:t>ASPETTI FORMALI SEPPUR FONDANTI  </a:t>
                      </a:r>
                    </a:p>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200" b="1" i="0" u="none" strike="noStrike" cap="none" normalizeH="0" baseline="0" dirty="0" smtClean="0">
                        <a:ln>
                          <a:noFill/>
                        </a:ln>
                        <a:solidFill>
                          <a:srgbClr val="FF0000"/>
                        </a:solidFill>
                        <a:effectLst/>
                        <a:latin typeface="Arial" charset="0"/>
                        <a:ea typeface="Calibri" charset="0"/>
                        <a:cs typeface="Times New Roman" charset="0"/>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200" b="1" i="0" u="none" strike="noStrike" cap="none" normalizeH="0" baseline="0" dirty="0" smtClean="0">
                          <a:ln>
                            <a:noFill/>
                          </a:ln>
                          <a:solidFill>
                            <a:srgbClr val="FF0000"/>
                          </a:solidFill>
                          <a:effectLst/>
                          <a:latin typeface="Arial" charset="0"/>
                          <a:ea typeface="Calibri" charset="0"/>
                          <a:cs typeface="Times New Roman" charset="0"/>
                        </a:rPr>
                        <a:t>LA DIAGNOSI (FUNZIONALE) E IL CONSEGUENTE GIUDIZIO</a:t>
                      </a:r>
                      <a:r>
                        <a:rPr kumimoji="0" lang="it-IT" altLang="it-IT" sz="1200" b="1" i="0" u="none" strike="noStrike" cap="none" normalizeH="0" baseline="0" dirty="0">
                          <a:ln>
                            <a:noFill/>
                          </a:ln>
                          <a:solidFill>
                            <a:schemeClr val="tx1"/>
                          </a:solidFill>
                          <a:effectLst/>
                          <a:latin typeface="Arial" charset="0"/>
                          <a:ea typeface="Calibri" charset="0"/>
                          <a:cs typeface="Times New Roman" charset="0"/>
                        </a:rPr>
                        <a:t> </a:t>
                      </a:r>
                      <a:endParaRPr kumimoji="0" lang="it-IT" altLang="it-IT" sz="600" b="0" i="0" u="none" strike="noStrike" cap="none" normalizeH="0" baseline="0" dirty="0">
                        <a:ln>
                          <a:noFill/>
                        </a:ln>
                        <a:solidFill>
                          <a:schemeClr val="tx1"/>
                        </a:solidFill>
                        <a:effectLst/>
                        <a:latin typeface="Calibri" charset="0"/>
                        <a:ea typeface="Calibri" charset="0"/>
                        <a:cs typeface="Times New Roman" charset="0"/>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200" b="1" i="0" u="none" strike="noStrike" cap="none" normalizeH="0" baseline="0" dirty="0">
                          <a:ln>
                            <a:noFill/>
                          </a:ln>
                          <a:solidFill>
                            <a:schemeClr val="tx1"/>
                          </a:solidFill>
                          <a:effectLst/>
                          <a:latin typeface="Arial" charset="0"/>
                          <a:ea typeface="Calibri" charset="0"/>
                          <a:cs typeface="Times New Roman" charset="0"/>
                        </a:rPr>
                        <a:t>   </a:t>
                      </a:r>
                      <a:endParaRPr kumimoji="0" lang="it-IT" altLang="it-IT" sz="600" b="0" i="0" u="none" strike="noStrike" cap="none" normalizeH="0" baseline="0" dirty="0">
                        <a:ln>
                          <a:noFill/>
                        </a:ln>
                        <a:solidFill>
                          <a:schemeClr val="tx1"/>
                        </a:solidFill>
                        <a:effectLst/>
                        <a:latin typeface="Calibri" charset="0"/>
                        <a:ea typeface="Calibri" charset="0"/>
                        <a:cs typeface="Times New Roman" charset="0"/>
                      </a:endParaRP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700" b="0" i="0" u="none" strike="noStrike" cap="none" normalizeH="0" baseline="0" dirty="0">
                        <a:ln>
                          <a:noFill/>
                        </a:ln>
                        <a:solidFill>
                          <a:schemeClr val="tx1"/>
                        </a:solidFill>
                        <a:effectLst/>
                        <a:latin typeface="Calibri" charset="0"/>
                        <a:ea typeface="Calibri" charset="0"/>
                        <a:cs typeface="Times New Roman" charset="0"/>
                      </a:endParaRPr>
                    </a:p>
                  </a:txBody>
                  <a:tcPr marL="44046" marR="440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700" b="0" i="0" u="none" strike="noStrike" cap="none" normalizeH="0" baseline="0" dirty="0">
                        <a:ln>
                          <a:noFill/>
                        </a:ln>
                        <a:solidFill>
                          <a:schemeClr val="tx1"/>
                        </a:solidFill>
                        <a:effectLst/>
                        <a:latin typeface="Calibri" charset="0"/>
                        <a:ea typeface="Calibri" charset="0"/>
                        <a:cs typeface="Times New Roman" charset="0"/>
                      </a:endParaRPr>
                    </a:p>
                  </a:txBody>
                  <a:tcPr marL="44046" marR="440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700" b="0" i="0" u="none" strike="noStrike" cap="none" normalizeH="0" baseline="0" dirty="0">
                        <a:ln>
                          <a:noFill/>
                        </a:ln>
                        <a:solidFill>
                          <a:schemeClr val="tx1"/>
                        </a:solidFill>
                        <a:effectLst/>
                        <a:latin typeface="Calibri" charset="0"/>
                        <a:ea typeface="Calibri" charset="0"/>
                        <a:cs typeface="Times New Roman" charset="0"/>
                      </a:endParaRPr>
                    </a:p>
                  </a:txBody>
                  <a:tcPr marL="44046" marR="440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200" b="1" i="0" u="none" strike="noStrike" cap="none" normalizeH="0" baseline="0" dirty="0">
                          <a:ln>
                            <a:noFill/>
                          </a:ln>
                          <a:solidFill>
                            <a:schemeClr val="tx1"/>
                          </a:solidFill>
                          <a:effectLst/>
                          <a:latin typeface="Arial" charset="0"/>
                          <a:ea typeface="Calibri" charset="0"/>
                          <a:cs typeface="Times New Roman" charset="0"/>
                        </a:rPr>
                        <a:t> </a:t>
                      </a:r>
                      <a:endParaRPr kumimoji="0" lang="it-IT" altLang="it-IT" sz="600" b="0" i="0" u="none" strike="noStrike" cap="none" normalizeH="0" baseline="0" dirty="0">
                        <a:ln>
                          <a:noFill/>
                        </a:ln>
                        <a:solidFill>
                          <a:schemeClr val="tx1"/>
                        </a:solidFill>
                        <a:effectLst/>
                        <a:latin typeface="Calibri" charset="0"/>
                        <a:ea typeface="Calibri" charset="0"/>
                        <a:cs typeface="Times New Roman" charset="0"/>
                      </a:endParaRPr>
                    </a:p>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200" b="1" i="0" u="none" strike="noStrike" cap="none" normalizeH="0" baseline="0" dirty="0" smtClean="0">
                        <a:ln>
                          <a:noFill/>
                        </a:ln>
                        <a:solidFill>
                          <a:schemeClr val="tx1"/>
                        </a:solidFill>
                        <a:effectLst/>
                        <a:latin typeface="Arial" charset="0"/>
                        <a:ea typeface="Calibri" charset="0"/>
                        <a:cs typeface="Times New Roman" charset="0"/>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500" b="1" i="0" u="none" strike="noStrike" cap="none" normalizeH="0" baseline="0" dirty="0" smtClean="0">
                          <a:ln>
                            <a:noFill/>
                          </a:ln>
                          <a:solidFill>
                            <a:srgbClr val="FF0000"/>
                          </a:solidFill>
                          <a:effectLst/>
                          <a:latin typeface="Arial" charset="0"/>
                          <a:ea typeface="Calibri" charset="0"/>
                          <a:cs typeface="Times New Roman" charset="0"/>
                        </a:rPr>
                        <a:t>ASPETTI SOSTANZIALI</a:t>
                      </a:r>
                      <a:r>
                        <a:rPr kumimoji="0" lang="it-IT" altLang="it-IT" sz="1200" b="1" i="0" u="none" strike="noStrike" cap="none" normalizeH="0" baseline="0" dirty="0">
                          <a:ln>
                            <a:noFill/>
                          </a:ln>
                          <a:solidFill>
                            <a:schemeClr val="tx1"/>
                          </a:solidFill>
                          <a:effectLst/>
                          <a:latin typeface="Arial" charset="0"/>
                          <a:ea typeface="Calibri" charset="0"/>
                          <a:cs typeface="Times New Roman" charset="0"/>
                        </a:rPr>
                        <a:t>  </a:t>
                      </a:r>
                      <a:endParaRPr kumimoji="0" lang="it-IT" altLang="it-IT" sz="600" b="0" i="0" u="none" strike="noStrike" cap="none" normalizeH="0" baseline="0" dirty="0">
                        <a:ln>
                          <a:noFill/>
                        </a:ln>
                        <a:solidFill>
                          <a:schemeClr val="tx1"/>
                        </a:solidFill>
                        <a:effectLst/>
                        <a:latin typeface="Calibri" charset="0"/>
                        <a:ea typeface="Calibri" charset="0"/>
                        <a:cs typeface="Times New Roman" charset="0"/>
                      </a:endParaRP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700" b="0" i="0" u="none" strike="noStrike" cap="none" normalizeH="0" baseline="0" dirty="0">
                        <a:ln>
                          <a:noFill/>
                        </a:ln>
                        <a:solidFill>
                          <a:schemeClr val="tx1"/>
                        </a:solidFill>
                        <a:effectLst/>
                        <a:latin typeface="Calibri" charset="0"/>
                        <a:ea typeface="Calibri" charset="0"/>
                        <a:cs typeface="Times New Roman" charset="0"/>
                      </a:endParaRPr>
                    </a:p>
                  </a:txBody>
                  <a:tcPr marL="44046" marR="440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35952">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200" b="1" i="0" u="none" strike="noStrike" cap="none" normalizeH="0" baseline="0" dirty="0">
                          <a:ln>
                            <a:noFill/>
                          </a:ln>
                          <a:solidFill>
                            <a:schemeClr val="tx1"/>
                          </a:solidFill>
                          <a:effectLst/>
                          <a:latin typeface="Arial" charset="0"/>
                          <a:ea typeface="Calibri" charset="0"/>
                          <a:cs typeface="Times New Roman" charset="0"/>
                        </a:rPr>
                        <a:t> </a:t>
                      </a:r>
                      <a:endParaRPr kumimoji="0" lang="it-IT" altLang="it-IT" sz="600" b="0" i="0" u="none" strike="noStrike" cap="none" normalizeH="0" baseline="0" dirty="0">
                        <a:ln>
                          <a:noFill/>
                        </a:ln>
                        <a:solidFill>
                          <a:schemeClr val="tx1"/>
                        </a:solidFill>
                        <a:effectLst/>
                        <a:latin typeface="Calibri" charset="0"/>
                        <a:ea typeface="Calibri" charset="0"/>
                        <a:cs typeface="Times New Roman" charset="0"/>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200" b="1" i="0" u="none" strike="noStrike" cap="none" normalizeH="0" baseline="0" dirty="0">
                          <a:ln>
                            <a:noFill/>
                          </a:ln>
                          <a:solidFill>
                            <a:schemeClr val="tx1"/>
                          </a:solidFill>
                          <a:effectLst/>
                          <a:latin typeface="Arial" charset="0"/>
                          <a:ea typeface="Calibri" charset="0"/>
                          <a:cs typeface="Times New Roman" charset="0"/>
                        </a:rPr>
                        <a:t> </a:t>
                      </a:r>
                      <a:r>
                        <a:rPr kumimoji="0" lang="it-IT" altLang="it-IT" sz="1200" b="1" i="0" u="none" strike="noStrike" cap="none" normalizeH="0" baseline="0" dirty="0" smtClean="0">
                          <a:ln>
                            <a:noFill/>
                          </a:ln>
                          <a:solidFill>
                            <a:schemeClr val="tx1"/>
                          </a:solidFill>
                          <a:effectLst/>
                          <a:latin typeface="Arial" charset="0"/>
                          <a:ea typeface="Calibri" charset="0"/>
                          <a:cs typeface="Times New Roman" charset="0"/>
                        </a:rPr>
                        <a:t>%</a:t>
                      </a:r>
                      <a:endParaRPr kumimoji="0" lang="it-IT" altLang="it-IT" sz="600" b="0" i="0" u="none" strike="noStrike" cap="none" normalizeH="0" baseline="0" dirty="0">
                        <a:ln>
                          <a:noFill/>
                        </a:ln>
                        <a:solidFill>
                          <a:schemeClr val="tx1"/>
                        </a:solidFill>
                        <a:effectLst/>
                        <a:latin typeface="Calibri" charset="0"/>
                        <a:ea typeface="Calibri" charset="0"/>
                        <a:cs typeface="Times New Roman" charset="0"/>
                      </a:endParaRP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200" b="1" i="0" u="none" strike="noStrike" cap="none" normalizeH="0" baseline="0" dirty="0">
                          <a:ln>
                            <a:noFill/>
                          </a:ln>
                          <a:solidFill>
                            <a:schemeClr val="tx1"/>
                          </a:solidFill>
                          <a:effectLst/>
                          <a:latin typeface="Arial" charset="0"/>
                          <a:ea typeface="Calibri" charset="0"/>
                          <a:cs typeface="Times New Roman" charset="0"/>
                        </a:rPr>
                        <a:t> </a:t>
                      </a:r>
                      <a:endParaRPr kumimoji="0" lang="it-IT" altLang="it-IT" sz="600" b="0" i="0" u="none" strike="noStrike" cap="none" normalizeH="0" baseline="0" dirty="0">
                        <a:ln>
                          <a:noFill/>
                        </a:ln>
                        <a:solidFill>
                          <a:schemeClr val="tx1"/>
                        </a:solidFill>
                        <a:effectLst/>
                        <a:latin typeface="Calibri" charset="0"/>
                        <a:ea typeface="Calibri" charset="0"/>
                        <a:cs typeface="Times New Roman" charset="0"/>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200" b="1" i="0" u="none" strike="noStrike" cap="none" normalizeH="0" baseline="0" dirty="0">
                          <a:ln>
                            <a:noFill/>
                          </a:ln>
                          <a:solidFill>
                            <a:schemeClr val="tx1"/>
                          </a:solidFill>
                          <a:effectLst/>
                          <a:latin typeface="Arial" charset="0"/>
                          <a:ea typeface="Calibri" charset="0"/>
                          <a:cs typeface="Times New Roman" charset="0"/>
                        </a:rPr>
                        <a:t> </a:t>
                      </a:r>
                      <a:r>
                        <a:rPr kumimoji="0" lang="it-IT" altLang="it-IT" sz="1200" b="1" i="0" u="none" strike="noStrike" cap="none" normalizeH="0" baseline="0" dirty="0" smtClean="0">
                          <a:ln>
                            <a:noFill/>
                          </a:ln>
                          <a:solidFill>
                            <a:schemeClr val="tx1"/>
                          </a:solidFill>
                          <a:effectLst/>
                          <a:latin typeface="Arial" charset="0"/>
                          <a:ea typeface="Calibri" charset="0"/>
                          <a:cs typeface="Times New Roman" charset="0"/>
                        </a:rPr>
                        <a:t>%</a:t>
                      </a:r>
                      <a:endParaRPr kumimoji="0" lang="it-IT" altLang="it-IT" sz="600" b="0" i="0" u="none" strike="noStrike" cap="none" normalizeH="0" baseline="0" dirty="0">
                        <a:ln>
                          <a:noFill/>
                        </a:ln>
                        <a:solidFill>
                          <a:schemeClr val="tx1"/>
                        </a:solidFill>
                        <a:effectLst/>
                        <a:latin typeface="Calibri" charset="0"/>
                        <a:ea typeface="Calibri" charset="0"/>
                        <a:cs typeface="Times New Roman" charset="0"/>
                      </a:endParaRP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15000"/>
                        </a:lnSpc>
                        <a:spcBef>
                          <a:spcPct val="0"/>
                        </a:spcBef>
                        <a:spcAft>
                          <a:spcPct val="0"/>
                        </a:spcAft>
                        <a:buClrTx/>
                        <a:buSzTx/>
                        <a:buFontTx/>
                        <a:buNone/>
                        <a:tabLst/>
                      </a:pPr>
                      <a:endParaRPr kumimoji="0" lang="it-IT" altLang="it-IT" sz="1200" b="1" i="0" u="none" strike="noStrike" cap="none" normalizeH="0" baseline="0" dirty="0" smtClean="0">
                        <a:ln>
                          <a:noFill/>
                        </a:ln>
                        <a:solidFill>
                          <a:schemeClr val="tx1"/>
                        </a:solidFill>
                        <a:effectLst/>
                        <a:latin typeface="Arial" charset="0"/>
                        <a:ea typeface="Calibri" charset="0"/>
                        <a:cs typeface="Times New Roman" charset="0"/>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200" b="1" i="0" u="none" strike="noStrike" cap="none" normalizeH="0" baseline="0" dirty="0" smtClean="0">
                          <a:ln>
                            <a:noFill/>
                          </a:ln>
                          <a:solidFill>
                            <a:schemeClr val="tx1"/>
                          </a:solidFill>
                          <a:effectLst/>
                          <a:latin typeface="Arial" charset="0"/>
                          <a:ea typeface="Calibri" charset="0"/>
                          <a:cs typeface="Times New Roman" charset="0"/>
                        </a:rPr>
                        <a:t>%</a:t>
                      </a:r>
                      <a:r>
                        <a:rPr kumimoji="0" lang="it-IT" altLang="it-IT" sz="1200" b="1" i="0" u="none" strike="noStrike" cap="none" normalizeH="0" baseline="0" dirty="0">
                          <a:ln>
                            <a:noFill/>
                          </a:ln>
                          <a:solidFill>
                            <a:schemeClr val="tx1"/>
                          </a:solidFill>
                          <a:effectLst/>
                          <a:latin typeface="Arial" charset="0"/>
                          <a:ea typeface="Calibri" charset="0"/>
                          <a:cs typeface="Times New Roman" charset="0"/>
                        </a:rPr>
                        <a:t> </a:t>
                      </a:r>
                      <a:endParaRPr kumimoji="0" lang="it-IT" altLang="it-IT" sz="600" b="0" i="0" u="none" strike="noStrike" cap="none" normalizeH="0" baseline="0" dirty="0">
                        <a:ln>
                          <a:noFill/>
                        </a:ln>
                        <a:solidFill>
                          <a:schemeClr val="tx1"/>
                        </a:solidFill>
                        <a:effectLst/>
                        <a:latin typeface="Calibri" charset="0"/>
                        <a:ea typeface="Calibri" charset="0"/>
                        <a:cs typeface="Times New Roman" charset="0"/>
                      </a:endParaRP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200" b="1" i="0" u="none" strike="noStrike" cap="none" normalizeH="0" baseline="0" dirty="0">
                          <a:ln>
                            <a:noFill/>
                          </a:ln>
                          <a:solidFill>
                            <a:schemeClr val="tx1"/>
                          </a:solidFill>
                          <a:effectLst/>
                          <a:latin typeface="Arial" charset="0"/>
                          <a:ea typeface="Calibri" charset="0"/>
                          <a:cs typeface="Times New Roman" charset="0"/>
                        </a:rPr>
                        <a:t> </a:t>
                      </a:r>
                      <a:endParaRPr kumimoji="0" lang="it-IT" altLang="it-IT" sz="600" b="0" i="0" u="none" strike="noStrike" cap="none" normalizeH="0" baseline="0" dirty="0">
                        <a:ln>
                          <a:noFill/>
                        </a:ln>
                        <a:solidFill>
                          <a:schemeClr val="tx1"/>
                        </a:solidFill>
                        <a:effectLst/>
                        <a:latin typeface="Calibri" charset="0"/>
                        <a:ea typeface="Calibri" charset="0"/>
                        <a:cs typeface="Times New Roman" charset="0"/>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200" b="1" i="0" u="none" strike="noStrike" cap="none" normalizeH="0" baseline="0" dirty="0">
                          <a:ln>
                            <a:noFill/>
                          </a:ln>
                          <a:solidFill>
                            <a:schemeClr val="tx1"/>
                          </a:solidFill>
                          <a:effectLst/>
                          <a:latin typeface="Arial" charset="0"/>
                          <a:ea typeface="Calibri" charset="0"/>
                          <a:cs typeface="Times New Roman" charset="0"/>
                        </a:rPr>
                        <a:t> </a:t>
                      </a:r>
                      <a:r>
                        <a:rPr kumimoji="0" lang="it-IT" altLang="it-IT" sz="1200" b="1" i="0" u="none" strike="noStrike" cap="none" normalizeH="0" baseline="0" dirty="0" smtClean="0">
                          <a:ln>
                            <a:noFill/>
                          </a:ln>
                          <a:solidFill>
                            <a:schemeClr val="tx1"/>
                          </a:solidFill>
                          <a:effectLst/>
                          <a:latin typeface="Arial" charset="0"/>
                          <a:ea typeface="Calibri" charset="0"/>
                          <a:cs typeface="Times New Roman" charset="0"/>
                        </a:rPr>
                        <a:t>%</a:t>
                      </a:r>
                      <a:endParaRPr kumimoji="0" lang="it-IT" altLang="it-IT" sz="600" b="0" i="0" u="none" strike="noStrike" cap="none" normalizeH="0" baseline="0" dirty="0">
                        <a:ln>
                          <a:noFill/>
                        </a:ln>
                        <a:solidFill>
                          <a:schemeClr val="tx1"/>
                        </a:solidFill>
                        <a:effectLst/>
                        <a:latin typeface="Calibri" charset="0"/>
                        <a:ea typeface="Calibri" charset="0"/>
                        <a:cs typeface="Times New Roman" charset="0"/>
                      </a:endParaRP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200" b="1" i="0" u="none" strike="noStrike" cap="none" normalizeH="0" baseline="0" dirty="0" smtClean="0">
                          <a:ln>
                            <a:noFill/>
                          </a:ln>
                          <a:solidFill>
                            <a:schemeClr val="tx1"/>
                          </a:solidFill>
                          <a:effectLst/>
                          <a:latin typeface="Arial" charset="0"/>
                          <a:ea typeface="Calibri" charset="0"/>
                          <a:cs typeface="Times New Roman" charset="0"/>
                        </a:rPr>
                        <a:t>media nazionale</a:t>
                      </a:r>
                      <a:r>
                        <a:rPr kumimoji="0" lang="it-IT" altLang="it-IT" sz="1200" b="1" i="0" u="none" strike="noStrike" cap="none" normalizeH="0" baseline="0" dirty="0">
                          <a:ln>
                            <a:noFill/>
                          </a:ln>
                          <a:solidFill>
                            <a:schemeClr val="tx1"/>
                          </a:solidFill>
                          <a:effectLst/>
                          <a:latin typeface="Arial" charset="0"/>
                          <a:ea typeface="Calibri" charset="0"/>
                          <a:cs typeface="Times New Roman" charset="0"/>
                        </a:rPr>
                        <a:t> </a:t>
                      </a:r>
                      <a:endParaRPr kumimoji="0" lang="it-IT" altLang="it-IT" sz="600" b="0" i="0" u="none" strike="noStrike" cap="none" normalizeH="0" baseline="0" dirty="0">
                        <a:ln>
                          <a:noFill/>
                        </a:ln>
                        <a:solidFill>
                          <a:schemeClr val="tx1"/>
                        </a:solidFill>
                        <a:effectLst/>
                        <a:latin typeface="Calibri" charset="0"/>
                        <a:ea typeface="Calibri" charset="0"/>
                        <a:cs typeface="Times New Roman" charset="0"/>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200" b="1" i="0" u="none" strike="noStrike" cap="none" normalizeH="0" baseline="0" dirty="0" smtClean="0">
                          <a:ln>
                            <a:noFill/>
                          </a:ln>
                          <a:solidFill>
                            <a:schemeClr val="tx1"/>
                          </a:solidFill>
                          <a:effectLst/>
                          <a:latin typeface="Arial" charset="0"/>
                          <a:ea typeface="Calibri" charset="0"/>
                          <a:cs typeface="Times New Roman" charset="0"/>
                        </a:rPr>
                        <a:t>17.9</a:t>
                      </a:r>
                      <a:r>
                        <a:rPr kumimoji="0" lang="it-IT" altLang="it-IT" sz="1200" b="1" i="0" u="none" strike="noStrike" cap="none" normalizeH="0" baseline="0" dirty="0">
                          <a:ln>
                            <a:noFill/>
                          </a:ln>
                          <a:solidFill>
                            <a:schemeClr val="tx1"/>
                          </a:solidFill>
                          <a:effectLst/>
                          <a:latin typeface="Arial" charset="0"/>
                          <a:ea typeface="Calibri" charset="0"/>
                          <a:cs typeface="Times New Roman" charset="0"/>
                        </a:rPr>
                        <a:t> </a:t>
                      </a:r>
                      <a:r>
                        <a:rPr kumimoji="0" lang="it-IT" altLang="it-IT" sz="1200" b="1" i="0" u="none" strike="noStrike" cap="none" normalizeH="0" baseline="0" dirty="0" smtClean="0">
                          <a:ln>
                            <a:noFill/>
                          </a:ln>
                          <a:solidFill>
                            <a:schemeClr val="tx1"/>
                          </a:solidFill>
                          <a:effectLst/>
                          <a:latin typeface="Arial" charset="0"/>
                          <a:ea typeface="Calibri" charset="0"/>
                          <a:cs typeface="Times New Roman" charset="0"/>
                        </a:rPr>
                        <a:t>%</a:t>
                      </a:r>
                      <a:endParaRPr kumimoji="0" lang="it-IT" altLang="it-IT" sz="600" b="0" i="0" u="none" strike="noStrike" cap="none" normalizeH="0" baseline="0" dirty="0">
                        <a:ln>
                          <a:noFill/>
                        </a:ln>
                        <a:solidFill>
                          <a:schemeClr val="tx1"/>
                        </a:solidFill>
                        <a:effectLst/>
                        <a:latin typeface="Calibri" charset="0"/>
                        <a:ea typeface="Calibri" charset="0"/>
                        <a:cs typeface="Times New Roman" charset="0"/>
                      </a:endParaRP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200" b="1" i="0" u="none" strike="noStrike" cap="none" normalizeH="0" baseline="0" dirty="0" smtClean="0">
                          <a:ln>
                            <a:noFill/>
                          </a:ln>
                          <a:solidFill>
                            <a:schemeClr val="tx1"/>
                          </a:solidFill>
                          <a:effectLst/>
                          <a:latin typeface="Arial" charset="0"/>
                          <a:ea typeface="Calibri" charset="0"/>
                          <a:cs typeface="Times New Roman" charset="0"/>
                        </a:rPr>
                        <a:t>media nazionale</a:t>
                      </a:r>
                      <a:r>
                        <a:rPr kumimoji="0" lang="it-IT" altLang="it-IT" sz="1200" b="1" i="0" u="none" strike="noStrike" cap="none" normalizeH="0" baseline="0" dirty="0">
                          <a:ln>
                            <a:noFill/>
                          </a:ln>
                          <a:solidFill>
                            <a:schemeClr val="tx1"/>
                          </a:solidFill>
                          <a:effectLst/>
                          <a:latin typeface="Arial" charset="0"/>
                          <a:ea typeface="Calibri" charset="0"/>
                          <a:cs typeface="Times New Roman" charset="0"/>
                        </a:rPr>
                        <a:t> </a:t>
                      </a:r>
                      <a:endParaRPr kumimoji="0" lang="it-IT" altLang="it-IT" sz="600" b="0" i="0" u="none" strike="noStrike" cap="none" normalizeH="0" baseline="0" dirty="0">
                        <a:ln>
                          <a:noFill/>
                        </a:ln>
                        <a:solidFill>
                          <a:schemeClr val="tx1"/>
                        </a:solidFill>
                        <a:effectLst/>
                        <a:latin typeface="Calibri" charset="0"/>
                        <a:ea typeface="Calibri" charset="0"/>
                        <a:cs typeface="Times New Roman" charset="0"/>
                      </a:endParaRPr>
                    </a:p>
                    <a:p>
                      <a:pPr marL="0" marR="0" lvl="0" indent="0" algn="ctr" defTabSz="503238" rtl="0" eaLnBrk="1" fontAlgn="base" latinLnBrk="0" hangingPunct="1">
                        <a:lnSpc>
                          <a:spcPct val="115000"/>
                        </a:lnSpc>
                        <a:spcBef>
                          <a:spcPct val="0"/>
                        </a:spcBef>
                        <a:spcAft>
                          <a:spcPct val="0"/>
                        </a:spcAft>
                        <a:buClrTx/>
                        <a:buSzTx/>
                        <a:buFontTx/>
                        <a:buNone/>
                        <a:tabLst/>
                      </a:pPr>
                      <a:r>
                        <a:rPr kumimoji="0" lang="it-IT" altLang="it-IT" sz="1200" b="1" i="0" u="none" strike="noStrike" cap="none" normalizeH="0" baseline="0" dirty="0" smtClean="0">
                          <a:ln>
                            <a:noFill/>
                          </a:ln>
                          <a:solidFill>
                            <a:schemeClr val="tx1"/>
                          </a:solidFill>
                          <a:effectLst/>
                          <a:latin typeface="Arial" charset="0"/>
                          <a:ea typeface="Calibri" charset="0"/>
                          <a:cs typeface="Times New Roman" charset="0"/>
                        </a:rPr>
                        <a:t>13,95</a:t>
                      </a:r>
                      <a:r>
                        <a:rPr kumimoji="0" lang="it-IT" altLang="it-IT" sz="1200" b="1" i="0" u="none" strike="noStrike" cap="none" normalizeH="0" baseline="0" dirty="0">
                          <a:ln>
                            <a:noFill/>
                          </a:ln>
                          <a:solidFill>
                            <a:schemeClr val="tx1"/>
                          </a:solidFill>
                          <a:effectLst/>
                          <a:latin typeface="Arial" charset="0"/>
                          <a:ea typeface="Calibri" charset="0"/>
                          <a:cs typeface="Times New Roman" charset="0"/>
                        </a:rPr>
                        <a:t> </a:t>
                      </a:r>
                      <a:r>
                        <a:rPr kumimoji="0" lang="it-IT" altLang="it-IT" sz="1200" b="1" i="0" u="none" strike="noStrike" cap="none" normalizeH="0" baseline="0" dirty="0" smtClean="0">
                          <a:ln>
                            <a:noFill/>
                          </a:ln>
                          <a:solidFill>
                            <a:schemeClr val="tx1"/>
                          </a:solidFill>
                          <a:effectLst/>
                          <a:latin typeface="Arial" charset="0"/>
                          <a:ea typeface="Calibri" charset="0"/>
                          <a:cs typeface="Times New Roman" charset="0"/>
                        </a:rPr>
                        <a:t>%</a:t>
                      </a:r>
                      <a:endParaRPr kumimoji="0" lang="it-IT" altLang="it-IT" sz="600" b="0" i="0" u="none" strike="noStrike" cap="none" normalizeH="0" baseline="0" dirty="0">
                        <a:ln>
                          <a:noFill/>
                        </a:ln>
                        <a:solidFill>
                          <a:schemeClr val="tx1"/>
                        </a:solidFill>
                        <a:effectLst/>
                        <a:latin typeface="Calibri" charset="0"/>
                        <a:ea typeface="Calibri" charset="0"/>
                        <a:cs typeface="Times New Roman" charset="0"/>
                      </a:endParaRPr>
                    </a:p>
                  </a:txBody>
                  <a:tcPr marL="37670" marR="37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71722" name="Rectangle 3"/>
          <p:cNvSpPr>
            <a:spLocks noChangeArrowheads="1"/>
          </p:cNvSpPr>
          <p:nvPr/>
        </p:nvSpPr>
        <p:spPr bwMode="auto">
          <a:xfrm>
            <a:off x="342137" y="2295017"/>
            <a:ext cx="12912930" cy="329193"/>
          </a:xfrm>
          <a:prstGeom prst="rect">
            <a:avLst/>
          </a:prstGeom>
          <a:noFill/>
          <a:ln>
            <a:noFill/>
          </a:ln>
          <a:effectLst>
            <a:prstShdw prst="shdw17" dist="17961" dir="2700000">
              <a:srgbClr val="006E99">
                <a:alpha val="74997"/>
              </a:srgbClr>
            </a:prstShdw>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defTabSz="384210" eaLnBrk="0" fontAlgn="base" hangingPunct="0">
              <a:spcBef>
                <a:spcPct val="0"/>
              </a:spcBef>
              <a:spcAft>
                <a:spcPct val="0"/>
              </a:spcAft>
            </a:pPr>
            <a:endParaRPr lang="it-IT" altLang="it-IT" sz="1539">
              <a:solidFill>
                <a:prstClr val="white"/>
              </a:solidFill>
              <a:latin typeface="Corbel" panose="020B0503020204020204" pitchFamily="34" charset="0"/>
              <a:ea typeface="ＭＳ Ｐゴシック" panose="020B0600070205080204" pitchFamily="34" charset="-128"/>
            </a:endParaRPr>
          </a:p>
        </p:txBody>
      </p:sp>
      <p:sp>
        <p:nvSpPr>
          <p:cNvPr id="71723" name="CasellaDiTesto 1"/>
          <p:cNvSpPr txBox="1">
            <a:spLocks noChangeArrowheads="1"/>
          </p:cNvSpPr>
          <p:nvPr/>
        </p:nvSpPr>
        <p:spPr bwMode="auto">
          <a:xfrm>
            <a:off x="3033066" y="5908131"/>
            <a:ext cx="4775603"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384210" eaLnBrk="0" fontAlgn="base" hangingPunct="0">
              <a:spcBef>
                <a:spcPct val="0"/>
              </a:spcBef>
              <a:spcAft>
                <a:spcPct val="0"/>
              </a:spcAft>
            </a:pPr>
            <a:r>
              <a:rPr lang="it-IT" altLang="it-IT" sz="1710" b="1">
                <a:solidFill>
                  <a:prstClr val="black"/>
                </a:solidFill>
                <a:latin typeface="Corbel" panose="020B0503020204020204" pitchFamily="34" charset="0"/>
                <a:ea typeface="ＭＳ Ｐゴシック" panose="020B0600070205080204" pitchFamily="34" charset="-128"/>
              </a:rPr>
              <a:t>CAMPIONE ESAMINATO DI  2605  VERBALI BL/G</a:t>
            </a:r>
          </a:p>
        </p:txBody>
      </p:sp>
    </p:spTree>
    <p:extLst>
      <p:ext uri="{BB962C8B-B14F-4D97-AF65-F5344CB8AC3E}">
        <p14:creationId xmlns:p14="http://schemas.microsoft.com/office/powerpoint/2010/main" val="217474265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20FDA8E0-F3F2-4FCB-B556-75B1B7F49979}"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109</a:t>
            </a:fld>
            <a:endParaRPr lang="it-IT" altLang="it-IT" sz="1197">
              <a:solidFill>
                <a:srgbClr val="FFFFFF"/>
              </a:solidFill>
            </a:endParaRPr>
          </a:p>
        </p:txBody>
      </p:sp>
      <p:sp>
        <p:nvSpPr>
          <p:cNvPr id="35842" name="Rectangle 2"/>
          <p:cNvSpPr>
            <a:spLocks noChangeArrowheads="1"/>
          </p:cNvSpPr>
          <p:nvPr/>
        </p:nvSpPr>
        <p:spPr bwMode="auto">
          <a:xfrm>
            <a:off x="1185258" y="218078"/>
            <a:ext cx="7770599" cy="827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9286" tIns="44643" rIns="89286" bIns="44643">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9pPr>
          </a:lstStyle>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r>
              <a:rPr lang="en-US" altLang="it-IT" sz="2737" b="1" dirty="0">
                <a:solidFill>
                  <a:srgbClr val="CD4223"/>
                </a:solidFill>
                <a:ea typeface="Corbel" charset="0"/>
                <a:cs typeface="Corbel" charset="0"/>
              </a:rPr>
              <a:t>GIUDIZI  PREVISTI DALLE VIGENTI DISPOSIZIONI</a:t>
            </a: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r>
              <a:rPr lang="en-US" altLang="it-IT" sz="2052" b="1" dirty="0" err="1">
                <a:solidFill>
                  <a:srgbClr val="CD4223"/>
                </a:solidFill>
                <a:ea typeface="Corbel" charset="0"/>
                <a:cs typeface="Corbel" charset="0"/>
              </a:rPr>
              <a:t>richiamati</a:t>
            </a:r>
            <a:r>
              <a:rPr lang="en-US" altLang="it-IT" sz="2052" b="1" dirty="0">
                <a:solidFill>
                  <a:srgbClr val="CD4223"/>
                </a:solidFill>
                <a:ea typeface="Corbel" charset="0"/>
                <a:cs typeface="Corbel" charset="0"/>
              </a:rPr>
              <a:t> </a:t>
            </a:r>
            <a:r>
              <a:rPr lang="en-US" altLang="it-IT" sz="2052" b="1" dirty="0" err="1">
                <a:solidFill>
                  <a:srgbClr val="CD4223"/>
                </a:solidFill>
                <a:ea typeface="Corbel" charset="0"/>
                <a:cs typeface="Corbel" charset="0"/>
              </a:rPr>
              <a:t>dalle</a:t>
            </a:r>
            <a:r>
              <a:rPr lang="en-US" altLang="it-IT" sz="2052" b="1" dirty="0">
                <a:solidFill>
                  <a:srgbClr val="CD4223"/>
                </a:solidFill>
                <a:ea typeface="Corbel" charset="0"/>
                <a:cs typeface="Corbel" charset="0"/>
              </a:rPr>
              <a:t> </a:t>
            </a:r>
            <a:r>
              <a:rPr lang="en-US" altLang="it-IT" sz="2052" b="1" dirty="0" err="1">
                <a:solidFill>
                  <a:srgbClr val="CD4223"/>
                </a:solidFill>
                <a:ea typeface="Corbel" charset="0"/>
                <a:cs typeface="Corbel" charset="0"/>
              </a:rPr>
              <a:t>Circolari</a:t>
            </a:r>
            <a:r>
              <a:rPr lang="en-US" altLang="it-IT" sz="2052" b="1" dirty="0">
                <a:solidFill>
                  <a:srgbClr val="CD4223"/>
                </a:solidFill>
                <a:ea typeface="Corbel" charset="0"/>
                <a:cs typeface="Corbel" charset="0"/>
              </a:rPr>
              <a:t> 972 e 981 del MEF </a:t>
            </a:r>
          </a:p>
        </p:txBody>
      </p:sp>
      <p:sp>
        <p:nvSpPr>
          <p:cNvPr id="35843" name="Rectangle 3"/>
          <p:cNvSpPr>
            <a:spLocks noChangeArrowheads="1"/>
          </p:cNvSpPr>
          <p:nvPr/>
        </p:nvSpPr>
        <p:spPr bwMode="auto">
          <a:xfrm>
            <a:off x="901503" y="1396548"/>
            <a:ext cx="8067357" cy="4556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Corbel" charset="0"/>
                <a:ea typeface="ＭＳ Ｐゴシック" charset="-128"/>
              </a:defRPr>
            </a:lvl9pPr>
          </a:lstStyle>
          <a:p>
            <a:pPr marL="390997" indent="-390997" defTabSz="384210" fontAlgn="base">
              <a:lnSpc>
                <a:spcPct val="105000"/>
              </a:lnSpc>
              <a:spcBef>
                <a:spcPts val="513"/>
              </a:spcBef>
              <a:spcAft>
                <a:spcPts val="513"/>
              </a:spcAft>
              <a:buClr>
                <a:srgbClr val="000000"/>
              </a:buClr>
              <a:buSzPct val="100000"/>
              <a:buFont typeface="Corbel" charset="0"/>
              <a:buAutoNum type="arabicPeriod"/>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r>
              <a:rPr lang="it-IT" altLang="it-IT" sz="1881" b="1" dirty="0">
                <a:solidFill>
                  <a:prstClr val="black"/>
                </a:solidFill>
              </a:rPr>
              <a:t>IDONEO AL </a:t>
            </a:r>
            <a:r>
              <a:rPr lang="it-IT" altLang="it-IT" sz="1881" b="1">
                <a:solidFill>
                  <a:prstClr val="black"/>
                </a:solidFill>
              </a:rPr>
              <a:t>SERVIZIO ( 2. con </a:t>
            </a:r>
            <a:r>
              <a:rPr lang="it-IT" altLang="it-IT" sz="1881" b="1" dirty="0">
                <a:solidFill>
                  <a:prstClr val="black"/>
                </a:solidFill>
              </a:rPr>
              <a:t>eventuale rinvio a limitazioni già</a:t>
            </a:r>
            <a:r>
              <a:rPr lang="en-US" altLang="it-IT" sz="1881" b="1" dirty="0">
                <a:solidFill>
                  <a:prstClr val="black"/>
                </a:solidFill>
              </a:rPr>
              <a:t> </a:t>
            </a:r>
            <a:r>
              <a:rPr lang="it-IT" altLang="it-IT" sz="1881" b="1" dirty="0">
                <a:solidFill>
                  <a:prstClr val="black"/>
                </a:solidFill>
              </a:rPr>
              <a:t>date dal medico competente)</a:t>
            </a:r>
          </a:p>
          <a:p>
            <a:pPr marL="0" indent="0" defTabSz="384210" fontAlgn="base">
              <a:lnSpc>
                <a:spcPct val="105000"/>
              </a:lnSpc>
              <a:spcBef>
                <a:spcPts val="513"/>
              </a:spcBef>
              <a:spcAft>
                <a:spcPts val="513"/>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r>
              <a:rPr lang="it-IT" altLang="it-IT" sz="1881" b="1" dirty="0">
                <a:solidFill>
                  <a:prstClr val="black"/>
                </a:solidFill>
              </a:rPr>
              <a:t>3.    Temporaneamente non idoneo in modo assoluto al servizio</a:t>
            </a:r>
          </a:p>
          <a:p>
            <a:pPr marL="390997" indent="-390997" defTabSz="384210" fontAlgn="base">
              <a:lnSpc>
                <a:spcPct val="105000"/>
              </a:lnSpc>
              <a:spcBef>
                <a:spcPts val="513"/>
              </a:spcBef>
              <a:spcAft>
                <a:spcPts val="513"/>
              </a:spcAft>
              <a:buClr>
                <a:srgbClr val="000000"/>
              </a:buClr>
              <a:buSzPct val="100000"/>
              <a:buFontTx/>
              <a:buAutoNum type="arabicPeriod" startAt="4"/>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r>
              <a:rPr lang="it-IT" altLang="it-IT" sz="1881" b="1" dirty="0">
                <a:solidFill>
                  <a:prstClr val="black"/>
                </a:solidFill>
              </a:rPr>
              <a:t>PERMANENTEMENTE NON IDONEO AL SERVIZIO IN MODO  RELATIVO AD ALCUNE MANSIONI DEL PROFILO DI</a:t>
            </a:r>
            <a:r>
              <a:rPr lang="en-US" altLang="it-IT" sz="1881" b="1" dirty="0">
                <a:solidFill>
                  <a:prstClr val="black"/>
                </a:solidFill>
              </a:rPr>
              <a:t> APPARTENENZA</a:t>
            </a:r>
            <a:endParaRPr lang="it-IT" altLang="it-IT" sz="1881" dirty="0">
              <a:solidFill>
                <a:prstClr val="black"/>
              </a:solidFill>
            </a:endParaRPr>
          </a:p>
          <a:p>
            <a:pPr marL="390997" indent="-390997" defTabSz="384210" fontAlgn="base">
              <a:lnSpc>
                <a:spcPct val="105000"/>
              </a:lnSpc>
              <a:spcBef>
                <a:spcPts val="513"/>
              </a:spcBef>
              <a:spcAft>
                <a:spcPts val="513"/>
              </a:spcAft>
              <a:buClr>
                <a:srgbClr val="000000"/>
              </a:buClr>
              <a:buSzPct val="100000"/>
              <a:buFontTx/>
              <a:buAutoNum type="arabicPeriod" startAt="5"/>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r>
              <a:rPr lang="it-IT" altLang="it-IT" sz="1881" b="1" dirty="0">
                <a:solidFill>
                  <a:prstClr val="black"/>
                </a:solidFill>
              </a:rPr>
              <a:t>PERMANENTEMENTE NON IDONEO AL SERVIZIO IN MODO  RELATIVO   A  TUTTE LE  MANSIONI DEL PROFILO DI APPARTENENZA (cambio) ex art. 2, comma b) e art 7 </a:t>
            </a:r>
            <a:r>
              <a:rPr lang="it-IT" altLang="it-IT" sz="1881" b="1" dirty="0" err="1">
                <a:solidFill>
                  <a:prstClr val="black"/>
                </a:solidFill>
              </a:rPr>
              <a:t>dpr</a:t>
            </a:r>
            <a:r>
              <a:rPr lang="it-IT" altLang="it-IT" sz="1881" b="1" dirty="0">
                <a:solidFill>
                  <a:prstClr val="black"/>
                </a:solidFill>
              </a:rPr>
              <a:t> 171/2011 )</a:t>
            </a:r>
          </a:p>
          <a:p>
            <a:pPr marL="390997" indent="-390997" defTabSz="384210" fontAlgn="base">
              <a:lnSpc>
                <a:spcPct val="105000"/>
              </a:lnSpc>
              <a:spcBef>
                <a:spcPts val="513"/>
              </a:spcBef>
              <a:spcAft>
                <a:spcPts val="513"/>
              </a:spcAft>
              <a:buClr>
                <a:srgbClr val="000000"/>
              </a:buClr>
              <a:buSzPct val="100000"/>
              <a:buFontTx/>
              <a:buAutoNum type="arabicPeriod" startAt="6"/>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r>
              <a:rPr lang="it-IT" altLang="it-IT" sz="1881" b="1" dirty="0">
                <a:solidFill>
                  <a:srgbClr val="C00000"/>
                </a:solidFill>
              </a:rPr>
              <a:t>PERMANENTEMENTE NON IDONEO AL SERVIZIO IN MODO  ASSOLUTO COME DIPENDENTE AMMINISTRAZIONE PUBBLICA (ex art. 55 </a:t>
            </a:r>
            <a:r>
              <a:rPr lang="it-IT" altLang="it-IT" sz="1881" b="1" dirty="0" err="1">
                <a:solidFill>
                  <a:srgbClr val="C00000"/>
                </a:solidFill>
              </a:rPr>
              <a:t>octies</a:t>
            </a:r>
            <a:r>
              <a:rPr lang="it-IT" altLang="it-IT" sz="1881" b="1" dirty="0">
                <a:solidFill>
                  <a:srgbClr val="C00000"/>
                </a:solidFill>
              </a:rPr>
              <a:t> D. </a:t>
            </a:r>
            <a:r>
              <a:rPr lang="it-IT" altLang="it-IT" sz="1881" b="1" dirty="0" err="1">
                <a:solidFill>
                  <a:srgbClr val="C00000"/>
                </a:solidFill>
              </a:rPr>
              <a:t>Lgs</a:t>
            </a:r>
            <a:r>
              <a:rPr lang="it-IT" altLang="it-IT" sz="1881" b="1" dirty="0">
                <a:solidFill>
                  <a:srgbClr val="C00000"/>
                </a:solidFill>
              </a:rPr>
              <a:t>. 165/2001) E A  PROFICUO LAVORO OVE PREVISTO (per dipendenti Regioni, Comuni, enti locali, ecc. in </a:t>
            </a:r>
            <a:r>
              <a:rPr lang="it-IT" altLang="it-IT" sz="1881" b="1" dirty="0" err="1">
                <a:solidFill>
                  <a:srgbClr val="C00000"/>
                </a:solidFill>
              </a:rPr>
              <a:t>virt</a:t>
            </a:r>
            <a:r>
              <a:rPr lang="en-US" altLang="it-IT" sz="1881" b="1" dirty="0" err="1">
                <a:solidFill>
                  <a:srgbClr val="C00000"/>
                </a:solidFill>
              </a:rPr>
              <a:t>ú</a:t>
            </a:r>
            <a:r>
              <a:rPr lang="en-US" altLang="it-IT" sz="1881" b="1" dirty="0">
                <a:solidFill>
                  <a:srgbClr val="C00000"/>
                </a:solidFill>
              </a:rPr>
              <a:t> </a:t>
            </a:r>
            <a:r>
              <a:rPr lang="en-US" altLang="it-IT" sz="1881" b="1" dirty="0" err="1">
                <a:solidFill>
                  <a:srgbClr val="C00000"/>
                </a:solidFill>
              </a:rPr>
              <a:t>della</a:t>
            </a:r>
            <a:r>
              <a:rPr lang="en-US" altLang="it-IT" sz="1881" b="1" dirty="0">
                <a:solidFill>
                  <a:srgbClr val="C00000"/>
                </a:solidFill>
              </a:rPr>
              <a:t> </a:t>
            </a:r>
            <a:r>
              <a:rPr lang="en-US" altLang="it-IT" sz="1881" b="1" dirty="0" err="1">
                <a:solidFill>
                  <a:srgbClr val="C00000"/>
                </a:solidFill>
              </a:rPr>
              <a:t>vigenza</a:t>
            </a:r>
            <a:r>
              <a:rPr lang="en-US" altLang="it-IT" sz="1881" b="1" dirty="0">
                <a:solidFill>
                  <a:srgbClr val="C00000"/>
                </a:solidFill>
              </a:rPr>
              <a:t> </a:t>
            </a:r>
            <a:r>
              <a:rPr lang="en-US" altLang="it-IT" sz="1881" b="1" dirty="0" err="1">
                <a:solidFill>
                  <a:srgbClr val="C00000"/>
                </a:solidFill>
              </a:rPr>
              <a:t>dell’art</a:t>
            </a:r>
            <a:r>
              <a:rPr lang="en-US" altLang="it-IT" sz="1881" b="1" dirty="0">
                <a:solidFill>
                  <a:srgbClr val="C00000"/>
                </a:solidFill>
              </a:rPr>
              <a:t>.</a:t>
            </a:r>
            <a:r>
              <a:rPr lang="it-IT" altLang="it-IT" sz="1881" b="1" dirty="0">
                <a:solidFill>
                  <a:srgbClr val="C00000"/>
                </a:solidFill>
              </a:rPr>
              <a:t> 13 L.274/91)</a:t>
            </a:r>
          </a:p>
        </p:txBody>
      </p:sp>
    </p:spTree>
    <p:extLst>
      <p:ext uri="{BB962C8B-B14F-4D97-AF65-F5344CB8AC3E}">
        <p14:creationId xmlns:p14="http://schemas.microsoft.com/office/powerpoint/2010/main" val="40206066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1027"/>
          <p:cNvSpPr txBox="1">
            <a:spLocks noChangeArrowheads="1"/>
          </p:cNvSpPr>
          <p:nvPr/>
        </p:nvSpPr>
        <p:spPr bwMode="auto">
          <a:xfrm>
            <a:off x="134938" y="3040063"/>
            <a:ext cx="4221162" cy="2228850"/>
          </a:xfrm>
          <a:prstGeom prst="rect">
            <a:avLst/>
          </a:prstGeom>
          <a:blipFill dpi="0" rotWithShape="1">
            <a:blip r:embed="rId3"/>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5" name="Callout con freccia in giù 4"/>
          <p:cNvSpPr/>
          <p:nvPr/>
        </p:nvSpPr>
        <p:spPr>
          <a:xfrm>
            <a:off x="120424" y="2433716"/>
            <a:ext cx="1412726" cy="720080"/>
          </a:xfrm>
          <a:prstGeom prst="downArrowCallout">
            <a:avLst/>
          </a:prstGeom>
          <a:gradFill>
            <a:gsLst>
              <a:gs pos="0">
                <a:srgbClr val="CC3300">
                  <a:shade val="30000"/>
                  <a:satMod val="115000"/>
                  <a:lumMod val="80000"/>
                </a:srgbClr>
              </a:gs>
              <a:gs pos="50000">
                <a:srgbClr val="CC3300">
                  <a:shade val="67500"/>
                  <a:satMod val="115000"/>
                </a:srgbClr>
              </a:gs>
              <a:gs pos="100000">
                <a:srgbClr val="CC3300">
                  <a:shade val="100000"/>
                  <a:satMod val="115000"/>
                </a:srgbClr>
              </a:gs>
            </a:gsLst>
            <a:path path="circle">
              <a:fillToRect l="50000" t="50000" r="50000" b="50000"/>
            </a:path>
          </a:gra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25607" name="Segnaposto numero diapositiva 4"/>
          <p:cNvSpPr txBox="1">
            <a:spLocks noGrp="1"/>
          </p:cNvSpPr>
          <p:nvPr/>
        </p:nvSpPr>
        <p:spPr bwMode="auto">
          <a:xfrm>
            <a:off x="8704263" y="6546850"/>
            <a:ext cx="4333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B7F299F6-2720-48D2-9EA1-148E0CCC623B}"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11</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25608" name="Group 27"/>
          <p:cNvGrpSpPr>
            <a:grpSpLocks/>
          </p:cNvGrpSpPr>
          <p:nvPr/>
        </p:nvGrpSpPr>
        <p:grpSpPr bwMode="auto">
          <a:xfrm>
            <a:off x="2760663" y="604838"/>
            <a:ext cx="3646487" cy="666750"/>
            <a:chOff x="669" y="609"/>
            <a:chExt cx="2222" cy="428"/>
          </a:xfrm>
        </p:grpSpPr>
        <p:sp>
          <p:nvSpPr>
            <p:cNvPr id="25630"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7" name="Text Box 29"/>
            <p:cNvSpPr txBox="1">
              <a:spLocks noChangeArrowheads="1"/>
            </p:cNvSpPr>
            <p:nvPr/>
          </p:nvSpPr>
          <p:spPr bwMode="auto">
            <a:xfrm>
              <a:off x="670" y="692"/>
              <a:ext cx="2199"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INTERESSI IN GIOCO</a:t>
              </a:r>
            </a:p>
          </p:txBody>
        </p:sp>
      </p:grpSp>
      <p:grpSp>
        <p:nvGrpSpPr>
          <p:cNvPr id="25609" name="Gruppo 3"/>
          <p:cNvGrpSpPr>
            <a:grpSpLocks/>
          </p:cNvGrpSpPr>
          <p:nvPr/>
        </p:nvGrpSpPr>
        <p:grpSpPr bwMode="auto">
          <a:xfrm>
            <a:off x="36513" y="44450"/>
            <a:ext cx="9058275" cy="522288"/>
            <a:chOff x="36709" y="44066"/>
            <a:chExt cx="9057933" cy="522921"/>
          </a:xfrm>
        </p:grpSpPr>
        <p:sp>
          <p:nvSpPr>
            <p:cNvPr id="25627"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256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10" name="Rectangle 1027"/>
          <p:cNvSpPr txBox="1">
            <a:spLocks noChangeArrowheads="1"/>
          </p:cNvSpPr>
          <p:nvPr/>
        </p:nvSpPr>
        <p:spPr bwMode="auto">
          <a:xfrm>
            <a:off x="2474913" y="1412875"/>
            <a:ext cx="4221162" cy="1074738"/>
          </a:xfrm>
          <a:prstGeom prst="rect">
            <a:avLst/>
          </a:prstGeom>
          <a:blipFill dpi="0" rotWithShape="1">
            <a:blip r:embed="rId3"/>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20" name="CasellaDiTesto 2"/>
          <p:cNvSpPr txBox="1">
            <a:spLocks noChangeArrowheads="1"/>
          </p:cNvSpPr>
          <p:nvPr/>
        </p:nvSpPr>
        <p:spPr bwMode="auto">
          <a:xfrm>
            <a:off x="2489200" y="1641475"/>
            <a:ext cx="4206875" cy="584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PAZIENTE ONCOLOGICO</a:t>
            </a:r>
          </a:p>
        </p:txBody>
      </p:sp>
      <p:sp>
        <p:nvSpPr>
          <p:cNvPr id="25612" name="Rectangle 1027"/>
          <p:cNvSpPr txBox="1">
            <a:spLocks noChangeArrowheads="1"/>
          </p:cNvSpPr>
          <p:nvPr/>
        </p:nvSpPr>
        <p:spPr bwMode="auto">
          <a:xfrm>
            <a:off x="2471738" y="5548313"/>
            <a:ext cx="4219575" cy="1074737"/>
          </a:xfrm>
          <a:prstGeom prst="rect">
            <a:avLst/>
          </a:prstGeom>
          <a:blipFill dpi="0" rotWithShape="1">
            <a:blip r:embed="rId3"/>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16" name="CasellaDiTesto 2"/>
          <p:cNvSpPr txBox="1">
            <a:spLocks noChangeArrowheads="1"/>
          </p:cNvSpPr>
          <p:nvPr/>
        </p:nvSpPr>
        <p:spPr bwMode="auto">
          <a:xfrm>
            <a:off x="2486025" y="5543550"/>
            <a:ext cx="4205288" cy="10763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IDONEITA’ AL SERVIZIO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NELLE FA/CC</a:t>
            </a:r>
          </a:p>
        </p:txBody>
      </p:sp>
      <p:sp>
        <p:nvSpPr>
          <p:cNvPr id="22" name="CasellaDiTesto 2"/>
          <p:cNvSpPr txBox="1">
            <a:spLocks noChangeArrowheads="1"/>
          </p:cNvSpPr>
          <p:nvPr/>
        </p:nvSpPr>
        <p:spPr bwMode="auto">
          <a:xfrm>
            <a:off x="134938" y="3054350"/>
            <a:ext cx="4221162" cy="20494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it-IT" sz="800" b="0" i="0" u="none" strike="noStrike" kern="1200" cap="none" spc="0" normalizeH="0" baseline="0" noProof="0" dirty="0" smtClean="0">
              <a:ln>
                <a:noFill/>
              </a:ln>
              <a:solidFill>
                <a:sysClr val="windowText" lastClr="000000"/>
              </a:solidFill>
              <a:effectLst/>
              <a:uLnTx/>
              <a:uFillTx/>
              <a:latin typeface="Arial" charset="0"/>
              <a:ea typeface="+mn-ea"/>
              <a:cs typeface="+mn-cs"/>
            </a:endParaRP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it-IT" sz="1600" b="0" i="0" u="none" strike="noStrike" kern="1200" cap="none" spc="0" normalizeH="0" baseline="0" noProof="0" dirty="0" smtClean="0">
                <a:ln>
                  <a:noFill/>
                </a:ln>
                <a:solidFill>
                  <a:sysClr val="windowText" lastClr="000000"/>
                </a:solidFill>
                <a:effectLst/>
                <a:uLnTx/>
                <a:uFillTx/>
                <a:latin typeface="Arial" charset="0"/>
                <a:ea typeface="+mn-ea"/>
                <a:cs typeface="+mn-cs"/>
              </a:rPr>
              <a:t>Art</a:t>
            </a:r>
            <a:r>
              <a:rPr kumimoji="0" lang="it-IT" sz="1600" b="0" i="0" u="none" strike="noStrike" kern="1200" cap="none" spc="0" normalizeH="0" baseline="0" noProof="0" dirty="0">
                <a:ln>
                  <a:noFill/>
                </a:ln>
                <a:solidFill>
                  <a:sysClr val="windowText" lastClr="000000"/>
                </a:solidFill>
                <a:effectLst/>
                <a:uLnTx/>
                <a:uFillTx/>
                <a:latin typeface="Arial" charset="0"/>
                <a:ea typeface="+mn-ea"/>
                <a:cs typeface="+mn-cs"/>
              </a:rPr>
              <a:t>. </a:t>
            </a:r>
            <a:r>
              <a:rPr kumimoji="0" lang="it-IT" sz="1600" b="1" i="0" u="none" strike="noStrike" kern="1200" cap="none" spc="0" normalizeH="0" baseline="0" noProof="0" dirty="0" smtClean="0">
                <a:ln>
                  <a:noFill/>
                </a:ln>
                <a:solidFill>
                  <a:sysClr val="windowText" lastClr="000000"/>
                </a:solidFill>
                <a:effectLst/>
                <a:uLnTx/>
                <a:uFillTx/>
                <a:latin typeface="Calibri"/>
                <a:ea typeface="+mn-ea"/>
                <a:cs typeface="+mn-cs"/>
              </a:rPr>
              <a:t>32</a:t>
            </a:r>
            <a:endParaRPr kumimoji="0" lang="it-IT" sz="16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sz="8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La Repubblica tutela la salute come fondamentale diritto dell’individuo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 interesse della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collettività,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 garantisce cure gratuite agli indigenti</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p:txBody>
      </p:sp>
      <p:sp>
        <p:nvSpPr>
          <p:cNvPr id="25615" name="Rectangle 1027"/>
          <p:cNvSpPr txBox="1">
            <a:spLocks noChangeArrowheads="1"/>
          </p:cNvSpPr>
          <p:nvPr/>
        </p:nvSpPr>
        <p:spPr bwMode="auto">
          <a:xfrm>
            <a:off x="4802188" y="3059113"/>
            <a:ext cx="4221162" cy="2209800"/>
          </a:xfrm>
          <a:prstGeom prst="rect">
            <a:avLst/>
          </a:prstGeom>
          <a:blipFill dpi="0" rotWithShape="1">
            <a:blip r:embed="rId3"/>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27" name="CasellaDiTesto 2"/>
          <p:cNvSpPr txBox="1">
            <a:spLocks noChangeArrowheads="1"/>
          </p:cNvSpPr>
          <p:nvPr/>
        </p:nvSpPr>
        <p:spPr bwMode="auto">
          <a:xfrm>
            <a:off x="4802188" y="3073400"/>
            <a:ext cx="4221162" cy="20494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it-IT" sz="800" b="0" i="0" u="none" strike="noStrike" kern="1200" cap="none" spc="0" normalizeH="0" baseline="0" noProof="0" dirty="0" smtClean="0">
              <a:ln>
                <a:noFill/>
              </a:ln>
              <a:solidFill>
                <a:sysClr val="windowText" lastClr="000000"/>
              </a:solidFill>
              <a:effectLst/>
              <a:uLnTx/>
              <a:uFillTx/>
              <a:latin typeface="Arial" charset="0"/>
              <a:ea typeface="+mn-ea"/>
              <a:cs typeface="+mn-cs"/>
            </a:endParaRP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it-IT" sz="1600" b="0" i="0" u="none" strike="noStrike" kern="1200" cap="none" spc="0" normalizeH="0" baseline="0" noProof="0" dirty="0" smtClean="0">
                <a:ln>
                  <a:noFill/>
                </a:ln>
                <a:solidFill>
                  <a:sysClr val="windowText" lastClr="000000"/>
                </a:solidFill>
                <a:effectLst/>
                <a:uLnTx/>
                <a:uFillTx/>
                <a:latin typeface="Arial" charset="0"/>
                <a:ea typeface="+mn-ea"/>
                <a:cs typeface="+mn-cs"/>
              </a:rPr>
              <a:t>Art</a:t>
            </a:r>
            <a:r>
              <a:rPr kumimoji="0" lang="it-IT" sz="1600" b="0" i="0" u="none" strike="noStrike" kern="1200" cap="none" spc="0" normalizeH="0" baseline="0" noProof="0" dirty="0">
                <a:ln>
                  <a:noFill/>
                </a:ln>
                <a:solidFill>
                  <a:sysClr val="windowText" lastClr="000000"/>
                </a:solidFill>
                <a:effectLst/>
                <a:uLnTx/>
                <a:uFillTx/>
                <a:latin typeface="Arial" charset="0"/>
                <a:ea typeface="+mn-ea"/>
                <a:cs typeface="+mn-cs"/>
              </a:rPr>
              <a:t>. </a:t>
            </a:r>
            <a:r>
              <a:rPr kumimoji="0" lang="it-IT" sz="1600" b="1" i="0" u="none" strike="noStrike" kern="1200" cap="none" spc="0" normalizeH="0" baseline="0" noProof="0" dirty="0" smtClean="0">
                <a:ln>
                  <a:noFill/>
                </a:ln>
                <a:solidFill>
                  <a:sysClr val="windowText" lastClr="000000"/>
                </a:solidFill>
                <a:effectLst/>
                <a:uLnTx/>
                <a:uFillTx/>
                <a:latin typeface="Calibri"/>
                <a:ea typeface="+mn-ea"/>
                <a:cs typeface="+mn-cs"/>
              </a:rPr>
              <a:t>4</a:t>
            </a:r>
            <a:endParaRPr kumimoji="0" lang="it-IT" sz="16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sz="8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La Repubblica riconosce a tutti i cittadini il </a:t>
            </a:r>
            <a:r>
              <a:rPr kumimoji="0" lang="it-IT" sz="20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diritto al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lavoro</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e promuove le condizioni che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rendano effettivo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questo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diritto.</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p:txBody>
      </p:sp>
      <p:sp>
        <p:nvSpPr>
          <p:cNvPr id="25" name="CasellaDiTesto 4"/>
          <p:cNvSpPr txBox="1">
            <a:spLocks noChangeArrowheads="1"/>
          </p:cNvSpPr>
          <p:nvPr/>
        </p:nvSpPr>
        <p:spPr bwMode="auto">
          <a:xfrm>
            <a:off x="2629822" y="2781490"/>
            <a:ext cx="3929728" cy="338554"/>
          </a:xfrm>
          <a:prstGeom prst="rect">
            <a:avLst/>
          </a:prstGeom>
          <a:gradFill flip="none" rotWithShape="1">
            <a:gsLst>
              <a:gs pos="0">
                <a:schemeClr val="accent6">
                  <a:lumMod val="75000"/>
                  <a:shade val="30000"/>
                  <a:satMod val="115000"/>
                  <a:alpha val="40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dirty="0" smtClean="0">
                <a:ln>
                  <a:noFill/>
                </a:ln>
                <a:solidFill>
                  <a:srgbClr val="FFFFFF"/>
                </a:solidFill>
                <a:effectLst/>
                <a:uLnTx/>
                <a:uFillTx/>
                <a:latin typeface="Calibri" pitchFamily="34" charset="0"/>
                <a:ea typeface="+mn-ea"/>
                <a:cs typeface="Arial" charset="0"/>
              </a:rPr>
              <a:t>COSTITUZIONE DELLA REPUBBLICA ITALIANA</a:t>
            </a:r>
            <a:endParaRPr kumimoji="0" lang="it-IT" altLang="it-IT" sz="1600" b="1" i="0" u="none" strike="noStrike" kern="1200" cap="none" spc="0" normalizeH="0" baseline="0" noProof="0" dirty="0">
              <a:ln>
                <a:noFill/>
              </a:ln>
              <a:solidFill>
                <a:srgbClr val="FFFFFF"/>
              </a:solidFill>
              <a:effectLst/>
              <a:uLnTx/>
              <a:uFillTx/>
              <a:latin typeface="Calibri" pitchFamily="34" charset="0"/>
              <a:ea typeface="+mn-ea"/>
              <a:cs typeface="Arial" charset="0"/>
            </a:endParaRPr>
          </a:p>
        </p:txBody>
      </p:sp>
      <p:sp>
        <p:nvSpPr>
          <p:cNvPr id="4" name="Freccia circolare a sinistra 3"/>
          <p:cNvSpPr/>
          <p:nvPr/>
        </p:nvSpPr>
        <p:spPr>
          <a:xfrm>
            <a:off x="6700838" y="1933575"/>
            <a:ext cx="1073150" cy="4448175"/>
          </a:xfrm>
          <a:prstGeom prst="curvedLeftArrow">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Freccia circolare a sinistra 27"/>
          <p:cNvSpPr/>
          <p:nvPr/>
        </p:nvSpPr>
        <p:spPr>
          <a:xfrm rot="10800000" flipV="1">
            <a:off x="1374775" y="1949450"/>
            <a:ext cx="1071563" cy="4368800"/>
          </a:xfrm>
          <a:prstGeom prst="curvedLeftArrow">
            <a:avLst>
              <a:gd name="adj1" fmla="val 25000"/>
              <a:gd name="adj2" fmla="val 45701"/>
              <a:gd name="adj3" fmla="val 25000"/>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CasellaDiTesto 2"/>
          <p:cNvSpPr txBox="1"/>
          <p:nvPr/>
        </p:nvSpPr>
        <p:spPr>
          <a:xfrm>
            <a:off x="106363" y="2454275"/>
            <a:ext cx="1397000" cy="46196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haroni" panose="02010803020104030203" pitchFamily="2" charset="-79"/>
                <a:ea typeface="+mn-ea"/>
                <a:cs typeface="Aharoni" panose="02010803020104030203" pitchFamily="2" charset="-79"/>
              </a:rPr>
              <a:t>SALUTE</a:t>
            </a:r>
          </a:p>
        </p:txBody>
      </p:sp>
      <p:sp>
        <p:nvSpPr>
          <p:cNvPr id="24" name="Callout con freccia in giù 23"/>
          <p:cNvSpPr/>
          <p:nvPr/>
        </p:nvSpPr>
        <p:spPr>
          <a:xfrm>
            <a:off x="7625591" y="2454125"/>
            <a:ext cx="1412726" cy="720080"/>
          </a:xfrm>
          <a:prstGeom prst="downArrowCallout">
            <a:avLst/>
          </a:prstGeom>
          <a:gradFill>
            <a:gsLst>
              <a:gs pos="0">
                <a:srgbClr val="CC3300">
                  <a:shade val="30000"/>
                  <a:satMod val="115000"/>
                  <a:lumMod val="80000"/>
                </a:srgbClr>
              </a:gs>
              <a:gs pos="50000">
                <a:srgbClr val="CC3300">
                  <a:shade val="67500"/>
                  <a:satMod val="115000"/>
                </a:srgbClr>
              </a:gs>
              <a:gs pos="100000">
                <a:srgbClr val="CC3300">
                  <a:shade val="100000"/>
                  <a:satMod val="115000"/>
                </a:srgbClr>
              </a:gs>
            </a:gsLst>
            <a:path path="circle">
              <a:fillToRect l="50000" t="50000" r="50000" b="50000"/>
            </a:path>
          </a:gra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CasellaDiTesto 25"/>
          <p:cNvSpPr txBox="1"/>
          <p:nvPr/>
        </p:nvSpPr>
        <p:spPr>
          <a:xfrm>
            <a:off x="7581900" y="2474913"/>
            <a:ext cx="1527175" cy="461962"/>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haroni" panose="02010803020104030203" pitchFamily="2" charset="-79"/>
                <a:ea typeface="+mn-ea"/>
                <a:cs typeface="Aharoni" panose="02010803020104030203" pitchFamily="2" charset="-79"/>
              </a:rPr>
              <a:t>LAVORO</a:t>
            </a:r>
          </a:p>
        </p:txBody>
      </p:sp>
    </p:spTree>
    <p:extLst>
      <p:ext uri="{BB962C8B-B14F-4D97-AF65-F5344CB8AC3E}">
        <p14:creationId xmlns:p14="http://schemas.microsoft.com/office/powerpoint/2010/main" val="318100513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392E82E2-F911-46B4-8FE3-9475981D4F0B}"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110</a:t>
            </a:fld>
            <a:endParaRPr lang="it-IT" altLang="it-IT" sz="1197">
              <a:solidFill>
                <a:srgbClr val="FFFFFF"/>
              </a:solidFill>
            </a:endParaRPr>
          </a:p>
        </p:txBody>
      </p:sp>
      <p:sp>
        <p:nvSpPr>
          <p:cNvPr id="77826" name="Rettangolo 1">
            <a:extLst/>
          </p:cNvPr>
          <p:cNvSpPr>
            <a:spLocks noChangeArrowheads="1"/>
          </p:cNvSpPr>
          <p:nvPr/>
        </p:nvSpPr>
        <p:spPr bwMode="auto">
          <a:xfrm>
            <a:off x="987036" y="1248560"/>
            <a:ext cx="8205841" cy="513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384210" eaLnBrk="0" fontAlgn="base" hangingPunct="0">
              <a:spcBef>
                <a:spcPct val="0"/>
              </a:spcBef>
              <a:spcAft>
                <a:spcPct val="0"/>
              </a:spcAft>
              <a:defRPr/>
            </a:pPr>
            <a:endParaRPr lang="en-US" altLang="it-IT" sz="2052" dirty="0">
              <a:solidFill>
                <a:prstClr val="white"/>
              </a:solidFill>
              <a:latin typeface="Corbel" panose="020B0503020204020204" pitchFamily="34" charset="0"/>
              <a:ea typeface="ＭＳ Ｐゴシック" panose="020B0600070205080204" pitchFamily="34" charset="-128"/>
            </a:endParaRPr>
          </a:p>
          <a:p>
            <a:pPr defTabSz="384210" eaLnBrk="0" fontAlgn="base" hangingPunct="0">
              <a:spcBef>
                <a:spcPct val="0"/>
              </a:spcBef>
              <a:spcAft>
                <a:spcPct val="0"/>
              </a:spcAft>
              <a:defRPr/>
            </a:pPr>
            <a:r>
              <a:rPr lang="en-US" altLang="it-IT" sz="1967" b="1" dirty="0">
                <a:solidFill>
                  <a:srgbClr val="C00000"/>
                </a:solidFill>
                <a:latin typeface="Corbel" panose="020B0503020204020204" pitchFamily="34" charset="0"/>
                <a:ea typeface="ＭＳ Ｐゴシック" panose="020B0600070205080204" pitchFamily="34" charset="-128"/>
              </a:rPr>
              <a:t>STEP </a:t>
            </a:r>
            <a:r>
              <a:rPr lang="en-US" altLang="it-IT" sz="1967" b="1" dirty="0">
                <a:solidFill>
                  <a:srgbClr val="C0233E"/>
                </a:solidFill>
                <a:latin typeface="Corbel" panose="020B0503020204020204" pitchFamily="34" charset="0"/>
                <a:ea typeface="ＭＳ Ｐゴシック" panose="020B0600070205080204" pitchFamily="34" charset="-128"/>
              </a:rPr>
              <a:t>PRIMA DEL </a:t>
            </a:r>
            <a:r>
              <a:rPr lang="en-US" altLang="it-IT" sz="1967" b="1" dirty="0">
                <a:solidFill>
                  <a:srgbClr val="C00000"/>
                </a:solidFill>
                <a:latin typeface="Corbel" panose="020B0503020204020204" pitchFamily="34" charset="0"/>
                <a:ea typeface="ＭＳ Ｐゴシック" panose="020B0600070205080204" pitchFamily="34" charset="-128"/>
              </a:rPr>
              <a:t>GIUDIZIO DI INIDONEITÁ/INABILITÁ PENSIONABILE</a:t>
            </a:r>
          </a:p>
          <a:p>
            <a:pPr defTabSz="384210" eaLnBrk="0" fontAlgn="base" hangingPunct="0">
              <a:spcBef>
                <a:spcPct val="0"/>
              </a:spcBef>
              <a:spcAft>
                <a:spcPct val="0"/>
              </a:spcAft>
              <a:defRPr/>
            </a:pPr>
            <a:endParaRPr lang="en-US" altLang="it-IT" sz="2052" b="1" dirty="0">
              <a:solidFill>
                <a:prstClr val="black"/>
              </a:solidFill>
              <a:latin typeface="Corbel" panose="020B0503020204020204" pitchFamily="34" charset="0"/>
              <a:ea typeface="ＭＳ Ｐゴシック" panose="020B0600070205080204" pitchFamily="34" charset="-128"/>
            </a:endParaRPr>
          </a:p>
          <a:p>
            <a:pPr defTabSz="384210" eaLnBrk="0" fontAlgn="base" hangingPunct="0">
              <a:spcBef>
                <a:spcPct val="0"/>
              </a:spcBef>
              <a:spcAft>
                <a:spcPct val="0"/>
              </a:spcAft>
              <a:buClr>
                <a:srgbClr val="CD4223"/>
              </a:buClr>
              <a:defRPr/>
            </a:pPr>
            <a:r>
              <a:rPr lang="en-US" altLang="it-IT" sz="2052" b="1" dirty="0">
                <a:solidFill>
                  <a:srgbClr val="FF0000"/>
                </a:solidFill>
                <a:latin typeface="Corbel" panose="020B0503020204020204" pitchFamily="34" charset="0"/>
                <a:ea typeface="ＭＳ Ｐゴシック" panose="020B0600070205080204" pitchFamily="34" charset="-128"/>
              </a:rPr>
              <a:t>1.    </a:t>
            </a:r>
            <a:r>
              <a:rPr lang="en-US" altLang="it-IT" sz="2052" b="1" dirty="0" err="1">
                <a:solidFill>
                  <a:prstClr val="black"/>
                </a:solidFill>
                <a:latin typeface="Corbel" panose="020B0503020204020204" pitchFamily="34" charset="0"/>
                <a:ea typeface="ＭＳ Ｐゴシック" panose="020B0600070205080204" pitchFamily="34" charset="-128"/>
              </a:rPr>
              <a:t>Inidoneo</a:t>
            </a:r>
            <a:r>
              <a:rPr lang="en-US" altLang="it-IT" sz="2052" b="1" dirty="0">
                <a:solidFill>
                  <a:prstClr val="black"/>
                </a:solidFill>
                <a:latin typeface="Corbel" panose="020B0503020204020204" pitchFamily="34" charset="0"/>
                <a:ea typeface="ＭＳ Ｐゴシック" panose="020B0600070205080204" pitchFamily="34" charset="-128"/>
              </a:rPr>
              <a:t> in </a:t>
            </a:r>
            <a:r>
              <a:rPr lang="en-US" altLang="it-IT" sz="2052" b="1" dirty="0" err="1">
                <a:solidFill>
                  <a:prstClr val="black"/>
                </a:solidFill>
                <a:latin typeface="Corbel" panose="020B0503020204020204" pitchFamily="34" charset="0"/>
                <a:ea typeface="ＭＳ Ｐゴシック" panose="020B0600070205080204" pitchFamily="34" charset="-128"/>
              </a:rPr>
              <a:t>modo</a:t>
            </a:r>
            <a:r>
              <a:rPr lang="en-US" altLang="it-IT" sz="2052" b="1" dirty="0">
                <a:solidFill>
                  <a:prstClr val="black"/>
                </a:solidFill>
                <a:latin typeface="Corbel" panose="020B0503020204020204" pitchFamily="34" charset="0"/>
                <a:ea typeface="ＭＳ Ｐゴシック" panose="020B0600070205080204" pitchFamily="34" charset="-128"/>
              </a:rPr>
              <a:t> </a:t>
            </a:r>
            <a:r>
              <a:rPr lang="en-US" altLang="it-IT" sz="2052" b="1" dirty="0" err="1">
                <a:solidFill>
                  <a:prstClr val="black"/>
                </a:solidFill>
                <a:latin typeface="Corbel" panose="020B0503020204020204" pitchFamily="34" charset="0"/>
                <a:ea typeface="ＭＳ Ｐゴシック" panose="020B0600070205080204" pitchFamily="34" charset="-128"/>
              </a:rPr>
              <a:t>relativo</a:t>
            </a:r>
            <a:r>
              <a:rPr lang="en-US" altLang="it-IT" sz="2052" b="1" dirty="0">
                <a:solidFill>
                  <a:prstClr val="black"/>
                </a:solidFill>
                <a:latin typeface="Corbel" panose="020B0503020204020204" pitchFamily="34" charset="0"/>
                <a:ea typeface="ＭＳ Ｐゴシック" panose="020B0600070205080204" pitchFamily="34" charset="-128"/>
              </a:rPr>
              <a:t> ad </a:t>
            </a:r>
            <a:r>
              <a:rPr lang="en-US" altLang="it-IT" sz="2052" b="1" dirty="0" err="1">
                <a:solidFill>
                  <a:prstClr val="black"/>
                </a:solidFill>
                <a:latin typeface="Corbel" panose="020B0503020204020204" pitchFamily="34" charset="0"/>
                <a:ea typeface="ＭＳ Ｐゴシック" panose="020B0600070205080204" pitchFamily="34" charset="-128"/>
              </a:rPr>
              <a:t>alcune</a:t>
            </a:r>
            <a:r>
              <a:rPr lang="en-US" altLang="it-IT" sz="2052" b="1" dirty="0">
                <a:solidFill>
                  <a:prstClr val="black"/>
                </a:solidFill>
                <a:latin typeface="Corbel" panose="020B0503020204020204" pitchFamily="34" charset="0"/>
                <a:ea typeface="ＭＳ Ｐゴシック" panose="020B0600070205080204" pitchFamily="34" charset="-128"/>
              </a:rPr>
              <a:t>/</a:t>
            </a:r>
            <a:r>
              <a:rPr lang="en-US" altLang="it-IT" sz="2052" b="1" dirty="0" err="1">
                <a:solidFill>
                  <a:prstClr val="black"/>
                </a:solidFill>
                <a:latin typeface="Corbel" panose="020B0503020204020204" pitchFamily="34" charset="0"/>
                <a:ea typeface="ＭＳ Ｐゴシック" panose="020B0600070205080204" pitchFamily="34" charset="-128"/>
              </a:rPr>
              <a:t>tutte</a:t>
            </a:r>
            <a:r>
              <a:rPr lang="en-US" altLang="it-IT" sz="2052" b="1" dirty="0">
                <a:solidFill>
                  <a:prstClr val="black"/>
                </a:solidFill>
                <a:latin typeface="Corbel" panose="020B0503020204020204" pitchFamily="34" charset="0"/>
                <a:ea typeface="ＭＳ Ｐゴシック" panose="020B0600070205080204" pitchFamily="34" charset="-128"/>
              </a:rPr>
              <a:t> le </a:t>
            </a:r>
            <a:r>
              <a:rPr lang="en-US" altLang="it-IT" sz="2052" b="1" dirty="0" err="1">
                <a:solidFill>
                  <a:prstClr val="black"/>
                </a:solidFill>
                <a:latin typeface="Corbel" panose="020B0503020204020204" pitchFamily="34" charset="0"/>
                <a:ea typeface="ＭＳ Ｐゴシック" panose="020B0600070205080204" pitchFamily="34" charset="-128"/>
              </a:rPr>
              <a:t>mansioni</a:t>
            </a:r>
            <a:r>
              <a:rPr lang="en-US" altLang="it-IT" sz="2052" b="1" dirty="0">
                <a:solidFill>
                  <a:prstClr val="black"/>
                </a:solidFill>
                <a:latin typeface="Corbel" panose="020B0503020204020204" pitchFamily="34" charset="0"/>
                <a:ea typeface="ＭＳ Ｐゴシック" panose="020B0600070205080204" pitchFamily="34" charset="-128"/>
              </a:rPr>
              <a:t> per dip. </a:t>
            </a:r>
            <a:r>
              <a:rPr lang="en-US" altLang="it-IT" sz="2052" b="1" dirty="0" err="1">
                <a:solidFill>
                  <a:prstClr val="black"/>
                </a:solidFill>
                <a:latin typeface="Corbel" panose="020B0503020204020204" pitchFamily="34" charset="0"/>
                <a:ea typeface="ＭＳ Ｐゴシック" panose="020B0600070205080204" pitchFamily="34" charset="-128"/>
              </a:rPr>
              <a:t>civili</a:t>
            </a:r>
            <a:endParaRPr lang="en-US" altLang="it-IT" sz="2052" b="1" dirty="0">
              <a:solidFill>
                <a:prstClr val="black"/>
              </a:solidFill>
              <a:latin typeface="Corbel" panose="020B0503020204020204" pitchFamily="34" charset="0"/>
              <a:ea typeface="ＭＳ Ｐゴシック" panose="020B0600070205080204" pitchFamily="34" charset="-128"/>
            </a:endParaRPr>
          </a:p>
          <a:p>
            <a:pPr defTabSz="384210" eaLnBrk="0" fontAlgn="base" hangingPunct="0">
              <a:spcBef>
                <a:spcPct val="0"/>
              </a:spcBef>
              <a:spcAft>
                <a:spcPct val="0"/>
              </a:spcAft>
              <a:buClr>
                <a:srgbClr val="CD4223"/>
              </a:buClr>
              <a:defRPr/>
            </a:pPr>
            <a:endParaRPr lang="en-US" altLang="it-IT" sz="2052" b="1" dirty="0">
              <a:solidFill>
                <a:prstClr val="black"/>
              </a:solidFill>
              <a:latin typeface="Corbel" panose="020B0503020204020204" pitchFamily="34" charset="0"/>
              <a:ea typeface="ＭＳ Ｐゴシック" panose="020B0600070205080204" pitchFamily="34" charset="-128"/>
            </a:endParaRPr>
          </a:p>
          <a:p>
            <a:pPr defTabSz="384210" eaLnBrk="0" fontAlgn="base" hangingPunct="0">
              <a:spcBef>
                <a:spcPct val="0"/>
              </a:spcBef>
              <a:spcAft>
                <a:spcPct val="0"/>
              </a:spcAft>
              <a:buClr>
                <a:srgbClr val="CD4223"/>
              </a:buClr>
              <a:defRPr/>
            </a:pPr>
            <a:r>
              <a:rPr lang="en-US" altLang="it-IT" sz="2052" b="1" dirty="0">
                <a:solidFill>
                  <a:srgbClr val="FF0000"/>
                </a:solidFill>
                <a:latin typeface="Corbel" panose="020B0503020204020204" pitchFamily="34" charset="0"/>
                <a:ea typeface="ＭＳ Ｐゴシック" panose="020B0600070205080204" pitchFamily="34" charset="-128"/>
              </a:rPr>
              <a:t>2.    </a:t>
            </a:r>
            <a:r>
              <a:rPr lang="en-US" altLang="it-IT" sz="2052" b="1" dirty="0" err="1">
                <a:solidFill>
                  <a:prstClr val="black"/>
                </a:solidFill>
                <a:latin typeface="Corbel" panose="020B0503020204020204" pitchFamily="34" charset="0"/>
                <a:ea typeface="ＭＳ Ｐゴシック" panose="020B0600070205080204" pitchFamily="34" charset="-128"/>
              </a:rPr>
              <a:t>Idoneo</a:t>
            </a:r>
            <a:r>
              <a:rPr lang="en-US" altLang="it-IT" sz="2052" b="1" dirty="0">
                <a:solidFill>
                  <a:prstClr val="black"/>
                </a:solidFill>
                <a:latin typeface="Corbel" panose="020B0503020204020204" pitchFamily="34" charset="0"/>
                <a:ea typeface="ＭＳ Ｐゴシック" panose="020B0600070205080204" pitchFamily="34" charset="-128"/>
              </a:rPr>
              <a:t> </a:t>
            </a:r>
            <a:r>
              <a:rPr lang="en-US" altLang="it-IT" sz="2052" b="1" dirty="0" err="1">
                <a:solidFill>
                  <a:prstClr val="black"/>
                </a:solidFill>
                <a:latin typeface="Corbel" panose="020B0503020204020204" pitchFamily="34" charset="0"/>
                <a:ea typeface="ＭＳ Ｐゴシック" panose="020B0600070205080204" pitchFamily="34" charset="-128"/>
              </a:rPr>
              <a:t>parziale</a:t>
            </a:r>
            <a:r>
              <a:rPr lang="en-US" altLang="it-IT" sz="2052" b="1" dirty="0">
                <a:solidFill>
                  <a:prstClr val="black"/>
                </a:solidFill>
                <a:latin typeface="Corbel" panose="020B0503020204020204" pitchFamily="34" charset="0"/>
                <a:ea typeface="ＭＳ Ｐゴシック" panose="020B0600070205080204" pitchFamily="34" charset="-128"/>
              </a:rPr>
              <a:t> per FFPP e FFAA</a:t>
            </a:r>
          </a:p>
          <a:p>
            <a:pPr defTabSz="384210" eaLnBrk="0" fontAlgn="base" hangingPunct="0">
              <a:spcBef>
                <a:spcPct val="0"/>
              </a:spcBef>
              <a:spcAft>
                <a:spcPct val="0"/>
              </a:spcAft>
              <a:buClr>
                <a:srgbClr val="CD4223"/>
              </a:buClr>
              <a:defRPr/>
            </a:pPr>
            <a:endParaRPr lang="en-US" altLang="it-IT" sz="2052" b="1" dirty="0">
              <a:solidFill>
                <a:prstClr val="black"/>
              </a:solidFill>
              <a:latin typeface="Corbel" panose="020B0503020204020204" pitchFamily="34" charset="0"/>
              <a:ea typeface="ＭＳ Ｐゴシック" panose="020B0600070205080204" pitchFamily="34" charset="-128"/>
            </a:endParaRPr>
          </a:p>
          <a:p>
            <a:pPr defTabSz="384210" eaLnBrk="0" fontAlgn="base" hangingPunct="0">
              <a:spcBef>
                <a:spcPct val="0"/>
              </a:spcBef>
              <a:spcAft>
                <a:spcPct val="0"/>
              </a:spcAft>
              <a:buClr>
                <a:srgbClr val="CD4223"/>
              </a:buClr>
              <a:defRPr/>
            </a:pPr>
            <a:r>
              <a:rPr lang="en-US" altLang="it-IT" sz="2052" b="1" dirty="0">
                <a:solidFill>
                  <a:srgbClr val="FF0000"/>
                </a:solidFill>
                <a:latin typeface="Corbel" panose="020B0503020204020204" pitchFamily="34" charset="0"/>
                <a:ea typeface="ＭＳ Ｐゴシック" panose="020B0600070205080204" pitchFamily="34" charset="-128"/>
              </a:rPr>
              <a:t>3.    </a:t>
            </a:r>
            <a:r>
              <a:rPr lang="en-US" altLang="it-IT" sz="2052" b="1" dirty="0" err="1">
                <a:solidFill>
                  <a:prstClr val="black"/>
                </a:solidFill>
                <a:latin typeface="Corbel" panose="020B0503020204020204" pitchFamily="34" charset="0"/>
                <a:ea typeface="ＭＳ Ｐゴシック" panose="020B0600070205080204" pitchFamily="34" charset="-128"/>
              </a:rPr>
              <a:t>Idoneo</a:t>
            </a:r>
            <a:r>
              <a:rPr lang="en-US" altLang="it-IT" sz="2052" b="1" dirty="0">
                <a:solidFill>
                  <a:prstClr val="black"/>
                </a:solidFill>
                <a:latin typeface="Corbel" panose="020B0503020204020204" pitchFamily="34" charset="0"/>
                <a:ea typeface="ＭＳ Ｐゴシック" panose="020B0600070205080204" pitchFamily="34" charset="-128"/>
              </a:rPr>
              <a:t> </a:t>
            </a:r>
            <a:r>
              <a:rPr lang="en-US" altLang="it-IT" sz="2052" b="1" dirty="0" err="1">
                <a:solidFill>
                  <a:prstClr val="black"/>
                </a:solidFill>
                <a:latin typeface="Corbel" panose="020B0503020204020204" pitchFamily="34" charset="0"/>
                <a:ea typeface="ＭＳ Ｐゴシック" panose="020B0600070205080204" pitchFamily="34" charset="-128"/>
              </a:rPr>
              <a:t>nei</a:t>
            </a:r>
            <a:r>
              <a:rPr lang="en-US" altLang="it-IT" sz="2052" b="1" dirty="0">
                <a:solidFill>
                  <a:prstClr val="black"/>
                </a:solidFill>
                <a:latin typeface="Corbel" panose="020B0503020204020204" pitchFamily="34" charset="0"/>
                <a:ea typeface="ＭＳ Ｐゴシック" panose="020B0600070205080204" pitchFamily="34" charset="-128"/>
              </a:rPr>
              <a:t> </a:t>
            </a:r>
            <a:r>
              <a:rPr lang="en-US" altLang="it-IT" sz="2052" b="1" dirty="0" err="1">
                <a:solidFill>
                  <a:prstClr val="black"/>
                </a:solidFill>
                <a:latin typeface="Corbel" panose="020B0503020204020204" pitchFamily="34" charset="0"/>
                <a:ea typeface="ＭＳ Ｐゴシック" panose="020B0600070205080204" pitchFamily="34" charset="-128"/>
              </a:rPr>
              <a:t>ruoli</a:t>
            </a:r>
            <a:r>
              <a:rPr lang="en-US" altLang="it-IT" sz="2052" b="1" dirty="0">
                <a:solidFill>
                  <a:prstClr val="black"/>
                </a:solidFill>
                <a:latin typeface="Corbel" panose="020B0503020204020204" pitchFamily="34" charset="0"/>
                <a:ea typeface="ＭＳ Ｐゴシック" panose="020B0600070205080204" pitchFamily="34" charset="-128"/>
              </a:rPr>
              <a:t> </a:t>
            </a:r>
            <a:r>
              <a:rPr lang="en-US" altLang="it-IT" sz="2052" b="1" dirty="0" err="1">
                <a:solidFill>
                  <a:prstClr val="black"/>
                </a:solidFill>
                <a:latin typeface="Corbel" panose="020B0503020204020204" pitchFamily="34" charset="0"/>
                <a:ea typeface="ＭＳ Ｐゴシック" panose="020B0600070205080204" pitchFamily="34" charset="-128"/>
              </a:rPr>
              <a:t>tecnici</a:t>
            </a:r>
            <a:r>
              <a:rPr lang="en-US" altLang="it-IT" sz="2052" b="1" dirty="0">
                <a:solidFill>
                  <a:prstClr val="black"/>
                </a:solidFill>
                <a:latin typeface="Corbel" panose="020B0503020204020204" pitchFamily="34" charset="0"/>
                <a:ea typeface="ＭＳ Ｐゴシック" panose="020B0600070205080204" pitchFamily="34" charset="-128"/>
              </a:rPr>
              <a:t> </a:t>
            </a:r>
            <a:r>
              <a:rPr lang="en-US" altLang="it-IT" sz="2052" b="1" dirty="0" err="1">
                <a:solidFill>
                  <a:prstClr val="black"/>
                </a:solidFill>
                <a:latin typeface="Corbel" panose="020B0503020204020204" pitchFamily="34" charset="0"/>
                <a:ea typeface="ＭＳ Ｐゴシック" panose="020B0600070205080204" pitchFamily="34" charset="-128"/>
              </a:rPr>
              <a:t>della</a:t>
            </a:r>
            <a:r>
              <a:rPr lang="en-US" altLang="it-IT" sz="2052" b="1" dirty="0">
                <a:solidFill>
                  <a:prstClr val="black"/>
                </a:solidFill>
                <a:latin typeface="Corbel" panose="020B0503020204020204" pitchFamily="34" charset="0"/>
                <a:ea typeface="ＭＳ Ｐゴシック" panose="020B0600070205080204" pitchFamily="34" charset="-128"/>
              </a:rPr>
              <a:t> </a:t>
            </a:r>
            <a:r>
              <a:rPr lang="en-US" altLang="it-IT" sz="2052" b="1" dirty="0" err="1">
                <a:solidFill>
                  <a:prstClr val="black"/>
                </a:solidFill>
                <a:latin typeface="Corbel" panose="020B0503020204020204" pitchFamily="34" charset="0"/>
                <a:ea typeface="ＭＳ Ｐゴシック" panose="020B0600070205080204" pitchFamily="34" charset="-128"/>
              </a:rPr>
              <a:t>Polizia</a:t>
            </a:r>
            <a:r>
              <a:rPr lang="en-US" altLang="it-IT" sz="2052" b="1" dirty="0">
                <a:solidFill>
                  <a:prstClr val="black"/>
                </a:solidFill>
                <a:latin typeface="Corbel" panose="020B0503020204020204" pitchFamily="34" charset="0"/>
                <a:ea typeface="ＭＳ Ｐゴシック" panose="020B0600070205080204" pitchFamily="34" charset="-128"/>
              </a:rPr>
              <a:t> di </a:t>
            </a:r>
            <a:r>
              <a:rPr lang="en-US" altLang="it-IT" sz="2052" b="1" dirty="0" err="1">
                <a:solidFill>
                  <a:prstClr val="black"/>
                </a:solidFill>
                <a:latin typeface="Corbel" panose="020B0503020204020204" pitchFamily="34" charset="0"/>
                <a:ea typeface="ＭＳ Ｐゴシック" panose="020B0600070205080204" pitchFamily="34" charset="-128"/>
              </a:rPr>
              <a:t>Stato</a:t>
            </a:r>
            <a:endParaRPr lang="en-US" altLang="it-IT" sz="2052" b="1" dirty="0">
              <a:solidFill>
                <a:prstClr val="black"/>
              </a:solidFill>
              <a:latin typeface="Corbel" panose="020B0503020204020204" pitchFamily="34" charset="0"/>
              <a:ea typeface="ＭＳ Ｐゴシック" panose="020B0600070205080204" pitchFamily="34" charset="-128"/>
            </a:endParaRPr>
          </a:p>
          <a:p>
            <a:pPr defTabSz="384210" eaLnBrk="0" fontAlgn="base" hangingPunct="0">
              <a:spcBef>
                <a:spcPct val="0"/>
              </a:spcBef>
              <a:spcAft>
                <a:spcPct val="0"/>
              </a:spcAft>
              <a:buClr>
                <a:srgbClr val="CD4223"/>
              </a:buClr>
              <a:defRPr/>
            </a:pPr>
            <a:endParaRPr lang="en-US" altLang="it-IT" sz="2052" b="1" dirty="0">
              <a:solidFill>
                <a:prstClr val="black"/>
              </a:solidFill>
              <a:latin typeface="Corbel" panose="020B0503020204020204" pitchFamily="34" charset="0"/>
              <a:ea typeface="ＭＳ Ｐゴシック" panose="020B0600070205080204" pitchFamily="34" charset="-128"/>
            </a:endParaRPr>
          </a:p>
          <a:p>
            <a:pPr defTabSz="384210" eaLnBrk="0" fontAlgn="base" hangingPunct="0">
              <a:spcBef>
                <a:spcPct val="0"/>
              </a:spcBef>
              <a:spcAft>
                <a:spcPct val="0"/>
              </a:spcAft>
              <a:buClr>
                <a:srgbClr val="CD4223"/>
              </a:buClr>
              <a:defRPr/>
            </a:pPr>
            <a:r>
              <a:rPr lang="en-US" altLang="it-IT" sz="2052" b="1" dirty="0">
                <a:solidFill>
                  <a:srgbClr val="FF0000"/>
                </a:solidFill>
                <a:latin typeface="Corbel" panose="020B0503020204020204" pitchFamily="34" charset="0"/>
                <a:ea typeface="ＭＳ Ｐゴシック" panose="020B0600070205080204" pitchFamily="34" charset="-128"/>
              </a:rPr>
              <a:t>4.    </a:t>
            </a:r>
            <a:r>
              <a:rPr lang="en-US" altLang="it-IT" sz="2052" b="1" dirty="0" err="1">
                <a:solidFill>
                  <a:prstClr val="black"/>
                </a:solidFill>
                <a:latin typeface="Corbel" panose="020B0503020204020204" pitchFamily="34" charset="0"/>
                <a:ea typeface="ＭＳ Ｐゴシック" panose="020B0600070205080204" pitchFamily="34" charset="-128"/>
              </a:rPr>
              <a:t>Idoneo</a:t>
            </a:r>
            <a:r>
              <a:rPr lang="en-US" altLang="it-IT" sz="2052" b="1" dirty="0">
                <a:solidFill>
                  <a:prstClr val="black"/>
                </a:solidFill>
                <a:latin typeface="Corbel" panose="020B0503020204020204" pitchFamily="34" charset="0"/>
                <a:ea typeface="ＭＳ Ｐゴシック" panose="020B0600070205080204" pitchFamily="34" charset="-128"/>
              </a:rPr>
              <a:t> al SATI per </a:t>
            </a:r>
            <a:r>
              <a:rPr lang="en-US" altLang="it-IT" sz="2052" b="1" dirty="0" err="1">
                <a:solidFill>
                  <a:prstClr val="black"/>
                </a:solidFill>
                <a:latin typeface="Corbel" panose="020B0503020204020204" pitchFamily="34" charset="0"/>
                <a:ea typeface="ＭＳ Ｐゴシック" panose="020B0600070205080204" pitchFamily="34" charset="-128"/>
              </a:rPr>
              <a:t>Vigili</a:t>
            </a:r>
            <a:r>
              <a:rPr lang="en-US" altLang="it-IT" sz="2052" b="1" dirty="0">
                <a:solidFill>
                  <a:prstClr val="black"/>
                </a:solidFill>
                <a:latin typeface="Corbel" panose="020B0503020204020204" pitchFamily="34" charset="0"/>
                <a:ea typeface="ＭＳ Ｐゴシック" panose="020B0600070205080204" pitchFamily="34" charset="-128"/>
              </a:rPr>
              <a:t> del </a:t>
            </a:r>
            <a:r>
              <a:rPr lang="en-US" altLang="it-IT" sz="2052" b="1" dirty="0" err="1">
                <a:solidFill>
                  <a:prstClr val="black"/>
                </a:solidFill>
                <a:latin typeface="Corbel" panose="020B0503020204020204" pitchFamily="34" charset="0"/>
                <a:ea typeface="ＭＳ Ｐゴシック" panose="020B0600070205080204" pitchFamily="34" charset="-128"/>
              </a:rPr>
              <a:t>fuoco</a:t>
            </a:r>
            <a:r>
              <a:rPr lang="en-US" altLang="it-IT" sz="2052" b="1" dirty="0">
                <a:solidFill>
                  <a:prstClr val="black"/>
                </a:solidFill>
                <a:latin typeface="Corbel" panose="020B0503020204020204" pitchFamily="34" charset="0"/>
                <a:ea typeface="ＭＳ Ｐゴシック" panose="020B0600070205080204" pitchFamily="34" charset="-128"/>
              </a:rPr>
              <a:t> (</a:t>
            </a:r>
            <a:r>
              <a:rPr lang="en-US" altLang="it-IT" sz="2052" b="1" dirty="0" err="1">
                <a:solidFill>
                  <a:prstClr val="black"/>
                </a:solidFill>
                <a:latin typeface="Corbel" panose="020B0503020204020204" pitchFamily="34" charset="0"/>
                <a:ea typeface="ＭＳ Ｐゴシック" panose="020B0600070205080204" pitchFamily="34" charset="-128"/>
              </a:rPr>
              <a:t>amm.vo</a:t>
            </a:r>
            <a:r>
              <a:rPr lang="en-US" altLang="it-IT" sz="2052" b="1" dirty="0">
                <a:solidFill>
                  <a:prstClr val="black"/>
                </a:solidFill>
                <a:latin typeface="Corbel" panose="020B0503020204020204" pitchFamily="34" charset="0"/>
                <a:ea typeface="ＭＳ Ｐゴシック" panose="020B0600070205080204" pitchFamily="34" charset="-128"/>
              </a:rPr>
              <a:t>, </a:t>
            </a:r>
            <a:r>
              <a:rPr lang="en-US" altLang="it-IT" sz="2052" b="1" dirty="0" err="1">
                <a:solidFill>
                  <a:prstClr val="black"/>
                </a:solidFill>
                <a:latin typeface="Corbel" panose="020B0503020204020204" pitchFamily="34" charset="0"/>
                <a:ea typeface="ＭＳ Ｐゴシック" panose="020B0600070205080204" pitchFamily="34" charset="-128"/>
              </a:rPr>
              <a:t>tecnico</a:t>
            </a:r>
            <a:r>
              <a:rPr lang="en-US" altLang="it-IT" sz="2052" b="1" dirty="0">
                <a:solidFill>
                  <a:prstClr val="black"/>
                </a:solidFill>
                <a:latin typeface="Corbel" panose="020B0503020204020204" pitchFamily="34" charset="0"/>
                <a:ea typeface="ＭＳ Ｐゴシック" panose="020B0600070205080204" pitchFamily="34" charset="-128"/>
              </a:rPr>
              <a:t>, </a:t>
            </a:r>
            <a:r>
              <a:rPr lang="en-US" altLang="it-IT" sz="2052" b="1" dirty="0" err="1">
                <a:solidFill>
                  <a:prstClr val="black"/>
                </a:solidFill>
                <a:latin typeface="Corbel" panose="020B0503020204020204" pitchFamily="34" charset="0"/>
                <a:ea typeface="ＭＳ Ｐゴシック" panose="020B0600070205080204" pitchFamily="34" charset="-128"/>
              </a:rPr>
              <a:t>informatico</a:t>
            </a:r>
            <a:r>
              <a:rPr lang="en-US" altLang="it-IT" sz="2052" b="1" dirty="0">
                <a:solidFill>
                  <a:prstClr val="black"/>
                </a:solidFill>
                <a:latin typeface="Corbel" panose="020B0503020204020204" pitchFamily="34" charset="0"/>
                <a:ea typeface="ＭＳ Ｐゴシック" panose="020B0600070205080204" pitchFamily="34" charset="-128"/>
              </a:rPr>
              <a:t>)</a:t>
            </a:r>
          </a:p>
          <a:p>
            <a:pPr defTabSz="384210" eaLnBrk="0" fontAlgn="base" hangingPunct="0">
              <a:spcBef>
                <a:spcPct val="0"/>
              </a:spcBef>
              <a:spcAft>
                <a:spcPct val="0"/>
              </a:spcAft>
              <a:buClr>
                <a:srgbClr val="CD4223"/>
              </a:buClr>
              <a:defRPr/>
            </a:pPr>
            <a:endParaRPr lang="en-US" altLang="it-IT" sz="2052" b="1" dirty="0">
              <a:solidFill>
                <a:prstClr val="black"/>
              </a:solidFill>
              <a:latin typeface="Corbel" panose="020B0503020204020204" pitchFamily="34" charset="0"/>
              <a:ea typeface="ＭＳ Ｐゴシック" panose="020B0600070205080204" pitchFamily="34" charset="-128"/>
            </a:endParaRPr>
          </a:p>
          <a:p>
            <a:pPr defTabSz="384210" eaLnBrk="0" fontAlgn="base" hangingPunct="0">
              <a:spcBef>
                <a:spcPct val="0"/>
              </a:spcBef>
              <a:spcAft>
                <a:spcPct val="0"/>
              </a:spcAft>
              <a:buClr>
                <a:srgbClr val="CD4223"/>
              </a:buClr>
              <a:defRPr/>
            </a:pPr>
            <a:r>
              <a:rPr lang="en-US" altLang="it-IT" sz="2052" b="1" dirty="0">
                <a:solidFill>
                  <a:srgbClr val="FF0000"/>
                </a:solidFill>
                <a:latin typeface="Corbel" panose="020B0503020204020204" pitchFamily="34" charset="0"/>
                <a:ea typeface="ＭＳ Ｐゴシック" panose="020B0600070205080204" pitchFamily="34" charset="-128"/>
              </a:rPr>
              <a:t>5.    </a:t>
            </a:r>
            <a:r>
              <a:rPr lang="en-US" altLang="it-IT" sz="2052" b="1" dirty="0" err="1">
                <a:solidFill>
                  <a:prstClr val="black"/>
                </a:solidFill>
                <a:latin typeface="Corbel" panose="020B0503020204020204" pitchFamily="34" charset="0"/>
                <a:ea typeface="ＭＳ Ｐゴシック" panose="020B0600070205080204" pitchFamily="34" charset="-128"/>
              </a:rPr>
              <a:t>Idoneo</a:t>
            </a:r>
            <a:r>
              <a:rPr lang="en-US" altLang="it-IT" sz="2052" b="1" dirty="0">
                <a:solidFill>
                  <a:prstClr val="black"/>
                </a:solidFill>
                <a:latin typeface="Corbel" panose="020B0503020204020204" pitchFamily="34" charset="0"/>
                <a:ea typeface="ＭＳ Ｐゴシック" panose="020B0600070205080204" pitchFamily="34" charset="-128"/>
              </a:rPr>
              <a:t> con </a:t>
            </a:r>
            <a:r>
              <a:rPr lang="en-US" altLang="it-IT" sz="2052" b="1" dirty="0" err="1">
                <a:solidFill>
                  <a:prstClr val="black"/>
                </a:solidFill>
                <a:latin typeface="Corbel" panose="020B0503020204020204" pitchFamily="34" charset="0"/>
                <a:ea typeface="ＭＳ Ｐゴシック" panose="020B0600070205080204" pitchFamily="34" charset="-128"/>
              </a:rPr>
              <a:t>esenzione</a:t>
            </a:r>
            <a:r>
              <a:rPr lang="en-US" altLang="it-IT" sz="2052" b="1" dirty="0">
                <a:solidFill>
                  <a:prstClr val="black"/>
                </a:solidFill>
                <a:latin typeface="Corbel" panose="020B0503020204020204" pitchFamily="34" charset="0"/>
                <a:ea typeface="ＭＳ Ｐゴシック" panose="020B0600070205080204" pitchFamily="34" charset="-128"/>
              </a:rPr>
              <a:t> </a:t>
            </a:r>
            <a:r>
              <a:rPr lang="en-US" altLang="it-IT" sz="2052" b="1" dirty="0" err="1">
                <a:solidFill>
                  <a:prstClr val="black"/>
                </a:solidFill>
                <a:latin typeface="Corbel" panose="020B0503020204020204" pitchFamily="34" charset="0"/>
                <a:ea typeface="ＭＳ Ｐゴシック" panose="020B0600070205080204" pitchFamily="34" charset="-128"/>
              </a:rPr>
              <a:t>dai</a:t>
            </a:r>
            <a:r>
              <a:rPr lang="en-US" altLang="it-IT" sz="2052" b="1" dirty="0">
                <a:solidFill>
                  <a:prstClr val="black"/>
                </a:solidFill>
                <a:latin typeface="Corbel" panose="020B0503020204020204" pitchFamily="34" charset="0"/>
                <a:ea typeface="ＭＳ Ｐゴシック" panose="020B0600070205080204" pitchFamily="34" charset="-128"/>
              </a:rPr>
              <a:t> </a:t>
            </a:r>
            <a:r>
              <a:rPr lang="en-US" altLang="it-IT" sz="2052" b="1" dirty="0" err="1">
                <a:solidFill>
                  <a:prstClr val="black"/>
                </a:solidFill>
                <a:latin typeface="Corbel" panose="020B0503020204020204" pitchFamily="34" charset="0"/>
                <a:ea typeface="ＭＳ Ｐゴシック" panose="020B0600070205080204" pitchFamily="34" charset="-128"/>
              </a:rPr>
              <a:t>servizi</a:t>
            </a:r>
            <a:r>
              <a:rPr lang="en-US" altLang="it-IT" sz="2052" b="1" dirty="0">
                <a:solidFill>
                  <a:prstClr val="black"/>
                </a:solidFill>
                <a:latin typeface="Corbel" panose="020B0503020204020204" pitchFamily="34" charset="0"/>
                <a:ea typeface="ＭＳ Ｐゴシック" panose="020B0600070205080204" pitchFamily="34" charset="-128"/>
              </a:rPr>
              <a:t> </a:t>
            </a:r>
            <a:r>
              <a:rPr lang="en-US" altLang="it-IT" sz="2052" b="1" dirty="0" err="1">
                <a:solidFill>
                  <a:prstClr val="black"/>
                </a:solidFill>
                <a:latin typeface="Corbel" panose="020B0503020204020204" pitchFamily="34" charset="0"/>
                <a:ea typeface="ＭＳ Ｐゴシック" panose="020B0600070205080204" pitchFamily="34" charset="-128"/>
              </a:rPr>
              <a:t>armati</a:t>
            </a:r>
            <a:r>
              <a:rPr lang="en-US" altLang="it-IT" sz="2052" b="1" dirty="0">
                <a:solidFill>
                  <a:prstClr val="black"/>
                </a:solidFill>
                <a:latin typeface="Corbel" panose="020B0503020204020204" pitchFamily="34" charset="0"/>
                <a:ea typeface="ＭＳ Ｐゴシック" panose="020B0600070205080204" pitchFamily="34" charset="-128"/>
              </a:rPr>
              <a:t> e </a:t>
            </a:r>
            <a:r>
              <a:rPr lang="en-US" altLang="it-IT" sz="2052" b="1" dirty="0" err="1">
                <a:solidFill>
                  <a:prstClr val="black"/>
                </a:solidFill>
                <a:latin typeface="Corbel" panose="020B0503020204020204" pitchFamily="34" charset="0"/>
                <a:ea typeface="ＭＳ Ｐゴシック" panose="020B0600070205080204" pitchFamily="34" charset="-128"/>
              </a:rPr>
              <a:t>gravosi</a:t>
            </a:r>
            <a:r>
              <a:rPr lang="en-US" altLang="it-IT" sz="2052" b="1" dirty="0">
                <a:solidFill>
                  <a:prstClr val="black"/>
                </a:solidFill>
                <a:latin typeface="Corbel" panose="020B0503020204020204" pitchFamily="34" charset="0"/>
                <a:ea typeface="ＭＳ Ｐゴシック" panose="020B0600070205080204" pitchFamily="34" charset="-128"/>
              </a:rPr>
              <a:t> (AM)</a:t>
            </a:r>
          </a:p>
          <a:p>
            <a:pPr defTabSz="384210" eaLnBrk="0" fontAlgn="base" hangingPunct="0">
              <a:spcBef>
                <a:spcPct val="0"/>
              </a:spcBef>
              <a:spcAft>
                <a:spcPct val="0"/>
              </a:spcAft>
              <a:buClr>
                <a:srgbClr val="CD4223"/>
              </a:buClr>
              <a:defRPr/>
            </a:pPr>
            <a:endParaRPr lang="en-US" altLang="it-IT" sz="2052" b="1" dirty="0">
              <a:solidFill>
                <a:prstClr val="black"/>
              </a:solidFill>
              <a:latin typeface="Corbel" panose="020B0503020204020204" pitchFamily="34" charset="0"/>
              <a:ea typeface="ＭＳ Ｐゴシック" panose="020B0600070205080204" pitchFamily="34" charset="-128"/>
            </a:endParaRPr>
          </a:p>
          <a:p>
            <a:pPr defTabSz="384210" eaLnBrk="0" fontAlgn="base" hangingPunct="0">
              <a:spcBef>
                <a:spcPct val="0"/>
              </a:spcBef>
              <a:spcAft>
                <a:spcPct val="0"/>
              </a:spcAft>
              <a:buClr>
                <a:srgbClr val="CD4223"/>
              </a:buClr>
              <a:defRPr/>
            </a:pPr>
            <a:r>
              <a:rPr lang="en-US" altLang="it-IT" sz="2052" b="1" dirty="0">
                <a:solidFill>
                  <a:srgbClr val="FF0000"/>
                </a:solidFill>
                <a:latin typeface="Corbel" panose="020B0503020204020204" pitchFamily="34" charset="0"/>
                <a:ea typeface="ＭＳ Ｐゴシック" panose="020B0600070205080204" pitchFamily="34" charset="-128"/>
              </a:rPr>
              <a:t>6.    </a:t>
            </a:r>
            <a:r>
              <a:rPr lang="en-US" altLang="it-IT" sz="2052" b="1" dirty="0" err="1">
                <a:solidFill>
                  <a:prstClr val="black"/>
                </a:solidFill>
                <a:latin typeface="Corbel" panose="020B0503020204020204" pitchFamily="34" charset="0"/>
                <a:ea typeface="ＭＳ Ｐゴシック" panose="020B0600070205080204" pitchFamily="34" charset="-128"/>
              </a:rPr>
              <a:t>Idoneo</a:t>
            </a:r>
            <a:r>
              <a:rPr lang="en-US" altLang="it-IT" sz="2052" b="1" dirty="0">
                <a:solidFill>
                  <a:prstClr val="black"/>
                </a:solidFill>
                <a:latin typeface="Corbel" panose="020B0503020204020204" pitchFamily="34" charset="0"/>
                <a:ea typeface="ＭＳ Ｐゴシック" panose="020B0600070205080204" pitchFamily="34" charset="-128"/>
              </a:rPr>
              <a:t> al </a:t>
            </a:r>
            <a:r>
              <a:rPr lang="en-US" altLang="it-IT" sz="2052" b="1" dirty="0" err="1">
                <a:solidFill>
                  <a:prstClr val="black"/>
                </a:solidFill>
                <a:latin typeface="Corbel" panose="020B0503020204020204" pitchFamily="34" charset="0"/>
                <a:ea typeface="ＭＳ Ｐゴシック" panose="020B0600070205080204" pitchFamily="34" charset="-128"/>
              </a:rPr>
              <a:t>servizio</a:t>
            </a:r>
            <a:r>
              <a:rPr lang="en-US" altLang="it-IT" sz="2052" b="1" dirty="0">
                <a:solidFill>
                  <a:prstClr val="black"/>
                </a:solidFill>
                <a:latin typeface="Corbel" panose="020B0503020204020204" pitchFamily="34" charset="0"/>
                <a:ea typeface="ＭＳ Ｐゴシック" panose="020B0600070205080204" pitchFamily="34" charset="-128"/>
              </a:rPr>
              <a:t> in </a:t>
            </a:r>
            <a:r>
              <a:rPr lang="en-US" altLang="it-IT" sz="2052" b="1" dirty="0" err="1">
                <a:solidFill>
                  <a:prstClr val="black"/>
                </a:solidFill>
                <a:latin typeface="Corbel" panose="020B0503020204020204" pitchFamily="34" charset="0"/>
                <a:ea typeface="ＭＳ Ｐゴシック" panose="020B0600070205080204" pitchFamily="34" charset="-128"/>
              </a:rPr>
              <a:t>mansioni</a:t>
            </a:r>
            <a:r>
              <a:rPr lang="en-US" altLang="it-IT" sz="2052" b="1" dirty="0">
                <a:solidFill>
                  <a:prstClr val="black"/>
                </a:solidFill>
                <a:latin typeface="Corbel" panose="020B0503020204020204" pitchFamily="34" charset="0"/>
                <a:ea typeface="ＭＳ Ｐゴシック" panose="020B0600070205080204" pitchFamily="34" charset="-128"/>
              </a:rPr>
              <a:t> </a:t>
            </a:r>
            <a:r>
              <a:rPr lang="en-US" altLang="it-IT" sz="2052" b="1" dirty="0" err="1">
                <a:solidFill>
                  <a:prstClr val="black"/>
                </a:solidFill>
                <a:latin typeface="Corbel" panose="020B0503020204020204" pitchFamily="34" charset="0"/>
                <a:ea typeface="ＭＳ Ｐゴシック" panose="020B0600070205080204" pitchFamily="34" charset="-128"/>
              </a:rPr>
              <a:t>tenico-amministrative</a:t>
            </a:r>
            <a:r>
              <a:rPr lang="en-US" altLang="it-IT" sz="2052" b="1" dirty="0">
                <a:solidFill>
                  <a:prstClr val="black"/>
                </a:solidFill>
                <a:latin typeface="Corbel" panose="020B0503020204020204" pitchFamily="34" charset="0"/>
                <a:ea typeface="ＭＳ Ｐゴシック" panose="020B0600070205080204" pitchFamily="34" charset="-128"/>
              </a:rPr>
              <a:t>  (E.I.)</a:t>
            </a:r>
          </a:p>
          <a:p>
            <a:pPr marL="390997" indent="-390997" defTabSz="384210" eaLnBrk="0" fontAlgn="base" hangingPunct="0">
              <a:spcBef>
                <a:spcPct val="0"/>
              </a:spcBef>
              <a:spcAft>
                <a:spcPct val="0"/>
              </a:spcAft>
              <a:buClr>
                <a:srgbClr val="CD4223"/>
              </a:buClr>
              <a:buFont typeface="+mj-lt"/>
              <a:buAutoNum type="arabicPeriod"/>
              <a:defRPr/>
            </a:pPr>
            <a:endParaRPr lang="en-US" altLang="it-IT" sz="2052" b="1" dirty="0">
              <a:solidFill>
                <a:prstClr val="black"/>
              </a:solidFill>
              <a:latin typeface="Corbel" panose="020B0503020204020204" pitchFamily="34" charset="0"/>
              <a:ea typeface="ＭＳ Ｐゴシック" panose="020B0600070205080204" pitchFamily="34" charset="-128"/>
            </a:endParaRPr>
          </a:p>
          <a:p>
            <a:pPr defTabSz="384210" eaLnBrk="0" fontAlgn="base" hangingPunct="0">
              <a:spcBef>
                <a:spcPct val="0"/>
              </a:spcBef>
              <a:spcAft>
                <a:spcPct val="0"/>
              </a:spcAft>
              <a:defRPr/>
            </a:pPr>
            <a:endParaRPr lang="en-US" altLang="it-IT" sz="2052" b="1" dirty="0">
              <a:solidFill>
                <a:prstClr val="black"/>
              </a:solidFill>
              <a:latin typeface="Corbel" panose="020B0503020204020204" pitchFamily="34" charset="0"/>
              <a:ea typeface="ＭＳ Ｐゴシック" panose="020B0600070205080204" pitchFamily="34" charset="-128"/>
            </a:endParaRPr>
          </a:p>
        </p:txBody>
      </p:sp>
      <p:sp>
        <p:nvSpPr>
          <p:cNvPr id="4" name="Rectangle 2"/>
          <p:cNvSpPr>
            <a:spLocks noChangeArrowheads="1"/>
          </p:cNvSpPr>
          <p:nvPr/>
        </p:nvSpPr>
        <p:spPr bwMode="auto">
          <a:xfrm>
            <a:off x="1430999" y="489616"/>
            <a:ext cx="7203457" cy="721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9286" tIns="44643" rIns="89286" bIns="44643">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9pPr>
          </a:lstStyle>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r>
              <a:rPr lang="en-US" altLang="it-IT" sz="2395" b="1">
                <a:solidFill>
                  <a:srgbClr val="CD4223"/>
                </a:solidFill>
                <a:ea typeface="Corbel" charset="0"/>
                <a:cs typeface="Corbel" charset="0"/>
              </a:rPr>
              <a:t>IMPORTANZA DELLA CONOSCENZA </a:t>
            </a:r>
            <a:r>
              <a:rPr lang="en-US" altLang="it-IT" sz="2395" b="1" dirty="0">
                <a:solidFill>
                  <a:srgbClr val="CD4223"/>
                </a:solidFill>
                <a:ea typeface="Corbel" charset="0"/>
                <a:cs typeface="Corbel" charset="0"/>
              </a:rPr>
              <a:t>DELLE NORME</a:t>
            </a: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r>
              <a:rPr lang="en-US" altLang="it-IT" sz="1710" b="1" dirty="0" err="1">
                <a:solidFill>
                  <a:srgbClr val="CD4223"/>
                </a:solidFill>
                <a:ea typeface="Corbel" charset="0"/>
                <a:cs typeface="Corbel" charset="0"/>
              </a:rPr>
              <a:t>richiamate</a:t>
            </a:r>
            <a:r>
              <a:rPr lang="en-US" altLang="it-IT" sz="1710" b="1" dirty="0">
                <a:solidFill>
                  <a:srgbClr val="CD4223"/>
                </a:solidFill>
                <a:ea typeface="Corbel" charset="0"/>
                <a:cs typeface="Corbel" charset="0"/>
              </a:rPr>
              <a:t> in parte </a:t>
            </a:r>
            <a:r>
              <a:rPr lang="en-US" altLang="it-IT" sz="1710" b="1" dirty="0" err="1">
                <a:solidFill>
                  <a:srgbClr val="CD4223"/>
                </a:solidFill>
                <a:ea typeface="Corbel" charset="0"/>
                <a:cs typeface="Corbel" charset="0"/>
              </a:rPr>
              <a:t>dalle</a:t>
            </a:r>
            <a:r>
              <a:rPr lang="en-US" altLang="it-IT" sz="1710" b="1" dirty="0">
                <a:solidFill>
                  <a:srgbClr val="CD4223"/>
                </a:solidFill>
                <a:ea typeface="Corbel" charset="0"/>
                <a:cs typeface="Corbel" charset="0"/>
              </a:rPr>
              <a:t> </a:t>
            </a:r>
            <a:r>
              <a:rPr lang="en-US" altLang="it-IT" sz="1710" b="1" dirty="0" err="1">
                <a:solidFill>
                  <a:srgbClr val="CD4223"/>
                </a:solidFill>
                <a:ea typeface="Corbel" charset="0"/>
                <a:cs typeface="Corbel" charset="0"/>
              </a:rPr>
              <a:t>Circolari</a:t>
            </a:r>
            <a:r>
              <a:rPr lang="en-US" altLang="it-IT" sz="1710" b="1" dirty="0">
                <a:solidFill>
                  <a:srgbClr val="CD4223"/>
                </a:solidFill>
                <a:ea typeface="Corbel" charset="0"/>
                <a:cs typeface="Corbel" charset="0"/>
              </a:rPr>
              <a:t> 972 e 981 del MEF </a:t>
            </a:r>
          </a:p>
        </p:txBody>
      </p:sp>
    </p:spTree>
    <p:extLst>
      <p:ext uri="{BB962C8B-B14F-4D97-AF65-F5344CB8AC3E}">
        <p14:creationId xmlns:p14="http://schemas.microsoft.com/office/powerpoint/2010/main" val="371184447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9538ACC0-A673-4DAA-B72B-644990194465}"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111</a:t>
            </a:fld>
            <a:endParaRPr lang="it-IT" altLang="it-IT" sz="1197">
              <a:solidFill>
                <a:srgbClr val="FFFFFF"/>
              </a:solidFill>
            </a:endParaRPr>
          </a:p>
        </p:txBody>
      </p:sp>
      <p:pic>
        <p:nvPicPr>
          <p:cNvPr id="77826" name="Text Box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255" y="773371"/>
            <a:ext cx="8135241" cy="520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1094293" y="357919"/>
            <a:ext cx="8276440" cy="419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orbel" charset="0"/>
                <a:ea typeface="ＭＳ Ｐゴシック" charset="-128"/>
              </a:defRPr>
            </a:lvl9pPr>
          </a:lstStyle>
          <a:p>
            <a:pPr defTabSz="384210" eaLnBrk="0" fontAlgn="base" hangingPunct="0">
              <a:spcBef>
                <a:spcPct val="0"/>
              </a:spcBef>
              <a:spcAft>
                <a:spcPct val="0"/>
              </a:spcAft>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r>
              <a:rPr lang="en-US" altLang="it-IT" sz="2138" b="1" dirty="0">
                <a:solidFill>
                  <a:srgbClr val="CD4223"/>
                </a:solidFill>
                <a:latin typeface="Corbel" panose="020B0503020204020204"/>
              </a:rPr>
              <a:t>PERMANENTE NON IDONEITA’ AL SERVIZIO  PERSONALE FF.AA.  </a:t>
            </a:r>
          </a:p>
        </p:txBody>
      </p:sp>
    </p:spTree>
    <p:extLst>
      <p:ext uri="{BB962C8B-B14F-4D97-AF65-F5344CB8AC3E}">
        <p14:creationId xmlns:p14="http://schemas.microsoft.com/office/powerpoint/2010/main" val="34175900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962E0DF2-2663-4D3C-90B2-4CA5F652BCA6}"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112</a:t>
            </a:fld>
            <a:endParaRPr lang="it-IT" altLang="it-IT" sz="1197">
              <a:solidFill>
                <a:srgbClr val="FFFFFF"/>
              </a:solidFill>
            </a:endParaRPr>
          </a:p>
        </p:txBody>
      </p:sp>
      <p:sp>
        <p:nvSpPr>
          <p:cNvPr id="3" name="Rettangolo 2">
            <a:extLst/>
          </p:cNvPr>
          <p:cNvSpPr/>
          <p:nvPr/>
        </p:nvSpPr>
        <p:spPr>
          <a:xfrm>
            <a:off x="1430999" y="295466"/>
            <a:ext cx="6774842" cy="724044"/>
          </a:xfrm>
          <a:prstGeom prst="rect">
            <a:avLst/>
          </a:prstGeom>
        </p:spPr>
        <p:txBody>
          <a:bodyPr>
            <a:spAutoFit/>
          </a:bodyPr>
          <a:lstStyle/>
          <a:p>
            <a:pPr algn="ctr" defTabSz="384210" eaLnBrk="0" fontAlgn="base" hangingPunct="0">
              <a:spcBef>
                <a:spcPct val="0"/>
              </a:spcBef>
              <a:spcAft>
                <a:spcPct val="0"/>
              </a:spcAft>
              <a:defRPr/>
            </a:pPr>
            <a:r>
              <a:rPr lang="en-US" sz="2395"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PENSIONE DI INABILITÁ PROPRIAMENTE DETTA</a:t>
            </a:r>
          </a:p>
          <a:p>
            <a:pPr algn="ctr" defTabSz="384210" eaLnBrk="0" fontAlgn="base" hangingPunct="0">
              <a:spcBef>
                <a:spcPct val="0"/>
              </a:spcBef>
              <a:spcAft>
                <a:spcPct val="0"/>
              </a:spcAft>
              <a:defRPr/>
            </a:pPr>
            <a:r>
              <a:rPr lang="en-US"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(ex art. 2 comma 12 </a:t>
            </a:r>
            <a:r>
              <a:rPr lang="en-US" sz="1710" b="1" dirty="0" err="1">
                <a:ln w="0"/>
                <a:solidFill>
                  <a:srgbClr val="CD4223"/>
                </a:solidFill>
                <a:effectLst>
                  <a:outerShdw blurRad="38100" dist="19050" dir="2700000" algn="tl" rotWithShape="0">
                    <a:prstClr val="black">
                      <a:alpha val="40000"/>
                    </a:prstClr>
                  </a:outerShdw>
                </a:effectLst>
                <a:latin typeface="Corbel" charset="0"/>
                <a:ea typeface="ＭＳ Ｐゴシック" charset="-128"/>
              </a:rPr>
              <a:t>legge</a:t>
            </a:r>
            <a:r>
              <a:rPr lang="en-US"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 335/95)</a:t>
            </a:r>
          </a:p>
        </p:txBody>
      </p:sp>
      <p:sp>
        <p:nvSpPr>
          <p:cNvPr id="8" name="Text Box 3"/>
          <p:cNvSpPr txBox="1">
            <a:spLocks noChangeArrowheads="1"/>
          </p:cNvSpPr>
          <p:nvPr/>
        </p:nvSpPr>
        <p:spPr bwMode="auto">
          <a:xfrm>
            <a:off x="1000614" y="1272999"/>
            <a:ext cx="7943807" cy="5377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marL="342900" indent="-3429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Corbel" charset="0"/>
                <a:ea typeface="ＭＳ Ｐゴシック" charset="-128"/>
              </a:defRPr>
            </a:lvl9pPr>
          </a:lstStyle>
          <a:p>
            <a:pPr marL="293248" indent="-293248" defTabSz="384210" eaLnBrk="0" fontAlgn="base" hangingPunct="0">
              <a:spcBef>
                <a:spcPts val="1101"/>
              </a:spcBef>
              <a:spcAft>
                <a:spcPct val="0"/>
              </a:spcAft>
              <a:buFont typeface="Corbel" charset="0"/>
              <a:buAutoNum type="alphaUcPeriod"/>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r>
              <a:rPr lang="it-IT" altLang="it-IT" sz="1710" b="1" dirty="0">
                <a:solidFill>
                  <a:prstClr val="black"/>
                </a:solidFill>
              </a:rPr>
              <a:t>Non idoneo permanente al servizio come dipendente di amministrazione pubblica,   ex  art. 55-octies del </a:t>
            </a:r>
            <a:r>
              <a:rPr lang="it-IT" altLang="it-IT" sz="1710" b="1" dirty="0" err="1">
                <a:solidFill>
                  <a:prstClr val="black"/>
                </a:solidFill>
              </a:rPr>
              <a:t>D.Lgs</a:t>
            </a:r>
            <a:r>
              <a:rPr lang="it-IT" altLang="it-IT" sz="1710" b="1" dirty="0">
                <a:solidFill>
                  <a:prstClr val="black"/>
                </a:solidFill>
              </a:rPr>
              <a:t> 30 marzo 2001, n. 165  e a proficuo lavoro</a:t>
            </a:r>
            <a:r>
              <a:rPr lang="it-IT" altLang="it-IT" sz="1710" dirty="0">
                <a:solidFill>
                  <a:prstClr val="black"/>
                </a:solidFill>
              </a:rPr>
              <a:t>  (Enti locali e ASL)</a:t>
            </a:r>
          </a:p>
          <a:p>
            <a:pPr marL="293248" indent="-293248" defTabSz="384210" eaLnBrk="0" fontAlgn="base" hangingPunct="0">
              <a:spcBef>
                <a:spcPts val="1101"/>
              </a:spcBef>
              <a:spcAft>
                <a:spcPct val="0"/>
              </a:spcAft>
              <a:buFont typeface="Corbel" charset="0"/>
              <a:buAutoNum type="alphaUcPeriod"/>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r>
              <a:rPr lang="it-IT" altLang="it-IT" sz="1710" b="1" dirty="0">
                <a:solidFill>
                  <a:prstClr val="black"/>
                </a:solidFill>
              </a:rPr>
              <a:t>Sussiste assoluta e permanente impossibilità a svolgere qualsiasi attività lavorativa</a:t>
            </a:r>
          </a:p>
          <a:p>
            <a:pPr marL="293248" indent="-293248" defTabSz="384210" eaLnBrk="0" fontAlgn="base" hangingPunct="0">
              <a:spcBef>
                <a:spcPts val="32"/>
              </a:spcBef>
              <a:spcAft>
                <a:spcPct val="0"/>
              </a:spcAft>
              <a:buFont typeface="Corbel" charset="0"/>
              <a:buAutoNum type="alphaUcPeriod"/>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endParaRPr lang="it-IT" altLang="it-IT" sz="684" dirty="0">
              <a:solidFill>
                <a:prstClr val="black"/>
              </a:solidFill>
            </a:endParaRPr>
          </a:p>
          <a:p>
            <a:pPr marL="293248" indent="-293248" defTabSz="384210" eaLnBrk="0" fontAlgn="base" hangingPunct="0">
              <a:spcBef>
                <a:spcPct val="0"/>
              </a:spcBef>
              <a:spcAft>
                <a:spcPct val="0"/>
              </a:spcAft>
              <a:buFont typeface="Corbel" charset="0"/>
              <a:buAutoNum type="alphaUcPeriod"/>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r>
              <a:rPr lang="it-IT" altLang="it-IT" sz="1710" dirty="0">
                <a:solidFill>
                  <a:prstClr val="black"/>
                </a:solidFill>
              </a:rPr>
              <a:t>La inidoneità di cui al punto A, allo stato degli atti, NON risulta determinata da infermità dipendenti da causa di servizio;</a:t>
            </a:r>
          </a:p>
          <a:p>
            <a:pPr marL="293248" indent="-293248" defTabSz="384210" eaLnBrk="0" fontAlgn="base" hangingPunct="0">
              <a:spcBef>
                <a:spcPts val="32"/>
              </a:spcBef>
              <a:spcAft>
                <a:spcPct val="0"/>
              </a:spcAft>
              <a:buFont typeface="Corbel" charset="0"/>
              <a:buAutoNum type="alphaUcPeriod"/>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endParaRPr lang="it-IT" altLang="it-IT" sz="684" dirty="0">
              <a:solidFill>
                <a:prstClr val="black"/>
              </a:solidFill>
            </a:endParaRPr>
          </a:p>
          <a:p>
            <a:pPr marL="293248" indent="-293248" defTabSz="384210" eaLnBrk="0" fontAlgn="base" hangingPunct="0">
              <a:spcBef>
                <a:spcPct val="0"/>
              </a:spcBef>
              <a:spcAft>
                <a:spcPct val="0"/>
              </a:spcAft>
              <a:buFont typeface="Corbel" charset="0"/>
              <a:buAutoNum type="alphaUcPeriod"/>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r>
              <a:rPr lang="it-IT" altLang="it-IT" sz="1710" dirty="0">
                <a:solidFill>
                  <a:prstClr val="black"/>
                </a:solidFill>
              </a:rPr>
              <a:t>La menomazione complessiva che determina la inabilità di cui al punto B è ascrivibile alla 1^Cat. Tabella A annessa al DPR  834/81.</a:t>
            </a:r>
          </a:p>
          <a:p>
            <a:pPr marL="293248" indent="-293248" defTabSz="384210" eaLnBrk="0" fontAlgn="base" hangingPunct="0">
              <a:spcBef>
                <a:spcPct val="0"/>
              </a:spcBef>
              <a:spcAft>
                <a:spcPct val="0"/>
              </a:spcAft>
              <a:buFont typeface="Corbel" charset="0"/>
              <a:buAutoNum type="alphaUcPeriod"/>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endParaRPr lang="it-IT" altLang="it-IT" sz="684" b="1" dirty="0">
              <a:solidFill>
                <a:prstClr val="black"/>
              </a:solidFill>
            </a:endParaRPr>
          </a:p>
          <a:p>
            <a:pPr marL="293248" indent="-293248" defTabSz="384210" eaLnBrk="0" fontAlgn="base" hangingPunct="0">
              <a:spcBef>
                <a:spcPct val="0"/>
              </a:spcBef>
              <a:spcAft>
                <a:spcPct val="0"/>
              </a:spcAft>
              <a:buFont typeface="Corbel" charset="0"/>
              <a:buAutoNum type="alphaUcPeriod"/>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r>
              <a:rPr lang="it-IT" altLang="it-IT" sz="1710" b="1" dirty="0">
                <a:solidFill>
                  <a:prstClr val="black"/>
                </a:solidFill>
              </a:rPr>
              <a:t>La inabilità di cui al punto B è da sottoporre a revisione a distanza di 2/5 anni</a:t>
            </a:r>
          </a:p>
          <a:p>
            <a:pPr marL="293248" indent="-293248" algn="ctr" defTabSz="384210" eaLnBrk="0" fontAlgn="base" hangingPunct="0">
              <a:spcBef>
                <a:spcPct val="0"/>
              </a:spcBef>
              <a:spcAft>
                <a:spcPct val="0"/>
              </a:spcAft>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endParaRPr lang="it-IT" altLang="it-IT" sz="1368" b="1" dirty="0">
              <a:solidFill>
                <a:srgbClr val="C00000"/>
              </a:solidFill>
            </a:endParaRPr>
          </a:p>
          <a:p>
            <a:pPr marL="293248" indent="-293248" defTabSz="384210" eaLnBrk="0" fontAlgn="base" hangingPunct="0">
              <a:spcBef>
                <a:spcPct val="0"/>
              </a:spcBef>
              <a:spcAft>
                <a:spcPct val="0"/>
              </a:spcAft>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r>
              <a:rPr lang="it-IT" altLang="it-IT" sz="1368" b="1" dirty="0">
                <a:solidFill>
                  <a:srgbClr val="C00000"/>
                </a:solidFill>
              </a:rPr>
              <a:t>                    </a:t>
            </a:r>
            <a:r>
              <a:rPr lang="it-IT" altLang="it-IT" sz="1710" b="1" dirty="0">
                <a:solidFill>
                  <a:srgbClr val="C00000"/>
                </a:solidFill>
              </a:rPr>
              <a:t>LA PENSIONE DI INABILITA' E' RIVEDIBILE </a:t>
            </a:r>
            <a:r>
              <a:rPr lang="it-IT" altLang="it-IT" sz="1710" b="1" u="sng" dirty="0">
                <a:solidFill>
                  <a:srgbClr val="C00000"/>
                </a:solidFill>
              </a:rPr>
              <a:t>MA NON COME PER L'INPS</a:t>
            </a:r>
          </a:p>
          <a:p>
            <a:pPr marL="293248" indent="-293248" algn="ctr" defTabSz="384210" eaLnBrk="0" fontAlgn="base" hangingPunct="0">
              <a:spcBef>
                <a:spcPct val="0"/>
              </a:spcBef>
              <a:spcAft>
                <a:spcPct val="0"/>
              </a:spcAft>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endParaRPr lang="it-IT" altLang="it-IT" sz="1710" b="1" u="sng" dirty="0">
              <a:solidFill>
                <a:srgbClr val="C00000"/>
              </a:solidFill>
            </a:endParaRPr>
          </a:p>
          <a:p>
            <a:pPr marL="293248" indent="-293248" algn="ctr" defTabSz="384210" eaLnBrk="0" fontAlgn="base" hangingPunct="0">
              <a:spcBef>
                <a:spcPct val="0"/>
              </a:spcBef>
              <a:spcAft>
                <a:spcPct val="0"/>
              </a:spcAft>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r>
              <a:rPr lang="it-IT" altLang="it-IT" sz="2052" b="1" u="sng" dirty="0">
                <a:solidFill>
                  <a:srgbClr val="C00000"/>
                </a:solidFill>
              </a:rPr>
              <a:t>ATTENZIONE</a:t>
            </a:r>
          </a:p>
          <a:p>
            <a:pPr marL="293248" indent="-293248" algn="ctr" defTabSz="384210" eaLnBrk="0" fontAlgn="base" hangingPunct="0">
              <a:spcBef>
                <a:spcPct val="0"/>
              </a:spcBef>
              <a:spcAft>
                <a:spcPct val="0"/>
              </a:spcAft>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endParaRPr lang="it-IT" altLang="it-IT" sz="1026" b="1" dirty="0">
              <a:solidFill>
                <a:srgbClr val="C00000"/>
              </a:solidFill>
            </a:endParaRPr>
          </a:p>
          <a:p>
            <a:pPr marL="293248" indent="-293248" algn="ctr" defTabSz="384210" eaLnBrk="0" fontAlgn="base" hangingPunct="0">
              <a:spcBef>
                <a:spcPct val="0"/>
              </a:spcBef>
              <a:spcAft>
                <a:spcPct val="0"/>
              </a:spcAft>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r>
              <a:rPr lang="it-IT" altLang="it-IT" sz="2395" b="1" dirty="0">
                <a:solidFill>
                  <a:srgbClr val="C00000"/>
                </a:solidFill>
              </a:rPr>
              <a:t>NON</a:t>
            </a:r>
            <a:r>
              <a:rPr lang="it-IT" altLang="it-IT" sz="1368" b="1" dirty="0">
                <a:solidFill>
                  <a:srgbClr val="C00000"/>
                </a:solidFill>
              </a:rPr>
              <a:t> E’ POSSIBILE ALLA SCADENZA FORMULARE GIUDIZIO DI IDONEITA’</a:t>
            </a:r>
          </a:p>
          <a:p>
            <a:pPr marL="293248" indent="-293248" algn="ctr" defTabSz="384210" eaLnBrk="0" fontAlgn="base" hangingPunct="0">
              <a:spcBef>
                <a:spcPct val="0"/>
              </a:spcBef>
              <a:spcAft>
                <a:spcPct val="0"/>
              </a:spcAft>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r>
              <a:rPr lang="it-IT" altLang="it-IT" sz="2052" b="1" dirty="0">
                <a:solidFill>
                  <a:srgbClr val="C00000"/>
                </a:solidFill>
              </a:rPr>
              <a:t>CONFERMARE INIDONEITA’ PERMANENTE AL SERVIZIO</a:t>
            </a:r>
          </a:p>
          <a:p>
            <a:pPr marL="293248" indent="-293248" algn="ctr" defTabSz="384210" eaLnBrk="0" fontAlgn="base" hangingPunct="0">
              <a:spcBef>
                <a:spcPct val="0"/>
              </a:spcBef>
              <a:spcAft>
                <a:spcPct val="0"/>
              </a:spcAft>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r>
              <a:rPr lang="it-IT" altLang="it-IT" sz="1368" b="1" dirty="0">
                <a:solidFill>
                  <a:srgbClr val="C00000"/>
                </a:solidFill>
              </a:rPr>
              <a:t>ED EVENTUALMENTE NON CONFERMARE LA INABILITA’ EX 335/95</a:t>
            </a:r>
          </a:p>
          <a:p>
            <a:pPr marL="293248" indent="-293248" defTabSz="384210" eaLnBrk="0" fontAlgn="base" hangingPunct="0">
              <a:spcBef>
                <a:spcPct val="0"/>
              </a:spcBef>
              <a:spcAft>
                <a:spcPct val="0"/>
              </a:spcAft>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 pos="8667110" algn="l"/>
              </a:tabLst>
              <a:defRPr/>
            </a:pPr>
            <a:endParaRPr lang="it-IT" altLang="it-IT" sz="1197" b="1" dirty="0">
              <a:solidFill>
                <a:srgbClr val="C00000"/>
              </a:solidFill>
              <a:latin typeface="Times New Roman" charset="0"/>
            </a:endParaRPr>
          </a:p>
        </p:txBody>
      </p:sp>
    </p:spTree>
    <p:extLst>
      <p:ext uri="{BB962C8B-B14F-4D97-AF65-F5344CB8AC3E}">
        <p14:creationId xmlns:p14="http://schemas.microsoft.com/office/powerpoint/2010/main" val="150734733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EC3342E1-AB4A-4732-AD41-ED1992F74C9B}"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113</a:t>
            </a:fld>
            <a:endParaRPr lang="it-IT" altLang="it-IT" sz="1197">
              <a:solidFill>
                <a:srgbClr val="FFFFFF"/>
              </a:solidFill>
            </a:endParaRPr>
          </a:p>
        </p:txBody>
      </p:sp>
      <p:sp>
        <p:nvSpPr>
          <p:cNvPr id="16386" name="Rectangle 2"/>
          <p:cNvSpPr>
            <a:spLocks noChangeArrowheads="1"/>
          </p:cNvSpPr>
          <p:nvPr/>
        </p:nvSpPr>
        <p:spPr bwMode="auto">
          <a:xfrm>
            <a:off x="938160" y="1150807"/>
            <a:ext cx="8314455" cy="474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9pPr>
          </a:lstStyle>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dirty="0">
                <a:solidFill>
                  <a:prstClr val="black"/>
                </a:solidFill>
              </a:rPr>
              <a:t>1.  ETÁ</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855" b="1" dirty="0">
              <a:solidFill>
                <a:prstClr val="black"/>
              </a:solidFill>
            </a:endParaRP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dirty="0">
                <a:solidFill>
                  <a:prstClr val="black"/>
                </a:solidFill>
              </a:rPr>
              <a:t>2.  TIPOLOGIA LAVORO E INCARICHI SVOLTI ANCHE NEL TEMPO</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855" b="1" dirty="0">
              <a:solidFill>
                <a:prstClr val="black"/>
              </a:solidFill>
            </a:endParaRP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dirty="0">
                <a:solidFill>
                  <a:prstClr val="black"/>
                </a:solidFill>
              </a:rPr>
              <a:t>3.  PATOLOGIA PRINCIPALE (</a:t>
            </a:r>
            <a:r>
              <a:rPr lang="en-US" altLang="it-IT" sz="2052" b="1" dirty="0" err="1">
                <a:solidFill>
                  <a:prstClr val="black"/>
                </a:solidFill>
              </a:rPr>
              <a:t>compromissione</a:t>
            </a:r>
            <a:r>
              <a:rPr lang="en-US" altLang="it-IT" sz="2052" b="1" dirty="0">
                <a:solidFill>
                  <a:prstClr val="black"/>
                </a:solidFill>
              </a:rPr>
              <a:t> </a:t>
            </a:r>
            <a:r>
              <a:rPr lang="en-US" altLang="it-IT" sz="2052" b="1" dirty="0" err="1">
                <a:solidFill>
                  <a:prstClr val="black"/>
                </a:solidFill>
              </a:rPr>
              <a:t>efficienza</a:t>
            </a:r>
            <a:r>
              <a:rPr lang="en-US" altLang="it-IT" sz="2052" b="1" dirty="0">
                <a:solidFill>
                  <a:prstClr val="black"/>
                </a:solidFill>
              </a:rPr>
              <a:t> </a:t>
            </a:r>
            <a:r>
              <a:rPr lang="en-US" altLang="it-IT" sz="2052" b="1" dirty="0" err="1">
                <a:solidFill>
                  <a:prstClr val="black"/>
                </a:solidFill>
              </a:rPr>
              <a:t>psico-fisica</a:t>
            </a:r>
            <a:r>
              <a:rPr lang="en-US" altLang="it-IT" sz="2052" b="1" dirty="0">
                <a:solidFill>
                  <a:prstClr val="black"/>
                </a:solidFill>
              </a:rPr>
              <a:t> )</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855" b="1" dirty="0">
              <a:solidFill>
                <a:prstClr val="black"/>
              </a:solidFill>
            </a:endParaRP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dirty="0">
                <a:solidFill>
                  <a:prstClr val="black"/>
                </a:solidFill>
              </a:rPr>
              <a:t>4.  TIPOLOGIA E DOSAGGIO DELLA TERAPIA</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855" b="1" dirty="0">
              <a:solidFill>
                <a:prstClr val="black"/>
              </a:solidFill>
            </a:endParaRP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dirty="0">
                <a:solidFill>
                  <a:prstClr val="black"/>
                </a:solidFill>
              </a:rPr>
              <a:t>5.  NECESSITÁ DI CONTROLLI E FREQUENZA </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855" b="1" dirty="0">
              <a:solidFill>
                <a:prstClr val="black"/>
              </a:solidFill>
            </a:endParaRP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dirty="0">
                <a:solidFill>
                  <a:prstClr val="black"/>
                </a:solidFill>
              </a:rPr>
              <a:t>6.  PRESENZA DI ALTRE PATOLOGIE E TERAPIE</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855" b="1" dirty="0">
              <a:solidFill>
                <a:prstClr val="black"/>
              </a:solidFill>
            </a:endParaRP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dirty="0">
                <a:solidFill>
                  <a:prstClr val="black"/>
                </a:solidFill>
              </a:rPr>
              <a:t>7.   ASSENZE DAL SERVIZIO  (</a:t>
            </a:r>
            <a:r>
              <a:rPr lang="en-US" altLang="it-IT" sz="2052" b="1" dirty="0" err="1">
                <a:solidFill>
                  <a:prstClr val="black"/>
                </a:solidFill>
              </a:rPr>
              <a:t>periodo</a:t>
            </a:r>
            <a:r>
              <a:rPr lang="en-US" altLang="it-IT" sz="2052" b="1" dirty="0">
                <a:solidFill>
                  <a:prstClr val="black"/>
                </a:solidFill>
              </a:rPr>
              <a:t> </a:t>
            </a:r>
            <a:r>
              <a:rPr lang="en-US" altLang="it-IT" sz="2052" b="1" dirty="0" err="1">
                <a:solidFill>
                  <a:prstClr val="black"/>
                </a:solidFill>
              </a:rPr>
              <a:t>comporto</a:t>
            </a:r>
            <a:r>
              <a:rPr lang="en-US" altLang="it-IT" sz="2052" b="1" dirty="0">
                <a:solidFill>
                  <a:prstClr val="black"/>
                </a:solidFill>
              </a:rPr>
              <a:t> e </a:t>
            </a:r>
            <a:r>
              <a:rPr lang="en-US" altLang="it-IT" sz="2052" b="1" dirty="0" err="1">
                <a:solidFill>
                  <a:prstClr val="black"/>
                </a:solidFill>
              </a:rPr>
              <a:t>riduzione</a:t>
            </a:r>
            <a:r>
              <a:rPr lang="en-US" altLang="it-IT" sz="2052" b="1" dirty="0">
                <a:solidFill>
                  <a:prstClr val="black"/>
                </a:solidFill>
              </a:rPr>
              <a:t> </a:t>
            </a:r>
            <a:r>
              <a:rPr lang="en-US" altLang="it-IT" sz="2052" b="1" dirty="0" err="1">
                <a:solidFill>
                  <a:prstClr val="black"/>
                </a:solidFill>
              </a:rPr>
              <a:t>stipendiale</a:t>
            </a:r>
            <a:r>
              <a:rPr lang="en-US" altLang="it-IT" sz="2052" b="1" dirty="0">
                <a:solidFill>
                  <a:prstClr val="black"/>
                </a:solidFill>
              </a:rPr>
              <a:t>)</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dirty="0">
                <a:solidFill>
                  <a:prstClr val="black"/>
                </a:solidFill>
              </a:rPr>
              <a:t>       ANCHE  PER UN CONCRETO POSSIBILE REIMPIEGO</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855" b="1" dirty="0">
              <a:solidFill>
                <a:prstClr val="black"/>
              </a:solidFill>
            </a:endParaRP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dirty="0">
                <a:solidFill>
                  <a:prstClr val="black"/>
                </a:solidFill>
              </a:rPr>
              <a:t>8.   ANNI DI ATTIVITÁ E DI CONTRIBUZIONE</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855" b="1" dirty="0">
              <a:solidFill>
                <a:prstClr val="black"/>
              </a:solidFill>
            </a:endParaRP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dirty="0">
                <a:solidFill>
                  <a:prstClr val="black"/>
                </a:solidFill>
              </a:rPr>
              <a:t>9.   MOTIVAZIONE AL LAVORO E ALLA RIQUALIFICA (AMBIENTE)</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855" b="1" dirty="0">
              <a:solidFill>
                <a:prstClr val="black"/>
              </a:solidFill>
            </a:endParaRP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dirty="0">
                <a:solidFill>
                  <a:prstClr val="black"/>
                </a:solidFill>
              </a:rPr>
              <a:t>10. DIGNITÁ DELLA PERSONA</a:t>
            </a:r>
          </a:p>
        </p:txBody>
      </p:sp>
      <p:sp>
        <p:nvSpPr>
          <p:cNvPr id="2" name="Rettangolo 1">
            <a:extLst/>
          </p:cNvPr>
          <p:cNvSpPr/>
          <p:nvPr/>
        </p:nvSpPr>
        <p:spPr>
          <a:xfrm>
            <a:off x="1246354" y="347058"/>
            <a:ext cx="7068102" cy="934743"/>
          </a:xfrm>
          <a:prstGeom prst="rect">
            <a:avLst/>
          </a:prstGeom>
          <a:noFill/>
        </p:spPr>
        <p:txBody>
          <a:bodyPr>
            <a:spAutoFit/>
          </a:bodyPr>
          <a:lstStyle/>
          <a:p>
            <a:pPr algn="ctr" defTabSz="384210" eaLnBrk="0" fontAlgn="base" hangingPunct="0">
              <a:spcBef>
                <a:spcPct val="0"/>
              </a:spcBef>
              <a:spcAft>
                <a:spcPct val="0"/>
              </a:spcAft>
              <a:defRPr/>
            </a:pPr>
            <a:r>
              <a:rPr lang="en-US" sz="2737"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CRITERIOLOGIA VALUTATIVA GENERALE</a:t>
            </a:r>
          </a:p>
          <a:p>
            <a:pPr algn="ctr" defTabSz="384210" eaLnBrk="0" fontAlgn="base" hangingPunct="0">
              <a:spcBef>
                <a:spcPct val="0"/>
              </a:spcBef>
              <a:spcAft>
                <a:spcPct val="0"/>
              </a:spcAft>
              <a:defRPr/>
            </a:pPr>
            <a:r>
              <a:rPr lang="en-US" sz="2737" b="1" dirty="0" err="1">
                <a:ln w="0"/>
                <a:solidFill>
                  <a:srgbClr val="CD4223"/>
                </a:solidFill>
                <a:effectLst>
                  <a:outerShdw blurRad="38100" dist="19050" dir="2700000" algn="tl" rotWithShape="0">
                    <a:prstClr val="black">
                      <a:alpha val="40000"/>
                    </a:prstClr>
                  </a:outerShdw>
                </a:effectLst>
                <a:latin typeface="Corbel" charset="0"/>
                <a:ea typeface="ＭＳ Ｐゴシック" charset="-128"/>
              </a:rPr>
              <a:t>Decalogo</a:t>
            </a:r>
            <a:endParaRPr lang="en-US" sz="2737" b="1" dirty="0">
              <a:ln w="0"/>
              <a:solidFill>
                <a:srgbClr val="CD4223"/>
              </a:solidFill>
              <a:effectLst>
                <a:outerShdw blurRad="38100" dist="19050" dir="2700000" algn="tl" rotWithShape="0">
                  <a:prstClr val="black">
                    <a:alpha val="40000"/>
                  </a:prstClr>
                </a:outerShdw>
              </a:effectLst>
              <a:latin typeface="Corbel" charset="0"/>
              <a:ea typeface="ＭＳ Ｐゴシック" charset="-128"/>
            </a:endParaRPr>
          </a:p>
        </p:txBody>
      </p:sp>
    </p:spTree>
    <p:extLst>
      <p:ext uri="{BB962C8B-B14F-4D97-AF65-F5344CB8AC3E}">
        <p14:creationId xmlns:p14="http://schemas.microsoft.com/office/powerpoint/2010/main" val="316404592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5B0F0C6F-EEF4-4CD4-885B-8477CEDB7D16}"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114</a:t>
            </a:fld>
            <a:endParaRPr lang="it-IT" altLang="it-IT" sz="1197">
              <a:solidFill>
                <a:srgbClr val="FFFFFF"/>
              </a:solidFill>
            </a:endParaRPr>
          </a:p>
        </p:txBody>
      </p:sp>
      <p:sp>
        <p:nvSpPr>
          <p:cNvPr id="2" name="Rettangolo 1">
            <a:extLst/>
          </p:cNvPr>
          <p:cNvSpPr/>
          <p:nvPr/>
        </p:nvSpPr>
        <p:spPr>
          <a:xfrm>
            <a:off x="1249070" y="355204"/>
            <a:ext cx="7263608" cy="513539"/>
          </a:xfrm>
          <a:prstGeom prst="rect">
            <a:avLst/>
          </a:prstGeom>
          <a:noFill/>
        </p:spPr>
        <p:txBody>
          <a:bodyPr>
            <a:spAutoFit/>
          </a:bodyPr>
          <a:lstStyle/>
          <a:p>
            <a:pPr algn="ctr" defTabSz="384210" eaLnBrk="0" fontAlgn="base" hangingPunct="0">
              <a:spcBef>
                <a:spcPct val="0"/>
              </a:spcBef>
              <a:spcAft>
                <a:spcPct val="0"/>
              </a:spcAft>
              <a:defRPr/>
            </a:pPr>
            <a:r>
              <a:rPr lang="en-US" sz="2737" b="1" cap="small"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CRITERIOLOGIA PATOLOGIE NEOPLASTICHE</a:t>
            </a:r>
          </a:p>
        </p:txBody>
      </p:sp>
      <p:sp>
        <p:nvSpPr>
          <p:cNvPr id="83971" name="Rettangolo 3"/>
          <p:cNvSpPr>
            <a:spLocks noChangeArrowheads="1"/>
          </p:cNvSpPr>
          <p:nvPr/>
        </p:nvSpPr>
        <p:spPr bwMode="auto">
          <a:xfrm>
            <a:off x="1554549" y="1797064"/>
            <a:ext cx="7323346" cy="19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384210" eaLnBrk="0" fontAlgn="base" hangingPunct="0">
              <a:spcBef>
                <a:spcPct val="0"/>
              </a:spcBef>
              <a:spcAft>
                <a:spcPct val="0"/>
              </a:spcAft>
            </a:pPr>
            <a:r>
              <a:rPr lang="it-IT" altLang="it-IT" sz="2395">
                <a:solidFill>
                  <a:prstClr val="black"/>
                </a:solidFill>
                <a:latin typeface="Corbel" panose="020B0503020204020204" pitchFamily="34" charset="0"/>
                <a:ea typeface="ＭＳ Ｐゴシック" panose="020B0600070205080204" pitchFamily="34" charset="-128"/>
              </a:rPr>
              <a:t>• Epoca di insorgenza della neoplasia</a:t>
            </a:r>
          </a:p>
          <a:p>
            <a:pPr defTabSz="384210" eaLnBrk="0" fontAlgn="base" hangingPunct="0">
              <a:spcBef>
                <a:spcPct val="0"/>
              </a:spcBef>
              <a:spcAft>
                <a:spcPct val="0"/>
              </a:spcAft>
            </a:pPr>
            <a:r>
              <a:rPr lang="it-IT" altLang="it-IT" sz="2395">
                <a:solidFill>
                  <a:prstClr val="black"/>
                </a:solidFill>
                <a:latin typeface="Corbel" panose="020B0503020204020204" pitchFamily="34" charset="0"/>
                <a:ea typeface="ＭＳ Ｐゴシック" panose="020B0600070205080204" pitchFamily="34" charset="-128"/>
              </a:rPr>
              <a:t>• Sede di insorgenza</a:t>
            </a:r>
          </a:p>
          <a:p>
            <a:pPr defTabSz="384210" eaLnBrk="0" fontAlgn="base" hangingPunct="0">
              <a:spcBef>
                <a:spcPct val="0"/>
              </a:spcBef>
              <a:spcAft>
                <a:spcPct val="0"/>
              </a:spcAft>
            </a:pPr>
            <a:r>
              <a:rPr lang="it-IT" altLang="it-IT" sz="2395">
                <a:solidFill>
                  <a:prstClr val="black"/>
                </a:solidFill>
                <a:latin typeface="Corbel" panose="020B0503020204020204" pitchFamily="34" charset="0"/>
                <a:ea typeface="ＭＳ Ｐゴシック" panose="020B0600070205080204" pitchFamily="34" charset="-128"/>
              </a:rPr>
              <a:t>• Tipo istologico </a:t>
            </a:r>
          </a:p>
          <a:p>
            <a:pPr defTabSz="384210" eaLnBrk="0" fontAlgn="base" hangingPunct="0">
              <a:spcBef>
                <a:spcPct val="0"/>
              </a:spcBef>
              <a:spcAft>
                <a:spcPct val="0"/>
              </a:spcAft>
            </a:pPr>
            <a:r>
              <a:rPr lang="it-IT" altLang="it-IT" sz="2395">
                <a:solidFill>
                  <a:prstClr val="black"/>
                </a:solidFill>
                <a:latin typeface="Corbel" panose="020B0503020204020204" pitchFamily="34" charset="0"/>
                <a:ea typeface="ＭＳ Ｐゴシック" panose="020B0600070205080204" pitchFamily="34" charset="-128"/>
              </a:rPr>
              <a:t>• Grado di differenziazione e stadiazione TNM </a:t>
            </a:r>
          </a:p>
          <a:p>
            <a:pPr defTabSz="384210" eaLnBrk="0" fontAlgn="base" hangingPunct="0">
              <a:spcBef>
                <a:spcPct val="0"/>
              </a:spcBef>
              <a:spcAft>
                <a:spcPct val="0"/>
              </a:spcAft>
            </a:pPr>
            <a:r>
              <a:rPr lang="it-IT" altLang="it-IT" sz="2395">
                <a:solidFill>
                  <a:prstClr val="black"/>
                </a:solidFill>
                <a:latin typeface="Corbel" panose="020B0503020204020204" pitchFamily="34" charset="0"/>
                <a:ea typeface="ＭＳ Ｐゴシック" panose="020B0600070205080204" pitchFamily="34" charset="-128"/>
              </a:rPr>
              <a:t>• Probabilit</a:t>
            </a:r>
            <a:r>
              <a:rPr lang="en-US" altLang="it-IT" sz="2395">
                <a:solidFill>
                  <a:prstClr val="black"/>
                </a:solidFill>
                <a:latin typeface="Corbel" panose="020B0503020204020204" pitchFamily="34" charset="0"/>
                <a:ea typeface="ＭＳ Ｐゴシック" panose="020B0600070205080204" pitchFamily="34" charset="-128"/>
              </a:rPr>
              <a:t>á </a:t>
            </a:r>
            <a:r>
              <a:rPr lang="it-IT" altLang="it-IT" sz="2395">
                <a:solidFill>
                  <a:prstClr val="black"/>
                </a:solidFill>
                <a:latin typeface="Corbel" panose="020B0503020204020204" pitchFamily="34" charset="0"/>
                <a:ea typeface="ＭＳ Ｐゴシック" panose="020B0600070205080204" pitchFamily="34" charset="-128"/>
              </a:rPr>
              <a:t> recidiva a 5 anni dopo remissione clinica </a:t>
            </a:r>
          </a:p>
        </p:txBody>
      </p:sp>
      <p:sp>
        <p:nvSpPr>
          <p:cNvPr id="83972" name="Rettangolo 4"/>
          <p:cNvSpPr>
            <a:spLocks noChangeArrowheads="1"/>
          </p:cNvSpPr>
          <p:nvPr/>
        </p:nvSpPr>
        <p:spPr bwMode="auto">
          <a:xfrm>
            <a:off x="1554548" y="4482563"/>
            <a:ext cx="7894931" cy="156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384210" eaLnBrk="0" fontAlgn="base" hangingPunct="0">
              <a:spcBef>
                <a:spcPct val="0"/>
              </a:spcBef>
              <a:spcAft>
                <a:spcPct val="0"/>
              </a:spcAft>
            </a:pPr>
            <a:r>
              <a:rPr lang="it-IT" altLang="it-IT" sz="2395">
                <a:solidFill>
                  <a:prstClr val="black"/>
                </a:solidFill>
                <a:latin typeface="Corbel" panose="020B0503020204020204" pitchFamily="34" charset="0"/>
                <a:ea typeface="ＭＳ Ｐゴシック" panose="020B0600070205080204" pitchFamily="34" charset="-128"/>
              </a:rPr>
              <a:t>• Terapie chemio, radio, ormono e immuno, target therapy </a:t>
            </a:r>
          </a:p>
          <a:p>
            <a:pPr defTabSz="384210" eaLnBrk="0" fontAlgn="base" hangingPunct="0">
              <a:spcBef>
                <a:spcPct val="0"/>
              </a:spcBef>
              <a:spcAft>
                <a:spcPct val="0"/>
              </a:spcAft>
            </a:pPr>
            <a:r>
              <a:rPr lang="it-IT" altLang="it-IT" sz="2395">
                <a:solidFill>
                  <a:prstClr val="black"/>
                </a:solidFill>
                <a:latin typeface="Corbel" panose="020B0503020204020204" pitchFamily="34" charset="0"/>
                <a:ea typeface="ＭＳ Ｐゴシック" panose="020B0600070205080204" pitchFamily="34" charset="-128"/>
              </a:rPr>
              <a:t>    (epoca, quantit</a:t>
            </a:r>
            <a:r>
              <a:rPr lang="en-US" altLang="it-IT" sz="2395">
                <a:solidFill>
                  <a:prstClr val="black"/>
                </a:solidFill>
                <a:latin typeface="Corbel" panose="020B0503020204020204" pitchFamily="34" charset="0"/>
                <a:ea typeface="ＭＳ Ｐゴシック" panose="020B0600070205080204" pitchFamily="34" charset="-128"/>
              </a:rPr>
              <a:t>á</a:t>
            </a:r>
            <a:r>
              <a:rPr lang="it-IT" altLang="it-IT" sz="2395">
                <a:solidFill>
                  <a:prstClr val="black"/>
                </a:solidFill>
                <a:latin typeface="Corbel" panose="020B0503020204020204" pitchFamily="34" charset="0"/>
                <a:ea typeface="ＭＳ Ｐゴシック" panose="020B0600070205080204" pitchFamily="34" charset="-128"/>
              </a:rPr>
              <a:t>, risposta ed effetti collaterali)</a:t>
            </a:r>
          </a:p>
          <a:p>
            <a:pPr defTabSz="384210" eaLnBrk="0" fontAlgn="base" hangingPunct="0">
              <a:spcBef>
                <a:spcPct val="0"/>
              </a:spcBef>
              <a:spcAft>
                <a:spcPct val="0"/>
              </a:spcAft>
            </a:pPr>
            <a:r>
              <a:rPr lang="it-IT" altLang="it-IT" sz="2395">
                <a:solidFill>
                  <a:prstClr val="black"/>
                </a:solidFill>
                <a:latin typeface="Corbel" panose="020B0503020204020204" pitchFamily="34" charset="0"/>
                <a:ea typeface="ＭＳ Ｐゴシック" panose="020B0600070205080204" pitchFamily="34" charset="-128"/>
              </a:rPr>
              <a:t>• Condizione psicologica del lavoratore</a:t>
            </a:r>
          </a:p>
          <a:p>
            <a:pPr defTabSz="384210" eaLnBrk="0" fontAlgn="base" hangingPunct="0">
              <a:spcBef>
                <a:spcPct val="0"/>
              </a:spcBef>
              <a:spcAft>
                <a:spcPct val="0"/>
              </a:spcAft>
            </a:pPr>
            <a:r>
              <a:rPr lang="it-IT" altLang="it-IT" sz="2395">
                <a:solidFill>
                  <a:prstClr val="black"/>
                </a:solidFill>
                <a:latin typeface="Corbel" panose="020B0503020204020204" pitchFamily="34" charset="0"/>
                <a:ea typeface="ＭＳ Ｐゴシック" panose="020B0600070205080204" pitchFamily="34" charset="-128"/>
              </a:rPr>
              <a:t>• Aspettative del lavoratore</a:t>
            </a:r>
          </a:p>
        </p:txBody>
      </p:sp>
      <p:sp>
        <p:nvSpPr>
          <p:cNvPr id="83973" name="Rettangolo 5"/>
          <p:cNvSpPr>
            <a:spLocks noChangeArrowheads="1"/>
          </p:cNvSpPr>
          <p:nvPr/>
        </p:nvSpPr>
        <p:spPr bwMode="auto">
          <a:xfrm>
            <a:off x="932730" y="3871605"/>
            <a:ext cx="8515392" cy="48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384210" eaLnBrk="0" fontAlgn="base" hangingPunct="0">
              <a:spcBef>
                <a:spcPct val="0"/>
              </a:spcBef>
              <a:spcAft>
                <a:spcPct val="0"/>
              </a:spcAft>
            </a:pPr>
            <a:r>
              <a:rPr lang="it-IT" altLang="it-IT" sz="2566">
                <a:solidFill>
                  <a:srgbClr val="C00000"/>
                </a:solidFill>
                <a:latin typeface="Corbel" panose="020B0503020204020204" pitchFamily="34" charset="0"/>
                <a:ea typeface="ＭＳ Ｐゴシック" panose="020B0600070205080204" pitchFamily="34" charset="-128"/>
              </a:rPr>
              <a:t>2. Elementi di giudizio legati alle condizioni del lavoratore</a:t>
            </a:r>
          </a:p>
        </p:txBody>
      </p:sp>
      <p:sp>
        <p:nvSpPr>
          <p:cNvPr id="83974" name="Rettangolo 2"/>
          <p:cNvSpPr>
            <a:spLocks noChangeArrowheads="1"/>
          </p:cNvSpPr>
          <p:nvPr/>
        </p:nvSpPr>
        <p:spPr bwMode="auto">
          <a:xfrm>
            <a:off x="934087" y="1256706"/>
            <a:ext cx="8209914" cy="48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bg1"/>
                </a:solidFill>
                <a:latin typeface="Corbel" panose="020B0503020204020204" pitchFamily="34" charset="0"/>
                <a:ea typeface="ＭＳ Ｐゴシック" panose="020B0600070205080204" pitchFamily="34" charset="-128"/>
              </a:defRPr>
            </a:lvl1pPr>
            <a:lvl2pPr>
              <a:defRPr>
                <a:solidFill>
                  <a:schemeClr val="bg1"/>
                </a:solidFill>
                <a:latin typeface="Corbel" panose="020B0503020204020204" pitchFamily="34" charset="0"/>
                <a:ea typeface="ＭＳ Ｐゴシック" panose="020B0600070205080204" pitchFamily="34" charset="-128"/>
              </a:defRPr>
            </a:lvl2pPr>
            <a:lvl3pPr>
              <a:defRPr>
                <a:solidFill>
                  <a:schemeClr val="bg1"/>
                </a:solidFill>
                <a:latin typeface="Corbel" panose="020B0503020204020204" pitchFamily="34" charset="0"/>
                <a:ea typeface="ＭＳ Ｐゴシック" panose="020B0600070205080204" pitchFamily="34" charset="-128"/>
              </a:defRPr>
            </a:lvl3pPr>
            <a:lvl4pPr>
              <a:defRPr>
                <a:solidFill>
                  <a:schemeClr val="bg1"/>
                </a:solidFill>
                <a:latin typeface="Corbel" panose="020B0503020204020204" pitchFamily="34" charset="0"/>
                <a:ea typeface="ＭＳ Ｐゴシック" panose="020B0600070205080204" pitchFamily="34" charset="-128"/>
              </a:defRPr>
            </a:lvl4pPr>
            <a:lvl5pPr>
              <a:defRPr>
                <a:solidFill>
                  <a:schemeClr val="bg1"/>
                </a:solidFill>
                <a:latin typeface="Corbel" panose="020B0503020204020204" pitchFamily="34" charset="0"/>
                <a:ea typeface="ＭＳ Ｐゴシック" panose="020B0600070205080204" pitchFamily="34" charset="-128"/>
              </a:defRPr>
            </a:lvl5pPr>
            <a:lvl6pPr marL="2514600" indent="-228600" defTabSz="449263" eaLnBrk="0" fontAlgn="base" hangingPunct="0">
              <a:spcBef>
                <a:spcPct val="0"/>
              </a:spcBef>
              <a:spcAft>
                <a:spcPct val="0"/>
              </a:spcAft>
              <a:defRPr>
                <a:solidFill>
                  <a:schemeClr val="bg1"/>
                </a:solidFill>
                <a:latin typeface="Corbel" panose="020B0503020204020204" pitchFamily="34" charset="0"/>
                <a:ea typeface="ＭＳ Ｐゴシック" panose="020B0600070205080204" pitchFamily="34" charset="-128"/>
              </a:defRPr>
            </a:lvl6pPr>
            <a:lvl7pPr marL="2971800" indent="-228600" defTabSz="449263" eaLnBrk="0" fontAlgn="base" hangingPunct="0">
              <a:spcBef>
                <a:spcPct val="0"/>
              </a:spcBef>
              <a:spcAft>
                <a:spcPct val="0"/>
              </a:spcAft>
              <a:defRPr>
                <a:solidFill>
                  <a:schemeClr val="bg1"/>
                </a:solidFill>
                <a:latin typeface="Corbel" panose="020B0503020204020204" pitchFamily="34" charset="0"/>
                <a:ea typeface="ＭＳ Ｐゴシック" panose="020B0600070205080204" pitchFamily="34" charset="-128"/>
              </a:defRPr>
            </a:lvl7pPr>
            <a:lvl8pPr marL="3429000" indent="-228600" defTabSz="449263" eaLnBrk="0" fontAlgn="base" hangingPunct="0">
              <a:spcBef>
                <a:spcPct val="0"/>
              </a:spcBef>
              <a:spcAft>
                <a:spcPct val="0"/>
              </a:spcAft>
              <a:defRPr>
                <a:solidFill>
                  <a:schemeClr val="bg1"/>
                </a:solidFill>
                <a:latin typeface="Corbel" panose="020B0503020204020204" pitchFamily="34" charset="0"/>
                <a:ea typeface="ＭＳ Ｐゴシック" panose="020B0600070205080204" pitchFamily="34" charset="-128"/>
              </a:defRPr>
            </a:lvl8pPr>
            <a:lvl9pPr marL="3886200" indent="-228600" defTabSz="449263" eaLnBrk="0" fontAlgn="base" hangingPunct="0">
              <a:spcBef>
                <a:spcPct val="0"/>
              </a:spcBef>
              <a:spcAft>
                <a:spcPct val="0"/>
              </a:spcAft>
              <a:defRPr>
                <a:solidFill>
                  <a:schemeClr val="bg1"/>
                </a:solidFill>
                <a:latin typeface="Corbel" panose="020B0503020204020204" pitchFamily="34" charset="0"/>
                <a:ea typeface="ＭＳ Ｐゴシック" panose="020B0600070205080204" pitchFamily="34" charset="-128"/>
              </a:defRPr>
            </a:lvl9pPr>
          </a:lstStyle>
          <a:p>
            <a:pPr marL="439872" indent="-439872" defTabSz="384210" eaLnBrk="0" fontAlgn="base" hangingPunct="0">
              <a:spcBef>
                <a:spcPct val="0"/>
              </a:spcBef>
              <a:spcAft>
                <a:spcPct val="0"/>
              </a:spcAft>
              <a:buFontTx/>
              <a:buAutoNum type="arabicPeriod"/>
            </a:pPr>
            <a:r>
              <a:rPr lang="it-IT" altLang="it-IT" sz="2566">
                <a:solidFill>
                  <a:srgbClr val="C00000"/>
                </a:solidFill>
              </a:rPr>
              <a:t>Elementi di giudizio legati ai caratteri della neoplasia</a:t>
            </a:r>
          </a:p>
        </p:txBody>
      </p:sp>
    </p:spTree>
    <p:extLst>
      <p:ext uri="{BB962C8B-B14F-4D97-AF65-F5344CB8AC3E}">
        <p14:creationId xmlns:p14="http://schemas.microsoft.com/office/powerpoint/2010/main" val="376120759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7C02D69B-2A93-4F9D-9EA7-4524E83B2CE6}"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115</a:t>
            </a:fld>
            <a:endParaRPr lang="it-IT" altLang="it-IT" sz="1197">
              <a:solidFill>
                <a:srgbClr val="FFFFFF"/>
              </a:solidFill>
            </a:endParaRPr>
          </a:p>
        </p:txBody>
      </p:sp>
      <p:sp>
        <p:nvSpPr>
          <p:cNvPr id="16386" name="Rectangle 2"/>
          <p:cNvSpPr>
            <a:spLocks noChangeArrowheads="1"/>
          </p:cNvSpPr>
          <p:nvPr/>
        </p:nvSpPr>
        <p:spPr bwMode="auto">
          <a:xfrm>
            <a:off x="1261289" y="1027258"/>
            <a:ext cx="7882712" cy="4976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spAutoFit/>
          </a:bodyPr>
          <a:lstStyle>
            <a:lvl1pPr marL="514350" indent="-5143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9pPr>
          </a:lstStyle>
          <a:p>
            <a:pPr marL="439872" indent="-439872" defTabSz="384210" fontAlgn="base">
              <a:lnSpc>
                <a:spcPts val="3079"/>
              </a:lnSpc>
              <a:spcBef>
                <a:spcPts val="428"/>
              </a:spcBef>
              <a:spcAft>
                <a:spcPct val="0"/>
              </a:spcAft>
              <a:buClr>
                <a:srgbClr val="CD4223"/>
              </a:buClr>
              <a:buSzPct val="100000"/>
              <a:buFont typeface="Corbel" charset="0"/>
              <a:buAutoNum type="arabicPeriod"/>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dirty="0">
                <a:solidFill>
                  <a:prstClr val="black"/>
                </a:solidFill>
              </a:rPr>
              <a:t>EPOCA  E SEDE DI INSORGENZA</a:t>
            </a:r>
          </a:p>
          <a:p>
            <a:pPr marL="439872" indent="-439872" defTabSz="384210" fontAlgn="base">
              <a:lnSpc>
                <a:spcPts val="3079"/>
              </a:lnSpc>
              <a:spcBef>
                <a:spcPts val="428"/>
              </a:spcBef>
              <a:spcAft>
                <a:spcPct val="0"/>
              </a:spcAft>
              <a:buClr>
                <a:srgbClr val="CD4223"/>
              </a:buClr>
              <a:buSzPct val="100000"/>
              <a:buFont typeface="Corbel" charset="0"/>
              <a:buAutoNum type="arabicPeriod"/>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dirty="0">
                <a:solidFill>
                  <a:prstClr val="black"/>
                </a:solidFill>
              </a:rPr>
              <a:t>STADIAZIONE: TNM + G + </a:t>
            </a:r>
            <a:r>
              <a:rPr lang="en-US" altLang="it-IT" sz="2224" dirty="0" err="1">
                <a:solidFill>
                  <a:prstClr val="black"/>
                </a:solidFill>
              </a:rPr>
              <a:t>istologico</a:t>
            </a:r>
            <a:r>
              <a:rPr lang="en-US" altLang="it-IT" sz="2224" dirty="0">
                <a:solidFill>
                  <a:prstClr val="black"/>
                </a:solidFill>
              </a:rPr>
              <a:t> + </a:t>
            </a:r>
            <a:r>
              <a:rPr lang="en-US" altLang="it-IT" sz="2224" dirty="0" err="1">
                <a:solidFill>
                  <a:prstClr val="black"/>
                </a:solidFill>
              </a:rPr>
              <a:t>caratt</a:t>
            </a:r>
            <a:r>
              <a:rPr lang="en-US" altLang="it-IT" sz="2224" dirty="0">
                <a:solidFill>
                  <a:prstClr val="black"/>
                </a:solidFill>
              </a:rPr>
              <a:t>. </a:t>
            </a:r>
            <a:r>
              <a:rPr lang="en-US" altLang="it-IT" sz="2224" dirty="0" err="1">
                <a:solidFill>
                  <a:prstClr val="black"/>
                </a:solidFill>
              </a:rPr>
              <a:t>biologiche</a:t>
            </a:r>
            <a:r>
              <a:rPr lang="en-US" altLang="it-IT" sz="2224" dirty="0">
                <a:solidFill>
                  <a:prstClr val="black"/>
                </a:solidFill>
              </a:rPr>
              <a:t> </a:t>
            </a:r>
          </a:p>
          <a:p>
            <a:pPr marL="439872" indent="-439872" defTabSz="384210" fontAlgn="base">
              <a:lnSpc>
                <a:spcPts val="3079"/>
              </a:lnSpc>
              <a:spcBef>
                <a:spcPts val="428"/>
              </a:spcBef>
              <a:spcAft>
                <a:spcPct val="0"/>
              </a:spcAft>
              <a:buClr>
                <a:srgbClr val="CD4223"/>
              </a:buClr>
              <a:buSzPct val="100000"/>
              <a:buFont typeface="Corbel" charset="0"/>
              <a:buAutoNum type="arabicPeriod"/>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dirty="0">
                <a:solidFill>
                  <a:prstClr val="black"/>
                </a:solidFill>
              </a:rPr>
              <a:t>INTERVENTO CHIRURGICO ED ESITI</a:t>
            </a:r>
          </a:p>
          <a:p>
            <a:pPr marL="439872" indent="-439872" defTabSz="384210" fontAlgn="base">
              <a:lnSpc>
                <a:spcPts val="3079"/>
              </a:lnSpc>
              <a:spcBef>
                <a:spcPts val="428"/>
              </a:spcBef>
              <a:spcAft>
                <a:spcPct val="0"/>
              </a:spcAft>
              <a:buClr>
                <a:srgbClr val="CD4223"/>
              </a:buClr>
              <a:buSzPct val="100000"/>
              <a:buFont typeface="Corbel" charset="0"/>
              <a:buAutoNum type="arabicPeriod"/>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dirty="0">
                <a:solidFill>
                  <a:prstClr val="black"/>
                </a:solidFill>
              </a:rPr>
              <a:t>PROGNOSI: </a:t>
            </a:r>
            <a:r>
              <a:rPr lang="en-US" altLang="it-IT" sz="2224" dirty="0" err="1">
                <a:solidFill>
                  <a:prstClr val="black"/>
                </a:solidFill>
              </a:rPr>
              <a:t>probabilitá</a:t>
            </a:r>
            <a:r>
              <a:rPr lang="en-US" altLang="it-IT" sz="2224" dirty="0">
                <a:solidFill>
                  <a:prstClr val="black"/>
                </a:solidFill>
              </a:rPr>
              <a:t> </a:t>
            </a:r>
            <a:r>
              <a:rPr lang="en-US" altLang="it-IT" sz="2224" dirty="0" err="1">
                <a:solidFill>
                  <a:prstClr val="black"/>
                </a:solidFill>
              </a:rPr>
              <a:t>guarigione</a:t>
            </a:r>
            <a:r>
              <a:rPr lang="en-US" altLang="it-IT" sz="2224" dirty="0">
                <a:solidFill>
                  <a:prstClr val="black"/>
                </a:solidFill>
              </a:rPr>
              <a:t> o </a:t>
            </a:r>
            <a:r>
              <a:rPr lang="en-US" altLang="it-IT" sz="2224" dirty="0" err="1">
                <a:solidFill>
                  <a:prstClr val="black"/>
                </a:solidFill>
              </a:rPr>
              <a:t>recidiva</a:t>
            </a:r>
            <a:r>
              <a:rPr lang="en-US" altLang="it-IT" sz="2224" dirty="0">
                <a:solidFill>
                  <a:prstClr val="black"/>
                </a:solidFill>
              </a:rPr>
              <a:t> a 5 </a:t>
            </a:r>
            <a:r>
              <a:rPr lang="en-US" altLang="it-IT" sz="2224" dirty="0" err="1">
                <a:solidFill>
                  <a:prstClr val="black"/>
                </a:solidFill>
              </a:rPr>
              <a:t>anni</a:t>
            </a:r>
            <a:r>
              <a:rPr lang="en-US" altLang="it-IT" sz="2224" dirty="0">
                <a:solidFill>
                  <a:prstClr val="black"/>
                </a:solidFill>
              </a:rPr>
              <a:t> </a:t>
            </a:r>
          </a:p>
          <a:p>
            <a:pPr marL="439872" indent="-439872" defTabSz="384210" fontAlgn="base">
              <a:lnSpc>
                <a:spcPts val="3079"/>
              </a:lnSpc>
              <a:spcBef>
                <a:spcPts val="428"/>
              </a:spcBef>
              <a:spcAft>
                <a:spcPct val="0"/>
              </a:spcAft>
              <a:buClr>
                <a:srgbClr val="CD4223"/>
              </a:buClr>
              <a:buSzPct val="100000"/>
              <a:buFont typeface="Corbel" charset="0"/>
              <a:buAutoNum type="arabicPeriod"/>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dirty="0">
                <a:solidFill>
                  <a:prstClr val="black"/>
                </a:solidFill>
              </a:rPr>
              <a:t>TIPO, NUMERO E SEDE METASTASI</a:t>
            </a:r>
          </a:p>
          <a:p>
            <a:pPr marL="439872" indent="-439872" defTabSz="384210" fontAlgn="base">
              <a:lnSpc>
                <a:spcPts val="3079"/>
              </a:lnSpc>
              <a:spcBef>
                <a:spcPts val="428"/>
              </a:spcBef>
              <a:spcAft>
                <a:spcPct val="0"/>
              </a:spcAft>
              <a:buClr>
                <a:srgbClr val="CD4223"/>
              </a:buClr>
              <a:buSzPct val="100000"/>
              <a:buFont typeface="Corbel" charset="0"/>
              <a:buAutoNum type="arabicPeriod"/>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dirty="0">
                <a:solidFill>
                  <a:prstClr val="black"/>
                </a:solidFill>
              </a:rPr>
              <a:t>CHEMIO, RADIO, IMMUNO, ORMONO E TARGET THERAPY</a:t>
            </a:r>
          </a:p>
          <a:p>
            <a:pPr marL="439872" indent="-439872" defTabSz="384210" fontAlgn="base">
              <a:lnSpc>
                <a:spcPts val="3079"/>
              </a:lnSpc>
              <a:spcBef>
                <a:spcPts val="428"/>
              </a:spcBef>
              <a:spcAft>
                <a:spcPct val="0"/>
              </a:spcAft>
              <a:buClr>
                <a:srgbClr val="CD4223"/>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dirty="0">
                <a:solidFill>
                  <a:prstClr val="black"/>
                </a:solidFill>
              </a:rPr>
              <a:t>		</a:t>
            </a:r>
            <a:r>
              <a:rPr lang="it-IT" altLang="it-IT" sz="2224" dirty="0">
                <a:solidFill>
                  <a:prstClr val="black"/>
                </a:solidFill>
              </a:rPr>
              <a:t>(epoca, </a:t>
            </a:r>
            <a:r>
              <a:rPr lang="it-IT" altLang="it-IT" sz="2224" dirty="0" err="1">
                <a:solidFill>
                  <a:prstClr val="black"/>
                </a:solidFill>
              </a:rPr>
              <a:t>quantit</a:t>
            </a:r>
            <a:r>
              <a:rPr lang="en-US" altLang="it-IT" sz="2224" dirty="0" err="1">
                <a:solidFill>
                  <a:prstClr val="black"/>
                </a:solidFill>
              </a:rPr>
              <a:t>á</a:t>
            </a:r>
            <a:r>
              <a:rPr lang="it-IT" altLang="it-IT" sz="2224" dirty="0">
                <a:solidFill>
                  <a:prstClr val="black"/>
                </a:solidFill>
              </a:rPr>
              <a:t>, risposta ed effetti collaterali)</a:t>
            </a:r>
            <a:endParaRPr lang="en-US" altLang="it-IT" sz="2224" dirty="0">
              <a:solidFill>
                <a:prstClr val="black"/>
              </a:solidFill>
            </a:endParaRPr>
          </a:p>
          <a:p>
            <a:pPr marL="439872" indent="-439872" defTabSz="384210" fontAlgn="base">
              <a:lnSpc>
                <a:spcPts val="3079"/>
              </a:lnSpc>
              <a:spcBef>
                <a:spcPts val="428"/>
              </a:spcBef>
              <a:spcAft>
                <a:spcPct val="0"/>
              </a:spcAft>
              <a:buClr>
                <a:srgbClr val="CD4223"/>
              </a:buClr>
              <a:buSzPct val="100000"/>
              <a:buFont typeface="Corbel" charset="0"/>
              <a:buAutoNum type="arabicPeriod" startAt="7"/>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dirty="0">
                <a:solidFill>
                  <a:prstClr val="black"/>
                </a:solidFill>
              </a:rPr>
              <a:t>INDICE DI KARNOFSKY</a:t>
            </a:r>
          </a:p>
          <a:p>
            <a:pPr marL="439872" indent="-439872" defTabSz="384210" fontAlgn="base">
              <a:lnSpc>
                <a:spcPts val="3079"/>
              </a:lnSpc>
              <a:spcBef>
                <a:spcPts val="428"/>
              </a:spcBef>
              <a:spcAft>
                <a:spcPct val="0"/>
              </a:spcAft>
              <a:buClr>
                <a:srgbClr val="CD4223"/>
              </a:buClr>
              <a:buSzPct val="100000"/>
              <a:buFont typeface="Corbel" charset="0"/>
              <a:buAutoNum type="arabicPeriod" startAt="7"/>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dirty="0">
                <a:solidFill>
                  <a:prstClr val="black"/>
                </a:solidFill>
              </a:rPr>
              <a:t>CONDIZIONI PSICOLOGICHE E COMORBIDITÁ</a:t>
            </a:r>
          </a:p>
          <a:p>
            <a:pPr marL="439872" indent="-439872" defTabSz="384210" fontAlgn="base">
              <a:lnSpc>
                <a:spcPts val="3079"/>
              </a:lnSpc>
              <a:spcBef>
                <a:spcPts val="428"/>
              </a:spcBef>
              <a:spcAft>
                <a:spcPct val="0"/>
              </a:spcAft>
              <a:buClr>
                <a:srgbClr val="CD4223"/>
              </a:buClr>
              <a:buSzPct val="100000"/>
              <a:buFont typeface="Corbel" charset="0"/>
              <a:buAutoNum type="arabicPeriod" startAt="7"/>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dirty="0">
                <a:solidFill>
                  <a:prstClr val="black"/>
                </a:solidFill>
              </a:rPr>
              <a:t>ASPETTATIVE LAVORATORE IN RELAZIONE ALL’ETÁ</a:t>
            </a:r>
          </a:p>
          <a:p>
            <a:pPr marL="439872" indent="-439872" defTabSz="384210" fontAlgn="base">
              <a:lnSpc>
                <a:spcPts val="3079"/>
              </a:lnSpc>
              <a:spcBef>
                <a:spcPts val="428"/>
              </a:spcBef>
              <a:spcAft>
                <a:spcPct val="0"/>
              </a:spcAft>
              <a:buClr>
                <a:srgbClr val="CD4223"/>
              </a:buClr>
              <a:buSzPct val="100000"/>
              <a:buFont typeface="Corbel" charset="0"/>
              <a:buAutoNum type="arabicPeriod" startAt="7"/>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dirty="0">
                <a:solidFill>
                  <a:prstClr val="black"/>
                </a:solidFill>
              </a:rPr>
              <a:t>ASTENSIONE PROTRATTA DAL LAVORO (</a:t>
            </a:r>
            <a:r>
              <a:rPr lang="en-US" altLang="it-IT" sz="2224" dirty="0" err="1">
                <a:solidFill>
                  <a:prstClr val="black"/>
                </a:solidFill>
              </a:rPr>
              <a:t>gravi</a:t>
            </a:r>
            <a:r>
              <a:rPr lang="en-US" altLang="it-IT" sz="2224" dirty="0">
                <a:solidFill>
                  <a:prstClr val="black"/>
                </a:solidFill>
              </a:rPr>
              <a:t> </a:t>
            </a:r>
            <a:r>
              <a:rPr lang="en-US" altLang="it-IT" sz="2224" dirty="0" err="1">
                <a:solidFill>
                  <a:prstClr val="black"/>
                </a:solidFill>
              </a:rPr>
              <a:t>patologie</a:t>
            </a:r>
            <a:r>
              <a:rPr lang="en-US" altLang="it-IT" sz="2224" dirty="0">
                <a:solidFill>
                  <a:prstClr val="black"/>
                </a:solidFill>
              </a:rPr>
              <a:t>)</a:t>
            </a:r>
          </a:p>
        </p:txBody>
      </p:sp>
      <p:sp>
        <p:nvSpPr>
          <p:cNvPr id="2" name="Rettangolo 1">
            <a:extLst/>
          </p:cNvPr>
          <p:cNvSpPr/>
          <p:nvPr/>
        </p:nvSpPr>
        <p:spPr>
          <a:xfrm>
            <a:off x="1307450" y="349774"/>
            <a:ext cx="7144132" cy="513539"/>
          </a:xfrm>
          <a:prstGeom prst="rect">
            <a:avLst/>
          </a:prstGeom>
          <a:noFill/>
        </p:spPr>
        <p:txBody>
          <a:bodyPr>
            <a:spAutoFit/>
          </a:bodyPr>
          <a:lstStyle/>
          <a:p>
            <a:pPr algn="ctr" defTabSz="384210" eaLnBrk="0" fontAlgn="base" hangingPunct="0">
              <a:spcBef>
                <a:spcPct val="0"/>
              </a:spcBef>
              <a:spcAft>
                <a:spcPct val="0"/>
              </a:spcAft>
              <a:defRPr/>
            </a:pPr>
            <a:r>
              <a:rPr lang="en-US" sz="2737"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ELEMENTI VALUTATIVI  PER LE NEOPLASIE</a:t>
            </a:r>
          </a:p>
        </p:txBody>
      </p:sp>
    </p:spTree>
    <p:extLst>
      <p:ext uri="{BB962C8B-B14F-4D97-AF65-F5344CB8AC3E}">
        <p14:creationId xmlns:p14="http://schemas.microsoft.com/office/powerpoint/2010/main" val="349828788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8066" name="Immagine 1"/>
          <p:cNvPicPr>
            <a:picLocks noChangeAspect="1"/>
          </p:cNvPicPr>
          <p:nvPr/>
        </p:nvPicPr>
        <p:blipFill>
          <a:blip r:embed="rId3">
            <a:extLst>
              <a:ext uri="{28A0092B-C50C-407E-A947-70E740481C1C}">
                <a14:useLocalDpi xmlns:a14="http://schemas.microsoft.com/office/drawing/2010/main" val="0"/>
              </a:ext>
            </a:extLst>
          </a:blip>
          <a:srcRect t="6165" b="6165"/>
          <a:stretch>
            <a:fillRect/>
          </a:stretch>
        </p:blipFill>
        <p:spPr bwMode="auto">
          <a:xfrm>
            <a:off x="0" y="534418"/>
            <a:ext cx="9190162" cy="569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02141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199580" y="671545"/>
          <a:ext cx="8805937" cy="5777348"/>
        </p:xfrm>
        <a:graphic>
          <a:graphicData uri="http://schemas.openxmlformats.org/drawingml/2006/table">
            <a:tbl>
              <a:tblPr/>
              <a:tblGrid>
                <a:gridCol w="1760915">
                  <a:extLst>
                    <a:ext uri="{9D8B030D-6E8A-4147-A177-3AD203B41FA5}">
                      <a16:colId xmlns:a16="http://schemas.microsoft.com/office/drawing/2014/main" val="20000"/>
                    </a:ext>
                  </a:extLst>
                </a:gridCol>
                <a:gridCol w="271537">
                  <a:extLst>
                    <a:ext uri="{9D8B030D-6E8A-4147-A177-3AD203B41FA5}">
                      <a16:colId xmlns:a16="http://schemas.microsoft.com/office/drawing/2014/main" val="20001"/>
                    </a:ext>
                  </a:extLst>
                </a:gridCol>
                <a:gridCol w="1760916">
                  <a:extLst>
                    <a:ext uri="{9D8B030D-6E8A-4147-A177-3AD203B41FA5}">
                      <a16:colId xmlns:a16="http://schemas.microsoft.com/office/drawing/2014/main" val="20002"/>
                    </a:ext>
                  </a:extLst>
                </a:gridCol>
                <a:gridCol w="271537">
                  <a:extLst>
                    <a:ext uri="{9D8B030D-6E8A-4147-A177-3AD203B41FA5}">
                      <a16:colId xmlns:a16="http://schemas.microsoft.com/office/drawing/2014/main" val="20003"/>
                    </a:ext>
                  </a:extLst>
                </a:gridCol>
                <a:gridCol w="1422853">
                  <a:extLst>
                    <a:ext uri="{9D8B030D-6E8A-4147-A177-3AD203B41FA5}">
                      <a16:colId xmlns:a16="http://schemas.microsoft.com/office/drawing/2014/main" val="20004"/>
                    </a:ext>
                  </a:extLst>
                </a:gridCol>
                <a:gridCol w="2370516">
                  <a:extLst>
                    <a:ext uri="{9D8B030D-6E8A-4147-A177-3AD203B41FA5}">
                      <a16:colId xmlns:a16="http://schemas.microsoft.com/office/drawing/2014/main" val="20005"/>
                    </a:ext>
                  </a:extLst>
                </a:gridCol>
                <a:gridCol w="947663">
                  <a:extLst>
                    <a:ext uri="{9D8B030D-6E8A-4147-A177-3AD203B41FA5}">
                      <a16:colId xmlns:a16="http://schemas.microsoft.com/office/drawing/2014/main" val="20006"/>
                    </a:ext>
                  </a:extLst>
                </a:gridCol>
              </a:tblGrid>
              <a:tr h="310910">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a:ln>
                            <a:noFill/>
                          </a:ln>
                          <a:solidFill>
                            <a:schemeClr val="tx1"/>
                          </a:solidFill>
                          <a:effectLst/>
                          <a:latin typeface="Corbel" charset="0"/>
                          <a:ea typeface="ＭＳ Ｐゴシック" charset="-128"/>
                        </a:rPr>
                        <a:t>ATTIVITA’ LAVORATIVA </a:t>
                      </a:r>
                      <a:endParaRPr kumimoji="0" lang="it-IT" altLang="it-IT" sz="10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BC7A"/>
                    </a:solidFill>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a:ln>
                            <a:noFill/>
                          </a:ln>
                          <a:solidFill>
                            <a:schemeClr val="tx1"/>
                          </a:solidFill>
                          <a:effectLst/>
                          <a:latin typeface="Corbel" charset="0"/>
                          <a:ea typeface="ＭＳ Ｐゴシック" charset="-128"/>
                        </a:rPr>
                        <a:t>ATTIVITA’ QUOTIDIANE </a:t>
                      </a:r>
                      <a:endParaRPr kumimoji="0" lang="it-IT" altLang="it-IT" sz="10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BC7A"/>
                    </a:solidFill>
                  </a:tcPr>
                </a:tc>
                <a:tc hMerge="1">
                  <a:txBody>
                    <a:bodyPr/>
                    <a:lstStyle/>
                    <a:p>
                      <a:endParaRPr lang="it-IT"/>
                    </a:p>
                  </a:txBody>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a:ln>
                            <a:noFill/>
                          </a:ln>
                          <a:solidFill>
                            <a:schemeClr val="tx1"/>
                          </a:solidFill>
                          <a:effectLst/>
                          <a:latin typeface="Corbel" charset="0"/>
                          <a:ea typeface="ＭＳ Ｐゴシック" charset="-128"/>
                        </a:rPr>
                        <a:t>CURA PERSONALE </a:t>
                      </a:r>
                      <a:endParaRPr kumimoji="0" lang="it-IT" altLang="it-IT" sz="10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BC7A"/>
                    </a:solidFill>
                  </a:tcPr>
                </a:tc>
                <a:tc hMerge="1">
                  <a:txBody>
                    <a:bodyPr/>
                    <a:lstStyle/>
                    <a:p>
                      <a:endParaRPr lang="it-IT"/>
                    </a:p>
                  </a:txBody>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a:ln>
                            <a:noFill/>
                          </a:ln>
                          <a:solidFill>
                            <a:schemeClr val="tx1"/>
                          </a:solidFill>
                          <a:effectLst/>
                          <a:latin typeface="Corbel" charset="0"/>
                          <a:ea typeface="ＭＳ Ｐゴシック" charset="-128"/>
                        </a:rPr>
                        <a:t>SINTOMI/ SUPPORTO SANITARIO </a:t>
                      </a:r>
                      <a:endParaRPr kumimoji="0" lang="it-IT" altLang="it-IT" sz="10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BC7A"/>
                    </a:solid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a:ln>
                            <a:noFill/>
                          </a:ln>
                          <a:solidFill>
                            <a:schemeClr val="tx1"/>
                          </a:solidFill>
                          <a:effectLst/>
                          <a:latin typeface="Corbel" charset="0"/>
                          <a:ea typeface="ＭＳ Ｐゴシック" charset="-128"/>
                        </a:rPr>
                        <a:t>PUNTEGGIO </a:t>
                      </a:r>
                      <a:endParaRPr kumimoji="0" lang="it-IT" altLang="it-IT" sz="10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BC7A"/>
                    </a:solidFill>
                  </a:tcPr>
                </a:tc>
                <a:extLst>
                  <a:ext uri="{0D108BD9-81ED-4DB2-BD59-A6C34878D82A}">
                    <a16:rowId xmlns:a16="http://schemas.microsoft.com/office/drawing/2014/main" val="10000"/>
                  </a:ext>
                </a:extLst>
              </a:tr>
              <a:tr h="260675">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COMPLETA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COMPLETA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COMPLETA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COMPLETA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00000"/>
                        </a:lnSpc>
                        <a:spcBef>
                          <a:spcPct val="0"/>
                        </a:spcBef>
                        <a:spcAft>
                          <a:spcPct val="0"/>
                        </a:spcAft>
                        <a:buClrTx/>
                        <a:buSzTx/>
                        <a:buFontTx/>
                        <a:buNone/>
                        <a:tabLst/>
                      </a:pPr>
                      <a:r>
                        <a:rPr kumimoji="0" lang="is-IS" altLang="it-IT" sz="1200" b="1" i="0" u="none" strike="noStrike" cap="none" normalizeH="0" baseline="0">
                          <a:ln>
                            <a:noFill/>
                          </a:ln>
                          <a:solidFill>
                            <a:schemeClr val="tx1"/>
                          </a:solidFill>
                          <a:effectLst/>
                          <a:latin typeface="Corbel" charset="0"/>
                          <a:ea typeface="ＭＳ Ｐゴシック" charset="-128"/>
                        </a:rPr>
                        <a:t>100 </a:t>
                      </a:r>
                      <a:endParaRPr kumimoji="0" lang="is-IS" altLang="it-IT" sz="12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67043">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DIFFICOLTA’ LIEVE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LIEVE DIFFICOLTA’ A CAMMINARE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COMPLETA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SEGNI/SINTOMI MINORI Calo ponderale &lt; 5% Calo energie *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chemeClr val="tx1"/>
                          </a:solidFill>
                          <a:effectLst/>
                          <a:latin typeface="Corbel" charset="0"/>
                          <a:ea typeface="ＭＳ Ｐゴシック" charset="-128"/>
                        </a:rPr>
                        <a:t>90 </a:t>
                      </a:r>
                      <a:endParaRPr kumimoji="0" lang="it-IT" altLang="it-IT" sz="12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67043">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DIFFICOLTA’ LIEVE - GRAVE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DIFFICOLTA’ LIEVE – MODERATA (camminare/guidare)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LIEVE DIFFICOLTA’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ALCUNI SINTOMI Calo ponderale &lt; 10% Calo moderato di energie**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chemeClr val="tx1"/>
                          </a:solidFill>
                          <a:effectLst/>
                          <a:latin typeface="Corbel" charset="0"/>
                          <a:ea typeface="ＭＳ Ｐゴシック" charset="-128"/>
                        </a:rPr>
                        <a:t>80 </a:t>
                      </a:r>
                      <a:endParaRPr kumimoji="0" lang="it-IT" altLang="it-IT" sz="12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00096">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INABILE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DIFFICOLTA’ MODERATA</a:t>
                      </a:r>
                      <a:br>
                        <a:rPr kumimoji="0" lang="it-IT" altLang="it-IT" sz="900" b="0" i="0" u="none" strike="noStrike" cap="none" normalizeH="0" baseline="0">
                          <a:ln>
                            <a:noFill/>
                          </a:ln>
                          <a:solidFill>
                            <a:schemeClr val="tx1"/>
                          </a:solidFill>
                          <a:effectLst/>
                          <a:latin typeface="Corbel" charset="0"/>
                          <a:ea typeface="ＭＳ Ｐゴシック" charset="-128"/>
                        </a:rPr>
                      </a:br>
                      <a:r>
                        <a:rPr kumimoji="0" lang="it-IT" altLang="it-IT" sz="900" b="0" i="0" u="none" strike="noStrike" cap="none" normalizeH="0" baseline="0">
                          <a:ln>
                            <a:noFill/>
                          </a:ln>
                          <a:solidFill>
                            <a:schemeClr val="tx1"/>
                          </a:solidFill>
                          <a:effectLst/>
                          <a:latin typeface="Corbel" charset="0"/>
                          <a:ea typeface="ＭＳ Ｐゴシック" charset="-128"/>
                        </a:rPr>
                        <a:t>(si muove prevalentemente in </a:t>
                      </a:r>
                    </a:p>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casa)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MODERATA DIFFICOLTA’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ALCUNI SEGNI E SINTOMI (calo grave di energie)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chemeClr val="tx1"/>
                          </a:solidFill>
                          <a:effectLst/>
                          <a:latin typeface="Corbel" charset="0"/>
                          <a:ea typeface="ＭＳ Ｐゴシック" charset="-128"/>
                        </a:rPr>
                        <a:t>70 </a:t>
                      </a:r>
                      <a:endParaRPr kumimoji="0" lang="it-IT" altLang="it-IT" sz="12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67043">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endParaRPr kumimoji="0" lang="it-IT" altLang="it-IT" sz="9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GRAVE DIFFICOLTA’ A CAMMINARE/ GUIDARE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DIFFICOLTA’ MODERATA - GRAVE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SEGNI/SINTOMI MAGGIORI Grave calo ponderale &gt;10%***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chemeClr val="tx1"/>
                          </a:solidFill>
                          <a:effectLst/>
                          <a:latin typeface="Corbel" charset="0"/>
                          <a:ea typeface="ＭＳ Ｐゴシック" charset="-128"/>
                        </a:rPr>
                        <a:t>60 </a:t>
                      </a:r>
                      <a:endParaRPr kumimoji="0" lang="it-IT" altLang="it-IT" sz="12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67043">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endParaRPr kumimoji="0" lang="it-IT" altLang="it-IT" sz="9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ALZATO PER OLTRE IL 50% DELLA GIORNATA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GRAVE DIFFICOLTA’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SUPPORTO SANITARIO FREQUENTE Paziente ambulatoriale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chemeClr val="tx1"/>
                          </a:solidFill>
                          <a:effectLst/>
                          <a:latin typeface="Corbel" charset="0"/>
                          <a:ea typeface="ＭＳ Ｐゴシック" charset="-128"/>
                        </a:rPr>
                        <a:t>50 </a:t>
                      </a:r>
                      <a:endParaRPr kumimoji="0" lang="it-IT" altLang="it-IT" sz="12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600096">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endParaRPr kumimoji="0" lang="it-IT" altLang="it-IT" sz="9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A LETTO PER OLTRE IL 50% DELLA GIORNATA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LIMITATA CURA DI SE’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ASSISTENZA SANITARIA STAORDINARIA </a:t>
                      </a:r>
                      <a:r>
                        <a:rPr kumimoji="0" lang="it-IT" altLang="it-IT" sz="900" b="1" i="0" u="none" strike="noStrike" cap="none" normalizeH="0" baseline="0">
                          <a:ln>
                            <a:noFill/>
                          </a:ln>
                          <a:solidFill>
                            <a:schemeClr val="tx1"/>
                          </a:solidFill>
                          <a:effectLst/>
                          <a:latin typeface="Corbel" charset="0"/>
                          <a:ea typeface="ＭＳ Ｐゴシック" charset="-128"/>
                        </a:rPr>
                        <a:t>(frequenza e tipo di intervento </a:t>
                      </a:r>
                      <a:endParaRPr kumimoji="0" lang="it-IT" altLang="it-IT" sz="9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chemeClr val="tx1"/>
                          </a:solidFill>
                          <a:effectLst/>
                          <a:latin typeface="Corbel" charset="0"/>
                          <a:ea typeface="ＭＳ Ｐゴシック" charset="-128"/>
                        </a:rPr>
                        <a:t>40 </a:t>
                      </a:r>
                      <a:endParaRPr kumimoji="0" lang="it-IT" altLang="it-IT" sz="12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600096">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endParaRPr kumimoji="0" lang="it-IT" altLang="it-IT" sz="9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INABILE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INABILE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INDICATO RICOVERO OSPEDALIERO/ DOMICILIO SUPPORTO SANITARIO INTENSIVO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chemeClr val="tx1"/>
                          </a:solidFill>
                          <a:effectLst/>
                          <a:latin typeface="Corbel" charset="0"/>
                          <a:ea typeface="ＭＳ Ｐゴシック" charset="-128"/>
                        </a:rPr>
                        <a:t>30 </a:t>
                      </a:r>
                      <a:endParaRPr kumimoji="0" lang="it-IT" altLang="it-IT" sz="12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733149">
                <a:tc rowSpan="2" gridSpan="5">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a:ln>
                            <a:noFill/>
                          </a:ln>
                          <a:solidFill>
                            <a:schemeClr val="tx1"/>
                          </a:solidFill>
                          <a:effectLst/>
                          <a:latin typeface="Corbel" charset="0"/>
                          <a:ea typeface="ＭＳ Ｐゴシック" charset="-128"/>
                        </a:rPr>
                        <a:t>ASSEGNARE IL LIVELLO COMPLESSIVO IN BASE AL CRITERIO MAGGIORITARIO TENENDO CONTO DELLA VALENZA MAGGIORE (PRIORITA’) DI “ATTIVITA’ QUOTIDIANE” E “CURA PERSONALE”: </a:t>
                      </a:r>
                      <a:endParaRPr kumimoji="0" lang="it-IT" altLang="it-IT" sz="900" b="0" i="0" u="none" strike="noStrike" cap="none" normalizeH="0" baseline="0">
                        <a:ln>
                          <a:noFill/>
                        </a:ln>
                        <a:solidFill>
                          <a:schemeClr val="tx1"/>
                        </a:solidFill>
                        <a:effectLst/>
                        <a:latin typeface="Corbel" charset="0"/>
                        <a:ea typeface="ＭＳ Ｐゴシック" charset="-128"/>
                      </a:endParaRPr>
                    </a:p>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a:ln>
                            <a:noFill/>
                          </a:ln>
                          <a:solidFill>
                            <a:schemeClr val="tx1"/>
                          </a:solidFill>
                          <a:effectLst/>
                          <a:latin typeface="Corbel" charset="0"/>
                          <a:ea typeface="ＭＳ Ｐゴシック" charset="-128"/>
                        </a:rPr>
                        <a:t>* saltuari: non condizionanti supporti terapeutici continuativi </a:t>
                      </a:r>
                    </a:p>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a:ln>
                            <a:noFill/>
                          </a:ln>
                          <a:solidFill>
                            <a:schemeClr val="tx1"/>
                          </a:solidFill>
                          <a:effectLst/>
                          <a:latin typeface="Corbel" charset="0"/>
                          <a:ea typeface="ＭＳ Ｐゴシック" charset="-128"/>
                        </a:rPr>
                        <a:t>** saltuari o costanti: spesso supporto terapeutico</a:t>
                      </a:r>
                      <a:br>
                        <a:rPr kumimoji="0" lang="it-IT" altLang="it-IT" sz="900" b="1" i="0" u="none" strike="noStrike" cap="none" normalizeH="0" baseline="0">
                          <a:ln>
                            <a:noFill/>
                          </a:ln>
                          <a:solidFill>
                            <a:schemeClr val="tx1"/>
                          </a:solidFill>
                          <a:effectLst/>
                          <a:latin typeface="Corbel" charset="0"/>
                          <a:ea typeface="ＭＳ Ｐゴシック" charset="-128"/>
                        </a:rPr>
                      </a:br>
                      <a:r>
                        <a:rPr kumimoji="0" lang="it-IT" altLang="it-IT" sz="900" b="1" i="0" u="none" strike="noStrike" cap="none" normalizeH="0" baseline="0">
                          <a:ln>
                            <a:noFill/>
                          </a:ln>
                          <a:solidFill>
                            <a:schemeClr val="tx1"/>
                          </a:solidFill>
                          <a:effectLst/>
                          <a:latin typeface="Corbel" charset="0"/>
                          <a:ea typeface="ＭＳ Ｐゴシック" charset="-128"/>
                        </a:rPr>
                        <a:t>*** costanti – invalidanti condizionanti: supporto terapeutico </a:t>
                      </a:r>
                      <a:endParaRPr kumimoji="0" lang="it-IT" altLang="it-IT" sz="9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GRAVE COMPROMISSIONE DI UNA O PIU’ FUNZIONI VITALI </a:t>
                      </a:r>
                    </a:p>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a:ln>
                            <a:noFill/>
                          </a:ln>
                          <a:solidFill>
                            <a:schemeClr val="tx1"/>
                          </a:solidFill>
                          <a:effectLst/>
                          <a:latin typeface="Corbel" charset="0"/>
                          <a:ea typeface="ＭＳ Ｐゴシック" charset="-128"/>
                        </a:rPr>
                        <a:t>IRREVERSIBILE </a:t>
                      </a:r>
                      <a:endParaRPr kumimoji="0" lang="it-IT" altLang="it-IT" sz="9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00000"/>
                        </a:lnSpc>
                        <a:spcBef>
                          <a:spcPct val="0"/>
                        </a:spcBef>
                        <a:spcAft>
                          <a:spcPct val="0"/>
                        </a:spcAft>
                        <a:buClrTx/>
                        <a:buSzTx/>
                        <a:buFontTx/>
                        <a:buNone/>
                        <a:tabLst/>
                      </a:pPr>
                      <a:r>
                        <a:rPr kumimoji="0" lang="is-IS" altLang="it-IT" sz="1200" b="1" i="0" u="none" strike="noStrike" cap="none" normalizeH="0" baseline="0">
                          <a:ln>
                            <a:noFill/>
                          </a:ln>
                          <a:solidFill>
                            <a:schemeClr val="tx1"/>
                          </a:solidFill>
                          <a:effectLst/>
                          <a:latin typeface="Corbel" charset="0"/>
                          <a:ea typeface="ＭＳ Ｐゴシック" charset="-128"/>
                        </a:rPr>
                        <a:t>20 </a:t>
                      </a:r>
                      <a:endParaRPr kumimoji="0" lang="is-IS" altLang="it-IT" sz="12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67043">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RAPIDA PROGRESSIONE PROCESSI BIOLOGICI MORTALI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00000"/>
                        </a:lnSpc>
                        <a:spcBef>
                          <a:spcPct val="0"/>
                        </a:spcBef>
                        <a:spcAft>
                          <a:spcPct val="0"/>
                        </a:spcAft>
                        <a:buClrTx/>
                        <a:buSzTx/>
                        <a:buFontTx/>
                        <a:buNone/>
                        <a:tabLst/>
                      </a:pPr>
                      <a:r>
                        <a:rPr kumimoji="0" lang="is-IS" altLang="it-IT" sz="1200" b="1" i="0" u="none" strike="noStrike" cap="none" normalizeH="0" baseline="0">
                          <a:ln>
                            <a:noFill/>
                          </a:ln>
                          <a:solidFill>
                            <a:schemeClr val="tx1"/>
                          </a:solidFill>
                          <a:effectLst/>
                          <a:latin typeface="Corbel" charset="0"/>
                          <a:ea typeface="ＭＳ Ｐゴシック" charset="-128"/>
                        </a:rPr>
                        <a:t>10 </a:t>
                      </a:r>
                      <a:endParaRPr kumimoji="0" lang="is-IS" altLang="it-IT" sz="12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36706">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endParaRPr kumimoji="0" lang="it-IT" altLang="it-IT" sz="16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endParaRPr kumimoji="0" lang="it-IT" altLang="it-IT" sz="16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endParaRPr kumimoji="0" lang="it-IT" altLang="it-IT" sz="16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l" defTabSz="503238"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orbel" charset="0"/>
                          <a:ea typeface="ＭＳ Ｐゴシック" charset="-128"/>
                        </a:rPr>
                        <a:t>DECEDUTO </a:t>
                      </a: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503238">
                        <a:spcBef>
                          <a:spcPct val="20000"/>
                        </a:spcBef>
                        <a:spcAft>
                          <a:spcPts val="663"/>
                        </a:spcAft>
                        <a:buClr>
                          <a:srgbClr val="B96C11"/>
                        </a:buClr>
                        <a:buSzPct val="145000"/>
                        <a:buFont typeface="Arial" charset="0"/>
                        <a:defRPr sz="2200">
                          <a:solidFill>
                            <a:schemeClr val="tx1"/>
                          </a:solidFill>
                          <a:latin typeface="Corbel" charset="0"/>
                        </a:defRPr>
                      </a:lvl1pPr>
                      <a:lvl2pPr marL="503238" defTabSz="503238">
                        <a:spcBef>
                          <a:spcPct val="20000"/>
                        </a:spcBef>
                        <a:spcAft>
                          <a:spcPts val="663"/>
                        </a:spcAft>
                        <a:buClr>
                          <a:srgbClr val="B96C11"/>
                        </a:buClr>
                        <a:buSzPct val="145000"/>
                        <a:buFont typeface="Arial" charset="0"/>
                        <a:defRPr sz="2000">
                          <a:solidFill>
                            <a:schemeClr val="tx1"/>
                          </a:solidFill>
                          <a:latin typeface="Corbel" charset="0"/>
                        </a:defRPr>
                      </a:lvl2pPr>
                      <a:lvl3pPr marL="1006475" defTabSz="503238">
                        <a:spcBef>
                          <a:spcPct val="20000"/>
                        </a:spcBef>
                        <a:spcAft>
                          <a:spcPts val="663"/>
                        </a:spcAft>
                        <a:buClr>
                          <a:srgbClr val="B96C11"/>
                        </a:buClr>
                        <a:buSzPct val="145000"/>
                        <a:buFont typeface="Arial" charset="0"/>
                        <a:defRPr sz="1700">
                          <a:solidFill>
                            <a:schemeClr val="tx1"/>
                          </a:solidFill>
                          <a:latin typeface="Corbel" charset="0"/>
                        </a:defRPr>
                      </a:lvl3pPr>
                      <a:lvl4pPr marL="1511300" defTabSz="503238">
                        <a:spcBef>
                          <a:spcPct val="20000"/>
                        </a:spcBef>
                        <a:spcAft>
                          <a:spcPts val="663"/>
                        </a:spcAft>
                        <a:buClr>
                          <a:srgbClr val="B96C11"/>
                        </a:buClr>
                        <a:buSzPct val="145000"/>
                        <a:buFont typeface="Arial" charset="0"/>
                        <a:defRPr sz="1500">
                          <a:solidFill>
                            <a:schemeClr val="tx1"/>
                          </a:solidFill>
                          <a:latin typeface="Corbel" charset="0"/>
                        </a:defRPr>
                      </a:lvl4pPr>
                      <a:lvl5pPr marL="2014538" defTabSz="503238">
                        <a:spcBef>
                          <a:spcPct val="20000"/>
                        </a:spcBef>
                        <a:spcAft>
                          <a:spcPts val="663"/>
                        </a:spcAft>
                        <a:buClr>
                          <a:srgbClr val="B96C11"/>
                        </a:buClr>
                        <a:buSzPct val="145000"/>
                        <a:buFont typeface="Arial" charset="0"/>
                        <a:defRPr sz="1300">
                          <a:solidFill>
                            <a:schemeClr val="tx1"/>
                          </a:solidFill>
                          <a:latin typeface="Corbel" charset="0"/>
                        </a:defRPr>
                      </a:lvl5pPr>
                      <a:lvl6pPr marL="24717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6pPr>
                      <a:lvl7pPr marL="29289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7pPr>
                      <a:lvl8pPr marL="33861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8pPr>
                      <a:lvl9pPr marL="3843338" indent="-228600" defTabSz="503238" eaLnBrk="0" fontAlgn="base" hangingPunct="0">
                        <a:spcBef>
                          <a:spcPct val="20000"/>
                        </a:spcBef>
                        <a:spcAft>
                          <a:spcPts val="663"/>
                        </a:spcAft>
                        <a:buClr>
                          <a:srgbClr val="B96C11"/>
                        </a:buClr>
                        <a:buSzPct val="145000"/>
                        <a:buFont typeface="Arial" charset="0"/>
                        <a:defRPr sz="1300">
                          <a:solidFill>
                            <a:schemeClr val="tx1"/>
                          </a:solidFill>
                          <a:latin typeface="Corbel" charset="0"/>
                        </a:defRPr>
                      </a:lvl9pPr>
                    </a:lstStyle>
                    <a:p>
                      <a:pPr marL="0" marR="0" lvl="0" indent="0" algn="ctr" defTabSz="503238"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a:ln>
                            <a:noFill/>
                          </a:ln>
                          <a:solidFill>
                            <a:schemeClr val="tx1"/>
                          </a:solidFill>
                          <a:effectLst/>
                          <a:latin typeface="Corbel" charset="0"/>
                          <a:ea typeface="ＭＳ Ｐゴシック" charset="-128"/>
                        </a:rPr>
                        <a:t>0 </a:t>
                      </a:r>
                      <a:endParaRPr kumimoji="0" lang="it-IT" altLang="it-IT" sz="1200" b="0" i="0" u="none" strike="noStrike" cap="none" normalizeH="0" baseline="0">
                        <a:ln>
                          <a:noFill/>
                        </a:ln>
                        <a:solidFill>
                          <a:schemeClr val="tx1"/>
                        </a:solidFill>
                        <a:effectLst/>
                        <a:latin typeface="Corbel" charset="0"/>
                        <a:ea typeface="ＭＳ Ｐゴシック" charset="-128"/>
                      </a:endParaRPr>
                    </a:p>
                  </a:txBody>
                  <a:tcPr marL="78201" marR="78201" marT="39100" marB="39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
        <p:nvSpPr>
          <p:cNvPr id="4" name="Rectangle 1"/>
          <p:cNvSpPr>
            <a:spLocks noChangeArrowheads="1"/>
          </p:cNvSpPr>
          <p:nvPr/>
        </p:nvSpPr>
        <p:spPr bwMode="auto">
          <a:xfrm>
            <a:off x="2540227" y="164962"/>
            <a:ext cx="4618840" cy="51353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algn="ctr" defTabSz="384210" eaLnBrk="0" fontAlgn="base" hangingPunct="0">
              <a:spcBef>
                <a:spcPct val="0"/>
              </a:spcBef>
              <a:spcAft>
                <a:spcPct val="0"/>
              </a:spcAft>
              <a:defRPr/>
            </a:pPr>
            <a:r>
              <a:rPr lang="en-GB" altLang="it-IT" sz="2737" b="1" dirty="0">
                <a:solidFill>
                  <a:srgbClr val="CD4223"/>
                </a:solidFill>
                <a:latin typeface="Corbel" charset="0"/>
                <a:ea typeface="ＭＳ Ｐゴシック" charset="-128"/>
              </a:rPr>
              <a:t>INDICE DI KARNOFSKY  </a:t>
            </a:r>
          </a:p>
        </p:txBody>
      </p:sp>
    </p:spTree>
    <p:extLst>
      <p:ext uri="{BB962C8B-B14F-4D97-AF65-F5344CB8AC3E}">
        <p14:creationId xmlns:p14="http://schemas.microsoft.com/office/powerpoint/2010/main" val="156960268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63AAEC13-DCD0-4BE7-B19D-DB20E4854F47}"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118</a:t>
            </a:fld>
            <a:endParaRPr lang="it-IT" altLang="it-IT" sz="1197">
              <a:solidFill>
                <a:srgbClr val="FFFFFF"/>
              </a:solidFill>
            </a:endParaRPr>
          </a:p>
        </p:txBody>
      </p:sp>
      <p:grpSp>
        <p:nvGrpSpPr>
          <p:cNvPr id="92162" name="Group 9961"/>
          <p:cNvGrpSpPr>
            <a:grpSpLocks/>
          </p:cNvGrpSpPr>
          <p:nvPr/>
        </p:nvGrpSpPr>
        <p:grpSpPr bwMode="auto">
          <a:xfrm>
            <a:off x="427671" y="9247523"/>
            <a:ext cx="1589847" cy="13577"/>
            <a:chOff x="0" y="0"/>
            <a:chExt cx="1859280" cy="15244"/>
          </a:xfrm>
        </p:grpSpPr>
        <p:sp>
          <p:nvSpPr>
            <p:cNvPr id="7" name="Shape 9960">
              <a:extLst/>
            </p:cNvPr>
            <p:cNvSpPr/>
            <p:nvPr/>
          </p:nvSpPr>
          <p:spPr>
            <a:xfrm>
              <a:off x="0" y="0"/>
              <a:ext cx="1859280" cy="15244"/>
            </a:xfrm>
            <a:custGeom>
              <a:avLst/>
              <a:gdLst/>
              <a:ahLst/>
              <a:cxnLst/>
              <a:rect l="0" t="0" r="0" b="0"/>
              <a:pathLst>
                <a:path w="1859280" h="15244">
                  <a:moveTo>
                    <a:pt x="0" y="7622"/>
                  </a:moveTo>
                  <a:lnTo>
                    <a:pt x="1859280" y="7622"/>
                  </a:lnTo>
                </a:path>
              </a:pathLst>
            </a:custGeom>
            <a:ln w="15244" cap="flat">
              <a:miter lim="100000"/>
            </a:ln>
          </p:spPr>
          <p:style>
            <a:lnRef idx="1">
              <a:srgbClr val="000000"/>
            </a:lnRef>
            <a:fillRef idx="0">
              <a:srgbClr val="000000"/>
            </a:fillRef>
            <a:effectRef idx="0">
              <a:scrgbClr r="0" g="0" b="0"/>
            </a:effectRef>
            <a:fontRef idx="none"/>
          </p:style>
          <p:txBody>
            <a:bodyPr/>
            <a:lstStyle/>
            <a:p>
              <a:pPr defTabSz="384210" eaLnBrk="0" fontAlgn="base" hangingPunct="0">
                <a:spcBef>
                  <a:spcPct val="0"/>
                </a:spcBef>
                <a:spcAft>
                  <a:spcPct val="0"/>
                </a:spcAft>
                <a:defRPr/>
              </a:pPr>
              <a:endParaRPr lang="it-IT" sz="1539">
                <a:solidFill>
                  <a:prstClr val="white"/>
                </a:solidFill>
                <a:latin typeface="Corbel" charset="0"/>
                <a:ea typeface="ＭＳ Ｐゴシック" charset="-128"/>
              </a:endParaRPr>
            </a:p>
          </p:txBody>
        </p:sp>
      </p:grpSp>
      <p:pic>
        <p:nvPicPr>
          <p:cNvPr id="92163" name="Immagine 10"/>
          <p:cNvPicPr>
            <a:picLocks noChangeAspect="1" noChangeArrowheads="1"/>
          </p:cNvPicPr>
          <p:nvPr/>
        </p:nvPicPr>
        <p:blipFill>
          <a:blip r:embed="rId3">
            <a:extLst>
              <a:ext uri="{28A0092B-C50C-407E-A947-70E740481C1C}">
                <a14:useLocalDpi xmlns:a14="http://schemas.microsoft.com/office/drawing/2010/main" val="0"/>
              </a:ext>
            </a:extLst>
          </a:blip>
          <a:srcRect l="4955" t="46426" r="6824" b="7268"/>
          <a:stretch>
            <a:fillRect/>
          </a:stretch>
        </p:blipFill>
        <p:spPr bwMode="auto">
          <a:xfrm>
            <a:off x="199580" y="197713"/>
            <a:ext cx="8687818" cy="64530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ttangolo 2">
            <a:extLst/>
          </p:cNvPr>
          <p:cNvSpPr/>
          <p:nvPr/>
        </p:nvSpPr>
        <p:spPr>
          <a:xfrm>
            <a:off x="3339902" y="288679"/>
            <a:ext cx="5604518" cy="381771"/>
          </a:xfrm>
          <a:prstGeom prst="rect">
            <a:avLst/>
          </a:prstGeom>
        </p:spPr>
        <p:txBody>
          <a:bodyPr>
            <a:spAutoFit/>
          </a:bodyPr>
          <a:lstStyle/>
          <a:p>
            <a:pPr algn="ctr" defTabSz="384210" fontAlgn="base">
              <a:spcBef>
                <a:spcPct val="0"/>
              </a:spcBef>
              <a:spcAft>
                <a:spcPct val="0"/>
              </a:spcAft>
              <a:buClr>
                <a:srgbClr val="EC7132"/>
              </a:buClr>
              <a:buSzPct val="100000"/>
              <a:defRPr/>
            </a:pPr>
            <a:r>
              <a:rPr lang="en-US" altLang="it-IT" sz="1881" b="1" dirty="0">
                <a:solidFill>
                  <a:srgbClr val="FF0000"/>
                </a:solidFill>
                <a:latin typeface="Corbel" panose="020B0503020204020204"/>
                <a:ea typeface="ＭＳ Ｐゴシック" charset="-128"/>
              </a:rPr>
              <a:t>CASO  1:  </a:t>
            </a:r>
            <a:r>
              <a:rPr lang="en-US" altLang="it-IT" sz="1881" b="1" dirty="0" err="1">
                <a:solidFill>
                  <a:srgbClr val="FF0000"/>
                </a:solidFill>
                <a:latin typeface="Corbel" panose="020B0503020204020204"/>
                <a:ea typeface="ＭＳ Ｐゴシック" charset="-128"/>
              </a:rPr>
              <a:t>uomo</a:t>
            </a:r>
            <a:r>
              <a:rPr lang="en-US" altLang="it-IT" sz="1881" b="1" dirty="0">
                <a:solidFill>
                  <a:srgbClr val="FF0000"/>
                </a:solidFill>
                <a:latin typeface="Corbel" panose="020B0503020204020204"/>
                <a:ea typeface="ＭＳ Ｐゴシック" charset="-128"/>
              </a:rPr>
              <a:t> 62enne </a:t>
            </a:r>
            <a:r>
              <a:rPr lang="en-US" altLang="it-IT" sz="1881" b="1" dirty="0" err="1">
                <a:solidFill>
                  <a:srgbClr val="FF0000"/>
                </a:solidFill>
                <a:latin typeface="Corbel" panose="020B0503020204020204"/>
                <a:ea typeface="ＭＳ Ｐゴシック" charset="-128"/>
              </a:rPr>
              <a:t>funz.amm.vo</a:t>
            </a:r>
            <a:r>
              <a:rPr lang="en-US" altLang="it-IT" sz="1881" b="1" dirty="0">
                <a:solidFill>
                  <a:srgbClr val="FF0000"/>
                </a:solidFill>
                <a:latin typeface="Corbel" panose="020B0503020204020204"/>
                <a:ea typeface="ＭＳ Ｐゴシック" charset="-128"/>
              </a:rPr>
              <a:t> BL/G 01/2018</a:t>
            </a:r>
          </a:p>
        </p:txBody>
      </p:sp>
    </p:spTree>
    <p:extLst>
      <p:ext uri="{BB962C8B-B14F-4D97-AF65-F5344CB8AC3E}">
        <p14:creationId xmlns:p14="http://schemas.microsoft.com/office/powerpoint/2010/main" val="301769015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7DCB12AA-A8F4-4A5B-9990-44B13B50A4B8}"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119</a:t>
            </a:fld>
            <a:endParaRPr lang="it-IT" altLang="it-IT" sz="1197">
              <a:solidFill>
                <a:srgbClr val="FFFFFF"/>
              </a:solidFill>
            </a:endParaRPr>
          </a:p>
        </p:txBody>
      </p:sp>
      <p:grpSp>
        <p:nvGrpSpPr>
          <p:cNvPr id="94210" name="Group 9961"/>
          <p:cNvGrpSpPr>
            <a:grpSpLocks/>
          </p:cNvGrpSpPr>
          <p:nvPr/>
        </p:nvGrpSpPr>
        <p:grpSpPr bwMode="auto">
          <a:xfrm>
            <a:off x="427671" y="9247523"/>
            <a:ext cx="1589847" cy="13577"/>
            <a:chOff x="0" y="0"/>
            <a:chExt cx="1859280" cy="15244"/>
          </a:xfrm>
        </p:grpSpPr>
        <p:sp>
          <p:nvSpPr>
            <p:cNvPr id="7" name="Shape 9960">
              <a:extLst/>
            </p:cNvPr>
            <p:cNvSpPr/>
            <p:nvPr/>
          </p:nvSpPr>
          <p:spPr>
            <a:xfrm>
              <a:off x="0" y="0"/>
              <a:ext cx="1859280" cy="15244"/>
            </a:xfrm>
            <a:custGeom>
              <a:avLst/>
              <a:gdLst/>
              <a:ahLst/>
              <a:cxnLst/>
              <a:rect l="0" t="0" r="0" b="0"/>
              <a:pathLst>
                <a:path w="1859280" h="15244">
                  <a:moveTo>
                    <a:pt x="0" y="7622"/>
                  </a:moveTo>
                  <a:lnTo>
                    <a:pt x="1859280" y="7622"/>
                  </a:lnTo>
                </a:path>
              </a:pathLst>
            </a:custGeom>
            <a:ln w="15244" cap="flat">
              <a:miter lim="100000"/>
            </a:ln>
          </p:spPr>
          <p:style>
            <a:lnRef idx="1">
              <a:srgbClr val="000000"/>
            </a:lnRef>
            <a:fillRef idx="0">
              <a:srgbClr val="000000"/>
            </a:fillRef>
            <a:effectRef idx="0">
              <a:scrgbClr r="0" g="0" b="0"/>
            </a:effectRef>
            <a:fontRef idx="none"/>
          </p:style>
          <p:txBody>
            <a:bodyPr/>
            <a:lstStyle/>
            <a:p>
              <a:pPr defTabSz="384210" eaLnBrk="0" fontAlgn="base" hangingPunct="0">
                <a:spcBef>
                  <a:spcPct val="0"/>
                </a:spcBef>
                <a:spcAft>
                  <a:spcPct val="0"/>
                </a:spcAft>
                <a:defRPr/>
              </a:pPr>
              <a:endParaRPr lang="it-IT" sz="1539">
                <a:solidFill>
                  <a:prstClr val="white"/>
                </a:solidFill>
                <a:latin typeface="Corbel" charset="0"/>
                <a:ea typeface="ＭＳ Ｐゴシック" charset="-128"/>
              </a:endParaRPr>
            </a:p>
          </p:txBody>
        </p:sp>
      </p:grpSp>
      <p:pic>
        <p:nvPicPr>
          <p:cNvPr id="94211" name="Segnaposto contenuto 4"/>
          <p:cNvPicPr>
            <a:picLocks noChangeAspect="1" noChangeArrowheads="1"/>
          </p:cNvPicPr>
          <p:nvPr/>
        </p:nvPicPr>
        <p:blipFill>
          <a:blip r:embed="rId3">
            <a:extLst>
              <a:ext uri="{28A0092B-C50C-407E-A947-70E740481C1C}">
                <a14:useLocalDpi xmlns:a14="http://schemas.microsoft.com/office/drawing/2010/main" val="0"/>
              </a:ext>
            </a:extLst>
          </a:blip>
          <a:srcRect l="5235" t="40182" r="5028" b="22478"/>
          <a:stretch>
            <a:fillRect/>
          </a:stretch>
        </p:blipFill>
        <p:spPr bwMode="auto">
          <a:xfrm>
            <a:off x="-39373" y="349773"/>
            <a:ext cx="9183374" cy="63105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ttangolo 2">
            <a:extLst/>
          </p:cNvPr>
          <p:cNvSpPr/>
          <p:nvPr/>
        </p:nvSpPr>
        <p:spPr>
          <a:xfrm>
            <a:off x="3494678" y="539850"/>
            <a:ext cx="5850260" cy="381771"/>
          </a:xfrm>
          <a:prstGeom prst="rect">
            <a:avLst/>
          </a:prstGeom>
        </p:spPr>
        <p:txBody>
          <a:bodyPr>
            <a:spAutoFit/>
          </a:bodyPr>
          <a:lstStyle/>
          <a:p>
            <a:pPr algn="ctr" defTabSz="384210" fontAlgn="base">
              <a:spcBef>
                <a:spcPct val="0"/>
              </a:spcBef>
              <a:spcAft>
                <a:spcPct val="0"/>
              </a:spcAft>
              <a:buClr>
                <a:srgbClr val="EC7132"/>
              </a:buClr>
              <a:buSzPct val="100000"/>
              <a:defRPr/>
            </a:pPr>
            <a:r>
              <a:rPr lang="en-US" altLang="it-IT" sz="1881" b="1" dirty="0">
                <a:solidFill>
                  <a:srgbClr val="CD4223"/>
                </a:solidFill>
                <a:latin typeface="Corbel" panose="020B0503020204020204"/>
                <a:ea typeface="ＭＳ Ｐゴシック" charset="-128"/>
              </a:rPr>
              <a:t>CASO  2:  donna 64enne </a:t>
            </a:r>
            <a:r>
              <a:rPr lang="en-US" altLang="it-IT" sz="1881" b="1" dirty="0" err="1">
                <a:solidFill>
                  <a:srgbClr val="CD4223"/>
                </a:solidFill>
                <a:latin typeface="Corbel" panose="020B0503020204020204"/>
                <a:ea typeface="ＭＳ Ｐゴシック" charset="-128"/>
              </a:rPr>
              <a:t>insegnante</a:t>
            </a:r>
            <a:r>
              <a:rPr lang="en-US" altLang="it-IT" sz="1881" b="1" dirty="0">
                <a:solidFill>
                  <a:srgbClr val="CD4223"/>
                </a:solidFill>
                <a:latin typeface="Corbel" panose="020B0503020204020204"/>
                <a:ea typeface="ＭＳ Ｐゴシック" charset="-128"/>
              </a:rPr>
              <a:t>  BL/G 03/2018</a:t>
            </a:r>
          </a:p>
        </p:txBody>
      </p:sp>
    </p:spTree>
    <p:extLst>
      <p:ext uri="{BB962C8B-B14F-4D97-AF65-F5344CB8AC3E}">
        <p14:creationId xmlns:p14="http://schemas.microsoft.com/office/powerpoint/2010/main" val="391002732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650" name="Gruppo 13"/>
          <p:cNvGrpSpPr>
            <a:grpSpLocks/>
          </p:cNvGrpSpPr>
          <p:nvPr/>
        </p:nvGrpSpPr>
        <p:grpSpPr bwMode="auto">
          <a:xfrm>
            <a:off x="36513" y="44450"/>
            <a:ext cx="9058275" cy="522288"/>
            <a:chOff x="36709" y="44066"/>
            <a:chExt cx="9057933" cy="522921"/>
          </a:xfrm>
        </p:grpSpPr>
        <p:sp>
          <p:nvSpPr>
            <p:cNvPr id="27658"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276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27652" name="Segnaposto numero diapositiva 4"/>
          <p:cNvSpPr txBox="1">
            <a:spLocks noGrp="1"/>
          </p:cNvSpPr>
          <p:nvPr/>
        </p:nvSpPr>
        <p:spPr bwMode="auto">
          <a:xfrm>
            <a:off x="8691563" y="6532563"/>
            <a:ext cx="4476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A873737D-1BB5-4744-AA94-F8D12C7DB807}"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12</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29" name="Rectangle 1027"/>
          <p:cNvSpPr txBox="1">
            <a:spLocks noChangeArrowheads="1"/>
          </p:cNvSpPr>
          <p:nvPr/>
        </p:nvSpPr>
        <p:spPr bwMode="auto">
          <a:xfrm>
            <a:off x="179388" y="2205038"/>
            <a:ext cx="8785225" cy="4032250"/>
          </a:xfrm>
          <a:prstGeom prst="rect">
            <a:avLst/>
          </a:prstGeom>
          <a:blipFill dpi="0" rotWithShape="1">
            <a:blip r:embed="rId5"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0" i="0" u="none" strike="noStrike" kern="1200" cap="none" spc="0" normalizeH="0" baseline="0" noProof="0" dirty="0" smtClean="0">
                <a:ln>
                  <a:noFill/>
                </a:ln>
                <a:solidFill>
                  <a:sysClr val="windowText" lastClr="000000"/>
                </a:solidFill>
                <a:effectLst/>
                <a:uLnTx/>
                <a:uFillTx/>
                <a:latin typeface="Arial"/>
                <a:ea typeface="+mn-ea"/>
                <a:cs typeface="+mn-cs"/>
              </a:rPr>
              <a:t>Art. </a:t>
            </a:r>
            <a:r>
              <a:rPr kumimoji="0" lang="it-IT" sz="1600" b="1" i="0" u="none" strike="noStrike" kern="1200" cap="none" spc="0" normalizeH="0" baseline="0" noProof="0" dirty="0" smtClean="0">
                <a:ln>
                  <a:noFill/>
                </a:ln>
                <a:solidFill>
                  <a:sysClr val="windowText" lastClr="000000"/>
                </a:solidFill>
                <a:effectLst/>
                <a:uLnTx/>
                <a:uFillTx/>
                <a:latin typeface="Calibri"/>
                <a:ea typeface="+mn-ea"/>
                <a:cs typeface="+mn-cs"/>
              </a:rPr>
              <a:t>181</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0" i="1" u="none" strike="noStrike" kern="1200" cap="none" spc="0" normalizeH="0" baseline="0" noProof="0" dirty="0" smtClean="0">
                <a:ln>
                  <a:noFill/>
                </a:ln>
                <a:solidFill>
                  <a:sysClr val="windowText" lastClr="000000"/>
                </a:solidFill>
                <a:effectLst/>
                <a:uLnTx/>
                <a:uFillTx/>
                <a:latin typeface="Calibri"/>
                <a:ea typeface="+mn-ea"/>
                <a:cs typeface="+mn-cs"/>
              </a:rPr>
              <a:t>Istituzione </a:t>
            </a:r>
            <a:r>
              <a:rPr kumimoji="0" lang="it-IT" sz="1600" b="0" i="1" u="none" strike="noStrike" kern="1200" cap="none" spc="0" normalizeH="0" baseline="0" noProof="0" dirty="0">
                <a:ln>
                  <a:noFill/>
                </a:ln>
                <a:solidFill>
                  <a:sysClr val="windowText" lastClr="000000"/>
                </a:solidFill>
                <a:effectLst/>
                <a:uLnTx/>
                <a:uFillTx/>
                <a:latin typeface="Calibri"/>
                <a:ea typeface="+mn-ea"/>
                <a:cs typeface="+mn-cs"/>
              </a:rPr>
              <a:t>e funzioni del Servizio sanitario </a:t>
            </a:r>
            <a:r>
              <a:rPr kumimoji="0" lang="it-IT" sz="1600" b="0" i="1" u="none" strike="noStrike" kern="1200" cap="none" spc="0" normalizeH="0" baseline="0" noProof="0" dirty="0" smtClean="0">
                <a:ln>
                  <a:noFill/>
                </a:ln>
                <a:solidFill>
                  <a:sysClr val="windowText" lastClr="000000"/>
                </a:solidFill>
                <a:effectLst/>
                <a:uLnTx/>
                <a:uFillTx/>
                <a:latin typeface="Calibri"/>
                <a:ea typeface="+mn-ea"/>
                <a:cs typeface="+mn-cs"/>
              </a:rPr>
              <a:t>militare</a:t>
            </a:r>
          </a:p>
          <a:p>
            <a:pPr marL="342900" marR="0" lvl="0" indent="-342900" algn="ctr" defTabSz="914400" rtl="0" eaLnBrk="0" fontAlgn="base" latinLnBrk="0" hangingPunct="0">
              <a:lnSpc>
                <a:spcPct val="150000"/>
              </a:lnSpc>
              <a:spcBef>
                <a:spcPct val="20000"/>
              </a:spcBef>
              <a:spcAft>
                <a:spcPct val="0"/>
              </a:spcAft>
              <a:buClrTx/>
              <a:buSzTx/>
              <a:buFont typeface="Arial" charset="0"/>
              <a:buNone/>
              <a:tabLst/>
              <a:defRPr/>
            </a:pPr>
            <a:endParaRPr kumimoji="0" lang="it-IT" sz="1600" b="0"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363538" marR="0" lvl="0" indent="-363538" algn="just" defTabSz="914400" rtl="0" eaLnBrk="0" fontAlgn="base" latinLnBrk="0" hangingPunct="0">
              <a:lnSpc>
                <a:spcPct val="150000"/>
              </a:lnSpc>
              <a:spcBef>
                <a:spcPct val="20000"/>
              </a:spcBef>
              <a:spcAft>
                <a:spcPct val="0"/>
              </a:spcAft>
              <a:buClrTx/>
              <a:buSzTx/>
              <a:buFont typeface="Arial" charset="0"/>
              <a:buNone/>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1</a:t>
            </a: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2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Il Servizio sanitario militare</a:t>
            </a:r>
            <a:r>
              <a:rPr kumimoji="0" lang="it-IT" sz="22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di seguito denominato: "Sanità militare" </a:t>
            </a:r>
            <a:r>
              <a:rPr kumimoji="0" lang="it-IT" sz="22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provvede</a:t>
            </a:r>
            <a:r>
              <a:rPr kumimoji="0" lang="it-IT" sz="22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623888" marR="0" lvl="0" indent="-260350" algn="just" defTabSz="914400" rtl="0" eaLnBrk="0" fontAlgn="base" latinLnBrk="0" hangingPunct="0">
              <a:lnSpc>
                <a:spcPct val="150000"/>
              </a:lnSpc>
              <a:spcBef>
                <a:spcPts val="600"/>
              </a:spcBef>
              <a:spcAft>
                <a:spcPct val="0"/>
              </a:spcAft>
              <a:buClrTx/>
              <a:buSzTx/>
              <a:buFont typeface="Arial" charset="0"/>
              <a:buNone/>
              <a:tabLst/>
              <a:defRPr/>
            </a:pPr>
            <a:r>
              <a:rPr kumimoji="0" lang="it-IT" sz="22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	</a:t>
            </a:r>
            <a:r>
              <a:rPr kumimoji="0" lang="it-IT" sz="22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all’accertamento dell’idoneità dei cittadini al servizio militare</a:t>
            </a:r>
            <a:r>
              <a:rPr kumimoji="0" lang="it-IT" sz="22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endParaRPr kumimoji="0" lang="it-IT" sz="22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633413" marR="0" lvl="0" indent="-269875" algn="just" defTabSz="914400" rtl="0" eaLnBrk="0" fontAlgn="base" latinLnBrk="0" hangingPunct="0">
              <a:lnSpc>
                <a:spcPct val="150000"/>
              </a:lnSpc>
              <a:spcBef>
                <a:spcPts val="600"/>
              </a:spcBef>
              <a:spcAft>
                <a:spcPct val="0"/>
              </a:spcAft>
              <a:buClrTx/>
              <a:buSzTx/>
              <a:buFont typeface="Arial" charset="0"/>
              <a:buNone/>
              <a:tabLst>
                <a:tab pos="633413" algn="l"/>
              </a:tabLst>
              <a:defRPr/>
            </a:pPr>
            <a:r>
              <a:rPr kumimoji="0" lang="it-IT" sz="22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b)</a:t>
            </a:r>
            <a:r>
              <a:rPr kumimoji="0" lang="it-IT" sz="22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all’accertamento </a:t>
            </a:r>
            <a:r>
              <a:rPr kumimoji="0" lang="it-IT" sz="22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dell’idoneità dei militari al servizio incondizionato</a:t>
            </a:r>
            <a:r>
              <a:rPr kumimoji="0" lang="it-IT" sz="22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711200" marR="0" lvl="0" indent="-347663" algn="just" defTabSz="914400" rtl="0" eaLnBrk="0" fontAlgn="base" latinLnBrk="0" hangingPunct="0">
              <a:lnSpc>
                <a:spcPct val="150000"/>
              </a:lnSpc>
              <a:spcBef>
                <a:spcPts val="600"/>
              </a:spcBef>
              <a:spcAft>
                <a:spcPct val="0"/>
              </a:spcAft>
              <a:buClrTx/>
              <a:buSzTx/>
              <a:buFont typeface="Arial" charset="0"/>
              <a:buNone/>
              <a:tabLst>
                <a:tab pos="711200" algn="l"/>
              </a:tabLst>
              <a:defRPr/>
            </a:pPr>
            <a:r>
              <a:rPr kumimoji="0" lang="it-IT" sz="22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 (…)</a:t>
            </a:r>
            <a:endParaRPr kumimoji="0" lang="it-IT" sz="22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266700" marR="0" lvl="0" indent="-266700" algn="just" defTabSz="914400" rtl="0" eaLnBrk="0" fontAlgn="base" latinLnBrk="0" hangingPunct="0">
              <a:lnSpc>
                <a:spcPct val="80000"/>
              </a:lnSpc>
              <a:spcBef>
                <a:spcPct val="20000"/>
              </a:spcBef>
              <a:spcAft>
                <a:spcPct val="0"/>
              </a:spcAft>
              <a:buClrTx/>
              <a:buSzTx/>
              <a:buFont typeface="Arial" charset="0"/>
              <a:buNone/>
              <a:tabLst>
                <a:tab pos="266700" algn="l"/>
              </a:tabLst>
              <a:defRPr/>
            </a:pPr>
            <a:endParaRPr kumimoji="0" lang="it-IT" sz="2000" b="1" i="1" u="sng"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endParaRPr>
          </a:p>
        </p:txBody>
      </p:sp>
      <p:sp>
        <p:nvSpPr>
          <p:cNvPr id="27654" name="CasellaDiTesto 4"/>
          <p:cNvSpPr txBox="1">
            <a:spLocks noChangeArrowheads="1"/>
          </p:cNvSpPr>
          <p:nvPr/>
        </p:nvSpPr>
        <p:spPr bwMode="auto">
          <a:xfrm>
            <a:off x="179388" y="1852613"/>
            <a:ext cx="8785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DLgs 66/2010 - Codice dell’ordinamento militare (COM)</a:t>
            </a:r>
          </a:p>
        </p:txBody>
      </p:sp>
      <p:grpSp>
        <p:nvGrpSpPr>
          <p:cNvPr id="27655" name="Group 27"/>
          <p:cNvGrpSpPr>
            <a:grpSpLocks/>
          </p:cNvGrpSpPr>
          <p:nvPr/>
        </p:nvGrpSpPr>
        <p:grpSpPr bwMode="auto">
          <a:xfrm>
            <a:off x="2760663" y="890588"/>
            <a:ext cx="3646487" cy="666750"/>
            <a:chOff x="669" y="609"/>
            <a:chExt cx="2222" cy="428"/>
          </a:xfrm>
        </p:grpSpPr>
        <p:sp>
          <p:nvSpPr>
            <p:cNvPr id="27656"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6" name="Text Box 29"/>
            <p:cNvSpPr txBox="1">
              <a:spLocks noChangeArrowheads="1"/>
            </p:cNvSpPr>
            <p:nvPr/>
          </p:nvSpPr>
          <p:spPr bwMode="auto">
            <a:xfrm>
              <a:off x="670" y="692"/>
              <a:ext cx="2199"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QUADRO NORMATIVO</a:t>
              </a:r>
            </a:p>
          </p:txBody>
        </p:sp>
      </p:grpSp>
    </p:spTree>
    <p:extLst>
      <p:ext uri="{BB962C8B-B14F-4D97-AF65-F5344CB8AC3E}">
        <p14:creationId xmlns:p14="http://schemas.microsoft.com/office/powerpoint/2010/main" val="377344125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6B2A00DA-8964-4BD9-B25A-785DDED4325C}"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120</a:t>
            </a:fld>
            <a:endParaRPr lang="it-IT" altLang="it-IT" sz="1197">
              <a:solidFill>
                <a:srgbClr val="FFFFFF"/>
              </a:solidFill>
            </a:endParaRPr>
          </a:p>
        </p:txBody>
      </p:sp>
      <p:grpSp>
        <p:nvGrpSpPr>
          <p:cNvPr id="96258" name="Group 9961"/>
          <p:cNvGrpSpPr>
            <a:grpSpLocks/>
          </p:cNvGrpSpPr>
          <p:nvPr/>
        </p:nvGrpSpPr>
        <p:grpSpPr bwMode="auto">
          <a:xfrm>
            <a:off x="427671" y="9247523"/>
            <a:ext cx="1589847" cy="13577"/>
            <a:chOff x="0" y="0"/>
            <a:chExt cx="1859280" cy="15244"/>
          </a:xfrm>
        </p:grpSpPr>
        <p:sp>
          <p:nvSpPr>
            <p:cNvPr id="7" name="Shape 9960">
              <a:extLst/>
            </p:cNvPr>
            <p:cNvSpPr/>
            <p:nvPr/>
          </p:nvSpPr>
          <p:spPr>
            <a:xfrm>
              <a:off x="0" y="0"/>
              <a:ext cx="1859280" cy="15244"/>
            </a:xfrm>
            <a:custGeom>
              <a:avLst/>
              <a:gdLst/>
              <a:ahLst/>
              <a:cxnLst/>
              <a:rect l="0" t="0" r="0" b="0"/>
              <a:pathLst>
                <a:path w="1859280" h="15244">
                  <a:moveTo>
                    <a:pt x="0" y="7622"/>
                  </a:moveTo>
                  <a:lnTo>
                    <a:pt x="1859280" y="7622"/>
                  </a:lnTo>
                </a:path>
              </a:pathLst>
            </a:custGeom>
            <a:ln w="15244" cap="flat">
              <a:miter lim="100000"/>
            </a:ln>
          </p:spPr>
          <p:style>
            <a:lnRef idx="1">
              <a:srgbClr val="000000"/>
            </a:lnRef>
            <a:fillRef idx="0">
              <a:srgbClr val="000000"/>
            </a:fillRef>
            <a:effectRef idx="0">
              <a:scrgbClr r="0" g="0" b="0"/>
            </a:effectRef>
            <a:fontRef idx="none"/>
          </p:style>
          <p:txBody>
            <a:bodyPr/>
            <a:lstStyle/>
            <a:p>
              <a:pPr defTabSz="384210" eaLnBrk="0" fontAlgn="base" hangingPunct="0">
                <a:spcBef>
                  <a:spcPct val="0"/>
                </a:spcBef>
                <a:spcAft>
                  <a:spcPct val="0"/>
                </a:spcAft>
                <a:defRPr/>
              </a:pPr>
              <a:endParaRPr lang="it-IT" sz="1539">
                <a:solidFill>
                  <a:prstClr val="white"/>
                </a:solidFill>
                <a:latin typeface="Corbel" charset="0"/>
                <a:ea typeface="ＭＳ Ｐゴシック" charset="-128"/>
              </a:endParaRPr>
            </a:p>
          </p:txBody>
        </p:sp>
      </p:grpSp>
      <p:pic>
        <p:nvPicPr>
          <p:cNvPr id="96259" name="Immagine 1"/>
          <p:cNvPicPr>
            <a:picLocks noChangeAspect="1"/>
          </p:cNvPicPr>
          <p:nvPr/>
        </p:nvPicPr>
        <p:blipFill>
          <a:blip r:embed="rId3">
            <a:extLst>
              <a:ext uri="{28A0092B-C50C-407E-A947-70E740481C1C}">
                <a14:useLocalDpi xmlns:a14="http://schemas.microsoft.com/office/drawing/2010/main" val="0"/>
              </a:ext>
            </a:extLst>
          </a:blip>
          <a:srcRect l="4446" t="9933" r="5205" b="6210"/>
          <a:stretch>
            <a:fillRect/>
          </a:stretch>
        </p:blipFill>
        <p:spPr bwMode="auto">
          <a:xfrm>
            <a:off x="138484" y="200428"/>
            <a:ext cx="7698067" cy="64707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ttangolo 2">
            <a:extLst/>
          </p:cNvPr>
          <p:cNvSpPr/>
          <p:nvPr/>
        </p:nvSpPr>
        <p:spPr>
          <a:xfrm>
            <a:off x="4382603" y="200428"/>
            <a:ext cx="3878903" cy="671209"/>
          </a:xfrm>
          <a:prstGeom prst="rect">
            <a:avLst/>
          </a:prstGeom>
        </p:spPr>
        <p:txBody>
          <a:bodyPr>
            <a:spAutoFit/>
          </a:bodyPr>
          <a:lstStyle/>
          <a:p>
            <a:pPr algn="ctr" defTabSz="384210" fontAlgn="base">
              <a:spcBef>
                <a:spcPct val="0"/>
              </a:spcBef>
              <a:spcAft>
                <a:spcPct val="0"/>
              </a:spcAft>
              <a:buClr>
                <a:srgbClr val="EC7132"/>
              </a:buClr>
              <a:buSzPct val="100000"/>
              <a:defRPr/>
            </a:pPr>
            <a:r>
              <a:rPr lang="en-US" altLang="it-IT" sz="1881" b="1">
                <a:solidFill>
                  <a:srgbClr val="CD4223"/>
                </a:solidFill>
                <a:latin typeface="Corbel" panose="020B0503020204020204"/>
                <a:ea typeface="ＭＳ Ｐゴシック" charset="-128"/>
              </a:rPr>
              <a:t>CASO  3</a:t>
            </a:r>
          </a:p>
          <a:p>
            <a:pPr algn="ctr" defTabSz="384210" fontAlgn="base">
              <a:spcBef>
                <a:spcPct val="0"/>
              </a:spcBef>
              <a:spcAft>
                <a:spcPct val="0"/>
              </a:spcAft>
              <a:buClr>
                <a:srgbClr val="EC7132"/>
              </a:buClr>
              <a:buSzPct val="100000"/>
              <a:defRPr/>
            </a:pPr>
            <a:r>
              <a:rPr lang="en-US" altLang="it-IT" sz="1881" b="1" dirty="0">
                <a:solidFill>
                  <a:srgbClr val="CD4223"/>
                </a:solidFill>
                <a:latin typeface="Corbel" panose="020B0503020204020204"/>
                <a:ea typeface="ＭＳ Ｐゴシック" charset="-128"/>
              </a:rPr>
              <a:t>donna 64enne </a:t>
            </a:r>
            <a:r>
              <a:rPr lang="en-US" altLang="it-IT" sz="1881" b="1" dirty="0" err="1">
                <a:solidFill>
                  <a:srgbClr val="CD4223"/>
                </a:solidFill>
                <a:latin typeface="Corbel" panose="020B0503020204020204"/>
                <a:ea typeface="ＭＳ Ｐゴシック" charset="-128"/>
              </a:rPr>
              <a:t>insegnante</a:t>
            </a:r>
            <a:r>
              <a:rPr lang="en-US" altLang="it-IT" sz="1881" b="1" dirty="0">
                <a:solidFill>
                  <a:srgbClr val="CD4223"/>
                </a:solidFill>
                <a:latin typeface="Corbel" panose="020B0503020204020204"/>
                <a:ea typeface="ＭＳ Ｐゴシック" charset="-128"/>
              </a:rPr>
              <a:t> </a:t>
            </a:r>
          </a:p>
        </p:txBody>
      </p:sp>
    </p:spTree>
    <p:extLst>
      <p:ext uri="{BB962C8B-B14F-4D97-AF65-F5344CB8AC3E}">
        <p14:creationId xmlns:p14="http://schemas.microsoft.com/office/powerpoint/2010/main" val="33496279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0F5B5388-2575-4FCB-9BA4-647601E40685}"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121</a:t>
            </a:fld>
            <a:endParaRPr lang="it-IT" altLang="it-IT" sz="1197">
              <a:solidFill>
                <a:srgbClr val="FFFFFF"/>
              </a:solidFill>
            </a:endParaRPr>
          </a:p>
        </p:txBody>
      </p:sp>
      <p:grpSp>
        <p:nvGrpSpPr>
          <p:cNvPr id="98306" name="Group 9961"/>
          <p:cNvGrpSpPr>
            <a:grpSpLocks/>
          </p:cNvGrpSpPr>
          <p:nvPr/>
        </p:nvGrpSpPr>
        <p:grpSpPr bwMode="auto">
          <a:xfrm>
            <a:off x="427671" y="9247523"/>
            <a:ext cx="1589847" cy="13577"/>
            <a:chOff x="0" y="0"/>
            <a:chExt cx="1859280" cy="15244"/>
          </a:xfrm>
        </p:grpSpPr>
        <p:sp>
          <p:nvSpPr>
            <p:cNvPr id="7" name="Shape 9960">
              <a:extLst/>
            </p:cNvPr>
            <p:cNvSpPr/>
            <p:nvPr/>
          </p:nvSpPr>
          <p:spPr>
            <a:xfrm>
              <a:off x="0" y="0"/>
              <a:ext cx="1859280" cy="15244"/>
            </a:xfrm>
            <a:custGeom>
              <a:avLst/>
              <a:gdLst/>
              <a:ahLst/>
              <a:cxnLst/>
              <a:rect l="0" t="0" r="0" b="0"/>
              <a:pathLst>
                <a:path w="1859280" h="15244">
                  <a:moveTo>
                    <a:pt x="0" y="7622"/>
                  </a:moveTo>
                  <a:lnTo>
                    <a:pt x="1859280" y="7622"/>
                  </a:lnTo>
                </a:path>
              </a:pathLst>
            </a:custGeom>
            <a:ln w="15244" cap="flat">
              <a:miter lim="100000"/>
            </a:ln>
          </p:spPr>
          <p:style>
            <a:lnRef idx="1">
              <a:srgbClr val="000000"/>
            </a:lnRef>
            <a:fillRef idx="0">
              <a:srgbClr val="000000"/>
            </a:fillRef>
            <a:effectRef idx="0">
              <a:scrgbClr r="0" g="0" b="0"/>
            </a:effectRef>
            <a:fontRef idx="none"/>
          </p:style>
          <p:txBody>
            <a:bodyPr/>
            <a:lstStyle/>
            <a:p>
              <a:pPr defTabSz="384210" eaLnBrk="0" fontAlgn="base" hangingPunct="0">
                <a:spcBef>
                  <a:spcPct val="0"/>
                </a:spcBef>
                <a:spcAft>
                  <a:spcPct val="0"/>
                </a:spcAft>
                <a:defRPr/>
              </a:pPr>
              <a:endParaRPr lang="it-IT" sz="1539">
                <a:solidFill>
                  <a:prstClr val="white"/>
                </a:solidFill>
                <a:latin typeface="Corbel" charset="0"/>
                <a:ea typeface="ＭＳ Ｐゴシック" charset="-128"/>
              </a:endParaRPr>
            </a:p>
          </p:txBody>
        </p:sp>
      </p:grpSp>
      <p:pic>
        <p:nvPicPr>
          <p:cNvPr id="98307" name="Immagine 3"/>
          <p:cNvPicPr>
            <a:picLocks noChangeAspect="1" noChangeArrowheads="1"/>
          </p:cNvPicPr>
          <p:nvPr/>
        </p:nvPicPr>
        <p:blipFill>
          <a:blip r:embed="rId3">
            <a:extLst>
              <a:ext uri="{28A0092B-C50C-407E-A947-70E740481C1C}">
                <a14:useLocalDpi xmlns:a14="http://schemas.microsoft.com/office/drawing/2010/main" val="0"/>
              </a:ext>
            </a:extLst>
          </a:blip>
          <a:srcRect l="4749" t="21725" r="5530" b="29163"/>
          <a:stretch>
            <a:fillRect/>
          </a:stretch>
        </p:blipFill>
        <p:spPr bwMode="auto">
          <a:xfrm>
            <a:off x="5431" y="197713"/>
            <a:ext cx="8385055" cy="6448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ttangolo 2">
            <a:extLst/>
          </p:cNvPr>
          <p:cNvSpPr/>
          <p:nvPr/>
        </p:nvSpPr>
        <p:spPr>
          <a:xfrm>
            <a:off x="4415188" y="5412576"/>
            <a:ext cx="3975298" cy="960648"/>
          </a:xfrm>
          <a:prstGeom prst="rect">
            <a:avLst/>
          </a:prstGeom>
        </p:spPr>
        <p:txBody>
          <a:bodyPr>
            <a:spAutoFit/>
          </a:bodyPr>
          <a:lstStyle/>
          <a:p>
            <a:pPr algn="ctr" defTabSz="384210" fontAlgn="base">
              <a:spcBef>
                <a:spcPct val="0"/>
              </a:spcBef>
              <a:spcAft>
                <a:spcPct val="0"/>
              </a:spcAft>
              <a:buClr>
                <a:srgbClr val="EC7132"/>
              </a:buClr>
              <a:buSzPct val="100000"/>
              <a:defRPr/>
            </a:pPr>
            <a:r>
              <a:rPr lang="en-US" altLang="it-IT" sz="1881" b="1" dirty="0">
                <a:solidFill>
                  <a:srgbClr val="C00000"/>
                </a:solidFill>
                <a:latin typeface="Corbel" panose="020B0503020204020204"/>
                <a:ea typeface="ＭＳ Ｐゴシック" charset="-128"/>
              </a:rPr>
              <a:t>CASO 4     </a:t>
            </a:r>
          </a:p>
          <a:p>
            <a:pPr algn="ctr" defTabSz="384210" fontAlgn="base">
              <a:spcBef>
                <a:spcPct val="0"/>
              </a:spcBef>
              <a:spcAft>
                <a:spcPct val="0"/>
              </a:spcAft>
              <a:buClr>
                <a:srgbClr val="EC7132"/>
              </a:buClr>
              <a:buSzPct val="100000"/>
              <a:defRPr/>
            </a:pPr>
            <a:r>
              <a:rPr lang="en-US" altLang="it-IT" sz="1881" b="1" dirty="0" err="1">
                <a:solidFill>
                  <a:srgbClr val="C00000"/>
                </a:solidFill>
                <a:latin typeface="Corbel" panose="020B0503020204020204"/>
                <a:ea typeface="ＭＳ Ｐゴシック" charset="-128"/>
              </a:rPr>
              <a:t>uomo</a:t>
            </a:r>
            <a:r>
              <a:rPr lang="en-US" altLang="it-IT" sz="1881" b="1" dirty="0">
                <a:solidFill>
                  <a:srgbClr val="C00000"/>
                </a:solidFill>
                <a:latin typeface="Corbel" panose="020B0503020204020204"/>
                <a:ea typeface="ＭＳ Ｐゴシック" charset="-128"/>
              </a:rPr>
              <a:t> 36enne</a:t>
            </a:r>
          </a:p>
          <a:p>
            <a:pPr algn="ctr" defTabSz="384210" fontAlgn="base">
              <a:spcBef>
                <a:spcPct val="0"/>
              </a:spcBef>
              <a:spcAft>
                <a:spcPct val="0"/>
              </a:spcAft>
              <a:buClr>
                <a:srgbClr val="EC7132"/>
              </a:buClr>
              <a:buSzPct val="100000"/>
              <a:defRPr/>
            </a:pPr>
            <a:r>
              <a:rPr lang="en-US" altLang="it-IT" sz="1881" b="1" dirty="0" err="1">
                <a:solidFill>
                  <a:srgbClr val="C00000"/>
                </a:solidFill>
                <a:latin typeface="Corbel" panose="020B0503020204020204"/>
                <a:ea typeface="ＭＳ Ｐゴシック" charset="-128"/>
              </a:rPr>
              <a:t>Appuntato</a:t>
            </a:r>
            <a:r>
              <a:rPr lang="en-US" altLang="it-IT" sz="1881" b="1" dirty="0">
                <a:solidFill>
                  <a:srgbClr val="C00000"/>
                </a:solidFill>
                <a:latin typeface="Corbel" panose="020B0503020204020204"/>
                <a:ea typeface="ＭＳ Ｐゴシック" charset="-128"/>
              </a:rPr>
              <a:t> Carabinieri – </a:t>
            </a:r>
            <a:r>
              <a:rPr lang="en-US" altLang="it-IT" sz="1881" b="1" dirty="0" err="1">
                <a:solidFill>
                  <a:srgbClr val="C00000"/>
                </a:solidFill>
                <a:latin typeface="Corbel" panose="020B0503020204020204"/>
                <a:ea typeface="ＭＳ Ｐゴシック" charset="-128"/>
              </a:rPr>
              <a:t>verbale</a:t>
            </a:r>
            <a:r>
              <a:rPr lang="en-US" altLang="it-IT" sz="1881" b="1" dirty="0">
                <a:solidFill>
                  <a:srgbClr val="C00000"/>
                </a:solidFill>
                <a:latin typeface="Corbel" panose="020B0503020204020204"/>
                <a:ea typeface="ＭＳ Ｐゴシック" charset="-128"/>
              </a:rPr>
              <a:t> BL/S</a:t>
            </a:r>
          </a:p>
        </p:txBody>
      </p:sp>
    </p:spTree>
    <p:extLst>
      <p:ext uri="{BB962C8B-B14F-4D97-AF65-F5344CB8AC3E}">
        <p14:creationId xmlns:p14="http://schemas.microsoft.com/office/powerpoint/2010/main" val="287709453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3" name="Segnaposto contenuto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858" t="3638" r="6331" b="5080"/>
          <a:stretch>
            <a:fillRect/>
          </a:stretch>
        </p:blipFill>
        <p:spPr>
          <a:xfrm>
            <a:off x="80104" y="1183391"/>
            <a:ext cx="3163403" cy="4893092"/>
          </a:xfrm>
          <a:solidFill>
            <a:schemeClr val="bg1"/>
          </a:solidFill>
        </p:spPr>
      </p:pic>
      <p:sp>
        <p:nvSpPr>
          <p:cNvPr id="4" name="Rettangolo 3">
            <a:extLst/>
          </p:cNvPr>
          <p:cNvSpPr/>
          <p:nvPr/>
        </p:nvSpPr>
        <p:spPr>
          <a:xfrm>
            <a:off x="67884" y="215363"/>
            <a:ext cx="2217098" cy="1250086"/>
          </a:xfrm>
          <a:prstGeom prst="rect">
            <a:avLst/>
          </a:prstGeom>
        </p:spPr>
        <p:txBody>
          <a:bodyPr>
            <a:spAutoFit/>
          </a:bodyPr>
          <a:lstStyle/>
          <a:p>
            <a:pPr defTabSz="384210" fontAlgn="base">
              <a:spcBef>
                <a:spcPct val="0"/>
              </a:spcBef>
              <a:spcAft>
                <a:spcPct val="0"/>
              </a:spcAft>
              <a:buClr>
                <a:srgbClr val="EC7132"/>
              </a:buClr>
              <a:buSzPct val="100000"/>
              <a:defRPr/>
            </a:pPr>
            <a:r>
              <a:rPr lang="en-US" altLang="it-IT" sz="1881" b="1" dirty="0">
                <a:solidFill>
                  <a:srgbClr val="C00000"/>
                </a:solidFill>
                <a:latin typeface="Corbel" panose="020B0503020204020204"/>
                <a:ea typeface="ＭＳ Ｐゴシック" charset="-128"/>
              </a:rPr>
              <a:t>CASO 5:     </a:t>
            </a:r>
          </a:p>
          <a:p>
            <a:pPr defTabSz="384210" fontAlgn="base">
              <a:spcBef>
                <a:spcPct val="0"/>
              </a:spcBef>
              <a:spcAft>
                <a:spcPct val="0"/>
              </a:spcAft>
              <a:buClr>
                <a:srgbClr val="EC7132"/>
              </a:buClr>
              <a:buSzPct val="100000"/>
              <a:defRPr/>
            </a:pPr>
            <a:r>
              <a:rPr lang="en-US" altLang="it-IT" sz="1881" b="1" dirty="0">
                <a:solidFill>
                  <a:srgbClr val="C00000"/>
                </a:solidFill>
                <a:latin typeface="Corbel" panose="020B0503020204020204"/>
                <a:ea typeface="ＭＳ Ｐゴシック" charset="-128"/>
              </a:rPr>
              <a:t>donna 58enne</a:t>
            </a:r>
          </a:p>
          <a:p>
            <a:pPr defTabSz="384210" fontAlgn="base">
              <a:spcBef>
                <a:spcPct val="0"/>
              </a:spcBef>
              <a:spcAft>
                <a:spcPct val="0"/>
              </a:spcAft>
              <a:buClr>
                <a:srgbClr val="EC7132"/>
              </a:buClr>
              <a:buSzPct val="100000"/>
              <a:defRPr/>
            </a:pPr>
            <a:r>
              <a:rPr lang="en-US" altLang="it-IT" sz="1881" b="1" dirty="0" err="1">
                <a:solidFill>
                  <a:srgbClr val="C00000"/>
                </a:solidFill>
                <a:latin typeface="Corbel" panose="020B0503020204020204"/>
                <a:ea typeface="ＭＳ Ｐゴシック" charset="-128"/>
              </a:rPr>
              <a:t>funzionaria</a:t>
            </a:r>
            <a:r>
              <a:rPr lang="en-US" altLang="it-IT" sz="1881" b="1" dirty="0">
                <a:solidFill>
                  <a:srgbClr val="C00000"/>
                </a:solidFill>
                <a:latin typeface="Corbel" panose="020B0503020204020204"/>
                <a:ea typeface="ＭＳ Ｐゴシック" charset="-128"/>
              </a:rPr>
              <a:t> </a:t>
            </a:r>
            <a:r>
              <a:rPr lang="en-US" altLang="it-IT" sz="1881" b="1" dirty="0" err="1">
                <a:solidFill>
                  <a:srgbClr val="C00000"/>
                </a:solidFill>
                <a:latin typeface="Corbel" panose="020B0503020204020204"/>
                <a:ea typeface="ＭＳ Ｐゴシック" charset="-128"/>
              </a:rPr>
              <a:t>amm.va</a:t>
            </a:r>
            <a:endParaRPr lang="en-US" altLang="it-IT" sz="1881" b="1" dirty="0">
              <a:solidFill>
                <a:srgbClr val="C00000"/>
              </a:solidFill>
              <a:latin typeface="Corbel" panose="020B0503020204020204"/>
              <a:ea typeface="ＭＳ Ｐゴシック" charset="-128"/>
            </a:endParaRPr>
          </a:p>
        </p:txBody>
      </p:sp>
      <p:grpSp>
        <p:nvGrpSpPr>
          <p:cNvPr id="100355" name="Gruppo 2"/>
          <p:cNvGrpSpPr>
            <a:grpSpLocks/>
          </p:cNvGrpSpPr>
          <p:nvPr/>
        </p:nvGrpSpPr>
        <p:grpSpPr bwMode="auto">
          <a:xfrm>
            <a:off x="3350764" y="215363"/>
            <a:ext cx="5793237" cy="6462575"/>
            <a:chOff x="3910114" y="2192"/>
            <a:chExt cx="6773862" cy="7556500"/>
          </a:xfrm>
        </p:grpSpPr>
        <p:pic>
          <p:nvPicPr>
            <p:cNvPr id="100356" name="Segnaposto contenuto 4"/>
            <p:cNvPicPr>
              <a:picLocks noChangeAspect="1" noChangeArrowheads="1"/>
            </p:cNvPicPr>
            <p:nvPr/>
          </p:nvPicPr>
          <p:blipFill>
            <a:blip r:embed="rId2">
              <a:extLst>
                <a:ext uri="{28A0092B-C50C-407E-A947-70E740481C1C}">
                  <a14:useLocalDpi xmlns:a14="http://schemas.microsoft.com/office/drawing/2010/main" val="0"/>
                </a:ext>
              </a:extLst>
            </a:blip>
            <a:srcRect l="4858" t="24908" r="6331" b="5080"/>
            <a:stretch>
              <a:fillRect/>
            </a:stretch>
          </p:blipFill>
          <p:spPr bwMode="auto">
            <a:xfrm>
              <a:off x="3910114" y="2192"/>
              <a:ext cx="6773862" cy="7556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5057877" y="4499579"/>
              <a:ext cx="576262"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4210" eaLnBrk="0" fontAlgn="base" hangingPunct="0">
                <a:spcBef>
                  <a:spcPct val="0"/>
                </a:spcBef>
                <a:spcAft>
                  <a:spcPct val="0"/>
                </a:spcAft>
                <a:defRPr/>
              </a:pPr>
              <a:endParaRPr lang="it-IT" sz="1539">
                <a:solidFill>
                  <a:prstClr val="white"/>
                </a:solidFill>
                <a:latin typeface="Corbel" panose="020B0503020204020204"/>
              </a:endParaRPr>
            </a:p>
          </p:txBody>
        </p:sp>
        <p:sp>
          <p:nvSpPr>
            <p:cNvPr id="6" name="Rettangolo 5"/>
            <p:cNvSpPr/>
            <p:nvPr/>
          </p:nvSpPr>
          <p:spPr>
            <a:xfrm>
              <a:off x="4337152" y="3778854"/>
              <a:ext cx="1449387" cy="14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4210" eaLnBrk="0" fontAlgn="base" hangingPunct="0">
                <a:spcBef>
                  <a:spcPct val="0"/>
                </a:spcBef>
                <a:spcAft>
                  <a:spcPct val="0"/>
                </a:spcAft>
                <a:defRPr/>
              </a:pPr>
              <a:endParaRPr lang="it-IT" sz="1539">
                <a:solidFill>
                  <a:prstClr val="white"/>
                </a:solidFill>
                <a:latin typeface="Corbel" panose="020B0503020204020204"/>
              </a:endParaRPr>
            </a:p>
          </p:txBody>
        </p:sp>
        <p:sp>
          <p:nvSpPr>
            <p:cNvPr id="7" name="Rettangolo 6"/>
            <p:cNvSpPr/>
            <p:nvPr/>
          </p:nvSpPr>
          <p:spPr>
            <a:xfrm>
              <a:off x="5273777" y="5002817"/>
              <a:ext cx="423862"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4210" eaLnBrk="0" fontAlgn="base" hangingPunct="0">
                <a:spcBef>
                  <a:spcPct val="0"/>
                </a:spcBef>
                <a:spcAft>
                  <a:spcPct val="0"/>
                </a:spcAft>
                <a:defRPr/>
              </a:pPr>
              <a:endParaRPr lang="it-IT" sz="1539">
                <a:solidFill>
                  <a:prstClr val="white"/>
                </a:solidFill>
                <a:latin typeface="Corbel" panose="020B0503020204020204"/>
              </a:endParaRPr>
            </a:p>
          </p:txBody>
        </p:sp>
        <p:sp>
          <p:nvSpPr>
            <p:cNvPr id="9" name="Rettangolo 8"/>
            <p:cNvSpPr/>
            <p:nvPr/>
          </p:nvSpPr>
          <p:spPr>
            <a:xfrm>
              <a:off x="5778602" y="5363179"/>
              <a:ext cx="287337" cy="14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4210" eaLnBrk="0" fontAlgn="base" hangingPunct="0">
                <a:spcBef>
                  <a:spcPct val="0"/>
                </a:spcBef>
                <a:spcAft>
                  <a:spcPct val="0"/>
                </a:spcAft>
                <a:defRPr/>
              </a:pPr>
              <a:endParaRPr lang="it-IT" sz="1539">
                <a:solidFill>
                  <a:prstClr val="white"/>
                </a:solidFill>
                <a:latin typeface="Corbel" panose="020B0503020204020204"/>
              </a:endParaRPr>
            </a:p>
          </p:txBody>
        </p:sp>
      </p:grpSp>
    </p:spTree>
    <p:extLst>
      <p:ext uri="{BB962C8B-B14F-4D97-AF65-F5344CB8AC3E}">
        <p14:creationId xmlns:p14="http://schemas.microsoft.com/office/powerpoint/2010/main" val="13400463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ttangolo 15"/>
          <p:cNvSpPr/>
          <p:nvPr/>
        </p:nvSpPr>
        <p:spPr>
          <a:xfrm>
            <a:off x="-14935" y="218078"/>
            <a:ext cx="9158935" cy="64625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384210" eaLnBrk="0" fontAlgn="base" hangingPunct="0">
              <a:spcBef>
                <a:spcPct val="0"/>
              </a:spcBef>
              <a:spcAft>
                <a:spcPct val="0"/>
              </a:spcAft>
              <a:defRPr/>
            </a:pPr>
            <a:r>
              <a:rPr lang="it-IT" sz="1539" b="1" dirty="0">
                <a:solidFill>
                  <a:prstClr val="white"/>
                </a:solidFill>
                <a:latin typeface="Corbel" panose="020B0503020204020204"/>
              </a:rPr>
              <a:t>DIAGNOSI :</a:t>
            </a:r>
            <a:r>
              <a:rPr lang="it-IT" sz="1539" dirty="0">
                <a:solidFill>
                  <a:prstClr val="white"/>
                </a:solidFill>
                <a:latin typeface="Corbel" panose="020B0503020204020204"/>
              </a:rPr>
              <a:t>	</a:t>
            </a:r>
          </a:p>
          <a:p>
            <a:pPr defTabSz="384210" eaLnBrk="0" fontAlgn="base" hangingPunct="0">
              <a:spcBef>
                <a:spcPct val="0"/>
              </a:spcBef>
              <a:spcAft>
                <a:spcPct val="0"/>
              </a:spcAft>
              <a:defRPr/>
            </a:pPr>
            <a:r>
              <a:rPr lang="it-IT" sz="1539" dirty="0">
                <a:solidFill>
                  <a:prstClr val="white"/>
                </a:solidFill>
                <a:latin typeface="Corbel" panose="020B0503020204020204"/>
              </a:rPr>
              <a:t>Esiti di mastectomia con impianto di protesi per Ca lobulare infiltrante mammella dx; adenoma </a:t>
            </a:r>
            <a:r>
              <a:rPr lang="it-IT" sz="1539" dirty="0" err="1">
                <a:solidFill>
                  <a:prstClr val="white"/>
                </a:solidFill>
                <a:latin typeface="Corbel" panose="020B0503020204020204"/>
              </a:rPr>
              <a:t>plummeriano</a:t>
            </a:r>
            <a:r>
              <a:rPr lang="it-IT" sz="1539" dirty="0">
                <a:solidFill>
                  <a:prstClr val="white"/>
                </a:solidFill>
                <a:latin typeface="Corbel" panose="020B0503020204020204"/>
              </a:rPr>
              <a:t> a dx in attesa di intervento chirurgico; ernia discale L4/L5</a:t>
            </a:r>
          </a:p>
          <a:p>
            <a:pPr defTabSz="384210" eaLnBrk="0" fontAlgn="base" hangingPunct="0">
              <a:spcBef>
                <a:spcPct val="0"/>
              </a:spcBef>
              <a:spcAft>
                <a:spcPct val="0"/>
              </a:spcAft>
              <a:defRPr/>
            </a:pPr>
            <a:r>
              <a:rPr lang="it-IT" sz="1539" b="1" dirty="0">
                <a:solidFill>
                  <a:prstClr val="white"/>
                </a:solidFill>
                <a:latin typeface="Corbel" panose="020B0503020204020204"/>
              </a:rPr>
              <a:t>GIUDIZIO MEDICO-LEGALE E' INABILE A QUALSIASI PROFICUO LAVORO A DECORRERE DAL 01/10/2018 E PERMANENTEMENTE</a:t>
            </a:r>
            <a:endParaRPr lang="it-IT" sz="1539" dirty="0">
              <a:solidFill>
                <a:prstClr val="white"/>
              </a:solidFill>
              <a:latin typeface="Corbel" panose="020B0503020204020204"/>
            </a:endParaRPr>
          </a:p>
        </p:txBody>
      </p:sp>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A2F37A09-0A54-4A09-81DA-3F91FEE569E2}"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123</a:t>
            </a:fld>
            <a:endParaRPr lang="it-IT" altLang="it-IT" sz="1197">
              <a:solidFill>
                <a:srgbClr val="FFFFFF"/>
              </a:solidFill>
            </a:endParaRPr>
          </a:p>
        </p:txBody>
      </p:sp>
      <p:grpSp>
        <p:nvGrpSpPr>
          <p:cNvPr id="101379" name="Group 9961"/>
          <p:cNvGrpSpPr>
            <a:grpSpLocks/>
          </p:cNvGrpSpPr>
          <p:nvPr/>
        </p:nvGrpSpPr>
        <p:grpSpPr bwMode="auto">
          <a:xfrm>
            <a:off x="427671" y="9247523"/>
            <a:ext cx="1589847" cy="13577"/>
            <a:chOff x="0" y="0"/>
            <a:chExt cx="1859280" cy="15244"/>
          </a:xfrm>
        </p:grpSpPr>
        <p:sp>
          <p:nvSpPr>
            <p:cNvPr id="7" name="Shape 9960">
              <a:extLst/>
            </p:cNvPr>
            <p:cNvSpPr/>
            <p:nvPr/>
          </p:nvSpPr>
          <p:spPr>
            <a:xfrm>
              <a:off x="0" y="0"/>
              <a:ext cx="1859280" cy="15244"/>
            </a:xfrm>
            <a:custGeom>
              <a:avLst/>
              <a:gdLst/>
              <a:ahLst/>
              <a:cxnLst/>
              <a:rect l="0" t="0" r="0" b="0"/>
              <a:pathLst>
                <a:path w="1859280" h="15244">
                  <a:moveTo>
                    <a:pt x="0" y="7622"/>
                  </a:moveTo>
                  <a:lnTo>
                    <a:pt x="1859280" y="7622"/>
                  </a:lnTo>
                </a:path>
              </a:pathLst>
            </a:custGeom>
            <a:ln w="15244" cap="flat">
              <a:miter lim="100000"/>
            </a:ln>
          </p:spPr>
          <p:style>
            <a:lnRef idx="1">
              <a:srgbClr val="000000"/>
            </a:lnRef>
            <a:fillRef idx="0">
              <a:srgbClr val="000000"/>
            </a:fillRef>
            <a:effectRef idx="0">
              <a:scrgbClr r="0" g="0" b="0"/>
            </a:effectRef>
            <a:fontRef idx="none"/>
          </p:style>
          <p:txBody>
            <a:bodyPr/>
            <a:lstStyle/>
            <a:p>
              <a:pPr defTabSz="384210" eaLnBrk="0" fontAlgn="base" hangingPunct="0">
                <a:spcBef>
                  <a:spcPct val="0"/>
                </a:spcBef>
                <a:spcAft>
                  <a:spcPct val="0"/>
                </a:spcAft>
                <a:defRPr/>
              </a:pPr>
              <a:endParaRPr lang="it-IT" sz="1539">
                <a:solidFill>
                  <a:prstClr val="white"/>
                </a:solidFill>
                <a:latin typeface="Corbel" charset="0"/>
                <a:ea typeface="ＭＳ Ｐゴシック" charset="-128"/>
              </a:endParaRPr>
            </a:p>
          </p:txBody>
        </p:sp>
      </p:grpSp>
      <p:sp>
        <p:nvSpPr>
          <p:cNvPr id="3" name="Rettangolo 2">
            <a:extLst/>
          </p:cNvPr>
          <p:cNvSpPr/>
          <p:nvPr/>
        </p:nvSpPr>
        <p:spPr>
          <a:xfrm>
            <a:off x="5479612" y="600945"/>
            <a:ext cx="3718696" cy="671209"/>
          </a:xfrm>
          <a:prstGeom prst="rect">
            <a:avLst/>
          </a:prstGeom>
        </p:spPr>
        <p:txBody>
          <a:bodyPr>
            <a:spAutoFit/>
          </a:bodyPr>
          <a:lstStyle/>
          <a:p>
            <a:pPr algn="ctr" defTabSz="384210" fontAlgn="base">
              <a:spcBef>
                <a:spcPct val="0"/>
              </a:spcBef>
              <a:spcAft>
                <a:spcPct val="0"/>
              </a:spcAft>
              <a:buClr>
                <a:srgbClr val="EC7132"/>
              </a:buClr>
              <a:buSzPct val="100000"/>
              <a:defRPr/>
            </a:pPr>
            <a:r>
              <a:rPr lang="en-US" altLang="it-IT" sz="1881" b="1" dirty="0">
                <a:solidFill>
                  <a:srgbClr val="C00000"/>
                </a:solidFill>
                <a:latin typeface="Corbel" panose="020B0503020204020204"/>
                <a:ea typeface="ＭＳ Ｐゴシック" charset="-128"/>
              </a:rPr>
              <a:t>CASO 6: </a:t>
            </a:r>
            <a:r>
              <a:rPr lang="en-US" altLang="it-IT" sz="1881" b="1" dirty="0" err="1">
                <a:solidFill>
                  <a:srgbClr val="C00000"/>
                </a:solidFill>
                <a:latin typeface="Corbel" panose="020B0503020204020204"/>
                <a:ea typeface="ＭＳ Ｐゴシック" charset="-128"/>
              </a:rPr>
              <a:t>orfana</a:t>
            </a:r>
            <a:r>
              <a:rPr lang="en-US" altLang="it-IT" sz="1881" b="1" dirty="0">
                <a:solidFill>
                  <a:srgbClr val="C00000"/>
                </a:solidFill>
                <a:latin typeface="Corbel" panose="020B0503020204020204"/>
                <a:ea typeface="ＭＳ Ｐゴシック" charset="-128"/>
              </a:rPr>
              <a:t> 76enne </a:t>
            </a:r>
          </a:p>
          <a:p>
            <a:pPr algn="ctr" defTabSz="384210" fontAlgn="base">
              <a:spcBef>
                <a:spcPct val="0"/>
              </a:spcBef>
              <a:spcAft>
                <a:spcPct val="0"/>
              </a:spcAft>
              <a:buClr>
                <a:srgbClr val="EC7132"/>
              </a:buClr>
              <a:buSzPct val="100000"/>
              <a:defRPr/>
            </a:pPr>
            <a:r>
              <a:rPr lang="en-US" altLang="it-IT" sz="1881" b="1" dirty="0" err="1">
                <a:solidFill>
                  <a:srgbClr val="C00000"/>
                </a:solidFill>
                <a:latin typeface="Corbel" panose="020B0503020204020204"/>
                <a:ea typeface="ＭＳ Ｐゴシック" charset="-128"/>
              </a:rPr>
              <a:t>verbale</a:t>
            </a:r>
            <a:r>
              <a:rPr lang="en-US" altLang="it-IT" sz="1881" b="1" dirty="0">
                <a:solidFill>
                  <a:srgbClr val="C00000"/>
                </a:solidFill>
                <a:latin typeface="Corbel" panose="020B0503020204020204"/>
                <a:ea typeface="ＭＳ Ｐゴシック" charset="-128"/>
              </a:rPr>
              <a:t> del 21.01.2019</a:t>
            </a:r>
          </a:p>
        </p:txBody>
      </p:sp>
      <p:grpSp>
        <p:nvGrpSpPr>
          <p:cNvPr id="101381" name="Group 8545"/>
          <p:cNvGrpSpPr>
            <a:grpSpLocks/>
          </p:cNvGrpSpPr>
          <p:nvPr/>
        </p:nvGrpSpPr>
        <p:grpSpPr bwMode="auto">
          <a:xfrm>
            <a:off x="0" y="197713"/>
            <a:ext cx="4914815" cy="14935"/>
            <a:chOff x="0" y="0"/>
            <a:chExt cx="5746643" cy="18290"/>
          </a:xfrm>
        </p:grpSpPr>
        <p:sp>
          <p:nvSpPr>
            <p:cNvPr id="33" name="Shape 8544"/>
            <p:cNvSpPr/>
            <p:nvPr/>
          </p:nvSpPr>
          <p:spPr>
            <a:xfrm>
              <a:off x="0" y="0"/>
              <a:ext cx="5746643" cy="18290"/>
            </a:xfrm>
            <a:custGeom>
              <a:avLst/>
              <a:gdLst/>
              <a:ahLst/>
              <a:cxnLst/>
              <a:rect l="0" t="0" r="0" b="0"/>
              <a:pathLst>
                <a:path w="5746643" h="18290">
                  <a:moveTo>
                    <a:pt x="0" y="9145"/>
                  </a:moveTo>
                  <a:lnTo>
                    <a:pt x="5746643" y="9145"/>
                  </a:lnTo>
                </a:path>
              </a:pathLst>
            </a:custGeom>
            <a:ln w="18290" cap="flat">
              <a:miter lim="100000"/>
            </a:ln>
          </p:spPr>
          <p:style>
            <a:lnRef idx="1">
              <a:srgbClr val="000000"/>
            </a:lnRef>
            <a:fillRef idx="0">
              <a:srgbClr val="000000"/>
            </a:fillRef>
            <a:effectRef idx="0">
              <a:scrgbClr r="0" g="0" b="0"/>
            </a:effectRef>
            <a:fontRef idx="none"/>
          </p:style>
          <p:txBody>
            <a:bodyPr/>
            <a:lstStyle/>
            <a:p>
              <a:pPr defTabSz="384210" eaLnBrk="0" fontAlgn="base" hangingPunct="0">
                <a:spcBef>
                  <a:spcPct val="0"/>
                </a:spcBef>
                <a:spcAft>
                  <a:spcPct val="0"/>
                </a:spcAft>
                <a:defRPr/>
              </a:pPr>
              <a:endParaRPr lang="it-IT" sz="1539">
                <a:solidFill>
                  <a:prstClr val="black"/>
                </a:solidFill>
                <a:latin typeface="Corbel" charset="0"/>
                <a:ea typeface="ＭＳ Ｐゴシック" charset="-128"/>
              </a:endParaRPr>
            </a:p>
          </p:txBody>
        </p:sp>
      </p:grpSp>
      <p:pic>
        <p:nvPicPr>
          <p:cNvPr id="101382" name="Picture 24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73" y="9170136"/>
            <a:ext cx="12220" cy="1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3" name="Picture 22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666" y="9185070"/>
            <a:ext cx="5431" cy="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228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235" y="9193216"/>
            <a:ext cx="38015" cy="2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Rectangle 37"/>
          <p:cNvSpPr>
            <a:spLocks noChangeArrowheads="1"/>
          </p:cNvSpPr>
          <p:nvPr/>
        </p:nvSpPr>
        <p:spPr bwMode="auto">
          <a:xfrm>
            <a:off x="1" y="228623"/>
            <a:ext cx="184731" cy="329193"/>
          </a:xfrm>
          <a:prstGeom prst="rect">
            <a:avLst/>
          </a:prstGeom>
          <a:noFill/>
          <a:ln>
            <a:noFill/>
          </a:ln>
          <a:effectLst>
            <a:prstShdw prst="shdw17" dist="17961" dir="2700000">
              <a:srgbClr val="006E99">
                <a:alpha val="74997"/>
              </a:srgbClr>
            </a:prstShdw>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defTabSz="384210" eaLnBrk="0" fontAlgn="base" hangingPunct="0">
              <a:spcBef>
                <a:spcPct val="0"/>
              </a:spcBef>
              <a:spcAft>
                <a:spcPct val="0"/>
              </a:spcAft>
            </a:pPr>
            <a:endParaRPr lang="it-IT" altLang="it-IT" sz="1539">
              <a:solidFill>
                <a:prstClr val="black"/>
              </a:solidFill>
              <a:latin typeface="Corbel" panose="020B0503020204020204" pitchFamily="34" charset="0"/>
              <a:ea typeface="ＭＳ Ｐゴシック" panose="020B0600070205080204" pitchFamily="34" charset="-128"/>
            </a:endParaRPr>
          </a:p>
        </p:txBody>
      </p:sp>
      <p:sp>
        <p:nvSpPr>
          <p:cNvPr id="101386" name="Rectangle 40"/>
          <p:cNvSpPr>
            <a:spLocks noChangeArrowheads="1"/>
          </p:cNvSpPr>
          <p:nvPr/>
        </p:nvSpPr>
        <p:spPr bwMode="auto">
          <a:xfrm>
            <a:off x="1" y="764908"/>
            <a:ext cx="184731" cy="329193"/>
          </a:xfrm>
          <a:prstGeom prst="rect">
            <a:avLst/>
          </a:prstGeom>
          <a:noFill/>
          <a:ln>
            <a:noFill/>
          </a:ln>
          <a:effectLst>
            <a:prstShdw prst="shdw17" dist="17961" dir="2700000">
              <a:srgbClr val="006E99">
                <a:alpha val="74997"/>
              </a:srgbClr>
            </a:prstShdw>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defTabSz="384210" eaLnBrk="0" fontAlgn="base" hangingPunct="0">
              <a:spcBef>
                <a:spcPct val="0"/>
              </a:spcBef>
              <a:spcAft>
                <a:spcPct val="0"/>
              </a:spcAft>
            </a:pPr>
            <a:endParaRPr lang="it-IT" altLang="it-IT" sz="1539">
              <a:solidFill>
                <a:prstClr val="black"/>
              </a:solidFill>
              <a:latin typeface="Corbel" panose="020B0503020204020204" pitchFamily="34" charset="0"/>
              <a:ea typeface="ＭＳ Ｐゴシック" panose="020B0600070205080204" pitchFamily="34" charset="-128"/>
            </a:endParaRPr>
          </a:p>
        </p:txBody>
      </p:sp>
      <p:pic>
        <p:nvPicPr>
          <p:cNvPr id="101387" name="Picture 229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917154"/>
            <a:ext cx="21723" cy="2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8" name="Rectangle 45"/>
          <p:cNvSpPr>
            <a:spLocks noChangeArrowheads="1"/>
          </p:cNvSpPr>
          <p:nvPr/>
        </p:nvSpPr>
        <p:spPr bwMode="auto">
          <a:xfrm>
            <a:off x="1" y="2969787"/>
            <a:ext cx="184731" cy="329193"/>
          </a:xfrm>
          <a:prstGeom prst="rect">
            <a:avLst/>
          </a:prstGeom>
          <a:noFill/>
          <a:ln>
            <a:noFill/>
          </a:ln>
          <a:effectLst>
            <a:prstShdw prst="shdw17" dist="17961" dir="2700000">
              <a:srgbClr val="006E99">
                <a:alpha val="74997"/>
              </a:srgbClr>
            </a:prstShdw>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defTabSz="384210" eaLnBrk="0" fontAlgn="base" hangingPunct="0">
              <a:spcBef>
                <a:spcPct val="0"/>
              </a:spcBef>
              <a:spcAft>
                <a:spcPct val="0"/>
              </a:spcAft>
            </a:pPr>
            <a:endParaRPr lang="it-IT" altLang="it-IT" sz="1539">
              <a:solidFill>
                <a:prstClr val="black"/>
              </a:solidFill>
              <a:latin typeface="Corbel" panose="020B0503020204020204" pitchFamily="34" charset="0"/>
              <a:ea typeface="ＭＳ Ｐゴシック" panose="020B0600070205080204" pitchFamily="34" charset="-128"/>
            </a:endParaRPr>
          </a:p>
        </p:txBody>
      </p:sp>
      <p:grpSp>
        <p:nvGrpSpPr>
          <p:cNvPr id="101389" name="Group 8547"/>
          <p:cNvGrpSpPr>
            <a:grpSpLocks/>
          </p:cNvGrpSpPr>
          <p:nvPr/>
        </p:nvGrpSpPr>
        <p:grpSpPr bwMode="auto">
          <a:xfrm>
            <a:off x="1" y="197713"/>
            <a:ext cx="1850523" cy="14935"/>
            <a:chOff x="0" y="0"/>
            <a:chExt cx="2164518" cy="18290"/>
          </a:xfrm>
        </p:grpSpPr>
        <p:sp>
          <p:nvSpPr>
            <p:cNvPr id="53" name="Shape 8546"/>
            <p:cNvSpPr/>
            <p:nvPr/>
          </p:nvSpPr>
          <p:spPr>
            <a:xfrm>
              <a:off x="0" y="0"/>
              <a:ext cx="2164518" cy="18290"/>
            </a:xfrm>
            <a:custGeom>
              <a:avLst/>
              <a:gdLst/>
              <a:ahLst/>
              <a:cxnLst/>
              <a:rect l="0" t="0" r="0" b="0"/>
              <a:pathLst>
                <a:path w="2164518" h="18290">
                  <a:moveTo>
                    <a:pt x="0" y="9145"/>
                  </a:moveTo>
                  <a:lnTo>
                    <a:pt x="2164518" y="9145"/>
                  </a:lnTo>
                </a:path>
              </a:pathLst>
            </a:custGeom>
            <a:ln w="18290" cap="flat">
              <a:miter lim="100000"/>
            </a:ln>
          </p:spPr>
          <p:style>
            <a:lnRef idx="1">
              <a:srgbClr val="000000"/>
            </a:lnRef>
            <a:fillRef idx="0">
              <a:srgbClr val="000000"/>
            </a:fillRef>
            <a:effectRef idx="0">
              <a:scrgbClr r="0" g="0" b="0"/>
            </a:effectRef>
            <a:fontRef idx="none"/>
          </p:style>
          <p:txBody>
            <a:bodyPr/>
            <a:lstStyle/>
            <a:p>
              <a:pPr defTabSz="384210" eaLnBrk="0" fontAlgn="base" hangingPunct="0">
                <a:spcBef>
                  <a:spcPct val="0"/>
                </a:spcBef>
                <a:spcAft>
                  <a:spcPct val="0"/>
                </a:spcAft>
                <a:defRPr/>
              </a:pPr>
              <a:endParaRPr lang="it-IT" sz="1539">
                <a:solidFill>
                  <a:prstClr val="black"/>
                </a:solidFill>
                <a:latin typeface="Corbel" charset="0"/>
                <a:ea typeface="ＭＳ Ｐゴシック" charset="-128"/>
              </a:endParaRPr>
            </a:p>
          </p:txBody>
        </p:sp>
      </p:grpSp>
      <p:pic>
        <p:nvPicPr>
          <p:cNvPr id="101390" name="Immagine 3"/>
          <p:cNvPicPr>
            <a:picLocks noChangeAspect="1"/>
          </p:cNvPicPr>
          <p:nvPr/>
        </p:nvPicPr>
        <p:blipFill>
          <a:blip r:embed="rId7">
            <a:extLst>
              <a:ext uri="{28A0092B-C50C-407E-A947-70E740481C1C}">
                <a14:useLocalDpi xmlns:a14="http://schemas.microsoft.com/office/drawing/2010/main" val="0"/>
              </a:ext>
            </a:extLst>
          </a:blip>
          <a:srcRect l="10365" t="9198" r="8723" b="14568"/>
          <a:stretch>
            <a:fillRect/>
          </a:stretch>
        </p:blipFill>
        <p:spPr bwMode="auto">
          <a:xfrm>
            <a:off x="88250" y="212648"/>
            <a:ext cx="4826565" cy="643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91" name="Rettangolo 4"/>
          <p:cNvSpPr>
            <a:spLocks noChangeArrowheads="1"/>
          </p:cNvSpPr>
          <p:nvPr/>
        </p:nvSpPr>
        <p:spPr bwMode="auto">
          <a:xfrm>
            <a:off x="5013927" y="3244355"/>
            <a:ext cx="4054044" cy="322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416300" algn="ctr"/>
              </a:tabLst>
              <a:defRPr>
                <a:solidFill>
                  <a:schemeClr val="bg1"/>
                </a:solidFill>
                <a:latin typeface="Corbel" panose="020B0503020204020204" pitchFamily="34" charset="0"/>
                <a:ea typeface="ＭＳ Ｐゴシック" panose="020B0600070205080204" pitchFamily="34" charset="-128"/>
              </a:defRPr>
            </a:lvl1pPr>
            <a:lvl2pPr>
              <a:tabLst>
                <a:tab pos="3416300" algn="ctr"/>
              </a:tabLst>
              <a:defRPr>
                <a:solidFill>
                  <a:schemeClr val="bg1"/>
                </a:solidFill>
                <a:latin typeface="Corbel" panose="020B0503020204020204" pitchFamily="34" charset="0"/>
                <a:ea typeface="ＭＳ Ｐゴシック" panose="020B0600070205080204" pitchFamily="34" charset="-128"/>
              </a:defRPr>
            </a:lvl2pPr>
            <a:lvl3pPr>
              <a:tabLst>
                <a:tab pos="3416300" algn="ctr"/>
              </a:tabLst>
              <a:defRPr>
                <a:solidFill>
                  <a:schemeClr val="bg1"/>
                </a:solidFill>
                <a:latin typeface="Corbel" panose="020B0503020204020204" pitchFamily="34" charset="0"/>
                <a:ea typeface="ＭＳ Ｐゴシック" panose="020B0600070205080204" pitchFamily="34" charset="-128"/>
              </a:defRPr>
            </a:lvl3pPr>
            <a:lvl4pPr>
              <a:tabLst>
                <a:tab pos="3416300" algn="ctr"/>
              </a:tabLst>
              <a:defRPr>
                <a:solidFill>
                  <a:schemeClr val="bg1"/>
                </a:solidFill>
                <a:latin typeface="Corbel" panose="020B0503020204020204" pitchFamily="34" charset="0"/>
                <a:ea typeface="ＭＳ Ｐゴシック" panose="020B0600070205080204" pitchFamily="34" charset="-128"/>
              </a:defRPr>
            </a:lvl4pPr>
            <a:lvl5pPr>
              <a:tabLst>
                <a:tab pos="3416300" algn="ctr"/>
              </a:tabLst>
              <a:defRPr>
                <a:solidFill>
                  <a:schemeClr val="bg1"/>
                </a:solidFill>
                <a:latin typeface="Corbel" panose="020B0503020204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3416300" algn="ctr"/>
              </a:tabLst>
              <a:defRPr>
                <a:solidFill>
                  <a:schemeClr val="bg1"/>
                </a:solidFill>
                <a:latin typeface="Corbel" panose="020B0503020204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3416300" algn="ctr"/>
              </a:tabLst>
              <a:defRPr>
                <a:solidFill>
                  <a:schemeClr val="bg1"/>
                </a:solidFill>
                <a:latin typeface="Corbel" panose="020B0503020204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3416300" algn="ctr"/>
              </a:tabLst>
              <a:defRPr>
                <a:solidFill>
                  <a:schemeClr val="bg1"/>
                </a:solidFill>
                <a:latin typeface="Corbel" panose="020B0503020204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3416300" algn="ctr"/>
              </a:tabLst>
              <a:defRPr>
                <a:solidFill>
                  <a:schemeClr val="bg1"/>
                </a:solidFill>
                <a:latin typeface="Corbel" panose="020B0503020204020204" pitchFamily="34" charset="0"/>
                <a:ea typeface="ＭＳ Ｐゴシック" panose="020B0600070205080204" pitchFamily="34" charset="-128"/>
              </a:defRPr>
            </a:lvl9pPr>
          </a:lstStyle>
          <a:p>
            <a:pPr defTabSz="384210" eaLnBrk="0" fontAlgn="base" hangingPunct="0">
              <a:lnSpc>
                <a:spcPct val="107000"/>
              </a:lnSpc>
              <a:spcBef>
                <a:spcPct val="0"/>
              </a:spcBef>
              <a:spcAft>
                <a:spcPct val="0"/>
              </a:spcAft>
              <a:tabLst>
                <a:tab pos="2921620" algn="ctr"/>
              </a:tabLst>
            </a:pPr>
            <a:r>
              <a:rPr lang="it-IT" altLang="it-IT" sz="1197" b="1">
                <a:solidFill>
                  <a:srgbClr val="000000"/>
                </a:solidFill>
                <a:latin typeface="Times New Roman" panose="02020603050405020304" pitchFamily="18" charset="0"/>
              </a:rPr>
              <a:t>DIAGNOSI :</a:t>
            </a:r>
            <a:r>
              <a:rPr lang="it-IT" altLang="it-IT" sz="1197">
                <a:solidFill>
                  <a:srgbClr val="000000"/>
                </a:solidFill>
                <a:latin typeface="Times New Roman" panose="02020603050405020304" pitchFamily="18" charset="0"/>
              </a:rPr>
              <a:t>	</a:t>
            </a:r>
            <a:endParaRPr lang="it-IT" altLang="it-IT" sz="1026">
              <a:solidFill>
                <a:srgbClr val="000000"/>
              </a:solidFill>
              <a:latin typeface="Times New Roman" panose="02020603050405020304" pitchFamily="18" charset="0"/>
            </a:endParaRPr>
          </a:p>
          <a:p>
            <a:pPr algn="just" defTabSz="384210" eaLnBrk="0" fontAlgn="base" hangingPunct="0">
              <a:lnSpc>
                <a:spcPct val="95000"/>
              </a:lnSpc>
              <a:spcBef>
                <a:spcPct val="0"/>
              </a:spcBef>
              <a:spcAft>
                <a:spcPts val="21"/>
              </a:spcAft>
              <a:tabLst>
                <a:tab pos="2921620" algn="ctr"/>
              </a:tabLst>
            </a:pPr>
            <a:r>
              <a:rPr lang="it-IT" altLang="it-IT" sz="1539">
                <a:solidFill>
                  <a:srgbClr val="000000"/>
                </a:solidFill>
                <a:latin typeface="Times New Roman" panose="02020603050405020304" pitchFamily="18" charset="0"/>
              </a:rPr>
              <a:t>Esiti di mastectomia con impianto di protesi per Ca lobulare infiltrante mammella dx; adenoma plummeriano a dx in attesa di intervento chirurgico; ernia discale L4/L5</a:t>
            </a:r>
          </a:p>
          <a:p>
            <a:pPr algn="just" defTabSz="384210" eaLnBrk="0" fontAlgn="base" hangingPunct="0">
              <a:lnSpc>
                <a:spcPct val="95000"/>
              </a:lnSpc>
              <a:spcBef>
                <a:spcPct val="0"/>
              </a:spcBef>
              <a:spcAft>
                <a:spcPts val="21"/>
              </a:spcAft>
              <a:tabLst>
                <a:tab pos="2921620" algn="ctr"/>
              </a:tabLst>
            </a:pPr>
            <a:endParaRPr lang="it-IT" altLang="it-IT" sz="1026">
              <a:solidFill>
                <a:srgbClr val="000000"/>
              </a:solidFill>
              <a:latin typeface="Times New Roman" panose="02020603050405020304" pitchFamily="18" charset="0"/>
            </a:endParaRPr>
          </a:p>
          <a:p>
            <a:pPr algn="just" defTabSz="384210" eaLnBrk="0" fontAlgn="base" hangingPunct="0">
              <a:lnSpc>
                <a:spcPct val="95000"/>
              </a:lnSpc>
              <a:spcBef>
                <a:spcPct val="0"/>
              </a:spcBef>
              <a:spcAft>
                <a:spcPts val="21"/>
              </a:spcAft>
              <a:tabLst>
                <a:tab pos="2921620" algn="ctr"/>
              </a:tabLst>
            </a:pPr>
            <a:endParaRPr lang="it-IT" altLang="it-IT" sz="1026">
              <a:solidFill>
                <a:srgbClr val="000000"/>
              </a:solidFill>
              <a:latin typeface="Times New Roman" panose="02020603050405020304" pitchFamily="18" charset="0"/>
            </a:endParaRPr>
          </a:p>
          <a:p>
            <a:pPr algn="just" defTabSz="384210" eaLnBrk="0" fontAlgn="base" hangingPunct="0">
              <a:lnSpc>
                <a:spcPct val="95000"/>
              </a:lnSpc>
              <a:spcBef>
                <a:spcPct val="0"/>
              </a:spcBef>
              <a:spcAft>
                <a:spcPts val="21"/>
              </a:spcAft>
              <a:tabLst>
                <a:tab pos="2921620" algn="ctr"/>
              </a:tabLst>
            </a:pPr>
            <a:endParaRPr lang="it-IT" altLang="it-IT" sz="1026">
              <a:solidFill>
                <a:srgbClr val="000000"/>
              </a:solidFill>
              <a:latin typeface="Times New Roman" panose="02020603050405020304" pitchFamily="18" charset="0"/>
            </a:endParaRPr>
          </a:p>
          <a:p>
            <a:pPr algn="just" defTabSz="384210" eaLnBrk="0" fontAlgn="base" hangingPunct="0">
              <a:lnSpc>
                <a:spcPct val="95000"/>
              </a:lnSpc>
              <a:spcBef>
                <a:spcPct val="0"/>
              </a:spcBef>
              <a:spcAft>
                <a:spcPts val="21"/>
              </a:spcAft>
              <a:tabLst>
                <a:tab pos="2921620" algn="ctr"/>
              </a:tabLst>
            </a:pPr>
            <a:endParaRPr lang="it-IT" altLang="it-IT" sz="1026">
              <a:solidFill>
                <a:srgbClr val="000000"/>
              </a:solidFill>
              <a:latin typeface="Times New Roman" panose="02020603050405020304" pitchFamily="18" charset="0"/>
            </a:endParaRPr>
          </a:p>
          <a:p>
            <a:pPr algn="just" defTabSz="384210" eaLnBrk="0" fontAlgn="base" hangingPunct="0">
              <a:lnSpc>
                <a:spcPct val="95000"/>
              </a:lnSpc>
              <a:spcBef>
                <a:spcPct val="0"/>
              </a:spcBef>
              <a:spcAft>
                <a:spcPts val="21"/>
              </a:spcAft>
              <a:tabLst>
                <a:tab pos="2921620" algn="ctr"/>
              </a:tabLst>
            </a:pPr>
            <a:endParaRPr lang="it-IT" altLang="it-IT" sz="1026">
              <a:solidFill>
                <a:srgbClr val="000000"/>
              </a:solidFill>
              <a:latin typeface="Times New Roman" panose="02020603050405020304" pitchFamily="18" charset="0"/>
            </a:endParaRPr>
          </a:p>
          <a:p>
            <a:pPr algn="ctr" defTabSz="384210" eaLnBrk="0" fontAlgn="base" hangingPunct="0">
              <a:lnSpc>
                <a:spcPct val="107000"/>
              </a:lnSpc>
              <a:spcBef>
                <a:spcPct val="0"/>
              </a:spcBef>
              <a:spcAft>
                <a:spcPts val="973"/>
              </a:spcAft>
              <a:tabLst>
                <a:tab pos="2921620" algn="ctr"/>
              </a:tabLst>
            </a:pPr>
            <a:r>
              <a:rPr lang="it-IT" altLang="it-IT" sz="1368" b="1">
                <a:solidFill>
                  <a:srgbClr val="000000"/>
                </a:solidFill>
                <a:latin typeface="Times New Roman" panose="02020603050405020304" pitchFamily="18" charset="0"/>
              </a:rPr>
              <a:t>GIUDIZIO MEDICO-LEGALE </a:t>
            </a:r>
          </a:p>
          <a:p>
            <a:pPr algn="ctr" defTabSz="384210" eaLnBrk="0" fontAlgn="base" hangingPunct="0">
              <a:lnSpc>
                <a:spcPct val="107000"/>
              </a:lnSpc>
              <a:spcBef>
                <a:spcPct val="0"/>
              </a:spcBef>
              <a:spcAft>
                <a:spcPts val="973"/>
              </a:spcAft>
              <a:tabLst>
                <a:tab pos="2921620" algn="ctr"/>
              </a:tabLst>
            </a:pPr>
            <a:r>
              <a:rPr lang="it-IT" altLang="it-IT" sz="1368" b="1">
                <a:solidFill>
                  <a:srgbClr val="000000"/>
                </a:solidFill>
                <a:latin typeface="Times New Roman" panose="02020603050405020304" pitchFamily="18" charset="0"/>
              </a:rPr>
              <a:t>E' INABILE A QUALSIASI PROFICUO LAVORO</a:t>
            </a:r>
          </a:p>
          <a:p>
            <a:pPr algn="ctr" defTabSz="384210" eaLnBrk="0" fontAlgn="base" hangingPunct="0">
              <a:lnSpc>
                <a:spcPct val="107000"/>
              </a:lnSpc>
              <a:spcBef>
                <a:spcPct val="0"/>
              </a:spcBef>
              <a:spcAft>
                <a:spcPts val="973"/>
              </a:spcAft>
              <a:tabLst>
                <a:tab pos="2921620" algn="ctr"/>
              </a:tabLst>
            </a:pPr>
            <a:r>
              <a:rPr lang="it-IT" altLang="it-IT" sz="1368" b="1">
                <a:solidFill>
                  <a:srgbClr val="000000"/>
                </a:solidFill>
                <a:latin typeface="Times New Roman" panose="02020603050405020304" pitchFamily="18" charset="0"/>
              </a:rPr>
              <a:t> A DECORRERE DAL 01/10/2018 </a:t>
            </a:r>
          </a:p>
          <a:p>
            <a:pPr algn="ctr" defTabSz="384210" eaLnBrk="0" fontAlgn="base" hangingPunct="0">
              <a:lnSpc>
                <a:spcPct val="107000"/>
              </a:lnSpc>
              <a:spcBef>
                <a:spcPct val="0"/>
              </a:spcBef>
              <a:spcAft>
                <a:spcPts val="973"/>
              </a:spcAft>
              <a:tabLst>
                <a:tab pos="2921620" algn="ctr"/>
              </a:tabLst>
            </a:pPr>
            <a:r>
              <a:rPr lang="it-IT" altLang="it-IT" sz="1368" b="1">
                <a:solidFill>
                  <a:srgbClr val="000000"/>
                </a:solidFill>
                <a:latin typeface="Times New Roman" panose="02020603050405020304" pitchFamily="18" charset="0"/>
              </a:rPr>
              <a:t>E PERMANENTEMENTE</a:t>
            </a:r>
            <a:endParaRPr lang="it-IT" altLang="it-IT" sz="1026">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6655656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CFD1CD1F-0C74-4B78-BAD3-F77C3EF6AD6C}"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124</a:t>
            </a:fld>
            <a:endParaRPr lang="it-IT" altLang="it-IT" sz="1197">
              <a:solidFill>
                <a:srgbClr val="FFFFFF"/>
              </a:solidFill>
            </a:endParaRPr>
          </a:p>
        </p:txBody>
      </p:sp>
      <p:sp>
        <p:nvSpPr>
          <p:cNvPr id="40962" name="Text Box 2"/>
          <p:cNvSpPr txBox="1">
            <a:spLocks noChangeArrowheads="1"/>
          </p:cNvSpPr>
          <p:nvPr/>
        </p:nvSpPr>
        <p:spPr bwMode="auto">
          <a:xfrm>
            <a:off x="1160821" y="3305452"/>
            <a:ext cx="7783600" cy="2828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r>
              <a:rPr lang="en-US" altLang="it-IT" sz="2224" b="1" dirty="0">
                <a:solidFill>
                  <a:srgbClr val="CD4223"/>
                </a:solidFill>
                <a:latin typeface="Arial" charset="0"/>
              </a:rPr>
              <a:t>MA UNA RESIDUA VALIDITÁ</a:t>
            </a: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r>
              <a:rPr lang="en-US" altLang="it-IT" sz="2224" b="1" dirty="0">
                <a:solidFill>
                  <a:srgbClr val="CD4223"/>
                </a:solidFill>
                <a:latin typeface="Arial" charset="0"/>
              </a:rPr>
              <a:t>NON PUÓ SEMPRE ESSERE RITENUTA SPENDIBILE </a:t>
            </a: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r>
              <a:rPr lang="en-US" altLang="it-IT" sz="2224" b="1" dirty="0">
                <a:solidFill>
                  <a:srgbClr val="CD4223"/>
                </a:solidFill>
                <a:latin typeface="Arial" charset="0"/>
              </a:rPr>
              <a:t>IN ATTIVITÁ  LAVORATIVA CHE IMPLICA</a:t>
            </a: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r>
              <a:rPr lang="en-US" altLang="it-IT" sz="2224" b="1" dirty="0">
                <a:solidFill>
                  <a:srgbClr val="CD4223"/>
                </a:solidFill>
                <a:latin typeface="Arial" charset="0"/>
              </a:rPr>
              <a:t>PRESUPPOSTO DI EFFICIENZA E CONTINUITÁ</a:t>
            </a: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endParaRPr lang="en-US" altLang="it-IT" sz="2224" b="1" dirty="0">
              <a:solidFill>
                <a:srgbClr val="CD4223"/>
              </a:solidFill>
              <a:latin typeface="Arial" charset="0"/>
            </a:endParaRP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r>
              <a:rPr lang="en-US" altLang="it-IT" sz="2224" b="1" dirty="0">
                <a:solidFill>
                  <a:srgbClr val="CD4223"/>
                </a:solidFill>
                <a:latin typeface="Arial" charset="0"/>
              </a:rPr>
              <a:t>NÉ INCOMPATIBILE CON INIDONEITÁ/INABILITÁ</a:t>
            </a: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endParaRPr lang="en-US" altLang="it-IT" sz="2224" b="1" dirty="0">
              <a:solidFill>
                <a:srgbClr val="CD4223"/>
              </a:solidFill>
              <a:latin typeface="Arial" charset="0"/>
            </a:endParaRP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r>
              <a:rPr lang="en-US" altLang="it-IT" sz="2224" b="1" dirty="0">
                <a:solidFill>
                  <a:srgbClr val="CD4223"/>
                </a:solidFill>
                <a:latin typeface="Arial" charset="0"/>
              </a:rPr>
              <a:t>NEL DUBBIO RITENGO SIA MEGLIO CONCEDERE</a:t>
            </a:r>
          </a:p>
        </p:txBody>
      </p:sp>
      <p:sp>
        <p:nvSpPr>
          <p:cNvPr id="40963" name="Rectangle 3"/>
          <p:cNvSpPr>
            <a:spLocks noChangeArrowheads="1"/>
          </p:cNvSpPr>
          <p:nvPr/>
        </p:nvSpPr>
        <p:spPr bwMode="auto">
          <a:xfrm>
            <a:off x="965314" y="410869"/>
            <a:ext cx="7721147" cy="30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r>
              <a:rPr lang="en-US" altLang="it-IT" sz="2224" b="1" dirty="0">
                <a:solidFill>
                  <a:prstClr val="black"/>
                </a:solidFill>
                <a:latin typeface="Arial" charset="0"/>
              </a:rPr>
              <a:t>NON </a:t>
            </a:r>
            <a:r>
              <a:rPr lang="en-US" altLang="it-IT" sz="2224" b="1" dirty="0" err="1">
                <a:solidFill>
                  <a:prstClr val="black"/>
                </a:solidFill>
                <a:latin typeface="Arial" charset="0"/>
              </a:rPr>
              <a:t>É</a:t>
            </a:r>
            <a:r>
              <a:rPr lang="en-US" altLang="it-IT" sz="2224" b="1" dirty="0">
                <a:solidFill>
                  <a:prstClr val="black"/>
                </a:solidFill>
                <a:latin typeface="Arial" charset="0"/>
              </a:rPr>
              <a:t> RARO IL RISCONTRO </a:t>
            </a: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endParaRPr lang="en-US" altLang="it-IT" sz="855" b="1" dirty="0">
              <a:solidFill>
                <a:prstClr val="black"/>
              </a:solidFill>
              <a:latin typeface="Arial" charset="0"/>
            </a:endParaRP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r>
              <a:rPr lang="en-US" altLang="it-IT" sz="2224" b="1" dirty="0">
                <a:solidFill>
                  <a:prstClr val="black"/>
                </a:solidFill>
                <a:latin typeface="Arial" charset="0"/>
              </a:rPr>
              <a:t>DI UN CRITERIO  RIGIDO</a:t>
            </a: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endParaRPr lang="en-US" altLang="it-IT" sz="855" b="1" dirty="0">
              <a:solidFill>
                <a:prstClr val="black"/>
              </a:solidFill>
              <a:latin typeface="Arial" charset="0"/>
            </a:endParaRP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r>
              <a:rPr lang="en-US" altLang="it-IT" sz="2224" b="1" dirty="0">
                <a:solidFill>
                  <a:prstClr val="black"/>
                </a:solidFill>
                <a:latin typeface="Arial" charset="0"/>
              </a:rPr>
              <a:t>SOLO IN PARTE GIUSTIFICABILE DAI PROGRESSI</a:t>
            </a: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endParaRPr lang="en-US" altLang="it-IT" sz="855" b="1" dirty="0">
              <a:solidFill>
                <a:prstClr val="black"/>
              </a:solidFill>
              <a:latin typeface="Arial" charset="0"/>
            </a:endParaRP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r>
              <a:rPr lang="en-US" altLang="it-IT" sz="2224" b="1" dirty="0">
                <a:solidFill>
                  <a:prstClr val="black"/>
                </a:solidFill>
                <a:latin typeface="Arial" charset="0"/>
              </a:rPr>
              <a:t>CHE LASCIANO AD ESEMPIO IPOTIZZARE</a:t>
            </a: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endParaRPr lang="en-US" altLang="it-IT" sz="855" b="1" dirty="0">
              <a:solidFill>
                <a:prstClr val="black"/>
              </a:solidFill>
              <a:latin typeface="Arial" charset="0"/>
            </a:endParaRP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r>
              <a:rPr lang="en-US" altLang="it-IT" sz="2224" b="1" dirty="0">
                <a:solidFill>
                  <a:prstClr val="black"/>
                </a:solidFill>
                <a:latin typeface="Arial" charset="0"/>
              </a:rPr>
              <a:t>SOPRAVVIVENZA PROTRATTA  ANCHE CON</a:t>
            </a: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r>
              <a:rPr lang="en-US" altLang="it-IT" sz="2224" b="1" dirty="0">
                <a:solidFill>
                  <a:prstClr val="black"/>
                </a:solidFill>
                <a:latin typeface="Arial" charset="0"/>
              </a:rPr>
              <a:t>NEOPLASIE METASTATICHE </a:t>
            </a: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endParaRPr lang="en-US" altLang="it-IT" sz="2224" b="1" dirty="0">
              <a:solidFill>
                <a:prstClr val="black"/>
              </a:solidFill>
              <a:latin typeface="Arial" charset="0"/>
            </a:endParaRPr>
          </a:p>
        </p:txBody>
      </p:sp>
    </p:spTree>
    <p:extLst>
      <p:ext uri="{BB962C8B-B14F-4D97-AF65-F5344CB8AC3E}">
        <p14:creationId xmlns:p14="http://schemas.microsoft.com/office/powerpoint/2010/main" val="60416246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611313"/>
          </a:xfrm>
        </p:spPr>
        <p:txBody>
          <a:bodyPr/>
          <a:lstStyle/>
          <a:p>
            <a:pPr algn="ctr" eaLnBrk="1" hangingPunct="1">
              <a:defRPr/>
            </a:pPr>
            <a:r>
              <a:rPr lang="it-IT" sz="2400" dirty="0">
                <a:solidFill>
                  <a:srgbClr val="FFCC00"/>
                </a:solidFill>
                <a:latin typeface="Book Antiqua" pitchFamily="18" charset="0"/>
              </a:rPr>
              <a:t>LA MEDICINA LEGALE </a:t>
            </a:r>
            <a:br>
              <a:rPr lang="it-IT" sz="2400" dirty="0">
                <a:solidFill>
                  <a:srgbClr val="FFCC00"/>
                </a:solidFill>
                <a:latin typeface="Book Antiqua" pitchFamily="18" charset="0"/>
              </a:rPr>
            </a:br>
            <a:r>
              <a:rPr lang="it-IT" sz="2400" dirty="0">
                <a:solidFill>
                  <a:srgbClr val="FFCC00"/>
                </a:solidFill>
                <a:latin typeface="Book Antiqua" pitchFamily="18" charset="0"/>
              </a:rPr>
              <a:t>DELLA PUBBLICA AMMINISTRAZIONE </a:t>
            </a:r>
            <a:br>
              <a:rPr lang="it-IT" sz="2400" dirty="0">
                <a:solidFill>
                  <a:srgbClr val="FFCC00"/>
                </a:solidFill>
                <a:latin typeface="Book Antiqua" pitchFamily="18" charset="0"/>
              </a:rPr>
            </a:br>
            <a:r>
              <a:rPr lang="it-IT" sz="2400" dirty="0">
                <a:solidFill>
                  <a:srgbClr val="FFCC00"/>
                </a:solidFill>
                <a:latin typeface="Book Antiqua" pitchFamily="18" charset="0"/>
              </a:rPr>
              <a:t>TRA DIRITTO E NUOVE ESIGENZE </a:t>
            </a:r>
            <a:br>
              <a:rPr lang="it-IT" sz="2400" dirty="0">
                <a:solidFill>
                  <a:srgbClr val="FFCC00"/>
                </a:solidFill>
                <a:latin typeface="Book Antiqua" pitchFamily="18" charset="0"/>
              </a:rPr>
            </a:br>
            <a:r>
              <a:rPr lang="it-IT" sz="2400" dirty="0">
                <a:solidFill>
                  <a:srgbClr val="FFCC00"/>
                </a:solidFill>
                <a:latin typeface="Book Antiqua" pitchFamily="18" charset="0"/>
              </a:rPr>
              <a:t>DELLE TUTELE SOCIALI</a:t>
            </a:r>
          </a:p>
        </p:txBody>
      </p:sp>
      <p:sp>
        <p:nvSpPr>
          <p:cNvPr id="35843" name="Rectangle 3">
            <a:extLst/>
          </p:cNvPr>
          <p:cNvSpPr>
            <a:spLocks noGrp="1" noChangeArrowheads="1"/>
          </p:cNvSpPr>
          <p:nvPr>
            <p:ph type="body" idx="1"/>
          </p:nvPr>
        </p:nvSpPr>
        <p:spPr>
          <a:xfrm>
            <a:off x="971550" y="2349500"/>
            <a:ext cx="7897813" cy="4508500"/>
          </a:xfrm>
        </p:spPr>
        <p:txBody>
          <a:bodyPr/>
          <a:lstStyle/>
          <a:p>
            <a:pPr marL="609600" indent="-609600" algn="ctr" eaLnBrk="1" hangingPunct="1">
              <a:lnSpc>
                <a:spcPct val="90000"/>
              </a:lnSpc>
              <a:buClr>
                <a:srgbClr val="FFCC00"/>
              </a:buClr>
              <a:buFont typeface="Wingdings" panose="05000000000000000000" pitchFamily="2" charset="2"/>
              <a:buNone/>
              <a:defRPr/>
            </a:pPr>
            <a:endParaRPr lang="it-IT" sz="3600" b="1"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endParaRPr lang="it-IT" sz="2800" b="1"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endParaRPr lang="it-IT" sz="2800" b="1"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endParaRPr lang="it-IT" sz="2800" b="1"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r>
              <a:rPr lang="it-IT" sz="2400" b="1" dirty="0">
                <a:latin typeface="Book Antiqua" pitchFamily="18" charset="0"/>
              </a:rPr>
              <a:t>LA VALUTAZIONE DELL’INVALIDITÀ </a:t>
            </a:r>
          </a:p>
          <a:p>
            <a:pPr marL="609600" indent="-609600" algn="ctr" eaLnBrk="1" hangingPunct="1">
              <a:lnSpc>
                <a:spcPct val="90000"/>
              </a:lnSpc>
              <a:buClr>
                <a:srgbClr val="FFCC00"/>
              </a:buClr>
              <a:buFont typeface="Wingdings" panose="05000000000000000000" pitchFamily="2" charset="2"/>
              <a:buNone/>
              <a:defRPr/>
            </a:pPr>
            <a:r>
              <a:rPr lang="it-IT" sz="2400" b="1" dirty="0">
                <a:latin typeface="Book Antiqua" pitchFamily="18" charset="0"/>
              </a:rPr>
              <a:t>DA NEOPLASIE NELLE COMPETENZE </a:t>
            </a:r>
          </a:p>
          <a:p>
            <a:pPr marL="609600" indent="-609600" algn="ctr" eaLnBrk="1" hangingPunct="1">
              <a:lnSpc>
                <a:spcPct val="90000"/>
              </a:lnSpc>
              <a:buClr>
                <a:srgbClr val="FFCC00"/>
              </a:buClr>
              <a:buFont typeface="Wingdings" panose="05000000000000000000" pitchFamily="2" charset="2"/>
              <a:buNone/>
              <a:defRPr/>
            </a:pPr>
            <a:r>
              <a:rPr lang="it-IT" sz="2400" b="1" dirty="0">
                <a:latin typeface="Book Antiqua" pitchFamily="18" charset="0"/>
              </a:rPr>
              <a:t>DEL COLLEGIO MEDICO LEGALE </a:t>
            </a:r>
          </a:p>
          <a:p>
            <a:pPr marL="609600" indent="-609600" algn="ctr" eaLnBrk="1" hangingPunct="1">
              <a:lnSpc>
                <a:spcPct val="90000"/>
              </a:lnSpc>
              <a:buClr>
                <a:srgbClr val="FFCC00"/>
              </a:buClr>
              <a:buFont typeface="Wingdings" panose="05000000000000000000" pitchFamily="2" charset="2"/>
              <a:buNone/>
              <a:defRPr/>
            </a:pPr>
            <a:r>
              <a:rPr lang="it-IT" sz="2400" b="1" dirty="0">
                <a:latin typeface="Book Antiqua" pitchFamily="18" charset="0"/>
              </a:rPr>
              <a:t>E DELLA CORTE DEI CONTI </a:t>
            </a:r>
          </a:p>
          <a:p>
            <a:pPr marL="609600" indent="-609600" algn="ctr" eaLnBrk="1" hangingPunct="1">
              <a:lnSpc>
                <a:spcPct val="90000"/>
              </a:lnSpc>
              <a:buClr>
                <a:srgbClr val="FFCC00"/>
              </a:buClr>
              <a:buFont typeface="Wingdings" panose="05000000000000000000" pitchFamily="2" charset="2"/>
              <a:buNone/>
              <a:defRPr/>
            </a:pPr>
            <a:endParaRPr lang="it-IT" sz="800" b="1"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r>
              <a:rPr lang="it-IT" sz="1600" dirty="0">
                <a:latin typeface="Book Antiqua" pitchFamily="18" charset="0"/>
              </a:rPr>
              <a:t>						Col. Sa. (me) Paolo GIULIANI</a:t>
            </a:r>
          </a:p>
          <a:p>
            <a:pPr marL="609600" indent="-609600" algn="ctr" eaLnBrk="1" hangingPunct="1">
              <a:lnSpc>
                <a:spcPct val="90000"/>
              </a:lnSpc>
              <a:buClr>
                <a:srgbClr val="FFCC00"/>
              </a:buClr>
              <a:buFont typeface="Wingdings" panose="05000000000000000000" pitchFamily="2" charset="2"/>
              <a:buNone/>
              <a:defRPr/>
            </a:pPr>
            <a:endParaRPr lang="it-IT" sz="800"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r>
              <a:rPr lang="it-IT" sz="1600" dirty="0">
                <a:latin typeface="Book Antiqua" pitchFamily="18" charset="0"/>
              </a:rPr>
              <a:t>Paestum, 14-15 giugno 2019  -  II Congresso Nazionale </a:t>
            </a:r>
            <a:r>
              <a:rPr lang="it-IT" sz="1600" dirty="0" err="1">
                <a:latin typeface="Book Antiqua" pitchFamily="18" charset="0"/>
              </a:rPr>
              <a:t>A.N.Me.Le.P.A</a:t>
            </a:r>
            <a:r>
              <a:rPr lang="it-IT" sz="1600" dirty="0">
                <a:latin typeface="Book Antiqua" pitchFamily="18" charset="0"/>
              </a:rPr>
              <a:t>.</a:t>
            </a:r>
          </a:p>
        </p:txBody>
      </p:sp>
      <p:pic>
        <p:nvPicPr>
          <p:cNvPr id="3076"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Immagin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075" y="1890713"/>
            <a:ext cx="40259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32686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Collegio Medico Legale</a:t>
            </a:r>
          </a:p>
        </p:txBody>
      </p:sp>
      <p:sp>
        <p:nvSpPr>
          <p:cNvPr id="35843" name="Rectangle 3">
            <a:extLst/>
          </p:cNvPr>
          <p:cNvSpPr>
            <a:spLocks noGrp="1" noChangeArrowheads="1"/>
          </p:cNvSpPr>
          <p:nvPr>
            <p:ph type="body" idx="1"/>
          </p:nvPr>
        </p:nvSpPr>
        <p:spPr>
          <a:xfrm>
            <a:off x="971550" y="1989138"/>
            <a:ext cx="7897813" cy="4111625"/>
          </a:xfrm>
        </p:spPr>
        <p:txBody>
          <a:bodyPr/>
          <a:lstStyle/>
          <a:p>
            <a:pPr marL="609600" indent="-609600" algn="ctr" eaLnBrk="1" hangingPunct="1">
              <a:lnSpc>
                <a:spcPct val="90000"/>
              </a:lnSpc>
              <a:buClr>
                <a:srgbClr val="FFCC00"/>
              </a:buClr>
              <a:buFont typeface="Wingdings" panose="05000000000000000000" pitchFamily="2" charset="2"/>
              <a:buNone/>
              <a:defRPr/>
            </a:pPr>
            <a:endParaRPr lang="it-IT" sz="3600" b="1"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r>
              <a:rPr lang="it-IT" sz="3600" b="1" dirty="0">
                <a:latin typeface="Book Antiqua" pitchFamily="18" charset="0"/>
              </a:rPr>
              <a:t>COLLEGIO MEDICO LEGALE</a:t>
            </a:r>
          </a:p>
          <a:p>
            <a:pPr marL="609600" indent="-609600" algn="ctr" eaLnBrk="1" hangingPunct="1">
              <a:lnSpc>
                <a:spcPct val="90000"/>
              </a:lnSpc>
              <a:buClr>
                <a:srgbClr val="FFCC00"/>
              </a:buClr>
              <a:buFont typeface="Wingdings" panose="05000000000000000000" pitchFamily="2" charset="2"/>
              <a:buNone/>
              <a:defRPr/>
            </a:pPr>
            <a:endParaRPr lang="it-IT" sz="2400"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r>
              <a:rPr lang="it-IT" dirty="0">
                <a:latin typeface="Book Antiqua" pitchFamily="18" charset="0"/>
              </a:rPr>
              <a:t>«è il più elevato consesso medico-legale militare» </a:t>
            </a:r>
            <a:r>
              <a:rPr lang="it-IT" sz="1600" dirty="0">
                <a:latin typeface="Book Antiqua" pitchFamily="18" charset="0"/>
              </a:rPr>
              <a:t>(Prof. Paolo Antonino Astore)</a:t>
            </a:r>
          </a:p>
          <a:p>
            <a:pPr marL="609600" indent="-609600" algn="ctr" eaLnBrk="1" hangingPunct="1">
              <a:lnSpc>
                <a:spcPct val="90000"/>
              </a:lnSpc>
              <a:buClr>
                <a:srgbClr val="FFCC00"/>
              </a:buClr>
              <a:buFont typeface="Wingdings" panose="05000000000000000000" pitchFamily="2" charset="2"/>
              <a:buNone/>
              <a:defRPr/>
            </a:pPr>
            <a:r>
              <a:rPr lang="it-IT" dirty="0">
                <a:latin typeface="Book Antiqua" pitchFamily="18" charset="0"/>
              </a:rPr>
              <a:t>Organo di Consulenza </a:t>
            </a:r>
          </a:p>
          <a:p>
            <a:pPr marL="609600" indent="-609600" algn="ctr" eaLnBrk="1" hangingPunct="1">
              <a:lnSpc>
                <a:spcPct val="90000"/>
              </a:lnSpc>
              <a:buClr>
                <a:srgbClr val="FFCC00"/>
              </a:buClr>
              <a:buFont typeface="Wingdings" panose="05000000000000000000" pitchFamily="2" charset="2"/>
              <a:buNone/>
              <a:defRPr/>
            </a:pPr>
            <a:r>
              <a:rPr lang="it-IT" dirty="0">
                <a:latin typeface="Book Antiqua" pitchFamily="18" charset="0"/>
              </a:rPr>
              <a:t>Medico Legale dello Stato</a:t>
            </a:r>
          </a:p>
        </p:txBody>
      </p:sp>
      <p:pic>
        <p:nvPicPr>
          <p:cNvPr id="4100"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71260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Collegio Medico Legale</a:t>
            </a:r>
          </a:p>
        </p:txBody>
      </p:sp>
      <p:pic>
        <p:nvPicPr>
          <p:cNvPr id="5123" name="Immagin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736725"/>
            <a:ext cx="4176713"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magin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Immagine 5" descr="C:\Users\mariateresa_sorrenti\AppData\Local\Microsoft\Windows\INetCache\Content.Word\40687_logosm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nput penna 358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5200" y="2740025"/>
            <a:ext cx="6778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Input penna 358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2038" y="2740025"/>
            <a:ext cx="473075"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Input penna 358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050" y="2732088"/>
            <a:ext cx="482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Input penna 358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2038" y="2767013"/>
            <a:ext cx="4286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Input penna 358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7213" y="4772025"/>
            <a:ext cx="96996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Input penna 358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2763" y="4773613"/>
            <a:ext cx="72231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Input penna 3584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2138" y="4841875"/>
            <a:ext cx="1636712"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Input penna 3585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0225" y="4941888"/>
            <a:ext cx="167163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Input penna 3585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38488" y="4862513"/>
            <a:ext cx="16033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Input penna 3586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19463" y="4959350"/>
            <a:ext cx="1449387"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Input penna 3586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87688" y="5013325"/>
            <a:ext cx="43815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Input penna 3586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17925" y="4773613"/>
            <a:ext cx="2778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Input penna 3586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76688" y="4783138"/>
            <a:ext cx="381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Input penna 3586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02088" y="4800600"/>
            <a:ext cx="381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Input penna 3586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0413" y="4986338"/>
            <a:ext cx="1444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98158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Collegio Medico Legale</a:t>
            </a:r>
          </a:p>
        </p:txBody>
      </p:sp>
      <p:sp>
        <p:nvSpPr>
          <p:cNvPr id="35843" name="Rectangle 3">
            <a:extLst/>
          </p:cNvPr>
          <p:cNvSpPr>
            <a:spLocks noGrp="1" noChangeArrowheads="1"/>
          </p:cNvSpPr>
          <p:nvPr>
            <p:ph type="body" idx="1"/>
          </p:nvPr>
        </p:nvSpPr>
        <p:spPr>
          <a:xfrm>
            <a:off x="684213" y="1989138"/>
            <a:ext cx="8185150" cy="4679950"/>
          </a:xfrm>
        </p:spPr>
        <p:txBody>
          <a:bodyPr/>
          <a:lstStyle/>
          <a:p>
            <a:pPr algn="just" eaLnBrk="1" hangingPunct="1">
              <a:lnSpc>
                <a:spcPct val="90000"/>
              </a:lnSpc>
              <a:buClr>
                <a:srgbClr val="FFCC00"/>
              </a:buClr>
              <a:buFont typeface="Wingdings" panose="05000000000000000000" pitchFamily="2" charset="2"/>
              <a:buNone/>
              <a:defRPr/>
            </a:pPr>
            <a:r>
              <a:rPr lang="it-IT" sz="3600" dirty="0">
                <a:latin typeface="Book Antiqua" pitchFamily="18" charset="0"/>
              </a:rPr>
              <a:t>	Istituito con la Legge n. 416 dell’11 marzo 1926 (Gazzetta  Ufficiale n. 64 del 18/03/1926): </a:t>
            </a:r>
          </a:p>
          <a:p>
            <a:pPr algn="just" eaLnBrk="1" hangingPunct="1">
              <a:lnSpc>
                <a:spcPct val="90000"/>
              </a:lnSpc>
              <a:buClr>
                <a:srgbClr val="FFCC00"/>
              </a:buClr>
              <a:buFont typeface="Wingdings" panose="05000000000000000000" pitchFamily="2" charset="2"/>
              <a:buNone/>
              <a:defRPr/>
            </a:pPr>
            <a:r>
              <a:rPr lang="it-IT" sz="3600" dirty="0">
                <a:latin typeface="Book Antiqua" pitchFamily="18" charset="0"/>
              </a:rPr>
              <a:t>	Nuove disposizioni sulle procedure da seguirsi negli accertamenti medico-legali delle ferite, lesioni ed infermità del personale dipendente dalle Amministrazioni militari e da altre Amministrazioni dello Stato</a:t>
            </a:r>
          </a:p>
        </p:txBody>
      </p:sp>
      <p:pic>
        <p:nvPicPr>
          <p:cNvPr id="6148"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55998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Collegio Medico Legale</a:t>
            </a:r>
          </a:p>
        </p:txBody>
      </p:sp>
      <p:sp>
        <p:nvSpPr>
          <p:cNvPr id="35843" name="Rectangle 3">
            <a:extLst/>
          </p:cNvPr>
          <p:cNvSpPr>
            <a:spLocks noGrp="1" noChangeArrowheads="1"/>
          </p:cNvSpPr>
          <p:nvPr>
            <p:ph type="body" idx="1"/>
          </p:nvPr>
        </p:nvSpPr>
        <p:spPr>
          <a:xfrm>
            <a:off x="468313" y="1989138"/>
            <a:ext cx="8401050" cy="4679950"/>
          </a:xfrm>
        </p:spPr>
        <p:txBody>
          <a:bodyPr/>
          <a:lstStyle/>
          <a:p>
            <a:pPr marL="609600" indent="-609600" algn="just" eaLnBrk="1" hangingPunct="1">
              <a:buClr>
                <a:srgbClr val="FFCC00"/>
              </a:buClr>
              <a:buSzTx/>
              <a:buFont typeface="Wingdings" panose="05000000000000000000" pitchFamily="2" charset="2"/>
              <a:buNone/>
              <a:defRPr/>
            </a:pPr>
            <a:r>
              <a:rPr lang="it-IT" sz="3600" dirty="0">
                <a:latin typeface="Book Antiqua" pitchFamily="18" charset="0"/>
              </a:rPr>
              <a:t>	</a:t>
            </a:r>
            <a:r>
              <a:rPr lang="it-IT" dirty="0">
                <a:latin typeface="Book Antiqua" pitchFamily="18" charset="0"/>
              </a:rPr>
              <a:t>Art. 11: Alla diretta dipendenza del Ministero della guerra è istituito un Collegio medico-legale </a:t>
            </a:r>
            <a:r>
              <a:rPr lang="it-IT" dirty="0" smtClean="0">
                <a:latin typeface="Book Antiqua" pitchFamily="18" charset="0"/>
              </a:rPr>
              <a:t>composto </a:t>
            </a:r>
            <a:r>
              <a:rPr lang="it-IT" dirty="0">
                <a:latin typeface="Book Antiqua" pitchFamily="18" charset="0"/>
              </a:rPr>
              <a:t>da un Generale medico e da quattro ufficiali medici superiori del Regio esercito e della Regia marina … la cui nomina è fatta con decreto Reale su proposta del Ministero della guerra e di concerto con quello della marina …</a:t>
            </a:r>
          </a:p>
        </p:txBody>
      </p:sp>
      <p:pic>
        <p:nvPicPr>
          <p:cNvPr id="7172"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937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698" name="Gruppo 13"/>
          <p:cNvGrpSpPr>
            <a:grpSpLocks/>
          </p:cNvGrpSpPr>
          <p:nvPr/>
        </p:nvGrpSpPr>
        <p:grpSpPr bwMode="auto">
          <a:xfrm>
            <a:off x="36513" y="44450"/>
            <a:ext cx="9058275" cy="522288"/>
            <a:chOff x="36709" y="44066"/>
            <a:chExt cx="9057933" cy="522921"/>
          </a:xfrm>
        </p:grpSpPr>
        <p:sp>
          <p:nvSpPr>
            <p:cNvPr id="29707"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2970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29700" name="Segnaposto numero diapositiva 4"/>
          <p:cNvSpPr txBox="1">
            <a:spLocks noGrp="1"/>
          </p:cNvSpPr>
          <p:nvPr/>
        </p:nvSpPr>
        <p:spPr bwMode="auto">
          <a:xfrm>
            <a:off x="8691563" y="6532563"/>
            <a:ext cx="4476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42F50265-6337-4D3F-82FE-362DDDD3E6E2}"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13</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29701" name="Group 27"/>
          <p:cNvGrpSpPr>
            <a:grpSpLocks/>
          </p:cNvGrpSpPr>
          <p:nvPr/>
        </p:nvGrpSpPr>
        <p:grpSpPr bwMode="auto">
          <a:xfrm>
            <a:off x="1476375" y="692150"/>
            <a:ext cx="6191250" cy="666750"/>
            <a:chOff x="669" y="609"/>
            <a:chExt cx="2222" cy="428"/>
          </a:xfrm>
        </p:grpSpPr>
        <p:sp>
          <p:nvSpPr>
            <p:cNvPr id="29705"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6" name="Text Box 29"/>
            <p:cNvSpPr txBox="1">
              <a:spLocks noChangeArrowheads="1"/>
            </p:cNvSpPr>
            <p:nvPr/>
          </p:nvSpPr>
          <p:spPr bwMode="auto">
            <a:xfrm>
              <a:off x="746" y="692"/>
              <a:ext cx="2079"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RECLUTAMENTO DEI  CITTADINI NELLE FA/CC</a:t>
              </a:r>
            </a:p>
          </p:txBody>
        </p:sp>
      </p:grpSp>
      <p:sp>
        <p:nvSpPr>
          <p:cNvPr id="29702" name="Rectangle 1027"/>
          <p:cNvSpPr txBox="1">
            <a:spLocks noChangeArrowheads="1"/>
          </p:cNvSpPr>
          <p:nvPr/>
        </p:nvSpPr>
        <p:spPr bwMode="auto">
          <a:xfrm>
            <a:off x="165100" y="1908175"/>
            <a:ext cx="8785225" cy="4400550"/>
          </a:xfrm>
          <a:prstGeom prst="rect">
            <a:avLst/>
          </a:prstGeom>
          <a:blipFill dpi="0" rotWithShape="1">
            <a:blip r:embed="rId5"/>
            <a:srcRect/>
            <a:tile tx="0" ty="0" sx="100000" sy="100000" flip="none" algn="tl"/>
          </a:blipFill>
          <a:ln>
            <a:noFill/>
          </a:ln>
          <a:effectLst>
            <a:outerShdw dist="35921" dir="2700000"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it-IT" altLang="it-IT" sz="1800" b="1" i="0" u="sng" strike="noStrike" kern="1200" cap="none" spc="0" normalizeH="0" baseline="0" noProof="0" smtClean="0">
              <a:ln>
                <a:noFill/>
              </a:ln>
              <a:solidFill>
                <a:srgbClr val="0070C0"/>
              </a:solidFill>
              <a:effectLst/>
              <a:uLnTx/>
              <a:uFillTx/>
              <a:latin typeface="Calibri" panose="020F0502020204030204" pitchFamily="34" charset="0"/>
              <a:ea typeface="+mn-ea"/>
              <a:cs typeface="+mn-cs"/>
            </a:endParaRPr>
          </a:p>
        </p:txBody>
      </p:sp>
      <p:sp>
        <p:nvSpPr>
          <p:cNvPr id="20" name="Rettangolo 19"/>
          <p:cNvSpPr/>
          <p:nvPr/>
        </p:nvSpPr>
        <p:spPr>
          <a:xfrm>
            <a:off x="192088" y="1924050"/>
            <a:ext cx="8801100" cy="4246563"/>
          </a:xfrm>
          <a:prstGeom prst="rect">
            <a:avLst/>
          </a:prstGeom>
        </p:spPr>
        <p:txBody>
          <a:bodyPr>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it-IT" sz="800" b="1" i="0" u="none" strike="noStrike" kern="1200" cap="none" spc="0" normalizeH="0" baseline="0" noProof="0" dirty="0">
              <a:ln>
                <a:noFill/>
              </a:ln>
              <a:solidFill>
                <a:srgbClr val="000000"/>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it-IT" sz="1600" b="1" i="0" u="none" strike="noStrike" kern="1200" cap="none" spc="0" normalizeH="0" baseline="0" noProof="0" dirty="0">
                <a:ln>
                  <a:noFill/>
                </a:ln>
                <a:solidFill>
                  <a:srgbClr val="000000"/>
                </a:solidFill>
                <a:effectLst/>
                <a:uLnTx/>
                <a:uFillTx/>
                <a:latin typeface="Calibri" pitchFamily="34" charset="0"/>
                <a:ea typeface="+mn-ea"/>
                <a:cs typeface="Arial" charset="0"/>
              </a:rPr>
              <a:t>Art. 633</a:t>
            </a:r>
          </a:p>
          <a:p>
            <a:pPr marL="342900" marR="0" lvl="0" indent="-342900" algn="ctr" defTabSz="914400" rtl="0" eaLnBrk="1" fontAlgn="base" latinLnBrk="0" hangingPunct="1">
              <a:lnSpc>
                <a:spcPct val="100000"/>
              </a:lnSpc>
              <a:spcBef>
                <a:spcPts val="0"/>
              </a:spcBef>
              <a:spcAft>
                <a:spcPct val="0"/>
              </a:spcAft>
              <a:buClrTx/>
              <a:buSzTx/>
              <a:buFontTx/>
              <a:buNone/>
              <a:tabLst/>
              <a:defRPr/>
            </a:pPr>
            <a:r>
              <a:rPr kumimoji="0" lang="it-IT" sz="1600" b="0" i="1" u="none" strike="noStrike" kern="1200" cap="none" spc="0" normalizeH="0" baseline="0" noProof="0" dirty="0">
                <a:ln>
                  <a:noFill/>
                </a:ln>
                <a:solidFill>
                  <a:prstClr val="black"/>
                </a:solidFill>
                <a:effectLst/>
                <a:uLnTx/>
                <a:uFillTx/>
                <a:latin typeface="Arial" charset="0"/>
                <a:ea typeface="+mn-ea"/>
                <a:cs typeface="+mn-cs"/>
              </a:rPr>
              <a:t>Reclutamento</a:t>
            </a:r>
          </a:p>
          <a:p>
            <a:pPr marL="360363" marR="0" lvl="0" indent="-360363" algn="just" defTabSz="914400" rtl="0" eaLnBrk="1" fontAlgn="auto" latinLnBrk="0" hangingPunct="1">
              <a:lnSpc>
                <a:spcPct val="150000"/>
              </a:lnSpc>
              <a:spcBef>
                <a:spcPts val="600"/>
              </a:spcBef>
              <a:spcAft>
                <a:spcPts val="0"/>
              </a:spcAft>
              <a:buClrTx/>
              <a:buSzTx/>
              <a:buFontTx/>
              <a:buAutoNum type="arabicPeriod"/>
              <a:tabLst/>
              <a:defRPr/>
            </a:pP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Il reclutamento è il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complesso delle procedure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 delle attività tecnico-amministrative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necessarie per l'immissione in servizio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di personale militare.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Il reclutamento è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obbligatorio o volontario.</a:t>
            </a:r>
          </a:p>
          <a:p>
            <a:pPr marL="360363" marR="0" lvl="0" indent="-360363" algn="just" defTabSz="914400" rtl="0" eaLnBrk="1" fontAlgn="auto" latinLnBrk="0" hangingPunct="1">
              <a:lnSpc>
                <a:spcPct val="150000"/>
              </a:lnSpc>
              <a:spcBef>
                <a:spcPts val="600"/>
              </a:spcBef>
              <a:spcAft>
                <a:spcPts val="0"/>
              </a:spcAft>
              <a:buClrTx/>
              <a:buSzTx/>
              <a:buFontTx/>
              <a:buAutoNum type="arabicPeriod"/>
              <a:tabLst/>
              <a:defRPr/>
            </a:pP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Il reclutamento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obbligatorio</a:t>
            </a:r>
            <a:r>
              <a:rPr kumimoji="0" lang="it-IT" sz="2000" b="1" i="1" u="none" strike="noStrike" kern="1200" cap="none" spc="0" normalizeH="0" baseline="0" noProof="0" dirty="0">
                <a:ln>
                  <a:noFill/>
                </a:ln>
                <a:solidFill>
                  <a:srgbClr val="000099">
                    <a:lumMod val="50000"/>
                  </a:srgbClr>
                </a:solidFill>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è disciplinato dal libro VIII del presente codice.</a:t>
            </a:r>
          </a:p>
          <a:p>
            <a:pPr marL="360363" marR="0" lvl="0" indent="-360363" algn="just" defTabSz="914400" rtl="0" eaLnBrk="1" fontAlgn="auto" latinLnBrk="0" hangingPunct="1">
              <a:lnSpc>
                <a:spcPct val="150000"/>
              </a:lnSpc>
              <a:spcBef>
                <a:spcPts val="600"/>
              </a:spcBef>
              <a:spcAft>
                <a:spcPts val="0"/>
              </a:spcAft>
              <a:buClrTx/>
              <a:buSzTx/>
              <a:buFontTx/>
              <a:buAutoNum type="arabicPeriod"/>
              <a:tabLst/>
              <a:defRPr/>
            </a:pP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Il reclutamento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volontario</a:t>
            </a:r>
            <a:r>
              <a:rPr kumimoji="0" lang="it-IT" sz="2000" b="1" i="1" u="none" strike="noStrike" kern="1200" cap="none" spc="0" normalizeH="0" baseline="0" noProof="0" dirty="0">
                <a:ln>
                  <a:noFill/>
                </a:ln>
                <a:solidFill>
                  <a:srgbClr val="000099">
                    <a:lumMod val="50000"/>
                  </a:srgbClr>
                </a:solidFill>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è disciplinato dal presente titolo.</a:t>
            </a:r>
          </a:p>
          <a:p>
            <a:pPr marL="360363" marR="0" lvl="0" indent="-360363" algn="just" defTabSz="914400" rtl="0" eaLnBrk="1" fontAlgn="auto" latinLnBrk="0" hangingPunct="1">
              <a:lnSpc>
                <a:spcPct val="150000"/>
              </a:lnSpc>
              <a:spcBef>
                <a:spcPts val="600"/>
              </a:spcBef>
              <a:spcAft>
                <a:spcPts val="0"/>
              </a:spcAft>
              <a:buClrTx/>
              <a:buSzTx/>
              <a:buFontTx/>
              <a:buAutoNum type="arabicPeriod"/>
              <a:tabLst/>
              <a:defRPr/>
            </a:pP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Il reclutamento volontario avviene mediante procedura concorsuale indetta con apposito bando</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fatto salvo quanto disposto dagli articoli 705 e 709.</a:t>
            </a:r>
          </a:p>
        </p:txBody>
      </p:sp>
      <p:sp>
        <p:nvSpPr>
          <p:cNvPr id="29704" name="CasellaDiTesto 4"/>
          <p:cNvSpPr txBox="1">
            <a:spLocks noChangeArrowheads="1"/>
          </p:cNvSpPr>
          <p:nvPr/>
        </p:nvSpPr>
        <p:spPr bwMode="auto">
          <a:xfrm>
            <a:off x="2868613" y="1576388"/>
            <a:ext cx="3417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COM</a:t>
            </a:r>
          </a:p>
        </p:txBody>
      </p:sp>
    </p:spTree>
    <p:extLst>
      <p:ext uri="{BB962C8B-B14F-4D97-AF65-F5344CB8AC3E}">
        <p14:creationId xmlns:p14="http://schemas.microsoft.com/office/powerpoint/2010/main" val="39345164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Collegio Medico Legale</a:t>
            </a:r>
          </a:p>
        </p:txBody>
      </p:sp>
      <p:sp>
        <p:nvSpPr>
          <p:cNvPr id="35843" name="Rectangle 3">
            <a:extLst/>
          </p:cNvPr>
          <p:cNvSpPr>
            <a:spLocks noGrp="1" noChangeArrowheads="1"/>
          </p:cNvSpPr>
          <p:nvPr>
            <p:ph type="body" idx="1"/>
          </p:nvPr>
        </p:nvSpPr>
        <p:spPr>
          <a:xfrm>
            <a:off x="395288" y="2133600"/>
            <a:ext cx="8474075" cy="4535488"/>
          </a:xfrm>
        </p:spPr>
        <p:txBody>
          <a:bodyPr/>
          <a:lstStyle/>
          <a:p>
            <a:pPr marL="609600" indent="-609600" algn="just" eaLnBrk="1" hangingPunct="1">
              <a:lnSpc>
                <a:spcPct val="90000"/>
              </a:lnSpc>
              <a:buClr>
                <a:srgbClr val="FFCC00"/>
              </a:buClr>
              <a:buFont typeface="Wingdings" panose="05000000000000000000" pitchFamily="2" charset="2"/>
              <a:buNone/>
              <a:defRPr/>
            </a:pPr>
            <a:r>
              <a:rPr lang="it-IT" sz="3600" dirty="0">
                <a:latin typeface="Book Antiqua" pitchFamily="18" charset="0"/>
              </a:rPr>
              <a:t>	</a:t>
            </a:r>
            <a:r>
              <a:rPr lang="it-IT" sz="3400" dirty="0">
                <a:latin typeface="Book Antiqua" pitchFamily="18" charset="0"/>
              </a:rPr>
              <a:t>Art. 13: La procura generale presso la Corte dei conti, la Sezione IV e le Divisioni pensioni della Corte stessa ... dovranno esclusivamente rivolgersi al Collegio medico legale istituito col precedente art. 11 qualora reputassero necessario un ulteriore parere medico legale ed una ulteriore visita diretta del richiedente la pensione  </a:t>
            </a:r>
          </a:p>
        </p:txBody>
      </p:sp>
      <p:pic>
        <p:nvPicPr>
          <p:cNvPr id="8196"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95436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Collegio Medico Legale</a:t>
            </a:r>
          </a:p>
        </p:txBody>
      </p:sp>
      <p:sp>
        <p:nvSpPr>
          <p:cNvPr id="35843" name="Rectangle 3">
            <a:extLst/>
          </p:cNvPr>
          <p:cNvSpPr>
            <a:spLocks noGrp="1" noChangeArrowheads="1"/>
          </p:cNvSpPr>
          <p:nvPr>
            <p:ph type="body" idx="1"/>
          </p:nvPr>
        </p:nvSpPr>
        <p:spPr>
          <a:xfrm>
            <a:off x="395288" y="1916113"/>
            <a:ext cx="8474075" cy="4752975"/>
          </a:xfrm>
        </p:spPr>
        <p:txBody>
          <a:bodyPr/>
          <a:lstStyle/>
          <a:p>
            <a:pPr marL="609600" indent="-609600" algn="ctr" eaLnBrk="1" hangingPunct="1">
              <a:buClr>
                <a:srgbClr val="FFCC00"/>
              </a:buClr>
              <a:buFont typeface="Wingdings" panose="05000000000000000000" pitchFamily="2" charset="2"/>
              <a:buNone/>
              <a:defRPr/>
            </a:pPr>
            <a:r>
              <a:rPr lang="it-IT" sz="2800" dirty="0">
                <a:latin typeface="Book Antiqua" pitchFamily="18" charset="0"/>
              </a:rPr>
              <a:t>	</a:t>
            </a:r>
            <a:r>
              <a:rPr lang="it-IT" sz="2800" b="1" dirty="0">
                <a:latin typeface="Book Antiqua" pitchFamily="18" charset="0"/>
              </a:rPr>
              <a:t>Sezione Speciale del Collegio </a:t>
            </a:r>
            <a:r>
              <a:rPr lang="it-IT" sz="2800" b="1" dirty="0" smtClean="0">
                <a:latin typeface="Book Antiqua" pitchFamily="18" charset="0"/>
              </a:rPr>
              <a:t>Medico </a:t>
            </a:r>
            <a:r>
              <a:rPr lang="it-IT" sz="2800" b="1" dirty="0">
                <a:latin typeface="Book Antiqua" pitchFamily="18" charset="0"/>
              </a:rPr>
              <a:t>Legale presso la Corte dei conti</a:t>
            </a:r>
          </a:p>
          <a:p>
            <a:pPr marL="609600" indent="-609600" algn="ctr" eaLnBrk="1" hangingPunct="1">
              <a:buClr>
                <a:srgbClr val="FFCC00"/>
              </a:buClr>
              <a:buFont typeface="Wingdings" panose="05000000000000000000" pitchFamily="2" charset="2"/>
              <a:buNone/>
              <a:defRPr/>
            </a:pPr>
            <a:endParaRPr lang="it-IT" sz="1200" b="1" dirty="0">
              <a:latin typeface="Book Antiqua" pitchFamily="18" charset="0"/>
            </a:endParaRPr>
          </a:p>
          <a:p>
            <a:pPr marL="609600" indent="-609600" algn="just" eaLnBrk="1" hangingPunct="1">
              <a:buClr>
                <a:srgbClr val="FFCC00"/>
              </a:buClr>
              <a:buFont typeface="Wingdings" panose="05000000000000000000" pitchFamily="2" charset="2"/>
              <a:buNone/>
              <a:defRPr/>
            </a:pPr>
            <a:r>
              <a:rPr lang="it-IT" sz="2800" dirty="0">
                <a:latin typeface="Book Antiqua" pitchFamily="18" charset="0"/>
              </a:rPr>
              <a:t>	Legge n. 1345 del 20 dicembre 1961</a:t>
            </a:r>
          </a:p>
          <a:p>
            <a:pPr marL="609600" indent="-609600" algn="just" eaLnBrk="1" hangingPunct="1">
              <a:buClr>
                <a:srgbClr val="FFCC00"/>
              </a:buClr>
              <a:buFont typeface="Wingdings" panose="05000000000000000000" pitchFamily="2" charset="2"/>
              <a:buNone/>
              <a:defRPr/>
            </a:pPr>
            <a:r>
              <a:rPr lang="it-IT" sz="2800" dirty="0">
                <a:latin typeface="Book Antiqua" pitchFamily="18" charset="0"/>
              </a:rPr>
              <a:t>	Il parere previsto dall'art. 12 della legge 11 marzo 1926, n. </a:t>
            </a:r>
            <a:r>
              <a:rPr lang="it-IT" sz="2800" dirty="0" smtClean="0">
                <a:latin typeface="Book Antiqua" pitchFamily="18" charset="0"/>
              </a:rPr>
              <a:t>416, </a:t>
            </a:r>
            <a:r>
              <a:rPr lang="it-IT" sz="2800" dirty="0">
                <a:latin typeface="Book Antiqua" pitchFamily="18" charset="0"/>
              </a:rPr>
              <a:t>può essere reso, su richiesta delle sezioni giurisdizionali della Corte dei conti o del procuratore generale presso la Corte stessa da una Sezione speciale del collegio medico-legale distaccata in permanenza presso la Corte dei conti </a:t>
            </a:r>
          </a:p>
        </p:txBody>
      </p:sp>
      <p:pic>
        <p:nvPicPr>
          <p:cNvPr id="9220"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79211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Collegio Medico Legale</a:t>
            </a:r>
          </a:p>
        </p:txBody>
      </p:sp>
      <p:sp>
        <p:nvSpPr>
          <p:cNvPr id="35843" name="Rectangle 3">
            <a:extLst/>
          </p:cNvPr>
          <p:cNvSpPr>
            <a:spLocks noGrp="1" noChangeArrowheads="1"/>
          </p:cNvSpPr>
          <p:nvPr>
            <p:ph type="body" idx="1"/>
          </p:nvPr>
        </p:nvSpPr>
        <p:spPr>
          <a:xfrm>
            <a:off x="468313" y="1989138"/>
            <a:ext cx="8401050" cy="4679950"/>
          </a:xfrm>
        </p:spPr>
        <p:txBody>
          <a:bodyPr/>
          <a:lstStyle/>
          <a:p>
            <a:pPr marL="609600" indent="-609600" algn="ctr" eaLnBrk="1" hangingPunct="1">
              <a:buClr>
                <a:srgbClr val="FFCC00"/>
              </a:buClr>
              <a:buFont typeface="Wingdings" panose="05000000000000000000" pitchFamily="2" charset="2"/>
              <a:buNone/>
              <a:defRPr/>
            </a:pPr>
            <a:r>
              <a:rPr lang="it-IT" sz="3600" dirty="0">
                <a:latin typeface="Book Antiqua" pitchFamily="18" charset="0"/>
              </a:rPr>
              <a:t>	</a:t>
            </a:r>
            <a:r>
              <a:rPr lang="it-IT" b="1" dirty="0">
                <a:latin typeface="Book Antiqua" pitchFamily="18" charset="0"/>
              </a:rPr>
              <a:t>Sezioni speciali di Cagliari e Palermo</a:t>
            </a:r>
          </a:p>
          <a:p>
            <a:pPr marL="609600" indent="-609600" eaLnBrk="1" hangingPunct="1">
              <a:buClr>
                <a:srgbClr val="FFCC00"/>
              </a:buClr>
              <a:buFont typeface="Wingdings" panose="05000000000000000000" pitchFamily="2" charset="2"/>
              <a:buNone/>
              <a:defRPr/>
            </a:pPr>
            <a:endParaRPr lang="it-IT" sz="1400" dirty="0">
              <a:latin typeface="Book Antiqua" pitchFamily="18" charset="0"/>
            </a:endParaRPr>
          </a:p>
          <a:p>
            <a:pPr marL="609600" indent="-609600" algn="just" eaLnBrk="1" hangingPunct="1">
              <a:buClr>
                <a:srgbClr val="FFCC00"/>
              </a:buClr>
              <a:buFont typeface="Wingdings" panose="05000000000000000000" pitchFamily="2" charset="2"/>
              <a:buNone/>
              <a:defRPr/>
            </a:pPr>
            <a:r>
              <a:rPr lang="it-IT" dirty="0">
                <a:latin typeface="Book Antiqua" pitchFamily="18" charset="0"/>
              </a:rPr>
              <a:t>	Con Decreti Ministeriali 17 aprile 1984 e 19 luglio 1989 vennero istituite due ulteriori Commissioni medico legali aventi il compito di fornire pareri alle sezioni giurisdizionali della Corte dei conti per la regione Sardegna (Cagliari) e per la regione Sicilia (Palermo)</a:t>
            </a:r>
          </a:p>
        </p:txBody>
      </p:sp>
      <p:pic>
        <p:nvPicPr>
          <p:cNvPr id="10244"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07028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Collegio Medico Legale</a:t>
            </a:r>
          </a:p>
        </p:txBody>
      </p:sp>
      <p:sp>
        <p:nvSpPr>
          <p:cNvPr id="35843" name="Rectangle 3">
            <a:extLst/>
          </p:cNvPr>
          <p:cNvSpPr>
            <a:spLocks noGrp="1" noChangeArrowheads="1"/>
          </p:cNvSpPr>
          <p:nvPr>
            <p:ph type="body" idx="1"/>
          </p:nvPr>
        </p:nvSpPr>
        <p:spPr>
          <a:xfrm>
            <a:off x="468313" y="1989138"/>
            <a:ext cx="8401050" cy="4679950"/>
          </a:xfrm>
        </p:spPr>
        <p:txBody>
          <a:bodyPr/>
          <a:lstStyle/>
          <a:p>
            <a:pPr marL="609600" indent="-609600" algn="ctr" eaLnBrk="1" hangingPunct="1">
              <a:buClr>
                <a:srgbClr val="FFCC00"/>
              </a:buClr>
              <a:buFont typeface="Wingdings" panose="05000000000000000000" pitchFamily="2" charset="2"/>
              <a:buNone/>
              <a:defRPr/>
            </a:pPr>
            <a:r>
              <a:rPr lang="it-IT" sz="2400" b="1" dirty="0">
                <a:latin typeface="Book Antiqua" pitchFamily="18" charset="0"/>
              </a:rPr>
              <a:t>Configurazione attuale e compiti</a:t>
            </a:r>
          </a:p>
          <a:p>
            <a:pPr marL="609600" indent="-609600" algn="ctr" eaLnBrk="1" hangingPunct="1">
              <a:buClr>
                <a:srgbClr val="FFCC00"/>
              </a:buClr>
              <a:buFont typeface="Wingdings" panose="05000000000000000000" pitchFamily="2" charset="2"/>
              <a:buNone/>
              <a:defRPr/>
            </a:pPr>
            <a:r>
              <a:rPr lang="it-IT" sz="2400" dirty="0">
                <a:latin typeface="Book Antiqua" pitchFamily="18" charset="0"/>
              </a:rPr>
              <a:t>Artt. 189-190 Codice Ordinamento Militare</a:t>
            </a:r>
          </a:p>
          <a:p>
            <a:pPr marL="609600" indent="-609600" algn="ctr" eaLnBrk="1" hangingPunct="1">
              <a:buClr>
                <a:srgbClr val="FFCC00"/>
              </a:buClr>
              <a:buFont typeface="Wingdings" panose="05000000000000000000" pitchFamily="2" charset="2"/>
              <a:buNone/>
              <a:defRPr/>
            </a:pPr>
            <a:endParaRPr lang="it-IT" sz="1400" dirty="0">
              <a:latin typeface="Book Antiqua" pitchFamily="18" charset="0"/>
            </a:endParaRPr>
          </a:p>
          <a:p>
            <a:pPr marL="609600" indent="-609600" algn="just" eaLnBrk="1" hangingPunct="1">
              <a:buClr>
                <a:srgbClr val="FFCC00"/>
              </a:buClr>
              <a:buFont typeface="Wingdings" panose="05000000000000000000" pitchFamily="2" charset="2"/>
              <a:buNone/>
              <a:defRPr/>
            </a:pPr>
            <a:r>
              <a:rPr lang="it-IT" sz="2400" dirty="0">
                <a:latin typeface="Book Antiqua" pitchFamily="18" charset="0"/>
              </a:rPr>
              <a:t>	Dipende direttamente dallo Stato maggiore della Difesa</a:t>
            </a:r>
          </a:p>
          <a:p>
            <a:pPr marL="609600" indent="-609600" algn="just" eaLnBrk="1" hangingPunct="1">
              <a:buClr>
                <a:srgbClr val="FFCC00"/>
              </a:buClr>
              <a:buFont typeface="Wingdings" panose="05000000000000000000" pitchFamily="2" charset="2"/>
              <a:buNone/>
              <a:defRPr/>
            </a:pPr>
            <a:r>
              <a:rPr lang="it-IT" sz="2400" dirty="0">
                <a:latin typeface="Book Antiqua" pitchFamily="18" charset="0"/>
              </a:rPr>
              <a:t>	Articolazione fino ad un massimo di cinque </a:t>
            </a:r>
            <a:r>
              <a:rPr lang="it-IT" sz="2400" dirty="0" smtClean="0">
                <a:latin typeface="Book Antiqua" pitchFamily="18" charset="0"/>
              </a:rPr>
              <a:t>sezioni </a:t>
            </a:r>
            <a:r>
              <a:rPr lang="it-IT" sz="2400" dirty="0">
                <a:latin typeface="Book Antiqua" pitchFamily="18" charset="0"/>
              </a:rPr>
              <a:t>di cui due distaccate presso la Corte dei conti una a Roma e l’altra a Palermo</a:t>
            </a:r>
          </a:p>
          <a:p>
            <a:pPr marL="609600" indent="-609600" algn="just" eaLnBrk="1" hangingPunct="1">
              <a:buClr>
                <a:srgbClr val="FFCC00"/>
              </a:buClr>
              <a:buFont typeface="Wingdings" panose="05000000000000000000" pitchFamily="2" charset="2"/>
              <a:buNone/>
              <a:defRPr/>
            </a:pPr>
            <a:r>
              <a:rPr lang="it-IT" sz="2400" dirty="0">
                <a:latin typeface="Book Antiqua" pitchFamily="18" charset="0"/>
              </a:rPr>
              <a:t>	“Del Collegio Medico Legale fanno </a:t>
            </a:r>
            <a:r>
              <a:rPr lang="it-IT" sz="2400" dirty="0" smtClean="0">
                <a:latin typeface="Book Antiqua" pitchFamily="18" charset="0"/>
              </a:rPr>
              <a:t>parte </a:t>
            </a:r>
            <a:r>
              <a:rPr lang="it-IT" sz="2400" dirty="0">
                <a:latin typeface="Book Antiqua" pitchFamily="18" charset="0"/>
              </a:rPr>
              <a:t>ufficiali </a:t>
            </a:r>
            <a:r>
              <a:rPr lang="it-IT" sz="2400" dirty="0" smtClean="0">
                <a:latin typeface="Book Antiqua" pitchFamily="18" charset="0"/>
              </a:rPr>
              <a:t>medici </a:t>
            </a:r>
            <a:r>
              <a:rPr lang="it-IT" sz="2400" dirty="0">
                <a:latin typeface="Book Antiqua" pitchFamily="18" charset="0"/>
              </a:rPr>
              <a:t>delle Forze armate con particolare qualificazione professionale … e possono esservi assegnati ufficiali medici o funzionari medici  delle Forze di polizia ad ordinamento militare o civile …”</a:t>
            </a:r>
          </a:p>
        </p:txBody>
      </p:sp>
      <p:pic>
        <p:nvPicPr>
          <p:cNvPr id="11268"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90880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Collegio Medico Legale</a:t>
            </a:r>
          </a:p>
        </p:txBody>
      </p:sp>
      <p:sp>
        <p:nvSpPr>
          <p:cNvPr id="35843" name="Rectangle 3">
            <a:extLst/>
          </p:cNvPr>
          <p:cNvSpPr>
            <a:spLocks noGrp="1" noChangeArrowheads="1"/>
          </p:cNvSpPr>
          <p:nvPr>
            <p:ph type="body" idx="1"/>
          </p:nvPr>
        </p:nvSpPr>
        <p:spPr>
          <a:xfrm>
            <a:off x="611188" y="1908175"/>
            <a:ext cx="8258175" cy="4760913"/>
          </a:xfrm>
        </p:spPr>
        <p:txBody>
          <a:bodyPr/>
          <a:lstStyle/>
          <a:p>
            <a:pPr marL="609600" indent="-609600" algn="just" eaLnBrk="1" hangingPunct="1">
              <a:buClr>
                <a:srgbClr val="FFCC00"/>
              </a:buClr>
              <a:buFont typeface="Wingdings" panose="05000000000000000000" pitchFamily="2" charset="2"/>
              <a:buNone/>
              <a:defRPr/>
            </a:pPr>
            <a:r>
              <a:rPr lang="it-IT" dirty="0">
                <a:latin typeface="Book Antiqua" pitchFamily="18" charset="0"/>
              </a:rPr>
              <a:t>	“I Componenti del Collegio Medico Legale sono: </a:t>
            </a:r>
          </a:p>
          <a:p>
            <a:pPr marL="609600" indent="-609600" algn="just" eaLnBrk="1" hangingPunct="1">
              <a:buClr>
                <a:srgbClr val="FFCC00"/>
              </a:buClr>
              <a:buFont typeface="Wingdings" panose="05000000000000000000" pitchFamily="2" charset="2"/>
              <a:buNone/>
              <a:defRPr/>
            </a:pPr>
            <a:r>
              <a:rPr lang="it-IT" dirty="0">
                <a:latin typeface="Book Antiqua" pitchFamily="18" charset="0"/>
              </a:rPr>
              <a:t>	a) nominati con decreto del Ministro della difesa, garantendo una adeguata rappresentanza di tutte le Forze armate e le Forze di polizia ad ordinamento militare e civile;</a:t>
            </a:r>
          </a:p>
          <a:p>
            <a:pPr marL="609600" indent="-609600" algn="just" eaLnBrk="1" hangingPunct="1">
              <a:buClr>
                <a:srgbClr val="FFCC00"/>
              </a:buClr>
              <a:buFont typeface="Wingdings" panose="05000000000000000000" pitchFamily="2" charset="2"/>
              <a:buNone/>
              <a:defRPr/>
            </a:pPr>
            <a:r>
              <a:rPr lang="it-IT" dirty="0">
                <a:latin typeface="Book Antiqua" pitchFamily="18" charset="0"/>
              </a:rPr>
              <a:t>	b) Designati dai rispettivi vertici delle Forze armate o delle Forze di polizia;”</a:t>
            </a:r>
          </a:p>
        </p:txBody>
      </p:sp>
      <p:pic>
        <p:nvPicPr>
          <p:cNvPr id="12292"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40338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Collegio Medico Legale</a:t>
            </a:r>
          </a:p>
        </p:txBody>
      </p:sp>
      <p:sp>
        <p:nvSpPr>
          <p:cNvPr id="35843" name="Rectangle 3">
            <a:extLst/>
          </p:cNvPr>
          <p:cNvSpPr>
            <a:spLocks noGrp="1" noChangeArrowheads="1"/>
          </p:cNvSpPr>
          <p:nvPr>
            <p:ph type="body" idx="1"/>
          </p:nvPr>
        </p:nvSpPr>
        <p:spPr>
          <a:xfrm>
            <a:off x="468313" y="1916113"/>
            <a:ext cx="8401050" cy="4752975"/>
          </a:xfrm>
        </p:spPr>
        <p:txBody>
          <a:bodyPr/>
          <a:lstStyle/>
          <a:p>
            <a:pPr marL="609600" indent="-609600" algn="ctr" eaLnBrk="1" hangingPunct="1">
              <a:buClr>
                <a:srgbClr val="FFCC00"/>
              </a:buClr>
              <a:buFont typeface="Wingdings" panose="05000000000000000000" pitchFamily="2" charset="2"/>
              <a:buNone/>
              <a:defRPr/>
            </a:pPr>
            <a:r>
              <a:rPr lang="it-IT" b="1" dirty="0">
                <a:latin typeface="Book Antiqua" pitchFamily="18" charset="0"/>
              </a:rPr>
              <a:t>ATTIVITÀ</a:t>
            </a:r>
          </a:p>
          <a:p>
            <a:pPr marL="609600" indent="-609600" algn="just" eaLnBrk="1" hangingPunct="1">
              <a:buClr>
                <a:srgbClr val="FFCC00"/>
              </a:buClr>
              <a:buFont typeface="Wingdings" panose="05000000000000000000" pitchFamily="2" charset="2"/>
              <a:buNone/>
              <a:defRPr/>
            </a:pPr>
            <a:r>
              <a:rPr lang="it-IT" b="1" dirty="0">
                <a:latin typeface="Book Antiqua" pitchFamily="18" charset="0"/>
              </a:rPr>
              <a:t>	</a:t>
            </a:r>
            <a:r>
              <a:rPr lang="it-IT" sz="2600" b="1" dirty="0">
                <a:latin typeface="Book Antiqua" pitchFamily="18" charset="0"/>
              </a:rPr>
              <a:t>“</a:t>
            </a:r>
            <a:r>
              <a:rPr lang="it-IT" sz="2600" dirty="0">
                <a:latin typeface="Book Antiqua" pitchFamily="18" charset="0"/>
              </a:rPr>
              <a:t>Il Collegio Medico Legale esprime pareri medico legali ed esegue le visite dirette ordinate o richieste dalle sezioni giurisdizionali e di controllo della Corte dei conti, dagli organi della giustizia amministrativa e dalle amministrazioni </a:t>
            </a:r>
            <a:r>
              <a:rPr lang="it-IT" sz="2600" dirty="0" smtClean="0">
                <a:latin typeface="Book Antiqua" pitchFamily="18" charset="0"/>
              </a:rPr>
              <a:t>statali, </a:t>
            </a:r>
            <a:r>
              <a:rPr lang="it-IT" sz="2600" dirty="0">
                <a:latin typeface="Book Antiqua" pitchFamily="18" charset="0"/>
              </a:rPr>
              <a:t>anche in occasione del ricorso straordinario al Presidente della Repubblica</a:t>
            </a:r>
          </a:p>
          <a:p>
            <a:pPr marL="609600" indent="-609600" algn="just" eaLnBrk="1" hangingPunct="1">
              <a:buClr>
                <a:srgbClr val="FFCC00"/>
              </a:buClr>
              <a:buFont typeface="Wingdings" panose="05000000000000000000" pitchFamily="2" charset="2"/>
              <a:buNone/>
              <a:defRPr/>
            </a:pPr>
            <a:r>
              <a:rPr lang="it-IT" sz="2600" dirty="0">
                <a:latin typeface="Book Antiqua" pitchFamily="18" charset="0"/>
              </a:rPr>
              <a:t>	Pareri circa la concessione dei distintivi ai mutilati di guerra e ai feriti e mutilati in servizio”</a:t>
            </a:r>
          </a:p>
        </p:txBody>
      </p:sp>
      <p:pic>
        <p:nvPicPr>
          <p:cNvPr id="13316"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61402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b="0" dirty="0">
                <a:solidFill>
                  <a:srgbClr val="FFCC00"/>
                </a:solidFill>
                <a:latin typeface="Book Antiqua" pitchFamily="18" charset="0"/>
              </a:rPr>
              <a:t>Collegio Medico Legale</a:t>
            </a:r>
          </a:p>
        </p:txBody>
      </p:sp>
      <p:sp>
        <p:nvSpPr>
          <p:cNvPr id="35843" name="Rectangle 3">
            <a:extLst/>
          </p:cNvPr>
          <p:cNvSpPr>
            <a:spLocks noGrp="1" noChangeArrowheads="1"/>
          </p:cNvSpPr>
          <p:nvPr>
            <p:ph type="body" idx="1"/>
          </p:nvPr>
        </p:nvSpPr>
        <p:spPr>
          <a:xfrm>
            <a:off x="468313" y="2133600"/>
            <a:ext cx="8401050" cy="4464050"/>
          </a:xfrm>
        </p:spPr>
        <p:txBody>
          <a:bodyPr/>
          <a:lstStyle/>
          <a:p>
            <a:pPr marL="609600" indent="-609600" algn="ctr" eaLnBrk="1" hangingPunct="1">
              <a:buClr>
                <a:srgbClr val="FFCC00"/>
              </a:buClr>
              <a:buFont typeface="Wingdings" panose="05000000000000000000" pitchFamily="2" charset="2"/>
              <a:buNone/>
              <a:defRPr/>
            </a:pPr>
            <a:r>
              <a:rPr lang="it-IT" sz="3600" dirty="0">
                <a:latin typeface="Book Antiqua" pitchFamily="18" charset="0"/>
              </a:rPr>
              <a:t>	FORMULAZIONE </a:t>
            </a:r>
            <a:r>
              <a:rPr lang="it-IT" sz="3600" dirty="0" err="1">
                <a:latin typeface="Book Antiqua" pitchFamily="18" charset="0"/>
              </a:rPr>
              <a:t>DI</a:t>
            </a:r>
            <a:r>
              <a:rPr lang="it-IT" sz="3600" dirty="0">
                <a:latin typeface="Book Antiqua" pitchFamily="18" charset="0"/>
              </a:rPr>
              <a:t> PARERI </a:t>
            </a:r>
          </a:p>
          <a:p>
            <a:pPr marL="609600" indent="-609600" eaLnBrk="1" hangingPunct="1">
              <a:buClr>
                <a:srgbClr val="FFCC00"/>
              </a:buClr>
              <a:buFont typeface="Wingdings" panose="05000000000000000000" pitchFamily="2" charset="2"/>
              <a:buNone/>
              <a:defRPr/>
            </a:pPr>
            <a:endParaRPr lang="it-IT" sz="2400" dirty="0">
              <a:latin typeface="Book Antiqua" pitchFamily="18" charset="0"/>
            </a:endParaRPr>
          </a:p>
          <a:p>
            <a:pPr marL="609600" indent="-609600" eaLnBrk="1" hangingPunct="1">
              <a:buClr>
                <a:srgbClr val="FFCC00"/>
              </a:buClr>
              <a:buFont typeface="Wingdings" panose="05000000000000000000" pitchFamily="2" charset="2"/>
              <a:buNone/>
              <a:defRPr/>
            </a:pPr>
            <a:r>
              <a:rPr lang="it-IT" sz="3600" dirty="0">
                <a:latin typeface="Book Antiqua" pitchFamily="18" charset="0"/>
              </a:rPr>
              <a:t>	- Ricorso straordinario al Presidente della Repubblica</a:t>
            </a:r>
          </a:p>
          <a:p>
            <a:pPr marL="609600" indent="-609600" eaLnBrk="1" hangingPunct="1">
              <a:buClr>
                <a:srgbClr val="FFCC00"/>
              </a:buClr>
              <a:buFont typeface="Wingdings" panose="05000000000000000000" pitchFamily="2" charset="2"/>
              <a:buNone/>
              <a:defRPr/>
            </a:pPr>
            <a:r>
              <a:rPr lang="it-IT" sz="3600" dirty="0">
                <a:latin typeface="Book Antiqua" pitchFamily="18" charset="0"/>
              </a:rPr>
              <a:t>	- Consiglio di Stato</a:t>
            </a:r>
          </a:p>
          <a:p>
            <a:pPr marL="609600" indent="-609600" eaLnBrk="1" hangingPunct="1">
              <a:buClr>
                <a:srgbClr val="FFCC00"/>
              </a:buClr>
              <a:buFont typeface="Wingdings" panose="05000000000000000000" pitchFamily="2" charset="2"/>
              <a:buNone/>
              <a:defRPr/>
            </a:pPr>
            <a:r>
              <a:rPr lang="it-IT" sz="3600" dirty="0">
                <a:latin typeface="Book Antiqua" pitchFamily="18" charset="0"/>
              </a:rPr>
              <a:t>	- Tar</a:t>
            </a:r>
          </a:p>
          <a:p>
            <a:pPr marL="609600" indent="-609600" eaLnBrk="1" hangingPunct="1">
              <a:buClr>
                <a:srgbClr val="FFCC00"/>
              </a:buClr>
              <a:buFont typeface="Wingdings" panose="05000000000000000000" pitchFamily="2" charset="2"/>
              <a:buNone/>
              <a:defRPr/>
            </a:pPr>
            <a:r>
              <a:rPr lang="it-IT" sz="3600" dirty="0">
                <a:latin typeface="Book Antiqua" pitchFamily="18" charset="0"/>
              </a:rPr>
              <a:t>	- Corte di conti</a:t>
            </a:r>
            <a:endParaRPr lang="it-IT" dirty="0">
              <a:latin typeface="Book Antiqua" pitchFamily="18" charset="0"/>
            </a:endParaRPr>
          </a:p>
        </p:txBody>
      </p:sp>
      <p:pic>
        <p:nvPicPr>
          <p:cNvPr id="14340"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0706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sz="3800" b="0" dirty="0">
                <a:solidFill>
                  <a:srgbClr val="FFCC00"/>
                </a:solidFill>
                <a:latin typeface="Book Antiqua" pitchFamily="18" charset="0"/>
              </a:rPr>
              <a:t>Valutazione dell’invalidità </a:t>
            </a:r>
            <a:br>
              <a:rPr lang="it-IT" sz="3800" b="0" dirty="0">
                <a:solidFill>
                  <a:srgbClr val="FFCC00"/>
                </a:solidFill>
                <a:latin typeface="Book Antiqua" pitchFamily="18" charset="0"/>
              </a:rPr>
            </a:br>
            <a:r>
              <a:rPr lang="it-IT" sz="3800" b="0" dirty="0">
                <a:solidFill>
                  <a:srgbClr val="FFCC00"/>
                </a:solidFill>
                <a:latin typeface="Book Antiqua" pitchFamily="18" charset="0"/>
              </a:rPr>
              <a:t>da neoplasie</a:t>
            </a:r>
          </a:p>
        </p:txBody>
      </p:sp>
      <p:sp>
        <p:nvSpPr>
          <p:cNvPr id="35843" name="Rectangle 3">
            <a:extLst/>
          </p:cNvPr>
          <p:cNvSpPr>
            <a:spLocks noGrp="1" noChangeArrowheads="1"/>
          </p:cNvSpPr>
          <p:nvPr>
            <p:ph type="body" idx="1"/>
          </p:nvPr>
        </p:nvSpPr>
        <p:spPr>
          <a:xfrm>
            <a:off x="539750" y="1989138"/>
            <a:ext cx="8329613" cy="4608512"/>
          </a:xfrm>
        </p:spPr>
        <p:txBody>
          <a:bodyPr/>
          <a:lstStyle/>
          <a:p>
            <a:pPr marL="609600" indent="-609600" algn="ctr" eaLnBrk="1" hangingPunct="1">
              <a:buClr>
                <a:srgbClr val="FFCC00"/>
              </a:buClr>
              <a:buFont typeface="Wingdings" panose="05000000000000000000" pitchFamily="2" charset="2"/>
              <a:buNone/>
              <a:defRPr/>
            </a:pPr>
            <a:r>
              <a:rPr lang="it-IT" sz="3600" b="1" dirty="0">
                <a:latin typeface="Book Antiqua" pitchFamily="18" charset="0"/>
              </a:rPr>
              <a:t>	</a:t>
            </a:r>
            <a:endParaRPr lang="it-IT" sz="2800" dirty="0">
              <a:latin typeface="Book Antiqua" pitchFamily="18" charset="0"/>
            </a:endParaRPr>
          </a:p>
          <a:p>
            <a:pPr marL="609600" indent="-609600" algn="just" eaLnBrk="1" hangingPunct="1">
              <a:buClr>
                <a:srgbClr val="FFCC00"/>
              </a:buClr>
              <a:buFont typeface="Wingdings" panose="05000000000000000000" pitchFamily="2" charset="2"/>
              <a:buNone/>
              <a:defRPr/>
            </a:pPr>
            <a:r>
              <a:rPr lang="it-IT" sz="2800" dirty="0">
                <a:latin typeface="Book Antiqua" pitchFamily="18" charset="0"/>
              </a:rPr>
              <a:t>	- Giudizi in materia pensionistica </a:t>
            </a:r>
            <a:r>
              <a:rPr lang="it-IT" sz="2800" dirty="0" smtClean="0">
                <a:latin typeface="Book Antiqua" pitchFamily="18" charset="0"/>
              </a:rPr>
              <a:t>“pensioni</a:t>
            </a:r>
            <a:r>
              <a:rPr lang="it-IT" sz="2800" dirty="0">
                <a:latin typeface="Book Antiqua" pitchFamily="18" charset="0"/>
              </a:rPr>
              <a:t>, assegni o indennità civili, militari e di guerra a carico totale o parziale dello Stato o degli enti pubblici previsti dalla </a:t>
            </a:r>
            <a:r>
              <a:rPr lang="it-IT" sz="2800" dirty="0" smtClean="0">
                <a:latin typeface="Book Antiqua" pitchFamily="18" charset="0"/>
              </a:rPr>
              <a:t>legge” </a:t>
            </a:r>
            <a:r>
              <a:rPr lang="it-IT" sz="2800" dirty="0">
                <a:latin typeface="Book Antiqua" pitchFamily="18" charset="0"/>
              </a:rPr>
              <a:t>– L. 335/95, invalidità civile comma 3 art. 80 L.388-2000)</a:t>
            </a:r>
          </a:p>
          <a:p>
            <a:pPr marL="609600" indent="-609600" algn="just" eaLnBrk="1" hangingPunct="1">
              <a:buClr>
                <a:srgbClr val="FFCC00"/>
              </a:buClr>
              <a:buFont typeface="Wingdings" panose="05000000000000000000" pitchFamily="2" charset="2"/>
              <a:buNone/>
              <a:defRPr/>
            </a:pPr>
            <a:r>
              <a:rPr lang="it-IT" sz="2800" dirty="0">
                <a:latin typeface="Book Antiqua" pitchFamily="18" charset="0"/>
              </a:rPr>
              <a:t>- Responsabilità amministrativa per danno all’erario</a:t>
            </a:r>
          </a:p>
        </p:txBody>
      </p:sp>
      <p:pic>
        <p:nvPicPr>
          <p:cNvPr id="15364"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96597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sz="3800" b="0" dirty="0">
                <a:solidFill>
                  <a:srgbClr val="FFCC00"/>
                </a:solidFill>
                <a:latin typeface="Book Antiqua" pitchFamily="18" charset="0"/>
              </a:rPr>
              <a:t>Valutazione dell’invalidità </a:t>
            </a:r>
            <a:br>
              <a:rPr lang="it-IT" sz="3800" b="0" dirty="0">
                <a:solidFill>
                  <a:srgbClr val="FFCC00"/>
                </a:solidFill>
                <a:latin typeface="Book Antiqua" pitchFamily="18" charset="0"/>
              </a:rPr>
            </a:br>
            <a:r>
              <a:rPr lang="it-IT" sz="3800" b="0" dirty="0">
                <a:solidFill>
                  <a:srgbClr val="FFCC00"/>
                </a:solidFill>
                <a:latin typeface="Book Antiqua" pitchFamily="18" charset="0"/>
              </a:rPr>
              <a:t>da neoplasie</a:t>
            </a:r>
          </a:p>
        </p:txBody>
      </p:sp>
      <p:sp>
        <p:nvSpPr>
          <p:cNvPr id="35843" name="Rectangle 3">
            <a:extLst/>
          </p:cNvPr>
          <p:cNvSpPr>
            <a:spLocks noGrp="1" noChangeArrowheads="1"/>
          </p:cNvSpPr>
          <p:nvPr>
            <p:ph type="body" idx="1"/>
          </p:nvPr>
        </p:nvSpPr>
        <p:spPr>
          <a:xfrm>
            <a:off x="179388" y="2133600"/>
            <a:ext cx="8496300" cy="4464050"/>
          </a:xfrm>
        </p:spPr>
        <p:txBody>
          <a:bodyPr/>
          <a:lstStyle/>
          <a:p>
            <a:pPr marL="609600" indent="-609600" algn="ctr" eaLnBrk="1" hangingPunct="1">
              <a:buClr>
                <a:srgbClr val="FFCC00"/>
              </a:buClr>
              <a:buFont typeface="Wingdings" panose="05000000000000000000" pitchFamily="2" charset="2"/>
              <a:buNone/>
              <a:defRPr/>
            </a:pPr>
            <a:r>
              <a:rPr lang="it-IT" sz="3600" dirty="0">
                <a:latin typeface="Book Antiqua" pitchFamily="18" charset="0"/>
              </a:rPr>
              <a:t>	Causa di Servizio – Pensionistica di Privilegio – Pensionistica di guerra</a:t>
            </a:r>
          </a:p>
          <a:p>
            <a:pPr marL="609600" indent="-609600" algn="ctr" eaLnBrk="1" hangingPunct="1">
              <a:buClr>
                <a:srgbClr val="FFCC00"/>
              </a:buClr>
              <a:buFont typeface="Wingdings" panose="05000000000000000000" pitchFamily="2" charset="2"/>
              <a:buNone/>
              <a:defRPr/>
            </a:pPr>
            <a:endParaRPr lang="it-IT" sz="800" dirty="0">
              <a:latin typeface="Book Antiqua" pitchFamily="18" charset="0"/>
            </a:endParaRPr>
          </a:p>
          <a:p>
            <a:pPr marL="609600" indent="-609600" algn="just" eaLnBrk="1" hangingPunct="1">
              <a:spcBef>
                <a:spcPts val="0"/>
              </a:spcBef>
              <a:spcAft>
                <a:spcPts val="0"/>
              </a:spcAft>
              <a:buClr>
                <a:srgbClr val="FFCC00"/>
              </a:buClr>
              <a:buFont typeface="Wingdings" panose="05000000000000000000" pitchFamily="2" charset="2"/>
              <a:buNone/>
              <a:defRPr/>
            </a:pPr>
            <a:r>
              <a:rPr lang="it-IT" sz="3600" dirty="0">
                <a:latin typeface="Book Antiqua" pitchFamily="18" charset="0"/>
              </a:rPr>
              <a:t>	</a:t>
            </a:r>
            <a:r>
              <a:rPr lang="it-IT" sz="2000" dirty="0">
                <a:latin typeface="Book Antiqua" pitchFamily="18" charset="0"/>
              </a:rPr>
              <a:t>Sulla base dell’art. 1 della legge 2.5.1984, n. 11 «Adeguamento delle pensioni dei mutilati ed invalidi per servizio alla nuova normativa prevista per le pensioni di guerra dal decreto del Presidente della Repubblica 30.12.1981, n. 834», la valutazione del danno dipendente da causa di servizio è rinviata a quanto previsto per la pensionistica di guerra: «Dal 1° gennaio 1984 la classificazione delle mutilazioni ed infermità dipendenti da causa di servizio si effettua applicando, secondo i casi, le Tabelle A, B, E ed F di cui al Decreto del Presidente della Repubblica 30 dicembre 1981, n. 834» </a:t>
            </a:r>
          </a:p>
        </p:txBody>
      </p:sp>
      <p:pic>
        <p:nvPicPr>
          <p:cNvPr id="16388"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26942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sz="3800" b="0" dirty="0">
                <a:solidFill>
                  <a:srgbClr val="FFCC00"/>
                </a:solidFill>
                <a:latin typeface="Book Antiqua" pitchFamily="18" charset="0"/>
              </a:rPr>
              <a:t>Valutazione dell’invalidità </a:t>
            </a:r>
            <a:br>
              <a:rPr lang="it-IT" sz="3800" b="0" dirty="0">
                <a:solidFill>
                  <a:srgbClr val="FFCC00"/>
                </a:solidFill>
                <a:latin typeface="Book Antiqua" pitchFamily="18" charset="0"/>
              </a:rPr>
            </a:br>
            <a:r>
              <a:rPr lang="it-IT" sz="3800" b="0" dirty="0">
                <a:solidFill>
                  <a:srgbClr val="FFCC00"/>
                </a:solidFill>
                <a:latin typeface="Book Antiqua" pitchFamily="18" charset="0"/>
              </a:rPr>
              <a:t>da neoplasie</a:t>
            </a:r>
          </a:p>
        </p:txBody>
      </p:sp>
      <p:sp>
        <p:nvSpPr>
          <p:cNvPr id="35843" name="Rectangle 3">
            <a:extLst/>
          </p:cNvPr>
          <p:cNvSpPr>
            <a:spLocks noGrp="1" noChangeArrowheads="1"/>
          </p:cNvSpPr>
          <p:nvPr>
            <p:ph type="body" idx="1"/>
          </p:nvPr>
        </p:nvSpPr>
        <p:spPr>
          <a:xfrm>
            <a:off x="179388" y="2133600"/>
            <a:ext cx="8496300" cy="4464050"/>
          </a:xfrm>
        </p:spPr>
        <p:txBody>
          <a:bodyPr/>
          <a:lstStyle/>
          <a:p>
            <a:pPr>
              <a:defRPr/>
            </a:pPr>
            <a:r>
              <a:rPr lang="it-IT" sz="1800" b="1" dirty="0" smtClean="0">
                <a:latin typeface="Book Antiqua" pitchFamily="18" charset="0"/>
              </a:rPr>
              <a:t>Tabella A</a:t>
            </a:r>
            <a:r>
              <a:rPr lang="it-IT" sz="1800" dirty="0" smtClean="0">
                <a:latin typeface="Book Antiqua" pitchFamily="18" charset="0"/>
              </a:rPr>
              <a:t> comprendente un elenco di menomazioni raggruppate in otto categorie che danno diritto ad un trattamento economico in rendita a vita ovvero per un numero limitato di anni (massimo quattro)</a:t>
            </a:r>
          </a:p>
          <a:p>
            <a:pPr>
              <a:defRPr/>
            </a:pPr>
            <a:r>
              <a:rPr lang="it-IT" sz="1800" b="1" dirty="0" smtClean="0">
                <a:latin typeface="Book Antiqua" pitchFamily="18" charset="0"/>
              </a:rPr>
              <a:t>Tabella B</a:t>
            </a:r>
            <a:r>
              <a:rPr lang="it-IT" sz="1800" dirty="0" smtClean="0">
                <a:latin typeface="Book Antiqua" pitchFamily="18" charset="0"/>
              </a:rPr>
              <a:t> che comprende un unico elenco di menomazioni che danno diritto ad un beneficio economico una tantum</a:t>
            </a:r>
          </a:p>
          <a:p>
            <a:pPr>
              <a:defRPr/>
            </a:pPr>
            <a:r>
              <a:rPr lang="it-IT" sz="1800" b="1" dirty="0" smtClean="0">
                <a:latin typeface="Book Antiqua" pitchFamily="18" charset="0"/>
              </a:rPr>
              <a:t>Tabella E</a:t>
            </a:r>
            <a:r>
              <a:rPr lang="it-IT" sz="1800" dirty="0" smtClean="0">
                <a:latin typeface="Book Antiqua" pitchFamily="18" charset="0"/>
              </a:rPr>
              <a:t> che contiene in vari raggruppamenti le menomazioni psicofisiche di maggiore rilevanza invalidante divise in gruppi per lettere alfabetiche cui corrispondono importi economici decrescenti dalla A alla G nelle leggi 648/50 e 313/68, dalla A alla H nel D.P.R. 915/78, nel D.P.R. 834/81 e nella legge 656/86</a:t>
            </a:r>
          </a:p>
          <a:p>
            <a:pPr>
              <a:defRPr/>
            </a:pPr>
            <a:r>
              <a:rPr lang="it-IT" sz="1800" b="1" dirty="0" smtClean="0">
                <a:latin typeface="Book Antiqua" pitchFamily="18" charset="0"/>
              </a:rPr>
              <a:t>Tabella F</a:t>
            </a:r>
            <a:r>
              <a:rPr lang="it-IT" sz="1800" dirty="0" smtClean="0">
                <a:latin typeface="Book Antiqua" pitchFamily="18" charset="0"/>
              </a:rPr>
              <a:t> che stabilisce la misura dell’assegno economico per cumulo di infermità</a:t>
            </a:r>
          </a:p>
          <a:p>
            <a:pPr>
              <a:defRPr/>
            </a:pPr>
            <a:r>
              <a:rPr lang="it-IT" sz="1800" b="1" dirty="0" smtClean="0">
                <a:latin typeface="Book Antiqua" pitchFamily="18" charset="0"/>
              </a:rPr>
              <a:t>Tabella F1</a:t>
            </a:r>
            <a:r>
              <a:rPr lang="it-IT" sz="1800" dirty="0" smtClean="0">
                <a:latin typeface="Book Antiqua" pitchFamily="18" charset="0"/>
              </a:rPr>
              <a:t> introdotta per la valutazione del complesso di due o più infermità inferiori alla I categoria con la legge 318 del 18/5/1967 e ripresa con successive modifiche  </a:t>
            </a:r>
            <a:endParaRPr lang="it-IT" sz="1800" dirty="0">
              <a:latin typeface="Book Antiqua" pitchFamily="18" charset="0"/>
            </a:endParaRPr>
          </a:p>
        </p:txBody>
      </p:sp>
      <p:pic>
        <p:nvPicPr>
          <p:cNvPr id="17412"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174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31747" name="Segnaposto numero diapositiva 4"/>
          <p:cNvSpPr txBox="1">
            <a:spLocks noGrp="1"/>
          </p:cNvSpPr>
          <p:nvPr/>
        </p:nvSpPr>
        <p:spPr bwMode="auto">
          <a:xfrm>
            <a:off x="8689975" y="6546850"/>
            <a:ext cx="4476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9A2DB665-CB7C-4CD2-93C2-7831F2A443D9}"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14</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31748" name="Gruppo 3"/>
          <p:cNvGrpSpPr>
            <a:grpSpLocks/>
          </p:cNvGrpSpPr>
          <p:nvPr/>
        </p:nvGrpSpPr>
        <p:grpSpPr bwMode="auto">
          <a:xfrm>
            <a:off x="36513" y="44450"/>
            <a:ext cx="9058275" cy="522288"/>
            <a:chOff x="36709" y="44066"/>
            <a:chExt cx="9057933" cy="522921"/>
          </a:xfrm>
        </p:grpSpPr>
        <p:sp>
          <p:nvSpPr>
            <p:cNvPr id="31768"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3176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749" name="Group 27"/>
          <p:cNvGrpSpPr>
            <a:grpSpLocks/>
          </p:cNvGrpSpPr>
          <p:nvPr/>
        </p:nvGrpSpPr>
        <p:grpSpPr bwMode="auto">
          <a:xfrm>
            <a:off x="2835275" y="663575"/>
            <a:ext cx="3727450" cy="666750"/>
            <a:chOff x="669" y="609"/>
            <a:chExt cx="2272" cy="428"/>
          </a:xfrm>
        </p:grpSpPr>
        <p:sp>
          <p:nvSpPr>
            <p:cNvPr id="31766"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5" name="Text Box 29"/>
            <p:cNvSpPr txBox="1">
              <a:spLocks noChangeArrowheads="1"/>
            </p:cNvSpPr>
            <p:nvPr/>
          </p:nvSpPr>
          <p:spPr bwMode="auto">
            <a:xfrm>
              <a:off x="742" y="692"/>
              <a:ext cx="2199"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BANDO DI CONCORSO</a:t>
              </a:r>
            </a:p>
          </p:txBody>
        </p:sp>
      </p:grpSp>
      <p:grpSp>
        <p:nvGrpSpPr>
          <p:cNvPr id="31750" name="Gruppo 10"/>
          <p:cNvGrpSpPr>
            <a:grpSpLocks/>
          </p:cNvGrpSpPr>
          <p:nvPr/>
        </p:nvGrpSpPr>
        <p:grpSpPr bwMode="auto">
          <a:xfrm>
            <a:off x="293688" y="1339850"/>
            <a:ext cx="4216400" cy="5086350"/>
            <a:chOff x="293885" y="1340200"/>
            <a:chExt cx="4216198" cy="5086264"/>
          </a:xfrm>
        </p:grpSpPr>
        <p:sp>
          <p:nvSpPr>
            <p:cNvPr id="31756" name="CasellaDiTesto 4"/>
            <p:cNvSpPr txBox="1">
              <a:spLocks noChangeArrowheads="1"/>
            </p:cNvSpPr>
            <p:nvPr/>
          </p:nvSpPr>
          <p:spPr bwMode="auto">
            <a:xfrm>
              <a:off x="300756" y="1340200"/>
              <a:ext cx="419980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FORZE ARMATE</a:t>
              </a:r>
            </a:p>
          </p:txBody>
        </p:sp>
        <p:grpSp>
          <p:nvGrpSpPr>
            <p:cNvPr id="31757" name="Gruppo 9"/>
            <p:cNvGrpSpPr>
              <a:grpSpLocks/>
            </p:cNvGrpSpPr>
            <p:nvPr/>
          </p:nvGrpSpPr>
          <p:grpSpPr bwMode="auto">
            <a:xfrm>
              <a:off x="293885" y="1728816"/>
              <a:ext cx="4216198" cy="4697648"/>
              <a:chOff x="293885" y="1728816"/>
              <a:chExt cx="4216198" cy="4697648"/>
            </a:xfrm>
          </p:grpSpPr>
          <p:pic>
            <p:nvPicPr>
              <p:cNvPr id="31758" name="Immagin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0756" y="1728816"/>
                <a:ext cx="4199807" cy="14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Immagin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0756" y="3263817"/>
                <a:ext cx="4199807" cy="148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Immagin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885" y="5108869"/>
                <a:ext cx="4206678" cy="26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Immagin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0756" y="5730188"/>
                <a:ext cx="4199807" cy="16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Immagine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0756" y="6253904"/>
                <a:ext cx="4199807" cy="17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3" name="CasellaDiTesto 4"/>
              <p:cNvSpPr txBox="1">
                <a:spLocks noChangeArrowheads="1"/>
              </p:cNvSpPr>
              <p:nvPr/>
            </p:nvSpPr>
            <p:spPr bwMode="auto">
              <a:xfrm>
                <a:off x="300185" y="5973454"/>
                <a:ext cx="419980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Aeronautica</a:t>
                </a:r>
              </a:p>
            </p:txBody>
          </p:sp>
          <p:sp>
            <p:nvSpPr>
              <p:cNvPr id="31764" name="CasellaDiTesto 4"/>
              <p:cNvSpPr txBox="1">
                <a:spLocks noChangeArrowheads="1"/>
              </p:cNvSpPr>
              <p:nvPr/>
            </p:nvSpPr>
            <p:spPr bwMode="auto">
              <a:xfrm>
                <a:off x="310276" y="5439118"/>
                <a:ext cx="419980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Marina</a:t>
                </a:r>
              </a:p>
            </p:txBody>
          </p:sp>
          <p:sp>
            <p:nvSpPr>
              <p:cNvPr id="31765" name="CasellaDiTesto 4"/>
              <p:cNvSpPr txBox="1">
                <a:spLocks noChangeArrowheads="1"/>
              </p:cNvSpPr>
              <p:nvPr/>
            </p:nvSpPr>
            <p:spPr bwMode="auto">
              <a:xfrm>
                <a:off x="300185" y="4832774"/>
                <a:ext cx="419980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Esercito</a:t>
                </a:r>
              </a:p>
            </p:txBody>
          </p:sp>
        </p:grpSp>
      </p:grpSp>
      <p:grpSp>
        <p:nvGrpSpPr>
          <p:cNvPr id="31751" name="Gruppo 17"/>
          <p:cNvGrpSpPr>
            <a:grpSpLocks/>
          </p:cNvGrpSpPr>
          <p:nvPr/>
        </p:nvGrpSpPr>
        <p:grpSpPr bwMode="auto">
          <a:xfrm>
            <a:off x="4672013" y="1354138"/>
            <a:ext cx="4206875" cy="4649787"/>
            <a:chOff x="4671514" y="1354487"/>
            <a:chExt cx="4206678" cy="4650060"/>
          </a:xfrm>
        </p:grpSpPr>
        <p:sp>
          <p:nvSpPr>
            <p:cNvPr id="31752" name="CasellaDiTesto 4"/>
            <p:cNvSpPr txBox="1">
              <a:spLocks noChangeArrowheads="1"/>
            </p:cNvSpPr>
            <p:nvPr/>
          </p:nvSpPr>
          <p:spPr bwMode="auto">
            <a:xfrm>
              <a:off x="4671514" y="1354487"/>
              <a:ext cx="42066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ARMA DEI CARABINIERI</a:t>
              </a:r>
            </a:p>
          </p:txBody>
        </p:sp>
        <p:grpSp>
          <p:nvGrpSpPr>
            <p:cNvPr id="31753" name="Gruppo 11"/>
            <p:cNvGrpSpPr>
              <a:grpSpLocks/>
            </p:cNvGrpSpPr>
            <p:nvPr/>
          </p:nvGrpSpPr>
          <p:grpSpPr bwMode="auto">
            <a:xfrm>
              <a:off x="4671514" y="1728844"/>
              <a:ext cx="4206678" cy="4275703"/>
              <a:chOff x="4671514" y="1728844"/>
              <a:chExt cx="4206678" cy="4275703"/>
            </a:xfrm>
          </p:grpSpPr>
          <p:pic>
            <p:nvPicPr>
              <p:cNvPr id="31754" name="Immagine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671514" y="1728844"/>
                <a:ext cx="4206678" cy="301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Immagine 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671514" y="5109152"/>
                <a:ext cx="4206678" cy="89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47828582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sz="3800" b="0" dirty="0">
                <a:solidFill>
                  <a:srgbClr val="FFCC00"/>
                </a:solidFill>
                <a:latin typeface="Book Antiqua" pitchFamily="18" charset="0"/>
              </a:rPr>
              <a:t>Valutazione dell’invalidità </a:t>
            </a:r>
            <a:br>
              <a:rPr lang="it-IT" sz="3800" b="0" dirty="0">
                <a:solidFill>
                  <a:srgbClr val="FFCC00"/>
                </a:solidFill>
                <a:latin typeface="Book Antiqua" pitchFamily="18" charset="0"/>
              </a:rPr>
            </a:br>
            <a:r>
              <a:rPr lang="it-IT" sz="3800" b="0" dirty="0">
                <a:solidFill>
                  <a:srgbClr val="FFCC00"/>
                </a:solidFill>
                <a:latin typeface="Book Antiqua" pitchFamily="18" charset="0"/>
              </a:rPr>
              <a:t>da neoplasie</a:t>
            </a:r>
          </a:p>
        </p:txBody>
      </p:sp>
      <p:sp>
        <p:nvSpPr>
          <p:cNvPr id="35843" name="Rectangle 3">
            <a:extLst/>
          </p:cNvPr>
          <p:cNvSpPr>
            <a:spLocks noGrp="1" noChangeArrowheads="1"/>
          </p:cNvSpPr>
          <p:nvPr>
            <p:ph type="body" idx="1"/>
          </p:nvPr>
        </p:nvSpPr>
        <p:spPr>
          <a:xfrm>
            <a:off x="179388" y="2133600"/>
            <a:ext cx="8496300" cy="4464050"/>
          </a:xfrm>
        </p:spPr>
        <p:txBody>
          <a:bodyPr/>
          <a:lstStyle/>
          <a:p>
            <a:pPr marL="609600" indent="-609600" algn="ctr" eaLnBrk="1" hangingPunct="1">
              <a:buClr>
                <a:srgbClr val="FFCC00"/>
              </a:buClr>
              <a:buFont typeface="Wingdings" panose="05000000000000000000" pitchFamily="2" charset="2"/>
              <a:buNone/>
              <a:defRPr/>
            </a:pPr>
            <a:r>
              <a:rPr lang="it-IT" sz="3600" dirty="0">
                <a:latin typeface="Book Antiqua" pitchFamily="18" charset="0"/>
              </a:rPr>
              <a:t>	Causa di Servizio – Pensionistica di Privilegio – Pensionistica di guerra</a:t>
            </a:r>
          </a:p>
          <a:p>
            <a:pPr marL="609600" indent="-609600" algn="ctr" eaLnBrk="1" hangingPunct="1">
              <a:buClr>
                <a:srgbClr val="FFCC00"/>
              </a:buClr>
              <a:buFont typeface="Wingdings" panose="05000000000000000000" pitchFamily="2" charset="2"/>
              <a:buNone/>
              <a:defRPr/>
            </a:pPr>
            <a:endParaRPr lang="it-IT" sz="800" dirty="0">
              <a:latin typeface="Book Antiqua" pitchFamily="18" charset="0"/>
            </a:endParaRPr>
          </a:p>
          <a:p>
            <a:pPr marL="609600" indent="-609600" algn="just" eaLnBrk="1" hangingPunct="1">
              <a:spcBef>
                <a:spcPts val="0"/>
              </a:spcBef>
              <a:buClr>
                <a:srgbClr val="FFCC00"/>
              </a:buClr>
              <a:buFont typeface="Wingdings" panose="05000000000000000000" pitchFamily="2" charset="2"/>
              <a:buNone/>
              <a:defRPr/>
            </a:pPr>
            <a:r>
              <a:rPr lang="it-IT" sz="3600" dirty="0">
                <a:latin typeface="Book Antiqua" pitchFamily="18" charset="0"/>
              </a:rPr>
              <a:t>	</a:t>
            </a:r>
          </a:p>
          <a:p>
            <a:pPr marL="609600" indent="-609600" algn="just" eaLnBrk="1" hangingPunct="1">
              <a:spcBef>
                <a:spcPts val="0"/>
              </a:spcBef>
              <a:buClr>
                <a:srgbClr val="FFCC00"/>
              </a:buClr>
              <a:buFont typeface="Wingdings" panose="05000000000000000000" pitchFamily="2" charset="2"/>
              <a:buNone/>
              <a:defRPr/>
            </a:pPr>
            <a:r>
              <a:rPr lang="it-IT" sz="1800" dirty="0">
                <a:latin typeface="Book Antiqua" pitchFamily="18" charset="0"/>
              </a:rPr>
              <a:t>	</a:t>
            </a:r>
            <a:r>
              <a:rPr lang="it-IT" sz="2400" dirty="0">
                <a:latin typeface="Book Antiqua" pitchFamily="18" charset="0"/>
              </a:rPr>
              <a:t>La valutazione medico-legale è riferita (art. 2 D.P.R. 915/78) alla capacità lavorativa generica cioè ad un lavoro non qualificato desumibile ed identificabile nella media di tutte le categorie professionali oggetto di tutela assicurativa.</a:t>
            </a:r>
          </a:p>
          <a:p>
            <a:pPr marL="609600" indent="-609600" algn="just" eaLnBrk="1" hangingPunct="1">
              <a:spcBef>
                <a:spcPts val="0"/>
              </a:spcBef>
              <a:buClr>
                <a:srgbClr val="FFCC00"/>
              </a:buClr>
              <a:buFont typeface="Wingdings" panose="05000000000000000000" pitchFamily="2" charset="2"/>
              <a:buNone/>
              <a:defRPr/>
            </a:pPr>
            <a:r>
              <a:rPr lang="it-IT" sz="2000" dirty="0">
                <a:latin typeface="Book Antiqua" pitchFamily="18" charset="0"/>
              </a:rPr>
              <a:t>	</a:t>
            </a:r>
          </a:p>
        </p:txBody>
      </p:sp>
      <p:pic>
        <p:nvPicPr>
          <p:cNvPr id="18436"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77060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sz="3800" b="0" dirty="0">
                <a:solidFill>
                  <a:srgbClr val="FFCC00"/>
                </a:solidFill>
                <a:latin typeface="Book Antiqua" pitchFamily="18" charset="0"/>
              </a:rPr>
              <a:t>Valutazione dell’invalidità </a:t>
            </a:r>
            <a:br>
              <a:rPr lang="it-IT" sz="3800" b="0" dirty="0">
                <a:solidFill>
                  <a:srgbClr val="FFCC00"/>
                </a:solidFill>
                <a:latin typeface="Book Antiqua" pitchFamily="18" charset="0"/>
              </a:rPr>
            </a:br>
            <a:r>
              <a:rPr lang="it-IT" sz="3800" b="0" dirty="0">
                <a:solidFill>
                  <a:srgbClr val="FFCC00"/>
                </a:solidFill>
                <a:latin typeface="Book Antiqua" pitchFamily="18" charset="0"/>
              </a:rPr>
              <a:t>da neoplasie</a:t>
            </a:r>
          </a:p>
        </p:txBody>
      </p:sp>
      <p:sp>
        <p:nvSpPr>
          <p:cNvPr id="35843" name="Rectangle 3">
            <a:extLst/>
          </p:cNvPr>
          <p:cNvSpPr>
            <a:spLocks noGrp="1" noChangeArrowheads="1"/>
          </p:cNvSpPr>
          <p:nvPr>
            <p:ph type="body" idx="1"/>
          </p:nvPr>
        </p:nvSpPr>
        <p:spPr>
          <a:xfrm>
            <a:off x="179388" y="2133600"/>
            <a:ext cx="8496300" cy="4464050"/>
          </a:xfrm>
        </p:spPr>
        <p:txBody>
          <a:bodyPr/>
          <a:lstStyle/>
          <a:p>
            <a:pPr marL="609600" indent="-609600" algn="ctr" eaLnBrk="1" hangingPunct="1">
              <a:buClr>
                <a:srgbClr val="FFCC00"/>
              </a:buClr>
              <a:buFont typeface="Wingdings" panose="05000000000000000000" pitchFamily="2" charset="2"/>
              <a:buNone/>
              <a:defRPr/>
            </a:pPr>
            <a:r>
              <a:rPr lang="it-IT" sz="3600" dirty="0">
                <a:latin typeface="Book Antiqua" pitchFamily="18" charset="0"/>
              </a:rPr>
              <a:t>	Causa di Servizio – Pensionistica di Privilegio – Pensionistica di guerra</a:t>
            </a:r>
          </a:p>
          <a:p>
            <a:pPr marL="609600" indent="-609600" algn="ctr" eaLnBrk="1" hangingPunct="1">
              <a:buClr>
                <a:srgbClr val="FFCC00"/>
              </a:buClr>
              <a:buFont typeface="Wingdings" panose="05000000000000000000" pitchFamily="2" charset="2"/>
              <a:buNone/>
              <a:defRPr/>
            </a:pPr>
            <a:endParaRPr lang="it-IT" sz="800" dirty="0">
              <a:latin typeface="Book Antiqua" pitchFamily="18" charset="0"/>
            </a:endParaRPr>
          </a:p>
          <a:p>
            <a:pPr marL="609600" indent="-609600" algn="just" eaLnBrk="1" hangingPunct="1">
              <a:spcBef>
                <a:spcPts val="0"/>
              </a:spcBef>
              <a:buClr>
                <a:srgbClr val="FFCC00"/>
              </a:buClr>
              <a:buFont typeface="Wingdings" panose="05000000000000000000" pitchFamily="2" charset="2"/>
              <a:buNone/>
              <a:defRPr/>
            </a:pPr>
            <a:r>
              <a:rPr lang="it-IT" sz="1800" dirty="0" smtClean="0">
                <a:latin typeface="Book Antiqua" pitchFamily="18" charset="0"/>
              </a:rPr>
              <a:t>         Correlazione </a:t>
            </a:r>
            <a:r>
              <a:rPr lang="it-IT" sz="1800" dirty="0">
                <a:latin typeface="Book Antiqua" pitchFamily="18" charset="0"/>
              </a:rPr>
              <a:t>categorie tabellari – fasce di percentualizzazione del danno alla capacità lavorativa generica </a:t>
            </a:r>
            <a:r>
              <a:rPr lang="it-IT" sz="1800" dirty="0" smtClean="0">
                <a:latin typeface="Book Antiqua" pitchFamily="18" charset="0"/>
              </a:rPr>
              <a:t> (</a:t>
            </a:r>
            <a:r>
              <a:rPr lang="it-IT" sz="1800" dirty="0">
                <a:latin typeface="Book Antiqua" pitchFamily="18" charset="0"/>
              </a:rPr>
              <a:t>art. 3 </a:t>
            </a:r>
            <a:r>
              <a:rPr lang="it-IT" sz="1800" dirty="0" smtClean="0">
                <a:latin typeface="Book Antiqua" pitchFamily="18" charset="0"/>
              </a:rPr>
              <a:t>decr. </a:t>
            </a:r>
            <a:r>
              <a:rPr lang="it-IT" sz="1800" dirty="0">
                <a:latin typeface="Book Antiqua" pitchFamily="18" charset="0"/>
              </a:rPr>
              <a:t>Luogotenenziale n. 876 </a:t>
            </a:r>
            <a:r>
              <a:rPr lang="it-IT" sz="1800" dirty="0" smtClean="0">
                <a:latin typeface="Book Antiqua" pitchFamily="18" charset="0"/>
              </a:rPr>
              <a:t>20.05.1917)</a:t>
            </a:r>
            <a:endParaRPr lang="it-IT" sz="1800" dirty="0">
              <a:latin typeface="Book Antiqua" pitchFamily="18" charset="0"/>
            </a:endParaRPr>
          </a:p>
          <a:p>
            <a:pPr marL="609600" indent="-609600" eaLnBrk="1" hangingPunct="1">
              <a:spcBef>
                <a:spcPts val="0"/>
              </a:spcBef>
              <a:buClr>
                <a:srgbClr val="FFCC00"/>
              </a:buClr>
              <a:buFont typeface="Wingdings" panose="05000000000000000000" pitchFamily="2" charset="2"/>
              <a:buNone/>
              <a:defRPr/>
            </a:pPr>
            <a:r>
              <a:rPr lang="it-IT" sz="1800" dirty="0">
                <a:latin typeface="Book Antiqua" pitchFamily="18" charset="0"/>
              </a:rPr>
              <a:t>			</a:t>
            </a:r>
            <a:endParaRPr lang="it-IT" sz="1800" dirty="0" smtClean="0">
              <a:latin typeface="Book Antiqua" pitchFamily="18" charset="0"/>
            </a:endParaRPr>
          </a:p>
          <a:p>
            <a:pPr marL="609600" indent="-609600" algn="ctr" eaLnBrk="1" hangingPunct="1">
              <a:spcBef>
                <a:spcPts val="0"/>
              </a:spcBef>
              <a:buClr>
                <a:srgbClr val="FFCC00"/>
              </a:buClr>
              <a:buFont typeface="Wingdings" panose="05000000000000000000" pitchFamily="2" charset="2"/>
              <a:buNone/>
              <a:defRPr/>
            </a:pPr>
            <a:r>
              <a:rPr lang="it-IT" sz="1800" dirty="0" smtClean="0">
                <a:latin typeface="Book Antiqua" pitchFamily="18" charset="0"/>
              </a:rPr>
              <a:t>		1</a:t>
            </a:r>
            <a:r>
              <a:rPr lang="it-IT" sz="1800" dirty="0">
                <a:latin typeface="Book Antiqua" pitchFamily="18" charset="0"/>
              </a:rPr>
              <a:t>^ </a:t>
            </a:r>
            <a:r>
              <a:rPr lang="it-IT" sz="1800" dirty="0" smtClean="0">
                <a:latin typeface="Book Antiqua" pitchFamily="18" charset="0"/>
              </a:rPr>
              <a:t> categoria     </a:t>
            </a:r>
            <a:r>
              <a:rPr lang="it-IT" sz="1800" dirty="0">
                <a:latin typeface="Book Antiqua" pitchFamily="18" charset="0"/>
              </a:rPr>
              <a:t>dall’ 81  al  100% </a:t>
            </a:r>
          </a:p>
          <a:p>
            <a:pPr marL="609600" indent="-609600" algn="ctr" eaLnBrk="1" hangingPunct="1">
              <a:spcBef>
                <a:spcPts val="0"/>
              </a:spcBef>
              <a:buClr>
                <a:srgbClr val="FFCC00"/>
              </a:buClr>
              <a:buFont typeface="Wingdings" panose="05000000000000000000" pitchFamily="2" charset="2"/>
              <a:buNone/>
              <a:defRPr/>
            </a:pPr>
            <a:r>
              <a:rPr lang="it-IT" sz="1800" dirty="0">
                <a:latin typeface="Book Antiqua" pitchFamily="18" charset="0"/>
              </a:rPr>
              <a:t>		</a:t>
            </a:r>
            <a:r>
              <a:rPr lang="it-IT" sz="1800" dirty="0" smtClean="0">
                <a:latin typeface="Book Antiqua" pitchFamily="18" charset="0"/>
              </a:rPr>
              <a:t>2</a:t>
            </a:r>
            <a:r>
              <a:rPr lang="it-IT" sz="1800" dirty="0">
                <a:latin typeface="Book Antiqua" pitchFamily="18" charset="0"/>
              </a:rPr>
              <a:t>^ </a:t>
            </a:r>
            <a:r>
              <a:rPr lang="it-IT" sz="1800" dirty="0" smtClean="0">
                <a:latin typeface="Book Antiqua" pitchFamily="18" charset="0"/>
              </a:rPr>
              <a:t> categoria     </a:t>
            </a:r>
            <a:r>
              <a:rPr lang="it-IT" sz="1800" dirty="0">
                <a:latin typeface="Book Antiqua" pitchFamily="18" charset="0"/>
              </a:rPr>
              <a:t>dal   76  all’  80%</a:t>
            </a:r>
          </a:p>
          <a:p>
            <a:pPr marL="609600" indent="-609600" algn="ctr" eaLnBrk="1" hangingPunct="1">
              <a:spcBef>
                <a:spcPts val="0"/>
              </a:spcBef>
              <a:buClr>
                <a:srgbClr val="FFCC00"/>
              </a:buClr>
              <a:buFont typeface="Wingdings" panose="05000000000000000000" pitchFamily="2" charset="2"/>
              <a:buNone/>
              <a:defRPr/>
            </a:pPr>
            <a:r>
              <a:rPr lang="it-IT" sz="1800" dirty="0">
                <a:latin typeface="Book Antiqua" pitchFamily="18" charset="0"/>
              </a:rPr>
              <a:t>		</a:t>
            </a:r>
            <a:r>
              <a:rPr lang="it-IT" sz="1800" dirty="0" smtClean="0">
                <a:latin typeface="Book Antiqua" pitchFamily="18" charset="0"/>
              </a:rPr>
              <a:t>3</a:t>
            </a:r>
            <a:r>
              <a:rPr lang="it-IT" sz="1800" dirty="0">
                <a:latin typeface="Book Antiqua" pitchFamily="18" charset="0"/>
              </a:rPr>
              <a:t>^ </a:t>
            </a:r>
            <a:r>
              <a:rPr lang="it-IT" sz="1800" dirty="0" smtClean="0">
                <a:latin typeface="Book Antiqua" pitchFamily="18" charset="0"/>
              </a:rPr>
              <a:t> categoria     </a:t>
            </a:r>
            <a:r>
              <a:rPr lang="it-IT" sz="1800" dirty="0">
                <a:latin typeface="Book Antiqua" pitchFamily="18" charset="0"/>
              </a:rPr>
              <a:t>dal   71  al    75%</a:t>
            </a:r>
          </a:p>
          <a:p>
            <a:pPr marL="609600" indent="-609600" algn="ctr" eaLnBrk="1" hangingPunct="1">
              <a:spcBef>
                <a:spcPts val="0"/>
              </a:spcBef>
              <a:buClr>
                <a:srgbClr val="FFCC00"/>
              </a:buClr>
              <a:buFont typeface="Wingdings" panose="05000000000000000000" pitchFamily="2" charset="2"/>
              <a:buNone/>
              <a:defRPr/>
            </a:pPr>
            <a:r>
              <a:rPr lang="it-IT" sz="1800" dirty="0">
                <a:latin typeface="Book Antiqua" pitchFamily="18" charset="0"/>
              </a:rPr>
              <a:t>		</a:t>
            </a:r>
            <a:r>
              <a:rPr lang="it-IT" sz="1800" dirty="0" smtClean="0">
                <a:latin typeface="Book Antiqua" pitchFamily="18" charset="0"/>
              </a:rPr>
              <a:t>4</a:t>
            </a:r>
            <a:r>
              <a:rPr lang="it-IT" sz="1800" dirty="0">
                <a:latin typeface="Book Antiqua" pitchFamily="18" charset="0"/>
              </a:rPr>
              <a:t>^ </a:t>
            </a:r>
            <a:r>
              <a:rPr lang="it-IT" sz="1800" dirty="0" smtClean="0">
                <a:latin typeface="Book Antiqua" pitchFamily="18" charset="0"/>
              </a:rPr>
              <a:t> categoria     </a:t>
            </a:r>
            <a:r>
              <a:rPr lang="it-IT" sz="1800" dirty="0">
                <a:latin typeface="Book Antiqua" pitchFamily="18" charset="0"/>
              </a:rPr>
              <a:t>dal   61  al    70%</a:t>
            </a:r>
          </a:p>
          <a:p>
            <a:pPr marL="609600" indent="-609600" algn="ctr" eaLnBrk="1" hangingPunct="1">
              <a:spcBef>
                <a:spcPts val="0"/>
              </a:spcBef>
              <a:buClr>
                <a:srgbClr val="FFCC00"/>
              </a:buClr>
              <a:buFont typeface="Wingdings" panose="05000000000000000000" pitchFamily="2" charset="2"/>
              <a:buNone/>
              <a:defRPr/>
            </a:pPr>
            <a:r>
              <a:rPr lang="it-IT" sz="1800" dirty="0">
                <a:latin typeface="Book Antiqua" pitchFamily="18" charset="0"/>
              </a:rPr>
              <a:t>		</a:t>
            </a:r>
            <a:r>
              <a:rPr lang="it-IT" sz="1800" dirty="0" smtClean="0">
                <a:latin typeface="Book Antiqua" pitchFamily="18" charset="0"/>
              </a:rPr>
              <a:t>5</a:t>
            </a:r>
            <a:r>
              <a:rPr lang="it-IT" sz="1800" dirty="0">
                <a:latin typeface="Book Antiqua" pitchFamily="18" charset="0"/>
              </a:rPr>
              <a:t>^ </a:t>
            </a:r>
            <a:r>
              <a:rPr lang="it-IT" sz="1800" dirty="0" smtClean="0">
                <a:latin typeface="Book Antiqua" pitchFamily="18" charset="0"/>
              </a:rPr>
              <a:t> categoria     </a:t>
            </a:r>
            <a:r>
              <a:rPr lang="it-IT" sz="1800" dirty="0">
                <a:latin typeface="Book Antiqua" pitchFamily="18" charset="0"/>
              </a:rPr>
              <a:t>dal   51  al    60%</a:t>
            </a:r>
          </a:p>
          <a:p>
            <a:pPr marL="609600" indent="-609600" algn="ctr" eaLnBrk="1" hangingPunct="1">
              <a:spcBef>
                <a:spcPts val="0"/>
              </a:spcBef>
              <a:buClr>
                <a:srgbClr val="FFCC00"/>
              </a:buClr>
              <a:buFont typeface="Wingdings" panose="05000000000000000000" pitchFamily="2" charset="2"/>
              <a:buNone/>
              <a:defRPr/>
            </a:pPr>
            <a:r>
              <a:rPr lang="it-IT" sz="1800" dirty="0">
                <a:latin typeface="Book Antiqua" pitchFamily="18" charset="0"/>
              </a:rPr>
              <a:t>		</a:t>
            </a:r>
            <a:r>
              <a:rPr lang="it-IT" sz="1800" dirty="0" smtClean="0">
                <a:latin typeface="Book Antiqua" pitchFamily="18" charset="0"/>
              </a:rPr>
              <a:t>6</a:t>
            </a:r>
            <a:r>
              <a:rPr lang="it-IT" sz="1800" dirty="0">
                <a:latin typeface="Book Antiqua" pitchFamily="18" charset="0"/>
              </a:rPr>
              <a:t>^ </a:t>
            </a:r>
            <a:r>
              <a:rPr lang="it-IT" sz="1800" dirty="0" smtClean="0">
                <a:latin typeface="Book Antiqua" pitchFamily="18" charset="0"/>
              </a:rPr>
              <a:t> categoria     </a:t>
            </a:r>
            <a:r>
              <a:rPr lang="it-IT" sz="1800" dirty="0">
                <a:latin typeface="Book Antiqua" pitchFamily="18" charset="0"/>
              </a:rPr>
              <a:t>dal   41  al    50%</a:t>
            </a:r>
          </a:p>
          <a:p>
            <a:pPr marL="609600" indent="-609600" algn="ctr" eaLnBrk="1" hangingPunct="1">
              <a:spcBef>
                <a:spcPts val="0"/>
              </a:spcBef>
              <a:buClr>
                <a:srgbClr val="FFCC00"/>
              </a:buClr>
              <a:buFont typeface="Wingdings" panose="05000000000000000000" pitchFamily="2" charset="2"/>
              <a:buNone/>
              <a:defRPr/>
            </a:pPr>
            <a:r>
              <a:rPr lang="it-IT" sz="1800" dirty="0">
                <a:latin typeface="Book Antiqua" pitchFamily="18" charset="0"/>
              </a:rPr>
              <a:t>		</a:t>
            </a:r>
            <a:r>
              <a:rPr lang="it-IT" sz="1800" dirty="0" smtClean="0">
                <a:latin typeface="Book Antiqua" pitchFamily="18" charset="0"/>
              </a:rPr>
              <a:t>7</a:t>
            </a:r>
            <a:r>
              <a:rPr lang="it-IT" sz="1800" dirty="0">
                <a:latin typeface="Book Antiqua" pitchFamily="18" charset="0"/>
              </a:rPr>
              <a:t>^ </a:t>
            </a:r>
            <a:r>
              <a:rPr lang="it-IT" sz="1800" dirty="0" smtClean="0">
                <a:latin typeface="Book Antiqua" pitchFamily="18" charset="0"/>
              </a:rPr>
              <a:t> categoria     </a:t>
            </a:r>
            <a:r>
              <a:rPr lang="it-IT" sz="1800" dirty="0">
                <a:latin typeface="Book Antiqua" pitchFamily="18" charset="0"/>
              </a:rPr>
              <a:t>dal   31  al    40%</a:t>
            </a:r>
          </a:p>
          <a:p>
            <a:pPr marL="609600" indent="-609600" algn="ctr" eaLnBrk="1" hangingPunct="1">
              <a:spcBef>
                <a:spcPts val="0"/>
              </a:spcBef>
              <a:buClr>
                <a:srgbClr val="FFCC00"/>
              </a:buClr>
              <a:buFont typeface="Wingdings" panose="05000000000000000000" pitchFamily="2" charset="2"/>
              <a:buNone/>
              <a:defRPr/>
            </a:pPr>
            <a:r>
              <a:rPr lang="it-IT" sz="1800" dirty="0">
                <a:latin typeface="Book Antiqua" pitchFamily="18" charset="0"/>
              </a:rPr>
              <a:t>		</a:t>
            </a:r>
            <a:r>
              <a:rPr lang="it-IT" sz="1800" dirty="0" smtClean="0">
                <a:latin typeface="Book Antiqua" pitchFamily="18" charset="0"/>
              </a:rPr>
              <a:t>8</a:t>
            </a:r>
            <a:r>
              <a:rPr lang="it-IT" sz="1800" dirty="0">
                <a:latin typeface="Book Antiqua" pitchFamily="18" charset="0"/>
              </a:rPr>
              <a:t>^ </a:t>
            </a:r>
            <a:r>
              <a:rPr lang="it-IT" sz="1800" dirty="0" smtClean="0">
                <a:latin typeface="Book Antiqua" pitchFamily="18" charset="0"/>
              </a:rPr>
              <a:t> categoria     </a:t>
            </a:r>
            <a:r>
              <a:rPr lang="it-IT" sz="1800" dirty="0">
                <a:latin typeface="Book Antiqua" pitchFamily="18" charset="0"/>
              </a:rPr>
              <a:t>dal   21  al    30%</a:t>
            </a:r>
          </a:p>
          <a:p>
            <a:pPr marL="609600" indent="-609600" algn="just" eaLnBrk="1" hangingPunct="1">
              <a:spcBef>
                <a:spcPts val="0"/>
              </a:spcBef>
              <a:buClr>
                <a:srgbClr val="FFCC00"/>
              </a:buClr>
              <a:buFont typeface="Wingdings" panose="05000000000000000000" pitchFamily="2" charset="2"/>
              <a:buNone/>
              <a:defRPr/>
            </a:pPr>
            <a:r>
              <a:rPr lang="it-IT" sz="2000" dirty="0">
                <a:latin typeface="Book Antiqua" pitchFamily="18" charset="0"/>
              </a:rPr>
              <a:t>	</a:t>
            </a:r>
          </a:p>
        </p:txBody>
      </p:sp>
      <p:pic>
        <p:nvPicPr>
          <p:cNvPr id="19460"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21568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sz="3800" b="0" dirty="0">
                <a:solidFill>
                  <a:srgbClr val="FFCC00"/>
                </a:solidFill>
                <a:latin typeface="Book Antiqua" pitchFamily="18" charset="0"/>
              </a:rPr>
              <a:t>Valutazione dell’invalidità </a:t>
            </a:r>
            <a:br>
              <a:rPr lang="it-IT" sz="3800" b="0" dirty="0">
                <a:solidFill>
                  <a:srgbClr val="FFCC00"/>
                </a:solidFill>
                <a:latin typeface="Book Antiqua" pitchFamily="18" charset="0"/>
              </a:rPr>
            </a:br>
            <a:r>
              <a:rPr lang="it-IT" sz="3800" b="0" dirty="0">
                <a:solidFill>
                  <a:srgbClr val="FFCC00"/>
                </a:solidFill>
                <a:latin typeface="Book Antiqua" pitchFamily="18" charset="0"/>
              </a:rPr>
              <a:t>da neoplasie</a:t>
            </a:r>
          </a:p>
        </p:txBody>
      </p:sp>
      <p:sp>
        <p:nvSpPr>
          <p:cNvPr id="35843" name="Rectangle 3">
            <a:extLst/>
          </p:cNvPr>
          <p:cNvSpPr>
            <a:spLocks noGrp="1" noChangeArrowheads="1"/>
          </p:cNvSpPr>
          <p:nvPr>
            <p:ph type="body" idx="1"/>
          </p:nvPr>
        </p:nvSpPr>
        <p:spPr>
          <a:xfrm>
            <a:off x="179388" y="2133600"/>
            <a:ext cx="8496300" cy="4464050"/>
          </a:xfrm>
        </p:spPr>
        <p:txBody>
          <a:bodyPr/>
          <a:lstStyle/>
          <a:p>
            <a:pPr marL="609600" indent="-609600" algn="ctr" eaLnBrk="1" hangingPunct="1">
              <a:buClr>
                <a:srgbClr val="FFCC00"/>
              </a:buClr>
              <a:buFont typeface="Wingdings" panose="05000000000000000000" pitchFamily="2" charset="2"/>
              <a:buNone/>
              <a:defRPr/>
            </a:pPr>
            <a:r>
              <a:rPr lang="it-IT" sz="3600" dirty="0">
                <a:latin typeface="Book Antiqua" pitchFamily="18" charset="0"/>
              </a:rPr>
              <a:t>	Causa di Servizio – Pensionistica di Privilegio – Pensionistica di guerra</a:t>
            </a:r>
          </a:p>
          <a:p>
            <a:pPr marL="609600" indent="-609600" algn="ctr" eaLnBrk="1" hangingPunct="1">
              <a:buClr>
                <a:srgbClr val="FFCC00"/>
              </a:buClr>
              <a:buFont typeface="Wingdings" panose="05000000000000000000" pitchFamily="2" charset="2"/>
              <a:buNone/>
              <a:defRPr/>
            </a:pPr>
            <a:endParaRPr lang="it-IT" sz="800" dirty="0">
              <a:latin typeface="Book Antiqua" pitchFamily="18" charset="0"/>
            </a:endParaRPr>
          </a:p>
          <a:p>
            <a:pPr marL="609600" indent="-609600" algn="just" eaLnBrk="1" hangingPunct="1">
              <a:spcBef>
                <a:spcPts val="0"/>
              </a:spcBef>
              <a:buClr>
                <a:srgbClr val="FFCC00"/>
              </a:buClr>
              <a:buFont typeface="Wingdings" panose="05000000000000000000" pitchFamily="2" charset="2"/>
              <a:buNone/>
              <a:defRPr/>
            </a:pPr>
            <a:endParaRPr lang="it-IT" sz="1400" dirty="0" smtClean="0">
              <a:latin typeface="Book Antiqua" pitchFamily="18" charset="0"/>
            </a:endParaRPr>
          </a:p>
          <a:p>
            <a:pPr marL="609600" indent="-609600" algn="just" eaLnBrk="1" hangingPunct="1">
              <a:spcBef>
                <a:spcPts val="0"/>
              </a:spcBef>
              <a:buClr>
                <a:srgbClr val="FFCC00"/>
              </a:buClr>
              <a:buFont typeface="Wingdings" panose="05000000000000000000" pitchFamily="2" charset="2"/>
              <a:buNone/>
              <a:defRPr/>
            </a:pPr>
            <a:r>
              <a:rPr lang="it-IT" sz="1800" dirty="0" smtClean="0">
                <a:latin typeface="Book Antiqua" pitchFamily="18" charset="0"/>
              </a:rPr>
              <a:t>   Tabelle </a:t>
            </a:r>
            <a:r>
              <a:rPr lang="it-IT" sz="1800" dirty="0">
                <a:latin typeface="Book Antiqua" pitchFamily="18" charset="0"/>
              </a:rPr>
              <a:t>annesse al R.D. n. 1491 del 12/07/1923: voce 17 - 1^ </a:t>
            </a:r>
            <a:r>
              <a:rPr lang="it-IT" sz="1800" dirty="0" err="1">
                <a:latin typeface="Book Antiqua" pitchFamily="18" charset="0"/>
              </a:rPr>
              <a:t>ctg</a:t>
            </a:r>
            <a:r>
              <a:rPr lang="it-IT" sz="1800" dirty="0">
                <a:latin typeface="Book Antiqua" pitchFamily="18" charset="0"/>
              </a:rPr>
              <a:t>. Tabella A</a:t>
            </a:r>
          </a:p>
          <a:p>
            <a:pPr marL="609600" indent="-609600" algn="just" eaLnBrk="1" hangingPunct="1">
              <a:spcBef>
                <a:spcPts val="0"/>
              </a:spcBef>
              <a:buClr>
                <a:srgbClr val="FFCC00"/>
              </a:buClr>
              <a:buFont typeface="Wingdings" panose="05000000000000000000" pitchFamily="2" charset="2"/>
              <a:buNone/>
              <a:defRPr/>
            </a:pPr>
            <a:r>
              <a:rPr lang="it-IT" sz="1800" dirty="0" smtClean="0">
                <a:latin typeface="Book Antiqua" pitchFamily="18" charset="0"/>
              </a:rPr>
              <a:t>   Tabelle </a:t>
            </a:r>
            <a:r>
              <a:rPr lang="it-IT" sz="1800" dirty="0">
                <a:latin typeface="Book Antiqua" pitchFamily="18" charset="0"/>
              </a:rPr>
              <a:t>annesse alla Legge n. 137 del 19/02/1942: voce 18 - 1^ </a:t>
            </a:r>
            <a:r>
              <a:rPr lang="it-IT" sz="1800" dirty="0" err="1">
                <a:latin typeface="Book Antiqua" pitchFamily="18" charset="0"/>
              </a:rPr>
              <a:t>ctg</a:t>
            </a:r>
            <a:r>
              <a:rPr lang="it-IT" sz="1800" dirty="0">
                <a:latin typeface="Book Antiqua" pitchFamily="18" charset="0"/>
              </a:rPr>
              <a:t>. Tabella A</a:t>
            </a:r>
          </a:p>
          <a:p>
            <a:pPr marL="609600" indent="-609600" algn="just" eaLnBrk="1" hangingPunct="1">
              <a:spcBef>
                <a:spcPts val="0"/>
              </a:spcBef>
              <a:buClr>
                <a:srgbClr val="FFCC00"/>
              </a:buClr>
              <a:buFont typeface="Wingdings" panose="05000000000000000000" pitchFamily="2" charset="2"/>
              <a:buNone/>
              <a:defRPr/>
            </a:pPr>
            <a:r>
              <a:rPr lang="it-IT" sz="1800" dirty="0" smtClean="0">
                <a:latin typeface="Book Antiqua" pitchFamily="18" charset="0"/>
              </a:rPr>
              <a:t>   Tabelle </a:t>
            </a:r>
            <a:r>
              <a:rPr lang="it-IT" sz="1800" dirty="0">
                <a:latin typeface="Book Antiqua" pitchFamily="18" charset="0"/>
              </a:rPr>
              <a:t>annesse alla Legge n. 648 del 10 agosto 1950: voce 18 - 1^ </a:t>
            </a:r>
            <a:r>
              <a:rPr lang="it-IT" sz="1800" dirty="0" err="1">
                <a:latin typeface="Book Antiqua" pitchFamily="18" charset="0"/>
              </a:rPr>
              <a:t>ctg</a:t>
            </a:r>
            <a:r>
              <a:rPr lang="it-IT" sz="1800" dirty="0">
                <a:latin typeface="Book Antiqua" pitchFamily="18" charset="0"/>
              </a:rPr>
              <a:t>. Tabella A</a:t>
            </a:r>
          </a:p>
          <a:p>
            <a:pPr marL="609600" indent="-609600" algn="ctr" eaLnBrk="1" hangingPunct="1">
              <a:spcBef>
                <a:spcPts val="0"/>
              </a:spcBef>
              <a:buClr>
                <a:srgbClr val="FFCC00"/>
              </a:buClr>
              <a:buFont typeface="Wingdings" panose="05000000000000000000" pitchFamily="2" charset="2"/>
              <a:buNone/>
              <a:defRPr/>
            </a:pPr>
            <a:r>
              <a:rPr lang="it-IT" sz="2400" i="1" dirty="0">
                <a:latin typeface="Book Antiqua" pitchFamily="18" charset="0"/>
              </a:rPr>
              <a:t> «Le cachessie ed il marasma dimostratisi ribelli a cura»</a:t>
            </a:r>
          </a:p>
          <a:p>
            <a:pPr marL="609600" indent="-609600" algn="just" eaLnBrk="1" hangingPunct="1">
              <a:spcBef>
                <a:spcPts val="0"/>
              </a:spcBef>
              <a:buClr>
                <a:srgbClr val="FFCC00"/>
              </a:buClr>
              <a:buFont typeface="Wingdings" panose="05000000000000000000" pitchFamily="2" charset="2"/>
              <a:buNone/>
              <a:defRPr/>
            </a:pPr>
            <a:endParaRPr lang="it-IT" sz="1800" dirty="0" smtClean="0">
              <a:latin typeface="Book Antiqua" pitchFamily="18" charset="0"/>
            </a:endParaRPr>
          </a:p>
          <a:p>
            <a:pPr marL="609600" indent="-609600" algn="just" eaLnBrk="1" hangingPunct="1">
              <a:spcBef>
                <a:spcPts val="0"/>
              </a:spcBef>
              <a:buClr>
                <a:srgbClr val="FFCC00"/>
              </a:buClr>
              <a:buFont typeface="Wingdings" panose="05000000000000000000" pitchFamily="2" charset="2"/>
              <a:buNone/>
              <a:defRPr/>
            </a:pPr>
            <a:r>
              <a:rPr lang="it-IT" sz="1800" dirty="0" smtClean="0">
                <a:latin typeface="Book Antiqua" pitchFamily="18" charset="0"/>
              </a:rPr>
              <a:t>   Tabelle </a:t>
            </a:r>
            <a:r>
              <a:rPr lang="it-IT" sz="1800" dirty="0">
                <a:latin typeface="Book Antiqua" pitchFamily="18" charset="0"/>
              </a:rPr>
              <a:t>annesse alla Legge 18 marzo 1968, n. 313:  voce 25 - 1^ </a:t>
            </a:r>
            <a:r>
              <a:rPr lang="it-IT" sz="1800" dirty="0" err="1">
                <a:latin typeface="Book Antiqua" pitchFamily="18" charset="0"/>
              </a:rPr>
              <a:t>ctg</a:t>
            </a:r>
            <a:r>
              <a:rPr lang="it-IT" sz="1800" dirty="0">
                <a:latin typeface="Book Antiqua" pitchFamily="18" charset="0"/>
              </a:rPr>
              <a:t>. Tabella A</a:t>
            </a:r>
          </a:p>
          <a:p>
            <a:pPr marL="609600" indent="-609600" algn="just" eaLnBrk="1" hangingPunct="1">
              <a:spcBef>
                <a:spcPts val="0"/>
              </a:spcBef>
              <a:buClr>
                <a:srgbClr val="FFCC00"/>
              </a:buClr>
              <a:buFont typeface="Wingdings" panose="05000000000000000000" pitchFamily="2" charset="2"/>
              <a:buNone/>
              <a:defRPr/>
            </a:pPr>
            <a:r>
              <a:rPr lang="it-IT" sz="1800" dirty="0" smtClean="0">
                <a:latin typeface="Book Antiqua" pitchFamily="18" charset="0"/>
              </a:rPr>
              <a:t>   Tabelle </a:t>
            </a:r>
            <a:r>
              <a:rPr lang="it-IT" sz="1800" dirty="0">
                <a:latin typeface="Book Antiqua" pitchFamily="18" charset="0"/>
              </a:rPr>
              <a:t>annesse al D.P.R. 23 dicembre 1978, n. 915:  voce 22 - 1^ </a:t>
            </a:r>
            <a:r>
              <a:rPr lang="it-IT" sz="1800" dirty="0" err="1">
                <a:latin typeface="Book Antiqua" pitchFamily="18" charset="0"/>
              </a:rPr>
              <a:t>ctg</a:t>
            </a:r>
            <a:r>
              <a:rPr lang="it-IT" sz="1800" dirty="0">
                <a:latin typeface="Book Antiqua" pitchFamily="18" charset="0"/>
              </a:rPr>
              <a:t>. Tabella A</a:t>
            </a:r>
          </a:p>
          <a:p>
            <a:pPr marL="609600" indent="-609600" algn="just" eaLnBrk="1" hangingPunct="1">
              <a:spcBef>
                <a:spcPts val="0"/>
              </a:spcBef>
              <a:buClr>
                <a:srgbClr val="FFCC00"/>
              </a:buClr>
              <a:buFont typeface="Wingdings" panose="05000000000000000000" pitchFamily="2" charset="2"/>
              <a:buNone/>
              <a:defRPr/>
            </a:pPr>
            <a:r>
              <a:rPr lang="it-IT" sz="1800" dirty="0" smtClean="0">
                <a:latin typeface="Book Antiqua" pitchFamily="18" charset="0"/>
              </a:rPr>
              <a:t>   Tabelle </a:t>
            </a:r>
            <a:r>
              <a:rPr lang="it-IT" sz="1800" dirty="0">
                <a:latin typeface="Book Antiqua" pitchFamily="18" charset="0"/>
              </a:rPr>
              <a:t>annesse al D.P.R. 30 dicembre 1981, n. 834:  voce 22 - 1^ </a:t>
            </a:r>
            <a:r>
              <a:rPr lang="it-IT" sz="1800" dirty="0" err="1">
                <a:latin typeface="Book Antiqua" pitchFamily="18" charset="0"/>
              </a:rPr>
              <a:t>ctg</a:t>
            </a:r>
            <a:r>
              <a:rPr lang="it-IT" sz="1800" dirty="0">
                <a:latin typeface="Book Antiqua" pitchFamily="18" charset="0"/>
              </a:rPr>
              <a:t>. Tabella A</a:t>
            </a:r>
          </a:p>
          <a:p>
            <a:pPr marL="609600" indent="-609600" algn="ctr" eaLnBrk="1" hangingPunct="1">
              <a:spcBef>
                <a:spcPts val="0"/>
              </a:spcBef>
              <a:buClr>
                <a:srgbClr val="FFCC00"/>
              </a:buClr>
              <a:buFont typeface="Wingdings" panose="05000000000000000000" pitchFamily="2" charset="2"/>
              <a:buNone/>
              <a:defRPr/>
            </a:pPr>
            <a:r>
              <a:rPr lang="it-IT" sz="2400" i="1" dirty="0">
                <a:effectLst>
                  <a:outerShdw blurRad="38100" dist="38100" dir="2700000" algn="tl">
                    <a:srgbClr val="000000">
                      <a:alpha val="43137"/>
                    </a:srgbClr>
                  </a:outerShdw>
                </a:effectLst>
                <a:latin typeface="Book Antiqua" pitchFamily="18" charset="0"/>
              </a:rPr>
              <a:t>«Tumori maligni a rapida evoluzione»</a:t>
            </a:r>
          </a:p>
          <a:p>
            <a:pPr marL="609600" indent="-609600" algn="just" eaLnBrk="1" hangingPunct="1">
              <a:spcBef>
                <a:spcPts val="0"/>
              </a:spcBef>
              <a:buClr>
                <a:srgbClr val="FFCC00"/>
              </a:buClr>
              <a:buFont typeface="Wingdings" panose="05000000000000000000" pitchFamily="2" charset="2"/>
              <a:buNone/>
              <a:defRPr/>
            </a:pPr>
            <a:endParaRPr lang="it-IT" sz="1800" dirty="0">
              <a:latin typeface="Book Antiqua" pitchFamily="18" charset="0"/>
            </a:endParaRPr>
          </a:p>
          <a:p>
            <a:pPr marL="609600" indent="-609600" algn="just" eaLnBrk="1" hangingPunct="1">
              <a:spcBef>
                <a:spcPts val="0"/>
              </a:spcBef>
              <a:buClr>
                <a:srgbClr val="FFCC00"/>
              </a:buClr>
              <a:buFont typeface="Wingdings" panose="05000000000000000000" pitchFamily="2" charset="2"/>
              <a:buNone/>
              <a:defRPr/>
            </a:pPr>
            <a:endParaRPr lang="it-IT" sz="1800" dirty="0">
              <a:latin typeface="Book Antiqua" pitchFamily="18" charset="0"/>
            </a:endParaRPr>
          </a:p>
          <a:p>
            <a:pPr marL="609600" indent="-609600" algn="just" eaLnBrk="1" hangingPunct="1">
              <a:spcBef>
                <a:spcPts val="0"/>
              </a:spcBef>
              <a:buClr>
                <a:srgbClr val="FFCC00"/>
              </a:buClr>
              <a:buFont typeface="Wingdings" panose="05000000000000000000" pitchFamily="2" charset="2"/>
              <a:buNone/>
              <a:defRPr/>
            </a:pPr>
            <a:r>
              <a:rPr lang="it-IT" sz="2000" dirty="0">
                <a:latin typeface="Book Antiqua" pitchFamily="18" charset="0"/>
              </a:rPr>
              <a:t>	</a:t>
            </a:r>
          </a:p>
        </p:txBody>
      </p:sp>
      <p:pic>
        <p:nvPicPr>
          <p:cNvPr id="20484"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32155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sz="3800" b="0" dirty="0">
                <a:solidFill>
                  <a:srgbClr val="FFCC00"/>
                </a:solidFill>
                <a:latin typeface="Book Antiqua" pitchFamily="18" charset="0"/>
              </a:rPr>
              <a:t>Valutazione dell’invalidità </a:t>
            </a:r>
            <a:br>
              <a:rPr lang="it-IT" sz="3800" b="0" dirty="0">
                <a:solidFill>
                  <a:srgbClr val="FFCC00"/>
                </a:solidFill>
                <a:latin typeface="Book Antiqua" pitchFamily="18" charset="0"/>
              </a:rPr>
            </a:br>
            <a:r>
              <a:rPr lang="it-IT" sz="3800" b="0" dirty="0">
                <a:solidFill>
                  <a:srgbClr val="FFCC00"/>
                </a:solidFill>
                <a:latin typeface="Book Antiqua" pitchFamily="18" charset="0"/>
              </a:rPr>
              <a:t>da neoplasie</a:t>
            </a:r>
          </a:p>
        </p:txBody>
      </p:sp>
      <p:sp>
        <p:nvSpPr>
          <p:cNvPr id="35843" name="Rectangle 3">
            <a:extLst/>
          </p:cNvPr>
          <p:cNvSpPr>
            <a:spLocks noGrp="1" noChangeArrowheads="1"/>
          </p:cNvSpPr>
          <p:nvPr>
            <p:ph type="body" idx="1"/>
          </p:nvPr>
        </p:nvSpPr>
        <p:spPr>
          <a:xfrm>
            <a:off x="179388" y="2133600"/>
            <a:ext cx="8496300" cy="4464050"/>
          </a:xfrm>
        </p:spPr>
        <p:txBody>
          <a:bodyPr/>
          <a:lstStyle/>
          <a:p>
            <a:pPr marL="609600" indent="-609600" algn="ctr" eaLnBrk="1" hangingPunct="1">
              <a:buClr>
                <a:srgbClr val="FFCC00"/>
              </a:buClr>
              <a:buFont typeface="Wingdings" panose="05000000000000000000" pitchFamily="2" charset="2"/>
              <a:buNone/>
              <a:defRPr/>
            </a:pPr>
            <a:r>
              <a:rPr lang="it-IT" sz="3600" dirty="0">
                <a:latin typeface="Book Antiqua" pitchFamily="18" charset="0"/>
              </a:rPr>
              <a:t>	Causa di Servizio – Pensionistica di Privilegio – Pensionistica di guerra</a:t>
            </a:r>
          </a:p>
          <a:p>
            <a:pPr marL="609600" indent="-609600" algn="just" eaLnBrk="1" hangingPunct="1">
              <a:spcBef>
                <a:spcPts val="0"/>
              </a:spcBef>
              <a:buClr>
                <a:srgbClr val="FFCC00"/>
              </a:buClr>
              <a:buFont typeface="Wingdings" panose="05000000000000000000" pitchFamily="2" charset="2"/>
              <a:buNone/>
              <a:defRPr/>
            </a:pPr>
            <a:r>
              <a:rPr lang="it-IT" sz="3600" dirty="0">
                <a:latin typeface="Book Antiqua" pitchFamily="18" charset="0"/>
              </a:rPr>
              <a:t>	</a:t>
            </a:r>
          </a:p>
          <a:p>
            <a:pPr marL="609600" indent="-609600" algn="just" eaLnBrk="1" hangingPunct="1">
              <a:spcBef>
                <a:spcPts val="0"/>
              </a:spcBef>
              <a:buClr>
                <a:srgbClr val="FFCC00"/>
              </a:buClr>
              <a:buFont typeface="Wingdings" panose="05000000000000000000" pitchFamily="2" charset="2"/>
              <a:buNone/>
              <a:defRPr/>
            </a:pPr>
            <a:r>
              <a:rPr lang="it-IT" sz="1800" dirty="0">
                <a:latin typeface="Book Antiqua" pitchFamily="18" charset="0"/>
              </a:rPr>
              <a:t>Tabella E – Assegni di superinvalidità</a:t>
            </a:r>
            <a:r>
              <a:rPr lang="it-IT" sz="1800" dirty="0" smtClean="0">
                <a:latin typeface="Book Antiqua" pitchFamily="18" charset="0"/>
              </a:rPr>
              <a:t>:</a:t>
            </a:r>
          </a:p>
          <a:p>
            <a:pPr marL="609600" indent="-609600" algn="just" eaLnBrk="1" hangingPunct="1">
              <a:spcBef>
                <a:spcPts val="0"/>
              </a:spcBef>
              <a:buClr>
                <a:srgbClr val="FFCC00"/>
              </a:buClr>
              <a:buFont typeface="Wingdings" panose="05000000000000000000" pitchFamily="2" charset="2"/>
              <a:buNone/>
              <a:defRPr/>
            </a:pPr>
            <a:endParaRPr lang="it-IT" sz="1800" dirty="0">
              <a:latin typeface="Book Antiqua" pitchFamily="18" charset="0"/>
            </a:endParaRPr>
          </a:p>
          <a:p>
            <a:pPr marL="609600" indent="-609600" algn="just" eaLnBrk="1" hangingPunct="1">
              <a:spcBef>
                <a:spcPts val="0"/>
              </a:spcBef>
              <a:buClr>
                <a:srgbClr val="FFCC00"/>
              </a:buClr>
              <a:buFont typeface="Wingdings" panose="05000000000000000000" pitchFamily="2" charset="2"/>
              <a:buNone/>
              <a:defRPr/>
            </a:pPr>
            <a:r>
              <a:rPr lang="it-IT" sz="1800" dirty="0">
                <a:latin typeface="Book Antiqua" pitchFamily="18" charset="0"/>
              </a:rPr>
              <a:t>A) 2. Tubercolosi od altre infermità gravi al punto da determinare una assoluta e permanente incapacità a qualsiasi attività fisica e da rendere necessaria la continua o quasi continua degenza a letto</a:t>
            </a:r>
          </a:p>
          <a:p>
            <a:pPr marL="609600" indent="-609600" algn="just" eaLnBrk="1" hangingPunct="1">
              <a:spcBef>
                <a:spcPts val="0"/>
              </a:spcBef>
              <a:buClr>
                <a:srgbClr val="FFCC00"/>
              </a:buClr>
              <a:buFont typeface="Wingdings" panose="05000000000000000000" pitchFamily="2" charset="2"/>
              <a:buNone/>
              <a:defRPr/>
            </a:pPr>
            <a:endParaRPr lang="it-IT" sz="1800" dirty="0">
              <a:latin typeface="Book Antiqua" pitchFamily="18" charset="0"/>
            </a:endParaRPr>
          </a:p>
          <a:p>
            <a:pPr marL="609600" indent="-609600" algn="just" eaLnBrk="1" hangingPunct="1">
              <a:spcBef>
                <a:spcPts val="0"/>
              </a:spcBef>
              <a:buClr>
                <a:srgbClr val="FFCC00"/>
              </a:buClr>
              <a:buFont typeface="Wingdings" panose="05000000000000000000" pitchFamily="2" charset="2"/>
              <a:buNone/>
              <a:defRPr/>
            </a:pPr>
            <a:r>
              <a:rPr lang="it-IT" sz="1800" dirty="0">
                <a:latin typeface="Book Antiqua" pitchFamily="18" charset="0"/>
              </a:rPr>
              <a:t>F) 8. Tubercolosi od altre infermità gravi al punto da determinare una assoluta e permanente incapacità a qualsiasi attività fisica ma non tale da richiedere </a:t>
            </a:r>
            <a:r>
              <a:rPr lang="it-IT" sz="1800" dirty="0" smtClean="0">
                <a:latin typeface="Book Antiqua" pitchFamily="18" charset="0"/>
              </a:rPr>
              <a:t>la </a:t>
            </a:r>
            <a:r>
              <a:rPr lang="it-IT" sz="1800" dirty="0">
                <a:latin typeface="Book Antiqua" pitchFamily="18" charset="0"/>
              </a:rPr>
              <a:t>continua o quasi continua degenza a letto</a:t>
            </a:r>
          </a:p>
          <a:p>
            <a:pPr marL="609600" indent="-609600" algn="just" eaLnBrk="1" hangingPunct="1">
              <a:spcBef>
                <a:spcPts val="0"/>
              </a:spcBef>
              <a:buClr>
                <a:srgbClr val="FFCC00"/>
              </a:buClr>
              <a:buFont typeface="Wingdings" panose="05000000000000000000" pitchFamily="2" charset="2"/>
              <a:buNone/>
              <a:defRPr/>
            </a:pPr>
            <a:endParaRPr lang="it-IT" sz="1800" dirty="0">
              <a:latin typeface="Book Antiqua" pitchFamily="18" charset="0"/>
            </a:endParaRPr>
          </a:p>
          <a:p>
            <a:pPr marL="609600" indent="-609600" algn="just" eaLnBrk="1" hangingPunct="1">
              <a:spcBef>
                <a:spcPts val="0"/>
              </a:spcBef>
              <a:buClr>
                <a:srgbClr val="FFCC00"/>
              </a:buClr>
              <a:buFont typeface="Wingdings" panose="05000000000000000000" pitchFamily="2" charset="2"/>
              <a:buNone/>
              <a:defRPr/>
            </a:pPr>
            <a:r>
              <a:rPr lang="it-IT" sz="2000" dirty="0">
                <a:latin typeface="Book Antiqua" pitchFamily="18" charset="0"/>
              </a:rPr>
              <a:t>	</a:t>
            </a:r>
          </a:p>
        </p:txBody>
      </p:sp>
      <p:pic>
        <p:nvPicPr>
          <p:cNvPr id="21508"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4148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sz="3800" b="0" dirty="0">
                <a:solidFill>
                  <a:srgbClr val="FFCC00"/>
                </a:solidFill>
                <a:latin typeface="Book Antiqua" pitchFamily="18" charset="0"/>
              </a:rPr>
              <a:t>Valutazione dell’invalidità </a:t>
            </a:r>
            <a:br>
              <a:rPr lang="it-IT" sz="3800" b="0" dirty="0">
                <a:solidFill>
                  <a:srgbClr val="FFCC00"/>
                </a:solidFill>
                <a:latin typeface="Book Antiqua" pitchFamily="18" charset="0"/>
              </a:rPr>
            </a:br>
            <a:r>
              <a:rPr lang="it-IT" sz="3800" b="0" dirty="0">
                <a:solidFill>
                  <a:srgbClr val="FFCC00"/>
                </a:solidFill>
                <a:latin typeface="Book Antiqua" pitchFamily="18" charset="0"/>
              </a:rPr>
              <a:t>da neoplasie</a:t>
            </a:r>
          </a:p>
        </p:txBody>
      </p:sp>
      <p:sp>
        <p:nvSpPr>
          <p:cNvPr id="35843" name="Rectangle 3">
            <a:extLst/>
          </p:cNvPr>
          <p:cNvSpPr>
            <a:spLocks noGrp="1" noChangeArrowheads="1"/>
          </p:cNvSpPr>
          <p:nvPr>
            <p:ph type="body" idx="1"/>
          </p:nvPr>
        </p:nvSpPr>
        <p:spPr>
          <a:xfrm>
            <a:off x="179388" y="2133600"/>
            <a:ext cx="8496300" cy="4464050"/>
          </a:xfrm>
        </p:spPr>
        <p:txBody>
          <a:bodyPr/>
          <a:lstStyle/>
          <a:p>
            <a:pPr marL="609600" indent="-609600" algn="ctr" eaLnBrk="1" hangingPunct="1">
              <a:buClr>
                <a:srgbClr val="FFCC00"/>
              </a:buClr>
              <a:buFont typeface="Wingdings" panose="05000000000000000000" pitchFamily="2" charset="2"/>
              <a:buNone/>
              <a:defRPr/>
            </a:pPr>
            <a:r>
              <a:rPr lang="it-IT" sz="3600" dirty="0">
                <a:latin typeface="Book Antiqua" pitchFamily="18" charset="0"/>
              </a:rPr>
              <a:t>	</a:t>
            </a:r>
            <a:r>
              <a:rPr lang="it-IT" dirty="0">
                <a:latin typeface="Book Antiqua" pitchFamily="18" charset="0"/>
              </a:rPr>
              <a:t>Pensione privilegiata di guerra indiretta</a:t>
            </a:r>
          </a:p>
          <a:p>
            <a:pPr marL="609600" indent="-609600" algn="ctr" eaLnBrk="1" hangingPunct="1">
              <a:buClr>
                <a:srgbClr val="FFCC00"/>
              </a:buClr>
              <a:buFont typeface="Wingdings" panose="05000000000000000000" pitchFamily="2" charset="2"/>
              <a:buNone/>
              <a:defRPr/>
            </a:pPr>
            <a:r>
              <a:rPr lang="it-IT" dirty="0">
                <a:latin typeface="Book Antiqua" pitchFamily="18" charset="0"/>
              </a:rPr>
              <a:t>Reversibilità Pensione privilegiata di guerra </a:t>
            </a:r>
          </a:p>
          <a:p>
            <a:pPr marL="609600" indent="-609600" algn="ctr" eaLnBrk="1" hangingPunct="1">
              <a:buClr>
                <a:srgbClr val="FFCC00"/>
              </a:buClr>
              <a:buFont typeface="Wingdings" panose="05000000000000000000" pitchFamily="2" charset="2"/>
              <a:buNone/>
              <a:defRPr/>
            </a:pPr>
            <a:endParaRPr lang="it-IT" sz="800" dirty="0">
              <a:latin typeface="Book Antiqua" pitchFamily="18" charset="0"/>
            </a:endParaRPr>
          </a:p>
          <a:p>
            <a:pPr marL="609600" indent="-609600" algn="just" eaLnBrk="1" hangingPunct="1">
              <a:spcBef>
                <a:spcPts val="0"/>
              </a:spcBef>
              <a:buClr>
                <a:srgbClr val="FFCC00"/>
              </a:buClr>
              <a:buFont typeface="Wingdings" panose="05000000000000000000" pitchFamily="2" charset="2"/>
              <a:buNone/>
              <a:defRPr/>
            </a:pPr>
            <a:endParaRPr lang="it-IT" sz="1600" b="1" dirty="0" smtClean="0">
              <a:latin typeface="Book Antiqua" pitchFamily="18" charset="0"/>
            </a:endParaRPr>
          </a:p>
          <a:p>
            <a:pPr marL="609600" indent="-609600" algn="just" eaLnBrk="1" hangingPunct="1">
              <a:spcBef>
                <a:spcPts val="0"/>
              </a:spcBef>
              <a:buClr>
                <a:srgbClr val="FFCC00"/>
              </a:buClr>
              <a:buFont typeface="Wingdings" panose="05000000000000000000" pitchFamily="2" charset="2"/>
              <a:buNone/>
              <a:defRPr/>
            </a:pPr>
            <a:r>
              <a:rPr lang="it-IT" sz="1600" b="1" dirty="0" smtClean="0">
                <a:latin typeface="Book Antiqua" pitchFamily="18" charset="0"/>
              </a:rPr>
              <a:t>L</a:t>
            </a:r>
            <a:r>
              <a:rPr lang="it-IT" sz="1600" b="1" dirty="0">
                <a:latin typeface="Book Antiqua" pitchFamily="18" charset="0"/>
              </a:rPr>
              <a:t>. 10.8.1950, n. 648</a:t>
            </a:r>
            <a:r>
              <a:rPr lang="it-IT" sz="1600" dirty="0">
                <a:latin typeface="Book Antiqua" pitchFamily="18" charset="0"/>
              </a:rPr>
              <a:t>: inabilità a qualsiasi proficuo lavoro solo per infermità ascrivibile alla </a:t>
            </a:r>
            <a:r>
              <a:rPr lang="it-IT" sz="1600" dirty="0" smtClean="0">
                <a:latin typeface="Book Antiqua" pitchFamily="18" charset="0"/>
              </a:rPr>
              <a:t>I categoria </a:t>
            </a:r>
            <a:r>
              <a:rPr lang="it-IT" sz="1600" dirty="0">
                <a:latin typeface="Book Antiqua" pitchFamily="18" charset="0"/>
              </a:rPr>
              <a:t>della tabella A (fascia di riduzione della cosiddetta capacità lavorativa generica compresa fra </a:t>
            </a:r>
            <a:r>
              <a:rPr lang="it-IT" sz="1600" dirty="0" smtClean="0">
                <a:latin typeface="Book Antiqua" pitchFamily="18" charset="0"/>
              </a:rPr>
              <a:t>l’81 </a:t>
            </a:r>
            <a:r>
              <a:rPr lang="it-IT" sz="1600" dirty="0">
                <a:latin typeface="Book Antiqua" pitchFamily="18" charset="0"/>
              </a:rPr>
              <a:t>ed il 100%). </a:t>
            </a:r>
          </a:p>
          <a:p>
            <a:pPr>
              <a:defRPr/>
            </a:pPr>
            <a:endParaRPr lang="it-IT" sz="1000" dirty="0">
              <a:latin typeface="Book Antiqua" pitchFamily="18" charset="0"/>
            </a:endParaRPr>
          </a:p>
          <a:p>
            <a:pPr>
              <a:buFont typeface="Wingdings" panose="05000000000000000000" pitchFamily="2" charset="2"/>
              <a:buNone/>
              <a:defRPr/>
            </a:pPr>
            <a:r>
              <a:rPr lang="it-IT" sz="1600" b="1" dirty="0">
                <a:latin typeface="Book Antiqua" pitchFamily="18" charset="0"/>
              </a:rPr>
              <a:t>Leggi 9.11.1961, n. 1240 (art. 19), 18.3.1968, n. 313 (art. 75), D.P.R. 23.12.1978, n. 915 (art. 65): </a:t>
            </a:r>
            <a:r>
              <a:rPr lang="it-IT" sz="1600" dirty="0">
                <a:latin typeface="Book Antiqua" pitchFamily="18" charset="0"/>
              </a:rPr>
              <a:t>inabilità a qualsiasi proficuo lavoro da accertarsi di volta in volta, a prescindere dalla categoria di </a:t>
            </a:r>
            <a:r>
              <a:rPr lang="it-IT" sz="1600" dirty="0" err="1">
                <a:latin typeface="Book Antiqua" pitchFamily="18" charset="0"/>
              </a:rPr>
              <a:t>ascrivibilità</a:t>
            </a:r>
            <a:r>
              <a:rPr lang="it-IT" sz="1600" dirty="0">
                <a:latin typeface="Book Antiqua" pitchFamily="18" charset="0"/>
              </a:rPr>
              <a:t> dell’infermità diagnosticata valutazione svincolata da qualsivoglia riferimento tabellare. </a:t>
            </a:r>
          </a:p>
          <a:p>
            <a:pPr>
              <a:defRPr/>
            </a:pPr>
            <a:endParaRPr lang="it-IT" sz="1000" dirty="0">
              <a:latin typeface="Book Antiqua" pitchFamily="18" charset="0"/>
            </a:endParaRPr>
          </a:p>
          <a:p>
            <a:pPr>
              <a:buFont typeface="Wingdings" panose="05000000000000000000" pitchFamily="2" charset="2"/>
              <a:buNone/>
              <a:defRPr/>
            </a:pPr>
            <a:r>
              <a:rPr lang="it-IT" sz="1600" b="1" dirty="0" smtClean="0">
                <a:latin typeface="Book Antiqua" pitchFamily="18" charset="0"/>
              </a:rPr>
              <a:t>L. </a:t>
            </a:r>
            <a:r>
              <a:rPr lang="it-IT" sz="1600" b="1" dirty="0">
                <a:latin typeface="Book Antiqua" pitchFamily="18" charset="0"/>
              </a:rPr>
              <a:t>6.10.1986, n. 656, art. 5</a:t>
            </a:r>
            <a:r>
              <a:rPr lang="it-IT" sz="1600" dirty="0">
                <a:latin typeface="Book Antiqua" pitchFamily="18" charset="0"/>
              </a:rPr>
              <a:t>: abrogazione della presunzione dell’inabilità a qualsiasi proficuo lavoro al compimento del 65° anno di età (art. 65, D.P.R. 915/78) il requisito deve essere in concreto accertato in ogni caso. </a:t>
            </a:r>
          </a:p>
          <a:p>
            <a:pPr>
              <a:defRPr/>
            </a:pPr>
            <a:endParaRPr lang="it-IT" sz="1800" dirty="0"/>
          </a:p>
          <a:p>
            <a:pPr>
              <a:defRPr/>
            </a:pPr>
            <a:endParaRPr lang="it-IT" dirty="0"/>
          </a:p>
        </p:txBody>
      </p:sp>
      <p:pic>
        <p:nvPicPr>
          <p:cNvPr id="22532"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59144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sz="3800" b="0" dirty="0">
                <a:solidFill>
                  <a:srgbClr val="FFCC00"/>
                </a:solidFill>
                <a:latin typeface="Book Antiqua" pitchFamily="18" charset="0"/>
              </a:rPr>
              <a:t>Valutazione dell’invalidità </a:t>
            </a:r>
            <a:br>
              <a:rPr lang="it-IT" sz="3800" b="0" dirty="0">
                <a:solidFill>
                  <a:srgbClr val="FFCC00"/>
                </a:solidFill>
                <a:latin typeface="Book Antiqua" pitchFamily="18" charset="0"/>
              </a:rPr>
            </a:br>
            <a:r>
              <a:rPr lang="it-IT" sz="3800" b="0" dirty="0">
                <a:solidFill>
                  <a:srgbClr val="FFCC00"/>
                </a:solidFill>
                <a:latin typeface="Book Antiqua" pitchFamily="18" charset="0"/>
              </a:rPr>
              <a:t>da neoplasie</a:t>
            </a:r>
          </a:p>
        </p:txBody>
      </p:sp>
      <p:sp>
        <p:nvSpPr>
          <p:cNvPr id="35843" name="Rectangle 3">
            <a:extLst/>
          </p:cNvPr>
          <p:cNvSpPr>
            <a:spLocks noGrp="1" noChangeArrowheads="1"/>
          </p:cNvSpPr>
          <p:nvPr>
            <p:ph type="body" idx="1"/>
          </p:nvPr>
        </p:nvSpPr>
        <p:spPr>
          <a:xfrm>
            <a:off x="179388" y="2133600"/>
            <a:ext cx="8496300" cy="4464050"/>
          </a:xfrm>
        </p:spPr>
        <p:txBody>
          <a:bodyPr/>
          <a:lstStyle/>
          <a:p>
            <a:pPr marL="609600" indent="-609600" algn="ctr" eaLnBrk="1" hangingPunct="1">
              <a:buClr>
                <a:srgbClr val="FFCC00"/>
              </a:buClr>
              <a:buFont typeface="Wingdings" panose="05000000000000000000" pitchFamily="2" charset="2"/>
              <a:buNone/>
              <a:defRPr/>
            </a:pPr>
            <a:r>
              <a:rPr lang="it-IT" sz="3600" dirty="0">
                <a:latin typeface="Book Antiqua" pitchFamily="18" charset="0"/>
              </a:rPr>
              <a:t>	</a:t>
            </a:r>
            <a:r>
              <a:rPr lang="it-IT" dirty="0">
                <a:latin typeface="Book Antiqua" pitchFamily="18" charset="0"/>
              </a:rPr>
              <a:t>Pensione privilegiata di guerra indiretta</a:t>
            </a:r>
          </a:p>
          <a:p>
            <a:pPr marL="609600" indent="-609600" algn="ctr" eaLnBrk="1" hangingPunct="1">
              <a:buClr>
                <a:srgbClr val="FFCC00"/>
              </a:buClr>
              <a:buFont typeface="Wingdings" panose="05000000000000000000" pitchFamily="2" charset="2"/>
              <a:buNone/>
              <a:defRPr/>
            </a:pPr>
            <a:r>
              <a:rPr lang="it-IT" dirty="0">
                <a:latin typeface="Book Antiqua" pitchFamily="18" charset="0"/>
              </a:rPr>
              <a:t>Reversibilità Pensione privilegiata di guerra </a:t>
            </a:r>
          </a:p>
          <a:p>
            <a:pPr marL="609600" indent="-609600" algn="ctr" eaLnBrk="1" hangingPunct="1">
              <a:buClr>
                <a:srgbClr val="FFCC00"/>
              </a:buClr>
              <a:buFont typeface="Wingdings" panose="05000000000000000000" pitchFamily="2" charset="2"/>
              <a:buNone/>
              <a:defRPr/>
            </a:pPr>
            <a:endParaRPr lang="it-IT" sz="800" dirty="0">
              <a:latin typeface="Book Antiqua" pitchFamily="18" charset="0"/>
            </a:endParaRPr>
          </a:p>
          <a:p>
            <a:pPr marL="609600" indent="-609600" algn="just" eaLnBrk="1" hangingPunct="1">
              <a:spcBef>
                <a:spcPts val="0"/>
              </a:spcBef>
              <a:buClr>
                <a:srgbClr val="FFCC00"/>
              </a:buClr>
              <a:buFont typeface="Wingdings" panose="05000000000000000000" pitchFamily="2" charset="2"/>
              <a:buNone/>
              <a:defRPr/>
            </a:pPr>
            <a:r>
              <a:rPr lang="it-IT" sz="3600" dirty="0">
                <a:latin typeface="Book Antiqua" pitchFamily="18" charset="0"/>
              </a:rPr>
              <a:t>	</a:t>
            </a:r>
          </a:p>
          <a:p>
            <a:pPr marL="609600" indent="-609600" algn="just" eaLnBrk="1" hangingPunct="1">
              <a:spcBef>
                <a:spcPts val="0"/>
              </a:spcBef>
              <a:buClr>
                <a:srgbClr val="FFCC00"/>
              </a:buClr>
              <a:buFont typeface="Wingdings" panose="05000000000000000000" pitchFamily="2" charset="2"/>
              <a:buNone/>
              <a:defRPr/>
            </a:pPr>
            <a:r>
              <a:rPr lang="it-IT" sz="1800" dirty="0">
                <a:latin typeface="Book Antiqua" pitchFamily="18" charset="0"/>
              </a:rPr>
              <a:t>	Inabilità a qualsiasi proficuo lavoro (circolari MEF n. 850 del 31/07/2008 e n. 984 del 18/12/2018): non si identifica con l’assoluta e permanente impossibilità a svolgere qualsiasi attività lavorativa, né con la totale inabilità generica di cui all’invalidità civile, ma si riferisce alla perdita delle capacità di dedicarsi ad un lavoro remunerativo, concretamente prospettabile alla luce del quadro invalidante nonché dell’età, del sesso, del grado di istruzione e delle attitudini professionali dell’interessato.</a:t>
            </a:r>
          </a:p>
          <a:p>
            <a:pPr marL="609600" indent="-609600" algn="just" eaLnBrk="1" hangingPunct="1">
              <a:spcBef>
                <a:spcPts val="0"/>
              </a:spcBef>
              <a:buClr>
                <a:srgbClr val="FFCC00"/>
              </a:buClr>
              <a:buFont typeface="Wingdings" panose="05000000000000000000" pitchFamily="2" charset="2"/>
              <a:buNone/>
              <a:defRPr/>
            </a:pPr>
            <a:r>
              <a:rPr lang="it-IT" sz="1800" dirty="0">
                <a:latin typeface="Book Antiqua" pitchFamily="18" charset="0"/>
              </a:rPr>
              <a:t> </a:t>
            </a:r>
            <a:endParaRPr lang="it-IT" sz="2000" dirty="0">
              <a:latin typeface="Book Antiqua" pitchFamily="18" charset="0"/>
            </a:endParaRPr>
          </a:p>
        </p:txBody>
      </p:sp>
      <p:pic>
        <p:nvPicPr>
          <p:cNvPr id="23556"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28453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sz="3800" b="0" dirty="0">
                <a:solidFill>
                  <a:srgbClr val="FFCC00"/>
                </a:solidFill>
                <a:latin typeface="Book Antiqua" pitchFamily="18" charset="0"/>
              </a:rPr>
              <a:t>Valutazione dell’invalidità </a:t>
            </a:r>
            <a:br>
              <a:rPr lang="it-IT" sz="3800" b="0" dirty="0">
                <a:solidFill>
                  <a:srgbClr val="FFCC00"/>
                </a:solidFill>
                <a:latin typeface="Book Antiqua" pitchFamily="18" charset="0"/>
              </a:rPr>
            </a:br>
            <a:r>
              <a:rPr lang="it-IT" sz="3800" b="0" dirty="0">
                <a:solidFill>
                  <a:srgbClr val="FFCC00"/>
                </a:solidFill>
                <a:latin typeface="Book Antiqua" pitchFamily="18" charset="0"/>
              </a:rPr>
              <a:t>da neoplasie</a:t>
            </a:r>
          </a:p>
        </p:txBody>
      </p:sp>
      <p:sp>
        <p:nvSpPr>
          <p:cNvPr id="35843" name="Rectangle 3">
            <a:extLst/>
          </p:cNvPr>
          <p:cNvSpPr>
            <a:spLocks noGrp="1" noChangeArrowheads="1"/>
          </p:cNvSpPr>
          <p:nvPr>
            <p:ph type="body" idx="1"/>
          </p:nvPr>
        </p:nvSpPr>
        <p:spPr>
          <a:xfrm>
            <a:off x="539750" y="2276475"/>
            <a:ext cx="8329613" cy="4321175"/>
          </a:xfrm>
        </p:spPr>
        <p:txBody>
          <a:bodyPr/>
          <a:lstStyle/>
          <a:p>
            <a:pPr marL="609600" indent="-609600" algn="ctr" eaLnBrk="1" hangingPunct="1">
              <a:buClr>
                <a:srgbClr val="FFCC00"/>
              </a:buClr>
              <a:buFont typeface="Wingdings" panose="05000000000000000000" pitchFamily="2" charset="2"/>
              <a:buNone/>
              <a:defRPr/>
            </a:pPr>
            <a:r>
              <a:rPr lang="it-IT" sz="2400" dirty="0">
                <a:latin typeface="Book Antiqua" pitchFamily="18" charset="0"/>
              </a:rPr>
              <a:t>	</a:t>
            </a:r>
            <a:r>
              <a:rPr lang="it-IT" sz="4000" dirty="0" smtClean="0">
                <a:latin typeface="Book Antiqua" pitchFamily="18" charset="0"/>
              </a:rPr>
              <a:t>L. 335/1995</a:t>
            </a:r>
            <a:endParaRPr lang="it-IT" sz="4000" dirty="0">
              <a:latin typeface="Book Antiqua" pitchFamily="18" charset="0"/>
            </a:endParaRPr>
          </a:p>
          <a:p>
            <a:pPr marL="609600" indent="-609600" algn="ctr" eaLnBrk="1" hangingPunct="1">
              <a:buClr>
                <a:srgbClr val="FFCC00"/>
              </a:buClr>
              <a:buFont typeface="Wingdings" panose="05000000000000000000" pitchFamily="2" charset="2"/>
              <a:buNone/>
              <a:defRPr/>
            </a:pPr>
            <a:endParaRPr lang="it-IT" sz="2400" dirty="0">
              <a:latin typeface="Book Antiqua" pitchFamily="18" charset="0"/>
            </a:endParaRPr>
          </a:p>
          <a:p>
            <a:pPr marL="609600" indent="-609600" algn="ctr" eaLnBrk="1" hangingPunct="1">
              <a:spcBef>
                <a:spcPts val="0"/>
              </a:spcBef>
              <a:buClr>
                <a:srgbClr val="FFCC00"/>
              </a:buClr>
              <a:buFont typeface="Wingdings" panose="05000000000000000000" pitchFamily="2" charset="2"/>
              <a:buNone/>
              <a:defRPr/>
            </a:pPr>
            <a:r>
              <a:rPr lang="it-IT" sz="2400" dirty="0">
                <a:effectLst/>
              </a:rPr>
              <a:t>L'</a:t>
            </a:r>
            <a:r>
              <a:rPr lang="it-IT" sz="2400" b="1" dirty="0">
                <a:effectLst/>
              </a:rPr>
              <a:t>articolo 2</a:t>
            </a:r>
            <a:r>
              <a:rPr lang="it-IT" sz="2400" dirty="0">
                <a:effectLst/>
              </a:rPr>
              <a:t>, </a:t>
            </a:r>
            <a:r>
              <a:rPr lang="it-IT" sz="2400" b="1" dirty="0">
                <a:effectLst/>
              </a:rPr>
              <a:t>comma 12</a:t>
            </a:r>
            <a:r>
              <a:rPr lang="it-IT" sz="2400" dirty="0">
                <a:effectLst/>
              </a:rPr>
              <a:t>, </a:t>
            </a:r>
            <a:r>
              <a:rPr lang="it-IT" sz="2400" b="1" dirty="0">
                <a:effectLst/>
              </a:rPr>
              <a:t>legge 8 agosto 1995</a:t>
            </a:r>
            <a:r>
              <a:rPr lang="it-IT" sz="2400" dirty="0">
                <a:effectLst/>
              </a:rPr>
              <a:t>, </a:t>
            </a:r>
            <a:r>
              <a:rPr lang="it-IT" sz="2400" b="1" dirty="0">
                <a:effectLst/>
              </a:rPr>
              <a:t>n. 335</a:t>
            </a:r>
            <a:r>
              <a:rPr lang="it-IT" sz="2400" dirty="0">
                <a:effectLst/>
              </a:rPr>
              <a:t> prevede per i dipendenti pubblici il diritto a conseguire un trattamento pensionistico nei casi in cui la cessazione del servizio sia dovuta a infermità non dipendente da causa di servizio e per la quale gli interessati si trovino «nell'assoluta e permanente impossibilità di svolgere qualsiasi attività lavorativa».</a:t>
            </a:r>
            <a:endParaRPr lang="it-IT" sz="2400" dirty="0">
              <a:latin typeface="Book Antiqua" pitchFamily="18" charset="0"/>
            </a:endParaRPr>
          </a:p>
          <a:p>
            <a:pPr marL="609600" indent="-609600" algn="just" eaLnBrk="1" hangingPunct="1">
              <a:buClr>
                <a:srgbClr val="FFCC00"/>
              </a:buClr>
              <a:buFont typeface="Wingdings" panose="05000000000000000000" pitchFamily="2" charset="2"/>
              <a:buNone/>
              <a:defRPr/>
            </a:pPr>
            <a:endParaRPr lang="it-IT" dirty="0">
              <a:latin typeface="Book Antiqua" pitchFamily="18" charset="0"/>
            </a:endParaRPr>
          </a:p>
        </p:txBody>
      </p:sp>
      <p:pic>
        <p:nvPicPr>
          <p:cNvPr id="24580"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77380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sz="3800" b="0" dirty="0">
                <a:solidFill>
                  <a:srgbClr val="FFCC00"/>
                </a:solidFill>
                <a:latin typeface="Book Antiqua" pitchFamily="18" charset="0"/>
              </a:rPr>
              <a:t>Valutazione dell’invalidità </a:t>
            </a:r>
            <a:br>
              <a:rPr lang="it-IT" sz="3800" b="0" dirty="0">
                <a:solidFill>
                  <a:srgbClr val="FFCC00"/>
                </a:solidFill>
                <a:latin typeface="Book Antiqua" pitchFamily="18" charset="0"/>
              </a:rPr>
            </a:br>
            <a:r>
              <a:rPr lang="it-IT" sz="3800" b="0" dirty="0">
                <a:solidFill>
                  <a:srgbClr val="FFCC00"/>
                </a:solidFill>
                <a:latin typeface="Book Antiqua" pitchFamily="18" charset="0"/>
              </a:rPr>
              <a:t>da neoplasie</a:t>
            </a:r>
          </a:p>
        </p:txBody>
      </p:sp>
      <p:sp>
        <p:nvSpPr>
          <p:cNvPr id="35843" name="Rectangle 3">
            <a:extLst/>
          </p:cNvPr>
          <p:cNvSpPr>
            <a:spLocks noGrp="1" noChangeArrowheads="1"/>
          </p:cNvSpPr>
          <p:nvPr>
            <p:ph type="body" idx="1"/>
          </p:nvPr>
        </p:nvSpPr>
        <p:spPr>
          <a:xfrm>
            <a:off x="179388" y="1844675"/>
            <a:ext cx="8689975" cy="4752975"/>
          </a:xfrm>
        </p:spPr>
        <p:txBody>
          <a:bodyPr/>
          <a:lstStyle/>
          <a:p>
            <a:pPr marL="609600" indent="-609600" algn="ctr" eaLnBrk="1" hangingPunct="1">
              <a:buClr>
                <a:srgbClr val="FFCC00"/>
              </a:buClr>
              <a:buFont typeface="Wingdings" panose="05000000000000000000" pitchFamily="2" charset="2"/>
              <a:buNone/>
              <a:defRPr/>
            </a:pPr>
            <a:r>
              <a:rPr lang="it-IT" sz="2400" dirty="0">
                <a:latin typeface="Book Antiqua" pitchFamily="18" charset="0"/>
              </a:rPr>
              <a:t>	</a:t>
            </a:r>
            <a:r>
              <a:rPr lang="it-IT" sz="4000" dirty="0" smtClean="0">
                <a:latin typeface="Book Antiqua" pitchFamily="18" charset="0"/>
              </a:rPr>
              <a:t>L. 335/1995</a:t>
            </a:r>
          </a:p>
          <a:p>
            <a:pPr marL="609600" indent="-609600" algn="ctr" eaLnBrk="1" hangingPunct="1">
              <a:buClr>
                <a:srgbClr val="FFCC00"/>
              </a:buClr>
              <a:buFont typeface="Wingdings" panose="05000000000000000000" pitchFamily="2" charset="2"/>
              <a:buNone/>
              <a:defRPr/>
            </a:pPr>
            <a:r>
              <a:rPr lang="it-IT" sz="2800" dirty="0" smtClean="0">
                <a:latin typeface="Book Antiqua" pitchFamily="18" charset="0"/>
              </a:rPr>
              <a:t>Parametro valutativo: capacità lavorativa specifica</a:t>
            </a:r>
          </a:p>
          <a:p>
            <a:pPr marL="609600" indent="-609600" algn="ctr" eaLnBrk="1" hangingPunct="1">
              <a:buClr>
                <a:srgbClr val="FFCC00"/>
              </a:buClr>
              <a:buFont typeface="Wingdings" panose="05000000000000000000" pitchFamily="2" charset="2"/>
              <a:buNone/>
              <a:defRPr/>
            </a:pPr>
            <a:endParaRPr lang="it-IT" sz="800" dirty="0" smtClean="0">
              <a:latin typeface="Book Antiqua" pitchFamily="18" charset="0"/>
            </a:endParaRPr>
          </a:p>
          <a:p>
            <a:pPr marL="609600" indent="-609600" algn="ctr" eaLnBrk="1" hangingPunct="1">
              <a:buClr>
                <a:srgbClr val="FFCC00"/>
              </a:buClr>
              <a:buFont typeface="Wingdings" panose="05000000000000000000" pitchFamily="2" charset="2"/>
              <a:buNone/>
              <a:defRPr/>
            </a:pPr>
            <a:r>
              <a:rPr lang="it-IT" sz="2000" dirty="0" smtClean="0">
                <a:latin typeface="Book Antiqua" pitchFamily="18" charset="0"/>
              </a:rPr>
              <a:t>Giudizi (circolare MEF 972/2015)</a:t>
            </a:r>
            <a:endParaRPr lang="it-IT" sz="2000" dirty="0">
              <a:latin typeface="Book Antiqua" pitchFamily="18" charset="0"/>
            </a:endParaRPr>
          </a:p>
          <a:p>
            <a:pPr marL="609600" indent="-609600" algn="ctr" eaLnBrk="1" hangingPunct="1">
              <a:buClr>
                <a:srgbClr val="FFCC00"/>
              </a:buClr>
              <a:buFont typeface="Wingdings" panose="05000000000000000000" pitchFamily="2" charset="2"/>
              <a:buNone/>
              <a:defRPr/>
            </a:pPr>
            <a:endParaRPr lang="it-IT" sz="900" dirty="0">
              <a:latin typeface="Book Antiqua" pitchFamily="18" charset="0"/>
            </a:endParaRPr>
          </a:p>
          <a:p>
            <a:pPr>
              <a:buFont typeface="Wingdings" panose="05000000000000000000" pitchFamily="2" charset="2"/>
              <a:buNone/>
              <a:defRPr/>
            </a:pPr>
            <a:r>
              <a:rPr lang="it-IT" sz="1800" dirty="0" smtClean="0"/>
              <a:t>Si Idoneo al servizio</a:t>
            </a:r>
          </a:p>
          <a:p>
            <a:pPr>
              <a:buFont typeface="Wingdings" panose="05000000000000000000" pitchFamily="2" charset="2"/>
              <a:buNone/>
              <a:defRPr/>
            </a:pPr>
            <a:r>
              <a:rPr lang="it-IT" sz="1800" dirty="0" smtClean="0"/>
              <a:t>SI idoneo al servizio, </a:t>
            </a:r>
            <a:r>
              <a:rPr lang="it-IT" sz="1400" i="1" dirty="0" smtClean="0"/>
              <a:t>fatte salve le prescrizioni del medico competente</a:t>
            </a:r>
          </a:p>
          <a:p>
            <a:pPr>
              <a:buFont typeface="Wingdings" panose="05000000000000000000" pitchFamily="2" charset="2"/>
              <a:buNone/>
              <a:defRPr/>
            </a:pPr>
            <a:r>
              <a:rPr lang="it-IT" sz="1800" dirty="0" smtClean="0"/>
              <a:t>NON idoneo temporaneamente al servizio in modo assoluto fino alla data </a:t>
            </a:r>
            <a:r>
              <a:rPr lang="it-IT" sz="1800" dirty="0" err="1" smtClean="0"/>
              <a:t>del……</a:t>
            </a:r>
            <a:endParaRPr lang="it-IT" sz="1800" dirty="0" smtClean="0"/>
          </a:p>
          <a:p>
            <a:pPr>
              <a:buFont typeface="Wingdings" panose="05000000000000000000" pitchFamily="2" charset="2"/>
              <a:buNone/>
              <a:defRPr/>
            </a:pPr>
            <a:r>
              <a:rPr lang="it-IT" sz="1800" dirty="0" smtClean="0"/>
              <a:t>NON idoneo permanentemente/temporaneamente al servizio in modo relativo fino alla data </a:t>
            </a:r>
            <a:r>
              <a:rPr lang="it-IT" sz="1800" dirty="0" err="1" smtClean="0"/>
              <a:t>del…</a:t>
            </a:r>
            <a:r>
              <a:rPr lang="it-IT" sz="1800" dirty="0" smtClean="0"/>
              <a:t>.</a:t>
            </a:r>
            <a:r>
              <a:rPr lang="it-IT" sz="1800" i="1" dirty="0" smtClean="0"/>
              <a:t> </a:t>
            </a:r>
            <a:r>
              <a:rPr lang="it-IT" sz="1400" i="1" dirty="0" smtClean="0"/>
              <a:t>allo svolgimento delle seguenti mansioni proprie del profilo professionale di appartenenza</a:t>
            </a:r>
            <a:r>
              <a:rPr lang="it-IT" sz="1400" dirty="0" smtClean="0"/>
              <a:t>: </a:t>
            </a:r>
            <a:r>
              <a:rPr lang="it-IT" sz="1400" i="1" dirty="0" smtClean="0"/>
              <a:t>indicare le mansioni/attività espressamente indicate dal mansionario)</a:t>
            </a:r>
          </a:p>
          <a:p>
            <a:pPr>
              <a:buFont typeface="Wingdings" panose="05000000000000000000" pitchFamily="2" charset="2"/>
              <a:buNone/>
              <a:defRPr/>
            </a:pPr>
            <a:r>
              <a:rPr lang="it-IT" sz="1800" dirty="0" smtClean="0"/>
              <a:t>NON idoneo permanentemente/temporaneamente al servizio in modo relativo fino alla data del … allo svolgimento di tutte le mansioni proprie o equivalenti del profilo di inquadramento. </a:t>
            </a:r>
            <a:r>
              <a:rPr lang="it-IT" sz="1400" i="1" dirty="0" smtClean="0"/>
              <a:t>Controindicato lo svolgimento di ogni mansione che (Precisare in modo dettagliato ogni controindicazione che possa consentire all'Amministrazione di </a:t>
            </a:r>
            <a:r>
              <a:rPr lang="it-IT" sz="1400" i="1" dirty="0" err="1" smtClean="0"/>
              <a:t>ricognire</a:t>
            </a:r>
            <a:r>
              <a:rPr lang="it-IT" sz="1400" i="1" dirty="0" smtClean="0"/>
              <a:t> mansioni compatibili e diverse di altro profilo da conferire)</a:t>
            </a:r>
          </a:p>
        </p:txBody>
      </p:sp>
      <p:pic>
        <p:nvPicPr>
          <p:cNvPr id="25604"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02091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sz="3800" b="0" dirty="0">
                <a:solidFill>
                  <a:srgbClr val="FFCC00"/>
                </a:solidFill>
                <a:latin typeface="Book Antiqua" pitchFamily="18" charset="0"/>
              </a:rPr>
              <a:t>Valutazione dell’invalidità </a:t>
            </a:r>
            <a:br>
              <a:rPr lang="it-IT" sz="3800" b="0" dirty="0">
                <a:solidFill>
                  <a:srgbClr val="FFCC00"/>
                </a:solidFill>
                <a:latin typeface="Book Antiqua" pitchFamily="18" charset="0"/>
              </a:rPr>
            </a:br>
            <a:r>
              <a:rPr lang="it-IT" sz="3800" b="0" dirty="0">
                <a:solidFill>
                  <a:srgbClr val="FFCC00"/>
                </a:solidFill>
                <a:latin typeface="Book Antiqua" pitchFamily="18" charset="0"/>
              </a:rPr>
              <a:t>da neoplasie</a:t>
            </a:r>
          </a:p>
        </p:txBody>
      </p:sp>
      <p:sp>
        <p:nvSpPr>
          <p:cNvPr id="35843" name="Rectangle 3">
            <a:extLst/>
          </p:cNvPr>
          <p:cNvSpPr>
            <a:spLocks noGrp="1" noChangeArrowheads="1"/>
          </p:cNvSpPr>
          <p:nvPr>
            <p:ph type="body" idx="1"/>
          </p:nvPr>
        </p:nvSpPr>
        <p:spPr>
          <a:xfrm>
            <a:off x="539750" y="2276475"/>
            <a:ext cx="8329613" cy="4321175"/>
          </a:xfrm>
        </p:spPr>
        <p:txBody>
          <a:bodyPr/>
          <a:lstStyle/>
          <a:p>
            <a:pPr marL="609600" indent="-609600" algn="ctr" eaLnBrk="1" hangingPunct="1">
              <a:buClr>
                <a:srgbClr val="FFCC00"/>
              </a:buClr>
              <a:buFont typeface="Wingdings" panose="05000000000000000000" pitchFamily="2" charset="2"/>
              <a:buNone/>
              <a:defRPr/>
            </a:pPr>
            <a:r>
              <a:rPr lang="it-IT" sz="2400" dirty="0">
                <a:latin typeface="Book Antiqua" pitchFamily="18" charset="0"/>
              </a:rPr>
              <a:t>	</a:t>
            </a:r>
            <a:r>
              <a:rPr lang="it-IT" sz="4000" dirty="0" smtClean="0">
                <a:latin typeface="Book Antiqua" pitchFamily="18" charset="0"/>
              </a:rPr>
              <a:t>L. 335/1995</a:t>
            </a:r>
          </a:p>
          <a:p>
            <a:pPr marL="609600" indent="-609600" algn="ctr" eaLnBrk="1" hangingPunct="1">
              <a:buClr>
                <a:srgbClr val="FFCC00"/>
              </a:buClr>
              <a:buFont typeface="Wingdings" panose="05000000000000000000" pitchFamily="2" charset="2"/>
              <a:buNone/>
              <a:defRPr/>
            </a:pPr>
            <a:endParaRPr lang="it-IT" sz="900" dirty="0">
              <a:latin typeface="Book Antiqua" pitchFamily="18" charset="0"/>
            </a:endParaRPr>
          </a:p>
          <a:p>
            <a:pPr>
              <a:defRPr/>
            </a:pPr>
            <a:r>
              <a:rPr lang="it-IT" sz="1800" dirty="0" smtClean="0"/>
              <a:t>A) NON IDONEO PERMANENTE IN MODO ASSOLUTO AL SERVIZIO COME DIPENDENTE </a:t>
            </a:r>
            <a:r>
              <a:rPr lang="it-IT" sz="1800" dirty="0" err="1" smtClean="0"/>
              <a:t>DI</a:t>
            </a:r>
            <a:r>
              <a:rPr lang="it-IT" sz="1800" dirty="0" smtClean="0"/>
              <a:t> AMMINISTRAZIONE PUBBLICA, EX AT. 55-OCTIES DEL </a:t>
            </a:r>
            <a:r>
              <a:rPr lang="it-IT" sz="1800" dirty="0" err="1" smtClean="0"/>
              <a:t>D.LGS</a:t>
            </a:r>
            <a:r>
              <a:rPr lang="it-IT" sz="1800" dirty="0" smtClean="0"/>
              <a:t> 165/2001 e a proficuo lavoro; </a:t>
            </a:r>
          </a:p>
          <a:p>
            <a:pPr>
              <a:defRPr/>
            </a:pPr>
            <a:r>
              <a:rPr lang="it-IT" sz="1800" dirty="0" smtClean="0"/>
              <a:t>B) SUSSISTE ASSOLUTA E PERMANENTE IMPOSSIBILITÀ A SVOLGERE QUALSIASI ATTIVITÀ LAVORATIVA, ART. 2, COMMA 12, LEGGE 335/95; </a:t>
            </a:r>
          </a:p>
          <a:p>
            <a:pPr>
              <a:defRPr/>
            </a:pPr>
            <a:r>
              <a:rPr lang="it-IT" sz="1800" dirty="0" smtClean="0"/>
              <a:t>C) LA INABILITÀ </a:t>
            </a:r>
            <a:r>
              <a:rPr lang="it-IT" sz="1800" dirty="0" err="1" smtClean="0"/>
              <a:t>DI</a:t>
            </a:r>
            <a:r>
              <a:rPr lang="it-IT" sz="1800" dirty="0" smtClean="0"/>
              <a:t> CUI AL PUNTO A, ALLO STATO DEGLI ATTI, NON RISULTA DETERMINATA DA INFERMITÀ DIPENDENTI DA CAUSA </a:t>
            </a:r>
            <a:r>
              <a:rPr lang="it-IT" sz="1800" dirty="0" err="1" smtClean="0"/>
              <a:t>DI</a:t>
            </a:r>
            <a:r>
              <a:rPr lang="it-IT" sz="1800" dirty="0" smtClean="0"/>
              <a:t> SERVIZIO</a:t>
            </a:r>
          </a:p>
          <a:p>
            <a:pPr>
              <a:defRPr/>
            </a:pPr>
            <a:r>
              <a:rPr lang="it-IT" sz="1800" dirty="0" smtClean="0"/>
              <a:t>D) LA MENOMAZIONE COMPLESSIVA CHE DETERMINA LA INABILITÀ </a:t>
            </a:r>
            <a:r>
              <a:rPr lang="it-IT" sz="1800" dirty="0" err="1" smtClean="0"/>
              <a:t>DI</a:t>
            </a:r>
            <a:r>
              <a:rPr lang="it-IT" sz="1800" dirty="0" smtClean="0"/>
              <a:t> CUI AL PUNTO B È ASCRIVIBILE ALLA 1^ </a:t>
            </a:r>
            <a:r>
              <a:rPr lang="it-IT" sz="1800" dirty="0" err="1" smtClean="0"/>
              <a:t>CAT</a:t>
            </a:r>
            <a:r>
              <a:rPr lang="it-IT" sz="1800" dirty="0" smtClean="0"/>
              <a:t>. TABELLA A ANNESSA AL D.P.R. 834/81</a:t>
            </a:r>
            <a:endParaRPr lang="it-IT" sz="1800" dirty="0"/>
          </a:p>
        </p:txBody>
      </p:sp>
      <p:pic>
        <p:nvPicPr>
          <p:cNvPr id="26628"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3578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sz="3800" b="0" dirty="0">
                <a:solidFill>
                  <a:srgbClr val="FFCC00"/>
                </a:solidFill>
                <a:latin typeface="Book Antiqua" pitchFamily="18" charset="0"/>
              </a:rPr>
              <a:t>Valutazione dell’invalidità </a:t>
            </a:r>
            <a:br>
              <a:rPr lang="it-IT" sz="3800" b="0" dirty="0">
                <a:solidFill>
                  <a:srgbClr val="FFCC00"/>
                </a:solidFill>
                <a:latin typeface="Book Antiqua" pitchFamily="18" charset="0"/>
              </a:rPr>
            </a:br>
            <a:r>
              <a:rPr lang="it-IT" sz="3800" b="0" dirty="0">
                <a:solidFill>
                  <a:srgbClr val="FFCC00"/>
                </a:solidFill>
                <a:latin typeface="Book Antiqua" pitchFamily="18" charset="0"/>
              </a:rPr>
              <a:t>da neoplasie</a:t>
            </a:r>
          </a:p>
        </p:txBody>
      </p:sp>
      <p:sp>
        <p:nvSpPr>
          <p:cNvPr id="35843" name="Rectangle 3">
            <a:extLst/>
          </p:cNvPr>
          <p:cNvSpPr>
            <a:spLocks noGrp="1" noChangeArrowheads="1"/>
          </p:cNvSpPr>
          <p:nvPr>
            <p:ph type="body" idx="1"/>
          </p:nvPr>
        </p:nvSpPr>
        <p:spPr>
          <a:xfrm>
            <a:off x="0" y="2276475"/>
            <a:ext cx="8869363" cy="4321175"/>
          </a:xfrm>
        </p:spPr>
        <p:txBody>
          <a:bodyPr/>
          <a:lstStyle/>
          <a:p>
            <a:pPr marL="609600" indent="-609600" algn="ctr" eaLnBrk="1" hangingPunct="1">
              <a:buClr>
                <a:srgbClr val="FFCC00"/>
              </a:buClr>
              <a:buFont typeface="Wingdings" panose="05000000000000000000" pitchFamily="2" charset="2"/>
              <a:buNone/>
              <a:defRPr/>
            </a:pPr>
            <a:r>
              <a:rPr lang="it-IT" sz="2000" dirty="0">
                <a:latin typeface="Book Antiqua" pitchFamily="18" charset="0"/>
              </a:rPr>
              <a:t>	</a:t>
            </a:r>
            <a:r>
              <a:rPr lang="it-IT" sz="3600" b="1" dirty="0" smtClean="0">
                <a:latin typeface="Book Antiqua" pitchFamily="18" charset="0"/>
              </a:rPr>
              <a:t>comma 3 art. 80 L. 388/2000</a:t>
            </a:r>
          </a:p>
          <a:p>
            <a:pPr marL="609600" indent="-609600" eaLnBrk="1" hangingPunct="1">
              <a:buClr>
                <a:srgbClr val="FFCC00"/>
              </a:buClr>
              <a:buFont typeface="Wingdings" panose="05000000000000000000" pitchFamily="2" charset="2"/>
              <a:buNone/>
              <a:defRPr/>
            </a:pPr>
            <a:r>
              <a:rPr lang="it-IT" sz="1800" dirty="0" smtClean="0">
                <a:latin typeface="Book Antiqua" pitchFamily="18" charset="0"/>
              </a:rPr>
              <a:t>	</a:t>
            </a:r>
          </a:p>
          <a:p>
            <a:pPr marL="609600" indent="-609600" eaLnBrk="1" hangingPunct="1">
              <a:buClr>
                <a:srgbClr val="FFCC00"/>
              </a:buClr>
              <a:buFont typeface="Wingdings" panose="05000000000000000000" pitchFamily="2" charset="2"/>
              <a:buNone/>
              <a:defRPr/>
            </a:pPr>
            <a:r>
              <a:rPr lang="it-IT" sz="1800" dirty="0" smtClean="0">
                <a:latin typeface="Book Antiqua" pitchFamily="18" charset="0"/>
              </a:rPr>
              <a:t>	“A decorrere dall'anno 2002, ai lavoratori sordomuti di cui all'articolo 1 della legge 26 maggio 1970. n. 381, </a:t>
            </a:r>
            <a:r>
              <a:rPr lang="it-IT" sz="1800" dirty="0" err="1" smtClean="0">
                <a:latin typeface="Book Antiqua" pitchFamily="18" charset="0"/>
              </a:rPr>
              <a:t>nonchè</a:t>
            </a:r>
            <a:r>
              <a:rPr lang="it-IT" sz="1800" dirty="0" smtClean="0">
                <a:latin typeface="Book Antiqua" pitchFamily="18" charset="0"/>
              </a:rPr>
              <a:t> agli invalidi per qualsiasi causa, ai quali e' stata riconosciuta un'invalidità' superiore al 74 per cento o ascritta alle prime quattro categorie della tabella A allegata al testo unico delle norme in materia di pensioni di guerra, approvato con decreto del Presidente della Repubblica 23 dicembre 1978, n. 915, come sostituita dalla tabella A allegata al decreto del Presidente della Repubblica 30 dicembre 1981, n. 834, e successive modificazioni, e' riconosciuto, a loro richiesta, per ogni anno di servizio presso pubbliche amministrazioni o aziende private ovvero cooperative effettivamente svolto, il beneficio di due mesi di contribuzione figurativa utile ai soli fini del diritto alla pensione e dell'anzianità' contributiva, il beneficio e' riconosciuto fino al limite massimo di cinque anni di contribuzione figurativa”</a:t>
            </a:r>
            <a:endParaRPr lang="it-IT" sz="1800" dirty="0">
              <a:latin typeface="Book Antiqua" pitchFamily="18" charset="0"/>
            </a:endParaRPr>
          </a:p>
        </p:txBody>
      </p:sp>
      <p:pic>
        <p:nvPicPr>
          <p:cNvPr id="27652"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853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794" name="Gruppo 13"/>
          <p:cNvGrpSpPr>
            <a:grpSpLocks/>
          </p:cNvGrpSpPr>
          <p:nvPr/>
        </p:nvGrpSpPr>
        <p:grpSpPr bwMode="auto">
          <a:xfrm>
            <a:off x="36513" y="44450"/>
            <a:ext cx="9058275" cy="522288"/>
            <a:chOff x="36709" y="44066"/>
            <a:chExt cx="9057933" cy="522921"/>
          </a:xfrm>
        </p:grpSpPr>
        <p:sp>
          <p:nvSpPr>
            <p:cNvPr id="33803"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3380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33796" name="Segnaposto numero diapositiva 4"/>
          <p:cNvSpPr txBox="1">
            <a:spLocks noGrp="1"/>
          </p:cNvSpPr>
          <p:nvPr/>
        </p:nvSpPr>
        <p:spPr bwMode="auto">
          <a:xfrm>
            <a:off x="8691563" y="6532563"/>
            <a:ext cx="4476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01DAD215-D860-4C39-8629-65B018D7D14C}"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15</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33797" name="CasellaDiTesto 4"/>
          <p:cNvSpPr txBox="1">
            <a:spLocks noChangeArrowheads="1"/>
          </p:cNvSpPr>
          <p:nvPr/>
        </p:nvSpPr>
        <p:spPr bwMode="auto">
          <a:xfrm>
            <a:off x="2954338" y="1989138"/>
            <a:ext cx="3417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COM</a:t>
            </a:r>
          </a:p>
        </p:txBody>
      </p:sp>
      <p:sp>
        <p:nvSpPr>
          <p:cNvPr id="33798" name="Rectangle 1027"/>
          <p:cNvSpPr txBox="1">
            <a:spLocks noChangeArrowheads="1"/>
          </p:cNvSpPr>
          <p:nvPr/>
        </p:nvSpPr>
        <p:spPr bwMode="auto">
          <a:xfrm>
            <a:off x="165100" y="2352675"/>
            <a:ext cx="8785225" cy="3575050"/>
          </a:xfrm>
          <a:prstGeom prst="rect">
            <a:avLst/>
          </a:prstGeom>
          <a:blipFill dpi="0" rotWithShape="1">
            <a:blip r:embed="rId5"/>
            <a:srcRect/>
            <a:tile tx="0" ty="0" sx="100000" sy="100000" flip="none" algn="tl"/>
          </a:blipFill>
          <a:ln>
            <a:noFill/>
          </a:ln>
          <a:effectLst>
            <a:outerShdw dist="35921" dir="2700000"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it-IT" altLang="it-IT" sz="1800" b="1" i="0" u="sng" strike="noStrike" kern="1200" cap="none" spc="0" normalizeH="0" baseline="0" noProof="0" smtClean="0">
              <a:ln>
                <a:noFill/>
              </a:ln>
              <a:solidFill>
                <a:srgbClr val="0070C0"/>
              </a:solidFill>
              <a:effectLst/>
              <a:uLnTx/>
              <a:uFillTx/>
              <a:latin typeface="Calibri" panose="020F0502020204030204" pitchFamily="34" charset="0"/>
              <a:ea typeface="+mn-ea"/>
              <a:cs typeface="+mn-cs"/>
            </a:endParaRPr>
          </a:p>
        </p:txBody>
      </p:sp>
      <p:sp>
        <p:nvSpPr>
          <p:cNvPr id="20" name="Rettangolo 19"/>
          <p:cNvSpPr/>
          <p:nvPr/>
        </p:nvSpPr>
        <p:spPr>
          <a:xfrm>
            <a:off x="171450" y="2373313"/>
            <a:ext cx="8801100" cy="3554412"/>
          </a:xfrm>
          <a:prstGeom prst="rect">
            <a:avLst/>
          </a:prstGeom>
        </p:spPr>
        <p:txBody>
          <a:bodyPr>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it-IT" sz="800" b="1" i="0" u="none" strike="noStrike" kern="1200" cap="none" spc="0" normalizeH="0" baseline="0" noProof="0" dirty="0">
              <a:ln>
                <a:noFill/>
              </a:ln>
              <a:solidFill>
                <a:srgbClr val="000000"/>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dirty="0">
                <a:ln>
                  <a:noFill/>
                </a:ln>
                <a:solidFill>
                  <a:srgbClr val="000000"/>
                </a:solidFill>
                <a:effectLst/>
                <a:uLnTx/>
                <a:uFillTx/>
                <a:latin typeface="Calibri" pitchFamily="34" charset="0"/>
                <a:ea typeface="+mn-ea"/>
                <a:cs typeface="Arial" charset="0"/>
              </a:rPr>
              <a:t>Art. 640</a:t>
            </a:r>
            <a:endParaRPr kumimoji="0" lang="it-IT" sz="1600" b="0" i="1" u="none" strike="noStrike" kern="1200" cap="none" spc="0" normalizeH="0" baseline="0" noProof="0" dirty="0">
              <a:ln>
                <a:noFill/>
              </a:ln>
              <a:solidFill>
                <a:prstClr val="black"/>
              </a:solidFill>
              <a:effectLst/>
              <a:uLnTx/>
              <a:uFillTx/>
              <a:latin typeface="Arial" charset="0"/>
              <a:ea typeface="+mn-ea"/>
              <a:cs typeface="+mn-cs"/>
            </a:endParaRPr>
          </a:p>
          <a:p>
            <a:pPr marL="342900" marR="0" lvl="0" indent="-342900" algn="ctr" defTabSz="914400" rtl="0" eaLnBrk="1" fontAlgn="base" latinLnBrk="0" hangingPunct="1">
              <a:lnSpc>
                <a:spcPct val="100000"/>
              </a:lnSpc>
              <a:spcBef>
                <a:spcPts val="0"/>
              </a:spcBef>
              <a:spcAft>
                <a:spcPct val="0"/>
              </a:spcAft>
              <a:buClrTx/>
              <a:buSzTx/>
              <a:buFontTx/>
              <a:buNone/>
              <a:tabLst/>
              <a:defRPr/>
            </a:pPr>
            <a:r>
              <a:rPr kumimoji="0" lang="it-IT" sz="1600" b="0" i="1" u="none" strike="noStrike" kern="1200" cap="none" spc="0" normalizeH="0" baseline="0" noProof="0" dirty="0">
                <a:ln>
                  <a:noFill/>
                </a:ln>
                <a:solidFill>
                  <a:prstClr val="black"/>
                </a:solidFill>
                <a:effectLst/>
                <a:uLnTx/>
                <a:uFillTx/>
                <a:latin typeface="Arial" charset="0"/>
                <a:ea typeface="+mn-ea"/>
                <a:cs typeface="+mn-cs"/>
              </a:rPr>
              <a:t>Accertamento dell’idoneità psicofisica </a:t>
            </a:r>
          </a:p>
          <a:p>
            <a:pPr marL="354013" marR="0" lvl="0" indent="-342900" algn="just" defTabSz="914400" rtl="0" eaLnBrk="1" fontAlgn="auto" latinLnBrk="0" hangingPunct="1">
              <a:lnSpc>
                <a:spcPct val="150000"/>
              </a:lnSpc>
              <a:spcBef>
                <a:spcPts val="600"/>
              </a:spcBef>
              <a:spcAft>
                <a:spcPts val="0"/>
              </a:spcAft>
              <a:buClrTx/>
              <a:buSzTx/>
              <a:buFontTx/>
              <a:buAutoNum type="arabicPeriod"/>
              <a:tabLst>
                <a:tab pos="271463" algn="l"/>
              </a:tabLst>
              <a:defRPr/>
            </a:pPr>
            <a:r>
              <a:rPr kumimoji="0" lang="it-IT" sz="2400" b="1" i="1" u="none" strike="noStrike" kern="1200" cap="none" spc="-2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Gli aspiranti agli arruolamenti nelle Forze armate devono essere in possesso di uno specifico profilo psicofisico da accertare</a:t>
            </a:r>
            <a:r>
              <a:rPr kumimoji="0" lang="it-IT" sz="2400" b="1" i="1" u="none" strike="noStrike" kern="1200" cap="none" spc="-2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400" b="1" i="1" u="none" strike="noStrike" kern="1200" cap="none" spc="-2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da</a:t>
            </a:r>
            <a:r>
              <a:rPr kumimoji="0" lang="it-IT" sz="2400" b="1" i="1" u="none" strike="noStrike" kern="1200" cap="none" spc="-2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parte di apposite </a:t>
            </a:r>
            <a:r>
              <a:rPr kumimoji="0" lang="it-IT" sz="2400" b="1" i="1" u="none" strike="noStrike" kern="1200" cap="none" spc="-2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Commissioni Mediche nominate</a:t>
            </a:r>
            <a:r>
              <a:rPr kumimoji="0" lang="it-IT" sz="2400" b="1" i="1" u="none" strike="noStrike" kern="1200" cap="none" spc="-2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di volta in volta, ed indicate </a:t>
            </a:r>
            <a:r>
              <a:rPr kumimoji="0" lang="it-IT" sz="2400" b="1" i="1" u="none" strike="noStrike" kern="1200" cap="none" spc="-2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nei bandi di concorso</a:t>
            </a:r>
            <a:r>
              <a:rPr kumimoji="0" lang="it-IT" sz="2400" b="1" i="1" u="none" strike="noStrike" kern="1200" cap="none" spc="-2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400" b="1" i="1" u="none" strike="noStrike" kern="1200" cap="none" spc="-2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in base alle norme </a:t>
            </a:r>
            <a:r>
              <a:rPr kumimoji="0" lang="it-IT" sz="2400" b="1" i="1" u="none" strike="noStrike" kern="1200" cap="none" spc="-2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per l'accertamento dell'idoneità al servizio militare </a:t>
            </a:r>
            <a:r>
              <a:rPr kumimoji="0" lang="it-IT" sz="2400" b="1" i="1" u="none" strike="noStrike" kern="1200" cap="none" spc="-2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contenute nel regolamento</a:t>
            </a:r>
            <a:r>
              <a:rPr kumimoji="0" lang="it-IT" sz="2400" b="1" i="1" u="none" strike="noStrike" kern="1200" cap="none" spc="-20" normalizeH="0" baseline="0" noProof="0" dirty="0">
                <a:ln>
                  <a:noFill/>
                </a:ln>
                <a:solidFill>
                  <a:srgbClr val="000099">
                    <a:lumMod val="50000"/>
                  </a:srgbClr>
                </a:solidFill>
                <a:effectLst/>
                <a:uLnTx/>
                <a:uFillTx/>
                <a:latin typeface="Arial Narrow" pitchFamily="34" charset="0"/>
                <a:ea typeface="+mn-ea"/>
                <a:cs typeface="Times New Roman" pitchFamily="18" charset="0"/>
              </a:rPr>
              <a:t> </a:t>
            </a:r>
            <a:r>
              <a:rPr kumimoji="0" lang="it-IT" sz="2400" b="1" i="1" u="none" strike="noStrike" kern="1200" cap="none" spc="-2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p:txBody>
      </p:sp>
      <p:grpSp>
        <p:nvGrpSpPr>
          <p:cNvPr id="33800" name="Group 27"/>
          <p:cNvGrpSpPr>
            <a:grpSpLocks/>
          </p:cNvGrpSpPr>
          <p:nvPr/>
        </p:nvGrpSpPr>
        <p:grpSpPr bwMode="auto">
          <a:xfrm>
            <a:off x="165100" y="746125"/>
            <a:ext cx="8807450" cy="666750"/>
            <a:chOff x="669" y="609"/>
            <a:chExt cx="2222" cy="428"/>
          </a:xfrm>
        </p:grpSpPr>
        <p:sp>
          <p:nvSpPr>
            <p:cNvPr id="33801"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7" name="Text Box 29"/>
            <p:cNvSpPr txBox="1">
              <a:spLocks noChangeArrowheads="1"/>
            </p:cNvSpPr>
            <p:nvPr/>
          </p:nvSpPr>
          <p:spPr bwMode="auto">
            <a:xfrm>
              <a:off x="671" y="692"/>
              <a:ext cx="2206"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7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ACCERTAMENTO DELL’IDONEITA’ DEI CITTADINI AL RECLUTAMENTO NELLE FA/CC</a:t>
              </a:r>
            </a:p>
          </p:txBody>
        </p:sp>
      </p:grpSp>
    </p:spTree>
    <p:extLst>
      <p:ext uri="{BB962C8B-B14F-4D97-AF65-F5344CB8AC3E}">
        <p14:creationId xmlns:p14="http://schemas.microsoft.com/office/powerpoint/2010/main" val="189541435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sz="3800" b="0" dirty="0">
                <a:solidFill>
                  <a:srgbClr val="FFCC00"/>
                </a:solidFill>
                <a:latin typeface="Book Antiqua" pitchFamily="18" charset="0"/>
              </a:rPr>
              <a:t>Valutazione dell’invalidità </a:t>
            </a:r>
            <a:br>
              <a:rPr lang="it-IT" sz="3800" b="0" dirty="0">
                <a:solidFill>
                  <a:srgbClr val="FFCC00"/>
                </a:solidFill>
                <a:latin typeface="Book Antiqua" pitchFamily="18" charset="0"/>
              </a:rPr>
            </a:br>
            <a:r>
              <a:rPr lang="it-IT" sz="3800" b="0" dirty="0">
                <a:solidFill>
                  <a:srgbClr val="FFCC00"/>
                </a:solidFill>
                <a:latin typeface="Book Antiqua" pitchFamily="18" charset="0"/>
              </a:rPr>
              <a:t>da neoplasie</a:t>
            </a:r>
          </a:p>
        </p:txBody>
      </p:sp>
      <p:sp>
        <p:nvSpPr>
          <p:cNvPr id="35843" name="Rectangle 3">
            <a:extLst/>
          </p:cNvPr>
          <p:cNvSpPr>
            <a:spLocks noGrp="1" noChangeArrowheads="1"/>
          </p:cNvSpPr>
          <p:nvPr>
            <p:ph type="body" idx="1"/>
          </p:nvPr>
        </p:nvSpPr>
        <p:spPr>
          <a:xfrm>
            <a:off x="539750" y="2276475"/>
            <a:ext cx="8329613" cy="4321175"/>
          </a:xfrm>
        </p:spPr>
        <p:txBody>
          <a:bodyPr/>
          <a:lstStyle/>
          <a:p>
            <a:pPr marL="609600" indent="-609600" algn="ctr" eaLnBrk="1" hangingPunct="1">
              <a:buClr>
                <a:srgbClr val="FFCC00"/>
              </a:buClr>
              <a:buFont typeface="Wingdings" panose="05000000000000000000" pitchFamily="2" charset="2"/>
              <a:buNone/>
              <a:defRPr/>
            </a:pPr>
            <a:r>
              <a:rPr lang="it-IT" sz="2000" dirty="0">
                <a:latin typeface="Book Antiqua" pitchFamily="18" charset="0"/>
              </a:rPr>
              <a:t>	</a:t>
            </a:r>
            <a:r>
              <a:rPr lang="it-IT" sz="3600" b="1" dirty="0" smtClean="0">
                <a:latin typeface="Book Antiqua" pitchFamily="18" charset="0"/>
              </a:rPr>
              <a:t> comma 3 art. 80 L. 388/2000</a:t>
            </a:r>
            <a:endParaRPr lang="it-IT" sz="3600" b="1" dirty="0">
              <a:latin typeface="Book Antiqua" pitchFamily="18" charset="0"/>
            </a:endParaRPr>
          </a:p>
          <a:p>
            <a:pPr marL="609600" indent="-609600" algn="ctr" eaLnBrk="1" hangingPunct="1">
              <a:buClr>
                <a:srgbClr val="FFCC00"/>
              </a:buClr>
              <a:buFont typeface="Wingdings" panose="05000000000000000000" pitchFamily="2" charset="2"/>
              <a:buNone/>
              <a:defRPr/>
            </a:pPr>
            <a:endParaRPr lang="it-IT" sz="2000" dirty="0">
              <a:latin typeface="Book Antiqua" pitchFamily="18" charset="0"/>
            </a:endParaRPr>
          </a:p>
          <a:p>
            <a:pPr marL="609600" indent="-609600" algn="just" eaLnBrk="1" hangingPunct="1">
              <a:spcBef>
                <a:spcPts val="0"/>
              </a:spcBef>
              <a:buClr>
                <a:srgbClr val="FFCC00"/>
              </a:buClr>
              <a:buFont typeface="Wingdings" panose="05000000000000000000" pitchFamily="2" charset="2"/>
              <a:buNone/>
              <a:defRPr/>
            </a:pPr>
            <a:r>
              <a:rPr lang="it-IT" sz="2000" dirty="0">
                <a:latin typeface="Book Antiqua" pitchFamily="18" charset="0"/>
              </a:rPr>
              <a:t>	INCIDENZA DELLE INFERMITA’ SULLA CAPACITA’ LAVORATIVA GENERICA ESPRIMENDO IL PREGIUDIZIO PERCENTUALE CHE SU DI ESSA COMPORTA CON POSSIBILITA’ DI VARIAZIONE IN PIU’ DEL VALORE BASE, NON SUPERIORE AI VALORI DI CINQUE PUNTI DI PERCENTUALE, NEL CASO VI SIA ANCHE INCIDENZA SULLE OCCUPAZIONI CONFACENTI ALLE ATTITUDINI DEL SOGGETTO (CAPACITA’ COSIDETTA SEMISPECIFICA) E SULLA CAPACITA’ LAVORATIVA SPECIFICA.</a:t>
            </a:r>
          </a:p>
          <a:p>
            <a:pPr marL="609600" indent="-609600" algn="just" eaLnBrk="1" hangingPunct="1">
              <a:buClr>
                <a:srgbClr val="FFCC00"/>
              </a:buClr>
              <a:buFont typeface="Wingdings" panose="05000000000000000000" pitchFamily="2" charset="2"/>
              <a:buNone/>
              <a:defRPr/>
            </a:pPr>
            <a:endParaRPr lang="it-IT" dirty="0">
              <a:latin typeface="Book Antiqua" pitchFamily="18" charset="0"/>
            </a:endParaRPr>
          </a:p>
        </p:txBody>
      </p:sp>
      <p:pic>
        <p:nvPicPr>
          <p:cNvPr id="28676"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60855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sz="3800" b="0" dirty="0">
                <a:solidFill>
                  <a:srgbClr val="FFCC00"/>
                </a:solidFill>
                <a:latin typeface="Book Antiqua" pitchFamily="18" charset="0"/>
              </a:rPr>
              <a:t>Valutazione dell’invalidità </a:t>
            </a:r>
            <a:br>
              <a:rPr lang="it-IT" sz="3800" b="0" dirty="0">
                <a:solidFill>
                  <a:srgbClr val="FFCC00"/>
                </a:solidFill>
                <a:latin typeface="Book Antiqua" pitchFamily="18" charset="0"/>
              </a:rPr>
            </a:br>
            <a:r>
              <a:rPr lang="it-IT" sz="3800" b="0" dirty="0">
                <a:solidFill>
                  <a:srgbClr val="FFCC00"/>
                </a:solidFill>
                <a:latin typeface="Book Antiqua" pitchFamily="18" charset="0"/>
              </a:rPr>
              <a:t>da neoplasie</a:t>
            </a:r>
          </a:p>
        </p:txBody>
      </p:sp>
      <p:sp>
        <p:nvSpPr>
          <p:cNvPr id="35843" name="Rectangle 3">
            <a:extLst/>
          </p:cNvPr>
          <p:cNvSpPr>
            <a:spLocks noGrp="1" noChangeArrowheads="1"/>
          </p:cNvSpPr>
          <p:nvPr>
            <p:ph type="body" idx="1"/>
          </p:nvPr>
        </p:nvSpPr>
        <p:spPr>
          <a:xfrm>
            <a:off x="539750" y="2276475"/>
            <a:ext cx="8329613" cy="4321175"/>
          </a:xfrm>
        </p:spPr>
        <p:txBody>
          <a:bodyPr/>
          <a:lstStyle/>
          <a:p>
            <a:pPr marL="609600" indent="-609600" algn="ctr" eaLnBrk="1" hangingPunct="1">
              <a:buClr>
                <a:srgbClr val="FFCC00"/>
              </a:buClr>
              <a:buFont typeface="Wingdings" panose="05000000000000000000" pitchFamily="2" charset="2"/>
              <a:buNone/>
              <a:defRPr/>
            </a:pPr>
            <a:r>
              <a:rPr lang="it-IT" sz="2000" dirty="0">
                <a:latin typeface="Book Antiqua" pitchFamily="18" charset="0"/>
              </a:rPr>
              <a:t>	</a:t>
            </a:r>
            <a:r>
              <a:rPr lang="it-IT" sz="3600" b="1" dirty="0" smtClean="0">
                <a:latin typeface="Book Antiqua" pitchFamily="18" charset="0"/>
              </a:rPr>
              <a:t> comma 3 art. 80 L. 388/2000</a:t>
            </a:r>
            <a:endParaRPr lang="it-IT" sz="3600" dirty="0">
              <a:latin typeface="Book Antiqua" pitchFamily="18" charset="0"/>
            </a:endParaRPr>
          </a:p>
          <a:p>
            <a:pPr marL="609600" indent="-609600" algn="ctr" eaLnBrk="1" hangingPunct="1">
              <a:buClr>
                <a:srgbClr val="FFCC00"/>
              </a:buClr>
              <a:buFont typeface="Wingdings" panose="05000000000000000000" pitchFamily="2" charset="2"/>
              <a:buNone/>
              <a:defRPr/>
            </a:pPr>
            <a:endParaRPr lang="it-IT" sz="800" dirty="0">
              <a:latin typeface="Book Antiqua" pitchFamily="18" charset="0"/>
            </a:endParaRPr>
          </a:p>
          <a:p>
            <a:pPr marL="609600" indent="-609600" algn="ctr" eaLnBrk="1" hangingPunct="1">
              <a:spcBef>
                <a:spcPts val="0"/>
              </a:spcBef>
              <a:buClr>
                <a:srgbClr val="FFCC00"/>
              </a:buClr>
              <a:buFont typeface="Wingdings" panose="05000000000000000000" pitchFamily="2" charset="2"/>
              <a:buNone/>
              <a:defRPr/>
            </a:pPr>
            <a:endParaRPr lang="it-IT" sz="1800" dirty="0" smtClean="0">
              <a:latin typeface="Book Antiqua" pitchFamily="18" charset="0"/>
            </a:endParaRPr>
          </a:p>
          <a:p>
            <a:pPr marL="609600" indent="-609600" algn="ctr" eaLnBrk="1" hangingPunct="1">
              <a:spcBef>
                <a:spcPts val="0"/>
              </a:spcBef>
              <a:buClr>
                <a:srgbClr val="FFCC00"/>
              </a:buClr>
              <a:buFont typeface="Wingdings" panose="05000000000000000000" pitchFamily="2" charset="2"/>
              <a:buNone/>
              <a:defRPr/>
            </a:pPr>
            <a:r>
              <a:rPr lang="it-IT" sz="2800" dirty="0" smtClean="0">
                <a:latin typeface="Book Antiqua" pitchFamily="18" charset="0"/>
              </a:rPr>
              <a:t>NEOPLASIE</a:t>
            </a:r>
            <a:endParaRPr lang="it-IT" sz="2800" dirty="0">
              <a:latin typeface="Book Antiqua" pitchFamily="18" charset="0"/>
            </a:endParaRPr>
          </a:p>
          <a:p>
            <a:pPr marL="609600" indent="-609600" algn="just" eaLnBrk="1" hangingPunct="1">
              <a:spcBef>
                <a:spcPts val="0"/>
              </a:spcBef>
              <a:buClr>
                <a:srgbClr val="FFCC00"/>
              </a:buClr>
              <a:buFont typeface="Wingdings" panose="05000000000000000000" pitchFamily="2" charset="2"/>
              <a:buNone/>
              <a:defRPr/>
            </a:pPr>
            <a:r>
              <a:rPr lang="it-IT" sz="3600" dirty="0">
                <a:latin typeface="Book Antiqua" pitchFamily="18" charset="0"/>
              </a:rPr>
              <a:t>	</a:t>
            </a:r>
            <a:r>
              <a:rPr lang="it-IT" sz="2000" dirty="0">
                <a:latin typeface="Book Antiqua" pitchFamily="18" charset="0"/>
              </a:rPr>
              <a:t>TABELLE ANNESSE AL D.M. 5-2-1992 </a:t>
            </a:r>
          </a:p>
          <a:p>
            <a:pPr marL="609600" indent="-609600" algn="just" eaLnBrk="1" hangingPunct="1">
              <a:spcBef>
                <a:spcPts val="0"/>
              </a:spcBef>
              <a:buClr>
                <a:srgbClr val="FFCC00"/>
              </a:buClr>
              <a:buFont typeface="Wingdings" panose="05000000000000000000" pitchFamily="2" charset="2"/>
              <a:buNone/>
              <a:defRPr/>
            </a:pPr>
            <a:r>
              <a:rPr lang="it-IT" sz="2000" dirty="0">
                <a:latin typeface="Book Antiqua" pitchFamily="18" charset="0"/>
              </a:rPr>
              <a:t>9322 Neoplasie a prognosi favorevole con modesta compromissione funzionale:  11%</a:t>
            </a:r>
          </a:p>
          <a:p>
            <a:pPr marL="609600" indent="-609600" algn="just" eaLnBrk="1" hangingPunct="1">
              <a:spcBef>
                <a:spcPts val="0"/>
              </a:spcBef>
              <a:buClr>
                <a:srgbClr val="FFCC00"/>
              </a:buClr>
              <a:buFont typeface="Wingdings" panose="05000000000000000000" pitchFamily="2" charset="2"/>
              <a:buNone/>
              <a:defRPr/>
            </a:pPr>
            <a:r>
              <a:rPr lang="it-IT" sz="2000" dirty="0">
                <a:latin typeface="Book Antiqua" pitchFamily="18" charset="0"/>
              </a:rPr>
              <a:t>9323 Neoplasie a prognosi favorevole con grave compromissione funzionale:  70 %</a:t>
            </a:r>
          </a:p>
          <a:p>
            <a:pPr marL="609600" indent="-609600" algn="just" eaLnBrk="1" hangingPunct="1">
              <a:spcBef>
                <a:spcPts val="0"/>
              </a:spcBef>
              <a:buClr>
                <a:srgbClr val="FFCC00"/>
              </a:buClr>
              <a:buFont typeface="Wingdings" panose="05000000000000000000" pitchFamily="2" charset="2"/>
              <a:buNone/>
              <a:defRPr/>
            </a:pPr>
            <a:r>
              <a:rPr lang="it-IT" sz="2000" dirty="0">
                <a:latin typeface="Book Antiqua" pitchFamily="18" charset="0"/>
              </a:rPr>
              <a:t>9325 Neoplasie a prognosi infausta o probabilmente sfavorevole nonostante asportazione chirurgica:  100%</a:t>
            </a:r>
          </a:p>
          <a:p>
            <a:pPr marL="609600" indent="-609600" algn="just" eaLnBrk="1" hangingPunct="1">
              <a:buClr>
                <a:srgbClr val="FFCC00"/>
              </a:buClr>
              <a:buFont typeface="Wingdings" panose="05000000000000000000" pitchFamily="2" charset="2"/>
              <a:buNone/>
              <a:defRPr/>
            </a:pPr>
            <a:endParaRPr lang="it-IT" dirty="0">
              <a:latin typeface="Book Antiqua" pitchFamily="18" charset="0"/>
            </a:endParaRPr>
          </a:p>
        </p:txBody>
      </p:sp>
      <p:pic>
        <p:nvPicPr>
          <p:cNvPr id="29700"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53575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304800"/>
            <a:ext cx="7423150" cy="1431925"/>
          </a:xfrm>
        </p:spPr>
        <p:txBody>
          <a:bodyPr/>
          <a:lstStyle/>
          <a:p>
            <a:pPr algn="ctr" eaLnBrk="1" hangingPunct="1">
              <a:defRPr/>
            </a:pPr>
            <a:r>
              <a:rPr lang="it-IT" sz="3800" b="0" dirty="0">
                <a:solidFill>
                  <a:srgbClr val="FFCC00"/>
                </a:solidFill>
                <a:latin typeface="Book Antiqua" pitchFamily="18" charset="0"/>
              </a:rPr>
              <a:t>Valutazione dell’invalidità </a:t>
            </a:r>
            <a:br>
              <a:rPr lang="it-IT" sz="3800" b="0" dirty="0">
                <a:solidFill>
                  <a:srgbClr val="FFCC00"/>
                </a:solidFill>
                <a:latin typeface="Book Antiqua" pitchFamily="18" charset="0"/>
              </a:rPr>
            </a:br>
            <a:r>
              <a:rPr lang="it-IT" sz="3800" b="0" dirty="0">
                <a:solidFill>
                  <a:srgbClr val="FFCC00"/>
                </a:solidFill>
                <a:latin typeface="Book Antiqua" pitchFamily="18" charset="0"/>
              </a:rPr>
              <a:t>da neoplasie</a:t>
            </a:r>
          </a:p>
        </p:txBody>
      </p:sp>
      <p:sp>
        <p:nvSpPr>
          <p:cNvPr id="35843" name="Rectangle 3">
            <a:extLst/>
          </p:cNvPr>
          <p:cNvSpPr>
            <a:spLocks noGrp="1" noChangeArrowheads="1"/>
          </p:cNvSpPr>
          <p:nvPr>
            <p:ph type="body" idx="1"/>
          </p:nvPr>
        </p:nvSpPr>
        <p:spPr>
          <a:xfrm>
            <a:off x="0" y="2205038"/>
            <a:ext cx="8869363" cy="4464050"/>
          </a:xfrm>
        </p:spPr>
        <p:txBody>
          <a:bodyPr/>
          <a:lstStyle/>
          <a:p>
            <a:pPr marL="609600" indent="-609600" algn="just" eaLnBrk="1" hangingPunct="1">
              <a:buClr>
                <a:srgbClr val="FFCC00"/>
              </a:buClr>
              <a:buFont typeface="Wingdings" panose="05000000000000000000" pitchFamily="2" charset="2"/>
              <a:buNone/>
              <a:defRPr/>
            </a:pPr>
            <a:r>
              <a:rPr lang="it-IT" dirty="0">
                <a:latin typeface="Book Antiqua" pitchFamily="18" charset="0"/>
              </a:rPr>
              <a:t>	</a:t>
            </a:r>
            <a:endParaRPr lang="it-IT" dirty="0" smtClean="0">
              <a:latin typeface="Book Antiqua" pitchFamily="18" charset="0"/>
            </a:endParaRPr>
          </a:p>
          <a:p>
            <a:pPr marL="609600" indent="-609600" algn="just" eaLnBrk="1" hangingPunct="1">
              <a:buClr>
                <a:srgbClr val="FFCC00"/>
              </a:buClr>
              <a:buFont typeface="Wingdings" panose="05000000000000000000" pitchFamily="2" charset="2"/>
              <a:buNone/>
              <a:defRPr/>
            </a:pPr>
            <a:r>
              <a:rPr lang="it-IT" sz="2800" dirty="0" smtClean="0">
                <a:latin typeface="Book Antiqua" pitchFamily="18" charset="0"/>
              </a:rPr>
              <a:t>	Legge </a:t>
            </a:r>
            <a:r>
              <a:rPr lang="it-IT" sz="2800" dirty="0">
                <a:latin typeface="Book Antiqua" pitchFamily="18" charset="0"/>
              </a:rPr>
              <a:t>24/2017 articolo 9 Azione di rivalsa o di responsabilità amministrativa</a:t>
            </a:r>
          </a:p>
          <a:p>
            <a:pPr marL="609600" indent="-609600" algn="just" eaLnBrk="1" hangingPunct="1">
              <a:buClr>
                <a:srgbClr val="FFCC00"/>
              </a:buClr>
              <a:buFont typeface="Wingdings" panose="05000000000000000000" pitchFamily="2" charset="2"/>
              <a:buNone/>
              <a:defRPr/>
            </a:pPr>
            <a:r>
              <a:rPr lang="it-IT" sz="2800" dirty="0">
                <a:latin typeface="Book Antiqua" pitchFamily="18" charset="0"/>
              </a:rPr>
              <a:t>	L’azione di responsabilità, per dolo o colpa grave, nei confronti dell’esercente la professione sanitaria è esercitata dal pubblico ministero presso la Corte dei conti</a:t>
            </a:r>
          </a:p>
          <a:p>
            <a:pPr marL="609600" indent="-609600" eaLnBrk="1" hangingPunct="1">
              <a:buClr>
                <a:srgbClr val="FFCC00"/>
              </a:buClr>
              <a:buFont typeface="Wingdings" panose="05000000000000000000" pitchFamily="2" charset="2"/>
              <a:buNone/>
              <a:defRPr/>
            </a:pPr>
            <a:r>
              <a:rPr lang="it-IT" sz="2800" dirty="0">
                <a:latin typeface="Book Antiqua" pitchFamily="18" charset="0"/>
              </a:rPr>
              <a:t>	</a:t>
            </a:r>
            <a:endParaRPr lang="it-IT" sz="3600" b="1" dirty="0">
              <a:latin typeface="Book Antiqua" pitchFamily="18" charset="0"/>
            </a:endParaRPr>
          </a:p>
        </p:txBody>
      </p:sp>
      <p:pic>
        <p:nvPicPr>
          <p:cNvPr id="30724"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63260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p:cNvPr>
          <p:cNvSpPr>
            <a:spLocks noGrp="1" noChangeArrowheads="1"/>
          </p:cNvSpPr>
          <p:nvPr>
            <p:ph type="title"/>
          </p:nvPr>
        </p:nvSpPr>
        <p:spPr>
          <a:xfrm>
            <a:off x="1187450" y="115888"/>
            <a:ext cx="7423150" cy="1800225"/>
          </a:xfrm>
        </p:spPr>
        <p:txBody>
          <a:bodyPr/>
          <a:lstStyle/>
          <a:p>
            <a:pPr algn="ctr" eaLnBrk="1" hangingPunct="1">
              <a:defRPr/>
            </a:pPr>
            <a:r>
              <a:rPr lang="it-IT" sz="2400" dirty="0">
                <a:solidFill>
                  <a:srgbClr val="FFCC00"/>
                </a:solidFill>
                <a:latin typeface="Book Antiqua" pitchFamily="18" charset="0"/>
              </a:rPr>
              <a:t>LA MEDICINA LEGALE </a:t>
            </a:r>
            <a:br>
              <a:rPr lang="it-IT" sz="2400" dirty="0">
                <a:solidFill>
                  <a:srgbClr val="FFCC00"/>
                </a:solidFill>
                <a:latin typeface="Book Antiqua" pitchFamily="18" charset="0"/>
              </a:rPr>
            </a:br>
            <a:r>
              <a:rPr lang="it-IT" sz="2400" dirty="0">
                <a:solidFill>
                  <a:srgbClr val="FFCC00"/>
                </a:solidFill>
                <a:latin typeface="Book Antiqua" pitchFamily="18" charset="0"/>
              </a:rPr>
              <a:t>DELLA PUBBLICA AMMINISTRAZIONE </a:t>
            </a:r>
            <a:br>
              <a:rPr lang="it-IT" sz="2400" dirty="0">
                <a:solidFill>
                  <a:srgbClr val="FFCC00"/>
                </a:solidFill>
                <a:latin typeface="Book Antiqua" pitchFamily="18" charset="0"/>
              </a:rPr>
            </a:br>
            <a:r>
              <a:rPr lang="it-IT" sz="2400" dirty="0">
                <a:solidFill>
                  <a:srgbClr val="FFCC00"/>
                </a:solidFill>
                <a:latin typeface="Book Antiqua" pitchFamily="18" charset="0"/>
              </a:rPr>
              <a:t>TRA DIRITTO E NUOVE ESIGENZE </a:t>
            </a:r>
            <a:br>
              <a:rPr lang="it-IT" sz="2400" dirty="0">
                <a:solidFill>
                  <a:srgbClr val="FFCC00"/>
                </a:solidFill>
                <a:latin typeface="Book Antiqua" pitchFamily="18" charset="0"/>
              </a:rPr>
            </a:br>
            <a:r>
              <a:rPr lang="it-IT" sz="2400" dirty="0">
                <a:solidFill>
                  <a:srgbClr val="FFCC00"/>
                </a:solidFill>
                <a:latin typeface="Book Antiqua" pitchFamily="18" charset="0"/>
              </a:rPr>
              <a:t>DELLE TUTELE SOCIALI</a:t>
            </a:r>
          </a:p>
        </p:txBody>
      </p:sp>
      <p:sp>
        <p:nvSpPr>
          <p:cNvPr id="35843" name="Rectangle 3">
            <a:extLst/>
          </p:cNvPr>
          <p:cNvSpPr>
            <a:spLocks noGrp="1" noChangeArrowheads="1"/>
          </p:cNvSpPr>
          <p:nvPr>
            <p:ph type="body" idx="1"/>
          </p:nvPr>
        </p:nvSpPr>
        <p:spPr>
          <a:xfrm>
            <a:off x="971550" y="2349500"/>
            <a:ext cx="7897813" cy="4508500"/>
          </a:xfrm>
        </p:spPr>
        <p:txBody>
          <a:bodyPr/>
          <a:lstStyle/>
          <a:p>
            <a:pPr marL="609600" indent="-609600" algn="ctr" eaLnBrk="1" hangingPunct="1">
              <a:lnSpc>
                <a:spcPct val="90000"/>
              </a:lnSpc>
              <a:buClr>
                <a:srgbClr val="FFCC00"/>
              </a:buClr>
              <a:buFont typeface="Wingdings" panose="05000000000000000000" pitchFamily="2" charset="2"/>
              <a:buNone/>
              <a:defRPr/>
            </a:pPr>
            <a:endParaRPr lang="it-IT" sz="3600" b="1"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endParaRPr lang="it-IT" sz="2800" b="1"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endParaRPr lang="it-IT" sz="2800" b="1" dirty="0">
              <a:latin typeface="Book Antiqua" pitchFamily="18" charset="0"/>
            </a:endParaRPr>
          </a:p>
          <a:p>
            <a:pPr marL="609600" indent="-609600" algn="ctr" eaLnBrk="1" hangingPunct="1">
              <a:lnSpc>
                <a:spcPct val="90000"/>
              </a:lnSpc>
              <a:buClr>
                <a:srgbClr val="FFCC00"/>
              </a:buClr>
              <a:buFont typeface="Wingdings" panose="05000000000000000000" pitchFamily="2" charset="2"/>
              <a:buNone/>
              <a:defRPr/>
            </a:pPr>
            <a:endParaRPr lang="it-IT" sz="2800" b="1" dirty="0">
              <a:latin typeface="Book Antiqua" pitchFamily="18" charset="0"/>
            </a:endParaRPr>
          </a:p>
        </p:txBody>
      </p:sp>
      <p:pic>
        <p:nvPicPr>
          <p:cNvPr id="31748" name="Immagin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406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Immagine 5" descr="C:\Users\mariateresa_sorrenti\AppData\Local\Microsoft\Windows\INetCache\Content.Word\40687_logos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33375"/>
            <a:ext cx="792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Immagin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438525"/>
            <a:ext cx="4608513"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ttangolo 3"/>
          <p:cNvSpPr>
            <a:spLocks noChangeArrowheads="1"/>
          </p:cNvSpPr>
          <p:nvPr/>
        </p:nvSpPr>
        <p:spPr bwMode="auto">
          <a:xfrm>
            <a:off x="1301750" y="2619375"/>
            <a:ext cx="65405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609600" indent="-6096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609600" marR="0" lvl="0" indent="-609600" algn="ctr" defTabSz="914400" rtl="0" eaLnBrk="1" fontAlgn="base" latinLnBrk="0" hangingPunct="1">
              <a:lnSpc>
                <a:spcPct val="90000"/>
              </a:lnSpc>
              <a:spcBef>
                <a:spcPct val="0"/>
              </a:spcBef>
              <a:spcAft>
                <a:spcPct val="0"/>
              </a:spcAft>
              <a:buClr>
                <a:srgbClr val="FFCC00"/>
              </a:buClr>
              <a:buSzTx/>
              <a:buFont typeface="Wingdings" panose="05000000000000000000" pitchFamily="2" charset="2"/>
              <a:buNone/>
              <a:tabLst/>
              <a:defRPr/>
            </a:pPr>
            <a:r>
              <a:rPr kumimoji="0" lang="it-IT" altLang="it-IT" sz="3600" b="0" i="0" u="none" strike="noStrike" kern="1200" cap="none" spc="0" normalizeH="0" baseline="0" noProof="0" smtClean="0">
                <a:ln>
                  <a:noFill/>
                </a:ln>
                <a:solidFill>
                  <a:srgbClr val="FFFFFF"/>
                </a:solidFill>
                <a:effectLst/>
                <a:uLnTx/>
                <a:uFillTx/>
                <a:latin typeface="Book Antiqua" panose="02040602050305030304" pitchFamily="18" charset="0"/>
                <a:ea typeface="+mn-ea"/>
                <a:cs typeface="+mn-cs"/>
              </a:rPr>
              <a:t>GRAZIE PER L’ATTENZIONE</a:t>
            </a:r>
          </a:p>
        </p:txBody>
      </p:sp>
    </p:spTree>
    <p:extLst>
      <p:ext uri="{BB962C8B-B14F-4D97-AF65-F5344CB8AC3E}">
        <p14:creationId xmlns:p14="http://schemas.microsoft.com/office/powerpoint/2010/main" val="3595059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35843" name="Segnaposto numero diapositiva 4"/>
          <p:cNvSpPr txBox="1">
            <a:spLocks noGrp="1"/>
          </p:cNvSpPr>
          <p:nvPr/>
        </p:nvSpPr>
        <p:spPr bwMode="auto">
          <a:xfrm>
            <a:off x="8489950" y="6546850"/>
            <a:ext cx="6477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B423B67C-3D89-4E1E-92B4-A10F1EC4D127}"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16</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3" name="Rectangle 1027"/>
          <p:cNvSpPr txBox="1">
            <a:spLocks noChangeArrowheads="1"/>
          </p:cNvSpPr>
          <p:nvPr/>
        </p:nvSpPr>
        <p:spPr bwMode="auto">
          <a:xfrm>
            <a:off x="179388" y="1628775"/>
            <a:ext cx="8785225" cy="4824413"/>
          </a:xfrm>
          <a:prstGeom prst="rect">
            <a:avLst/>
          </a:prstGeom>
          <a:blipFill dpi="0" rotWithShape="1">
            <a:blip r:embed="rId3"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0" i="0" u="none" strike="noStrike" kern="1200" cap="none" spc="0" normalizeH="0" baseline="0" noProof="0" dirty="0" smtClean="0">
                <a:ln>
                  <a:noFill/>
                </a:ln>
                <a:solidFill>
                  <a:sysClr val="windowText" lastClr="000000"/>
                </a:solidFill>
                <a:effectLst/>
                <a:uLnTx/>
                <a:uFillTx/>
                <a:latin typeface="Arial"/>
                <a:ea typeface="+mn-ea"/>
                <a:cs typeface="+mn-cs"/>
              </a:rPr>
              <a:t>Art. </a:t>
            </a:r>
            <a:r>
              <a:rPr kumimoji="0" lang="it-IT" sz="1600" b="1" i="0" u="none" strike="noStrike" kern="1200" cap="none" spc="0" normalizeH="0" baseline="0" noProof="0" dirty="0" smtClean="0">
                <a:ln>
                  <a:noFill/>
                </a:ln>
                <a:solidFill>
                  <a:sysClr val="windowText" lastClr="000000"/>
                </a:solidFill>
                <a:effectLst/>
                <a:uLnTx/>
                <a:uFillTx/>
                <a:latin typeface="Calibri"/>
                <a:ea typeface="+mn-ea"/>
                <a:cs typeface="+mn-cs"/>
              </a:rPr>
              <a:t>579</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0" i="1" u="none" strike="noStrike" kern="1200" cap="none" spc="0" normalizeH="0" baseline="0" noProof="0" dirty="0" smtClean="0">
                <a:ln>
                  <a:noFill/>
                </a:ln>
                <a:solidFill>
                  <a:sysClr val="windowText" lastClr="000000"/>
                </a:solidFill>
                <a:effectLst/>
                <a:uLnTx/>
                <a:uFillTx/>
                <a:latin typeface="Calibri"/>
                <a:ea typeface="+mn-ea"/>
                <a:cs typeface="+mn-cs"/>
              </a:rPr>
              <a:t>Idoneità al servizio militare</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0"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363538" marR="0" lvl="0" indent="-363538" algn="just" defTabSz="914400" rtl="0" eaLnBrk="0" fontAlgn="base" latinLnBrk="0" hangingPunct="0">
              <a:lnSpc>
                <a:spcPct val="80000"/>
              </a:lnSpc>
              <a:spcBef>
                <a:spcPct val="20000"/>
              </a:spcBef>
              <a:spcAft>
                <a:spcPct val="0"/>
              </a:spcAft>
              <a:buClrTx/>
              <a:buSzTx/>
              <a:buFont typeface="Arial" charset="0"/>
              <a:buNone/>
              <a:tabLst>
                <a:tab pos="363538" algn="l"/>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1.	(…)</a:t>
            </a:r>
          </a:p>
          <a:p>
            <a:pPr marL="363538" marR="0" lvl="0" indent="-363538" algn="just" defTabSz="914400" rtl="0" eaLnBrk="0" fontAlgn="base" latinLnBrk="0" hangingPunct="0">
              <a:lnSpc>
                <a:spcPct val="80000"/>
              </a:lnSpc>
              <a:spcBef>
                <a:spcPct val="20000"/>
              </a:spcBef>
              <a:spcAft>
                <a:spcPct val="0"/>
              </a:spcAft>
              <a:buClrTx/>
              <a:buSzTx/>
              <a:buFont typeface="Arial" charset="0"/>
              <a:buNone/>
              <a:tabLst>
                <a:tab pos="363538" algn="l"/>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2.</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1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Per la partecipazione ai concorsi per il reclutamento nelle Forze armate possono essere richiesti</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in relazione alle esigenze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di impiego</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1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specifici requisiti psico-fisici, da indicare nei bandi di concorso</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endPar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363538" marR="0" lvl="0" indent="-363538" algn="just" defTabSz="914400" rtl="0" eaLnBrk="0" fontAlgn="base" latinLnBrk="0" hangingPunct="0">
              <a:lnSpc>
                <a:spcPct val="80000"/>
              </a:lnSpc>
              <a:spcBef>
                <a:spcPct val="20000"/>
              </a:spcBef>
              <a:spcAft>
                <a:spcPct val="0"/>
              </a:spcAft>
              <a:buClrTx/>
              <a:buSzTx/>
              <a:buFont typeface="Arial" charset="0"/>
              <a:buNone/>
              <a:tabLst>
                <a:tab pos="363538" algn="l"/>
              </a:tabLst>
              <a:defRPr/>
            </a:pPr>
            <a:r>
              <a:rPr kumimoji="0" lang="it-IT" sz="2000" b="1" i="1" u="none" strike="noStrike" kern="1200" cap="none" spc="-1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3.	Non </a:t>
            </a:r>
            <a:r>
              <a:rPr kumimoji="0" lang="it-IT" sz="2000" b="1" i="1" u="none" strike="noStrike" kern="1200" cap="none" spc="-1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sono comunque idonei al servizio militare i soggetti affetti dalle imperfezioni e infermità previste dall'articolo 582</a:t>
            </a:r>
            <a:r>
              <a:rPr kumimoji="0" lang="it-IT" sz="2000" b="1" i="1" u="none" strike="noStrike" kern="1200" cap="none" spc="-1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16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0" marR="0" lvl="0" indent="0" algn="ctr" defTabSz="914400" rtl="0" eaLnBrk="0" fontAlgn="base" latinLnBrk="0" hangingPunct="0">
              <a:lnSpc>
                <a:spcPct val="80000"/>
              </a:lnSpc>
              <a:spcBef>
                <a:spcPct val="0"/>
              </a:spcBef>
              <a:spcAft>
                <a:spcPct val="0"/>
              </a:spcAft>
              <a:buClrTx/>
              <a:buSzTx/>
              <a:buFont typeface="Arial" charset="0"/>
              <a:buNone/>
              <a:tabLst/>
              <a:defRPr/>
            </a:pPr>
            <a:r>
              <a:rPr kumimoji="0" lang="it-IT" sz="1600" b="0" i="0" u="none" strike="noStrike" kern="1200" cap="none" spc="0" normalizeH="0" baseline="0" noProof="0" dirty="0">
                <a:ln>
                  <a:noFill/>
                </a:ln>
                <a:solidFill>
                  <a:sysClr val="windowText" lastClr="000000"/>
                </a:solidFill>
                <a:effectLst/>
                <a:uLnTx/>
                <a:uFillTx/>
                <a:latin typeface="Arial"/>
                <a:ea typeface="+mn-ea"/>
                <a:cs typeface="+mn-cs"/>
              </a:rPr>
              <a:t>Art. </a:t>
            </a:r>
            <a:r>
              <a:rPr kumimoji="0" lang="it-IT" sz="1600" b="1" i="0" u="none" strike="noStrike" kern="1200" cap="none" spc="0" normalizeH="0" baseline="0" noProof="0" dirty="0">
                <a:ln>
                  <a:noFill/>
                </a:ln>
                <a:solidFill>
                  <a:sysClr val="windowText" lastClr="000000"/>
                </a:solidFill>
                <a:effectLst/>
                <a:uLnTx/>
                <a:uFillTx/>
                <a:latin typeface="Calibri"/>
                <a:ea typeface="+mn-ea"/>
                <a:cs typeface="+mn-cs"/>
              </a:rPr>
              <a:t>582</a:t>
            </a:r>
          </a:p>
          <a:p>
            <a:pPr marL="0" marR="0" lvl="0" indent="0" algn="ctr" defTabSz="914400" rtl="0" eaLnBrk="0" fontAlgn="base" latinLnBrk="0" hangingPunct="0">
              <a:lnSpc>
                <a:spcPct val="80000"/>
              </a:lnSpc>
              <a:spcBef>
                <a:spcPct val="0"/>
              </a:spcBef>
              <a:spcAft>
                <a:spcPct val="0"/>
              </a:spcAft>
              <a:buClrTx/>
              <a:buSzTx/>
              <a:buFont typeface="Arial" charset="0"/>
              <a:buNone/>
              <a:tabLst/>
              <a:defRPr/>
            </a:pPr>
            <a:r>
              <a:rPr kumimoji="0" lang="it-IT" sz="1600" b="0" i="1" u="none" strike="noStrike" kern="1200" cap="none" spc="0" normalizeH="0" baseline="0" noProof="0" dirty="0">
                <a:ln>
                  <a:noFill/>
                </a:ln>
                <a:solidFill>
                  <a:sysClr val="windowText" lastClr="000000"/>
                </a:solidFill>
                <a:effectLst/>
                <a:uLnTx/>
                <a:uFillTx/>
                <a:latin typeface="Calibri"/>
                <a:ea typeface="+mn-ea"/>
                <a:cs typeface="+mn-cs"/>
              </a:rPr>
              <a:t>Imperfezioni e infermità che sono causa di non idoneità al servizio militare</a:t>
            </a:r>
          </a:p>
          <a:p>
            <a:pPr marL="0" marR="0" lvl="0" indent="0" algn="ctr" defTabSz="914400" rtl="0" eaLnBrk="0" fontAlgn="base" latinLnBrk="0" hangingPunct="0">
              <a:lnSpc>
                <a:spcPct val="80000"/>
              </a:lnSpc>
              <a:spcBef>
                <a:spcPct val="0"/>
              </a:spcBef>
              <a:spcAft>
                <a:spcPct val="0"/>
              </a:spcAft>
              <a:buClrTx/>
              <a:buSzTx/>
              <a:buFont typeface="Arial" charset="0"/>
              <a:buNone/>
              <a:tabLst/>
              <a:defRPr/>
            </a:pPr>
            <a:endParaRPr kumimoji="0" lang="it-IT" sz="800" b="0" i="1" u="none" strike="noStrike" kern="1200" cap="none" spc="0" normalizeH="0" baseline="0" noProof="0" dirty="0">
              <a:ln>
                <a:noFill/>
              </a:ln>
              <a:solidFill>
                <a:sysClr val="windowText" lastClr="000000"/>
              </a:solidFill>
              <a:effectLst/>
              <a:uLnTx/>
              <a:uFillTx/>
              <a:latin typeface="Calibri"/>
              <a:ea typeface="+mn-ea"/>
              <a:cs typeface="+mn-cs"/>
            </a:endParaRPr>
          </a:p>
          <a:p>
            <a:pPr marL="363538" marR="0" lvl="0" indent="-363538" algn="just" defTabSz="914400" rtl="0" eaLnBrk="1" fontAlgn="base" latinLnBrk="0" hangingPunct="1">
              <a:lnSpc>
                <a:spcPct val="80000"/>
              </a:lnSpc>
              <a:spcBef>
                <a:spcPct val="0"/>
              </a:spcBef>
              <a:spcAft>
                <a:spcPct val="0"/>
              </a:spcAft>
              <a:buClrTx/>
              <a:buSzTx/>
              <a:buFont typeface="Arial" charset="0"/>
              <a:buNone/>
              <a:tabLst/>
              <a:defRPr/>
            </a:pP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1.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Sono causa di non idoneità al servizio militare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le seguenti imperfezioni e infermità:</a:t>
            </a:r>
          </a:p>
          <a:p>
            <a:pPr marL="363538" marR="0" lvl="0" indent="0" algn="just" defTabSz="914400" rtl="0" eaLnBrk="1" fontAlgn="base" latinLnBrk="0" hangingPunct="1">
              <a:lnSpc>
                <a:spcPct val="80000"/>
              </a:lnSpc>
              <a:spcBef>
                <a:spcPts val="600"/>
              </a:spcBef>
              <a:spcAft>
                <a:spcPct val="0"/>
              </a:spcAft>
              <a:buClrTx/>
              <a:buSzTx/>
              <a:buFont typeface="Arial" charset="0"/>
              <a:buNone/>
              <a:tabLst/>
              <a:defRPr/>
            </a:pP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711200" marR="0" lvl="0" indent="-347663" algn="just" defTabSz="914400" rtl="0" eaLnBrk="1" fontAlgn="base" latinLnBrk="0" hangingPunct="1">
              <a:lnSpc>
                <a:spcPct val="80000"/>
              </a:lnSpc>
              <a:spcBef>
                <a:spcPts val="600"/>
              </a:spcBef>
              <a:spcAft>
                <a:spcPct val="0"/>
              </a:spcAft>
              <a:buClrTx/>
              <a:buSzTx/>
              <a:buFont typeface="Arial" charset="0"/>
              <a:buNone/>
              <a:tabLst>
                <a:tab pos="711200" algn="l"/>
              </a:tabLst>
              <a:defRPr/>
            </a:pP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g) Neoplasie:</a:t>
            </a:r>
          </a:p>
          <a:p>
            <a:pPr marL="804863" marR="0" lvl="0" indent="-177800" algn="just" defTabSz="914400" rtl="0" eaLnBrk="1" fontAlgn="base" latinLnBrk="0" hangingPunct="1">
              <a:lnSpc>
                <a:spcPct val="80000"/>
              </a:lnSpc>
              <a:spcBef>
                <a:spcPts val="600"/>
              </a:spcBef>
              <a:spcAft>
                <a:spcPct val="0"/>
              </a:spcAft>
              <a:buClrTx/>
              <a:buSzTx/>
              <a:buFont typeface="Arial" charset="0"/>
              <a:buNone/>
              <a:tabLst>
                <a:tab pos="804863" algn="l"/>
              </a:tabLst>
              <a:defRPr/>
            </a:pP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1) i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tumori maligni</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804863" marR="0" lvl="0" indent="-177800" algn="just" defTabSz="914400" rtl="0" eaLnBrk="1" fontAlgn="base" latinLnBrk="0" hangingPunct="1">
              <a:lnSpc>
                <a:spcPct val="80000"/>
              </a:lnSpc>
              <a:spcBef>
                <a:spcPts val="600"/>
              </a:spcBef>
              <a:spcAft>
                <a:spcPct val="0"/>
              </a:spcAft>
              <a:buClrTx/>
              <a:buSzTx/>
              <a:buFont typeface="Arial" charset="0"/>
              <a:buNone/>
              <a:tabLst>
                <a:tab pos="804863" algn="l"/>
              </a:tabLst>
              <a:defRPr/>
            </a:pP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2) i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tumori benigni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 i loro esiti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quando</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per sede, volume, estensione o numero sono deturpanti o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producono rilevanti alterazioni strutturali o funzionali</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0" marR="0" lvl="0" indent="0" algn="just" defTabSz="914400" rtl="0" eaLnBrk="0" fontAlgn="base" latinLnBrk="0" hangingPunct="0">
              <a:lnSpc>
                <a:spcPct val="80000"/>
              </a:lnSpc>
              <a:spcBef>
                <a:spcPct val="20000"/>
              </a:spcBef>
              <a:spcAft>
                <a:spcPct val="0"/>
              </a:spcAft>
              <a:buClrTx/>
              <a:buSzTx/>
              <a:buFont typeface="Arial" charset="0"/>
              <a:buNone/>
              <a:tabLst/>
              <a:defRPr/>
            </a:pPr>
            <a:endPar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35845" name="CasellaDiTesto 4"/>
          <p:cNvSpPr txBox="1">
            <a:spLocks noChangeArrowheads="1"/>
          </p:cNvSpPr>
          <p:nvPr/>
        </p:nvSpPr>
        <p:spPr bwMode="auto">
          <a:xfrm>
            <a:off x="0" y="1266825"/>
            <a:ext cx="90947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DPR 90/2010 - Testo unico delle disposizioni regolamentari in materia di ordinamento militare (TUOM)</a:t>
            </a:r>
          </a:p>
        </p:txBody>
      </p:sp>
      <p:grpSp>
        <p:nvGrpSpPr>
          <p:cNvPr id="35846" name="Gruppo 13"/>
          <p:cNvGrpSpPr>
            <a:grpSpLocks/>
          </p:cNvGrpSpPr>
          <p:nvPr/>
        </p:nvGrpSpPr>
        <p:grpSpPr bwMode="auto">
          <a:xfrm>
            <a:off x="36513" y="44450"/>
            <a:ext cx="9058275" cy="522288"/>
            <a:chOff x="36709" y="44066"/>
            <a:chExt cx="9057933" cy="522921"/>
          </a:xfrm>
        </p:grpSpPr>
        <p:sp>
          <p:nvSpPr>
            <p:cNvPr id="35850"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358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47" name="Group 27"/>
          <p:cNvGrpSpPr>
            <a:grpSpLocks/>
          </p:cNvGrpSpPr>
          <p:nvPr/>
        </p:nvGrpSpPr>
        <p:grpSpPr bwMode="auto">
          <a:xfrm>
            <a:off x="165100" y="592138"/>
            <a:ext cx="8807450" cy="666750"/>
            <a:chOff x="669" y="609"/>
            <a:chExt cx="2222" cy="428"/>
          </a:xfrm>
        </p:grpSpPr>
        <p:sp>
          <p:nvSpPr>
            <p:cNvPr id="35848"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7" name="Text Box 29"/>
            <p:cNvSpPr txBox="1">
              <a:spLocks noChangeArrowheads="1"/>
            </p:cNvSpPr>
            <p:nvPr/>
          </p:nvSpPr>
          <p:spPr bwMode="auto">
            <a:xfrm>
              <a:off x="709" y="692"/>
              <a:ext cx="2177"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5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VALUTAZIONE DELL’IDONEITA’ DEI CITTADINI AL RECLUTAMENTO NELLE FA/CC</a:t>
              </a:r>
            </a:p>
          </p:txBody>
        </p:sp>
      </p:grpSp>
    </p:spTree>
    <p:extLst>
      <p:ext uri="{BB962C8B-B14F-4D97-AF65-F5344CB8AC3E}">
        <p14:creationId xmlns:p14="http://schemas.microsoft.com/office/powerpoint/2010/main" val="2349901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37891" name="Segnaposto numero diapositiva 4"/>
          <p:cNvSpPr txBox="1">
            <a:spLocks noGrp="1"/>
          </p:cNvSpPr>
          <p:nvPr/>
        </p:nvSpPr>
        <p:spPr bwMode="auto">
          <a:xfrm>
            <a:off x="8707438" y="6546850"/>
            <a:ext cx="4460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0E8EA21C-6E23-4B76-8B9C-5C976193062B}"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17</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3" name="Rectangle 1027"/>
          <p:cNvSpPr txBox="1">
            <a:spLocks noChangeArrowheads="1"/>
          </p:cNvSpPr>
          <p:nvPr/>
        </p:nvSpPr>
        <p:spPr bwMode="auto">
          <a:xfrm>
            <a:off x="179388" y="2122488"/>
            <a:ext cx="8785225" cy="3568700"/>
          </a:xfrm>
          <a:prstGeom prst="rect">
            <a:avLst/>
          </a:prstGeom>
          <a:blipFill dpi="0" rotWithShape="1">
            <a:blip r:embed="rId3"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1" i="0" u="none" strike="noStrike" kern="1200" cap="none" spc="0" normalizeH="0" baseline="0" noProof="0" dirty="0" smtClean="0">
                <a:ln>
                  <a:noFill/>
                </a:ln>
                <a:solidFill>
                  <a:sysClr val="windowText" lastClr="000000"/>
                </a:solidFill>
                <a:effectLst/>
                <a:uLnTx/>
                <a:uFillTx/>
                <a:latin typeface="Arial"/>
                <a:ea typeface="+mn-ea"/>
                <a:cs typeface="+mn-cs"/>
              </a:rPr>
              <a:t>Avvertenze</a:t>
            </a:r>
            <a:endParaRPr kumimoji="0" lang="it-IT" sz="16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457200" marR="0" lvl="0" indent="-457200" algn="just" defTabSz="914400" rtl="0" eaLnBrk="0" fontAlgn="base" latinLnBrk="0" hangingPunct="0">
              <a:lnSpc>
                <a:spcPct val="100000"/>
              </a:lnSpc>
              <a:spcBef>
                <a:spcPct val="20000"/>
              </a:spcBef>
              <a:spcAft>
                <a:spcPct val="0"/>
              </a:spcAft>
              <a:buClrTx/>
              <a:buSzTx/>
              <a:buFont typeface="Arial" charset="0"/>
              <a:buAutoNum type="arabicPeriod"/>
              <a:tabLst/>
              <a:defRPr/>
            </a:pPr>
            <a:r>
              <a:rPr kumimoji="0" lang="it-IT" sz="2000" b="1" i="1" u="none" strike="noStrike" kern="1200" cap="none" spc="-3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La </a:t>
            </a:r>
            <a:r>
              <a:rPr kumimoji="0" lang="it-IT" sz="2000" b="1" i="1" u="none" strike="noStrike" kern="1200" cap="none" spc="-3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presente direttiva tecnica concerne le modalità di applicazione dell'elenco imperfezioni di cui all'articolo 582</a:t>
            </a:r>
            <a:r>
              <a:rPr kumimoji="0" lang="it-IT" sz="2000" b="1" i="1" u="none" strike="noStrike" kern="1200" cap="none" spc="-3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comma 1, del decreto del Presidente della Repubblica n. 90 del 2010, di seguito denominato elenco, </a:t>
            </a:r>
            <a:r>
              <a:rPr kumimoji="0" lang="it-IT" sz="2000" b="1" i="1" u="none" strike="noStrike" kern="1200" cap="none" spc="-3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e fornisce indicazioni relative a ogni singola lettera in cui è suddiviso il </a:t>
            </a:r>
            <a:r>
              <a:rPr kumimoji="0" lang="it-IT" sz="2000" b="1" i="1" u="none" strike="noStrike" kern="1200" cap="none" spc="-3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comma 1 del </a:t>
            </a:r>
            <a:r>
              <a:rPr kumimoji="0" lang="it-IT" sz="2000" b="1" i="1" u="none" strike="noStrike" kern="1200" cap="none" spc="-3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citato articolo </a:t>
            </a:r>
            <a:r>
              <a:rPr kumimoji="0" lang="it-IT" sz="2000" b="1" i="1" u="none" strike="noStrike" kern="1200" cap="none" spc="-3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582, (…)</a:t>
            </a:r>
          </a:p>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0" marR="0" lvl="0" indent="0" algn="ctr" defTabSz="914400" rtl="0" eaLnBrk="0" fontAlgn="base" latinLnBrk="0" hangingPunct="0">
              <a:lnSpc>
                <a:spcPct val="80000"/>
              </a:lnSpc>
              <a:spcBef>
                <a:spcPct val="0"/>
              </a:spcBef>
              <a:spcAft>
                <a:spcPct val="0"/>
              </a:spcAft>
              <a:buClrTx/>
              <a:buSzTx/>
              <a:buFont typeface="Arial" charset="0"/>
              <a:buNone/>
              <a:tabLst/>
              <a:defRPr/>
            </a:pPr>
            <a:r>
              <a:rPr kumimoji="0" lang="it-IT" sz="1600" b="1" i="0" u="none" strike="noStrike" kern="1200" cap="none" spc="0" normalizeH="0" baseline="0" noProof="0" dirty="0" smtClean="0">
                <a:ln>
                  <a:noFill/>
                </a:ln>
                <a:solidFill>
                  <a:sysClr val="windowText" lastClr="000000"/>
                </a:solidFill>
                <a:effectLst/>
                <a:uLnTx/>
                <a:uFillTx/>
                <a:latin typeface="Arial"/>
                <a:ea typeface="+mn-ea"/>
                <a:cs typeface="+mn-cs"/>
              </a:rPr>
              <a:t>G</a:t>
            </a:r>
            <a:r>
              <a:rPr kumimoji="0" lang="it-IT" sz="1600" b="1" i="0" u="none" strike="noStrike" kern="1200" cap="none" spc="0" normalizeH="0" baseline="0" noProof="0" dirty="0">
                <a:ln>
                  <a:noFill/>
                </a:ln>
                <a:solidFill>
                  <a:sysClr val="windowText" lastClr="000000"/>
                </a:solidFill>
                <a:effectLst/>
                <a:uLnTx/>
                <a:uFillTx/>
                <a:latin typeface="Arial"/>
                <a:ea typeface="+mn-ea"/>
                <a:cs typeface="+mn-cs"/>
              </a:rPr>
              <a:t>) Neoplasie.</a:t>
            </a:r>
          </a:p>
          <a:p>
            <a:pPr marL="266700" marR="0" lvl="0" indent="-266700" algn="just" defTabSz="914400" rtl="0" eaLnBrk="1" fontAlgn="base" latinLnBrk="0" hangingPunct="1">
              <a:lnSpc>
                <a:spcPct val="100000"/>
              </a:lnSpc>
              <a:spcBef>
                <a:spcPts val="600"/>
              </a:spcBef>
              <a:spcAft>
                <a:spcPct val="0"/>
              </a:spcAft>
              <a:buClrTx/>
              <a:buSzTx/>
              <a:buFont typeface="Arial" charset="0"/>
              <a:buNone/>
              <a:tabLst>
                <a:tab pos="266700" algn="l"/>
              </a:tabLst>
              <a:defRPr/>
            </a:pP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1) I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tumori maligni</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266700" marR="0" lvl="0" indent="-266700" algn="just" defTabSz="914400" rtl="0" eaLnBrk="1" fontAlgn="base" latinLnBrk="0" hangingPunct="1">
              <a:lnSpc>
                <a:spcPct val="100000"/>
              </a:lnSpc>
              <a:spcBef>
                <a:spcPts val="600"/>
              </a:spcBef>
              <a:spcAft>
                <a:spcPct val="0"/>
              </a:spcAft>
              <a:buClrTx/>
              <a:buSzTx/>
              <a:buFont typeface="Arial" charset="0"/>
              <a:buNone/>
              <a:tabLst>
                <a:tab pos="266700" algn="l"/>
              </a:tabLst>
              <a:defRPr/>
            </a:pP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2) I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tumori benigni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 i loro esiti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quando</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per sede, volume, estensione o numero sono deturpanti o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producono rilevanti alterazioni strutturali o funzionali</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266700" marR="0" lvl="0" indent="-266700" algn="just" defTabSz="914400" rtl="0" eaLnBrk="1" fontAlgn="base" latinLnBrk="0" hangingPunct="1">
              <a:lnSpc>
                <a:spcPct val="100000"/>
              </a:lnSpc>
              <a:spcBef>
                <a:spcPts val="600"/>
              </a:spcBef>
              <a:spcAft>
                <a:spcPct val="0"/>
              </a:spcAft>
              <a:buClrTx/>
              <a:buSzTx/>
              <a:buFont typeface="Arial" charset="0"/>
              <a:buNone/>
              <a:tabLst>
                <a:tab pos="266700" algn="l"/>
              </a:tabLst>
              <a:defRPr/>
            </a:pP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37893" name="CasellaDiTesto 4"/>
          <p:cNvSpPr txBox="1">
            <a:spLocks noChangeArrowheads="1"/>
          </p:cNvSpPr>
          <p:nvPr/>
        </p:nvSpPr>
        <p:spPr bwMode="auto">
          <a:xfrm>
            <a:off x="179388" y="1250950"/>
            <a:ext cx="87852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DM 4 GIUGNO 2014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Direttiva tecnica per l’applicazione dell’elenco imperfezioni e infermità che sono causa di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NON IDONEITÀ AL SERVIZIO MILITARE </a:t>
            </a:r>
            <a:r>
              <a:rPr kumimoji="0" lang="it-IT" altLang="it-IT"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a:t>
            </a:r>
          </a:p>
        </p:txBody>
      </p:sp>
      <p:grpSp>
        <p:nvGrpSpPr>
          <p:cNvPr id="37894" name="Gruppo 13"/>
          <p:cNvGrpSpPr>
            <a:grpSpLocks/>
          </p:cNvGrpSpPr>
          <p:nvPr/>
        </p:nvGrpSpPr>
        <p:grpSpPr bwMode="auto">
          <a:xfrm>
            <a:off x="36513" y="44450"/>
            <a:ext cx="9058275" cy="522288"/>
            <a:chOff x="36709" y="44066"/>
            <a:chExt cx="9057933" cy="522921"/>
          </a:xfrm>
        </p:grpSpPr>
        <p:sp>
          <p:nvSpPr>
            <p:cNvPr id="37899"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3790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451"/>
          <p:cNvSpPr>
            <a:spLocks noChangeArrowheads="1"/>
          </p:cNvSpPr>
          <p:nvPr/>
        </p:nvSpPr>
        <p:spPr bwMode="auto">
          <a:xfrm>
            <a:off x="92075" y="5741988"/>
            <a:ext cx="8785225" cy="1108075"/>
          </a:xfrm>
          <a:prstGeom prst="rect">
            <a:avLst/>
          </a:prstGeom>
          <a:noFill/>
          <a:ln>
            <a:noFill/>
          </a:ln>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 Emanata ai sensi dell’art. 580, c. 4, del DPR 90/2010 (TUOM):</a:t>
            </a:r>
            <a:endParaRPr kumimoji="0" lang="it-IT"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endParaRPr>
          </a:p>
          <a:p>
            <a:pPr marL="84138" marR="0" lvl="0" indent="-84138" algn="just" defTabSz="914400"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	</a:t>
            </a:r>
            <a:r>
              <a:rPr kumimoji="0" lang="it-IT" sz="1600" b="1" i="0" u="none" strike="noStrike" kern="1200" cap="none" spc="-3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«Con decreto del Ministro della difesa sono adottate le direttive tecniche riguardanti l'accertamento delle imperfezioni e infermità di cui all'articolo 579, comma 3, e i criteri per delineare il profilo sanitario dei soggetti giudicati idonei al servizio militare, predisposti dallo Stato maggiore della difesa, sentita ciascuna Forza armata».</a:t>
            </a:r>
          </a:p>
        </p:txBody>
      </p:sp>
      <p:grpSp>
        <p:nvGrpSpPr>
          <p:cNvPr id="37896" name="Group 27"/>
          <p:cNvGrpSpPr>
            <a:grpSpLocks/>
          </p:cNvGrpSpPr>
          <p:nvPr/>
        </p:nvGrpSpPr>
        <p:grpSpPr bwMode="auto">
          <a:xfrm>
            <a:off x="165100" y="592138"/>
            <a:ext cx="8807450" cy="666750"/>
            <a:chOff x="669" y="609"/>
            <a:chExt cx="2222" cy="428"/>
          </a:xfrm>
        </p:grpSpPr>
        <p:sp>
          <p:nvSpPr>
            <p:cNvPr id="37897"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21" name="Text Box 29"/>
            <p:cNvSpPr txBox="1">
              <a:spLocks noChangeArrowheads="1"/>
            </p:cNvSpPr>
            <p:nvPr/>
          </p:nvSpPr>
          <p:spPr bwMode="auto">
            <a:xfrm>
              <a:off x="709" y="692"/>
              <a:ext cx="2177"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5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VALUTAZIONE DELL’IDONEITA’ DEI CITTADINI AL RECLUTAMENTO NELLE FA/CC</a:t>
              </a:r>
            </a:p>
          </p:txBody>
        </p:sp>
      </p:grpSp>
    </p:spTree>
    <p:extLst>
      <p:ext uri="{BB962C8B-B14F-4D97-AF65-F5344CB8AC3E}">
        <p14:creationId xmlns:p14="http://schemas.microsoft.com/office/powerpoint/2010/main" val="1721722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938" name="Gruppo 13"/>
          <p:cNvGrpSpPr>
            <a:grpSpLocks/>
          </p:cNvGrpSpPr>
          <p:nvPr/>
        </p:nvGrpSpPr>
        <p:grpSpPr bwMode="auto">
          <a:xfrm>
            <a:off x="36513" y="44450"/>
            <a:ext cx="9058275" cy="522288"/>
            <a:chOff x="36709" y="44066"/>
            <a:chExt cx="9057933" cy="522921"/>
          </a:xfrm>
        </p:grpSpPr>
        <p:sp>
          <p:nvSpPr>
            <p:cNvPr id="39947"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3994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39940" name="Segnaposto numero diapositiva 4"/>
          <p:cNvSpPr txBox="1">
            <a:spLocks noGrp="1"/>
          </p:cNvSpPr>
          <p:nvPr/>
        </p:nvSpPr>
        <p:spPr bwMode="auto">
          <a:xfrm>
            <a:off x="8691563" y="6532563"/>
            <a:ext cx="4476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16A37980-DC9A-4901-AA00-D9E96DC309BB}"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18</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8" name="Rectangle 1027"/>
          <p:cNvSpPr txBox="1">
            <a:spLocks noChangeArrowheads="1"/>
          </p:cNvSpPr>
          <p:nvPr/>
        </p:nvSpPr>
        <p:spPr bwMode="auto">
          <a:xfrm>
            <a:off x="165100" y="2122488"/>
            <a:ext cx="8785225" cy="3654425"/>
          </a:xfrm>
          <a:prstGeom prst="rect">
            <a:avLst/>
          </a:prstGeom>
          <a:blipFill dpi="0" rotWithShape="1">
            <a:blip r:embed="rId5"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1" i="0" u="none" strike="noStrike" kern="1200" cap="none" spc="0" normalizeH="0" baseline="0" noProof="0" dirty="0" smtClean="0">
                <a:ln>
                  <a:noFill/>
                </a:ln>
                <a:solidFill>
                  <a:sysClr val="windowText" lastClr="000000"/>
                </a:solidFill>
                <a:effectLst/>
                <a:uLnTx/>
                <a:uFillTx/>
                <a:latin typeface="Arial"/>
                <a:ea typeface="+mn-ea"/>
                <a:cs typeface="+mn-cs"/>
              </a:rPr>
              <a:t>Avvertenze</a:t>
            </a:r>
            <a:endParaRPr kumimoji="0" lang="it-IT" sz="16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just" defTabSz="914400" rtl="0" eaLnBrk="0" fontAlgn="base" latinLnBrk="0" hangingPunct="0">
              <a:lnSpc>
                <a:spcPct val="100000"/>
              </a:lnSpc>
              <a:spcBef>
                <a:spcPct val="0"/>
              </a:spcBef>
              <a:spcAft>
                <a:spcPct val="0"/>
              </a:spcAft>
              <a:buClrTx/>
              <a:buSzTx/>
              <a:buFont typeface="Arial" charset="0"/>
              <a:buNone/>
              <a:tabLst/>
              <a:defRPr/>
            </a:pPr>
            <a:r>
              <a:rPr kumimoji="0" lang="it-IT" sz="2000" b="1" i="1" u="none" strike="noStrike" kern="1200" cap="none" spc="-1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La presente direttiva tecnica </a:t>
            </a:r>
            <a:r>
              <a:rPr kumimoji="0" lang="it-IT" sz="2000" b="1" i="1" u="none" strike="noStrike" kern="1200" cap="none" spc="-1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stabilisce i criteri per delineare il profilo sanitario dei soggetti giudicati idonei</a:t>
            </a:r>
            <a:r>
              <a:rPr kumimoji="0" lang="it-IT" sz="2000" b="1" i="1" u="none" strike="noStrike" kern="1200" cap="none" spc="-1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al servizio </a:t>
            </a:r>
            <a:r>
              <a:rPr kumimoji="0" lang="it-IT" sz="2000" b="1" i="1" u="none" strike="noStrike" kern="1200" cap="none" spc="-1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militare… [</a:t>
            </a:r>
            <a:r>
              <a:rPr kumimoji="0" lang="it-IT" sz="2000" b="1" i="1" u="none" strike="noStrike" kern="1200" cap="none" spc="-1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mediante </a:t>
            </a:r>
            <a:r>
              <a:rPr kumimoji="0" lang="it-IT" sz="2000" b="1" i="1" u="none" strike="noStrike" kern="1200" cap="none" spc="-1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l'attribuzione di un </a:t>
            </a:r>
            <a:r>
              <a:rPr kumimoji="0" lang="it-IT" sz="2000" b="1" i="1" u="none" strike="noStrike" kern="1200" cap="none" spc="-1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coefficiente, </a:t>
            </a:r>
            <a:r>
              <a:rPr kumimoji="0" lang="it-IT" sz="2000" b="1" i="1" u="none" strike="noStrike" kern="1200" cap="none" spc="-1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di </a:t>
            </a:r>
            <a:r>
              <a:rPr kumimoji="0" lang="it-IT" sz="2000" b="1" i="1" u="none" strike="noStrike" kern="1200" cap="none" spc="-1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validità decrescente</a:t>
            </a:r>
            <a:r>
              <a:rPr kumimoji="0" lang="it-IT" sz="2000" b="1" i="1" u="none" strike="noStrike" kern="1200" cap="none" spc="-1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 da 1 a </a:t>
            </a:r>
            <a:r>
              <a:rPr kumimoji="0" lang="it-IT" sz="2000" b="1" i="1" u="none" strike="noStrike" kern="1200" cap="none" spc="-1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4, a nove </a:t>
            </a:r>
            <a:r>
              <a:rPr kumimoji="0" lang="it-IT" sz="2000" b="1" i="1" u="none" strike="noStrike" kern="1200" cap="none" spc="-1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caratteristiche </a:t>
            </a:r>
            <a:r>
              <a:rPr kumimoji="0" lang="it-IT" sz="2000" b="1" i="1" u="none" strike="noStrike" kern="1200" cap="none" spc="-10" normalizeH="0" baseline="0" noProof="0" dirty="0" err="1"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somato</a:t>
            </a:r>
            <a:r>
              <a:rPr kumimoji="0" lang="it-IT" sz="2000" b="1" i="1" u="none" strike="noStrike" kern="1200" cap="none" spc="-1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-funzionali *</a:t>
            </a:r>
            <a:r>
              <a:rPr kumimoji="0" lang="it-IT" sz="2000" b="1" i="1" u="none" strike="noStrike" kern="1200" cap="none" spc="-1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0" marR="0" lvl="0" indent="0" algn="just" defTabSz="914400" rtl="0" eaLnBrk="0" fontAlgn="base" latinLnBrk="0" hangingPunct="0">
              <a:lnSpc>
                <a:spcPct val="100000"/>
              </a:lnSpc>
              <a:spcBef>
                <a:spcPts val="600"/>
              </a:spcBef>
              <a:spcAft>
                <a:spcPct val="0"/>
              </a:spcAft>
              <a:buClrTx/>
              <a:buSzTx/>
              <a:buFont typeface="Arial" charset="0"/>
              <a:buNone/>
              <a:tabLst/>
              <a:defRPr/>
            </a:pP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 coefficienti 1 o 2 vengono attribuiti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alla specifica caratteristica </a:t>
            </a:r>
            <a:r>
              <a:rPr kumimoji="0" lang="it-IT" sz="2000" b="1" i="1" u="none" strike="noStrike" kern="1200" cap="none" spc="0" normalizeH="0" baseline="0" noProof="0" dirty="0" err="1">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somato</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-funzionale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solo in assenza di patologie ovvero in presenza di alterazioni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patologiche</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 senza alcuna rilevanza</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sotto il profilo medico-legale,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ai fini dell'espletamento del servizio militare</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sng"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volontario</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0" marR="0" lvl="0" indent="0" algn="just" defTabSz="914400" rtl="0" eaLnBrk="0" fontAlgn="base" latinLnBrk="0" hangingPunct="0">
              <a:lnSpc>
                <a:spcPct val="100000"/>
              </a:lnSpc>
              <a:spcBef>
                <a:spcPts val="600"/>
              </a:spcBef>
              <a:spcAft>
                <a:spcPct val="0"/>
              </a:spcAft>
              <a:buClrTx/>
              <a:buSzTx/>
              <a:buFont typeface="Arial" charset="0"/>
              <a:buNone/>
              <a:tabLst/>
              <a:defRPr/>
            </a:pPr>
            <a:r>
              <a:rPr kumimoji="0" lang="it-IT" sz="2000" b="1" i="1" u="none" strike="noStrike" kern="1200" cap="none" spc="-3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 coefficienti 3 o 4</a:t>
            </a:r>
            <a:r>
              <a:rPr kumimoji="0" lang="it-IT" sz="2000" b="1" i="1" u="none" strike="noStrike" kern="1200" cap="none" spc="-3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 </a:t>
            </a:r>
            <a:r>
              <a:rPr kumimoji="0" lang="it-IT" sz="2000" b="1" i="1" u="none" strike="noStrike" kern="1200" cap="none" spc="-3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vengono attribuiti </a:t>
            </a:r>
            <a:r>
              <a:rPr kumimoji="0" lang="it-IT" sz="2000" b="1" i="1" u="none" strike="noStrike" kern="1200" cap="none" spc="-3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alla specifica caratteristica </a:t>
            </a:r>
            <a:r>
              <a:rPr kumimoji="0" lang="it-IT" sz="2000" b="1" i="1" u="none" strike="noStrike" kern="1200" cap="none" spc="-30" normalizeH="0" baseline="0" noProof="0" dirty="0" err="1"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somato</a:t>
            </a:r>
            <a:r>
              <a:rPr kumimoji="0" lang="it-IT" sz="2000" b="1" i="1" u="none" strike="noStrike" kern="1200" cap="none" spc="-3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-funzionale </a:t>
            </a:r>
            <a:r>
              <a:rPr kumimoji="0" lang="it-IT" sz="2000" b="1" i="1" u="none" strike="noStrike" kern="1200" cap="none" spc="-3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in presenza di alterazioni </a:t>
            </a:r>
            <a:r>
              <a:rPr kumimoji="0" lang="it-IT" sz="2000" b="1" i="1" u="none" strike="noStrike" kern="1200" cap="none" spc="-3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patologiche </a:t>
            </a:r>
            <a:r>
              <a:rPr kumimoji="0" lang="it-IT" sz="2000" b="1" i="1" u="none" strike="noStrike" kern="1200" cap="none" spc="-3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che, per scarsa incidenza</a:t>
            </a:r>
            <a:r>
              <a:rPr kumimoji="0" lang="it-IT" sz="2000" b="1" i="1" u="none" strike="noStrike" kern="1200" cap="none" spc="-3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sotto il profilo medico-legale, [</a:t>
            </a:r>
            <a:r>
              <a:rPr kumimoji="0" lang="it-IT" sz="2000" b="1" i="1" u="none" strike="noStrike" kern="1200" cap="none" spc="-3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consentono</a:t>
            </a:r>
            <a:r>
              <a:rPr kumimoji="0" lang="it-IT" sz="2000" b="1" i="1" u="none" strike="noStrike" kern="1200" cap="none" spc="-3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salvo deroghe,] </a:t>
            </a:r>
            <a:r>
              <a:rPr kumimoji="0" lang="it-IT" sz="2000" b="1" i="1" u="none" strike="noStrike" kern="1200" cap="none" spc="-3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di assolvere il </a:t>
            </a:r>
            <a:r>
              <a:rPr kumimoji="0" lang="it-IT" sz="2000" b="1" i="1" u="none" strike="noStrike" kern="1200" cap="none" spc="-3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r>
              <a:rPr kumimoji="0" lang="it-IT" sz="2000" b="1" i="1" u="none" strike="noStrike" kern="1200" cap="none" spc="-3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solo</a:t>
            </a:r>
            <a:r>
              <a:rPr kumimoji="0" lang="it-IT" sz="2000" b="1" i="1" u="none" strike="noStrike" kern="1200" cap="none" spc="-3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3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servizio militare</a:t>
            </a:r>
            <a:r>
              <a:rPr kumimoji="0" lang="it-IT" sz="2000" b="1" i="1" u="none" strike="noStrike" kern="1200" cap="none" spc="-3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sng" strike="noStrike" kern="1200" cap="none" spc="-3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obbligatorio</a:t>
            </a:r>
            <a:r>
              <a:rPr kumimoji="0" lang="it-IT" sz="2000" b="1" i="1" u="none" strike="noStrike" kern="1200" cap="none" spc="-3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p:txBody>
      </p:sp>
      <p:sp>
        <p:nvSpPr>
          <p:cNvPr id="39942" name="CasellaDiTesto 4"/>
          <p:cNvSpPr txBox="1">
            <a:spLocks noChangeArrowheads="1"/>
          </p:cNvSpPr>
          <p:nvPr/>
        </p:nvSpPr>
        <p:spPr bwMode="auto">
          <a:xfrm>
            <a:off x="481013" y="1268413"/>
            <a:ext cx="8180387"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DM 4 GIUGNO 2014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Direttiva tecnica per delineare il profilo sanitario dei soggetti giudicati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IDONEI AL SERVIZIO MILITARE</a:t>
            </a:r>
            <a:endParaRPr kumimoji="0" lang="it-IT" altLang="it-IT"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 name="Rectangle 451"/>
          <p:cNvSpPr>
            <a:spLocks noChangeArrowheads="1"/>
          </p:cNvSpPr>
          <p:nvPr/>
        </p:nvSpPr>
        <p:spPr bwMode="auto">
          <a:xfrm>
            <a:off x="77788" y="5762625"/>
            <a:ext cx="8785225" cy="1108075"/>
          </a:xfrm>
          <a:prstGeom prst="rect">
            <a:avLst/>
          </a:prstGeom>
          <a:noFill/>
          <a:ln>
            <a:noFill/>
          </a:ln>
          <a:extLst/>
        </p:spPr>
        <p:txBody>
          <a:bodyPr>
            <a:spAutoFit/>
          </a:bodyPr>
          <a:lstStyle/>
          <a:p>
            <a:pPr marL="174625" marR="0" lvl="0" indent="-174625" algn="just" defTabSz="914400" rtl="0" eaLnBrk="1" fontAlgn="base" latinLnBrk="0" hangingPunct="1">
              <a:lnSpc>
                <a:spcPct val="100000"/>
              </a:lnSpc>
              <a:spcBef>
                <a:spcPct val="0"/>
              </a:spcBef>
              <a:spcAft>
                <a:spcPct val="0"/>
              </a:spcAft>
              <a:buClrTx/>
              <a:buSzTx/>
              <a:buFontTx/>
              <a:buNone/>
              <a:tabLst>
                <a:tab pos="174625" algn="l"/>
              </a:tabLst>
              <a:defRPr/>
            </a:pPr>
            <a:r>
              <a:rPr kumimoji="0" lang="it-IT"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	</a:t>
            </a:r>
            <a:r>
              <a:rPr kumimoji="0" lang="it-IT"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Che riguardano i seguenti apparati o sistemi: </a:t>
            </a:r>
            <a:r>
              <a:rPr kumimoji="0" lang="it-IT"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sistema psichico</a:t>
            </a:r>
            <a:r>
              <a:rPr kumimoji="0" lang="it-IT"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 (PS), </a:t>
            </a:r>
            <a:r>
              <a:rPr kumimoji="0" lang="it-IT"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costituzione</a:t>
            </a:r>
            <a:r>
              <a:rPr kumimoji="0" lang="it-IT"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 (CO), </a:t>
            </a:r>
            <a:r>
              <a:rPr kumimoji="0" lang="it-IT"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apparato cardiocircolatorio</a:t>
            </a:r>
            <a:r>
              <a:rPr kumimoji="0" lang="it-IT"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 (AC), </a:t>
            </a:r>
            <a:r>
              <a:rPr kumimoji="0" lang="it-IT"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apparato respiratorio </a:t>
            </a:r>
            <a:r>
              <a:rPr kumimoji="0" lang="it-IT"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(AR), </a:t>
            </a:r>
            <a:r>
              <a:rPr kumimoji="0" lang="it-IT"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apparati vari </a:t>
            </a:r>
            <a:r>
              <a:rPr kumimoji="0" lang="it-IT"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(AV), </a:t>
            </a:r>
            <a:r>
              <a:rPr kumimoji="0" lang="it-IT"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apparato locomotore</a:t>
            </a:r>
            <a:r>
              <a:rPr kumimoji="0" lang="it-IT"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 (LS o LI rispettivamente se l'affezione interessa la parte soprastante o sottostante l'articolazione D12 - L1), </a:t>
            </a:r>
            <a:r>
              <a:rPr kumimoji="0" lang="it-IT"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funzione visiva </a:t>
            </a:r>
            <a:r>
              <a:rPr kumimoji="0" lang="it-IT"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(VS) e </a:t>
            </a:r>
            <a:r>
              <a:rPr kumimoji="0" lang="it-IT"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funzione uditiva </a:t>
            </a:r>
            <a:r>
              <a:rPr kumimoji="0" lang="it-IT"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(AU).</a:t>
            </a:r>
          </a:p>
        </p:txBody>
      </p:sp>
      <p:grpSp>
        <p:nvGrpSpPr>
          <p:cNvPr id="39944" name="Group 27"/>
          <p:cNvGrpSpPr>
            <a:grpSpLocks/>
          </p:cNvGrpSpPr>
          <p:nvPr/>
        </p:nvGrpSpPr>
        <p:grpSpPr bwMode="auto">
          <a:xfrm>
            <a:off x="165100" y="592138"/>
            <a:ext cx="8807450" cy="666750"/>
            <a:chOff x="669" y="609"/>
            <a:chExt cx="2222" cy="428"/>
          </a:xfrm>
        </p:grpSpPr>
        <p:sp>
          <p:nvSpPr>
            <p:cNvPr id="39945"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36" name="Text Box 29"/>
            <p:cNvSpPr txBox="1">
              <a:spLocks noChangeArrowheads="1"/>
            </p:cNvSpPr>
            <p:nvPr/>
          </p:nvSpPr>
          <p:spPr bwMode="auto">
            <a:xfrm>
              <a:off x="709" y="692"/>
              <a:ext cx="2177"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5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VALUTAZIONE DELL’IDONEITA’ DEI CITTADINI AL RECLUTAMENTO NELLE FA/CC</a:t>
              </a:r>
            </a:p>
          </p:txBody>
        </p:sp>
      </p:grpSp>
    </p:spTree>
    <p:extLst>
      <p:ext uri="{BB962C8B-B14F-4D97-AF65-F5344CB8AC3E}">
        <p14:creationId xmlns:p14="http://schemas.microsoft.com/office/powerpoint/2010/main" val="2191242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1027"/>
          <p:cNvSpPr txBox="1">
            <a:spLocks noChangeArrowheads="1"/>
          </p:cNvSpPr>
          <p:nvPr/>
        </p:nvSpPr>
        <p:spPr bwMode="auto">
          <a:xfrm>
            <a:off x="107950" y="1951038"/>
            <a:ext cx="4221163" cy="1717675"/>
          </a:xfrm>
          <a:prstGeom prst="rect">
            <a:avLst/>
          </a:prstGeom>
          <a:blipFill dpi="0" rotWithShape="1">
            <a:blip r:embed="rId3"/>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3" name="Callout con freccia in giù 2"/>
          <p:cNvSpPr/>
          <p:nvPr/>
        </p:nvSpPr>
        <p:spPr>
          <a:xfrm>
            <a:off x="92530" y="1621519"/>
            <a:ext cx="1069193" cy="473075"/>
          </a:xfrm>
          <a:prstGeom prst="downArrowCallout">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41991" name="Segnaposto numero diapositiva 4"/>
          <p:cNvSpPr txBox="1">
            <a:spLocks noGrp="1"/>
          </p:cNvSpPr>
          <p:nvPr/>
        </p:nvSpPr>
        <p:spPr bwMode="auto">
          <a:xfrm>
            <a:off x="8705850" y="6546850"/>
            <a:ext cx="4460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81328B55-D78F-48CC-B8BE-42F1036249D0}"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19</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41992" name="Gruppo 3"/>
          <p:cNvGrpSpPr>
            <a:grpSpLocks/>
          </p:cNvGrpSpPr>
          <p:nvPr/>
        </p:nvGrpSpPr>
        <p:grpSpPr bwMode="auto">
          <a:xfrm>
            <a:off x="36513" y="44450"/>
            <a:ext cx="9058275" cy="522288"/>
            <a:chOff x="36709" y="44066"/>
            <a:chExt cx="9057933" cy="522921"/>
          </a:xfrm>
        </p:grpSpPr>
        <p:sp>
          <p:nvSpPr>
            <p:cNvPr id="42027"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420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93" name="Rectangle 1027"/>
          <p:cNvSpPr txBox="1">
            <a:spLocks noChangeArrowheads="1"/>
          </p:cNvSpPr>
          <p:nvPr/>
        </p:nvSpPr>
        <p:spPr bwMode="auto">
          <a:xfrm>
            <a:off x="4803775" y="1946275"/>
            <a:ext cx="4221163" cy="1717675"/>
          </a:xfrm>
          <a:prstGeom prst="rect">
            <a:avLst/>
          </a:prstGeom>
          <a:blipFill dpi="0" rotWithShape="1">
            <a:blip r:embed="rId3"/>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20" name="CasellaDiTesto 2"/>
          <p:cNvSpPr txBox="1">
            <a:spLocks noChangeArrowheads="1"/>
          </p:cNvSpPr>
          <p:nvPr/>
        </p:nvSpPr>
        <p:spPr bwMode="auto">
          <a:xfrm>
            <a:off x="4818063" y="1984375"/>
            <a:ext cx="4206875" cy="16319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Tumore benigno che</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per sede, volume, estensione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altera</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significativamente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le</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caratteristiche</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fisiognomiche o produce importanti alterazioni strutturali o funzionali</a:t>
            </a:r>
            <a:endPar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41995" name="Rectangle 1027"/>
          <p:cNvSpPr txBox="1">
            <a:spLocks noChangeArrowheads="1"/>
          </p:cNvSpPr>
          <p:nvPr/>
        </p:nvSpPr>
        <p:spPr bwMode="auto">
          <a:xfrm>
            <a:off x="4805363" y="4071938"/>
            <a:ext cx="4219575" cy="1150937"/>
          </a:xfrm>
          <a:prstGeom prst="rect">
            <a:avLst/>
          </a:prstGeom>
          <a:blipFill dpi="0" rotWithShape="1">
            <a:blip r:embed="rId3"/>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23" name="Freccia a destra 22"/>
          <p:cNvSpPr/>
          <p:nvPr/>
        </p:nvSpPr>
        <p:spPr>
          <a:xfrm rot="5400000">
            <a:off x="6533357" y="3550444"/>
            <a:ext cx="774700" cy="566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CasellaDiTesto 2"/>
          <p:cNvSpPr txBox="1">
            <a:spLocks noChangeArrowheads="1"/>
          </p:cNvSpPr>
          <p:nvPr/>
        </p:nvSpPr>
        <p:spPr bwMode="auto">
          <a:xfrm>
            <a:off x="122238" y="2152650"/>
            <a:ext cx="4206875" cy="13239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Tumore benigno che</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per sede, volume, estensione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non altera le caratteristiche fisiognomiche o non produce alterazioni strutturali o funzionali</a:t>
            </a:r>
            <a:endPar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28" name="CasellaDiTesto 2"/>
          <p:cNvSpPr txBox="1">
            <a:spLocks noChangeArrowheads="1"/>
          </p:cNvSpPr>
          <p:nvPr/>
        </p:nvSpPr>
        <p:spPr bwMode="auto">
          <a:xfrm>
            <a:off x="4810125" y="4086225"/>
            <a:ext cx="4214813" cy="908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Idoneo</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al Servizio Militare</a:t>
            </a:r>
            <a:endPar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41999" name="Rectangle 1027"/>
          <p:cNvSpPr txBox="1">
            <a:spLocks noChangeArrowheads="1"/>
          </p:cNvSpPr>
          <p:nvPr/>
        </p:nvSpPr>
        <p:spPr bwMode="auto">
          <a:xfrm>
            <a:off x="93663" y="4060825"/>
            <a:ext cx="4219575" cy="1162050"/>
          </a:xfrm>
          <a:prstGeom prst="rect">
            <a:avLst/>
          </a:prstGeom>
          <a:blipFill dpi="0" rotWithShape="1">
            <a:blip r:embed="rId3"/>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34" name="CasellaDiTesto 2"/>
          <p:cNvSpPr txBox="1">
            <a:spLocks noChangeArrowheads="1"/>
          </p:cNvSpPr>
          <p:nvPr/>
        </p:nvSpPr>
        <p:spPr bwMode="auto">
          <a:xfrm>
            <a:off x="98425" y="4076700"/>
            <a:ext cx="4214813" cy="908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Idoneo</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al Servizio Militare</a:t>
            </a:r>
            <a:endPar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36" name="Freccia a destra 35"/>
          <p:cNvSpPr/>
          <p:nvPr/>
        </p:nvSpPr>
        <p:spPr>
          <a:xfrm rot="5400000">
            <a:off x="1839119" y="3561556"/>
            <a:ext cx="774700" cy="5667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CasellaDiTesto 2"/>
          <p:cNvSpPr txBox="1">
            <a:spLocks noChangeArrowheads="1"/>
          </p:cNvSpPr>
          <p:nvPr/>
        </p:nvSpPr>
        <p:spPr bwMode="auto">
          <a:xfrm>
            <a:off x="5643563" y="4856163"/>
            <a:ext cx="2541587" cy="3079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1400" b="1" i="0" u="none" strike="noStrike" kern="1200" cap="none" spc="-10" normalizeH="0" baseline="0" noProof="0" dirty="0" smtClean="0">
                <a:ln>
                  <a:noFill/>
                </a:ln>
                <a:solidFill>
                  <a:srgbClr val="000000"/>
                </a:solidFill>
                <a:effectLst/>
                <a:uLnTx/>
                <a:uFillTx/>
                <a:latin typeface="Arial Narrow" pitchFamily="34" charset="0"/>
                <a:ea typeface="+mn-ea"/>
                <a:cs typeface="Times New Roman" pitchFamily="18" charset="0"/>
              </a:rPr>
              <a:t>Profilo Sanitario – coefficiente 3-4</a:t>
            </a:r>
            <a:endParaRPr kumimoji="0" lang="it-IT" sz="2400" b="1" i="1" u="none" strike="noStrike" kern="1200" cap="none" spc="-1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29" name="CasellaDiTesto 2"/>
          <p:cNvSpPr txBox="1">
            <a:spLocks noChangeArrowheads="1"/>
          </p:cNvSpPr>
          <p:nvPr/>
        </p:nvSpPr>
        <p:spPr bwMode="auto">
          <a:xfrm>
            <a:off x="955675" y="4856163"/>
            <a:ext cx="2540000" cy="3079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1400" b="1" i="0" u="none" strike="noStrike" kern="1200" cap="none" spc="-10" normalizeH="0" baseline="0" noProof="0" dirty="0" smtClean="0">
                <a:ln>
                  <a:noFill/>
                </a:ln>
                <a:solidFill>
                  <a:srgbClr val="000000"/>
                </a:solidFill>
                <a:effectLst/>
                <a:uLnTx/>
                <a:uFillTx/>
                <a:latin typeface="Arial Narrow" pitchFamily="34" charset="0"/>
                <a:ea typeface="+mn-ea"/>
                <a:cs typeface="Times New Roman" pitchFamily="18" charset="0"/>
              </a:rPr>
              <a:t>Profilo Sanitario – coefficiente 2</a:t>
            </a:r>
            <a:endParaRPr kumimoji="0" lang="it-IT" sz="2400" b="1" i="1" u="none" strike="noStrike" kern="1200" cap="none" spc="-1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30" name="Rettangolo 29"/>
          <p:cNvSpPr/>
          <p:nvPr/>
        </p:nvSpPr>
        <p:spPr>
          <a:xfrm>
            <a:off x="150433" y="5734348"/>
            <a:ext cx="4134851" cy="707886"/>
          </a:xfrm>
          <a:prstGeom prst="rect">
            <a:avLst/>
          </a:prstGeom>
          <a:ln>
            <a:noFill/>
          </a:ln>
          <a:effectLst>
            <a:outerShdw blurRad="225425" dist="50800" dir="5220000" algn="ctr">
              <a:srgbClr val="000000">
                <a:alpha val="33000"/>
              </a:srgbClr>
            </a:outerShdw>
          </a:effectLst>
          <a:scene3d>
            <a:camera prst="perspectiveFront"/>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4000" b="1" i="0" u="none" strike="noStrike" kern="1200" cap="none" spc="0" normalizeH="0" baseline="0" noProof="0" dirty="0">
                <a:ln w="11430"/>
                <a:solidFill>
                  <a:srgbClr val="FF0000"/>
                </a:solidFill>
                <a:effectLst>
                  <a:outerShdw blurRad="50800" dist="39000" dir="5460000" algn="tl">
                    <a:srgbClr val="000000">
                      <a:alpha val="38000"/>
                    </a:srgbClr>
                  </a:outerShdw>
                  <a:reflection blurRad="6350" stA="55000" endA="300" endPos="45500" dir="5400000" sy="-100000" algn="bl" rotWithShape="0"/>
                </a:effectLst>
                <a:uLnTx/>
                <a:uFillTx/>
                <a:latin typeface="Arial"/>
                <a:ea typeface="+mn-ea"/>
                <a:cs typeface="+mn-cs"/>
              </a:rPr>
              <a:t>  VOLONTARIO  </a:t>
            </a:r>
          </a:p>
        </p:txBody>
      </p:sp>
      <p:sp>
        <p:nvSpPr>
          <p:cNvPr id="33" name="Rettangolo 32"/>
          <p:cNvSpPr/>
          <p:nvPr/>
        </p:nvSpPr>
        <p:spPr>
          <a:xfrm>
            <a:off x="4851466" y="5729334"/>
            <a:ext cx="4125553" cy="707886"/>
          </a:xfrm>
          <a:prstGeom prst="rect">
            <a:avLst/>
          </a:prstGeom>
          <a:ln>
            <a:noFill/>
          </a:ln>
          <a:effectLst>
            <a:outerShdw blurRad="225425" dist="50800" dir="5220000" algn="ctr">
              <a:srgbClr val="000000">
                <a:alpha val="33000"/>
              </a:srgbClr>
            </a:outerShdw>
          </a:effectLst>
          <a:scene3d>
            <a:camera prst="perspectiveFront"/>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4000" b="1" i="0" u="none" strike="noStrike" kern="1200" cap="none" spc="0" normalizeH="0" baseline="0" noProof="0" dirty="0">
                <a:ln w="11430"/>
                <a:solidFill>
                  <a:srgbClr val="FF0000"/>
                </a:solidFill>
                <a:effectLst>
                  <a:outerShdw blurRad="50800" dist="39000" dir="5460000" algn="tl">
                    <a:srgbClr val="000000">
                      <a:alpha val="38000"/>
                    </a:srgbClr>
                  </a:outerShdw>
                  <a:reflection blurRad="6350" stA="55000" endA="300" endPos="45500" dir="5400000" sy="-100000" algn="bl" rotWithShape="0"/>
                </a:effectLst>
                <a:uLnTx/>
                <a:uFillTx/>
                <a:latin typeface="Arial"/>
                <a:ea typeface="+mn-ea"/>
                <a:cs typeface="+mn-cs"/>
              </a:rPr>
              <a:t>OBBLIGATORIO</a:t>
            </a:r>
          </a:p>
        </p:txBody>
      </p:sp>
      <p:sp>
        <p:nvSpPr>
          <p:cNvPr id="32" name="Freccia a destra 31"/>
          <p:cNvSpPr/>
          <p:nvPr/>
        </p:nvSpPr>
        <p:spPr>
          <a:xfrm rot="5400000">
            <a:off x="1835944" y="5222082"/>
            <a:ext cx="765175" cy="566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Freccia a destra 30"/>
          <p:cNvSpPr/>
          <p:nvPr/>
        </p:nvSpPr>
        <p:spPr>
          <a:xfrm rot="5400000">
            <a:off x="6528594" y="5233194"/>
            <a:ext cx="774700" cy="5667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Rectangle 451"/>
          <p:cNvSpPr>
            <a:spLocks noChangeArrowheads="1"/>
          </p:cNvSpPr>
          <p:nvPr/>
        </p:nvSpPr>
        <p:spPr bwMode="auto">
          <a:xfrm>
            <a:off x="4805363" y="6442075"/>
            <a:ext cx="4176712" cy="369888"/>
          </a:xfrm>
          <a:prstGeom prst="rect">
            <a:avLst/>
          </a:prstGeom>
          <a:noFill/>
          <a:ln>
            <a:noFill/>
          </a:ln>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Laddove il Servizio di Leva fosse ripristinato</a:t>
            </a:r>
            <a:endParaRPr kumimoji="0" lang="it-IT" sz="1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endParaRPr>
          </a:p>
        </p:txBody>
      </p:sp>
      <p:sp>
        <p:nvSpPr>
          <p:cNvPr id="39" name="CasellaDiTesto 4"/>
          <p:cNvSpPr txBox="1">
            <a:spLocks noChangeArrowheads="1"/>
          </p:cNvSpPr>
          <p:nvPr/>
        </p:nvSpPr>
        <p:spPr bwMode="auto">
          <a:xfrm>
            <a:off x="3000907" y="1653736"/>
            <a:ext cx="3135627" cy="347662"/>
          </a:xfrm>
          <a:prstGeom prst="rect">
            <a:avLst/>
          </a:prstGeom>
          <a:gradFill flip="none" rotWithShape="1">
            <a:gsLst>
              <a:gs pos="0">
                <a:schemeClr val="accent6">
                  <a:lumMod val="75000"/>
                  <a:shade val="30000"/>
                  <a:satMod val="115000"/>
                  <a:alpha val="40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dirty="0" smtClean="0">
                <a:ln>
                  <a:noFill/>
                </a:ln>
                <a:solidFill>
                  <a:srgbClr val="FFFFFF"/>
                </a:solidFill>
                <a:effectLst/>
                <a:uLnTx/>
                <a:uFillTx/>
                <a:latin typeface="Calibri" pitchFamily="34" charset="0"/>
                <a:ea typeface="+mn-ea"/>
                <a:cs typeface="Arial" charset="0"/>
              </a:rPr>
              <a:t>GIUDIZIO DIAGNOSTICO</a:t>
            </a:r>
          </a:p>
        </p:txBody>
      </p:sp>
      <p:sp>
        <p:nvSpPr>
          <p:cNvPr id="41" name="CasellaDiTesto 4"/>
          <p:cNvSpPr txBox="1">
            <a:spLocks noChangeArrowheads="1"/>
          </p:cNvSpPr>
          <p:nvPr/>
        </p:nvSpPr>
        <p:spPr bwMode="auto">
          <a:xfrm>
            <a:off x="3000030" y="3772661"/>
            <a:ext cx="3135627" cy="347662"/>
          </a:xfrm>
          <a:prstGeom prst="rect">
            <a:avLst/>
          </a:prstGeom>
          <a:gradFill flip="none" rotWithShape="1">
            <a:gsLst>
              <a:gs pos="0">
                <a:schemeClr val="accent6">
                  <a:lumMod val="75000"/>
                  <a:shade val="30000"/>
                  <a:satMod val="115000"/>
                  <a:alpha val="40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dirty="0" smtClean="0">
                <a:ln>
                  <a:noFill/>
                </a:ln>
                <a:solidFill>
                  <a:srgbClr val="FFFFFF"/>
                </a:solidFill>
                <a:effectLst/>
                <a:uLnTx/>
                <a:uFillTx/>
                <a:latin typeface="Calibri" pitchFamily="34" charset="0"/>
                <a:ea typeface="+mn-ea"/>
                <a:cs typeface="Arial" charset="0"/>
              </a:rPr>
              <a:t>PROVVEDIMENTO MEDICO-LEGALE</a:t>
            </a:r>
            <a:endParaRPr kumimoji="0" lang="it-IT" altLang="it-IT" sz="1600" b="1" i="0" u="none" strike="noStrike" kern="1200" cap="none" spc="0" normalizeH="0" baseline="0" noProof="0" dirty="0">
              <a:ln>
                <a:noFill/>
              </a:ln>
              <a:solidFill>
                <a:srgbClr val="FFFFFF"/>
              </a:solidFill>
              <a:effectLst/>
              <a:uLnTx/>
              <a:uFillTx/>
              <a:latin typeface="Calibri" pitchFamily="34" charset="0"/>
              <a:ea typeface="+mn-ea"/>
              <a:cs typeface="Arial" charset="0"/>
            </a:endParaRPr>
          </a:p>
        </p:txBody>
      </p:sp>
      <p:sp>
        <p:nvSpPr>
          <p:cNvPr id="42" name="CasellaDiTesto 4"/>
          <p:cNvSpPr txBox="1">
            <a:spLocks noChangeArrowheads="1"/>
          </p:cNvSpPr>
          <p:nvPr/>
        </p:nvSpPr>
        <p:spPr bwMode="auto">
          <a:xfrm>
            <a:off x="3004161" y="5441392"/>
            <a:ext cx="3135627" cy="347662"/>
          </a:xfrm>
          <a:prstGeom prst="rect">
            <a:avLst/>
          </a:prstGeom>
          <a:gradFill flip="none" rotWithShape="1">
            <a:gsLst>
              <a:gs pos="0">
                <a:schemeClr val="accent6">
                  <a:lumMod val="75000"/>
                  <a:shade val="30000"/>
                  <a:satMod val="115000"/>
                  <a:alpha val="40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dirty="0" smtClean="0">
                <a:ln>
                  <a:noFill/>
                </a:ln>
                <a:solidFill>
                  <a:srgbClr val="FFFFFF"/>
                </a:solidFill>
                <a:effectLst/>
                <a:uLnTx/>
                <a:uFillTx/>
                <a:latin typeface="Calibri" pitchFamily="34" charset="0"/>
                <a:ea typeface="+mn-ea"/>
                <a:cs typeface="Arial" charset="0"/>
              </a:rPr>
              <a:t>ESITO</a:t>
            </a:r>
            <a:endParaRPr kumimoji="0" lang="it-IT" altLang="it-IT" sz="1600" b="1" i="0" u="none" strike="noStrike" kern="1200" cap="none" spc="0" normalizeH="0" baseline="0" noProof="0" dirty="0">
              <a:ln>
                <a:noFill/>
              </a:ln>
              <a:solidFill>
                <a:srgbClr val="FFFFFF"/>
              </a:solidFill>
              <a:effectLst/>
              <a:uLnTx/>
              <a:uFillTx/>
              <a:latin typeface="Calibri" pitchFamily="34" charset="0"/>
              <a:ea typeface="+mn-ea"/>
              <a:cs typeface="Arial" charset="0"/>
            </a:endParaRPr>
          </a:p>
        </p:txBody>
      </p:sp>
      <p:sp>
        <p:nvSpPr>
          <p:cNvPr id="42018" name="CasellaDiTesto 4"/>
          <p:cNvSpPr txBox="1">
            <a:spLocks noChangeArrowheads="1"/>
          </p:cNvSpPr>
          <p:nvPr/>
        </p:nvSpPr>
        <p:spPr bwMode="auto">
          <a:xfrm>
            <a:off x="49213" y="1620838"/>
            <a:ext cx="1112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CODICE 32</a:t>
            </a:r>
          </a:p>
        </p:txBody>
      </p:sp>
      <p:grpSp>
        <p:nvGrpSpPr>
          <p:cNvPr id="42019" name="Group 27"/>
          <p:cNvGrpSpPr>
            <a:grpSpLocks/>
          </p:cNvGrpSpPr>
          <p:nvPr/>
        </p:nvGrpSpPr>
        <p:grpSpPr bwMode="auto">
          <a:xfrm>
            <a:off x="165100" y="592138"/>
            <a:ext cx="8807450" cy="666750"/>
            <a:chOff x="669" y="609"/>
            <a:chExt cx="2222" cy="428"/>
          </a:xfrm>
        </p:grpSpPr>
        <p:sp>
          <p:nvSpPr>
            <p:cNvPr id="42025"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47" name="Text Box 29"/>
            <p:cNvSpPr txBox="1">
              <a:spLocks noChangeArrowheads="1"/>
            </p:cNvSpPr>
            <p:nvPr/>
          </p:nvSpPr>
          <p:spPr bwMode="auto">
            <a:xfrm>
              <a:off x="709" y="692"/>
              <a:ext cx="2177"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5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VALUTAZIONE DELL’IDONEITA’ DEI CITTADINI AL RECLUTAMENTO NELLE FA/CC</a:t>
              </a:r>
            </a:p>
          </p:txBody>
        </p:sp>
      </p:grpSp>
      <p:sp>
        <p:nvSpPr>
          <p:cNvPr id="42020" name="CasellaDiTesto 4"/>
          <p:cNvSpPr txBox="1">
            <a:spLocks noChangeArrowheads="1"/>
          </p:cNvSpPr>
          <p:nvPr/>
        </p:nvSpPr>
        <p:spPr bwMode="auto">
          <a:xfrm>
            <a:off x="0" y="1238250"/>
            <a:ext cx="9151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Direttiva tecnica per delineare il profilo sanitario dei soggetti giudicati IDONEI AL SERVIZIO MILITARE</a:t>
            </a:r>
            <a:endParaRPr kumimoji="0" lang="it-IT" altLang="it-IT"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7" name="Callout con freccia in giù 36"/>
          <p:cNvSpPr/>
          <p:nvPr/>
        </p:nvSpPr>
        <p:spPr>
          <a:xfrm>
            <a:off x="7967303" y="1629362"/>
            <a:ext cx="1069193" cy="473075"/>
          </a:xfrm>
          <a:prstGeom prst="downArrowCallout">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42024" name="CasellaDiTesto 4"/>
          <p:cNvSpPr txBox="1">
            <a:spLocks noChangeArrowheads="1"/>
          </p:cNvSpPr>
          <p:nvPr/>
        </p:nvSpPr>
        <p:spPr bwMode="auto">
          <a:xfrm>
            <a:off x="7923213" y="1628775"/>
            <a:ext cx="11128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CODICE 33</a:t>
            </a:r>
          </a:p>
        </p:txBody>
      </p:sp>
    </p:spTree>
    <p:extLst>
      <p:ext uri="{BB962C8B-B14F-4D97-AF65-F5344CB8AC3E}">
        <p14:creationId xmlns:p14="http://schemas.microsoft.com/office/powerpoint/2010/main" val="598281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7171" name="Segnaposto numero diapositiva 4"/>
          <p:cNvSpPr txBox="1">
            <a:spLocks noGrp="1"/>
          </p:cNvSpPr>
          <p:nvPr/>
        </p:nvSpPr>
        <p:spPr bwMode="auto">
          <a:xfrm>
            <a:off x="8674100" y="6546850"/>
            <a:ext cx="4333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D0EE17F0-A544-40C8-9E56-82098F29E32A}"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2</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7172" name="Gruppo 3"/>
          <p:cNvGrpSpPr>
            <a:grpSpLocks/>
          </p:cNvGrpSpPr>
          <p:nvPr/>
        </p:nvGrpSpPr>
        <p:grpSpPr bwMode="auto">
          <a:xfrm>
            <a:off x="36513" y="44450"/>
            <a:ext cx="9058275" cy="522288"/>
            <a:chOff x="36709" y="44066"/>
            <a:chExt cx="9057933" cy="522921"/>
          </a:xfrm>
        </p:grpSpPr>
        <p:sp>
          <p:nvSpPr>
            <p:cNvPr id="7183"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718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3" name="Rectangle 1027"/>
          <p:cNvSpPr txBox="1">
            <a:spLocks noChangeArrowheads="1"/>
          </p:cNvSpPr>
          <p:nvPr/>
        </p:nvSpPr>
        <p:spPr bwMode="auto">
          <a:xfrm>
            <a:off x="639763" y="2209800"/>
            <a:ext cx="4221162" cy="1074738"/>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20" name="CasellaDiTesto 2"/>
          <p:cNvSpPr txBox="1">
            <a:spLocks noChangeArrowheads="1"/>
          </p:cNvSpPr>
          <p:nvPr/>
        </p:nvSpPr>
        <p:spPr bwMode="auto">
          <a:xfrm>
            <a:off x="654050" y="2438400"/>
            <a:ext cx="4206875" cy="584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PAZIENTE ONCOLOGICO</a:t>
            </a:r>
          </a:p>
        </p:txBody>
      </p:sp>
      <p:sp>
        <p:nvSpPr>
          <p:cNvPr id="7175" name="Rectangle 1027"/>
          <p:cNvSpPr txBox="1">
            <a:spLocks noChangeArrowheads="1"/>
          </p:cNvSpPr>
          <p:nvPr/>
        </p:nvSpPr>
        <p:spPr bwMode="auto">
          <a:xfrm>
            <a:off x="657225" y="5018088"/>
            <a:ext cx="4219575" cy="1074737"/>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16" name="CasellaDiTesto 2"/>
          <p:cNvSpPr txBox="1">
            <a:spLocks noChangeArrowheads="1"/>
          </p:cNvSpPr>
          <p:nvPr/>
        </p:nvSpPr>
        <p:spPr bwMode="auto">
          <a:xfrm>
            <a:off x="671513" y="5013325"/>
            <a:ext cx="4205287" cy="10763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IDONEITA’ AL SERVIZIO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NELLE FA/CC</a:t>
            </a:r>
          </a:p>
        </p:txBody>
      </p:sp>
      <p:sp>
        <p:nvSpPr>
          <p:cNvPr id="19" name="Rettangolo 18"/>
          <p:cNvSpPr/>
          <p:nvPr/>
        </p:nvSpPr>
        <p:spPr>
          <a:xfrm>
            <a:off x="5775530" y="3555360"/>
            <a:ext cx="2684902" cy="954107"/>
          </a:xfrm>
          <a:prstGeom prst="rect">
            <a:avLst/>
          </a:prstGeom>
          <a:ln>
            <a:noFill/>
          </a:ln>
          <a:effectLst>
            <a:outerShdw blurRad="225425" dist="50800" dir="5220000" algn="ctr">
              <a:srgbClr val="000000">
                <a:alpha val="33000"/>
              </a:srgbClr>
            </a:outerShdw>
          </a:effectLst>
          <a:scene3d>
            <a:camera prst="perspectiveRelaxedModerately"/>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800" b="1" i="0" u="none" strike="noStrike" kern="1200" cap="none" spc="0" normalizeH="0" baseline="0" noProof="0" dirty="0">
                <a:ln w="11430"/>
                <a:solidFill>
                  <a:srgbClr val="FF0000"/>
                </a:solidFill>
                <a:effectLst>
                  <a:outerShdw blurRad="50800" dist="39000" dir="5460000" algn="tl">
                    <a:srgbClr val="000000">
                      <a:alpha val="38000"/>
                    </a:srgbClr>
                  </a:outerShdw>
                  <a:reflection blurRad="6350" stA="55000" endA="300" endPos="45500" dir="5400000" sy="-100000" algn="bl" rotWithShape="0"/>
                </a:effectLst>
                <a:uLnTx/>
                <a:uFillTx/>
                <a:latin typeface="Arial"/>
                <a:ea typeface="+mn-ea"/>
                <a:cs typeface="+mn-cs"/>
              </a:rPr>
              <a:t>SONO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800" b="1" i="0" u="none" strike="noStrike" kern="1200" cap="none" spc="0" normalizeH="0" baseline="0" noProof="0" dirty="0">
                <a:ln w="11430"/>
                <a:solidFill>
                  <a:srgbClr val="FF0000"/>
                </a:solidFill>
                <a:effectLst>
                  <a:outerShdw blurRad="50800" dist="39000" dir="5460000" algn="tl">
                    <a:srgbClr val="000000">
                      <a:alpha val="38000"/>
                    </a:srgbClr>
                  </a:outerShdw>
                  <a:reflection blurRad="6350" stA="55000" endA="300" endPos="45500" dir="5400000" sy="-100000" algn="bl" rotWithShape="0"/>
                </a:effectLst>
                <a:uLnTx/>
                <a:uFillTx/>
                <a:latin typeface="Arial"/>
                <a:ea typeface="+mn-ea"/>
                <a:cs typeface="+mn-cs"/>
              </a:rPr>
              <a:t>COMPATIBILI?</a:t>
            </a:r>
          </a:p>
        </p:txBody>
      </p:sp>
      <p:sp>
        <p:nvSpPr>
          <p:cNvPr id="3" name="Freccia a destra 2"/>
          <p:cNvSpPr/>
          <p:nvPr/>
        </p:nvSpPr>
        <p:spPr>
          <a:xfrm rot="12414593">
            <a:off x="4838700" y="3171825"/>
            <a:ext cx="846138" cy="5683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Freccia a destra 22"/>
          <p:cNvSpPr/>
          <p:nvPr/>
        </p:nvSpPr>
        <p:spPr>
          <a:xfrm rot="9145844">
            <a:off x="4849813" y="4535488"/>
            <a:ext cx="846137" cy="566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180" name="Group 27"/>
          <p:cNvGrpSpPr>
            <a:grpSpLocks/>
          </p:cNvGrpSpPr>
          <p:nvPr/>
        </p:nvGrpSpPr>
        <p:grpSpPr bwMode="auto">
          <a:xfrm>
            <a:off x="2774950" y="836613"/>
            <a:ext cx="3668713" cy="666750"/>
            <a:chOff x="669" y="609"/>
            <a:chExt cx="2236" cy="428"/>
          </a:xfrm>
        </p:grpSpPr>
        <p:sp>
          <p:nvSpPr>
            <p:cNvPr id="7181"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22" name="Text Box 29"/>
            <p:cNvSpPr txBox="1">
              <a:spLocks noChangeArrowheads="1"/>
            </p:cNvSpPr>
            <p:nvPr/>
          </p:nvSpPr>
          <p:spPr bwMode="auto">
            <a:xfrm>
              <a:off x="706" y="692"/>
              <a:ext cx="2199"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SCOPO</a:t>
              </a:r>
            </a:p>
          </p:txBody>
        </p:sp>
      </p:grpSp>
    </p:spTree>
    <p:extLst>
      <p:ext uri="{BB962C8B-B14F-4D97-AF65-F5344CB8AC3E}">
        <p14:creationId xmlns:p14="http://schemas.microsoft.com/office/powerpoint/2010/main" val="3078770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44035" name="Segnaposto numero diapositiva 4"/>
          <p:cNvSpPr txBox="1">
            <a:spLocks noGrp="1"/>
          </p:cNvSpPr>
          <p:nvPr/>
        </p:nvSpPr>
        <p:spPr bwMode="auto">
          <a:xfrm>
            <a:off x="8705850" y="6546850"/>
            <a:ext cx="4460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B8546F32-D81C-41EA-980E-08EC9DC55694}"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20</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44036" name="Gruppo 3"/>
          <p:cNvGrpSpPr>
            <a:grpSpLocks/>
          </p:cNvGrpSpPr>
          <p:nvPr/>
        </p:nvGrpSpPr>
        <p:grpSpPr bwMode="auto">
          <a:xfrm>
            <a:off x="36513" y="44450"/>
            <a:ext cx="9058275" cy="522288"/>
            <a:chOff x="36709" y="44066"/>
            <a:chExt cx="9057933" cy="522921"/>
          </a:xfrm>
        </p:grpSpPr>
        <p:sp>
          <p:nvSpPr>
            <p:cNvPr id="44058"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440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7" name="Rectangle 1027"/>
          <p:cNvSpPr txBox="1">
            <a:spLocks noChangeArrowheads="1"/>
          </p:cNvSpPr>
          <p:nvPr/>
        </p:nvSpPr>
        <p:spPr bwMode="auto">
          <a:xfrm>
            <a:off x="134938" y="2198688"/>
            <a:ext cx="4221162" cy="1717675"/>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20" name="CasellaDiTesto 2"/>
          <p:cNvSpPr txBox="1">
            <a:spLocks noChangeArrowheads="1"/>
          </p:cNvSpPr>
          <p:nvPr/>
        </p:nvSpPr>
        <p:spPr bwMode="auto">
          <a:xfrm>
            <a:off x="136525" y="2527300"/>
            <a:ext cx="4206875" cy="10779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militari in servizio </a:t>
            </a:r>
            <a:r>
              <a:rPr kumimoji="0" lang="it-IT" sz="32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TEMPORANEO</a:t>
            </a:r>
          </a:p>
        </p:txBody>
      </p:sp>
      <p:sp>
        <p:nvSpPr>
          <p:cNvPr id="44039" name="Rectangle 1027"/>
          <p:cNvSpPr txBox="1">
            <a:spLocks noChangeArrowheads="1"/>
          </p:cNvSpPr>
          <p:nvPr/>
        </p:nvSpPr>
        <p:spPr bwMode="auto">
          <a:xfrm>
            <a:off x="136525" y="4324350"/>
            <a:ext cx="4219575" cy="1912938"/>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44040" name="Rectangle 1027"/>
          <p:cNvSpPr txBox="1">
            <a:spLocks noChangeArrowheads="1"/>
          </p:cNvSpPr>
          <p:nvPr/>
        </p:nvSpPr>
        <p:spPr bwMode="auto">
          <a:xfrm>
            <a:off x="4773613" y="2203450"/>
            <a:ext cx="4221162" cy="1717675"/>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27" name="CasellaDiTesto 2"/>
          <p:cNvSpPr txBox="1">
            <a:spLocks noChangeArrowheads="1"/>
          </p:cNvSpPr>
          <p:nvPr/>
        </p:nvSpPr>
        <p:spPr bwMode="auto">
          <a:xfrm>
            <a:off x="4787900" y="2520950"/>
            <a:ext cx="4206875" cy="10779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militari in servizio permanente</a:t>
            </a:r>
          </a:p>
        </p:txBody>
      </p:sp>
      <p:sp>
        <p:nvSpPr>
          <p:cNvPr id="28" name="CasellaDiTesto 2"/>
          <p:cNvSpPr txBox="1">
            <a:spLocks noChangeArrowheads="1"/>
          </p:cNvSpPr>
          <p:nvPr/>
        </p:nvSpPr>
        <p:spPr bwMode="auto">
          <a:xfrm>
            <a:off x="141288" y="4976813"/>
            <a:ext cx="4214812" cy="4619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Militari di truppa</a:t>
            </a:r>
            <a:endPar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44043" name="Rectangle 1027"/>
          <p:cNvSpPr txBox="1">
            <a:spLocks noChangeArrowheads="1"/>
          </p:cNvSpPr>
          <p:nvPr/>
        </p:nvSpPr>
        <p:spPr bwMode="auto">
          <a:xfrm>
            <a:off x="4759325" y="4313238"/>
            <a:ext cx="4219575" cy="1924050"/>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34" name="CasellaDiTesto 2"/>
          <p:cNvSpPr txBox="1">
            <a:spLocks noChangeArrowheads="1"/>
          </p:cNvSpPr>
          <p:nvPr/>
        </p:nvSpPr>
        <p:spPr bwMode="auto">
          <a:xfrm>
            <a:off x="4764088" y="4589463"/>
            <a:ext cx="4214812" cy="13541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Ufficiali</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Sottufficiali</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Graduati</a:t>
            </a:r>
          </a:p>
        </p:txBody>
      </p:sp>
      <p:sp>
        <p:nvSpPr>
          <p:cNvPr id="26" name="CasellaDiTesto 2"/>
          <p:cNvSpPr txBox="1">
            <a:spLocks noChangeArrowheads="1"/>
          </p:cNvSpPr>
          <p:nvPr/>
        </p:nvSpPr>
        <p:spPr bwMode="auto">
          <a:xfrm>
            <a:off x="134938" y="5922963"/>
            <a:ext cx="4221162" cy="3079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1400" b="1" i="0" u="none" strike="noStrike" kern="1200" cap="none" spc="-60" normalizeH="0" baseline="0" noProof="0" dirty="0" smtClean="0">
                <a:ln>
                  <a:noFill/>
                </a:ln>
                <a:solidFill>
                  <a:srgbClr val="000000"/>
                </a:solidFill>
                <a:effectLst/>
                <a:uLnTx/>
                <a:uFillTx/>
                <a:latin typeface="Arial Narrow" pitchFamily="34" charset="0"/>
                <a:ea typeface="+mn-ea"/>
                <a:cs typeface="Times New Roman" pitchFamily="18" charset="0"/>
              </a:rPr>
              <a:t>VFP1</a:t>
            </a:r>
            <a:r>
              <a:rPr kumimoji="0" lang="it-IT" sz="1400" b="1" i="0" u="none" strike="noStrike" kern="1200" cap="none" spc="-60" normalizeH="0" baseline="0" noProof="0" dirty="0">
                <a:ln>
                  <a:noFill/>
                </a:ln>
                <a:solidFill>
                  <a:srgbClr val="000000"/>
                </a:solidFill>
                <a:effectLst/>
                <a:uLnTx/>
                <a:uFillTx/>
                <a:latin typeface="Arial Narrow" pitchFamily="34" charset="0"/>
                <a:ea typeface="+mn-ea"/>
                <a:cs typeface="Times New Roman" pitchFamily="18" charset="0"/>
              </a:rPr>
              <a:t>, VFP4, Ufficiali e Sottufficiali in </a:t>
            </a:r>
            <a:r>
              <a:rPr kumimoji="0" lang="it-IT" sz="1400" b="1" i="0" u="none" strike="noStrike" kern="1200" cap="none" spc="-60" normalizeH="0" baseline="0" noProof="0" dirty="0" smtClean="0">
                <a:ln>
                  <a:noFill/>
                </a:ln>
                <a:solidFill>
                  <a:srgbClr val="000000"/>
                </a:solidFill>
                <a:effectLst/>
                <a:uLnTx/>
                <a:uFillTx/>
                <a:latin typeface="Arial Narrow" pitchFamily="34" charset="0"/>
                <a:ea typeface="+mn-ea"/>
                <a:cs typeface="Times New Roman" pitchFamily="18" charset="0"/>
              </a:rPr>
              <a:t>ferma, </a:t>
            </a:r>
            <a:r>
              <a:rPr kumimoji="0" lang="it-IT" sz="1400" b="1" i="0" u="none" strike="noStrike" kern="1200" cap="none" spc="-60" normalizeH="0" baseline="0" noProof="0" dirty="0">
                <a:ln>
                  <a:noFill/>
                </a:ln>
                <a:solidFill>
                  <a:srgbClr val="000000"/>
                </a:solidFill>
                <a:effectLst/>
                <a:uLnTx/>
                <a:uFillTx/>
                <a:latin typeface="Arial Narrow" pitchFamily="34" charset="0"/>
                <a:ea typeface="+mn-ea"/>
                <a:cs typeface="Times New Roman" pitchFamily="18" charset="0"/>
              </a:rPr>
              <a:t>Allievi </a:t>
            </a:r>
            <a:r>
              <a:rPr kumimoji="0" lang="it-IT" sz="1400" b="1" i="0" u="none" strike="noStrike" kern="1200" cap="none" spc="-60" normalizeH="0" baseline="0" noProof="0" dirty="0" smtClean="0">
                <a:ln>
                  <a:noFill/>
                </a:ln>
                <a:solidFill>
                  <a:srgbClr val="000000"/>
                </a:solidFill>
                <a:effectLst/>
                <a:uLnTx/>
                <a:uFillTx/>
                <a:latin typeface="Arial Narrow" pitchFamily="34" charset="0"/>
                <a:ea typeface="+mn-ea"/>
                <a:cs typeface="Times New Roman" pitchFamily="18" charset="0"/>
              </a:rPr>
              <a:t>scuole militari</a:t>
            </a:r>
            <a:endParaRPr kumimoji="0" lang="it-IT" sz="2400" b="1" i="1" u="none" strike="noStrike" kern="1200" cap="none" spc="-6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39" name="CasellaDiTesto 4"/>
          <p:cNvSpPr txBox="1">
            <a:spLocks noChangeArrowheads="1"/>
          </p:cNvSpPr>
          <p:nvPr/>
        </p:nvSpPr>
        <p:spPr bwMode="auto">
          <a:xfrm>
            <a:off x="3000907" y="1920250"/>
            <a:ext cx="3135627" cy="347662"/>
          </a:xfrm>
          <a:prstGeom prst="rect">
            <a:avLst/>
          </a:prstGeom>
          <a:gradFill flip="none" rotWithShape="1">
            <a:gsLst>
              <a:gs pos="0">
                <a:schemeClr val="accent6">
                  <a:lumMod val="75000"/>
                  <a:shade val="30000"/>
                  <a:satMod val="115000"/>
                  <a:alpha val="40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dirty="0" smtClean="0">
                <a:ln>
                  <a:noFill/>
                </a:ln>
                <a:solidFill>
                  <a:srgbClr val="FFFFFF"/>
                </a:solidFill>
                <a:effectLst/>
                <a:uLnTx/>
                <a:uFillTx/>
                <a:latin typeface="Calibri" pitchFamily="34" charset="0"/>
                <a:ea typeface="+mn-ea"/>
                <a:cs typeface="Arial" charset="0"/>
              </a:rPr>
              <a:t>Art. 874</a:t>
            </a:r>
          </a:p>
        </p:txBody>
      </p:sp>
      <p:sp>
        <p:nvSpPr>
          <p:cNvPr id="41" name="CasellaDiTesto 4"/>
          <p:cNvSpPr txBox="1">
            <a:spLocks noChangeArrowheads="1"/>
          </p:cNvSpPr>
          <p:nvPr/>
        </p:nvSpPr>
        <p:spPr bwMode="auto">
          <a:xfrm>
            <a:off x="3000030" y="4024661"/>
            <a:ext cx="3135627" cy="347662"/>
          </a:xfrm>
          <a:prstGeom prst="rect">
            <a:avLst/>
          </a:prstGeom>
          <a:gradFill flip="none" rotWithShape="1">
            <a:gsLst>
              <a:gs pos="0">
                <a:schemeClr val="accent6">
                  <a:lumMod val="75000"/>
                  <a:shade val="30000"/>
                  <a:satMod val="115000"/>
                  <a:alpha val="40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dirty="0" smtClean="0">
                <a:ln>
                  <a:noFill/>
                </a:ln>
                <a:solidFill>
                  <a:srgbClr val="FFFFFF"/>
                </a:solidFill>
                <a:effectLst/>
                <a:uLnTx/>
                <a:uFillTx/>
                <a:latin typeface="Calibri" pitchFamily="34" charset="0"/>
                <a:ea typeface="+mn-ea"/>
                <a:cs typeface="Arial" charset="0"/>
              </a:rPr>
              <a:t>Art. 627</a:t>
            </a:r>
            <a:endParaRPr kumimoji="0" lang="it-IT" altLang="it-IT" sz="1600" b="1" i="0" u="none" strike="noStrike" kern="1200" cap="none" spc="0" normalizeH="0" baseline="0" noProof="0" dirty="0">
              <a:ln>
                <a:noFill/>
              </a:ln>
              <a:solidFill>
                <a:srgbClr val="FFFFFF"/>
              </a:solidFill>
              <a:effectLst/>
              <a:uLnTx/>
              <a:uFillTx/>
              <a:latin typeface="Calibri" pitchFamily="34" charset="0"/>
              <a:ea typeface="+mn-ea"/>
              <a:cs typeface="Arial" charset="0"/>
            </a:endParaRPr>
          </a:p>
        </p:txBody>
      </p:sp>
      <p:sp>
        <p:nvSpPr>
          <p:cNvPr id="44052" name="CasellaDiTesto 4"/>
          <p:cNvSpPr txBox="1">
            <a:spLocks noChangeArrowheads="1"/>
          </p:cNvSpPr>
          <p:nvPr/>
        </p:nvSpPr>
        <p:spPr bwMode="auto">
          <a:xfrm>
            <a:off x="2868613" y="1479550"/>
            <a:ext cx="3417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COM</a:t>
            </a:r>
          </a:p>
        </p:txBody>
      </p:sp>
      <p:grpSp>
        <p:nvGrpSpPr>
          <p:cNvPr id="44053" name="Group 27"/>
          <p:cNvGrpSpPr>
            <a:grpSpLocks/>
          </p:cNvGrpSpPr>
          <p:nvPr/>
        </p:nvGrpSpPr>
        <p:grpSpPr bwMode="auto">
          <a:xfrm>
            <a:off x="2760663" y="684213"/>
            <a:ext cx="3646487" cy="666750"/>
            <a:chOff x="669" y="609"/>
            <a:chExt cx="2222" cy="428"/>
          </a:xfrm>
        </p:grpSpPr>
        <p:sp>
          <p:nvSpPr>
            <p:cNvPr id="44056"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48" name="Text Box 29"/>
            <p:cNvSpPr txBox="1">
              <a:spLocks noChangeArrowheads="1"/>
            </p:cNvSpPr>
            <p:nvPr/>
          </p:nvSpPr>
          <p:spPr bwMode="auto">
            <a:xfrm>
              <a:off x="670" y="692"/>
              <a:ext cx="2199"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CATEGORIE DI MILITARI</a:t>
              </a:r>
            </a:p>
          </p:txBody>
        </p:sp>
      </p:grpSp>
      <p:sp>
        <p:nvSpPr>
          <p:cNvPr id="49" name="Freccia bidirezionale orizzontale 48"/>
          <p:cNvSpPr/>
          <p:nvPr/>
        </p:nvSpPr>
        <p:spPr>
          <a:xfrm rot="16200000">
            <a:off x="1859757" y="3821906"/>
            <a:ext cx="792162" cy="581025"/>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Freccia bidirezionale orizzontale 49"/>
          <p:cNvSpPr/>
          <p:nvPr/>
        </p:nvSpPr>
        <p:spPr>
          <a:xfrm rot="16200000">
            <a:off x="6509545" y="3837781"/>
            <a:ext cx="792162" cy="581025"/>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13767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1027"/>
          <p:cNvSpPr txBox="1">
            <a:spLocks noChangeArrowheads="1"/>
          </p:cNvSpPr>
          <p:nvPr/>
        </p:nvSpPr>
        <p:spPr bwMode="auto">
          <a:xfrm>
            <a:off x="4633913" y="5597525"/>
            <a:ext cx="4387850" cy="569913"/>
          </a:xfrm>
          <a:prstGeom prst="rect">
            <a:avLst/>
          </a:prstGeom>
          <a:blipFill dpi="0" rotWithShape="1">
            <a:blip r:embed="rId3"/>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46084" name="Segnaposto numero diapositiva 4"/>
          <p:cNvSpPr txBox="1">
            <a:spLocks noGrp="1"/>
          </p:cNvSpPr>
          <p:nvPr/>
        </p:nvSpPr>
        <p:spPr bwMode="auto">
          <a:xfrm>
            <a:off x="8705850" y="6546850"/>
            <a:ext cx="446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0D31F998-0AB0-477F-86EC-AD2148424713}"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21</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46085" name="Gruppo 3"/>
          <p:cNvGrpSpPr>
            <a:grpSpLocks/>
          </p:cNvGrpSpPr>
          <p:nvPr/>
        </p:nvGrpSpPr>
        <p:grpSpPr bwMode="auto">
          <a:xfrm>
            <a:off x="36513" y="44450"/>
            <a:ext cx="9058275" cy="522288"/>
            <a:chOff x="36709" y="44066"/>
            <a:chExt cx="9057933" cy="522921"/>
          </a:xfrm>
        </p:grpSpPr>
        <p:sp>
          <p:nvSpPr>
            <p:cNvPr id="46103"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4610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6" name="Rectangle 1027"/>
          <p:cNvSpPr txBox="1">
            <a:spLocks noChangeArrowheads="1"/>
          </p:cNvSpPr>
          <p:nvPr/>
        </p:nvSpPr>
        <p:spPr bwMode="auto">
          <a:xfrm>
            <a:off x="165100" y="4978400"/>
            <a:ext cx="3716338" cy="1074738"/>
          </a:xfrm>
          <a:prstGeom prst="rect">
            <a:avLst/>
          </a:prstGeom>
          <a:blipFill dpi="0" rotWithShape="1">
            <a:blip r:embed="rId3"/>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33" name="CasellaDiTesto 2"/>
          <p:cNvSpPr txBox="1">
            <a:spLocks noChangeArrowheads="1"/>
          </p:cNvSpPr>
          <p:nvPr/>
        </p:nvSpPr>
        <p:spPr bwMode="auto">
          <a:xfrm>
            <a:off x="165100" y="4987925"/>
            <a:ext cx="3716338" cy="10779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ORGANI SANITARI COMPETENTI</a:t>
            </a:r>
          </a:p>
        </p:txBody>
      </p:sp>
      <p:sp>
        <p:nvSpPr>
          <p:cNvPr id="46088" name="Rectangle 1027"/>
          <p:cNvSpPr txBox="1">
            <a:spLocks noChangeArrowheads="1"/>
          </p:cNvSpPr>
          <p:nvPr/>
        </p:nvSpPr>
        <p:spPr bwMode="auto">
          <a:xfrm>
            <a:off x="4657725" y="4899025"/>
            <a:ext cx="4387850" cy="568325"/>
          </a:xfrm>
          <a:prstGeom prst="rect">
            <a:avLst/>
          </a:prstGeom>
          <a:blipFill dpi="0" rotWithShape="1">
            <a:blip r:embed="rId3"/>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46089" name="CasellaDiTesto 4"/>
          <p:cNvSpPr txBox="1">
            <a:spLocks noChangeArrowheads="1"/>
          </p:cNvSpPr>
          <p:nvPr/>
        </p:nvSpPr>
        <p:spPr bwMode="auto">
          <a:xfrm>
            <a:off x="4657725" y="4583113"/>
            <a:ext cx="4387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1^ Istanza</a:t>
            </a:r>
          </a:p>
        </p:txBody>
      </p:sp>
      <p:sp>
        <p:nvSpPr>
          <p:cNvPr id="47" name="CasellaDiTesto 2"/>
          <p:cNvSpPr txBox="1">
            <a:spLocks noChangeArrowheads="1"/>
          </p:cNvSpPr>
          <p:nvPr/>
        </p:nvSpPr>
        <p:spPr bwMode="auto">
          <a:xfrm>
            <a:off x="4643438" y="5640388"/>
            <a:ext cx="4387850" cy="4603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8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Commissione Medica di FA </a:t>
            </a:r>
            <a:r>
              <a:rPr kumimoji="0" lang="it-IT" sz="1400" b="1" i="0" u="none" strike="noStrike" kern="1200" cap="none" spc="-80" normalizeH="0" baseline="0" noProof="0" dirty="0" smtClean="0">
                <a:ln>
                  <a:noFill/>
                </a:ln>
                <a:solidFill>
                  <a:srgbClr val="000000"/>
                </a:solidFill>
                <a:effectLst/>
                <a:uLnTx/>
                <a:uFillTx/>
                <a:latin typeface="Arial Narrow" pitchFamily="34" charset="0"/>
                <a:ea typeface="+mn-ea"/>
                <a:cs typeface="Times New Roman" pitchFamily="18" charset="0"/>
              </a:rPr>
              <a:t> </a:t>
            </a:r>
            <a:r>
              <a:rPr kumimoji="0" lang="it-IT" sz="1400" b="1" i="0" u="none" strike="noStrike" kern="1200" cap="none" spc="0" normalizeH="0" baseline="0" noProof="0" dirty="0" smtClean="0">
                <a:ln>
                  <a:noFill/>
                </a:ln>
                <a:solidFill>
                  <a:srgbClr val="000000"/>
                </a:solidFill>
                <a:effectLst/>
                <a:uLnTx/>
                <a:uFillTx/>
                <a:latin typeface="Arial Narrow" pitchFamily="34" charset="0"/>
                <a:ea typeface="+mn-ea"/>
                <a:cs typeface="Times New Roman" pitchFamily="18" charset="0"/>
              </a:rPr>
              <a:t>(COM - Art. 191)</a:t>
            </a:r>
            <a:endPar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46091" name="CasellaDiTesto 4"/>
          <p:cNvSpPr txBox="1">
            <a:spLocks noChangeArrowheads="1"/>
          </p:cNvSpPr>
          <p:nvPr/>
        </p:nvSpPr>
        <p:spPr bwMode="auto">
          <a:xfrm>
            <a:off x="4643438" y="6189663"/>
            <a:ext cx="4387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2^ Istanza</a:t>
            </a:r>
          </a:p>
        </p:txBody>
      </p:sp>
      <p:sp>
        <p:nvSpPr>
          <p:cNvPr id="35" name="Freccia a destra 34"/>
          <p:cNvSpPr/>
          <p:nvPr/>
        </p:nvSpPr>
        <p:spPr>
          <a:xfrm>
            <a:off x="3783013" y="5283200"/>
            <a:ext cx="1052512" cy="52546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CasellaDiTesto 2"/>
          <p:cNvSpPr txBox="1">
            <a:spLocks noChangeArrowheads="1"/>
          </p:cNvSpPr>
          <p:nvPr/>
        </p:nvSpPr>
        <p:spPr bwMode="auto">
          <a:xfrm>
            <a:off x="4659313" y="4949825"/>
            <a:ext cx="4386262" cy="4603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Direttore DMML</a:t>
            </a:r>
            <a:r>
              <a:rPr kumimoji="0" lang="it-IT" sz="1400" b="1" i="0" u="none" strike="noStrike" kern="1200" cap="none" spc="0" normalizeH="0" baseline="0" noProof="0" dirty="0" smtClean="0">
                <a:ln>
                  <a:noFill/>
                </a:ln>
                <a:solidFill>
                  <a:srgbClr val="000000"/>
                </a:solidFill>
                <a:effectLst/>
                <a:uLnTx/>
                <a:uFillTx/>
                <a:latin typeface="Arial Narrow" pitchFamily="34" charset="0"/>
                <a:ea typeface="+mn-ea"/>
                <a:cs typeface="Times New Roman" pitchFamily="18" charset="0"/>
              </a:rPr>
              <a:t> </a:t>
            </a:r>
            <a:r>
              <a:rPr kumimoji="0" lang="it-IT" sz="1400" b="1" i="0" u="none" strike="noStrike" kern="1200" cap="none" spc="0" normalizeH="0" baseline="0" noProof="0" dirty="0">
                <a:ln>
                  <a:noFill/>
                </a:ln>
                <a:solidFill>
                  <a:srgbClr val="000000"/>
                </a:solidFill>
                <a:effectLst/>
                <a:uLnTx/>
                <a:uFillTx/>
                <a:latin typeface="Arial Narrow" pitchFamily="34" charset="0"/>
                <a:ea typeface="+mn-ea"/>
                <a:cs typeface="Times New Roman" pitchFamily="18" charset="0"/>
              </a:rPr>
              <a:t>(COM - Art. </a:t>
            </a:r>
            <a:r>
              <a:rPr kumimoji="0" lang="it-IT" sz="1400" b="1" i="0" u="none" strike="noStrike" kern="1200" cap="none" spc="0" normalizeH="0" baseline="0" noProof="0" dirty="0" smtClean="0">
                <a:ln>
                  <a:noFill/>
                </a:ln>
                <a:solidFill>
                  <a:srgbClr val="000000"/>
                </a:solidFill>
                <a:effectLst/>
                <a:uLnTx/>
                <a:uFillTx/>
                <a:latin typeface="Arial Narrow" pitchFamily="34" charset="0"/>
                <a:ea typeface="+mn-ea"/>
                <a:cs typeface="Times New Roman" pitchFamily="18" charset="0"/>
              </a:rPr>
              <a:t>195)</a:t>
            </a:r>
            <a:endPar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23566" name="CasellaDiTesto 4"/>
          <p:cNvSpPr txBox="1">
            <a:spLocks noChangeArrowheads="1"/>
          </p:cNvSpPr>
          <p:nvPr/>
        </p:nvSpPr>
        <p:spPr bwMode="auto">
          <a:xfrm>
            <a:off x="2484438" y="4280023"/>
            <a:ext cx="4276725" cy="338138"/>
          </a:xfrm>
          <a:prstGeom prst="rect">
            <a:avLst/>
          </a:prstGeom>
          <a:gradFill flip="none" rotWithShape="1">
            <a:gsLst>
              <a:gs pos="0">
                <a:schemeClr val="accent6">
                  <a:lumMod val="75000"/>
                  <a:shade val="30000"/>
                  <a:satMod val="115000"/>
                  <a:alpha val="40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a:noFill/>
          </a:ln>
        </p:spPr>
        <p:txBody>
          <a:bodyPr>
            <a:spAutoFit/>
          </a:bodyPr>
          <a:lstStyle>
            <a:defPPr>
              <a:defRPr lang="it-IT"/>
            </a:defPPr>
            <a:lvl1pPr algn="ctr" eaLnBrk="1" hangingPunct="1">
              <a:defRPr sz="1600" b="1">
                <a:solidFill>
                  <a:srgbClr val="FFFFFF"/>
                </a:solidFill>
                <a:latin typeface="Calibri" pitchFamily="34" charset="0"/>
                <a:cs typeface="Arial"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dirty="0" smtClean="0">
                <a:ln>
                  <a:noFill/>
                </a:ln>
                <a:solidFill>
                  <a:srgbClr val="FFFFFF"/>
                </a:solidFill>
                <a:effectLst/>
                <a:uLnTx/>
                <a:uFillTx/>
                <a:latin typeface="Calibri" pitchFamily="34" charset="0"/>
                <a:ea typeface="+mn-ea"/>
                <a:cs typeface="Arial" charset="0"/>
              </a:rPr>
              <a:t>PROCEDURA DELL’OSSERVAZIONE E RASSEGNA *</a:t>
            </a:r>
          </a:p>
        </p:txBody>
      </p:sp>
      <p:sp>
        <p:nvSpPr>
          <p:cNvPr id="51" name="Rectangle 1027"/>
          <p:cNvSpPr txBox="1">
            <a:spLocks noChangeArrowheads="1"/>
          </p:cNvSpPr>
          <p:nvPr/>
        </p:nvSpPr>
        <p:spPr bwMode="auto">
          <a:xfrm>
            <a:off x="179388" y="1563688"/>
            <a:ext cx="8785225" cy="2592387"/>
          </a:xfrm>
          <a:prstGeom prst="rect">
            <a:avLst/>
          </a:prstGeom>
          <a:blipFill dpi="0" rotWithShape="1">
            <a:blip r:embed="rId3"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0" i="0" u="none" strike="noStrike" kern="1200" cap="none" spc="0" normalizeH="0" baseline="0" noProof="0" dirty="0" smtClean="0">
                <a:ln>
                  <a:noFill/>
                </a:ln>
                <a:solidFill>
                  <a:sysClr val="windowText" lastClr="000000"/>
                </a:solidFill>
                <a:effectLst/>
                <a:uLnTx/>
                <a:uFillTx/>
                <a:latin typeface="Arial"/>
                <a:ea typeface="+mn-ea"/>
                <a:cs typeface="+mn-cs"/>
              </a:rPr>
              <a:t>Art. </a:t>
            </a:r>
            <a:r>
              <a:rPr kumimoji="0" lang="it-IT" sz="1600" b="1" i="0" u="none" strike="noStrike" kern="1200" cap="none" spc="0" normalizeH="0" baseline="0" noProof="0" dirty="0" smtClean="0">
                <a:ln>
                  <a:noFill/>
                </a:ln>
                <a:solidFill>
                  <a:sysClr val="windowText" lastClr="000000"/>
                </a:solidFill>
                <a:effectLst/>
                <a:uLnTx/>
                <a:uFillTx/>
                <a:latin typeface="Calibri"/>
                <a:ea typeface="+mn-ea"/>
                <a:cs typeface="+mn-cs"/>
              </a:rPr>
              <a:t>957</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0" i="1" u="none" strike="noStrike" kern="1200" cap="none" spc="0" normalizeH="0" baseline="0" noProof="0" dirty="0">
                <a:ln>
                  <a:noFill/>
                </a:ln>
                <a:solidFill>
                  <a:sysClr val="windowText" lastClr="000000"/>
                </a:solidFill>
                <a:effectLst/>
                <a:uLnTx/>
                <a:uFillTx/>
                <a:latin typeface="Calibri"/>
                <a:ea typeface="+mn-ea"/>
                <a:cs typeface="+mn-cs"/>
              </a:rPr>
              <a:t>Casi di proscioglimento dalla ferma o dalla </a:t>
            </a:r>
            <a:r>
              <a:rPr kumimoji="0" lang="it-IT" sz="1600" b="0" i="1" u="none" strike="noStrike" kern="1200" cap="none" spc="0" normalizeH="0" baseline="0" noProof="0" dirty="0" smtClean="0">
                <a:ln>
                  <a:noFill/>
                </a:ln>
                <a:solidFill>
                  <a:sysClr val="windowText" lastClr="000000"/>
                </a:solidFill>
                <a:effectLst/>
                <a:uLnTx/>
                <a:uFillTx/>
                <a:latin typeface="Calibri"/>
                <a:ea typeface="+mn-ea"/>
                <a:cs typeface="+mn-cs"/>
              </a:rPr>
              <a:t>rafferma</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0"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457200" marR="0" lvl="0" indent="-457200" algn="just" defTabSz="914400" rtl="0" eaLnBrk="0" fontAlgn="base" latinLnBrk="0" hangingPunct="0">
              <a:lnSpc>
                <a:spcPct val="100000"/>
              </a:lnSpc>
              <a:spcBef>
                <a:spcPts val="0"/>
              </a:spcBef>
              <a:spcAft>
                <a:spcPct val="0"/>
              </a:spcAft>
              <a:buClrTx/>
              <a:buSzTx/>
              <a:buFont typeface="Arial" charset="0"/>
              <a:buAutoNum type="arabicPeriod"/>
              <a:tabLst/>
              <a:defRPr/>
            </a:pPr>
            <a:r>
              <a:rPr kumimoji="0" lang="it-IT" sz="18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Il proscioglimento dalla ferma è disposto</a:t>
            </a:r>
            <a:r>
              <a:rPr kumimoji="0" lang="it-IT" sz="18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oltre che per </a:t>
            </a:r>
            <a:r>
              <a:rPr kumimoji="0" lang="it-IT" sz="18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le cause </a:t>
            </a:r>
            <a:r>
              <a:rPr kumimoji="0" lang="it-IT" sz="18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previste per il personale in servizio permanente di </a:t>
            </a:r>
            <a:r>
              <a:rPr kumimoji="0" lang="it-IT" sz="18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cui all'articolo </a:t>
            </a:r>
            <a:r>
              <a:rPr kumimoji="0" lang="it-IT" sz="18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923, comma 1, lettere i), l) ed m), </a:t>
            </a:r>
            <a:r>
              <a:rPr kumimoji="0" lang="it-IT" sz="18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nei seguenti casi</a:t>
            </a:r>
            <a:r>
              <a:rPr kumimoji="0" lang="it-IT" sz="18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449263" marR="0" lvl="0" indent="0" algn="just" defTabSz="914400" rtl="0" eaLnBrk="0" fontAlgn="base" latinLnBrk="0" hangingPunct="0">
              <a:lnSpc>
                <a:spcPct val="100000"/>
              </a:lnSpc>
              <a:spcBef>
                <a:spcPts val="0"/>
              </a:spcBef>
              <a:spcAft>
                <a:spcPct val="0"/>
              </a:spcAft>
              <a:buClrTx/>
              <a:buSzTx/>
              <a:buFont typeface="Arial" charset="0"/>
              <a:buNone/>
              <a:tabLst/>
              <a:defRPr/>
            </a:pPr>
            <a:r>
              <a:rPr kumimoji="0" lang="it-IT" sz="18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906463" marR="0" lvl="0" indent="-457200" algn="just" defTabSz="914400" rtl="0" eaLnBrk="0" fontAlgn="base" latinLnBrk="0" hangingPunct="0">
              <a:lnSpc>
                <a:spcPct val="100000"/>
              </a:lnSpc>
              <a:spcBef>
                <a:spcPts val="0"/>
              </a:spcBef>
              <a:spcAft>
                <a:spcPct val="0"/>
              </a:spcAft>
              <a:buClrTx/>
              <a:buSzTx/>
              <a:buFont typeface="Arial" charset="0"/>
              <a:buAutoNum type="alphaLcParenR" startAt="6"/>
              <a:tabLst/>
              <a:defRPr/>
            </a:pPr>
            <a:r>
              <a:rPr kumimoji="0" lang="it-IT" sz="1800" b="1" i="1" u="none" strike="noStrike" kern="1200" cap="none" spc="-2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perdita dell'idoneità </a:t>
            </a:r>
            <a:r>
              <a:rPr kumimoji="0" lang="it-IT" sz="1800" b="1" i="1" u="none" strike="noStrike" kern="1200" cap="none" spc="-20" normalizeH="0" baseline="0" noProof="0" dirty="0" err="1">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fisio</a:t>
            </a:r>
            <a:r>
              <a:rPr kumimoji="0" lang="it-IT" sz="1800" b="1" i="1" u="none" strike="noStrike" kern="1200" cap="none" spc="-2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t>
            </a:r>
            <a:r>
              <a:rPr kumimoji="0" lang="it-IT" sz="1800" b="1" i="1" u="none" strike="noStrike" kern="1200" cap="none" spc="-20" normalizeH="0" baseline="0" noProof="0" dirty="0" err="1">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psico</a:t>
            </a:r>
            <a:r>
              <a:rPr kumimoji="0" lang="it-IT" sz="1800" b="1" i="1" u="none" strike="noStrike" kern="1200" cap="none" spc="-2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-attitudinale, richiesta per il reclutamento quale volontario in ferma</a:t>
            </a:r>
            <a:r>
              <a:rPr kumimoji="0" lang="it-IT" sz="1800" b="1" i="1" u="none" strike="noStrike" kern="1200" cap="none" spc="-2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prefissata, salvo </a:t>
            </a:r>
            <a:r>
              <a:rPr kumimoji="0" lang="it-IT" sz="1800" b="1" i="1" u="none" strike="noStrike" kern="1200" cap="none" spc="-2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quanto previsto </a:t>
            </a:r>
            <a:r>
              <a:rPr kumimoji="0" lang="it-IT" sz="1800" b="1" i="1" u="none" strike="noStrike" kern="1200" cap="none" spc="-2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dall'articolo 955, </a:t>
            </a:r>
            <a:r>
              <a:rPr kumimoji="0" lang="it-IT" sz="1800" b="1" i="1" u="none" strike="noStrike" kern="1200" cap="none" spc="-2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accertata con riferimento alle direttive tecniche sanitarie approvate con decreto del Ministro della difesa</a:t>
            </a:r>
            <a:r>
              <a:rPr kumimoji="0" lang="it-IT" sz="1800" b="1" i="1" u="none" strike="noStrike" kern="1200" cap="none" spc="-2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449263" marR="0" lvl="0" indent="0" algn="just" defTabSz="914400" rtl="0" eaLnBrk="0" fontAlgn="base" latinLnBrk="0" hangingPunct="0">
              <a:lnSpc>
                <a:spcPct val="100000"/>
              </a:lnSpc>
              <a:spcBef>
                <a:spcPts val="0"/>
              </a:spcBef>
              <a:spcAft>
                <a:spcPct val="0"/>
              </a:spcAft>
              <a:buClrTx/>
              <a:buSzTx/>
              <a:buFont typeface="Arial" charset="0"/>
              <a:buNone/>
              <a:tabLst/>
              <a:defRPr/>
            </a:pPr>
            <a:r>
              <a:rPr kumimoji="0" lang="it-IT" sz="18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p:txBody>
      </p:sp>
      <p:sp>
        <p:nvSpPr>
          <p:cNvPr id="46098" name="CasellaDiTesto 4"/>
          <p:cNvSpPr txBox="1">
            <a:spLocks noChangeArrowheads="1"/>
          </p:cNvSpPr>
          <p:nvPr/>
        </p:nvSpPr>
        <p:spPr bwMode="auto">
          <a:xfrm>
            <a:off x="2954338" y="1268413"/>
            <a:ext cx="3417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COM</a:t>
            </a:r>
          </a:p>
        </p:txBody>
      </p:sp>
      <p:grpSp>
        <p:nvGrpSpPr>
          <p:cNvPr id="46099" name="Group 27"/>
          <p:cNvGrpSpPr>
            <a:grpSpLocks/>
          </p:cNvGrpSpPr>
          <p:nvPr/>
        </p:nvGrpSpPr>
        <p:grpSpPr bwMode="auto">
          <a:xfrm>
            <a:off x="165100" y="592138"/>
            <a:ext cx="8807450" cy="666750"/>
            <a:chOff x="669" y="609"/>
            <a:chExt cx="2222" cy="428"/>
          </a:xfrm>
        </p:grpSpPr>
        <p:sp>
          <p:nvSpPr>
            <p:cNvPr id="46101"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25" name="Text Box 29"/>
            <p:cNvSpPr txBox="1">
              <a:spLocks noChangeArrowheads="1"/>
            </p:cNvSpPr>
            <p:nvPr/>
          </p:nvSpPr>
          <p:spPr bwMode="auto">
            <a:xfrm>
              <a:off x="673" y="692"/>
              <a:ext cx="2207"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9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VALUTAZIONE DELL’IDONEITA’ AL SERVIZIO DEI MILITARI IN SERVIZIO TEMPORANEO</a:t>
              </a:r>
            </a:p>
          </p:txBody>
        </p:sp>
      </p:grpSp>
      <p:sp>
        <p:nvSpPr>
          <p:cNvPr id="23" name="Rectangle 451"/>
          <p:cNvSpPr>
            <a:spLocks noChangeArrowheads="1"/>
          </p:cNvSpPr>
          <p:nvPr/>
        </p:nvSpPr>
        <p:spPr bwMode="auto">
          <a:xfrm>
            <a:off x="7938" y="6480175"/>
            <a:ext cx="6003925" cy="369888"/>
          </a:xfrm>
          <a:prstGeom prst="rect">
            <a:avLst/>
          </a:prstGeom>
          <a:noFill/>
          <a:ln>
            <a:noFill/>
          </a:ln>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800" b="1" i="0" u="none" strike="noStrike" kern="1200" cap="none" spc="-2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 </a:t>
            </a:r>
            <a:r>
              <a:rPr kumimoji="0" lang="it-IT" sz="1400" b="1" i="0" u="none" strike="noStrike" kern="1200" cap="none" spc="-2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Richiamata nell’art. 199 del COM e disciplinata dalla Circolare 5001/2007 di DIFESAN</a:t>
            </a:r>
          </a:p>
        </p:txBody>
      </p:sp>
    </p:spTree>
    <p:extLst>
      <p:ext uri="{BB962C8B-B14F-4D97-AF65-F5344CB8AC3E}">
        <p14:creationId xmlns:p14="http://schemas.microsoft.com/office/powerpoint/2010/main" val="917425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48131" name="Segnaposto numero diapositiva 4"/>
          <p:cNvSpPr txBox="1">
            <a:spLocks noGrp="1"/>
          </p:cNvSpPr>
          <p:nvPr/>
        </p:nvSpPr>
        <p:spPr bwMode="auto">
          <a:xfrm>
            <a:off x="8705850" y="6546850"/>
            <a:ext cx="4460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FF43E8E0-6C03-41F2-B19D-A259B7A81302}"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22</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48132" name="Gruppo 3"/>
          <p:cNvGrpSpPr>
            <a:grpSpLocks/>
          </p:cNvGrpSpPr>
          <p:nvPr/>
        </p:nvGrpSpPr>
        <p:grpSpPr bwMode="auto">
          <a:xfrm>
            <a:off x="36513" y="44450"/>
            <a:ext cx="9058275" cy="522288"/>
            <a:chOff x="36709" y="44066"/>
            <a:chExt cx="9057933" cy="522921"/>
          </a:xfrm>
        </p:grpSpPr>
        <p:sp>
          <p:nvSpPr>
            <p:cNvPr id="48165"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4816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3" name="Rectangle 1027"/>
          <p:cNvSpPr txBox="1">
            <a:spLocks noChangeArrowheads="1"/>
          </p:cNvSpPr>
          <p:nvPr/>
        </p:nvSpPr>
        <p:spPr bwMode="auto">
          <a:xfrm>
            <a:off x="109538" y="1452563"/>
            <a:ext cx="3598862" cy="1717675"/>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20" name="CasellaDiTesto 2"/>
          <p:cNvSpPr txBox="1">
            <a:spLocks noChangeArrowheads="1"/>
          </p:cNvSpPr>
          <p:nvPr/>
        </p:nvSpPr>
        <p:spPr bwMode="auto">
          <a:xfrm>
            <a:off x="133350" y="1462088"/>
            <a:ext cx="3575050" cy="17081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66700" marR="0" lvl="0" indent="-266700" algn="just" defTabSz="914400" rtl="0" eaLnBrk="1" fontAlgn="base" latinLnBrk="0" hangingPunct="1">
              <a:lnSpc>
                <a:spcPct val="100000"/>
              </a:lnSpc>
              <a:spcBef>
                <a:spcPts val="600"/>
              </a:spcBef>
              <a:spcAft>
                <a:spcPct val="0"/>
              </a:spcAft>
              <a:buClrTx/>
              <a:buSzTx/>
              <a:buFontTx/>
              <a:buNone/>
              <a:tabLst>
                <a:tab pos="266700" algn="l"/>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Tumore maligno</a:t>
            </a:r>
            <a:endPar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266700" marR="0" lvl="0" indent="-266700" algn="just" defTabSz="914400" rtl="0" eaLnBrk="1" fontAlgn="base" latinLnBrk="0" hangingPunct="1">
              <a:lnSpc>
                <a:spcPct val="100000"/>
              </a:lnSpc>
              <a:spcBef>
                <a:spcPts val="600"/>
              </a:spcBef>
              <a:spcAft>
                <a:spcPct val="0"/>
              </a:spcAft>
              <a:buClrTx/>
              <a:buSzTx/>
              <a:buFontTx/>
              <a:buNone/>
              <a:tabLst>
                <a:tab pos="266700" algn="l"/>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Tumore benigno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che</a:t>
            </a:r>
            <a:r>
              <a:rPr kumimoji="0" lang="it-IT" sz="2000" b="1" i="1" u="none" strike="noStrike" kern="1200" cap="none" spc="-4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per </a:t>
            </a:r>
            <a:r>
              <a:rPr kumimoji="0" lang="it-IT" sz="2000" b="1" i="1" u="none" strike="noStrike" kern="1200" cap="none" spc="-4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sede, volume, estensione</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 risulta</a:t>
            </a:r>
            <a:r>
              <a:rPr kumimoji="0" lang="it-IT" sz="2000" b="1" i="1" u="none" strike="noStrike" kern="1200" cap="none" spc="-4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deturpante</a:t>
            </a:r>
            <a:r>
              <a:rPr kumimoji="0" lang="it-IT" sz="2000" b="1" i="1" u="none" strike="noStrike" kern="1200" cap="none" spc="-4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o </a:t>
            </a: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produce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rilevanti alterazioni strutturali o </a:t>
            </a: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funzionali</a:t>
            </a:r>
            <a:endParaRPr kumimoji="0" lang="it-IT" sz="2000" b="1" i="1" u="none" strike="noStrike" kern="1200" cap="none" spc="-4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48135" name="Rectangle 1027"/>
          <p:cNvSpPr txBox="1">
            <a:spLocks noChangeArrowheads="1"/>
          </p:cNvSpPr>
          <p:nvPr/>
        </p:nvSpPr>
        <p:spPr bwMode="auto">
          <a:xfrm>
            <a:off x="4240213" y="1878013"/>
            <a:ext cx="2540000" cy="922337"/>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19" name="Rettangolo 18"/>
          <p:cNvSpPr/>
          <p:nvPr/>
        </p:nvSpPr>
        <p:spPr>
          <a:xfrm>
            <a:off x="7378700" y="1548433"/>
            <a:ext cx="1080000" cy="3296760"/>
          </a:xfrm>
          <a:prstGeom prst="rect">
            <a:avLst/>
          </a:prstGeom>
          <a:ln>
            <a:noFill/>
          </a:ln>
          <a:effectLst>
            <a:glow rad="228600">
              <a:schemeClr val="accent1">
                <a:satMod val="175000"/>
                <a:alpha val="40000"/>
              </a:schemeClr>
            </a:glow>
            <a:outerShdw blurRad="225425" dist="50800" dir="5220000" algn="ctr">
              <a:srgbClr val="000000">
                <a:alpha val="33000"/>
              </a:srgbClr>
            </a:outerShdw>
          </a:effectLst>
          <a:scene3d>
            <a:camera prst="perspectiveFront"/>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vert="wordArtVert" anchor="ctr">
            <a:spAutoFit/>
            <a:scene3d>
              <a:camera prst="perspectiveHeroicExtremeLeftFacing"/>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000" b="1" i="0" u="none" strike="noStrike" kern="1200" cap="none" spc="-900" normalizeH="0" baseline="0" noProof="0" dirty="0">
              <a:ln w="11430"/>
              <a:solidFill>
                <a:srgbClr val="FF0000"/>
              </a:solidFill>
              <a:effectLst>
                <a:outerShdw blurRad="50800" dist="39000" dir="5460000" algn="tl">
                  <a:srgbClr val="000000">
                    <a:alpha val="38000"/>
                  </a:srgbClr>
                </a:outerShdw>
                <a:reflection blurRad="6350" stA="55000" endA="300" endPos="45500" dir="5400000" sy="-100000" algn="bl" rotWithShape="0"/>
              </a:effectLst>
              <a:uLnTx/>
              <a:uFillTx/>
              <a:latin typeface="Arial"/>
              <a:ea typeface="+mn-ea"/>
              <a:cs typeface="+mn-cs"/>
            </a:endParaRPr>
          </a:p>
        </p:txBody>
      </p:sp>
      <p:sp>
        <p:nvSpPr>
          <p:cNvPr id="23" name="Freccia a destra 22"/>
          <p:cNvSpPr/>
          <p:nvPr/>
        </p:nvSpPr>
        <p:spPr>
          <a:xfrm>
            <a:off x="3668713" y="2063750"/>
            <a:ext cx="774700" cy="5667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48138" name="CasellaDiTesto 4"/>
          <p:cNvSpPr txBox="1">
            <a:spLocks noChangeArrowheads="1"/>
          </p:cNvSpPr>
          <p:nvPr/>
        </p:nvSpPr>
        <p:spPr bwMode="auto">
          <a:xfrm>
            <a:off x="125413" y="1143000"/>
            <a:ext cx="35829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GIUDIZIO DIAGNOSTICO</a:t>
            </a:r>
          </a:p>
        </p:txBody>
      </p:sp>
      <p:sp>
        <p:nvSpPr>
          <p:cNvPr id="48139" name="Rectangle 1027"/>
          <p:cNvSpPr txBox="1">
            <a:spLocks noChangeArrowheads="1"/>
          </p:cNvSpPr>
          <p:nvPr/>
        </p:nvSpPr>
        <p:spPr bwMode="auto">
          <a:xfrm>
            <a:off x="119063" y="3221038"/>
            <a:ext cx="3589337" cy="1647825"/>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27" name="CasellaDiTesto 2"/>
          <p:cNvSpPr txBox="1">
            <a:spLocks noChangeArrowheads="1"/>
          </p:cNvSpPr>
          <p:nvPr/>
        </p:nvSpPr>
        <p:spPr bwMode="auto">
          <a:xfrm>
            <a:off x="133350" y="3236913"/>
            <a:ext cx="3575050" cy="16319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66700" marR="0" lvl="0" indent="-266700" algn="just" defTabSz="914400" rtl="0" eaLnBrk="1" fontAlgn="base" latinLnBrk="0" hangingPunct="1">
              <a:lnSpc>
                <a:spcPct val="100000"/>
              </a:lnSpc>
              <a:spcBef>
                <a:spcPts val="600"/>
              </a:spcBef>
              <a:spcAft>
                <a:spcPct val="0"/>
              </a:spcAft>
              <a:buClrTx/>
              <a:buSzTx/>
              <a:buFontTx/>
              <a:buNone/>
              <a:tabLst>
                <a:tab pos="266700" algn="l"/>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10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Tumore benigno </a:t>
            </a:r>
            <a:r>
              <a:rPr kumimoji="0" lang="it-IT" sz="2000" b="1" i="1" u="none" strike="noStrike" kern="1200" cap="none" spc="-10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che</a:t>
            </a:r>
            <a:r>
              <a:rPr kumimoji="0" lang="it-IT" sz="2000" b="1" i="1" u="none" strike="noStrike" kern="1200" cap="none" spc="-10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per </a:t>
            </a:r>
            <a:r>
              <a:rPr kumimoji="0" lang="it-IT" sz="2000" b="1" i="1" u="none" strike="noStrike" kern="1200" cap="none" spc="-10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sede, volume, estensione </a:t>
            </a:r>
            <a:r>
              <a:rPr kumimoji="0" lang="it-IT" sz="2000" b="1" i="1" u="none" strike="noStrike" kern="1200" cap="none" spc="-10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altera</a:t>
            </a:r>
            <a:r>
              <a:rPr kumimoji="0" lang="it-IT" sz="2000" b="1" i="1" u="none" strike="noStrike" kern="1200" cap="none" spc="-10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significativamente </a:t>
            </a:r>
            <a:r>
              <a:rPr kumimoji="0" lang="it-IT" sz="2000" b="1" i="1" u="none" strike="noStrike" kern="1200" cap="none" spc="-10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le</a:t>
            </a:r>
            <a:r>
              <a:rPr kumimoji="0" lang="it-IT" sz="2000" b="1" i="1" u="none" strike="noStrike" kern="1200" cap="none" spc="-10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10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caratteristiche</a:t>
            </a:r>
            <a:r>
              <a:rPr kumimoji="0" lang="it-IT" sz="2000" b="1" i="1" u="none" strike="noStrike" kern="1200" cap="none" spc="-10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10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fisiognomiche </a:t>
            </a:r>
            <a:r>
              <a:rPr kumimoji="0" lang="it-IT" sz="2000" b="1" i="1" u="none" strike="noStrike" kern="1200" cap="none" spc="-10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o produce importanti alterazioni </a:t>
            </a:r>
            <a:r>
              <a:rPr kumimoji="0" lang="it-IT" sz="2000" b="1" i="1" u="none" strike="noStrike" kern="1200" cap="none" spc="-10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strutturali o </a:t>
            </a:r>
            <a:r>
              <a:rPr kumimoji="0" lang="it-IT" sz="2000" b="1" i="1" u="none" strike="noStrike" kern="1200" cap="none" spc="-10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funzionali</a:t>
            </a:r>
            <a:endParaRPr kumimoji="0" lang="it-IT" sz="2000" b="1" i="1" u="none" strike="noStrike" kern="1200" cap="none" spc="-10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28" name="CasellaDiTesto 2"/>
          <p:cNvSpPr txBox="1">
            <a:spLocks noChangeArrowheads="1"/>
          </p:cNvSpPr>
          <p:nvPr/>
        </p:nvSpPr>
        <p:spPr bwMode="auto">
          <a:xfrm>
            <a:off x="4244975" y="1892300"/>
            <a:ext cx="2536825" cy="908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Non Idoneo</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al Servizio Militare</a:t>
            </a:r>
            <a:endPar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36" name="Freccia a destra 35"/>
          <p:cNvSpPr/>
          <p:nvPr/>
        </p:nvSpPr>
        <p:spPr>
          <a:xfrm>
            <a:off x="6713538" y="2068513"/>
            <a:ext cx="774700" cy="566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48143" name="Rectangle 1027"/>
          <p:cNvSpPr txBox="1">
            <a:spLocks noChangeArrowheads="1"/>
          </p:cNvSpPr>
          <p:nvPr/>
        </p:nvSpPr>
        <p:spPr bwMode="auto">
          <a:xfrm>
            <a:off x="109538" y="5035550"/>
            <a:ext cx="3587750" cy="1641475"/>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33" name="CasellaDiTesto 2"/>
          <p:cNvSpPr txBox="1">
            <a:spLocks noChangeArrowheads="1"/>
          </p:cNvSpPr>
          <p:nvPr/>
        </p:nvSpPr>
        <p:spPr bwMode="auto">
          <a:xfrm>
            <a:off x="123825" y="5046663"/>
            <a:ext cx="3573463" cy="16303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66700" marR="0" lvl="0" indent="-266700" algn="just" defTabSz="914400" rtl="0" eaLnBrk="1" fontAlgn="base" latinLnBrk="0" hangingPunct="1">
              <a:lnSpc>
                <a:spcPct val="100000"/>
              </a:lnSpc>
              <a:spcBef>
                <a:spcPts val="600"/>
              </a:spcBef>
              <a:spcAft>
                <a:spcPct val="0"/>
              </a:spcAft>
              <a:buClrTx/>
              <a:buSzTx/>
              <a:buFontTx/>
              <a:buNone/>
              <a:tabLst>
                <a:tab pos="266700" algn="l"/>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Tumore benigno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che</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per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sede, volume, estensione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non altera </a:t>
            </a:r>
            <a:r>
              <a:rPr kumimoji="0" lang="it-IT" sz="20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le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caratteristiche fisiognomiche o </a:t>
            </a:r>
            <a:r>
              <a:rPr kumimoji="0" lang="it-IT" sz="20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non produce alterazioni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strutturali o </a:t>
            </a:r>
            <a:r>
              <a:rPr kumimoji="0" lang="it-IT" sz="20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funzionali</a:t>
            </a:r>
            <a:endPar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grpSp>
        <p:nvGrpSpPr>
          <p:cNvPr id="48145" name="Gruppo 2"/>
          <p:cNvGrpSpPr>
            <a:grpSpLocks/>
          </p:cNvGrpSpPr>
          <p:nvPr/>
        </p:nvGrpSpPr>
        <p:grpSpPr bwMode="auto">
          <a:xfrm>
            <a:off x="4251325" y="5219700"/>
            <a:ext cx="2551113" cy="1087438"/>
            <a:chOff x="3970434" y="3469939"/>
            <a:chExt cx="2551774" cy="1088422"/>
          </a:xfrm>
        </p:grpSpPr>
        <p:sp>
          <p:nvSpPr>
            <p:cNvPr id="48162" name="Rectangle 1027"/>
            <p:cNvSpPr txBox="1">
              <a:spLocks noChangeArrowheads="1"/>
            </p:cNvSpPr>
            <p:nvPr/>
          </p:nvSpPr>
          <p:spPr bwMode="auto">
            <a:xfrm>
              <a:off x="3970434" y="3572048"/>
              <a:ext cx="2543892" cy="923925"/>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34" name="CasellaDiTesto 2"/>
            <p:cNvSpPr txBox="1">
              <a:spLocks noChangeArrowheads="1"/>
            </p:cNvSpPr>
            <p:nvPr/>
          </p:nvSpPr>
          <p:spPr bwMode="auto">
            <a:xfrm>
              <a:off x="3975198" y="3469939"/>
              <a:ext cx="2540658" cy="90728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Idoneo</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al Servizio Militare </a:t>
              </a:r>
              <a:endPar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35" name="CasellaDiTesto 2"/>
            <p:cNvSpPr txBox="1">
              <a:spLocks noChangeArrowheads="1"/>
            </p:cNvSpPr>
            <p:nvPr/>
          </p:nvSpPr>
          <p:spPr bwMode="auto">
            <a:xfrm>
              <a:off x="3981550" y="4250107"/>
              <a:ext cx="2540658" cy="308254"/>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1400" b="1" i="0" u="none" strike="noStrike" kern="1200" cap="none" spc="0" normalizeH="0" baseline="0" noProof="0" dirty="0" smtClean="0">
                  <a:ln>
                    <a:noFill/>
                  </a:ln>
                  <a:solidFill>
                    <a:srgbClr val="000000"/>
                  </a:solidFill>
                  <a:effectLst/>
                  <a:uLnTx/>
                  <a:uFillTx/>
                  <a:latin typeface="Arial Narrow" pitchFamily="34" charset="0"/>
                  <a:ea typeface="+mn-ea"/>
                  <a:cs typeface="Times New Roman" pitchFamily="18" charset="0"/>
                </a:rPr>
                <a:t>Profilo Sanitario – coefficiente 2</a:t>
              </a:r>
              <a:endPar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grpSp>
      <p:grpSp>
        <p:nvGrpSpPr>
          <p:cNvPr id="48146" name="Gruppo 3"/>
          <p:cNvGrpSpPr>
            <a:grpSpLocks/>
          </p:cNvGrpSpPr>
          <p:nvPr/>
        </p:nvGrpSpPr>
        <p:grpSpPr bwMode="auto">
          <a:xfrm>
            <a:off x="4244975" y="3452813"/>
            <a:ext cx="2552700" cy="1089025"/>
            <a:chOff x="3964442" y="5364914"/>
            <a:chExt cx="2551774" cy="1088422"/>
          </a:xfrm>
        </p:grpSpPr>
        <p:sp>
          <p:nvSpPr>
            <p:cNvPr id="48159" name="Rectangle 1027"/>
            <p:cNvSpPr txBox="1">
              <a:spLocks noChangeArrowheads="1"/>
            </p:cNvSpPr>
            <p:nvPr/>
          </p:nvSpPr>
          <p:spPr bwMode="auto">
            <a:xfrm>
              <a:off x="3964442" y="5467023"/>
              <a:ext cx="2543892" cy="923925"/>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40" name="CasellaDiTesto 2"/>
            <p:cNvSpPr txBox="1">
              <a:spLocks noChangeArrowheads="1"/>
            </p:cNvSpPr>
            <p:nvPr/>
          </p:nvSpPr>
          <p:spPr bwMode="auto">
            <a:xfrm>
              <a:off x="3969203" y="5364914"/>
              <a:ext cx="2540665" cy="90754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Idoneo</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al Servizio Militare </a:t>
              </a:r>
              <a:endPar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41" name="CasellaDiTesto 2"/>
            <p:cNvSpPr txBox="1">
              <a:spLocks noChangeArrowheads="1"/>
            </p:cNvSpPr>
            <p:nvPr/>
          </p:nvSpPr>
          <p:spPr bwMode="auto">
            <a:xfrm>
              <a:off x="3975551" y="6145532"/>
              <a:ext cx="2540665" cy="307804"/>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1400" b="1" i="0" u="none" strike="noStrike" kern="1200" cap="none" spc="-10" normalizeH="0" baseline="0" noProof="0" dirty="0" smtClean="0">
                  <a:ln>
                    <a:noFill/>
                  </a:ln>
                  <a:solidFill>
                    <a:srgbClr val="000000"/>
                  </a:solidFill>
                  <a:effectLst/>
                  <a:uLnTx/>
                  <a:uFillTx/>
                  <a:latin typeface="Arial Narrow" pitchFamily="34" charset="0"/>
                  <a:ea typeface="+mn-ea"/>
                  <a:cs typeface="Times New Roman" pitchFamily="18" charset="0"/>
                </a:rPr>
                <a:t>Profilo Sanitario – coefficiente 3-4</a:t>
              </a:r>
              <a:endParaRPr kumimoji="0" lang="it-IT" sz="2400" b="1" i="1" u="none" strike="noStrike" kern="1200" cap="none" spc="-1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grpSp>
      <p:sp>
        <p:nvSpPr>
          <p:cNvPr id="42" name="Rettangolo 41"/>
          <p:cNvSpPr/>
          <p:nvPr/>
        </p:nvSpPr>
        <p:spPr>
          <a:xfrm>
            <a:off x="7378700" y="4945065"/>
            <a:ext cx="1080000" cy="1753697"/>
          </a:xfrm>
          <a:prstGeom prst="rect">
            <a:avLst/>
          </a:prstGeom>
          <a:ln>
            <a:noFill/>
          </a:ln>
          <a:effectLst>
            <a:glow rad="228600">
              <a:schemeClr val="accent1">
                <a:satMod val="175000"/>
                <a:alpha val="40000"/>
              </a:schemeClr>
            </a:glow>
            <a:outerShdw blurRad="225425" dist="50800" dir="5220000" algn="ctr">
              <a:srgbClr val="000000">
                <a:alpha val="33000"/>
              </a:srgbClr>
            </a:outerShdw>
          </a:effectLst>
          <a:scene3d>
            <a:camera prst="perspectiveFront"/>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vert="wordArtVert" anchor="ctr">
            <a:spAutoFit/>
            <a:scene3d>
              <a:camera prst="perspectiveHeroicExtremeLeftFacing"/>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000" b="1" i="0" u="none" strike="noStrike" kern="1200" cap="none" spc="-900" normalizeH="0" baseline="0" noProof="0" dirty="0">
              <a:ln w="11430"/>
              <a:solidFill>
                <a:srgbClr val="FF0000"/>
              </a:solidFill>
              <a:effectLst>
                <a:outerShdw blurRad="50800" dist="39000" dir="5460000" algn="tl">
                  <a:srgbClr val="000000">
                    <a:alpha val="38000"/>
                  </a:srgbClr>
                </a:outerShdw>
                <a:reflection blurRad="6350" stA="55000" endA="300" endPos="45500" dir="5400000" sy="-100000" algn="bl" rotWithShape="0"/>
              </a:effectLst>
              <a:uLnTx/>
              <a:uFillTx/>
              <a:latin typeface="Arial"/>
              <a:ea typeface="+mn-ea"/>
              <a:cs typeface="+mn-cs"/>
            </a:endParaRPr>
          </a:p>
        </p:txBody>
      </p:sp>
      <p:sp>
        <p:nvSpPr>
          <p:cNvPr id="48148" name="CasellaDiTesto 4"/>
          <p:cNvSpPr txBox="1">
            <a:spLocks noChangeArrowheads="1"/>
          </p:cNvSpPr>
          <p:nvPr/>
        </p:nvSpPr>
        <p:spPr bwMode="auto">
          <a:xfrm>
            <a:off x="3697288" y="1154113"/>
            <a:ext cx="368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PROVVEDIMENTO MEDICO-LEGALE</a:t>
            </a:r>
          </a:p>
        </p:txBody>
      </p:sp>
      <p:sp>
        <p:nvSpPr>
          <p:cNvPr id="48149" name="CasellaDiTesto 4"/>
          <p:cNvSpPr txBox="1">
            <a:spLocks noChangeArrowheads="1"/>
          </p:cNvSpPr>
          <p:nvPr/>
        </p:nvSpPr>
        <p:spPr bwMode="auto">
          <a:xfrm>
            <a:off x="7380288" y="1160463"/>
            <a:ext cx="109061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ESITO</a:t>
            </a:r>
          </a:p>
        </p:txBody>
      </p:sp>
      <p:sp>
        <p:nvSpPr>
          <p:cNvPr id="45" name="CasellaDiTesto 44"/>
          <p:cNvSpPr txBox="1"/>
          <p:nvPr/>
        </p:nvSpPr>
        <p:spPr>
          <a:xfrm>
            <a:off x="7678897" y="4714567"/>
            <a:ext cx="493661" cy="2066060"/>
          </a:xfrm>
          <a:prstGeom prst="rect">
            <a:avLst/>
          </a:prstGeom>
          <a:noFill/>
        </p:spPr>
        <p:txBody>
          <a:bodyPr vert="wordArtVert"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1" i="1" u="none" strike="noStrike" kern="1200" cap="none" spc="-900" normalizeH="0" baseline="0" noProof="0" dirty="0">
                <a:ln w="11430">
                  <a:solidFill>
                    <a:srgbClr val="C00000"/>
                  </a:solidFill>
                </a:ln>
                <a:solidFill>
                  <a:srgbClr val="CC0000"/>
                </a:solidFill>
                <a:effectLst>
                  <a:outerShdw blurRad="75057" dist="38100" dir="5400000" sy="-20000" rotWithShape="0">
                    <a:prstClr val="black">
                      <a:alpha val="25000"/>
                    </a:prstClr>
                  </a:outerShdw>
                  <a:reflection blurRad="6350" stA="55000" endA="300" endPos="45500" dir="5400000" sy="-100000" algn="bl" rotWithShape="0"/>
                </a:effectLst>
                <a:uLnTx/>
                <a:uFillTx/>
                <a:latin typeface="Arial Narrow" panose="020B0606020202030204" pitchFamily="34" charset="0"/>
                <a:ea typeface="+mn-ea"/>
                <a:cs typeface="+mn-cs"/>
              </a:rPr>
              <a:t>SERVIZIO</a:t>
            </a:r>
          </a:p>
        </p:txBody>
      </p:sp>
      <p:sp>
        <p:nvSpPr>
          <p:cNvPr id="46" name="CasellaDiTesto 45"/>
          <p:cNvSpPr txBox="1"/>
          <p:nvPr/>
        </p:nvSpPr>
        <p:spPr>
          <a:xfrm>
            <a:off x="7671869" y="1328957"/>
            <a:ext cx="493661" cy="3592445"/>
          </a:xfrm>
          <a:prstGeom prst="rect">
            <a:avLst/>
          </a:prstGeom>
          <a:noFill/>
        </p:spPr>
        <p:txBody>
          <a:bodyPr vert="wordArtVert"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1" i="1" u="none" strike="noStrike" kern="1200" cap="none" spc="-900" normalizeH="0" baseline="0" noProof="0" dirty="0">
                <a:ln w="11430">
                  <a:solidFill>
                    <a:srgbClr val="C00000"/>
                  </a:solidFill>
                </a:ln>
                <a:solidFill>
                  <a:srgbClr val="CC0000"/>
                </a:solidFill>
                <a:effectLst>
                  <a:outerShdw blurRad="75057" dist="38100" dir="5400000" sy="-20000" rotWithShape="0">
                    <a:prstClr val="black">
                      <a:alpha val="25000"/>
                    </a:prstClr>
                  </a:outerShdw>
                  <a:reflection blurRad="6350" stA="55000" endA="300" endPos="45500" dir="5400000" sy="-100000" algn="bl" rotWithShape="0"/>
                </a:effectLst>
                <a:uLnTx/>
                <a:uFillTx/>
                <a:latin typeface="Arial Narrow" panose="020B0606020202030204" pitchFamily="34" charset="0"/>
                <a:ea typeface="+mn-ea"/>
                <a:cs typeface="+mn-cs"/>
              </a:rPr>
              <a:t>PROSCIOGLIMENTO</a:t>
            </a:r>
          </a:p>
        </p:txBody>
      </p:sp>
      <p:sp>
        <p:nvSpPr>
          <p:cNvPr id="47" name="Freccia a destra 46"/>
          <p:cNvSpPr/>
          <p:nvPr/>
        </p:nvSpPr>
        <p:spPr>
          <a:xfrm>
            <a:off x="3692525" y="3725863"/>
            <a:ext cx="774700" cy="566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Freccia a destra 47"/>
          <p:cNvSpPr/>
          <p:nvPr/>
        </p:nvSpPr>
        <p:spPr>
          <a:xfrm>
            <a:off x="3665538" y="5527675"/>
            <a:ext cx="774700" cy="5667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Freccia a destra 48"/>
          <p:cNvSpPr/>
          <p:nvPr/>
        </p:nvSpPr>
        <p:spPr>
          <a:xfrm>
            <a:off x="6731000" y="3768725"/>
            <a:ext cx="774700" cy="5667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Freccia a destra 49"/>
          <p:cNvSpPr/>
          <p:nvPr/>
        </p:nvSpPr>
        <p:spPr>
          <a:xfrm>
            <a:off x="6746875" y="5534025"/>
            <a:ext cx="774700" cy="5667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8156" name="Group 27"/>
          <p:cNvGrpSpPr>
            <a:grpSpLocks/>
          </p:cNvGrpSpPr>
          <p:nvPr/>
        </p:nvGrpSpPr>
        <p:grpSpPr bwMode="auto">
          <a:xfrm>
            <a:off x="165100" y="549275"/>
            <a:ext cx="8807450" cy="665163"/>
            <a:chOff x="669" y="609"/>
            <a:chExt cx="2222" cy="428"/>
          </a:xfrm>
        </p:grpSpPr>
        <p:sp>
          <p:nvSpPr>
            <p:cNvPr id="48157"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51" name="Text Box 29"/>
            <p:cNvSpPr txBox="1">
              <a:spLocks noChangeArrowheads="1"/>
            </p:cNvSpPr>
            <p:nvPr/>
          </p:nvSpPr>
          <p:spPr bwMode="auto">
            <a:xfrm>
              <a:off x="673" y="692"/>
              <a:ext cx="2207"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9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VALUTAZIONE DELL’IDONEITA’ AL SERVIZIO DEI MILITARI IN SERVIZIO TEMPORANEO</a:t>
              </a:r>
            </a:p>
          </p:txBody>
        </p:sp>
      </p:grpSp>
    </p:spTree>
    <p:extLst>
      <p:ext uri="{BB962C8B-B14F-4D97-AF65-F5344CB8AC3E}">
        <p14:creationId xmlns:p14="http://schemas.microsoft.com/office/powerpoint/2010/main" val="2126762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0178" name="Gruppo 13"/>
          <p:cNvGrpSpPr>
            <a:grpSpLocks/>
          </p:cNvGrpSpPr>
          <p:nvPr/>
        </p:nvGrpSpPr>
        <p:grpSpPr bwMode="auto">
          <a:xfrm>
            <a:off x="36513" y="44450"/>
            <a:ext cx="9058275" cy="522288"/>
            <a:chOff x="36709" y="44066"/>
            <a:chExt cx="9057933" cy="522921"/>
          </a:xfrm>
        </p:grpSpPr>
        <p:sp>
          <p:nvSpPr>
            <p:cNvPr id="50187"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5018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50180" name="Segnaposto numero diapositiva 4"/>
          <p:cNvSpPr txBox="1">
            <a:spLocks noGrp="1"/>
          </p:cNvSpPr>
          <p:nvPr/>
        </p:nvSpPr>
        <p:spPr bwMode="auto">
          <a:xfrm>
            <a:off x="8691563" y="6532563"/>
            <a:ext cx="4476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D2CA5144-0AA6-46A3-9E87-4A6950E8D3F8}"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23</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50181" name="CasellaDiTesto 4"/>
          <p:cNvSpPr txBox="1">
            <a:spLocks noChangeArrowheads="1"/>
          </p:cNvSpPr>
          <p:nvPr/>
        </p:nvSpPr>
        <p:spPr bwMode="auto">
          <a:xfrm>
            <a:off x="2852738" y="1651000"/>
            <a:ext cx="3417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COM</a:t>
            </a:r>
          </a:p>
        </p:txBody>
      </p:sp>
      <p:sp>
        <p:nvSpPr>
          <p:cNvPr id="50182" name="Rectangle 1027"/>
          <p:cNvSpPr txBox="1">
            <a:spLocks noChangeArrowheads="1"/>
          </p:cNvSpPr>
          <p:nvPr/>
        </p:nvSpPr>
        <p:spPr bwMode="auto">
          <a:xfrm>
            <a:off x="165100" y="1989138"/>
            <a:ext cx="8785225" cy="4433887"/>
          </a:xfrm>
          <a:prstGeom prst="rect">
            <a:avLst/>
          </a:prstGeom>
          <a:blipFill dpi="0" rotWithShape="1">
            <a:blip r:embed="rId5"/>
            <a:srcRect/>
            <a:tile tx="0" ty="0" sx="100000" sy="100000" flip="none" algn="tl"/>
          </a:blipFill>
          <a:ln>
            <a:noFill/>
          </a:ln>
          <a:effectLst>
            <a:outerShdw dist="35921" dir="2700000"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it-IT" altLang="it-IT" sz="1800" b="1" i="0" u="sng" strike="noStrike" kern="1200" cap="none" spc="0" normalizeH="0" baseline="0" noProof="0" smtClean="0">
              <a:ln>
                <a:noFill/>
              </a:ln>
              <a:solidFill>
                <a:srgbClr val="0070C0"/>
              </a:solidFill>
              <a:effectLst/>
              <a:uLnTx/>
              <a:uFillTx/>
              <a:latin typeface="Calibri" panose="020F0502020204030204" pitchFamily="34" charset="0"/>
              <a:ea typeface="+mn-ea"/>
              <a:cs typeface="+mn-cs"/>
            </a:endParaRPr>
          </a:p>
        </p:txBody>
      </p:sp>
      <p:sp>
        <p:nvSpPr>
          <p:cNvPr id="20" name="Rettangolo 19"/>
          <p:cNvSpPr/>
          <p:nvPr/>
        </p:nvSpPr>
        <p:spPr>
          <a:xfrm>
            <a:off x="171450" y="2009775"/>
            <a:ext cx="8801100" cy="4413250"/>
          </a:xfrm>
          <a:prstGeom prst="rect">
            <a:avLst/>
          </a:prstGeom>
        </p:spPr>
        <p:txBody>
          <a:bodyPr>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it-IT" sz="800" b="1" i="0" u="none" strike="noStrike" kern="1200" cap="none" spc="0" normalizeH="0" baseline="0" noProof="0" dirty="0">
              <a:ln>
                <a:noFill/>
              </a:ln>
              <a:solidFill>
                <a:srgbClr val="000000"/>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it-IT" sz="1600" b="1" i="0" u="none" strike="noStrike" kern="1200" cap="none" spc="0" normalizeH="0" baseline="0" noProof="0" dirty="0">
                <a:ln>
                  <a:noFill/>
                </a:ln>
                <a:solidFill>
                  <a:srgbClr val="000000"/>
                </a:solidFill>
                <a:effectLst/>
                <a:uLnTx/>
                <a:uFillTx/>
                <a:latin typeface="Calibri" pitchFamily="34" charset="0"/>
                <a:ea typeface="+mn-ea"/>
                <a:cs typeface="Arial" charset="0"/>
              </a:rPr>
              <a:t>Art. 882</a:t>
            </a:r>
          </a:p>
          <a:p>
            <a:pPr marL="0" marR="0" lvl="0" indent="0" algn="ctr" defTabSz="914400" rtl="0" eaLnBrk="0" fontAlgn="base" latinLnBrk="0" hangingPunct="0">
              <a:lnSpc>
                <a:spcPct val="80000"/>
              </a:lnSpc>
              <a:spcBef>
                <a:spcPts val="600"/>
              </a:spcBef>
              <a:spcAft>
                <a:spcPct val="0"/>
              </a:spcAft>
              <a:buClrTx/>
              <a:buSzTx/>
              <a:buFontTx/>
              <a:buNone/>
              <a:tabLst/>
              <a:defRPr/>
            </a:pPr>
            <a:r>
              <a:rPr kumimoji="0" lang="it-IT" sz="1600" b="0" i="1" u="none" strike="noStrike" kern="1200" cap="none" spc="0" normalizeH="0" baseline="0" noProof="0" dirty="0">
                <a:ln>
                  <a:noFill/>
                </a:ln>
                <a:solidFill>
                  <a:sysClr val="windowText" lastClr="000000"/>
                </a:solidFill>
                <a:effectLst/>
                <a:uLnTx/>
                <a:uFillTx/>
                <a:latin typeface="Calibri"/>
                <a:ea typeface="+mn-ea"/>
                <a:cs typeface="+mn-cs"/>
              </a:rPr>
              <a:t>Servizio permanente effettivo</a:t>
            </a:r>
          </a:p>
          <a:p>
            <a:pPr marL="355600" marR="0" lvl="0" indent="-355600" algn="just" defTabSz="914400" rtl="0" eaLnBrk="1" fontAlgn="auto" latinLnBrk="0" hangingPunct="1">
              <a:lnSpc>
                <a:spcPct val="150000"/>
              </a:lnSpc>
              <a:spcBef>
                <a:spcPts val="600"/>
              </a:spcBef>
              <a:spcAft>
                <a:spcPts val="0"/>
              </a:spcAft>
              <a:buClrTx/>
              <a:buSzTx/>
              <a:buFontTx/>
              <a:buAutoNum type="arabicPeriod" startAt="2"/>
              <a:tabLst/>
              <a:defRPr/>
            </a:pPr>
            <a:r>
              <a:rPr kumimoji="0" lang="it-IT" sz="24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È idoneo al servizio incondizionato il militare le cui condizioni psico-fisiche gli consentono di prestare servizio dovunque</a:t>
            </a:r>
            <a:r>
              <a:rPr kumimoji="0" lang="it-IT" sz="2400" b="1" i="1" u="none" strike="noStrike" kern="1200" cap="none" spc="0" normalizeH="0" baseline="0" noProof="0" dirty="0">
                <a:ln>
                  <a:noFill/>
                </a:ln>
                <a:solidFill>
                  <a:srgbClr val="000099">
                    <a:lumMod val="50000"/>
                  </a:srgbClr>
                </a:solidFill>
                <a:effectLst/>
                <a:uLnTx/>
                <a:uFillTx/>
                <a:latin typeface="Arial Narrow" pitchFamily="34" charset="0"/>
                <a:ea typeface="+mn-ea"/>
                <a:cs typeface="Times New Roman" pitchFamily="18" charset="0"/>
              </a:rPr>
              <a:t>, </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presso</a:t>
            </a:r>
            <a:r>
              <a:rPr kumimoji="0" lang="it-IT" sz="2400" b="1" i="1" u="none" strike="noStrike" kern="1200" cap="none" spc="0" normalizeH="0" baseline="0" noProof="0" dirty="0">
                <a:ln>
                  <a:noFill/>
                </a:ln>
                <a:solidFill>
                  <a:srgbClr val="000099">
                    <a:lumMod val="50000"/>
                  </a:srgbClr>
                </a:solidFill>
                <a:effectLst/>
                <a:uLnTx/>
                <a:uFillTx/>
                <a:latin typeface="Arial Narrow" pitchFamily="34" charset="0"/>
                <a:ea typeface="+mn-ea"/>
                <a:cs typeface="Times New Roman" pitchFamily="18" charset="0"/>
              </a:rPr>
              <a:t> </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reparti, comandi, uffici e a bordo per i militari della Marina militare.</a:t>
            </a:r>
          </a:p>
          <a:p>
            <a:pPr marL="355600" marR="0" lvl="0" indent="-355600" algn="just" defTabSz="914400" rtl="0" eaLnBrk="1" fontAlgn="auto" latinLnBrk="0" hangingPunct="1">
              <a:lnSpc>
                <a:spcPct val="150000"/>
              </a:lnSpc>
              <a:spcBef>
                <a:spcPts val="600"/>
              </a:spcBef>
              <a:spcAft>
                <a:spcPts val="0"/>
              </a:spcAft>
              <a:buClrTx/>
              <a:buSzTx/>
              <a:buFontTx/>
              <a:buAutoNum type="arabicPeriod" startAt="2"/>
              <a:tabLst/>
              <a:defRPr/>
            </a:pP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355600" marR="0" lvl="0" indent="-355600" algn="just" defTabSz="914400" rtl="0" eaLnBrk="1" fontAlgn="auto" latinLnBrk="0" hangingPunct="1">
              <a:lnSpc>
                <a:spcPct val="150000"/>
              </a:lnSpc>
              <a:spcBef>
                <a:spcPts val="600"/>
              </a:spcBef>
              <a:spcAft>
                <a:spcPts val="0"/>
              </a:spcAft>
              <a:buClrTx/>
              <a:buSzTx/>
              <a:buFontTx/>
              <a:buAutoNum type="arabicPeriod" startAt="2"/>
              <a:tabLst/>
              <a:defRPr/>
            </a:pPr>
            <a:r>
              <a:rPr kumimoji="0" lang="it-IT" sz="24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L'idoneità al servizio incondizionato è accertata </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periodicamente dagli organi e </a:t>
            </a:r>
            <a:r>
              <a:rPr kumimoji="0" lang="it-IT" sz="24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con le modalità stabiliti dal regolamento</a:t>
            </a:r>
            <a:r>
              <a:rPr kumimoji="0" lang="it-IT" sz="2400" b="1" i="1" u="none" strike="noStrike" kern="1200" cap="none" spc="0" normalizeH="0" baseline="0" noProof="0" dirty="0">
                <a:ln>
                  <a:noFill/>
                </a:ln>
                <a:solidFill>
                  <a:srgbClr val="000099">
                    <a:lumMod val="50000"/>
                  </a:srgbClr>
                </a:solidFill>
                <a:effectLst/>
                <a:uLnTx/>
                <a:uFillTx/>
                <a:latin typeface="Arial Narrow" pitchFamily="34" charset="0"/>
                <a:ea typeface="+mn-ea"/>
                <a:cs typeface="Times New Roman" pitchFamily="18" charset="0"/>
              </a:rPr>
              <a:t>.</a:t>
            </a:r>
          </a:p>
        </p:txBody>
      </p:sp>
      <p:grpSp>
        <p:nvGrpSpPr>
          <p:cNvPr id="50184" name="Group 27"/>
          <p:cNvGrpSpPr>
            <a:grpSpLocks/>
          </p:cNvGrpSpPr>
          <p:nvPr/>
        </p:nvGrpSpPr>
        <p:grpSpPr bwMode="auto">
          <a:xfrm>
            <a:off x="165100" y="787400"/>
            <a:ext cx="8807450" cy="666750"/>
            <a:chOff x="669" y="609"/>
            <a:chExt cx="2222" cy="428"/>
          </a:xfrm>
        </p:grpSpPr>
        <p:sp>
          <p:nvSpPr>
            <p:cNvPr id="50185"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8" name="Text Box 29"/>
            <p:cNvSpPr txBox="1">
              <a:spLocks noChangeArrowheads="1"/>
            </p:cNvSpPr>
            <p:nvPr/>
          </p:nvSpPr>
          <p:spPr bwMode="auto">
            <a:xfrm>
              <a:off x="673" y="692"/>
              <a:ext cx="2207"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9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VALUTAZIONE DELL’IDONEITA’ AL SERVIZIO DEI MILITARI IN SERVIZIO PERMANENTE</a:t>
              </a:r>
            </a:p>
          </p:txBody>
        </p:sp>
      </p:grpSp>
    </p:spTree>
    <p:extLst>
      <p:ext uri="{BB962C8B-B14F-4D97-AF65-F5344CB8AC3E}">
        <p14:creationId xmlns:p14="http://schemas.microsoft.com/office/powerpoint/2010/main" val="3278856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2226" name="Gruppo 13"/>
          <p:cNvGrpSpPr>
            <a:grpSpLocks/>
          </p:cNvGrpSpPr>
          <p:nvPr/>
        </p:nvGrpSpPr>
        <p:grpSpPr bwMode="auto">
          <a:xfrm>
            <a:off x="36513" y="44450"/>
            <a:ext cx="9058275" cy="522288"/>
            <a:chOff x="36709" y="44066"/>
            <a:chExt cx="9057933" cy="522921"/>
          </a:xfrm>
        </p:grpSpPr>
        <p:sp>
          <p:nvSpPr>
            <p:cNvPr id="52235"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522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52228" name="Segnaposto numero diapositiva 4"/>
          <p:cNvSpPr txBox="1">
            <a:spLocks noGrp="1"/>
          </p:cNvSpPr>
          <p:nvPr/>
        </p:nvSpPr>
        <p:spPr bwMode="auto">
          <a:xfrm>
            <a:off x="8691563" y="6532563"/>
            <a:ext cx="4476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86861F22-3E13-4A2B-A3CC-B7511AF0822B}"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24</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52229" name="CasellaDiTesto 4"/>
          <p:cNvSpPr txBox="1">
            <a:spLocks noChangeArrowheads="1"/>
          </p:cNvSpPr>
          <p:nvPr/>
        </p:nvSpPr>
        <p:spPr bwMode="auto">
          <a:xfrm>
            <a:off x="2852738" y="1985963"/>
            <a:ext cx="3417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COM</a:t>
            </a:r>
          </a:p>
        </p:txBody>
      </p:sp>
      <p:sp>
        <p:nvSpPr>
          <p:cNvPr id="52230" name="Rectangle 1027"/>
          <p:cNvSpPr txBox="1">
            <a:spLocks noChangeArrowheads="1"/>
          </p:cNvSpPr>
          <p:nvPr/>
        </p:nvSpPr>
        <p:spPr bwMode="auto">
          <a:xfrm>
            <a:off x="165100" y="2324100"/>
            <a:ext cx="8785225" cy="3049588"/>
          </a:xfrm>
          <a:prstGeom prst="rect">
            <a:avLst/>
          </a:prstGeom>
          <a:blipFill dpi="0" rotWithShape="1">
            <a:blip r:embed="rId5"/>
            <a:srcRect/>
            <a:tile tx="0" ty="0" sx="100000" sy="100000" flip="none" algn="tl"/>
          </a:blipFill>
          <a:ln>
            <a:noFill/>
          </a:ln>
          <a:effectLst>
            <a:outerShdw dist="35921" dir="2700000"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it-IT" altLang="it-IT" sz="1800" b="1" i="0" u="sng" strike="noStrike" kern="1200" cap="none" spc="0" normalizeH="0" baseline="0" noProof="0" smtClean="0">
              <a:ln>
                <a:noFill/>
              </a:ln>
              <a:solidFill>
                <a:srgbClr val="0070C0"/>
              </a:solidFill>
              <a:effectLst/>
              <a:uLnTx/>
              <a:uFillTx/>
              <a:latin typeface="Calibri" panose="020F0502020204030204" pitchFamily="34" charset="0"/>
              <a:ea typeface="+mn-ea"/>
              <a:cs typeface="+mn-cs"/>
            </a:endParaRPr>
          </a:p>
        </p:txBody>
      </p:sp>
      <p:sp>
        <p:nvSpPr>
          <p:cNvPr id="20" name="Rettangolo 19"/>
          <p:cNvSpPr/>
          <p:nvPr/>
        </p:nvSpPr>
        <p:spPr>
          <a:xfrm>
            <a:off x="171450" y="2344738"/>
            <a:ext cx="8801100" cy="3028950"/>
          </a:xfrm>
          <a:prstGeom prst="rect">
            <a:avLst/>
          </a:prstGeom>
        </p:spPr>
        <p:txBody>
          <a:bodyPr>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it-IT" sz="800" b="1" i="0" u="none" strike="noStrike" kern="1200" cap="none" spc="0" normalizeH="0" baseline="0" noProof="0" dirty="0">
              <a:ln>
                <a:noFill/>
              </a:ln>
              <a:solidFill>
                <a:srgbClr val="000000"/>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it-IT" sz="1600" b="1" i="0" u="none" strike="noStrike" kern="1200" cap="none" spc="0" normalizeH="0" baseline="0" noProof="0" dirty="0">
                <a:ln>
                  <a:noFill/>
                </a:ln>
                <a:solidFill>
                  <a:srgbClr val="000000"/>
                </a:solidFill>
                <a:effectLst/>
                <a:uLnTx/>
                <a:uFillTx/>
                <a:latin typeface="Calibri" pitchFamily="34" charset="0"/>
                <a:ea typeface="+mn-ea"/>
                <a:cs typeface="Arial" charset="0"/>
              </a:rPr>
              <a:t>Art. 929</a:t>
            </a:r>
          </a:p>
          <a:p>
            <a:pPr marL="0" marR="0" lvl="0" indent="0" algn="ctr" defTabSz="914400" rtl="0" eaLnBrk="0" fontAlgn="base" latinLnBrk="0" hangingPunct="0">
              <a:lnSpc>
                <a:spcPct val="80000"/>
              </a:lnSpc>
              <a:spcBef>
                <a:spcPts val="600"/>
              </a:spcBef>
              <a:spcAft>
                <a:spcPct val="0"/>
              </a:spcAft>
              <a:buClrTx/>
              <a:buSzTx/>
              <a:buFontTx/>
              <a:buNone/>
              <a:tabLst/>
              <a:defRPr/>
            </a:pPr>
            <a:r>
              <a:rPr kumimoji="0" lang="it-IT" sz="1600" b="0" i="1" u="none" strike="noStrike" kern="1200" cap="none" spc="0" normalizeH="0" baseline="0" noProof="0" dirty="0">
                <a:ln>
                  <a:noFill/>
                </a:ln>
                <a:solidFill>
                  <a:sysClr val="windowText" lastClr="000000"/>
                </a:solidFill>
                <a:effectLst/>
                <a:uLnTx/>
                <a:uFillTx/>
                <a:latin typeface="Calibri"/>
                <a:ea typeface="+mn-ea"/>
                <a:cs typeface="+mn-cs"/>
              </a:rPr>
              <a:t>Infermità</a:t>
            </a:r>
          </a:p>
          <a:p>
            <a:pPr marL="457200" marR="0" lvl="0" indent="-457200" algn="just" defTabSz="914400" rtl="0" eaLnBrk="1" fontAlgn="auto" latinLnBrk="0" hangingPunct="1">
              <a:lnSpc>
                <a:spcPct val="150000"/>
              </a:lnSpc>
              <a:spcBef>
                <a:spcPts val="600"/>
              </a:spcBef>
              <a:spcAft>
                <a:spcPts val="0"/>
              </a:spcAft>
              <a:buClrTx/>
              <a:buSzTx/>
              <a:buFontTx/>
              <a:buAutoNum type="arabicPeriod"/>
              <a:tabLst>
                <a:tab pos="363538" algn="l"/>
              </a:tabLst>
              <a:defRPr/>
            </a:pPr>
            <a:r>
              <a:rPr kumimoji="0" lang="it-IT" sz="24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Il militare</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che </a:t>
            </a:r>
            <a:r>
              <a:rPr kumimoji="0" lang="it-IT" sz="24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deve assicurare in costanza di servizio i requisiti di idoneità specifici previsti dal </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capo II del titolo II del libro IV del </a:t>
            </a:r>
            <a:r>
              <a:rPr kumimoji="0" lang="it-IT" sz="24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regolamento</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e </a:t>
            </a:r>
            <a:r>
              <a:rPr kumimoji="0" lang="it-IT" sz="24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accertati secondo le </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apposite </a:t>
            </a:r>
            <a:r>
              <a:rPr kumimoji="0" lang="it-IT" sz="24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metodologie ivi previste</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p>
        </p:txBody>
      </p:sp>
      <p:grpSp>
        <p:nvGrpSpPr>
          <p:cNvPr id="52232" name="Group 27"/>
          <p:cNvGrpSpPr>
            <a:grpSpLocks/>
          </p:cNvGrpSpPr>
          <p:nvPr/>
        </p:nvGrpSpPr>
        <p:grpSpPr bwMode="auto">
          <a:xfrm>
            <a:off x="165100" y="890588"/>
            <a:ext cx="8807450" cy="666750"/>
            <a:chOff x="669" y="609"/>
            <a:chExt cx="2222" cy="428"/>
          </a:xfrm>
        </p:grpSpPr>
        <p:sp>
          <p:nvSpPr>
            <p:cNvPr id="52233"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8" name="Text Box 29"/>
            <p:cNvSpPr txBox="1">
              <a:spLocks noChangeArrowheads="1"/>
            </p:cNvSpPr>
            <p:nvPr/>
          </p:nvSpPr>
          <p:spPr bwMode="auto">
            <a:xfrm>
              <a:off x="673" y="692"/>
              <a:ext cx="2207"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9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VALUTAZIONE DELL’IDONEITA’ AL SERVIZIO DEI MILITARI IN SERVIZIO PERMANENTE</a:t>
              </a:r>
            </a:p>
          </p:txBody>
        </p:sp>
      </p:grpSp>
    </p:spTree>
    <p:extLst>
      <p:ext uri="{BB962C8B-B14F-4D97-AF65-F5344CB8AC3E}">
        <p14:creationId xmlns:p14="http://schemas.microsoft.com/office/powerpoint/2010/main" val="779481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4274" name="Gruppo 13"/>
          <p:cNvGrpSpPr>
            <a:grpSpLocks/>
          </p:cNvGrpSpPr>
          <p:nvPr/>
        </p:nvGrpSpPr>
        <p:grpSpPr bwMode="auto">
          <a:xfrm>
            <a:off x="36513" y="44450"/>
            <a:ext cx="9058275" cy="522288"/>
            <a:chOff x="36709" y="44066"/>
            <a:chExt cx="9057933" cy="522921"/>
          </a:xfrm>
        </p:grpSpPr>
        <p:sp>
          <p:nvSpPr>
            <p:cNvPr id="54283"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5428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54276" name="Segnaposto numero diapositiva 4"/>
          <p:cNvSpPr txBox="1">
            <a:spLocks noGrp="1"/>
          </p:cNvSpPr>
          <p:nvPr/>
        </p:nvSpPr>
        <p:spPr bwMode="auto">
          <a:xfrm>
            <a:off x="8691563" y="6532563"/>
            <a:ext cx="4476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502DAB35-B926-440E-BFD0-37F55DD56FC7}"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25</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34" name="Rectangle 1027"/>
          <p:cNvSpPr txBox="1">
            <a:spLocks noChangeArrowheads="1"/>
          </p:cNvSpPr>
          <p:nvPr/>
        </p:nvSpPr>
        <p:spPr bwMode="auto">
          <a:xfrm>
            <a:off x="179388" y="2614613"/>
            <a:ext cx="8785225" cy="2735262"/>
          </a:xfrm>
          <a:prstGeom prst="rect">
            <a:avLst/>
          </a:prstGeom>
          <a:blipFill dpi="0" rotWithShape="1">
            <a:blip r:embed="rId5"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0" i="0" u="none" strike="noStrike" kern="1200" cap="none" spc="0" normalizeH="0" baseline="0" noProof="0" dirty="0" smtClean="0">
                <a:ln>
                  <a:noFill/>
                </a:ln>
                <a:solidFill>
                  <a:sysClr val="windowText" lastClr="000000"/>
                </a:solidFill>
                <a:effectLst/>
                <a:uLnTx/>
                <a:uFillTx/>
                <a:latin typeface="Arial"/>
                <a:ea typeface="+mn-ea"/>
                <a:cs typeface="+mn-cs"/>
              </a:rPr>
              <a:t>Art. </a:t>
            </a:r>
            <a:r>
              <a:rPr kumimoji="0" lang="it-IT" sz="1600" b="1" i="0" u="none" strike="noStrike" kern="1200" cap="none" spc="0" normalizeH="0" baseline="0" noProof="0" dirty="0" smtClean="0">
                <a:ln>
                  <a:noFill/>
                </a:ln>
                <a:solidFill>
                  <a:sysClr val="windowText" lastClr="000000"/>
                </a:solidFill>
                <a:effectLst/>
                <a:uLnTx/>
                <a:uFillTx/>
                <a:latin typeface="Calibri"/>
                <a:ea typeface="+mn-ea"/>
                <a:cs typeface="+mn-cs"/>
              </a:rPr>
              <a:t>578</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0" i="1" u="none" strike="noStrike" kern="1200" cap="none" spc="0" normalizeH="0" baseline="0" noProof="0" dirty="0" smtClean="0">
                <a:ln>
                  <a:noFill/>
                </a:ln>
                <a:solidFill>
                  <a:sysClr val="windowText" lastClr="000000"/>
                </a:solidFill>
                <a:effectLst/>
                <a:uLnTx/>
                <a:uFillTx/>
                <a:latin typeface="Calibri"/>
                <a:ea typeface="+mn-ea"/>
                <a:cs typeface="+mn-cs"/>
              </a:rPr>
              <a:t>Ambito di applicazione</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1600" b="0"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457200" marR="0" lvl="0" indent="-457200" algn="just" defTabSz="914400" rtl="0" eaLnBrk="0" fontAlgn="base" latinLnBrk="0" hangingPunct="0">
              <a:lnSpc>
                <a:spcPct val="150000"/>
              </a:lnSpc>
              <a:spcBef>
                <a:spcPct val="20000"/>
              </a:spcBef>
              <a:spcAft>
                <a:spcPct val="0"/>
              </a:spcAft>
              <a:buClrTx/>
              <a:buSzTx/>
              <a:buFont typeface="Arial" charset="0"/>
              <a:buAutoNum type="arabicPeriod"/>
              <a:tabLst/>
              <a:defRPr/>
            </a:pPr>
            <a:r>
              <a:rPr kumimoji="0" lang="it-IT" sz="24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Il </a:t>
            </a:r>
            <a:r>
              <a:rPr kumimoji="0" lang="it-IT" sz="24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presente </a:t>
            </a:r>
            <a:r>
              <a:rPr kumimoji="0" lang="it-IT" sz="24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capo</a:t>
            </a:r>
            <a:r>
              <a:rPr kumimoji="0" lang="it-IT" sz="2400" b="1" i="1"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Narrow" pitchFamily="34" charset="0"/>
                <a:ea typeface="+mn-ea"/>
                <a:cs typeface="Times New Roman" pitchFamily="18" charset="0"/>
              </a:rPr>
              <a:t>*</a:t>
            </a:r>
            <a:r>
              <a:rPr kumimoji="0" lang="it-IT" sz="24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 </a:t>
            </a:r>
            <a:r>
              <a:rPr kumimoji="0" lang="it-IT" sz="24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si applica </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agli iscritti, arruolati e militari </a:t>
            </a: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di leva </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 </a:t>
            </a:r>
            <a:r>
              <a:rPr kumimoji="0" lang="it-IT" sz="24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al personale </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maschile e femminile </a:t>
            </a:r>
            <a:r>
              <a:rPr kumimoji="0" lang="it-IT" sz="24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che partecipa ai concorsi per il reclutamento nelle Forze armate</a:t>
            </a: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p:txBody>
      </p:sp>
      <p:sp>
        <p:nvSpPr>
          <p:cNvPr id="39" name="Rectangle 451"/>
          <p:cNvSpPr>
            <a:spLocks noChangeArrowheads="1"/>
          </p:cNvSpPr>
          <p:nvPr/>
        </p:nvSpPr>
        <p:spPr bwMode="auto">
          <a:xfrm>
            <a:off x="106363" y="6516688"/>
            <a:ext cx="8858250" cy="339725"/>
          </a:xfrm>
          <a:prstGeom prst="rect">
            <a:avLst/>
          </a:prstGeom>
          <a:noFill/>
          <a:ln>
            <a:noFill/>
          </a:ln>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*CAPO II (Accertamenti psico-fisici) del TITOLO II del LIBRO IV  [Artt. 578÷587</a:t>
            </a:r>
            <a:r>
              <a:rPr kumimoji="0" lang="it-IT"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a:t>
            </a:r>
          </a:p>
        </p:txBody>
      </p:sp>
      <p:sp>
        <p:nvSpPr>
          <p:cNvPr id="54279" name="CasellaDiTesto 4"/>
          <p:cNvSpPr txBox="1">
            <a:spLocks noChangeArrowheads="1"/>
          </p:cNvSpPr>
          <p:nvPr/>
        </p:nvSpPr>
        <p:spPr bwMode="auto">
          <a:xfrm>
            <a:off x="2954338" y="2205038"/>
            <a:ext cx="3417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TUOM</a:t>
            </a:r>
          </a:p>
        </p:txBody>
      </p:sp>
      <p:grpSp>
        <p:nvGrpSpPr>
          <p:cNvPr id="54280" name="Group 27"/>
          <p:cNvGrpSpPr>
            <a:grpSpLocks/>
          </p:cNvGrpSpPr>
          <p:nvPr/>
        </p:nvGrpSpPr>
        <p:grpSpPr bwMode="auto">
          <a:xfrm>
            <a:off x="165100" y="1033463"/>
            <a:ext cx="8807450" cy="666750"/>
            <a:chOff x="669" y="609"/>
            <a:chExt cx="2222" cy="428"/>
          </a:xfrm>
        </p:grpSpPr>
        <p:sp>
          <p:nvSpPr>
            <p:cNvPr id="54281"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8" name="Text Box 29"/>
            <p:cNvSpPr txBox="1">
              <a:spLocks noChangeArrowheads="1"/>
            </p:cNvSpPr>
            <p:nvPr/>
          </p:nvSpPr>
          <p:spPr bwMode="auto">
            <a:xfrm>
              <a:off x="673" y="692"/>
              <a:ext cx="2207"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9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VALUTAZIONE DELL’IDONEITA’ AL SERVIZIO DEI MILITARI IN SERVIZIO PERMANENTE</a:t>
              </a:r>
            </a:p>
          </p:txBody>
        </p:sp>
      </p:grpSp>
    </p:spTree>
    <p:extLst>
      <p:ext uri="{BB962C8B-B14F-4D97-AF65-F5344CB8AC3E}">
        <p14:creationId xmlns:p14="http://schemas.microsoft.com/office/powerpoint/2010/main" val="198914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56323" name="Segnaposto numero diapositiva 4"/>
          <p:cNvSpPr txBox="1">
            <a:spLocks noGrp="1"/>
          </p:cNvSpPr>
          <p:nvPr/>
        </p:nvSpPr>
        <p:spPr bwMode="auto">
          <a:xfrm>
            <a:off x="8489950" y="6546850"/>
            <a:ext cx="6477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7CFB67DA-8B3F-4F88-BC1D-E46AD9C15705}"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26</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3" name="Rectangle 1027"/>
          <p:cNvSpPr txBox="1">
            <a:spLocks noChangeArrowheads="1"/>
          </p:cNvSpPr>
          <p:nvPr/>
        </p:nvSpPr>
        <p:spPr bwMode="auto">
          <a:xfrm>
            <a:off x="179388" y="2420938"/>
            <a:ext cx="8785225" cy="3455987"/>
          </a:xfrm>
          <a:prstGeom prst="rect">
            <a:avLst/>
          </a:prstGeom>
          <a:blipFill dpi="0" rotWithShape="1">
            <a:blip r:embed="rId3"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16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0" i="0" u="none" strike="noStrike" kern="1200" cap="none" spc="0" normalizeH="0" baseline="0" noProof="0" dirty="0" smtClean="0">
                <a:ln>
                  <a:noFill/>
                </a:ln>
                <a:solidFill>
                  <a:sysClr val="windowText" lastClr="000000"/>
                </a:solidFill>
                <a:effectLst/>
                <a:uLnTx/>
                <a:uFillTx/>
                <a:latin typeface="Arial"/>
                <a:ea typeface="+mn-ea"/>
                <a:cs typeface="+mn-cs"/>
              </a:rPr>
              <a:t>Art. </a:t>
            </a:r>
            <a:r>
              <a:rPr kumimoji="0" lang="it-IT" sz="1600" b="1" i="0" u="none" strike="noStrike" kern="1200" cap="none" spc="0" normalizeH="0" baseline="0" noProof="0" dirty="0" smtClean="0">
                <a:ln>
                  <a:noFill/>
                </a:ln>
                <a:solidFill>
                  <a:sysClr val="windowText" lastClr="000000"/>
                </a:solidFill>
                <a:effectLst/>
                <a:uLnTx/>
                <a:uFillTx/>
                <a:latin typeface="Calibri"/>
                <a:ea typeface="+mn-ea"/>
                <a:cs typeface="+mn-cs"/>
              </a:rPr>
              <a:t>584</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0" i="1" u="none" strike="noStrike" kern="1200" cap="none" spc="0" normalizeH="0" baseline="0" noProof="0" dirty="0" smtClean="0">
                <a:ln>
                  <a:noFill/>
                </a:ln>
                <a:solidFill>
                  <a:sysClr val="windowText" lastClr="000000"/>
                </a:solidFill>
                <a:effectLst/>
                <a:uLnTx/>
                <a:uFillTx/>
                <a:latin typeface="Calibri"/>
                <a:ea typeface="+mn-ea"/>
                <a:cs typeface="+mn-cs"/>
              </a:rPr>
              <a:t>Modalità di applicazione</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0"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457200" marR="0" lvl="0" indent="-457200" algn="just" defTabSz="914400" rtl="0" eaLnBrk="0" fontAlgn="base" latinLnBrk="0" hangingPunct="0">
              <a:lnSpc>
                <a:spcPct val="150000"/>
              </a:lnSpc>
              <a:spcBef>
                <a:spcPct val="20000"/>
              </a:spcBef>
              <a:spcAft>
                <a:spcPct val="0"/>
              </a:spcAft>
              <a:buClrTx/>
              <a:buSzTx/>
              <a:buFont typeface="Arial" charset="0"/>
              <a:buAutoNum type="arabicPeriod"/>
              <a:tabLst/>
              <a:defRPr/>
            </a:pPr>
            <a:r>
              <a:rPr kumimoji="0" lang="it-IT" sz="24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Nei giudizi di idoneità relativi al personale già in servizio l'elenco e i criteri annessi trovano applicazione avuto riguardo </a:t>
            </a: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all'età, </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al grado, alla categoria, alla </a:t>
            </a: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specialità, </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alla </a:t>
            </a: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qualifica, agli </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incarichi, </a:t>
            </a:r>
            <a:r>
              <a:rPr kumimoji="0" lang="it-IT" sz="24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alle particolari </a:t>
            </a:r>
            <a:r>
              <a:rPr kumimoji="0" lang="it-IT" sz="24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 norme </a:t>
            </a:r>
            <a:r>
              <a:rPr kumimoji="0" lang="it-IT" sz="24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che regolano la posizione di stato </a:t>
            </a: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p:txBody>
      </p:sp>
      <p:grpSp>
        <p:nvGrpSpPr>
          <p:cNvPr id="56325" name="Gruppo 13"/>
          <p:cNvGrpSpPr>
            <a:grpSpLocks/>
          </p:cNvGrpSpPr>
          <p:nvPr/>
        </p:nvGrpSpPr>
        <p:grpSpPr bwMode="auto">
          <a:xfrm>
            <a:off x="36513" y="44450"/>
            <a:ext cx="9058275" cy="522288"/>
            <a:chOff x="36709" y="44066"/>
            <a:chExt cx="9057933" cy="522921"/>
          </a:xfrm>
        </p:grpSpPr>
        <p:sp>
          <p:nvSpPr>
            <p:cNvPr id="56330"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563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6" name="CasellaDiTesto 4"/>
          <p:cNvSpPr txBox="1">
            <a:spLocks noChangeArrowheads="1"/>
          </p:cNvSpPr>
          <p:nvPr/>
        </p:nvSpPr>
        <p:spPr bwMode="auto">
          <a:xfrm>
            <a:off x="2954338" y="2011363"/>
            <a:ext cx="3417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TUOM</a:t>
            </a:r>
          </a:p>
        </p:txBody>
      </p:sp>
      <p:grpSp>
        <p:nvGrpSpPr>
          <p:cNvPr id="56327" name="Group 27"/>
          <p:cNvGrpSpPr>
            <a:grpSpLocks/>
          </p:cNvGrpSpPr>
          <p:nvPr/>
        </p:nvGrpSpPr>
        <p:grpSpPr bwMode="auto">
          <a:xfrm>
            <a:off x="165100" y="890588"/>
            <a:ext cx="8807450" cy="666750"/>
            <a:chOff x="669" y="609"/>
            <a:chExt cx="2222" cy="428"/>
          </a:xfrm>
        </p:grpSpPr>
        <p:sp>
          <p:nvSpPr>
            <p:cNvPr id="56328"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7" name="Text Box 29"/>
            <p:cNvSpPr txBox="1">
              <a:spLocks noChangeArrowheads="1"/>
            </p:cNvSpPr>
            <p:nvPr/>
          </p:nvSpPr>
          <p:spPr bwMode="auto">
            <a:xfrm>
              <a:off x="673" y="692"/>
              <a:ext cx="2207"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9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VALUTAZIONE DELL’IDONEITA’ AL SERVIZIO DEI MILITARI IN SERVIZIO PERMANENTE</a:t>
              </a:r>
            </a:p>
          </p:txBody>
        </p:sp>
      </p:grpSp>
    </p:spTree>
    <p:extLst>
      <p:ext uri="{BB962C8B-B14F-4D97-AF65-F5344CB8AC3E}">
        <p14:creationId xmlns:p14="http://schemas.microsoft.com/office/powerpoint/2010/main" val="3376368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58371" name="Segnaposto numero diapositiva 4"/>
          <p:cNvSpPr txBox="1">
            <a:spLocks noGrp="1"/>
          </p:cNvSpPr>
          <p:nvPr/>
        </p:nvSpPr>
        <p:spPr bwMode="auto">
          <a:xfrm>
            <a:off x="8704263" y="6546850"/>
            <a:ext cx="4476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5E087032-7B51-4588-B346-F7DC54182A20}"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27</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3" name="Rectangle 1027"/>
          <p:cNvSpPr txBox="1">
            <a:spLocks noChangeArrowheads="1"/>
          </p:cNvSpPr>
          <p:nvPr/>
        </p:nvSpPr>
        <p:spPr bwMode="auto">
          <a:xfrm>
            <a:off x="179388" y="1955800"/>
            <a:ext cx="8785225" cy="1992313"/>
          </a:xfrm>
          <a:prstGeom prst="rect">
            <a:avLst/>
          </a:prstGeom>
          <a:blipFill dpi="0" rotWithShape="1">
            <a:blip r:embed="rId3"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1" i="0" u="none" strike="noStrike" kern="1200" cap="none" spc="0" normalizeH="0" baseline="0" noProof="0" dirty="0" smtClean="0">
                <a:ln>
                  <a:noFill/>
                </a:ln>
                <a:solidFill>
                  <a:sysClr val="windowText" lastClr="000000"/>
                </a:solidFill>
                <a:effectLst/>
                <a:uLnTx/>
                <a:uFillTx/>
                <a:latin typeface="Arial"/>
                <a:ea typeface="+mn-ea"/>
                <a:cs typeface="+mn-cs"/>
              </a:rPr>
              <a:t>Avvertenze</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450850" marR="0" lvl="0" indent="-450850" algn="just" defTabSz="914400" rtl="0" eaLnBrk="0" fontAlgn="base" latinLnBrk="0" hangingPunct="0">
              <a:lnSpc>
                <a:spcPct val="100000"/>
              </a:lnSpc>
              <a:spcBef>
                <a:spcPct val="0"/>
              </a:spcBef>
              <a:spcAft>
                <a:spcPct val="0"/>
              </a:spcAft>
              <a:buClrTx/>
              <a:buSzTx/>
              <a:buFont typeface="Arial" charset="0"/>
              <a:buNone/>
              <a:tabLst>
                <a:tab pos="450850" algn="l"/>
              </a:tabLst>
              <a:defRPr/>
            </a:pPr>
            <a:r>
              <a:rPr kumimoji="0" lang="it-IT" sz="22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2.	</a:t>
            </a:r>
            <a:r>
              <a:rPr kumimoji="0" lang="it-IT" sz="22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Per </a:t>
            </a:r>
            <a:r>
              <a:rPr kumimoji="0" lang="it-IT" sz="22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il personale militare di carriera </a:t>
            </a:r>
            <a:r>
              <a:rPr kumimoji="0" lang="it-IT" sz="2200" b="1" i="1" u="none" strike="noStrike" kern="1200" cap="none" spc="-4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già in servizio </a:t>
            </a:r>
            <a:r>
              <a:rPr kumimoji="0" lang="it-IT" sz="22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l'elenco costituisce solo una guida di orientamento</a:t>
            </a:r>
            <a:r>
              <a:rPr kumimoji="0" lang="it-IT" sz="2200" b="1" i="1" u="none" strike="noStrike" kern="1200" cap="none" spc="-4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2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per detto personale il giudizio di idoneità dovrà essere espresso in relazione all'età</a:t>
            </a:r>
            <a:r>
              <a:rPr kumimoji="0" lang="it-IT" sz="2200" b="1" i="1" u="none" strike="noStrike" kern="1200" cap="none" spc="-4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al </a:t>
            </a:r>
            <a:r>
              <a:rPr kumimoji="0" lang="it-IT" sz="22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grado</a:t>
            </a:r>
            <a:r>
              <a:rPr kumimoji="0" lang="it-IT" sz="2200" b="1" i="1" u="none" strike="noStrike" kern="1200" cap="none" spc="-4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alla </a:t>
            </a:r>
            <a:r>
              <a:rPr kumimoji="0" lang="it-IT" sz="22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categoria</a:t>
            </a:r>
            <a:r>
              <a:rPr kumimoji="0" lang="it-IT" sz="2200" b="1" i="1" u="none" strike="noStrike" kern="1200" cap="none" spc="-4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e agli </a:t>
            </a:r>
            <a:r>
              <a:rPr kumimoji="0" lang="it-IT" sz="22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incarichi</a:t>
            </a:r>
            <a:r>
              <a:rPr kumimoji="0" lang="it-IT" sz="2200" b="1" i="1" u="none" strike="noStrike" kern="1200" cap="none" spc="-4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200" b="1" i="1" u="none" strike="noStrike" kern="1200" cap="none" spc="-40" normalizeH="0" baseline="0" noProof="0" dirty="0" err="1">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nonchè</a:t>
            </a:r>
            <a:r>
              <a:rPr kumimoji="0" lang="it-IT" sz="2200" b="1" i="1" u="none" strike="noStrike" kern="1200" cap="none" spc="-4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alle particolari </a:t>
            </a:r>
            <a:r>
              <a:rPr kumimoji="0" lang="it-IT" sz="22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norme che ne regolano la posizione e lo stato </a:t>
            </a:r>
            <a:r>
              <a:rPr kumimoji="0" lang="it-IT" sz="22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giuridico.</a:t>
            </a:r>
            <a:endParaRPr kumimoji="0" lang="it-IT" sz="2200" b="1" i="1" u="none" strike="noStrike" kern="1200" cap="none" spc="-4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58373" name="CasellaDiTesto 4"/>
          <p:cNvSpPr txBox="1">
            <a:spLocks noChangeArrowheads="1"/>
          </p:cNvSpPr>
          <p:nvPr/>
        </p:nvSpPr>
        <p:spPr bwMode="auto">
          <a:xfrm>
            <a:off x="481013" y="1370013"/>
            <a:ext cx="81803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Direttiva tecnica per l’applicazione dell’elenco imperfezioni e infermità che sono causa di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NON IDONEITÀ AL SERVIZIO MILITARE </a:t>
            </a:r>
            <a:endParaRPr kumimoji="0" lang="it-IT" altLang="it-IT"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58374" name="Gruppo 13"/>
          <p:cNvGrpSpPr>
            <a:grpSpLocks/>
          </p:cNvGrpSpPr>
          <p:nvPr/>
        </p:nvGrpSpPr>
        <p:grpSpPr bwMode="auto">
          <a:xfrm>
            <a:off x="36513" y="44450"/>
            <a:ext cx="9058275" cy="522288"/>
            <a:chOff x="36709" y="44066"/>
            <a:chExt cx="9057933" cy="522921"/>
          </a:xfrm>
        </p:grpSpPr>
        <p:sp>
          <p:nvSpPr>
            <p:cNvPr id="58387"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5838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5" name="Rectangle 1027"/>
          <p:cNvSpPr txBox="1">
            <a:spLocks noChangeArrowheads="1"/>
          </p:cNvSpPr>
          <p:nvPr/>
        </p:nvSpPr>
        <p:spPr bwMode="auto">
          <a:xfrm>
            <a:off x="165100" y="4783138"/>
            <a:ext cx="3716338" cy="1074737"/>
          </a:xfrm>
          <a:prstGeom prst="rect">
            <a:avLst/>
          </a:prstGeom>
          <a:blipFill dpi="0" rotWithShape="1">
            <a:blip r:embed="rId3"/>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21" name="CasellaDiTesto 2"/>
          <p:cNvSpPr txBox="1">
            <a:spLocks noChangeArrowheads="1"/>
          </p:cNvSpPr>
          <p:nvPr/>
        </p:nvSpPr>
        <p:spPr bwMode="auto">
          <a:xfrm>
            <a:off x="165100" y="4792663"/>
            <a:ext cx="3716338" cy="10779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ORGANI SANITARI COMPETENTI</a:t>
            </a:r>
          </a:p>
        </p:txBody>
      </p:sp>
      <p:sp>
        <p:nvSpPr>
          <p:cNvPr id="58377" name="Rectangle 1027"/>
          <p:cNvSpPr txBox="1">
            <a:spLocks noChangeArrowheads="1"/>
          </p:cNvSpPr>
          <p:nvPr/>
        </p:nvSpPr>
        <p:spPr bwMode="auto">
          <a:xfrm>
            <a:off x="4643438" y="4400550"/>
            <a:ext cx="4386262" cy="915988"/>
          </a:xfrm>
          <a:prstGeom prst="rect">
            <a:avLst/>
          </a:prstGeom>
          <a:blipFill dpi="0" rotWithShape="1">
            <a:blip r:embed="rId3"/>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29" name="CasellaDiTesto 2"/>
          <p:cNvSpPr txBox="1">
            <a:spLocks noChangeArrowheads="1"/>
          </p:cNvSpPr>
          <p:nvPr/>
        </p:nvSpPr>
        <p:spPr bwMode="auto">
          <a:xfrm>
            <a:off x="4643438" y="4408488"/>
            <a:ext cx="4386262" cy="908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CMO</a:t>
            </a:r>
            <a:r>
              <a:rPr kumimoji="0" lang="it-IT" sz="1400" b="1" i="0" u="none" strike="noStrike" kern="1200" cap="none" spc="0" normalizeH="0" baseline="0" noProof="0" dirty="0">
                <a:ln>
                  <a:noFill/>
                </a:ln>
                <a:solidFill>
                  <a:srgbClr val="000000"/>
                </a:solidFill>
                <a:effectLst/>
                <a:uLnTx/>
                <a:uFillTx/>
                <a:latin typeface="Arial Narrow" pitchFamily="34" charset="0"/>
                <a:ea typeface="+mn-ea"/>
                <a:cs typeface="Times New Roman" pitchFamily="18" charset="0"/>
              </a:rPr>
              <a:t> </a:t>
            </a:r>
            <a:r>
              <a:rPr kumimoji="0" lang="it-IT" sz="1400" b="1" i="0" u="none" strike="noStrike" kern="1200" cap="none" spc="0" normalizeH="0" baseline="0" noProof="0" dirty="0" smtClean="0">
                <a:ln>
                  <a:noFill/>
                </a:ln>
                <a:solidFill>
                  <a:srgbClr val="000000"/>
                </a:solidFill>
                <a:effectLst/>
                <a:uLnTx/>
                <a:uFillTx/>
                <a:latin typeface="Arial Narrow" pitchFamily="34" charset="0"/>
                <a:ea typeface="+mn-ea"/>
                <a:cs typeface="Times New Roman" pitchFamily="18" charset="0"/>
              </a:rPr>
              <a:t>(COM - Art. 193)</a:t>
            </a:r>
            <a:endPar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Organismi alternativi </a:t>
            </a:r>
            <a:r>
              <a:rPr kumimoji="0" lang="it-IT" sz="1400" b="1" i="0" u="none" strike="noStrike" kern="1200" cap="none" spc="0" normalizeH="0" baseline="0" noProof="0" dirty="0" smtClean="0">
                <a:ln>
                  <a:noFill/>
                </a:ln>
                <a:solidFill>
                  <a:srgbClr val="000000"/>
                </a:solidFill>
                <a:effectLst/>
                <a:uLnTx/>
                <a:uFillTx/>
                <a:latin typeface="Arial Narrow" pitchFamily="34" charset="0"/>
                <a:ea typeface="+mn-ea"/>
                <a:cs typeface="Times New Roman" pitchFamily="18" charset="0"/>
              </a:rPr>
              <a:t>(DPR 461/2001 - </a:t>
            </a:r>
            <a:r>
              <a:rPr kumimoji="0" lang="it-IT" sz="1400" b="1" i="0" u="none" strike="noStrike" kern="1200" cap="none" spc="0" normalizeH="0" baseline="0" noProof="0" dirty="0">
                <a:ln>
                  <a:noFill/>
                </a:ln>
                <a:solidFill>
                  <a:srgbClr val="000000"/>
                </a:solidFill>
                <a:effectLst/>
                <a:uLnTx/>
                <a:uFillTx/>
                <a:latin typeface="Arial Narrow" pitchFamily="34" charset="0"/>
                <a:ea typeface="+mn-ea"/>
                <a:cs typeface="Times New Roman" pitchFamily="18" charset="0"/>
              </a:rPr>
              <a:t>Art. </a:t>
            </a:r>
            <a:r>
              <a:rPr kumimoji="0" lang="it-IT" sz="1400" b="1" i="0" u="none" strike="noStrike" kern="1200" cap="none" spc="0" normalizeH="0" baseline="0" noProof="0" dirty="0" smtClean="0">
                <a:ln>
                  <a:noFill/>
                </a:ln>
                <a:solidFill>
                  <a:srgbClr val="000000"/>
                </a:solidFill>
                <a:effectLst/>
                <a:uLnTx/>
                <a:uFillTx/>
                <a:latin typeface="Arial Narrow" pitchFamily="34" charset="0"/>
                <a:ea typeface="+mn-ea"/>
                <a:cs typeface="Times New Roman" pitchFamily="18" charset="0"/>
              </a:rPr>
              <a:t>9)</a:t>
            </a:r>
          </a:p>
        </p:txBody>
      </p:sp>
      <p:sp>
        <p:nvSpPr>
          <p:cNvPr id="58379" name="CasellaDiTesto 4"/>
          <p:cNvSpPr txBox="1">
            <a:spLocks noChangeArrowheads="1"/>
          </p:cNvSpPr>
          <p:nvPr/>
        </p:nvSpPr>
        <p:spPr bwMode="auto">
          <a:xfrm>
            <a:off x="4643438" y="4095750"/>
            <a:ext cx="4386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1^ Istanza</a:t>
            </a:r>
          </a:p>
        </p:txBody>
      </p:sp>
      <p:pic>
        <p:nvPicPr>
          <p:cNvPr id="5838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7088" y="5383213"/>
            <a:ext cx="4413250"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CasellaDiTesto 2"/>
          <p:cNvSpPr txBox="1">
            <a:spLocks noChangeArrowheads="1"/>
          </p:cNvSpPr>
          <p:nvPr/>
        </p:nvSpPr>
        <p:spPr bwMode="auto">
          <a:xfrm>
            <a:off x="4643438" y="5611813"/>
            <a:ext cx="4387850" cy="4619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20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Commissione Medica Interforze </a:t>
            </a:r>
            <a:r>
              <a:rPr kumimoji="0" lang="it-IT" sz="1400" b="1" i="0" u="none" strike="noStrike" kern="1200" cap="none" spc="-200" normalizeH="0" baseline="0" noProof="0" dirty="0" smtClean="0">
                <a:ln>
                  <a:noFill/>
                </a:ln>
                <a:solidFill>
                  <a:srgbClr val="000000"/>
                </a:solidFill>
                <a:effectLst/>
                <a:uLnTx/>
                <a:uFillTx/>
                <a:latin typeface="Arial Narrow" pitchFamily="34" charset="0"/>
                <a:ea typeface="+mn-ea"/>
                <a:cs typeface="Times New Roman" pitchFamily="18" charset="0"/>
              </a:rPr>
              <a:t> </a:t>
            </a:r>
            <a:r>
              <a:rPr kumimoji="0" lang="it-IT" sz="1400" b="1" i="0" u="none" strike="noStrike" kern="1200" cap="none" spc="0" normalizeH="0" baseline="0" noProof="0" dirty="0" smtClean="0">
                <a:ln>
                  <a:noFill/>
                </a:ln>
                <a:solidFill>
                  <a:srgbClr val="000000"/>
                </a:solidFill>
                <a:effectLst/>
                <a:uLnTx/>
                <a:uFillTx/>
                <a:latin typeface="Arial Narrow" pitchFamily="34" charset="0"/>
                <a:ea typeface="+mn-ea"/>
                <a:cs typeface="Times New Roman" pitchFamily="18" charset="0"/>
              </a:rPr>
              <a:t>(COM - Art. 194)</a:t>
            </a:r>
            <a:endPar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58382" name="CasellaDiTesto 4"/>
          <p:cNvSpPr txBox="1">
            <a:spLocks noChangeArrowheads="1"/>
          </p:cNvSpPr>
          <p:nvPr/>
        </p:nvSpPr>
        <p:spPr bwMode="auto">
          <a:xfrm>
            <a:off x="4629150" y="6305550"/>
            <a:ext cx="4387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2^ Istanza</a:t>
            </a:r>
          </a:p>
        </p:txBody>
      </p:sp>
      <p:sp>
        <p:nvSpPr>
          <p:cNvPr id="26" name="Freccia a destra 25"/>
          <p:cNvSpPr/>
          <p:nvPr/>
        </p:nvSpPr>
        <p:spPr>
          <a:xfrm>
            <a:off x="3783013" y="5087938"/>
            <a:ext cx="1052512" cy="52546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8384" name="Group 27"/>
          <p:cNvGrpSpPr>
            <a:grpSpLocks/>
          </p:cNvGrpSpPr>
          <p:nvPr/>
        </p:nvGrpSpPr>
        <p:grpSpPr bwMode="auto">
          <a:xfrm>
            <a:off x="165100" y="592138"/>
            <a:ext cx="8807450" cy="666750"/>
            <a:chOff x="669" y="609"/>
            <a:chExt cx="2222" cy="428"/>
          </a:xfrm>
        </p:grpSpPr>
        <p:sp>
          <p:nvSpPr>
            <p:cNvPr id="58385"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24" name="Text Box 29"/>
            <p:cNvSpPr txBox="1">
              <a:spLocks noChangeArrowheads="1"/>
            </p:cNvSpPr>
            <p:nvPr/>
          </p:nvSpPr>
          <p:spPr bwMode="auto">
            <a:xfrm>
              <a:off x="673" y="692"/>
              <a:ext cx="2207"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9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VALUTAZIONE DELL’IDONEITA’ AL SERVIZIO DEI MILITARI IN SERVIZIO PERMANENTE</a:t>
              </a:r>
            </a:p>
          </p:txBody>
        </p:sp>
      </p:grpSp>
    </p:spTree>
    <p:extLst>
      <p:ext uri="{BB962C8B-B14F-4D97-AF65-F5344CB8AC3E}">
        <p14:creationId xmlns:p14="http://schemas.microsoft.com/office/powerpoint/2010/main" val="270546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60419" name="Segnaposto numero diapositiva 4"/>
          <p:cNvSpPr txBox="1">
            <a:spLocks noGrp="1"/>
          </p:cNvSpPr>
          <p:nvPr/>
        </p:nvSpPr>
        <p:spPr bwMode="auto">
          <a:xfrm>
            <a:off x="8691563" y="6540500"/>
            <a:ext cx="4460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01CA0636-6C67-4289-BBFF-5A409EDD1F82}"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28</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60420" name="Gruppo 3"/>
          <p:cNvGrpSpPr>
            <a:grpSpLocks/>
          </p:cNvGrpSpPr>
          <p:nvPr/>
        </p:nvGrpSpPr>
        <p:grpSpPr bwMode="auto">
          <a:xfrm>
            <a:off x="36513" y="44450"/>
            <a:ext cx="9058275" cy="522288"/>
            <a:chOff x="36709" y="44066"/>
            <a:chExt cx="9057933" cy="522921"/>
          </a:xfrm>
        </p:grpSpPr>
        <p:sp>
          <p:nvSpPr>
            <p:cNvPr id="60427"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604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 name="Rectangle 1027"/>
          <p:cNvSpPr txBox="1">
            <a:spLocks noChangeArrowheads="1"/>
          </p:cNvSpPr>
          <p:nvPr/>
        </p:nvSpPr>
        <p:spPr bwMode="auto">
          <a:xfrm>
            <a:off x="179388" y="1563688"/>
            <a:ext cx="8785225" cy="4529137"/>
          </a:xfrm>
          <a:prstGeom prst="rect">
            <a:avLst/>
          </a:prstGeom>
          <a:blipFill dpi="0" rotWithShape="1">
            <a:blip r:embed="rId5"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0" i="0" u="none" strike="noStrike" kern="1200" cap="none" spc="0" normalizeH="0" baseline="0" noProof="0" dirty="0" smtClean="0">
                <a:ln>
                  <a:noFill/>
                </a:ln>
                <a:solidFill>
                  <a:sysClr val="windowText" lastClr="000000"/>
                </a:solidFill>
                <a:effectLst/>
                <a:uLnTx/>
                <a:uFillTx/>
                <a:latin typeface="Arial"/>
                <a:ea typeface="+mn-ea"/>
                <a:cs typeface="+mn-cs"/>
              </a:rPr>
              <a:t>Art. </a:t>
            </a:r>
            <a:r>
              <a:rPr kumimoji="0" lang="it-IT" sz="1600" b="1" i="0" u="none" strike="noStrike" kern="1200" cap="none" spc="0" normalizeH="0" baseline="0" noProof="0" dirty="0" smtClean="0">
                <a:ln>
                  <a:noFill/>
                </a:ln>
                <a:solidFill>
                  <a:sysClr val="windowText" lastClr="000000"/>
                </a:solidFill>
                <a:effectLst/>
                <a:uLnTx/>
                <a:uFillTx/>
                <a:latin typeface="Calibri"/>
                <a:ea typeface="+mn-ea"/>
                <a:cs typeface="+mn-cs"/>
              </a:rPr>
              <a:t>198</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0" i="1" u="none" strike="noStrike" kern="1200" cap="none" spc="0" normalizeH="0" baseline="0" noProof="0" dirty="0">
                <a:ln>
                  <a:noFill/>
                </a:ln>
                <a:solidFill>
                  <a:sysClr val="windowText" lastClr="000000"/>
                </a:solidFill>
                <a:effectLst/>
                <a:uLnTx/>
                <a:uFillTx/>
                <a:latin typeface="Calibri"/>
                <a:ea typeface="+mn-ea"/>
                <a:cs typeface="+mn-cs"/>
              </a:rPr>
              <a:t>Accertamento </a:t>
            </a:r>
            <a:r>
              <a:rPr kumimoji="0" lang="it-IT" sz="1600" b="0" i="1" u="none" strike="noStrike" kern="1200" cap="none" spc="0" normalizeH="0" baseline="0" noProof="0" dirty="0" smtClean="0">
                <a:ln>
                  <a:noFill/>
                </a:ln>
                <a:solidFill>
                  <a:sysClr val="windowText" lastClr="000000"/>
                </a:solidFill>
                <a:effectLst/>
                <a:uLnTx/>
                <a:uFillTx/>
                <a:latin typeface="Calibri"/>
                <a:ea typeface="+mn-ea"/>
                <a:cs typeface="+mn-cs"/>
              </a:rPr>
              <a:t>dell'idoneità </a:t>
            </a:r>
            <a:r>
              <a:rPr kumimoji="0" lang="it-IT" sz="1600" b="0" i="1" u="none" strike="noStrike" kern="1200" cap="none" spc="0" normalizeH="0" baseline="0" noProof="0" dirty="0">
                <a:ln>
                  <a:noFill/>
                </a:ln>
                <a:solidFill>
                  <a:sysClr val="windowText" lastClr="000000"/>
                </a:solidFill>
                <a:effectLst/>
                <a:uLnTx/>
                <a:uFillTx/>
                <a:latin typeface="Calibri"/>
                <a:ea typeface="+mn-ea"/>
                <a:cs typeface="+mn-cs"/>
              </a:rPr>
              <a:t>al servizio e delle </a:t>
            </a:r>
            <a:r>
              <a:rPr kumimoji="0" lang="it-IT" sz="1600" b="0" i="1" u="none" strike="noStrike" kern="1200" cap="none" spc="0" normalizeH="0" baseline="0" noProof="0" dirty="0" smtClean="0">
                <a:ln>
                  <a:noFill/>
                </a:ln>
                <a:solidFill>
                  <a:sysClr val="windowText" lastClr="000000"/>
                </a:solidFill>
                <a:effectLst/>
                <a:uLnTx/>
                <a:uFillTx/>
                <a:latin typeface="Calibri"/>
                <a:ea typeface="+mn-ea"/>
                <a:cs typeface="+mn-cs"/>
              </a:rPr>
              <a:t>infermità </a:t>
            </a:r>
            <a:r>
              <a:rPr kumimoji="0" lang="it-IT" sz="1600" b="0" i="1" u="none" strike="noStrike" kern="1200" cap="none" spc="0" normalizeH="0" baseline="0" noProof="0" dirty="0">
                <a:ln>
                  <a:noFill/>
                </a:ln>
                <a:solidFill>
                  <a:sysClr val="windowText" lastClr="000000"/>
                </a:solidFill>
                <a:effectLst/>
                <a:uLnTx/>
                <a:uFillTx/>
                <a:latin typeface="Calibri"/>
                <a:ea typeface="+mn-ea"/>
                <a:cs typeface="+mn-cs"/>
              </a:rPr>
              <a:t>da </a:t>
            </a:r>
            <a:r>
              <a:rPr kumimoji="0" lang="it-IT" sz="1600" b="0" i="1" u="none" strike="noStrike" kern="1200" cap="none" spc="0" normalizeH="0" baseline="0" noProof="0" dirty="0" smtClean="0">
                <a:ln>
                  <a:noFill/>
                </a:ln>
                <a:solidFill>
                  <a:sysClr val="windowText" lastClr="000000"/>
                </a:solidFill>
                <a:effectLst/>
                <a:uLnTx/>
                <a:uFillTx/>
                <a:latin typeface="Calibri"/>
                <a:ea typeface="+mn-ea"/>
                <a:cs typeface="+mn-cs"/>
              </a:rPr>
              <a:t>causa di servizio</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0"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just" defTabSz="914400" rtl="0" eaLnBrk="0" fontAlgn="base" latinLnBrk="0" hangingPunct="0">
              <a:lnSpc>
                <a:spcPct val="100000"/>
              </a:lnSpc>
              <a:spcBef>
                <a:spcPts val="0"/>
              </a:spcBef>
              <a:spcAft>
                <a:spcPct val="0"/>
              </a:spcAft>
              <a:buClrTx/>
              <a:buSzTx/>
              <a:buFont typeface="Arial" charset="0"/>
              <a:buNone/>
              <a:tabLst>
                <a:tab pos="265113" algn="l"/>
              </a:tabLst>
              <a:defRPr/>
            </a:pPr>
            <a:r>
              <a:rPr kumimoji="0" lang="it-IT" sz="18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342900" marR="0" lvl="0" indent="-342900" algn="just" defTabSz="914400" rtl="0" eaLnBrk="0" fontAlgn="base" latinLnBrk="0" hangingPunct="0">
              <a:lnSpc>
                <a:spcPct val="100000"/>
              </a:lnSpc>
              <a:spcBef>
                <a:spcPts val="0"/>
              </a:spcBef>
              <a:spcAft>
                <a:spcPct val="0"/>
              </a:spcAft>
              <a:buClrTx/>
              <a:buSzTx/>
              <a:buFont typeface="Arial" charset="0"/>
              <a:buAutoNum type="arabicPeriod" startAt="4"/>
              <a:tabLst>
                <a:tab pos="265113" algn="l"/>
              </a:tabLst>
              <a:defRPr/>
            </a:pPr>
            <a:r>
              <a:rPr kumimoji="0" lang="it-IT" sz="20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La Commissione</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entro trenta giorni dalla ricezione degli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atti dall'Amministrazione</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effettua la visita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per il tramite di almeno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un componente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e redige processo verbale</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firmato da tutti i membri.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Dal verbale risultano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le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generalità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del dipendente, la qualifica e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la firma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dei componenti della commissione,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il giudizio diagnostico</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gli accertamenti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 gli elementi valutati a fini diagnostici,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la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determinazione della data di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conoscibilità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o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stabilizzazione dell'infermità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da cui derivi una menomazione</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ascrivibile a </a:t>
            </a:r>
            <a:r>
              <a:rPr kumimoji="0" lang="it-IT" sz="2000" b="1" i="1" u="sng"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categoria di compenso*</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err="1">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nonchè</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l'indicazione della categoria stessa</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il giudizio di idoneità al servizio</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o altre forme di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inabilità, le eventuali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dichiarazioni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 verbale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del medico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designato dall'interessato</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i motivi di dissenso del componente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eventualmente dissenziente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 il voto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consultivo del medico specialista.</a:t>
            </a:r>
          </a:p>
          <a:p>
            <a:pPr marL="0" marR="0" lvl="0" indent="0" algn="just" defTabSz="914400" rtl="0" eaLnBrk="0" fontAlgn="base" latinLnBrk="0" hangingPunct="0">
              <a:lnSpc>
                <a:spcPct val="100000"/>
              </a:lnSpc>
              <a:spcBef>
                <a:spcPts val="0"/>
              </a:spcBef>
              <a:spcAft>
                <a:spcPct val="0"/>
              </a:spcAft>
              <a:buClrTx/>
              <a:buSzTx/>
              <a:buFont typeface="Arial" charset="0"/>
              <a:buNone/>
              <a:tabLst>
                <a:tab pos="265113" algn="l"/>
              </a:tabLst>
              <a:defRPr/>
            </a:pPr>
            <a:r>
              <a:rPr kumimoji="0" lang="it-IT" sz="18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p:txBody>
      </p:sp>
      <p:sp>
        <p:nvSpPr>
          <p:cNvPr id="60422" name="CasellaDiTesto 4"/>
          <p:cNvSpPr txBox="1">
            <a:spLocks noChangeArrowheads="1"/>
          </p:cNvSpPr>
          <p:nvPr/>
        </p:nvSpPr>
        <p:spPr bwMode="auto">
          <a:xfrm>
            <a:off x="2954338" y="1268413"/>
            <a:ext cx="3417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COM</a:t>
            </a:r>
          </a:p>
        </p:txBody>
      </p:sp>
      <p:sp>
        <p:nvSpPr>
          <p:cNvPr id="24" name="Rectangle 451"/>
          <p:cNvSpPr>
            <a:spLocks noChangeArrowheads="1"/>
          </p:cNvSpPr>
          <p:nvPr/>
        </p:nvSpPr>
        <p:spPr bwMode="auto">
          <a:xfrm>
            <a:off x="179388" y="6135688"/>
            <a:ext cx="8785225" cy="369887"/>
          </a:xfrm>
          <a:prstGeom prst="rect">
            <a:avLst/>
          </a:prstGeom>
          <a:noFill/>
          <a:ln>
            <a:noFill/>
          </a:ln>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800" b="1" i="0" u="none" strike="noStrike" kern="1200" cap="none" spc="-2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 Di </a:t>
            </a:r>
            <a:r>
              <a:rPr kumimoji="0" lang="it-IT" sz="1600" b="1" i="0" u="none" strike="noStrike" kern="1200" cap="none" spc="-2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cui alle Tabelle A o B annesse al DPR 915/78 (come modificato dal DPR 834/81 e sue successive variazioni).</a:t>
            </a:r>
          </a:p>
        </p:txBody>
      </p:sp>
      <p:grpSp>
        <p:nvGrpSpPr>
          <p:cNvPr id="60424" name="Group 27"/>
          <p:cNvGrpSpPr>
            <a:grpSpLocks/>
          </p:cNvGrpSpPr>
          <p:nvPr/>
        </p:nvGrpSpPr>
        <p:grpSpPr bwMode="auto">
          <a:xfrm>
            <a:off x="165100" y="592138"/>
            <a:ext cx="8807450" cy="666750"/>
            <a:chOff x="669" y="609"/>
            <a:chExt cx="2222" cy="428"/>
          </a:xfrm>
        </p:grpSpPr>
        <p:sp>
          <p:nvSpPr>
            <p:cNvPr id="60425"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6" name="Text Box 29"/>
            <p:cNvSpPr txBox="1">
              <a:spLocks noChangeArrowheads="1"/>
            </p:cNvSpPr>
            <p:nvPr/>
          </p:nvSpPr>
          <p:spPr bwMode="auto">
            <a:xfrm>
              <a:off x="673" y="692"/>
              <a:ext cx="2207"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9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VALUTAZIONE DELL’IDONEITA’ AL SERVIZIO DEI MILITARI IN SERVIZIO PERMANENTE</a:t>
              </a:r>
            </a:p>
          </p:txBody>
        </p:sp>
      </p:grpSp>
    </p:spTree>
    <p:extLst>
      <p:ext uri="{BB962C8B-B14F-4D97-AF65-F5344CB8AC3E}">
        <p14:creationId xmlns:p14="http://schemas.microsoft.com/office/powerpoint/2010/main" val="3376795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62467" name="Segnaposto numero diapositiva 4"/>
          <p:cNvSpPr txBox="1">
            <a:spLocks noGrp="1"/>
          </p:cNvSpPr>
          <p:nvPr/>
        </p:nvSpPr>
        <p:spPr bwMode="auto">
          <a:xfrm>
            <a:off x="8704263" y="6546850"/>
            <a:ext cx="4476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58417A6E-360A-4D4E-A51A-751823FC20C2}"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29</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3" name="Rectangle 1027"/>
          <p:cNvSpPr txBox="1">
            <a:spLocks noChangeArrowheads="1"/>
          </p:cNvSpPr>
          <p:nvPr/>
        </p:nvSpPr>
        <p:spPr bwMode="auto">
          <a:xfrm>
            <a:off x="179388" y="2319338"/>
            <a:ext cx="8785225" cy="3560762"/>
          </a:xfrm>
          <a:prstGeom prst="rect">
            <a:avLst/>
          </a:prstGeom>
          <a:blipFill dpi="0" rotWithShape="1">
            <a:blip r:embed="rId3"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endParaRPr kumimoji="0" lang="it-IT" sz="8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 typeface="Arial" charset="0"/>
              <a:buNone/>
              <a:tabLst>
                <a:tab pos="450850" algn="l"/>
              </a:tabLst>
              <a:defRPr/>
            </a:pPr>
            <a:r>
              <a:rPr kumimoji="0" lang="it-IT" sz="2400" b="1" i="1" u="none" strike="noStrike" kern="1200" cap="none" spc="-10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La non idoneità assoluta e permanente al servizio militare incondizionato è </a:t>
            </a:r>
            <a:r>
              <a:rPr kumimoji="0" lang="it-IT" sz="2400" b="1" i="1" u="sng" strike="noStrike" kern="1200" cap="none" spc="-10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tassativa per le infermità contemplate nella 1^, 2^ e 3^ </a:t>
            </a:r>
            <a:r>
              <a:rPr kumimoji="0" lang="it-IT" sz="2400" b="1" i="1" u="sng" strike="noStrike" kern="1200" cap="none" spc="-10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categoria della </a:t>
            </a:r>
            <a:r>
              <a:rPr kumimoji="0" lang="it-IT" sz="2400" b="1" i="1" u="sng" strike="noStrike" kern="1200" cap="none" spc="-10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Tabella A </a:t>
            </a:r>
            <a:r>
              <a:rPr kumimoji="0" lang="it-IT" sz="2400" b="1" i="1" u="none" strike="noStrike" kern="1200" cap="none" spc="-10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allegata al DPR 834/81 [e successive modifiche ed integrazioni].</a:t>
            </a:r>
          </a:p>
          <a:p>
            <a:pPr marL="0" marR="0" lvl="0" indent="0" algn="just" defTabSz="914400" rtl="0" eaLnBrk="0" fontAlgn="base" latinLnBrk="0" hangingPunct="0">
              <a:lnSpc>
                <a:spcPct val="100000"/>
              </a:lnSpc>
              <a:spcBef>
                <a:spcPct val="0"/>
              </a:spcBef>
              <a:spcAft>
                <a:spcPct val="0"/>
              </a:spcAft>
              <a:buClrTx/>
              <a:buSzTx/>
              <a:buFont typeface="Arial" charset="0"/>
              <a:buNone/>
              <a:tabLst>
                <a:tab pos="450850" algn="l"/>
              </a:tabLst>
              <a:defRPr/>
            </a:pPr>
            <a:endParaRPr kumimoji="0" lang="it-IT" sz="800" b="1" i="1" u="none" strike="noStrike" kern="1200" cap="none" spc="-4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 typeface="Arial" charset="0"/>
              <a:buNone/>
              <a:tabLst>
                <a:tab pos="450850" algn="l"/>
              </a:tabLst>
              <a:defRPr/>
            </a:pPr>
            <a:r>
              <a:rPr kumimoji="0" lang="it-IT" sz="2400" b="1" i="1" u="none" strike="noStrike" kern="1200" cap="none" spc="-10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Deve </a:t>
            </a:r>
            <a:r>
              <a:rPr kumimoji="0" lang="it-IT" sz="2400" b="1" i="1" u="none" strike="noStrike" kern="1200" cap="none" spc="-10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essere</a:t>
            </a:r>
            <a:r>
              <a:rPr kumimoji="0" lang="it-IT" sz="2400" b="1" i="1" u="none" strike="noStrike" kern="1200" cap="none" spc="-10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invece, </a:t>
            </a:r>
            <a:r>
              <a:rPr kumimoji="0" lang="it-IT" sz="2400" b="1" i="1" u="sng" strike="noStrike" kern="1200" cap="none" spc="-10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valutata </a:t>
            </a:r>
            <a:r>
              <a:rPr kumimoji="0" lang="it-IT" sz="2400" b="1" i="1" u="sng" strike="noStrike" kern="1200" cap="none" spc="-10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caso per </a:t>
            </a:r>
            <a:r>
              <a:rPr kumimoji="0" lang="it-IT" sz="2400" b="1" i="1" u="sng" strike="noStrike" kern="1200" cap="none" spc="-10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caso</a:t>
            </a:r>
            <a:r>
              <a:rPr kumimoji="0" lang="it-IT" sz="2400" b="1" i="1" u="none" strike="noStrike" kern="1200" cap="none" spc="-10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 per </a:t>
            </a:r>
            <a:r>
              <a:rPr kumimoji="0" lang="it-IT" sz="2400" b="1" i="1" u="none" strike="noStrike" kern="1200" cap="none" spc="-10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le infermità ascrivibili ad altre categorie</a:t>
            </a:r>
            <a:r>
              <a:rPr kumimoji="0" lang="it-IT" sz="2400" b="1" i="1" u="none" strike="noStrike" kern="1200" cap="none" spc="-10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endParaRPr kumimoji="0" lang="it-IT" sz="2400" b="1" i="1" u="none" strike="noStrike" kern="1200" cap="none" spc="-10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62469" name="CasellaDiTesto 4"/>
          <p:cNvSpPr txBox="1">
            <a:spLocks noChangeArrowheads="1"/>
          </p:cNvSpPr>
          <p:nvPr/>
        </p:nvSpPr>
        <p:spPr bwMode="auto">
          <a:xfrm>
            <a:off x="481013" y="1884363"/>
            <a:ext cx="8180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Circolare n. 2 del 9 giugno 2003 di DIFESAN</a:t>
            </a:r>
          </a:p>
        </p:txBody>
      </p:sp>
      <p:grpSp>
        <p:nvGrpSpPr>
          <p:cNvPr id="62470" name="Gruppo 13"/>
          <p:cNvGrpSpPr>
            <a:grpSpLocks/>
          </p:cNvGrpSpPr>
          <p:nvPr/>
        </p:nvGrpSpPr>
        <p:grpSpPr bwMode="auto">
          <a:xfrm>
            <a:off x="36513" y="44450"/>
            <a:ext cx="9058275" cy="522288"/>
            <a:chOff x="36709" y="44066"/>
            <a:chExt cx="9057933" cy="522921"/>
          </a:xfrm>
        </p:grpSpPr>
        <p:sp>
          <p:nvSpPr>
            <p:cNvPr id="62474"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624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471" name="Group 27"/>
          <p:cNvGrpSpPr>
            <a:grpSpLocks/>
          </p:cNvGrpSpPr>
          <p:nvPr/>
        </p:nvGrpSpPr>
        <p:grpSpPr bwMode="auto">
          <a:xfrm>
            <a:off x="165100" y="817563"/>
            <a:ext cx="8807450" cy="666750"/>
            <a:chOff x="669" y="609"/>
            <a:chExt cx="2222" cy="428"/>
          </a:xfrm>
        </p:grpSpPr>
        <p:sp>
          <p:nvSpPr>
            <p:cNvPr id="62472"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6" name="Text Box 29"/>
            <p:cNvSpPr txBox="1">
              <a:spLocks noChangeArrowheads="1"/>
            </p:cNvSpPr>
            <p:nvPr/>
          </p:nvSpPr>
          <p:spPr bwMode="auto">
            <a:xfrm>
              <a:off x="673" y="692"/>
              <a:ext cx="2207"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9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VALUTAZIONE DELL’IDONEITA’ AL SERVIZIO DEI MILITARI IN SERVIZIO PERMANENTE</a:t>
              </a:r>
            </a:p>
          </p:txBody>
        </p:sp>
      </p:grpSp>
    </p:spTree>
    <p:extLst>
      <p:ext uri="{BB962C8B-B14F-4D97-AF65-F5344CB8AC3E}">
        <p14:creationId xmlns:p14="http://schemas.microsoft.com/office/powerpoint/2010/main" val="4258118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9219" name="Segnaposto numero diapositiva 4"/>
          <p:cNvSpPr txBox="1">
            <a:spLocks noGrp="1"/>
          </p:cNvSpPr>
          <p:nvPr/>
        </p:nvSpPr>
        <p:spPr bwMode="auto">
          <a:xfrm>
            <a:off x="8778875" y="6546850"/>
            <a:ext cx="330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CAD108DC-67AB-478F-8EAC-ADF049532A17}"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3</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9220" name="Group 27"/>
          <p:cNvGrpSpPr>
            <a:grpSpLocks/>
          </p:cNvGrpSpPr>
          <p:nvPr/>
        </p:nvGrpSpPr>
        <p:grpSpPr bwMode="auto">
          <a:xfrm>
            <a:off x="2774950" y="836613"/>
            <a:ext cx="3668713" cy="666750"/>
            <a:chOff x="669" y="609"/>
            <a:chExt cx="2236" cy="428"/>
          </a:xfrm>
        </p:grpSpPr>
        <p:sp>
          <p:nvSpPr>
            <p:cNvPr id="9228"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7" name="Text Box 29"/>
            <p:cNvSpPr txBox="1">
              <a:spLocks noChangeArrowheads="1"/>
            </p:cNvSpPr>
            <p:nvPr/>
          </p:nvSpPr>
          <p:spPr bwMode="auto">
            <a:xfrm>
              <a:off x="706" y="692"/>
              <a:ext cx="2199"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PAZIENTE ONCOLOGICO</a:t>
              </a:r>
            </a:p>
          </p:txBody>
        </p:sp>
      </p:grpSp>
      <p:sp>
        <p:nvSpPr>
          <p:cNvPr id="9221" name="Rectangle 1027"/>
          <p:cNvSpPr txBox="1">
            <a:spLocks noChangeArrowheads="1"/>
          </p:cNvSpPr>
          <p:nvPr/>
        </p:nvSpPr>
        <p:spPr bwMode="auto">
          <a:xfrm>
            <a:off x="179388" y="1989138"/>
            <a:ext cx="8785225" cy="3921125"/>
          </a:xfrm>
          <a:prstGeom prst="rect">
            <a:avLst/>
          </a:prstGeom>
          <a:blipFill dpi="0" rotWithShape="1">
            <a:blip r:embed="rId3"/>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19" name="CasellaDiTesto 2"/>
          <p:cNvSpPr txBox="1">
            <a:spLocks noChangeArrowheads="1"/>
          </p:cNvSpPr>
          <p:nvPr/>
        </p:nvSpPr>
        <p:spPr bwMode="auto">
          <a:xfrm>
            <a:off x="344488" y="2071688"/>
            <a:ext cx="8496300" cy="37846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neoplasia</a:t>
            </a:r>
            <a:r>
              <a:rPr kumimoji="0" lang="it-IT" sz="3200" b="0" i="0" u="none" strike="noStrike" kern="1200" cap="none" spc="0" normalizeH="0" baseline="0" noProof="0" dirty="0">
                <a:ln>
                  <a:noFill/>
                </a:ln>
                <a:solidFill>
                  <a:srgbClr val="222222"/>
                </a:solidFill>
                <a:effectLst/>
                <a:uLnTx/>
                <a:uFillTx/>
                <a:latin typeface="Arial"/>
                <a:ea typeface="+mn-ea"/>
                <a:cs typeface="+mn-cs"/>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dal greco</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err="1"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νέος</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nuovo</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 π</a:t>
            </a:r>
            <a:r>
              <a:rPr kumimoji="0" lang="it-IT" sz="2000" b="1" i="1" u="none" strike="noStrike" kern="1200" cap="none" spc="0" normalizeH="0" baseline="0" noProof="0" dirty="0" err="1">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λάσις</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formazione</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tumore</a:t>
            </a:r>
            <a:r>
              <a:rPr kumimoji="0" lang="it-IT" sz="3200" b="0" i="0" u="none" strike="noStrike" kern="1200" cap="none" spc="0" normalizeH="0" baseline="0" noProof="0" dirty="0">
                <a:ln>
                  <a:noFill/>
                </a:ln>
                <a:solidFill>
                  <a:srgbClr val="222222"/>
                </a:solidFill>
                <a:effectLst/>
                <a:uLnTx/>
                <a:uFillTx/>
                <a:latin typeface="Arial"/>
                <a:ea typeface="+mn-ea"/>
                <a:cs typeface="+mn-cs"/>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dal latino</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err="1">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tumor</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rigonfiamento</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endParaRPr kumimoji="0" lang="it-IT" sz="32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«Massa di </a:t>
            </a:r>
            <a:r>
              <a:rPr kumimoji="0" lang="it-IT" sz="24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tessuto che cresce in eccesso ed in modo scoordinato rispetto ai tessuti normali</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e che persiste in questo stato dopo la cessazione degli stimoli che hanno indotto il processo</a:t>
            </a: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r>
              <a:rPr kumimoji="0" lang="it-IT" sz="2400" b="1" i="1"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Arial Narrow" pitchFamily="34" charset="0"/>
                <a:ea typeface="+mn-ea"/>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Caratteristiche principali</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perdita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del differenziamento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cellulare e capacità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di invadere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ed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insediarsi negli organi e nei tessuti dell’organismo, alterandone il funzionamento e la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struttura.</a:t>
            </a:r>
            <a:endPar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grpSp>
        <p:nvGrpSpPr>
          <p:cNvPr id="9223" name="Gruppo 3"/>
          <p:cNvGrpSpPr>
            <a:grpSpLocks/>
          </p:cNvGrpSpPr>
          <p:nvPr/>
        </p:nvGrpSpPr>
        <p:grpSpPr bwMode="auto">
          <a:xfrm>
            <a:off x="36513" y="44450"/>
            <a:ext cx="9058275" cy="522288"/>
            <a:chOff x="36709" y="44066"/>
            <a:chExt cx="9057933" cy="522921"/>
          </a:xfrm>
        </p:grpSpPr>
        <p:sp>
          <p:nvSpPr>
            <p:cNvPr id="9225"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92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451"/>
          <p:cNvSpPr>
            <a:spLocks noChangeArrowheads="1"/>
          </p:cNvSpPr>
          <p:nvPr/>
        </p:nvSpPr>
        <p:spPr bwMode="auto">
          <a:xfrm>
            <a:off x="106363" y="5905500"/>
            <a:ext cx="8858250" cy="338138"/>
          </a:xfrm>
          <a:prstGeom prst="rect">
            <a:avLst/>
          </a:prstGeom>
          <a:noFill/>
          <a:ln>
            <a:noFill/>
          </a:ln>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 </a:t>
            </a:r>
            <a:r>
              <a:rPr kumimoji="0" lang="it-IT"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Robbins Basic </a:t>
            </a:r>
            <a:r>
              <a:rPr kumimoji="0" lang="it-IT" sz="1600" b="1" i="1"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Narrow" pitchFamily="34" charset="0"/>
                <a:ea typeface="+mn-ea"/>
                <a:cs typeface="+mn-cs"/>
              </a:rPr>
              <a:t>Pathology</a:t>
            </a:r>
            <a:endParaRPr kumimoji="0" lang="it-IT"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endParaRPr>
          </a:p>
        </p:txBody>
      </p:sp>
    </p:spTree>
    <p:extLst>
      <p:ext uri="{BB962C8B-B14F-4D97-AF65-F5344CB8AC3E}">
        <p14:creationId xmlns:p14="http://schemas.microsoft.com/office/powerpoint/2010/main" val="2789538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64515" name="Segnaposto numero diapositiva 4"/>
          <p:cNvSpPr txBox="1">
            <a:spLocks noGrp="1"/>
          </p:cNvSpPr>
          <p:nvPr/>
        </p:nvSpPr>
        <p:spPr bwMode="auto">
          <a:xfrm>
            <a:off x="8704263" y="6546850"/>
            <a:ext cx="4476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850A7972-F36B-426E-A6F7-6E2391150224}"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30</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64516" name="Gruppo 13"/>
          <p:cNvGrpSpPr>
            <a:grpSpLocks/>
          </p:cNvGrpSpPr>
          <p:nvPr/>
        </p:nvGrpSpPr>
        <p:grpSpPr bwMode="auto">
          <a:xfrm>
            <a:off x="36513" y="44450"/>
            <a:ext cx="9058275" cy="522288"/>
            <a:chOff x="36709" y="44066"/>
            <a:chExt cx="9057933" cy="522921"/>
          </a:xfrm>
        </p:grpSpPr>
        <p:sp>
          <p:nvSpPr>
            <p:cNvPr id="64524"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645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1027"/>
          <p:cNvSpPr txBox="1">
            <a:spLocks noChangeArrowheads="1"/>
          </p:cNvSpPr>
          <p:nvPr/>
        </p:nvSpPr>
        <p:spPr bwMode="auto">
          <a:xfrm>
            <a:off x="179388" y="1773238"/>
            <a:ext cx="8785225" cy="1223962"/>
          </a:xfrm>
          <a:prstGeom prst="rect">
            <a:avLst/>
          </a:prstGeom>
          <a:blipFill dpi="0" rotWithShape="1">
            <a:blip r:embed="rId5"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1" i="0" u="none" strike="noStrike" kern="1200" cap="none" spc="0" normalizeH="0" baseline="0" noProof="0" dirty="0" smtClean="0">
                <a:ln>
                  <a:noFill/>
                </a:ln>
                <a:solidFill>
                  <a:sysClr val="windowText" lastClr="000000"/>
                </a:solidFill>
                <a:effectLst/>
                <a:uLnTx/>
                <a:uFillTx/>
                <a:latin typeface="Arial"/>
                <a:ea typeface="+mn-ea"/>
                <a:cs typeface="+mn-cs"/>
              </a:rPr>
              <a:t>PRIMA CATEGORIA</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charset="0"/>
              <a:buNone/>
              <a:tabLst>
                <a:tab pos="450850" algn="l"/>
              </a:tabLst>
              <a:defRPr/>
            </a:pPr>
            <a:r>
              <a:rPr kumimoji="0" lang="it-IT" sz="24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22)	Tumori </a:t>
            </a:r>
            <a:r>
              <a:rPr kumimoji="0" lang="it-IT" sz="24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maligni a rapida evoluzione</a:t>
            </a:r>
            <a:r>
              <a:rPr kumimoji="0" lang="it-IT" sz="24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t>
            </a:r>
            <a:endParaRPr kumimoji="0" lang="it-IT" sz="24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endParaRPr>
          </a:p>
        </p:txBody>
      </p:sp>
      <p:sp>
        <p:nvSpPr>
          <p:cNvPr id="64518" name="CasellaDiTesto 4"/>
          <p:cNvSpPr txBox="1">
            <a:spLocks noChangeArrowheads="1"/>
          </p:cNvSpPr>
          <p:nvPr/>
        </p:nvSpPr>
        <p:spPr bwMode="auto">
          <a:xfrm>
            <a:off x="179388" y="1412875"/>
            <a:ext cx="8785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Tabella A - Lesioni ed infermità che danno diritto a pensione vitalizia o ad assegno temporaneo </a:t>
            </a:r>
          </a:p>
        </p:txBody>
      </p:sp>
      <p:sp>
        <p:nvSpPr>
          <p:cNvPr id="16" name="Rectangle 1027"/>
          <p:cNvSpPr txBox="1">
            <a:spLocks noChangeArrowheads="1"/>
          </p:cNvSpPr>
          <p:nvPr/>
        </p:nvSpPr>
        <p:spPr bwMode="auto">
          <a:xfrm>
            <a:off x="179388" y="3789363"/>
            <a:ext cx="8785225" cy="2592387"/>
          </a:xfrm>
          <a:prstGeom prst="rect">
            <a:avLst/>
          </a:prstGeom>
          <a:blipFill dpi="0" rotWithShape="1">
            <a:blip r:embed="rId5"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0" i="0" u="none" strike="noStrike" kern="1200" cap="none" spc="0" normalizeH="0" baseline="0" noProof="0" dirty="0" smtClean="0">
                <a:ln>
                  <a:noFill/>
                </a:ln>
                <a:solidFill>
                  <a:sysClr val="windowText" lastClr="000000"/>
                </a:solidFill>
                <a:effectLst/>
                <a:uLnTx/>
                <a:uFillTx/>
                <a:latin typeface="Arial"/>
                <a:ea typeface="+mn-ea"/>
                <a:cs typeface="+mn-cs"/>
              </a:rPr>
              <a:t>Art. </a:t>
            </a:r>
            <a:r>
              <a:rPr kumimoji="0" lang="it-IT" sz="1600" b="1" i="0" u="none" strike="noStrike" kern="1200" cap="none" spc="0" normalizeH="0" baseline="0" noProof="0" dirty="0" smtClean="0">
                <a:ln>
                  <a:noFill/>
                </a:ln>
                <a:solidFill>
                  <a:sysClr val="windowText" lastClr="000000"/>
                </a:solidFill>
                <a:effectLst/>
                <a:uLnTx/>
                <a:uFillTx/>
                <a:latin typeface="Calibri"/>
                <a:ea typeface="+mn-ea"/>
                <a:cs typeface="+mn-cs"/>
              </a:rPr>
              <a:t>11</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0" i="1" u="none" strike="noStrike" kern="1200" cap="none" spc="0" normalizeH="0" baseline="0" noProof="0" dirty="0">
                <a:ln>
                  <a:noFill/>
                </a:ln>
                <a:solidFill>
                  <a:sysClr val="windowText" lastClr="000000"/>
                </a:solidFill>
                <a:effectLst/>
                <a:uLnTx/>
                <a:uFillTx/>
                <a:latin typeface="Calibri"/>
                <a:ea typeface="+mn-ea"/>
                <a:cs typeface="+mn-cs"/>
              </a:rPr>
              <a:t>Pensione, assegno o </a:t>
            </a:r>
            <a:r>
              <a:rPr kumimoji="0" lang="it-IT" sz="1600" b="0" i="1" u="none" strike="noStrike" kern="1200" cap="none" spc="0" normalizeH="0" baseline="0" noProof="0" dirty="0" smtClean="0">
                <a:ln>
                  <a:noFill/>
                </a:ln>
                <a:solidFill>
                  <a:sysClr val="windowText" lastClr="000000"/>
                </a:solidFill>
                <a:effectLst/>
                <a:uLnTx/>
                <a:uFillTx/>
                <a:latin typeface="Calibri"/>
                <a:ea typeface="+mn-ea"/>
                <a:cs typeface="+mn-cs"/>
              </a:rPr>
              <a:t>indennità</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0"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just" defTabSz="914400" rtl="0" eaLnBrk="0" fontAlgn="base" latinLnBrk="0" hangingPunct="0">
              <a:lnSpc>
                <a:spcPct val="100000"/>
              </a:lnSpc>
              <a:spcBef>
                <a:spcPts val="0"/>
              </a:spcBef>
              <a:spcAft>
                <a:spcPct val="0"/>
              </a:spcAft>
              <a:buClrTx/>
              <a:buSzTx/>
              <a:buFont typeface="Arial" charset="0"/>
              <a:buNone/>
              <a:tabLst>
                <a:tab pos="442913" algn="l"/>
              </a:tabLst>
              <a:defRPr/>
            </a:pP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endParaRPr kumimoji="0" lang="it-IT" sz="24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endParaRPr>
          </a:p>
          <a:p>
            <a:pPr marL="442913" marR="0" lvl="0" indent="-442913" algn="just" defTabSz="914400" rtl="0" eaLnBrk="0" fontAlgn="base" latinLnBrk="0" hangingPunct="0">
              <a:lnSpc>
                <a:spcPct val="100000"/>
              </a:lnSpc>
              <a:spcBef>
                <a:spcPts val="0"/>
              </a:spcBef>
              <a:spcAft>
                <a:spcPct val="0"/>
              </a:spcAft>
              <a:buClrTx/>
              <a:buSzTx/>
              <a:buFont typeface="Arial" charset="0"/>
              <a:buNone/>
              <a:tabLst>
                <a:tab pos="442913" algn="l"/>
              </a:tabLst>
              <a:defRPr/>
            </a:pPr>
            <a:r>
              <a:rPr kumimoji="0" lang="it-IT" sz="24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4.</a:t>
            </a:r>
            <a:r>
              <a:rPr kumimoji="0" lang="it-IT" sz="24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	Le infermità non esplicitamente elencate nelle tabelle A e B debbono ascriversi alle categorie che comprendono infermità equivalenti </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tenendo conto di quanto indicato nei criteri </a:t>
            </a: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di applicazione </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delle tabelle A e B allegati al presente testo </a:t>
            </a: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unico. (…)</a:t>
            </a:r>
          </a:p>
        </p:txBody>
      </p:sp>
      <p:sp>
        <p:nvSpPr>
          <p:cNvPr id="64520" name="CasellaDiTesto 4"/>
          <p:cNvSpPr txBox="1">
            <a:spLocks noChangeArrowheads="1"/>
          </p:cNvSpPr>
          <p:nvPr/>
        </p:nvSpPr>
        <p:spPr bwMode="auto">
          <a:xfrm>
            <a:off x="179388" y="3449638"/>
            <a:ext cx="8785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DPR 915/78 - Testo unico delle norme in materia di pensioni di guerra </a:t>
            </a:r>
          </a:p>
        </p:txBody>
      </p:sp>
      <p:grpSp>
        <p:nvGrpSpPr>
          <p:cNvPr id="64521" name="Group 27"/>
          <p:cNvGrpSpPr>
            <a:grpSpLocks/>
          </p:cNvGrpSpPr>
          <p:nvPr/>
        </p:nvGrpSpPr>
        <p:grpSpPr bwMode="auto">
          <a:xfrm>
            <a:off x="165100" y="592138"/>
            <a:ext cx="8807450" cy="666750"/>
            <a:chOff x="669" y="609"/>
            <a:chExt cx="2222" cy="428"/>
          </a:xfrm>
        </p:grpSpPr>
        <p:sp>
          <p:nvSpPr>
            <p:cNvPr id="64522"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9" name="Text Box 29"/>
            <p:cNvSpPr txBox="1">
              <a:spLocks noChangeArrowheads="1"/>
            </p:cNvSpPr>
            <p:nvPr/>
          </p:nvSpPr>
          <p:spPr bwMode="auto">
            <a:xfrm>
              <a:off x="673" y="692"/>
              <a:ext cx="2207"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9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VALUTAZIONE DELL’IDONEITA’ AL SERVIZIO DEI MILITARI IN SERVIZIO PERMANENTE</a:t>
              </a:r>
            </a:p>
          </p:txBody>
        </p:sp>
      </p:grpSp>
    </p:spTree>
    <p:extLst>
      <p:ext uri="{BB962C8B-B14F-4D97-AF65-F5344CB8AC3E}">
        <p14:creationId xmlns:p14="http://schemas.microsoft.com/office/powerpoint/2010/main" val="963539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66563" name="Segnaposto numero diapositiva 4"/>
          <p:cNvSpPr txBox="1">
            <a:spLocks noGrp="1"/>
          </p:cNvSpPr>
          <p:nvPr/>
        </p:nvSpPr>
        <p:spPr bwMode="auto">
          <a:xfrm>
            <a:off x="8705850" y="6546850"/>
            <a:ext cx="4460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197D0750-2287-4FC1-A276-0FD630CAAAB3}"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31</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66564" name="Gruppo 3"/>
          <p:cNvGrpSpPr>
            <a:grpSpLocks/>
          </p:cNvGrpSpPr>
          <p:nvPr/>
        </p:nvGrpSpPr>
        <p:grpSpPr bwMode="auto">
          <a:xfrm>
            <a:off x="36513" y="44450"/>
            <a:ext cx="9058275" cy="522288"/>
            <a:chOff x="36709" y="44066"/>
            <a:chExt cx="9057933" cy="522921"/>
          </a:xfrm>
        </p:grpSpPr>
        <p:sp>
          <p:nvSpPr>
            <p:cNvPr id="66596"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6659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565" name="Rectangle 1027"/>
          <p:cNvSpPr txBox="1">
            <a:spLocks noChangeArrowheads="1"/>
          </p:cNvSpPr>
          <p:nvPr/>
        </p:nvSpPr>
        <p:spPr bwMode="auto">
          <a:xfrm>
            <a:off x="134938" y="1614488"/>
            <a:ext cx="2300287" cy="1236662"/>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20" name="CasellaDiTesto 2"/>
          <p:cNvSpPr txBox="1">
            <a:spLocks noChangeArrowheads="1"/>
          </p:cNvSpPr>
          <p:nvPr/>
        </p:nvSpPr>
        <p:spPr bwMode="auto">
          <a:xfrm>
            <a:off x="120650" y="1874838"/>
            <a:ext cx="2286000" cy="7080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66700" marR="0" lvl="0" indent="-266700" algn="just" defTabSz="914400" rtl="0" eaLnBrk="1" fontAlgn="base" latinLnBrk="0" hangingPunct="1">
              <a:lnSpc>
                <a:spcPct val="100000"/>
              </a:lnSpc>
              <a:spcBef>
                <a:spcPts val="600"/>
              </a:spcBef>
              <a:spcAft>
                <a:spcPct val="0"/>
              </a:spcAft>
              <a:buClrTx/>
              <a:buSzTx/>
              <a:buFontTx/>
              <a:buNone/>
              <a:tabLst>
                <a:tab pos="266700" algn="l"/>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Tumori maligni a rapida evoluzione</a:t>
            </a:r>
            <a:endPar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66567" name="Rectangle 1027"/>
          <p:cNvSpPr txBox="1">
            <a:spLocks noChangeArrowheads="1"/>
          </p:cNvSpPr>
          <p:nvPr/>
        </p:nvSpPr>
        <p:spPr bwMode="auto">
          <a:xfrm>
            <a:off x="2781300" y="1716088"/>
            <a:ext cx="2540000" cy="922337"/>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23" name="Freccia a destra 22"/>
          <p:cNvSpPr/>
          <p:nvPr/>
        </p:nvSpPr>
        <p:spPr>
          <a:xfrm>
            <a:off x="2398713" y="2005013"/>
            <a:ext cx="517525" cy="566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66569" name="CasellaDiTesto 4"/>
          <p:cNvSpPr txBox="1">
            <a:spLocks noChangeArrowheads="1"/>
          </p:cNvSpPr>
          <p:nvPr/>
        </p:nvSpPr>
        <p:spPr bwMode="auto">
          <a:xfrm>
            <a:off x="125413" y="1247775"/>
            <a:ext cx="2309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GIUDIZIO DIAGNOSTICO</a:t>
            </a:r>
          </a:p>
        </p:txBody>
      </p:sp>
      <p:sp>
        <p:nvSpPr>
          <p:cNvPr id="28" name="CasellaDiTesto 2"/>
          <p:cNvSpPr txBox="1">
            <a:spLocks noChangeArrowheads="1"/>
          </p:cNvSpPr>
          <p:nvPr/>
        </p:nvSpPr>
        <p:spPr bwMode="auto">
          <a:xfrm>
            <a:off x="2776538" y="1730375"/>
            <a:ext cx="2546350" cy="908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err="1">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Tab</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1^ </a:t>
            </a:r>
            <a:r>
              <a:rPr kumimoji="0" lang="it-IT" sz="2400" b="1" i="1" u="none" strike="noStrike" kern="1200" cap="none" spc="0" normalizeH="0" baseline="0" noProof="0" dirty="0" err="1"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Cat</a:t>
            </a: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endPar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grpSp>
        <p:nvGrpSpPr>
          <p:cNvPr id="66571" name="Gruppo 3"/>
          <p:cNvGrpSpPr>
            <a:grpSpLocks/>
          </p:cNvGrpSpPr>
          <p:nvPr/>
        </p:nvGrpSpPr>
        <p:grpSpPr bwMode="auto">
          <a:xfrm>
            <a:off x="5697538" y="2149475"/>
            <a:ext cx="3248025" cy="923925"/>
            <a:chOff x="3964442" y="5467023"/>
            <a:chExt cx="2545426" cy="923925"/>
          </a:xfrm>
        </p:grpSpPr>
        <p:sp>
          <p:nvSpPr>
            <p:cNvPr id="66594" name="Rectangle 1027"/>
            <p:cNvSpPr txBox="1">
              <a:spLocks noChangeArrowheads="1"/>
            </p:cNvSpPr>
            <p:nvPr/>
          </p:nvSpPr>
          <p:spPr bwMode="auto">
            <a:xfrm>
              <a:off x="3964442" y="5467023"/>
              <a:ext cx="2543892" cy="923925"/>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40" name="CasellaDiTesto 2"/>
            <p:cNvSpPr txBox="1">
              <a:spLocks noChangeArrowheads="1"/>
            </p:cNvSpPr>
            <p:nvPr/>
          </p:nvSpPr>
          <p:spPr bwMode="auto">
            <a:xfrm>
              <a:off x="3969418" y="5574973"/>
              <a:ext cx="2540450" cy="70643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6213" marR="0" lvl="0" indent="-176213" algn="just" defTabSz="914400" rtl="0" eaLnBrk="1" fontAlgn="auto" latinLnBrk="0" hangingPunct="1">
                <a:lnSpc>
                  <a:spcPct val="100000"/>
                </a:lnSpc>
                <a:spcBef>
                  <a:spcPts val="600"/>
                </a:spcBef>
                <a:spcAft>
                  <a:spcPts val="0"/>
                </a:spcAft>
                <a:buClrTx/>
                <a:buSzTx/>
                <a:buFontTx/>
                <a:buNone/>
                <a:tabLst>
                  <a:tab pos="176213" algn="l"/>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r>
                <a:rPr kumimoji="0" lang="it-IT" sz="2000" b="1" i="1" u="none" strike="noStrike" kern="1200" cap="none" spc="-4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Permanentemente non Idoneo </a:t>
              </a:r>
              <a:r>
                <a:rPr kumimoji="0" lang="it-IT" sz="2000" b="1" i="1" u="none" strike="noStrike" kern="1200" cap="none" spc="-4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al </a:t>
              </a:r>
              <a:r>
                <a:rPr kumimoji="0" lang="it-IT" sz="2000" b="1" i="1" u="none" strike="noStrike" kern="1200" cap="none" spc="-40" normalizeH="0" baseline="0" noProof="0" dirty="0" err="1"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s.m.i.</a:t>
              </a:r>
              <a:r>
                <a:rPr kumimoji="0" lang="it-IT" sz="2000" b="1" i="1" u="none" strike="noStrike" kern="1200" cap="none" spc="-4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in modo assoluto</a:t>
              </a:r>
            </a:p>
          </p:txBody>
        </p:sp>
      </p:grpSp>
      <p:sp>
        <p:nvSpPr>
          <p:cNvPr id="66572" name="CasellaDiTesto 4"/>
          <p:cNvSpPr txBox="1">
            <a:spLocks noChangeArrowheads="1"/>
          </p:cNvSpPr>
          <p:nvPr/>
        </p:nvSpPr>
        <p:spPr bwMode="auto">
          <a:xfrm>
            <a:off x="5692775" y="1316038"/>
            <a:ext cx="32464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PROVVEDIMENTO MEDICO-LEGALE</a:t>
            </a:r>
          </a:p>
        </p:txBody>
      </p:sp>
      <p:sp>
        <p:nvSpPr>
          <p:cNvPr id="66573" name="CasellaDiTesto 4"/>
          <p:cNvSpPr txBox="1">
            <a:spLocks noChangeArrowheads="1"/>
          </p:cNvSpPr>
          <p:nvPr/>
        </p:nvSpPr>
        <p:spPr bwMode="auto">
          <a:xfrm>
            <a:off x="2787650" y="1276350"/>
            <a:ext cx="2528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CATEGORIA</a:t>
            </a:r>
          </a:p>
        </p:txBody>
      </p:sp>
      <p:sp>
        <p:nvSpPr>
          <p:cNvPr id="66574" name="Rectangle 1027"/>
          <p:cNvSpPr txBox="1">
            <a:spLocks noChangeArrowheads="1"/>
          </p:cNvSpPr>
          <p:nvPr/>
        </p:nvSpPr>
        <p:spPr bwMode="auto">
          <a:xfrm>
            <a:off x="149225" y="4171950"/>
            <a:ext cx="2270125" cy="2324100"/>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44" name="CasellaDiTesto 2"/>
          <p:cNvSpPr txBox="1">
            <a:spLocks noChangeArrowheads="1"/>
          </p:cNvSpPr>
          <p:nvPr/>
        </p:nvSpPr>
        <p:spPr bwMode="auto">
          <a:xfrm>
            <a:off x="122238" y="4171950"/>
            <a:ext cx="2297112" cy="23241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66700" marR="0" lvl="0" indent="-266700" algn="just" defTabSz="914400" rtl="0" eaLnBrk="1" fontAlgn="base" latinLnBrk="0" hangingPunct="1">
              <a:lnSpc>
                <a:spcPct val="100000"/>
              </a:lnSpc>
              <a:spcBef>
                <a:spcPts val="600"/>
              </a:spcBef>
              <a:spcAft>
                <a:spcPct val="0"/>
              </a:spcAft>
              <a:buClrTx/>
              <a:buSzTx/>
              <a:buFontTx/>
              <a:buNone/>
              <a:tabLst>
                <a:tab pos="266700" algn="l"/>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10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Tumori maligni non a rapida evoluzione o in remissione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con o senza esiti</a:t>
            </a:r>
          </a:p>
          <a:p>
            <a:pPr marL="266700" marR="0" lvl="0" indent="-266700" algn="just" defTabSz="914400" rtl="0" eaLnBrk="1" fontAlgn="base" latinLnBrk="0" hangingPunct="1">
              <a:lnSpc>
                <a:spcPct val="100000"/>
              </a:lnSpc>
              <a:spcBef>
                <a:spcPts val="600"/>
              </a:spcBef>
              <a:spcAft>
                <a:spcPct val="0"/>
              </a:spcAft>
              <a:buClrTx/>
              <a:buSzTx/>
              <a:buFontTx/>
              <a:buNone/>
              <a:tabLst>
                <a:tab pos="266700" algn="l"/>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Tumori benigni in atto o guariti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con o senza esiti</a:t>
            </a:r>
          </a:p>
        </p:txBody>
      </p:sp>
      <p:sp>
        <p:nvSpPr>
          <p:cNvPr id="66576" name="Rectangle 1027"/>
          <p:cNvSpPr txBox="1">
            <a:spLocks noChangeArrowheads="1"/>
          </p:cNvSpPr>
          <p:nvPr/>
        </p:nvSpPr>
        <p:spPr bwMode="auto">
          <a:xfrm>
            <a:off x="2781300" y="2779713"/>
            <a:ext cx="2535238" cy="922337"/>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52" name="CasellaDiTesto 2"/>
          <p:cNvSpPr txBox="1">
            <a:spLocks noChangeArrowheads="1"/>
          </p:cNvSpPr>
          <p:nvPr/>
        </p:nvSpPr>
        <p:spPr bwMode="auto">
          <a:xfrm>
            <a:off x="2781300" y="2794000"/>
            <a:ext cx="2541588" cy="908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err="1">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Tab</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2</a:t>
            </a: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e 3^ </a:t>
            </a:r>
            <a:r>
              <a:rPr kumimoji="0" lang="it-IT" sz="2400" b="1" i="1" u="none" strike="noStrike" kern="1200" cap="none" spc="0" normalizeH="0" baseline="0" noProof="0" dirty="0" err="1"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Cat</a:t>
            </a: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endPar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66578" name="Rectangle 1027"/>
          <p:cNvSpPr txBox="1">
            <a:spLocks noChangeArrowheads="1"/>
          </p:cNvSpPr>
          <p:nvPr/>
        </p:nvSpPr>
        <p:spPr bwMode="auto">
          <a:xfrm>
            <a:off x="2787650" y="4319588"/>
            <a:ext cx="2540000" cy="922337"/>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54" name="CasellaDiTesto 2"/>
          <p:cNvSpPr txBox="1">
            <a:spLocks noChangeArrowheads="1"/>
          </p:cNvSpPr>
          <p:nvPr/>
        </p:nvSpPr>
        <p:spPr bwMode="auto">
          <a:xfrm>
            <a:off x="2792413" y="4333875"/>
            <a:ext cx="1498600" cy="908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err="1">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Tab</a:t>
            </a: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4</a:t>
            </a: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^-8^ </a:t>
            </a:r>
            <a:r>
              <a:rPr kumimoji="0" lang="it-IT" sz="2400" b="1" i="1" u="none" strike="noStrike" kern="1200" cap="none" spc="0" normalizeH="0" baseline="0" noProof="0" dirty="0" err="1"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Cat</a:t>
            </a: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endPar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55" name="CasellaDiTesto 2"/>
          <p:cNvSpPr txBox="1">
            <a:spLocks noChangeArrowheads="1"/>
          </p:cNvSpPr>
          <p:nvPr/>
        </p:nvSpPr>
        <p:spPr bwMode="auto">
          <a:xfrm>
            <a:off x="4229100" y="4265613"/>
            <a:ext cx="1098550" cy="10541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0" lang="it-IT" sz="2400" b="1" i="1" u="none" strike="noStrike" kern="1200" cap="none" spc="0" normalizeH="0" baseline="0" noProof="0" dirty="0" err="1"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Tab</a:t>
            </a: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B</a:t>
            </a:r>
          </a:p>
          <a:p>
            <a:pPr marL="0" marR="0" lvl="0" indent="0" algn="ctr" defTabSz="914400" rtl="0" eaLnBrk="1" fontAlgn="auto" latinLnBrk="0" hangingPunct="1">
              <a:lnSpc>
                <a:spcPts val="2500"/>
              </a:lnSpc>
              <a:spcBef>
                <a:spcPts val="0"/>
              </a:spcBef>
              <a:spcAft>
                <a:spcPts val="0"/>
              </a:spcAft>
              <a:buClrTx/>
              <a:buSzTx/>
              <a:buFontTx/>
              <a:buNone/>
              <a:tabLst/>
              <a:defRPr/>
            </a:pP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o</a:t>
            </a:r>
          </a:p>
          <a:p>
            <a:pPr marL="0" marR="0" lvl="0" indent="0" algn="ctr" defTabSz="914400" rtl="0" eaLnBrk="1" fontAlgn="auto" latinLnBrk="0" hangingPunct="1">
              <a:lnSpc>
                <a:spcPts val="2500"/>
              </a:lnSpc>
              <a:spcBef>
                <a:spcPts val="0"/>
              </a:spcBef>
              <a:spcAft>
                <a:spcPts val="0"/>
              </a:spcAft>
              <a:buClrTx/>
              <a:buSzTx/>
              <a:buFontTx/>
              <a:buNone/>
              <a:tabLst/>
              <a:defRPr/>
            </a:pPr>
            <a:r>
              <a:rPr kumimoji="0" lang="it-IT" sz="24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N.C.</a:t>
            </a:r>
            <a:endParaRPr kumimoji="0" lang="it-IT" sz="24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cxnSp>
        <p:nvCxnSpPr>
          <p:cNvPr id="4" name="Connettore 1 3"/>
          <p:cNvCxnSpPr/>
          <p:nvPr/>
        </p:nvCxnSpPr>
        <p:spPr>
          <a:xfrm>
            <a:off x="4229100" y="4319588"/>
            <a:ext cx="0" cy="92233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66582" name="Gruppo 3"/>
          <p:cNvGrpSpPr>
            <a:grpSpLocks/>
          </p:cNvGrpSpPr>
          <p:nvPr/>
        </p:nvGrpSpPr>
        <p:grpSpPr bwMode="auto">
          <a:xfrm>
            <a:off x="5692775" y="3225800"/>
            <a:ext cx="3248025" cy="3136900"/>
            <a:chOff x="3964442" y="5467023"/>
            <a:chExt cx="2545426" cy="923925"/>
          </a:xfrm>
        </p:grpSpPr>
        <p:sp>
          <p:nvSpPr>
            <p:cNvPr id="66592" name="Rectangle 1027"/>
            <p:cNvSpPr txBox="1">
              <a:spLocks noChangeArrowheads="1"/>
            </p:cNvSpPr>
            <p:nvPr/>
          </p:nvSpPr>
          <p:spPr bwMode="auto">
            <a:xfrm>
              <a:off x="3964442" y="5467023"/>
              <a:ext cx="2543892" cy="923925"/>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61" name="CasellaDiTesto 2"/>
            <p:cNvSpPr txBox="1">
              <a:spLocks noChangeArrowheads="1"/>
            </p:cNvSpPr>
            <p:nvPr/>
          </p:nvSpPr>
          <p:spPr bwMode="auto">
            <a:xfrm>
              <a:off x="3969418" y="5467958"/>
              <a:ext cx="2540450" cy="911301"/>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6213" marR="0" lvl="0" indent="-176213" algn="just" defTabSz="914400" rtl="0" eaLnBrk="1" fontAlgn="auto" latinLnBrk="0" hangingPunct="1">
                <a:lnSpc>
                  <a:spcPct val="100000"/>
                </a:lnSpc>
                <a:spcBef>
                  <a:spcPts val="600"/>
                </a:spcBef>
                <a:spcAft>
                  <a:spcPts val="0"/>
                </a:spcAft>
                <a:buClrTx/>
                <a:buSzTx/>
                <a:buFontTx/>
                <a:buNone/>
                <a:tabLst>
                  <a:tab pos="176213" algn="l"/>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40" normalizeH="0" baseline="0" noProof="0" dirty="0">
                  <a:ln>
                    <a:noFill/>
                  </a:ln>
                  <a:solidFill>
                    <a:srgbClr val="FF9900"/>
                  </a:solidFill>
                  <a:effectLst>
                    <a:outerShdw blurRad="38100" dist="38100" dir="2700000" algn="tl">
                      <a:srgbClr val="000000"/>
                    </a:outerShdw>
                  </a:effectLst>
                  <a:uLnTx/>
                  <a:uFillTx/>
                  <a:latin typeface="Arial Narrow" pitchFamily="34" charset="0"/>
                  <a:ea typeface="+mn-ea"/>
                  <a:cs typeface="Times New Roman" pitchFamily="18" charset="0"/>
                </a:rPr>
                <a:t>Permanentemente</a:t>
              </a:r>
              <a:r>
                <a:rPr kumimoji="0" lang="it-IT" sz="2000" b="1" i="1" u="none" strike="noStrike" kern="1200" cap="none" spc="-40" normalizeH="0" baseline="0" noProof="0" dirty="0">
                  <a:ln>
                    <a:noFill/>
                  </a:ln>
                  <a:solidFill>
                    <a:srgbClr val="FFCC00"/>
                  </a:solidFill>
                  <a:effectLst>
                    <a:outerShdw blurRad="38100" dist="38100" dir="2700000" algn="tl">
                      <a:srgbClr val="000000"/>
                    </a:outerShdw>
                  </a:effectLst>
                  <a:uLnTx/>
                  <a:uFillTx/>
                  <a:latin typeface="Arial Narrow" pitchFamily="34" charset="0"/>
                  <a:ea typeface="+mn-ea"/>
                  <a:cs typeface="Times New Roman" pitchFamily="18" charset="0"/>
                </a:rPr>
                <a:t> </a:t>
              </a:r>
              <a:r>
                <a:rPr kumimoji="0" lang="it-IT" sz="2000" b="1" i="1" u="none" strike="noStrike" kern="1200" cap="none" spc="-40" normalizeH="0" baseline="0" noProof="0" dirty="0">
                  <a:ln>
                    <a:noFill/>
                  </a:ln>
                  <a:solidFill>
                    <a:srgbClr val="FF9900"/>
                  </a:solidFill>
                  <a:effectLst>
                    <a:outerShdw blurRad="38100" dist="38100" dir="2700000" algn="tl">
                      <a:srgbClr val="000000"/>
                    </a:outerShdw>
                  </a:effectLst>
                  <a:uLnTx/>
                  <a:uFillTx/>
                  <a:latin typeface="Arial Narrow" pitchFamily="34" charset="0"/>
                  <a:ea typeface="+mn-ea"/>
                  <a:cs typeface="Times New Roman" pitchFamily="18" charset="0"/>
                </a:rPr>
                <a:t>non Idoneo </a:t>
              </a:r>
              <a:r>
                <a:rPr kumimoji="0" lang="it-IT" sz="2000" b="1" i="1" u="none" strike="noStrike" kern="1200" cap="none" spc="-4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al </a:t>
              </a:r>
              <a:r>
                <a:rPr kumimoji="0" lang="it-IT" sz="2000" b="1" i="1" u="none" strike="noStrike" kern="1200" cap="none" spc="-40" normalizeH="0" baseline="0" noProof="0" dirty="0" err="1"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s.m.i.</a:t>
              </a:r>
              <a:r>
                <a:rPr kumimoji="0" lang="it-IT" sz="2000" b="1" i="1" u="none" strike="noStrike" kern="1200" cap="none" spc="-4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40" normalizeH="0" baseline="0" noProof="0" dirty="0">
                  <a:ln>
                    <a:noFill/>
                  </a:ln>
                  <a:solidFill>
                    <a:srgbClr val="FF9900"/>
                  </a:solidFill>
                  <a:effectLst>
                    <a:outerShdw blurRad="38100" dist="38100" dir="2700000" algn="tl">
                      <a:srgbClr val="000000"/>
                    </a:outerShdw>
                  </a:effectLst>
                  <a:uLnTx/>
                  <a:uFillTx/>
                  <a:latin typeface="Arial Narrow" pitchFamily="34" charset="0"/>
                  <a:ea typeface="+mn-ea"/>
                  <a:cs typeface="Times New Roman" pitchFamily="18" charset="0"/>
                </a:rPr>
                <a:t>in modo parziale</a:t>
              </a:r>
            </a:p>
            <a:p>
              <a:pPr marL="176213" marR="0" lvl="0" indent="-176213" algn="just" defTabSz="914400" rtl="0" eaLnBrk="1" fontAlgn="auto" latinLnBrk="0" hangingPunct="1">
                <a:lnSpc>
                  <a:spcPct val="100000"/>
                </a:lnSpc>
                <a:spcBef>
                  <a:spcPts val="600"/>
                </a:spcBef>
                <a:spcAft>
                  <a:spcPts val="0"/>
                </a:spcAft>
                <a:buClrTx/>
                <a:buSzTx/>
                <a:buFontTx/>
                <a:buNone/>
                <a:tabLst>
                  <a:tab pos="176213" algn="l"/>
                </a:tabLst>
                <a:defRPr/>
              </a:pP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Temporaneamente non Idoneo </a:t>
              </a:r>
              <a:r>
                <a:rPr kumimoji="0" lang="it-IT" sz="2000" b="1" i="1" u="none" strike="noStrike" kern="1200" cap="none" spc="-4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al </a:t>
              </a:r>
              <a:r>
                <a:rPr kumimoji="0" lang="it-IT" sz="2000" b="1" i="1" u="none" strike="noStrike" kern="1200" cap="none" spc="-40" normalizeH="0" baseline="0" noProof="0" dirty="0" err="1">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s.m.i</a:t>
              </a:r>
              <a:r>
                <a:rPr kumimoji="0" lang="it-IT" sz="2000" b="1" i="1" u="none" strike="noStrike" kern="1200" cap="none" spc="-40" normalizeH="0" baseline="0" noProof="0" dirty="0" err="1"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endParaRPr kumimoji="0" lang="it-IT" sz="2000" b="1" i="1" u="none" strike="noStrike" kern="1200" cap="none" spc="-4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176213" marR="0" lvl="0" indent="-176213" algn="just" defTabSz="914400" rtl="0" eaLnBrk="1" fontAlgn="auto" latinLnBrk="0" hangingPunct="1">
                <a:lnSpc>
                  <a:spcPct val="100000"/>
                </a:lnSpc>
                <a:spcBef>
                  <a:spcPts val="600"/>
                </a:spcBef>
                <a:spcAft>
                  <a:spcPts val="0"/>
                </a:spcAft>
                <a:buClrTx/>
                <a:buSzTx/>
                <a:buFontTx/>
                <a:buNone/>
                <a:tabLst>
                  <a:tab pos="176213" algn="l"/>
                </a:tabLst>
                <a:defRPr/>
              </a:pP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B000">
                      <a:lumMod val="75000"/>
                    </a:srgbClr>
                  </a:solidFill>
                  <a:effectLst>
                    <a:outerShdw blurRad="38100" dist="38100" dir="2700000" algn="tl">
                      <a:srgbClr val="000000"/>
                    </a:outerShdw>
                  </a:effectLst>
                  <a:uLnTx/>
                  <a:uFillTx/>
                  <a:latin typeface="Arial Narrow" pitchFamily="34" charset="0"/>
                  <a:ea typeface="+mn-ea"/>
                  <a:cs typeface="Times New Roman" pitchFamily="18" charset="0"/>
                </a:rPr>
                <a:t>Idoneo al servizio militare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con indicazione di impiego temporaneo </a:t>
              </a:r>
              <a:r>
                <a:rPr kumimoji="0" lang="it-IT" sz="2000" b="1" i="1" u="none" strike="noStrike" kern="1200" cap="none" spc="0" normalizeH="0" baseline="0" noProof="0" dirty="0">
                  <a:ln>
                    <a:noFill/>
                  </a:ln>
                  <a:solidFill>
                    <a:srgbClr val="00B000">
                      <a:lumMod val="75000"/>
                    </a:srgbClr>
                  </a:solidFill>
                  <a:effectLst>
                    <a:outerShdw blurRad="38100" dist="38100" dir="2700000" algn="tl">
                      <a:srgbClr val="000000"/>
                    </a:outerShdw>
                  </a:effectLst>
                  <a:uLnTx/>
                  <a:uFillTx/>
                  <a:latin typeface="Arial Narrow" pitchFamily="34" charset="0"/>
                  <a:ea typeface="+mn-ea"/>
                  <a:cs typeface="Times New Roman" pitchFamily="18" charset="0"/>
                </a:rPr>
                <a:t>in mansioni tecnico-amministrative</a:t>
              </a:r>
            </a:p>
            <a:p>
              <a:pPr marL="176213" marR="0" lvl="0" indent="-176213" algn="just" defTabSz="914400" rtl="0" eaLnBrk="1" fontAlgn="auto" latinLnBrk="0" hangingPunct="1">
                <a:lnSpc>
                  <a:spcPct val="100000"/>
                </a:lnSpc>
                <a:spcBef>
                  <a:spcPts val="600"/>
                </a:spcBef>
                <a:spcAft>
                  <a:spcPts val="0"/>
                </a:spcAft>
                <a:buClrTx/>
                <a:buSzTx/>
                <a:buFontTx/>
                <a:buNone/>
                <a:tabLst>
                  <a:tab pos="176213" algn="l"/>
                </a:tabLst>
                <a:defRPr/>
              </a:pP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Idoneo al </a:t>
              </a:r>
              <a:r>
                <a:rPr kumimoji="0" lang="it-IT" sz="2000" b="1" i="1" u="none" strike="noStrike" kern="1200" cap="none" spc="0" normalizeH="0" baseline="0" noProof="0" dirty="0" err="1">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s.m.i</a:t>
              </a:r>
              <a:r>
                <a:rPr kumimoji="0" lang="it-IT" sz="2000" b="1" i="1" u="none" strike="noStrike" kern="1200" cap="none" spc="-40" normalizeH="0" baseline="0" noProof="0" dirty="0" err="1"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endParaRPr kumimoji="0" lang="it-IT" sz="2000" b="1" i="1" u="none" strike="noStrike" kern="1200" cap="none" spc="-4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grpSp>
      <p:sp>
        <p:nvSpPr>
          <p:cNvPr id="49" name="Freccia a destra 48"/>
          <p:cNvSpPr/>
          <p:nvPr/>
        </p:nvSpPr>
        <p:spPr>
          <a:xfrm>
            <a:off x="5286375" y="2709863"/>
            <a:ext cx="525463" cy="566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Freccia a destra 35"/>
          <p:cNvSpPr/>
          <p:nvPr/>
        </p:nvSpPr>
        <p:spPr>
          <a:xfrm>
            <a:off x="5276850" y="1944688"/>
            <a:ext cx="534988" cy="566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Freccia a destra 49"/>
          <p:cNvSpPr/>
          <p:nvPr/>
        </p:nvSpPr>
        <p:spPr>
          <a:xfrm>
            <a:off x="5292725" y="4525963"/>
            <a:ext cx="519113" cy="566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Freccia a destra 46"/>
          <p:cNvSpPr/>
          <p:nvPr/>
        </p:nvSpPr>
        <p:spPr>
          <a:xfrm rot="18987409">
            <a:off x="2146300" y="3602038"/>
            <a:ext cx="944563" cy="566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Freccia a destra 47"/>
          <p:cNvSpPr/>
          <p:nvPr/>
        </p:nvSpPr>
        <p:spPr>
          <a:xfrm>
            <a:off x="2386013" y="4464050"/>
            <a:ext cx="530225" cy="5667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Rectangle 451"/>
          <p:cNvSpPr>
            <a:spLocks noChangeArrowheads="1"/>
          </p:cNvSpPr>
          <p:nvPr/>
        </p:nvSpPr>
        <p:spPr bwMode="auto">
          <a:xfrm>
            <a:off x="5611813" y="6367463"/>
            <a:ext cx="3151187" cy="523875"/>
          </a:xfrm>
          <a:prstGeom prst="rect">
            <a:avLst/>
          </a:prstGeom>
          <a:noFill/>
          <a:ln>
            <a:noFill/>
          </a:ln>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In giallo PML non adottato dalla MM</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In verde PML adottato solo dall’EI e dall’AM</a:t>
            </a:r>
          </a:p>
        </p:txBody>
      </p:sp>
      <p:grpSp>
        <p:nvGrpSpPr>
          <p:cNvPr id="66589" name="Group 27"/>
          <p:cNvGrpSpPr>
            <a:grpSpLocks/>
          </p:cNvGrpSpPr>
          <p:nvPr/>
        </p:nvGrpSpPr>
        <p:grpSpPr bwMode="auto">
          <a:xfrm>
            <a:off x="165100" y="592138"/>
            <a:ext cx="8807450" cy="666750"/>
            <a:chOff x="669" y="609"/>
            <a:chExt cx="2222" cy="428"/>
          </a:xfrm>
        </p:grpSpPr>
        <p:sp>
          <p:nvSpPr>
            <p:cNvPr id="66590"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65" name="Text Box 29"/>
            <p:cNvSpPr txBox="1">
              <a:spLocks noChangeArrowheads="1"/>
            </p:cNvSpPr>
            <p:nvPr/>
          </p:nvSpPr>
          <p:spPr bwMode="auto">
            <a:xfrm>
              <a:off x="673" y="692"/>
              <a:ext cx="2207"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9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VALUTAZIONE DELL’IDONEITA’ AL SERVIZIO DEI MILITARI IN SERVIZIO PERMANENTE</a:t>
              </a:r>
            </a:p>
          </p:txBody>
        </p:sp>
      </p:grpSp>
    </p:spTree>
    <p:extLst>
      <p:ext uri="{BB962C8B-B14F-4D97-AF65-F5344CB8AC3E}">
        <p14:creationId xmlns:p14="http://schemas.microsoft.com/office/powerpoint/2010/main" val="2917646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68611" name="Segnaposto numero diapositiva 4"/>
          <p:cNvSpPr txBox="1">
            <a:spLocks noGrp="1"/>
          </p:cNvSpPr>
          <p:nvPr/>
        </p:nvSpPr>
        <p:spPr bwMode="auto">
          <a:xfrm>
            <a:off x="8704263" y="6546850"/>
            <a:ext cx="4476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5EF4ED3B-DFFF-422E-9587-FB850E6FDBB1}"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32</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68612" name="Gruppo 13"/>
          <p:cNvGrpSpPr>
            <a:grpSpLocks/>
          </p:cNvGrpSpPr>
          <p:nvPr/>
        </p:nvGrpSpPr>
        <p:grpSpPr bwMode="auto">
          <a:xfrm>
            <a:off x="36513" y="44450"/>
            <a:ext cx="9058275" cy="522288"/>
            <a:chOff x="36709" y="44066"/>
            <a:chExt cx="9057933" cy="522921"/>
          </a:xfrm>
        </p:grpSpPr>
        <p:sp>
          <p:nvSpPr>
            <p:cNvPr id="68620"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686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1027"/>
          <p:cNvSpPr txBox="1">
            <a:spLocks noChangeArrowheads="1"/>
          </p:cNvSpPr>
          <p:nvPr/>
        </p:nvSpPr>
        <p:spPr bwMode="auto">
          <a:xfrm>
            <a:off x="179388" y="1714500"/>
            <a:ext cx="8785225" cy="1843088"/>
          </a:xfrm>
          <a:prstGeom prst="rect">
            <a:avLst/>
          </a:prstGeom>
          <a:blipFill dpi="0" rotWithShape="1">
            <a:blip r:embed="rId5"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1" i="0" u="none" strike="noStrike" kern="1200" cap="none" spc="0" normalizeH="0" baseline="0" noProof="0" dirty="0" smtClean="0">
                <a:ln>
                  <a:noFill/>
                </a:ln>
                <a:solidFill>
                  <a:sysClr val="windowText" lastClr="000000"/>
                </a:solidFill>
                <a:effectLst/>
                <a:uLnTx/>
                <a:uFillTx/>
                <a:latin typeface="Arial"/>
                <a:ea typeface="+mn-ea"/>
                <a:cs typeface="+mn-cs"/>
              </a:rPr>
              <a:t>IDONEO AL SERVIZIO MILITARE INCONDIZIONATO</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charset="0"/>
              <a:buNone/>
              <a:tabLst>
                <a:tab pos="450850" algn="l"/>
              </a:tabLst>
              <a:defRPr/>
            </a:pP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Giudizio</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formulato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in assenza di infermità o in presenza di infermità</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compatibili con l’espletamento dell’incarico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all’atto ricoperto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dal militare, tenendo conto dell’età, della categoria e del grado.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Di massima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tale giudizio è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compatibile con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menomazioni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ascrivibili alla 6^, 7^ e 8^ categoria della tabella A, nonché alla tabella B</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endPar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endParaRPr>
          </a:p>
        </p:txBody>
      </p:sp>
      <p:sp>
        <p:nvSpPr>
          <p:cNvPr id="68614" name="CasellaDiTesto 4"/>
          <p:cNvSpPr txBox="1">
            <a:spLocks noChangeArrowheads="1"/>
          </p:cNvSpPr>
          <p:nvPr/>
        </p:nvSpPr>
        <p:spPr bwMode="auto">
          <a:xfrm>
            <a:off x="179388" y="1352550"/>
            <a:ext cx="8785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PROVVEDIMENTI MEDICO-LEGALI</a:t>
            </a:r>
          </a:p>
        </p:txBody>
      </p:sp>
      <p:sp>
        <p:nvSpPr>
          <p:cNvPr id="15" name="Rectangle 1027"/>
          <p:cNvSpPr txBox="1">
            <a:spLocks noChangeArrowheads="1"/>
          </p:cNvSpPr>
          <p:nvPr/>
        </p:nvSpPr>
        <p:spPr bwMode="auto">
          <a:xfrm>
            <a:off x="179388" y="3805238"/>
            <a:ext cx="8785225" cy="2071687"/>
          </a:xfrm>
          <a:prstGeom prst="rect">
            <a:avLst/>
          </a:prstGeom>
          <a:blipFill dpi="0" rotWithShape="1">
            <a:blip r:embed="rId5"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1" i="0" u="none" strike="noStrike" kern="1200" cap="none" spc="0" normalizeH="0" baseline="0" noProof="0" dirty="0">
                <a:ln>
                  <a:noFill/>
                </a:ln>
                <a:solidFill>
                  <a:sysClr val="windowText" lastClr="000000"/>
                </a:solidFill>
                <a:effectLst/>
                <a:uLnTx/>
                <a:uFillTx/>
                <a:latin typeface="Arial"/>
                <a:ea typeface="+mn-ea"/>
                <a:cs typeface="+mn-cs"/>
              </a:rPr>
              <a:t>	</a:t>
            </a:r>
            <a:r>
              <a:rPr kumimoji="0" lang="it-IT" sz="1600" b="1" i="0" u="none" strike="noStrike" kern="1200" cap="none" spc="-30" normalizeH="0" baseline="0" noProof="0" dirty="0" smtClean="0">
                <a:ln>
                  <a:noFill/>
                </a:ln>
                <a:solidFill>
                  <a:sysClr val="windowText" lastClr="000000"/>
                </a:solidFill>
                <a:effectLst/>
                <a:uLnTx/>
                <a:uFillTx/>
                <a:latin typeface="Arial"/>
                <a:ea typeface="+mn-ea"/>
                <a:cs typeface="+mn-cs"/>
              </a:rPr>
              <a:t>IDONEO AL SERVIZIO MILITARE</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1" i="0" u="none" strike="noStrike" kern="1200" cap="none" spc="-30" normalizeH="0" baseline="0" noProof="0" dirty="0" smtClean="0">
                <a:ln>
                  <a:noFill/>
                </a:ln>
                <a:solidFill>
                  <a:sysClr val="windowText" lastClr="000000"/>
                </a:solidFill>
                <a:effectLst/>
                <a:uLnTx/>
                <a:uFillTx/>
                <a:latin typeface="Arial"/>
                <a:ea typeface="+mn-ea"/>
                <a:cs typeface="+mn-cs"/>
              </a:rPr>
              <a:t>CON INDICAZIONE DI IMPIEGO TEMPORANEO IN MANSIONI TECNICO-AMMINISTRATIVE </a:t>
            </a:r>
            <a:r>
              <a:rPr kumimoji="0" lang="it-IT" sz="1800" b="1" i="0" u="none" strike="noStrike" kern="1200" cap="none" spc="-30" normalizeH="0" baseline="0" noProof="0" dirty="0" smtClean="0">
                <a:ln>
                  <a:noFill/>
                </a:ln>
                <a:solidFill>
                  <a:sysClr val="windowText" lastClr="000000"/>
                </a:solidFill>
                <a:effectLst/>
                <a:uLnTx/>
                <a:uFillTx/>
                <a:latin typeface="Arial"/>
                <a:ea typeface="+mn-ea"/>
                <a:cs typeface="+mn-cs"/>
              </a:rPr>
              <a:t>*</a:t>
            </a:r>
            <a:endParaRPr kumimoji="0" lang="it-IT" sz="1800" b="1" i="1" u="none" strike="noStrike" kern="1200" cap="none" spc="-3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charset="0"/>
              <a:buNone/>
              <a:tabLst>
                <a:tab pos="450850" algn="l"/>
              </a:tabLst>
              <a:defRPr/>
            </a:pPr>
            <a:endParaRPr kumimoji="0" lang="it-IT" sz="8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charset="0"/>
              <a:buNone/>
              <a:tabLst>
                <a:tab pos="450850" algn="l"/>
              </a:tabLst>
              <a:defRPr/>
            </a:pPr>
            <a:r>
              <a:rPr kumimoji="0" lang="it-IT" sz="2000" b="1" i="1" u="none" strike="noStrike" kern="1200" cap="none" spc="-40" normalizeH="0" baseline="0" noProof="0" dirty="0">
                <a:ln>
                  <a:noFill/>
                </a:ln>
                <a:solidFill>
                  <a:srgbClr val="00B000">
                    <a:lumMod val="75000"/>
                  </a:srgbClr>
                </a:solidFill>
                <a:effectLst>
                  <a:outerShdw blurRad="38100" dist="38100" dir="2700000" algn="tl">
                    <a:srgbClr val="000000"/>
                  </a:outerShdw>
                </a:effectLst>
                <a:uLnTx/>
                <a:uFillTx/>
                <a:latin typeface="Arial Narrow" pitchFamily="34" charset="0"/>
                <a:ea typeface="+mn-ea"/>
                <a:cs typeface="Times New Roman" pitchFamily="18" charset="0"/>
              </a:rPr>
              <a:t>Giudizio</a:t>
            </a:r>
            <a:r>
              <a:rPr kumimoji="0" lang="it-IT" sz="2000" b="1" i="1" u="none" strike="noStrike" kern="1200" cap="none" spc="0" normalizeH="0" baseline="0" noProof="0" dirty="0" smtClean="0">
                <a:ln>
                  <a:noFill/>
                </a:ln>
                <a:solidFill>
                  <a:srgbClr val="00B000">
                    <a:lumMod val="75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che può essere </a:t>
            </a:r>
            <a:r>
              <a:rPr kumimoji="0" lang="it-IT" sz="2000" b="1" i="1" u="none" strike="noStrike" kern="1200" cap="none" spc="-40" normalizeH="0" baseline="0" noProof="0" dirty="0">
                <a:ln>
                  <a:noFill/>
                </a:ln>
                <a:solidFill>
                  <a:srgbClr val="00B000">
                    <a:lumMod val="75000"/>
                  </a:srgbClr>
                </a:solidFill>
                <a:effectLst>
                  <a:outerShdw blurRad="38100" dist="38100" dir="2700000" algn="tl">
                    <a:srgbClr val="000000"/>
                  </a:outerShdw>
                </a:effectLst>
                <a:uLnTx/>
                <a:uFillTx/>
                <a:latin typeface="Arial Narrow" pitchFamily="34" charset="0"/>
                <a:ea typeface="+mn-ea"/>
                <a:cs typeface="Times New Roman" pitchFamily="18" charset="0"/>
              </a:rPr>
              <a:t>adottato nei casi di militari affetti da patologie che, dopo le necessarie cure</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mediche o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interventi chirurgici </a:t>
            </a:r>
            <a:r>
              <a:rPr kumimoji="0" lang="it-IT" sz="2000" b="1" i="1" u="none" strike="noStrike" kern="1200" cap="none" spc="-40" normalizeH="0" baseline="0" noProof="0" dirty="0">
                <a:ln>
                  <a:noFill/>
                </a:ln>
                <a:solidFill>
                  <a:srgbClr val="00B000">
                    <a:lumMod val="75000"/>
                  </a:srgbClr>
                </a:solidFill>
                <a:effectLst>
                  <a:outerShdw blurRad="38100" dist="38100" dir="2700000" algn="tl">
                    <a:srgbClr val="000000"/>
                  </a:outerShdw>
                </a:effectLst>
                <a:uLnTx/>
                <a:uFillTx/>
                <a:latin typeface="Arial Narrow" pitchFamily="34" charset="0"/>
                <a:ea typeface="+mn-ea"/>
                <a:cs typeface="Times New Roman" pitchFamily="18" charset="0"/>
              </a:rPr>
              <a:t>ed il conseguente congruo periodo di riposo</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40" normalizeH="0" baseline="0" noProof="0" dirty="0">
                <a:ln>
                  <a:noFill/>
                </a:ln>
                <a:solidFill>
                  <a:srgbClr val="00B000">
                    <a:lumMod val="75000"/>
                  </a:srgbClr>
                </a:solidFill>
                <a:effectLst>
                  <a:outerShdw blurRad="38100" dist="38100" dir="2700000" algn="tl">
                    <a:srgbClr val="000000"/>
                  </a:outerShdw>
                </a:effectLst>
                <a:uLnTx/>
                <a:uFillTx/>
                <a:latin typeface="Arial Narrow" pitchFamily="34" charset="0"/>
                <a:ea typeface="+mn-ea"/>
                <a:cs typeface="Times New Roman" pitchFamily="18" charset="0"/>
              </a:rPr>
              <a:t>recuperino una condizione di salute tale da consentirne l’iniziale impiego in mansioni che non comportino particolare impegno psico-fisico</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p>
        </p:txBody>
      </p:sp>
      <p:grpSp>
        <p:nvGrpSpPr>
          <p:cNvPr id="68616" name="Group 27"/>
          <p:cNvGrpSpPr>
            <a:grpSpLocks/>
          </p:cNvGrpSpPr>
          <p:nvPr/>
        </p:nvGrpSpPr>
        <p:grpSpPr bwMode="auto">
          <a:xfrm>
            <a:off x="165100" y="592138"/>
            <a:ext cx="8807450" cy="666750"/>
            <a:chOff x="669" y="609"/>
            <a:chExt cx="2222" cy="428"/>
          </a:xfrm>
        </p:grpSpPr>
        <p:sp>
          <p:nvSpPr>
            <p:cNvPr id="68618"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20" name="Text Box 29"/>
            <p:cNvSpPr txBox="1">
              <a:spLocks noChangeArrowheads="1"/>
            </p:cNvSpPr>
            <p:nvPr/>
          </p:nvSpPr>
          <p:spPr bwMode="auto">
            <a:xfrm>
              <a:off x="673" y="692"/>
              <a:ext cx="2207"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9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VALUTAZIONE DELL’IDONEITA’ AL SERVIZIO DEI MILITARI IN SERVIZIO PERMANENTE</a:t>
              </a:r>
            </a:p>
          </p:txBody>
        </p:sp>
      </p:grpSp>
      <p:sp>
        <p:nvSpPr>
          <p:cNvPr id="14" name="Rectangle 451"/>
          <p:cNvSpPr>
            <a:spLocks noChangeArrowheads="1"/>
          </p:cNvSpPr>
          <p:nvPr/>
        </p:nvSpPr>
        <p:spPr bwMode="auto">
          <a:xfrm>
            <a:off x="107950" y="5964238"/>
            <a:ext cx="8785225" cy="862012"/>
          </a:xfrm>
          <a:prstGeom prst="rect">
            <a:avLst/>
          </a:prstGeom>
          <a:noFill/>
          <a:ln>
            <a:noFill/>
          </a:ln>
          <a:extLst/>
        </p:spPr>
        <p:txBody>
          <a:bodyPr>
            <a:spAutoFit/>
          </a:bodyPr>
          <a:lstStyle/>
          <a:p>
            <a:pPr marL="174625" marR="0" lvl="0" indent="-174625" algn="just" defTabSz="914400" rtl="0" eaLnBrk="1" fontAlgn="base" latinLnBrk="0" hangingPunct="1">
              <a:lnSpc>
                <a:spcPct val="100000"/>
              </a:lnSpc>
              <a:spcBef>
                <a:spcPct val="0"/>
              </a:spcBef>
              <a:spcAft>
                <a:spcPct val="0"/>
              </a:spcAft>
              <a:buClrTx/>
              <a:buSzTx/>
              <a:buFontTx/>
              <a:buNone/>
              <a:tabLst/>
              <a:defRPr/>
            </a:pPr>
            <a:r>
              <a:rPr kumimoji="0" lang="it-IT" sz="1800" b="1" i="0" u="none" strike="noStrike" kern="1200" cap="none" spc="-2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 	PML adottato dall’EI. L’AM adotta un analogo provvedimento denominato E.S.A.G.</a:t>
            </a:r>
          </a:p>
          <a:p>
            <a:pPr marL="174625" marR="0" lvl="0" indent="0" algn="just" defTabSz="914400"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2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Per l’Esercito, al termine del periodo fissato (di sei mesi, ripetibile, per una sola volta, fino ad un massimo di un anno complessivo) deve essere emesso un giudizio di idoneità o inidoneità al servizio.</a:t>
            </a:r>
          </a:p>
        </p:txBody>
      </p:sp>
    </p:spTree>
    <p:extLst>
      <p:ext uri="{BB962C8B-B14F-4D97-AF65-F5344CB8AC3E}">
        <p14:creationId xmlns:p14="http://schemas.microsoft.com/office/powerpoint/2010/main" val="1051407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70659" name="Segnaposto numero diapositiva 4"/>
          <p:cNvSpPr txBox="1">
            <a:spLocks noGrp="1"/>
          </p:cNvSpPr>
          <p:nvPr/>
        </p:nvSpPr>
        <p:spPr bwMode="auto">
          <a:xfrm>
            <a:off x="8704263" y="6546850"/>
            <a:ext cx="4476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F5A16E1D-261B-4410-B020-07AC296A4982}"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33</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70660" name="Gruppo 13"/>
          <p:cNvGrpSpPr>
            <a:grpSpLocks/>
          </p:cNvGrpSpPr>
          <p:nvPr/>
        </p:nvGrpSpPr>
        <p:grpSpPr bwMode="auto">
          <a:xfrm>
            <a:off x="36513" y="44450"/>
            <a:ext cx="9058275" cy="522288"/>
            <a:chOff x="36709" y="44066"/>
            <a:chExt cx="9057933" cy="522921"/>
          </a:xfrm>
        </p:grpSpPr>
        <p:sp>
          <p:nvSpPr>
            <p:cNvPr id="70668"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7066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1027"/>
          <p:cNvSpPr txBox="1">
            <a:spLocks noChangeArrowheads="1"/>
          </p:cNvSpPr>
          <p:nvPr/>
        </p:nvSpPr>
        <p:spPr bwMode="auto">
          <a:xfrm>
            <a:off x="179388" y="1644650"/>
            <a:ext cx="8785225" cy="1843088"/>
          </a:xfrm>
          <a:prstGeom prst="rect">
            <a:avLst/>
          </a:prstGeom>
          <a:blipFill dpi="0" rotWithShape="1">
            <a:blip r:embed="rId5"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1" i="0" u="none" strike="noStrike" kern="1200" cap="none" spc="0" normalizeH="0" baseline="0" noProof="0" dirty="0" smtClean="0">
                <a:ln>
                  <a:noFill/>
                </a:ln>
                <a:solidFill>
                  <a:sysClr val="windowText" lastClr="000000"/>
                </a:solidFill>
                <a:effectLst/>
                <a:uLnTx/>
                <a:uFillTx/>
                <a:latin typeface="Arial"/>
                <a:ea typeface="+mn-ea"/>
                <a:cs typeface="+mn-cs"/>
              </a:rPr>
              <a:t>TEMPORANEAMENTE NON IDONEO AL SERVIZIO MILITARE INCONDIZIONATO</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charset="0"/>
              <a:buNone/>
              <a:tabLst>
                <a:tab pos="450850" algn="l"/>
              </a:tabLst>
              <a:defRPr/>
            </a:pP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Giudizio adottato quando il militare si trova in stato di malattia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o di convalescenza ovvero non è guarito</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 o non ha ancora recuperato l’efficienza psico-fisica per l’espletamento dell’incarico ricoperto</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Il periodo viene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fissato in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relazione alla prognosi presumibile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(non può, comunque, di norma superare i 2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anni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nel quinquennio).</a:t>
            </a:r>
          </a:p>
        </p:txBody>
      </p:sp>
      <p:sp>
        <p:nvSpPr>
          <p:cNvPr id="70662" name="CasellaDiTesto 4"/>
          <p:cNvSpPr txBox="1">
            <a:spLocks noChangeArrowheads="1"/>
          </p:cNvSpPr>
          <p:nvPr/>
        </p:nvSpPr>
        <p:spPr bwMode="auto">
          <a:xfrm>
            <a:off x="179388" y="1327150"/>
            <a:ext cx="8785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PROVVEDIMENTI MEDICO-LEGALI</a:t>
            </a:r>
          </a:p>
        </p:txBody>
      </p:sp>
      <p:sp>
        <p:nvSpPr>
          <p:cNvPr id="15" name="Rectangle 1027"/>
          <p:cNvSpPr txBox="1">
            <a:spLocks noChangeArrowheads="1"/>
          </p:cNvSpPr>
          <p:nvPr/>
        </p:nvSpPr>
        <p:spPr bwMode="auto">
          <a:xfrm>
            <a:off x="179388" y="3744913"/>
            <a:ext cx="8785225" cy="2562225"/>
          </a:xfrm>
          <a:prstGeom prst="rect">
            <a:avLst/>
          </a:prstGeom>
          <a:blipFill dpi="0" rotWithShape="1">
            <a:blip r:embed="rId5"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1" i="0" u="none" strike="noStrike" kern="1200" cap="none" spc="0" normalizeH="0" baseline="0" noProof="0" dirty="0">
                <a:ln>
                  <a:noFill/>
                </a:ln>
                <a:solidFill>
                  <a:sysClr val="windowText" lastClr="000000"/>
                </a:solidFill>
                <a:effectLst/>
                <a:uLnTx/>
                <a:uFillTx/>
                <a:latin typeface="Arial"/>
                <a:ea typeface="+mn-ea"/>
                <a:cs typeface="+mn-cs"/>
              </a:rPr>
              <a:t>	</a:t>
            </a:r>
            <a:r>
              <a:rPr kumimoji="0" lang="it-IT" sz="1600" b="1" i="0" u="none" strike="noStrike" kern="1200" cap="none" spc="0" normalizeH="0" baseline="0" noProof="0" dirty="0" smtClean="0">
                <a:ln>
                  <a:noFill/>
                </a:ln>
                <a:solidFill>
                  <a:sysClr val="windowText" lastClr="000000"/>
                </a:solidFill>
                <a:effectLst/>
                <a:uLnTx/>
                <a:uFillTx/>
                <a:latin typeface="Arial"/>
                <a:ea typeface="+mn-ea"/>
                <a:cs typeface="+mn-cs"/>
              </a:rPr>
              <a:t>PERMANENTEMENTE NON IDONEO AL SERVIZIO MILITARE IN MODO PARZIALE</a:t>
            </a:r>
            <a:r>
              <a:rPr kumimoji="0" lang="it-IT" sz="1800" b="1" i="0" u="none" strike="noStrike" kern="1200" cap="none" spc="0" normalizeH="0" baseline="0" noProof="0" dirty="0" smtClean="0">
                <a:ln>
                  <a:noFill/>
                </a:ln>
                <a:solidFill>
                  <a:sysClr val="windowText" lastClr="000000"/>
                </a:solidFill>
                <a:effectLst/>
                <a:uLnTx/>
                <a:uFillTx/>
                <a:latin typeface="Arial"/>
                <a:ea typeface="+mn-ea"/>
                <a:cs typeface="+mn-cs"/>
              </a:rPr>
              <a:t>*</a:t>
            </a:r>
          </a:p>
          <a:p>
            <a:pPr marL="0" marR="0" lvl="0" indent="0" algn="just" defTabSz="914400" rtl="0" eaLnBrk="0" fontAlgn="base" latinLnBrk="0" hangingPunct="0">
              <a:lnSpc>
                <a:spcPct val="100000"/>
              </a:lnSpc>
              <a:spcBef>
                <a:spcPct val="0"/>
              </a:spcBef>
              <a:spcAft>
                <a:spcPct val="0"/>
              </a:spcAft>
              <a:buClrTx/>
              <a:buSzTx/>
              <a:buFont typeface="Arial" charset="0"/>
              <a:buNone/>
              <a:tabLst>
                <a:tab pos="450850" algn="l"/>
              </a:tabLst>
              <a:defRPr/>
            </a:pPr>
            <a:endParaRPr kumimoji="0" lang="it-IT" sz="8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charset="0"/>
              <a:buNone/>
              <a:tabLst>
                <a:tab pos="450850" algn="l"/>
              </a:tabLst>
              <a:defRPr/>
            </a:pPr>
            <a:r>
              <a:rPr kumimoji="0" lang="it-IT" sz="2000" b="1" i="1" u="none" strike="noStrike" kern="1200" cap="none" spc="-40" normalizeH="0" baseline="0" noProof="0" dirty="0">
                <a:ln>
                  <a:noFill/>
                </a:ln>
                <a:solidFill>
                  <a:srgbClr val="FF9900"/>
                </a:solidFill>
                <a:effectLst>
                  <a:outerShdw blurRad="38100" dist="38100" dir="2700000" algn="tl">
                    <a:srgbClr val="000000"/>
                  </a:outerShdw>
                </a:effectLst>
                <a:uLnTx/>
                <a:uFillTx/>
                <a:latin typeface="Arial Narrow" pitchFamily="34" charset="0"/>
                <a:ea typeface="+mn-ea"/>
                <a:cs typeface="Times New Roman" pitchFamily="18" charset="0"/>
              </a:rPr>
              <a:t>Istituto</a:t>
            </a:r>
            <a:r>
              <a:rPr kumimoji="0" lang="it-IT" sz="2000" b="1" i="1" u="none" strike="noStrike" kern="1200" cap="none" spc="0" normalizeH="0" baseline="0" noProof="0" dirty="0" smtClean="0">
                <a:ln>
                  <a:noFill/>
                </a:ln>
                <a:solidFill>
                  <a:srgbClr val="FF9900"/>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introdotto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dal DPR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738/81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Utilizzazione del personale delle forze di polizia invalido per causa di servizio) ed </a:t>
            </a:r>
            <a:r>
              <a:rPr kumimoji="0" lang="it-IT" sz="2000" b="1" i="1" u="none" strike="noStrike" kern="1200" cap="none" spc="-40" normalizeH="0" baseline="0" noProof="0" dirty="0">
                <a:ln>
                  <a:noFill/>
                </a:ln>
                <a:solidFill>
                  <a:srgbClr val="FF9900"/>
                </a:solidFill>
                <a:effectLst>
                  <a:outerShdw blurRad="38100" dist="38100" dir="2700000" algn="tl">
                    <a:srgbClr val="000000"/>
                  </a:outerShdw>
                </a:effectLst>
                <a:uLnTx/>
                <a:uFillTx/>
                <a:latin typeface="Arial Narrow" pitchFamily="34" charset="0"/>
                <a:ea typeface="+mn-ea"/>
                <a:cs typeface="Times New Roman" pitchFamily="18" charset="0"/>
              </a:rPr>
              <a:t>esteso ai militari in servizio permanente</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che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abbiano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contratto infermità riconosciute dipendenti da causa di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servizio, </a:t>
            </a:r>
            <a:r>
              <a:rPr kumimoji="0" lang="it-IT" sz="2000" b="1" i="1" u="none" strike="noStrike" kern="1200" cap="none" spc="-40" normalizeH="0" baseline="0" noProof="0" dirty="0">
                <a:ln>
                  <a:noFill/>
                </a:ln>
                <a:solidFill>
                  <a:srgbClr val="FF9900"/>
                </a:solidFill>
                <a:effectLst>
                  <a:outerShdw blurRad="38100" dist="38100" dir="2700000" algn="tl">
                    <a:srgbClr val="000000"/>
                  </a:outerShdw>
                </a:effectLst>
                <a:uLnTx/>
                <a:uFillTx/>
                <a:latin typeface="Arial Narrow" pitchFamily="34" charset="0"/>
                <a:ea typeface="+mn-ea"/>
                <a:cs typeface="Times New Roman" pitchFamily="18" charset="0"/>
              </a:rPr>
              <a:t>dalla Legge 68/99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(Norme per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il diritto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al lavoro dei disabili). La permanente inidoneità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parziale è </a:t>
            </a:r>
            <a:r>
              <a:rPr kumimoji="0" lang="it-IT" sz="2000" b="1" i="1" u="none" strike="noStrike" kern="1200" cap="none" spc="-40" normalizeH="0" baseline="0" noProof="0" dirty="0">
                <a:ln>
                  <a:noFill/>
                </a:ln>
                <a:solidFill>
                  <a:srgbClr val="FF9900"/>
                </a:solidFill>
                <a:effectLst>
                  <a:outerShdw blurRad="38100" dist="38100" dir="2700000" algn="tl">
                    <a:srgbClr val="000000"/>
                  </a:outerShdw>
                </a:effectLst>
                <a:uLnTx/>
                <a:uFillTx/>
                <a:latin typeface="Arial Narrow" pitchFamily="34" charset="0"/>
                <a:ea typeface="+mn-ea"/>
                <a:cs typeface="Times New Roman" pitchFamily="18" charset="0"/>
              </a:rPr>
              <a:t>compatibile</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di massima, </a:t>
            </a:r>
            <a:r>
              <a:rPr kumimoji="0" lang="it-IT" sz="2000" b="1" i="1" u="none" strike="noStrike" kern="1200" cap="none" spc="-40" normalizeH="0" baseline="0" noProof="0" dirty="0">
                <a:ln>
                  <a:noFill/>
                </a:ln>
                <a:solidFill>
                  <a:srgbClr val="FF9900"/>
                </a:solidFill>
                <a:effectLst>
                  <a:outerShdw blurRad="38100" dist="38100" dir="2700000" algn="tl">
                    <a:srgbClr val="000000"/>
                  </a:outerShdw>
                </a:effectLst>
                <a:uLnTx/>
                <a:uFillTx/>
                <a:latin typeface="Arial Narrow" pitchFamily="34" charset="0"/>
                <a:ea typeface="+mn-ea"/>
                <a:cs typeface="Times New Roman" pitchFamily="18" charset="0"/>
              </a:rPr>
              <a:t>con menomazioni, giudicate dipendenti da causa di servizio, ascrivibili alla 4^ o 5^ categoria della tabella A</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p:txBody>
      </p:sp>
      <p:grpSp>
        <p:nvGrpSpPr>
          <p:cNvPr id="70664" name="Group 27"/>
          <p:cNvGrpSpPr>
            <a:grpSpLocks/>
          </p:cNvGrpSpPr>
          <p:nvPr/>
        </p:nvGrpSpPr>
        <p:grpSpPr bwMode="auto">
          <a:xfrm>
            <a:off x="165100" y="592138"/>
            <a:ext cx="8807450" cy="666750"/>
            <a:chOff x="669" y="609"/>
            <a:chExt cx="2222" cy="428"/>
          </a:xfrm>
        </p:grpSpPr>
        <p:sp>
          <p:nvSpPr>
            <p:cNvPr id="70666"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7" name="Text Box 29"/>
            <p:cNvSpPr txBox="1">
              <a:spLocks noChangeArrowheads="1"/>
            </p:cNvSpPr>
            <p:nvPr/>
          </p:nvSpPr>
          <p:spPr bwMode="auto">
            <a:xfrm>
              <a:off x="673" y="692"/>
              <a:ext cx="2207"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9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VALUTAZIONE DELL’IDONEITA’ AL SERVIZIO DEI MILITARI IN SERVIZIO PERMANENTE</a:t>
              </a:r>
            </a:p>
          </p:txBody>
        </p:sp>
      </p:grpSp>
      <p:sp>
        <p:nvSpPr>
          <p:cNvPr id="14" name="Rectangle 451"/>
          <p:cNvSpPr>
            <a:spLocks noChangeArrowheads="1"/>
          </p:cNvSpPr>
          <p:nvPr/>
        </p:nvSpPr>
        <p:spPr bwMode="auto">
          <a:xfrm>
            <a:off x="107950" y="6357938"/>
            <a:ext cx="8785225" cy="368300"/>
          </a:xfrm>
          <a:prstGeom prst="rect">
            <a:avLst/>
          </a:prstGeom>
          <a:noFill/>
          <a:ln>
            <a:noFill/>
          </a:ln>
          <a:extLst/>
        </p:spPr>
        <p:txBody>
          <a:bodyPr>
            <a:spAutoFit/>
          </a:bodyPr>
          <a:lstStyle/>
          <a:p>
            <a:pPr marL="174625" marR="0" lvl="0" indent="-174625" algn="just" defTabSz="914400" rtl="0" eaLnBrk="1" fontAlgn="base" latinLnBrk="0" hangingPunct="1">
              <a:lnSpc>
                <a:spcPct val="100000"/>
              </a:lnSpc>
              <a:spcBef>
                <a:spcPct val="0"/>
              </a:spcBef>
              <a:spcAft>
                <a:spcPct val="0"/>
              </a:spcAft>
              <a:buClrTx/>
              <a:buSzTx/>
              <a:buFontTx/>
              <a:buNone/>
              <a:tabLst/>
              <a:defRPr/>
            </a:pPr>
            <a:r>
              <a:rPr kumimoji="0" lang="it-IT" sz="1800" b="1" i="0" u="none" strike="noStrike" kern="1200" cap="none" spc="-2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 	Provvedimento Medico-Legale adottato da EI , AM e CC</a:t>
            </a:r>
          </a:p>
        </p:txBody>
      </p:sp>
    </p:spTree>
    <p:extLst>
      <p:ext uri="{BB962C8B-B14F-4D97-AF65-F5344CB8AC3E}">
        <p14:creationId xmlns:p14="http://schemas.microsoft.com/office/powerpoint/2010/main" val="28143467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72707" name="Segnaposto numero diapositiva 4"/>
          <p:cNvSpPr txBox="1">
            <a:spLocks noGrp="1"/>
          </p:cNvSpPr>
          <p:nvPr/>
        </p:nvSpPr>
        <p:spPr bwMode="auto">
          <a:xfrm>
            <a:off x="8704263" y="6546850"/>
            <a:ext cx="4476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7AF6501F-9F0F-46B5-8550-574F6F428D6A}"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34</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72708" name="Gruppo 13"/>
          <p:cNvGrpSpPr>
            <a:grpSpLocks/>
          </p:cNvGrpSpPr>
          <p:nvPr/>
        </p:nvGrpSpPr>
        <p:grpSpPr bwMode="auto">
          <a:xfrm>
            <a:off x="36513" y="44450"/>
            <a:ext cx="9058275" cy="522288"/>
            <a:chOff x="36709" y="44066"/>
            <a:chExt cx="9057933" cy="522921"/>
          </a:xfrm>
        </p:grpSpPr>
        <p:sp>
          <p:nvSpPr>
            <p:cNvPr id="72714"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727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1027"/>
          <p:cNvSpPr txBox="1">
            <a:spLocks noChangeArrowheads="1"/>
          </p:cNvSpPr>
          <p:nvPr/>
        </p:nvSpPr>
        <p:spPr bwMode="auto">
          <a:xfrm>
            <a:off x="179388" y="2076450"/>
            <a:ext cx="8785225" cy="4305300"/>
          </a:xfrm>
          <a:prstGeom prst="rect">
            <a:avLst/>
          </a:prstGeom>
          <a:blipFill dpi="0" rotWithShape="1">
            <a:blip r:embed="rId5"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it-IT" sz="1600" b="1" i="0" u="none" strike="noStrike" kern="1200" cap="none" spc="0" normalizeH="0" baseline="0" noProof="0" dirty="0">
                <a:ln>
                  <a:noFill/>
                </a:ln>
                <a:solidFill>
                  <a:sysClr val="windowText" lastClr="000000"/>
                </a:solidFill>
                <a:effectLst/>
                <a:uLnTx/>
                <a:uFillTx/>
                <a:latin typeface="Arial"/>
                <a:ea typeface="+mn-ea"/>
                <a:cs typeface="+mn-cs"/>
              </a:rPr>
              <a:t>PERMANENTEMENTE NON IDONEO AL SERVIZIO MILITARE IN MODO </a:t>
            </a:r>
            <a:r>
              <a:rPr kumimoji="0" lang="it-IT" sz="1600" b="1" i="0" u="none" strike="noStrike" kern="1200" cap="none" spc="0" normalizeH="0" baseline="0" noProof="0" dirty="0" smtClean="0">
                <a:ln>
                  <a:noFill/>
                </a:ln>
                <a:solidFill>
                  <a:sysClr val="windowText" lastClr="000000"/>
                </a:solidFill>
                <a:effectLst/>
                <a:uLnTx/>
                <a:uFillTx/>
                <a:latin typeface="Arial"/>
                <a:ea typeface="+mn-ea"/>
                <a:cs typeface="+mn-cs"/>
              </a:rPr>
              <a:t>ASSOLUTO</a:t>
            </a:r>
          </a:p>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 typeface="Arial" charset="0"/>
              <a:buNone/>
              <a:tabLst>
                <a:tab pos="450850" algn="l"/>
              </a:tabLst>
              <a:defRPr/>
            </a:pP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Giudizio adottato</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tassativamente,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in presenza di menomazioni ascrivibili alla 1^, 2^ e 3^ categoria della Tabella A o, anche a categoria inferiore, quando le patologie sono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evidentemente</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 incompatibili con l’espletamento del servizio militare</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0" marR="0" lvl="0" indent="0" algn="just" defTabSz="914400" rtl="0" eaLnBrk="0" fontAlgn="base" latinLnBrk="0" hangingPunct="0">
              <a:lnSpc>
                <a:spcPct val="150000"/>
              </a:lnSpc>
              <a:spcBef>
                <a:spcPts val="1200"/>
              </a:spcBef>
              <a:spcAft>
                <a:spcPct val="0"/>
              </a:spcAft>
              <a:buClrTx/>
              <a:buSzTx/>
              <a:buFont typeface="Arial" charset="0"/>
              <a:buNone/>
              <a:tabLst>
                <a:tab pos="450850" algn="l"/>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Il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giudizio di permanente non idoneità deve essere adottato,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di massima, al termine di tutti i periodi di aspettativa previsti dalle disposizioni </a:t>
            </a: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vigenti,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comprese quelle relative alla  non computabilità delle assenze usufruite sia per l’effettuazione di terapia salvavita sia  a causa di patologie riconosciute dipendenti da causa di servizio o insorte a seguito di missioni internazionali.</a:t>
            </a:r>
          </a:p>
          <a:p>
            <a:pPr marL="0" marR="0" lvl="0" indent="0" algn="just" defTabSz="914400" rtl="0" eaLnBrk="0" fontAlgn="base" latinLnBrk="0" hangingPunct="0">
              <a:lnSpc>
                <a:spcPct val="100000"/>
              </a:lnSpc>
              <a:spcBef>
                <a:spcPct val="0"/>
              </a:spcBef>
              <a:spcAft>
                <a:spcPct val="0"/>
              </a:spcAft>
              <a:buClrTx/>
              <a:buSzTx/>
              <a:buFont typeface="Arial" charset="0"/>
              <a:buNone/>
              <a:tabLst>
                <a:tab pos="450850" algn="l"/>
              </a:tabLst>
              <a:defRPr/>
            </a:pPr>
            <a:endPar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72710" name="CasellaDiTesto 4"/>
          <p:cNvSpPr txBox="1">
            <a:spLocks noChangeArrowheads="1"/>
          </p:cNvSpPr>
          <p:nvPr/>
        </p:nvSpPr>
        <p:spPr bwMode="auto">
          <a:xfrm>
            <a:off x="179388" y="1614488"/>
            <a:ext cx="8785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PROVVEDIMENTI MEDICO-LEGALI</a:t>
            </a:r>
          </a:p>
        </p:txBody>
      </p:sp>
      <p:grpSp>
        <p:nvGrpSpPr>
          <p:cNvPr id="72711" name="Group 27"/>
          <p:cNvGrpSpPr>
            <a:grpSpLocks/>
          </p:cNvGrpSpPr>
          <p:nvPr/>
        </p:nvGrpSpPr>
        <p:grpSpPr bwMode="auto">
          <a:xfrm>
            <a:off x="165100" y="703263"/>
            <a:ext cx="8807450" cy="666750"/>
            <a:chOff x="669" y="609"/>
            <a:chExt cx="2222" cy="428"/>
          </a:xfrm>
        </p:grpSpPr>
        <p:sp>
          <p:nvSpPr>
            <p:cNvPr id="72712"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7" name="Text Box 29"/>
            <p:cNvSpPr txBox="1">
              <a:spLocks noChangeArrowheads="1"/>
            </p:cNvSpPr>
            <p:nvPr/>
          </p:nvSpPr>
          <p:spPr bwMode="auto">
            <a:xfrm>
              <a:off x="673" y="692"/>
              <a:ext cx="2207"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9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VALUTAZIONE DELL’IDONEITA’ AL SERVIZIO DEI MILITARI IN SERVIZIO PERMANENTE</a:t>
              </a:r>
            </a:p>
          </p:txBody>
        </p:sp>
      </p:grpSp>
    </p:spTree>
    <p:extLst>
      <p:ext uri="{BB962C8B-B14F-4D97-AF65-F5344CB8AC3E}">
        <p14:creationId xmlns:p14="http://schemas.microsoft.com/office/powerpoint/2010/main" val="30003598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74755" name="Segnaposto numero diapositiva 4"/>
          <p:cNvSpPr txBox="1">
            <a:spLocks noGrp="1"/>
          </p:cNvSpPr>
          <p:nvPr/>
        </p:nvSpPr>
        <p:spPr bwMode="auto">
          <a:xfrm>
            <a:off x="8704263" y="6546850"/>
            <a:ext cx="4476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9DCC96A1-687F-431D-A07F-74C981BCC09C}"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35</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74756" name="Gruppo 13"/>
          <p:cNvGrpSpPr>
            <a:grpSpLocks/>
          </p:cNvGrpSpPr>
          <p:nvPr/>
        </p:nvGrpSpPr>
        <p:grpSpPr bwMode="auto">
          <a:xfrm>
            <a:off x="36513" y="44450"/>
            <a:ext cx="9058275" cy="522288"/>
            <a:chOff x="36709" y="44066"/>
            <a:chExt cx="9057933" cy="522921"/>
          </a:xfrm>
        </p:grpSpPr>
        <p:sp>
          <p:nvSpPr>
            <p:cNvPr id="74764"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7476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1027"/>
          <p:cNvSpPr txBox="1">
            <a:spLocks noChangeArrowheads="1"/>
          </p:cNvSpPr>
          <p:nvPr/>
        </p:nvSpPr>
        <p:spPr bwMode="auto">
          <a:xfrm>
            <a:off x="179388" y="1816100"/>
            <a:ext cx="8785225" cy="1828800"/>
          </a:xfrm>
          <a:prstGeom prst="rect">
            <a:avLst/>
          </a:prstGeom>
          <a:blipFill dpi="0" rotWithShape="1">
            <a:blip r:embed="rId5"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0" marR="0" lvl="0" indent="0" algn="just" defTabSz="914400" rtl="0" eaLnBrk="0" fontAlgn="base" latinLnBrk="0" hangingPunct="0">
              <a:lnSpc>
                <a:spcPct val="100000"/>
              </a:lnSpc>
              <a:spcBef>
                <a:spcPts val="0"/>
              </a:spcBef>
              <a:spcAft>
                <a:spcPct val="0"/>
              </a:spcAft>
              <a:buClrTx/>
              <a:buSzTx/>
              <a:buFont typeface="Arial" charset="0"/>
              <a:buNone/>
              <a:tabLst>
                <a:tab pos="450850" algn="l"/>
              </a:tabLst>
              <a:defRPr/>
            </a:pPr>
            <a:r>
              <a:rPr kumimoji="0" lang="it-IT" sz="2000" b="1" i="1" u="none" strike="noStrike" kern="1200" cap="none" spc="-5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OBIETTIVO DEL LEGISLATORE</a:t>
            </a:r>
            <a:r>
              <a:rPr kumimoji="0" lang="it-IT" sz="2000" b="1" i="1" u="none" strike="noStrike" kern="1200" cap="none" spc="-5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r>
              <a:rPr kumimoji="0" lang="it-IT" sz="2000" b="1" i="1" u="none" strike="noStrike" kern="1200" cap="none" spc="-5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 </a:t>
            </a:r>
            <a:r>
              <a:rPr kumimoji="0" lang="it-IT" sz="2000" b="1" i="1" u="none" strike="noStrike" kern="1200" cap="none" spc="-5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In assenza di rapporto d’impiego, </a:t>
            </a:r>
            <a:r>
              <a:rPr kumimoji="0" lang="it-IT" sz="2000" b="1" i="1" u="none" strike="noStrike" kern="1200" cap="none" spc="-5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agire preventivamente e prioritariamente a </a:t>
            </a:r>
            <a:r>
              <a:rPr kumimoji="0" lang="it-IT" sz="2000" b="1" i="1" u="none" strike="noStrike" kern="1200" cap="none" spc="-5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r>
              <a:rPr kumimoji="0" lang="it-IT" sz="2000" b="1" i="1" u="none" strike="noStrike" kern="1200" cap="none" spc="-5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Tutela </a:t>
            </a:r>
            <a:r>
              <a:rPr kumimoji="0" lang="it-IT" sz="2000" b="1" i="1" u="none" strike="noStrike" kern="1200" cap="none" spc="-5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della salute</a:t>
            </a:r>
            <a:r>
              <a:rPr kumimoji="0" lang="it-IT" sz="2000" b="1" i="1" u="none" strike="noStrike" kern="1200" cap="none" spc="-5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5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dell’individuo</a:t>
            </a:r>
            <a:r>
              <a:rPr kumimoji="0" lang="it-IT" sz="2000" b="1" i="1" u="none" strike="noStrike" kern="1200" cap="none" spc="-5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allo scopo di evitare l’esposizione, di soggetti affetti da patologie, alle «gravose» condizioni di lavoro imposte dalla «vita militare».</a:t>
            </a:r>
          </a:p>
          <a:p>
            <a:pPr marL="0" marR="0" lvl="0" indent="0" algn="just" defTabSz="914400" rtl="0" eaLnBrk="0" fontAlgn="base" latinLnBrk="0" hangingPunct="0">
              <a:lnSpc>
                <a:spcPct val="100000"/>
              </a:lnSpc>
              <a:spcBef>
                <a:spcPts val="600"/>
              </a:spcBef>
              <a:spcAft>
                <a:spcPct val="0"/>
              </a:spcAft>
              <a:buClrTx/>
              <a:buSzTx/>
              <a:buFont typeface="Arial" charset="0"/>
              <a:buNone/>
              <a:tabLst>
                <a:tab pos="450850" algn="l"/>
              </a:tabLst>
              <a:defRPr/>
            </a:pPr>
            <a:r>
              <a:rPr kumimoji="0" lang="it-IT" sz="2000" b="1" i="1" u="none" strike="noStrike" kern="1200" cap="none" spc="-5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COME?</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Attraverso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l’</a:t>
            </a:r>
            <a:r>
              <a:rPr kumimoji="0" lang="it-IT" sz="2000" b="1" i="1" u="none" strike="noStrike" kern="1200" cap="none" spc="-5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adozione di norme</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5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stringenti</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che garantiscono una sostanziale «uniformità nei giudizi».</a:t>
            </a:r>
          </a:p>
          <a:p>
            <a:pPr marL="0" marR="0" lvl="0" indent="0" algn="just" defTabSz="914400" rtl="0" eaLnBrk="0" fontAlgn="base" latinLnBrk="0" hangingPunct="0">
              <a:lnSpc>
                <a:spcPct val="100000"/>
              </a:lnSpc>
              <a:spcBef>
                <a:spcPts val="600"/>
              </a:spcBef>
              <a:spcAft>
                <a:spcPct val="0"/>
              </a:spcAft>
              <a:buClrTx/>
              <a:buSzTx/>
              <a:buFont typeface="Arial" charset="0"/>
              <a:buNone/>
              <a:tabLst>
                <a:tab pos="450850" algn="l"/>
              </a:tabLst>
              <a:defRPr/>
            </a:pPr>
            <a:endPar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74758" name="CasellaDiTesto 4"/>
          <p:cNvSpPr txBox="1">
            <a:spLocks noChangeArrowheads="1"/>
          </p:cNvSpPr>
          <p:nvPr/>
        </p:nvSpPr>
        <p:spPr bwMode="auto">
          <a:xfrm>
            <a:off x="179388" y="1477963"/>
            <a:ext cx="8785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ASPIRANTI AL RECLUTAMENTO NELL FA/CC – MILITARI IN SERVIZIO TEMPORANEO</a:t>
            </a:r>
          </a:p>
        </p:txBody>
      </p:sp>
      <p:grpSp>
        <p:nvGrpSpPr>
          <p:cNvPr id="74759" name="Group 27"/>
          <p:cNvGrpSpPr>
            <a:grpSpLocks/>
          </p:cNvGrpSpPr>
          <p:nvPr/>
        </p:nvGrpSpPr>
        <p:grpSpPr bwMode="auto">
          <a:xfrm>
            <a:off x="2760663" y="698500"/>
            <a:ext cx="3646487" cy="666750"/>
            <a:chOff x="669" y="609"/>
            <a:chExt cx="2222" cy="428"/>
          </a:xfrm>
        </p:grpSpPr>
        <p:sp>
          <p:nvSpPr>
            <p:cNvPr id="74762"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5" name="Text Box 29"/>
            <p:cNvSpPr txBox="1">
              <a:spLocks noChangeArrowheads="1"/>
            </p:cNvSpPr>
            <p:nvPr/>
          </p:nvSpPr>
          <p:spPr bwMode="auto">
            <a:xfrm>
              <a:off x="670" y="692"/>
              <a:ext cx="2199"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CONSIDERAZIONI FINALI</a:t>
              </a:r>
            </a:p>
          </p:txBody>
        </p:sp>
      </p:grpSp>
      <p:sp>
        <p:nvSpPr>
          <p:cNvPr id="17" name="Rectangle 1027"/>
          <p:cNvSpPr txBox="1">
            <a:spLocks noChangeArrowheads="1"/>
          </p:cNvSpPr>
          <p:nvPr/>
        </p:nvSpPr>
        <p:spPr bwMode="auto">
          <a:xfrm>
            <a:off x="179388" y="4475163"/>
            <a:ext cx="8785225" cy="1833562"/>
          </a:xfrm>
          <a:prstGeom prst="rect">
            <a:avLst/>
          </a:prstGeom>
          <a:blipFill dpi="0" rotWithShape="1">
            <a:blip r:embed="rId5"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endParaRPr kumimoji="0" lang="it-IT" sz="8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0" marR="0" lvl="0" indent="0" algn="just" defTabSz="914400" rtl="0" eaLnBrk="0" fontAlgn="base" latinLnBrk="0" hangingPunct="0">
              <a:lnSpc>
                <a:spcPct val="100000"/>
              </a:lnSpc>
              <a:spcBef>
                <a:spcPts val="0"/>
              </a:spcBef>
              <a:spcAft>
                <a:spcPct val="0"/>
              </a:spcAft>
              <a:buClrTx/>
              <a:buSzTx/>
              <a:buFont typeface="Arial" charset="0"/>
              <a:buNone/>
              <a:tabLst>
                <a:tab pos="450850" algn="l"/>
              </a:tabLst>
              <a:defRPr/>
            </a:pPr>
            <a:r>
              <a:rPr kumimoji="0" lang="it-IT" sz="2000" b="1" i="1" u="none" strike="noStrike" kern="1200" cap="none" spc="-5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OBIETTIVO DEL LEGISLATORE</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In presenza di rapporto d’impiego, </a:t>
            </a:r>
            <a:r>
              <a:rPr kumimoji="0" lang="it-IT" sz="2000" b="1" i="1" u="none" strike="noStrike" kern="1200" cap="none" spc="-5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agire</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5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in modo da </a:t>
            </a: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contemperare</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il principio di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tutela della salute</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con</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il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diritto al lavoro</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5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dell’individuo</a:t>
            </a:r>
            <a:r>
              <a:rPr kumimoji="0" lang="it-IT" sz="2000" b="1" i="1" u="none" strike="noStrike" kern="1200" cap="none" spc="-5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endParaRPr kumimoji="0" lang="it-IT" sz="2000" b="1" i="1" u="none" strike="noStrike" kern="1200" cap="none" spc="-5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0" marR="0" lvl="0" indent="0" algn="just" defTabSz="914400" rtl="0" eaLnBrk="0" fontAlgn="base" latinLnBrk="0" hangingPunct="0">
              <a:lnSpc>
                <a:spcPct val="100000"/>
              </a:lnSpc>
              <a:spcBef>
                <a:spcPts val="600"/>
              </a:spcBef>
              <a:spcAft>
                <a:spcPct val="0"/>
              </a:spcAft>
              <a:buClrTx/>
              <a:buSzTx/>
              <a:buFont typeface="Arial" charset="0"/>
              <a:buNone/>
              <a:tabLst>
                <a:tab pos="450850" algn="l"/>
              </a:tabLst>
              <a:defRPr/>
            </a:pPr>
            <a:r>
              <a:rPr kumimoji="0" lang="it-IT" sz="2000" b="1" i="1" u="none" strike="noStrike" kern="1200" cap="none" spc="-5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COME?</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Attraverso l’</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adozione</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di norme che lasciano</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alle singole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FA/CC ed agli Organi sanitari, un’</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ampia</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discrezionalità</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nelle valutazioni medico-legali di competenza, «imponendo»,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sostanzialmente</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di procedere ad una valutazione «caso per caso».</a:t>
            </a:r>
            <a:endPar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
        <p:nvSpPr>
          <p:cNvPr id="74761" name="CasellaDiTesto 4"/>
          <p:cNvSpPr txBox="1">
            <a:spLocks noChangeArrowheads="1"/>
          </p:cNvSpPr>
          <p:nvPr/>
        </p:nvSpPr>
        <p:spPr bwMode="auto">
          <a:xfrm>
            <a:off x="179388" y="4114800"/>
            <a:ext cx="8785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t>MILITARI IN SERVIZIO PERMANENTE</a:t>
            </a:r>
          </a:p>
        </p:txBody>
      </p:sp>
    </p:spTree>
    <p:extLst>
      <p:ext uri="{BB962C8B-B14F-4D97-AF65-F5344CB8AC3E}">
        <p14:creationId xmlns:p14="http://schemas.microsoft.com/office/powerpoint/2010/main" val="12515070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76803" name="Segnaposto numero diapositiva 4"/>
          <p:cNvSpPr txBox="1">
            <a:spLocks noGrp="1"/>
          </p:cNvSpPr>
          <p:nvPr/>
        </p:nvSpPr>
        <p:spPr bwMode="auto">
          <a:xfrm>
            <a:off x="8704263" y="6546850"/>
            <a:ext cx="4476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5F1E5878-C1A2-403E-B3E2-2F6E8F1A74C9}"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36</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76804" name="Gruppo 13"/>
          <p:cNvGrpSpPr>
            <a:grpSpLocks/>
          </p:cNvGrpSpPr>
          <p:nvPr/>
        </p:nvGrpSpPr>
        <p:grpSpPr bwMode="auto">
          <a:xfrm>
            <a:off x="36513" y="44450"/>
            <a:ext cx="9058275" cy="522288"/>
            <a:chOff x="36709" y="44066"/>
            <a:chExt cx="9057933" cy="522921"/>
          </a:xfrm>
        </p:grpSpPr>
        <p:sp>
          <p:nvSpPr>
            <p:cNvPr id="76809"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768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1027"/>
          <p:cNvSpPr txBox="1">
            <a:spLocks noChangeArrowheads="1"/>
          </p:cNvSpPr>
          <p:nvPr/>
        </p:nvSpPr>
        <p:spPr bwMode="auto">
          <a:xfrm>
            <a:off x="179388" y="2220913"/>
            <a:ext cx="8785225" cy="3871912"/>
          </a:xfrm>
          <a:prstGeom prst="rect">
            <a:avLst/>
          </a:prstGeom>
          <a:blipFill dpi="0" rotWithShape="1">
            <a:blip r:embed="rId5" cstate="print"/>
            <a:srcRect/>
            <a:tile tx="0" ty="0" sx="100000" sy="100000" flip="none" algn="tl"/>
          </a:blipFill>
          <a:ln>
            <a:noFill/>
          </a:ln>
          <a:effectLst>
            <a:outerShdw dist="35921" dir="2700000" algn="ctr" rotWithShape="0">
              <a:srgbClr val="EEECE1"/>
            </a:outerShdw>
          </a:effectLs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ct val="0"/>
              </a:spcAft>
              <a:buClrTx/>
              <a:buSzTx/>
              <a:buFont typeface="Arial" charset="0"/>
              <a:buNone/>
              <a:tabLst>
                <a:tab pos="450850" algn="l"/>
              </a:tabLst>
              <a:defRPr/>
            </a:pP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È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quindi di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fondamentale </a:t>
            </a: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importanza che l’organo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collegiale proceda ad un’attenta valutazione globale e distingua </a:t>
            </a: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le affezioni più rilevanti da quelle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meno </a:t>
            </a: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significative</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Ciò, è particolarmente evidente, ad esempio,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nei casi di malattie </a:t>
            </a: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neoplastiche. In tali casi, infatti, una valutazione superficiale e frettolosa può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condurre alla formulazione di giudizi inappropriati e </a:t>
            </a: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incongrui</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qualora non venissero tenuti in debita considerazione parametri come l’aderenza al programma di </a:t>
            </a: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follow-up,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la </a:t>
            </a: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documentata assenza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di ripresa di </a:t>
            </a: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malattia ,l’evidenza di un significativo  recupero funzionale</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endPar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0" marR="0" lvl="0" indent="0" algn="just" defTabSz="914400" rtl="0" eaLnBrk="0" fontAlgn="base" latinLnBrk="0" hangingPunct="0">
              <a:lnSpc>
                <a:spcPct val="100000"/>
              </a:lnSpc>
              <a:spcBef>
                <a:spcPts val="600"/>
              </a:spcBef>
              <a:spcAft>
                <a:spcPct val="0"/>
              </a:spcAft>
              <a:buClrTx/>
              <a:buSzTx/>
              <a:buFont typeface="Arial" charset="0"/>
              <a:buNone/>
              <a:tabLst>
                <a:tab pos="450850" algn="l"/>
              </a:tabLst>
              <a:defRPr/>
            </a:pP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È indubbio che, in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tali situazioni,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oggi possibili grazie alle affinate terapie farmacologiche e chirurgiche ed alle  moderne capacità di diagnostica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funzionale, </a:t>
            </a: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molti militari danno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sufficienti garanzie di pieno reinserimento in </a:t>
            </a: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servizio</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In questi specifici casi, è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pertanto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possibile e più congruo allo stato di salute reale formulare </a:t>
            </a:r>
            <a:r>
              <a:rPr kumimoji="0" lang="it-IT" sz="2000" b="1" i="1" u="none" strike="noStrike" kern="1200" cap="none" spc="-4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uno dei giudizi </a:t>
            </a:r>
            <a:r>
              <a:rPr kumimoji="0" lang="it-IT" sz="2000" b="1" i="1" u="none" strike="noStrike" kern="1200" cap="none" spc="-4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di idoneità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al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servizio militare. </a:t>
            </a:r>
          </a:p>
        </p:txBody>
      </p:sp>
      <p:grpSp>
        <p:nvGrpSpPr>
          <p:cNvPr id="76806" name="Group 27"/>
          <p:cNvGrpSpPr>
            <a:grpSpLocks/>
          </p:cNvGrpSpPr>
          <p:nvPr/>
        </p:nvGrpSpPr>
        <p:grpSpPr bwMode="auto">
          <a:xfrm>
            <a:off x="2760663" y="1033463"/>
            <a:ext cx="3646487" cy="666750"/>
            <a:chOff x="669" y="609"/>
            <a:chExt cx="2222" cy="428"/>
          </a:xfrm>
        </p:grpSpPr>
        <p:sp>
          <p:nvSpPr>
            <p:cNvPr id="76807"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5" name="Text Box 29"/>
            <p:cNvSpPr txBox="1">
              <a:spLocks noChangeArrowheads="1"/>
            </p:cNvSpPr>
            <p:nvPr/>
          </p:nvSpPr>
          <p:spPr bwMode="auto">
            <a:xfrm>
              <a:off x="670" y="692"/>
              <a:ext cx="2199"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CONSIDERAZIONI FINALI</a:t>
              </a:r>
            </a:p>
          </p:txBody>
        </p:sp>
      </p:grpSp>
    </p:spTree>
    <p:extLst>
      <p:ext uri="{BB962C8B-B14F-4D97-AF65-F5344CB8AC3E}">
        <p14:creationId xmlns:p14="http://schemas.microsoft.com/office/powerpoint/2010/main" val="36918425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tangolo 3"/>
          <p:cNvSpPr/>
          <p:nvPr/>
        </p:nvSpPr>
        <p:spPr>
          <a:xfrm>
            <a:off x="0" y="1370013"/>
            <a:ext cx="9144000" cy="4579937"/>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58370" name="Rectangle 2"/>
          <p:cNvSpPr>
            <a:spLocks noChangeArrowheads="1"/>
          </p:cNvSpPr>
          <p:nvPr/>
        </p:nvSpPr>
        <p:spPr bwMode="auto">
          <a:xfrm>
            <a:off x="1343025" y="2816225"/>
            <a:ext cx="6540500" cy="396875"/>
          </a:xfrm>
          <a:prstGeom prst="rect">
            <a:avLst/>
          </a:prstGeom>
          <a:noFill/>
          <a:ln w="12700">
            <a:noFill/>
            <a:miter lim="800000"/>
            <a:headEnd/>
            <a:tailEnd/>
          </a:ln>
        </p:spPr>
        <p:txBody>
          <a:bodyPr lIns="88335" tIns="44167" rIns="88335" bIns="44167">
            <a:spAutoFit/>
          </a:bodyPr>
          <a:lstStyle/>
          <a:p>
            <a:pPr marL="0" marR="0" lvl="0" indent="0" algn="ctr" defTabSz="884238"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srgbClr val="FFE701"/>
                </a:solidFill>
                <a:effectLst>
                  <a:outerShdw blurRad="38100" dist="38100" dir="2700000" algn="tl">
                    <a:srgbClr val="000000"/>
                  </a:outerShdw>
                </a:effectLst>
                <a:uLnTx/>
                <a:uFillTx/>
                <a:latin typeface="Arial Narrow" pitchFamily="34" charset="0"/>
                <a:ea typeface="+mn-ea"/>
                <a:cs typeface="+mn-cs"/>
              </a:rPr>
              <a:t>Relatore: Col. me Giovanni MICALE</a:t>
            </a:r>
            <a:endParaRPr kumimoji="0" lang="it-IT" sz="17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endParaRPr>
          </a:p>
        </p:txBody>
      </p:sp>
      <p:sp>
        <p:nvSpPr>
          <p:cNvPr id="2" name="Rectangle 2"/>
          <p:cNvSpPr>
            <a:spLocks noChangeArrowheads="1"/>
          </p:cNvSpPr>
          <p:nvPr/>
        </p:nvSpPr>
        <p:spPr bwMode="auto">
          <a:xfrm>
            <a:off x="1258888" y="1989138"/>
            <a:ext cx="6686550" cy="919162"/>
          </a:xfrm>
          <a:prstGeom prst="rect">
            <a:avLst/>
          </a:prstGeom>
          <a:noFill/>
          <a:ln w="12700">
            <a:noFill/>
            <a:miter lim="800000"/>
            <a:headEnd/>
            <a:tailEnd/>
          </a:ln>
        </p:spPr>
        <p:txBody>
          <a:bodyPr lIns="88335" tIns="44167" rIns="88335" bIns="44167">
            <a:spAutoFit/>
          </a:bodyPr>
          <a:lstStyle/>
          <a:p>
            <a:pPr marL="0" marR="0" lvl="0" indent="0" algn="ctr" defTabSz="884238" rtl="0" eaLnBrk="1" fontAlgn="base" latinLnBrk="0" hangingPunct="1">
              <a:lnSpc>
                <a:spcPct val="100000"/>
              </a:lnSpc>
              <a:spcBef>
                <a:spcPct val="0"/>
              </a:spcBef>
              <a:spcAft>
                <a:spcPct val="0"/>
              </a:spcAft>
              <a:buClrTx/>
              <a:buSzTx/>
              <a:buFontTx/>
              <a:buNone/>
              <a:tabLst/>
              <a:defRPr/>
            </a:pPr>
            <a:r>
              <a:rPr kumimoji="0" lang="it-IT" sz="2700" b="1" i="0" u="none" strike="noStrike" kern="1200" cap="none" spc="0" normalizeH="0" baseline="0" noProof="0" dirty="0">
                <a:ln>
                  <a:noFill/>
                </a:ln>
                <a:solidFill>
                  <a:srgbClr val="FFCCFF"/>
                </a:solidFill>
                <a:effectLst>
                  <a:outerShdw blurRad="38100" dist="38100" dir="2700000" algn="tl">
                    <a:srgbClr val="000000"/>
                  </a:outerShdw>
                </a:effectLst>
                <a:uLnTx/>
                <a:uFillTx/>
                <a:latin typeface="Arial Narrow" pitchFamily="34" charset="0"/>
                <a:ea typeface="+mn-ea"/>
                <a:cs typeface="+mn-cs"/>
              </a:rPr>
              <a:t>VALUTAZIONE DELL’IDONEITÀ AL SERVIZIO NELLE FA/CC NEL PAZIENTE ONCOLOGICO</a:t>
            </a:r>
          </a:p>
        </p:txBody>
      </p:sp>
      <p:sp>
        <p:nvSpPr>
          <p:cNvPr id="1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78854" name="Segnaposto numero diapositiva 4"/>
          <p:cNvSpPr txBox="1">
            <a:spLocks noGrp="1"/>
          </p:cNvSpPr>
          <p:nvPr/>
        </p:nvSpPr>
        <p:spPr bwMode="auto">
          <a:xfrm>
            <a:off x="8720138" y="6546850"/>
            <a:ext cx="431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FABAF654-EEFF-4D2C-A1DE-E59040444C9F}"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37</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8" name="Titolo 1"/>
          <p:cNvSpPr txBox="1">
            <a:spLocks/>
          </p:cNvSpPr>
          <p:nvPr/>
        </p:nvSpPr>
        <p:spPr>
          <a:xfrm>
            <a:off x="2901950" y="115888"/>
            <a:ext cx="3384550" cy="1296987"/>
          </a:xfrm>
          <a:prstGeom prst="rect">
            <a:avLst/>
          </a:prstGeom>
        </p:spPr>
        <p:txBody>
          <a:bodyPr/>
          <a:lstStyle>
            <a:lvl1pPr algn="r" rtl="0" eaLnBrk="0" fontAlgn="base" hangingPunct="0">
              <a:spcBef>
                <a:spcPct val="0"/>
              </a:spcBef>
              <a:spcAft>
                <a:spcPct val="0"/>
              </a:spcAft>
              <a:defRPr sz="4400">
                <a:solidFill>
                  <a:schemeClr val="folHlink"/>
                </a:solidFill>
                <a:latin typeface="+mj-lt"/>
                <a:ea typeface="+mj-ea"/>
                <a:cs typeface="+mj-cs"/>
              </a:defRPr>
            </a:lvl1pPr>
            <a:lvl2pPr algn="r" rtl="0" eaLnBrk="0" fontAlgn="base" hangingPunct="0">
              <a:spcBef>
                <a:spcPct val="0"/>
              </a:spcBef>
              <a:spcAft>
                <a:spcPct val="0"/>
              </a:spcAft>
              <a:defRPr sz="4400">
                <a:solidFill>
                  <a:schemeClr val="folHlink"/>
                </a:solidFill>
                <a:latin typeface="Arial" charset="0"/>
              </a:defRPr>
            </a:lvl2pPr>
            <a:lvl3pPr algn="r" rtl="0" eaLnBrk="0" fontAlgn="base" hangingPunct="0">
              <a:spcBef>
                <a:spcPct val="0"/>
              </a:spcBef>
              <a:spcAft>
                <a:spcPct val="0"/>
              </a:spcAft>
              <a:defRPr sz="4400">
                <a:solidFill>
                  <a:schemeClr val="folHlink"/>
                </a:solidFill>
                <a:latin typeface="Arial" charset="0"/>
              </a:defRPr>
            </a:lvl3pPr>
            <a:lvl4pPr algn="r" rtl="0" eaLnBrk="0" fontAlgn="base" hangingPunct="0">
              <a:spcBef>
                <a:spcPct val="0"/>
              </a:spcBef>
              <a:spcAft>
                <a:spcPct val="0"/>
              </a:spcAft>
              <a:defRPr sz="4400">
                <a:solidFill>
                  <a:schemeClr val="folHlink"/>
                </a:solidFill>
                <a:latin typeface="Arial" charset="0"/>
              </a:defRPr>
            </a:lvl4pPr>
            <a:lvl5pPr algn="r" rtl="0" eaLnBrk="0" fontAlgn="base" hangingPunct="0">
              <a:spcBef>
                <a:spcPct val="0"/>
              </a:spcBef>
              <a:spcAft>
                <a:spcPct val="0"/>
              </a:spcAft>
              <a:defRPr sz="4400">
                <a:solidFill>
                  <a:schemeClr val="folHlink"/>
                </a:solidFill>
                <a:latin typeface="Arial" charset="0"/>
              </a:defRPr>
            </a:lvl5pPr>
            <a:lvl6pPr marL="457200" algn="r" rtl="0" fontAlgn="base">
              <a:spcBef>
                <a:spcPct val="0"/>
              </a:spcBef>
              <a:spcAft>
                <a:spcPct val="0"/>
              </a:spcAft>
              <a:defRPr sz="4400">
                <a:solidFill>
                  <a:schemeClr val="folHlink"/>
                </a:solidFill>
                <a:latin typeface="Arial" charset="0"/>
              </a:defRPr>
            </a:lvl6pPr>
            <a:lvl7pPr marL="914400" algn="r" rtl="0" fontAlgn="base">
              <a:spcBef>
                <a:spcPct val="0"/>
              </a:spcBef>
              <a:spcAft>
                <a:spcPct val="0"/>
              </a:spcAft>
              <a:defRPr sz="4400">
                <a:solidFill>
                  <a:schemeClr val="folHlink"/>
                </a:solidFill>
                <a:latin typeface="Arial" charset="0"/>
              </a:defRPr>
            </a:lvl7pPr>
            <a:lvl8pPr marL="1371600" algn="r" rtl="0" fontAlgn="base">
              <a:spcBef>
                <a:spcPct val="0"/>
              </a:spcBef>
              <a:spcAft>
                <a:spcPct val="0"/>
              </a:spcAft>
              <a:defRPr sz="4400">
                <a:solidFill>
                  <a:schemeClr val="folHlink"/>
                </a:solidFill>
                <a:latin typeface="Arial" charset="0"/>
              </a:defRPr>
            </a:lvl8pPr>
            <a:lvl9pPr marL="1828800" algn="r" rtl="0" fontAlgn="base">
              <a:spcBef>
                <a:spcPct val="0"/>
              </a:spcBef>
              <a:spcAft>
                <a:spcPct val="0"/>
              </a:spcAft>
              <a:defRPr sz="4400">
                <a:solidFill>
                  <a:schemeClr val="folHlink"/>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800" b="1" i="1" u="none" strike="noStrike" kern="0" cap="none" spc="0" normalizeH="0" baseline="0" noProof="0" dirty="0" smtClean="0">
                <a:ln>
                  <a:noFill/>
                </a:ln>
                <a:solidFill>
                  <a:srgbClr val="FFFFFF"/>
                </a:solidFill>
                <a:effectLst/>
                <a:uLnTx/>
                <a:uFillTx/>
                <a:latin typeface="Arial"/>
                <a:ea typeface="+mj-ea"/>
                <a:cs typeface="+mj-cs"/>
              </a:rPr>
              <a:t>«</a:t>
            </a:r>
            <a:r>
              <a:rPr kumimoji="0" lang="it-IT" sz="1800" b="1" i="1" u="none" strike="noStrike" kern="0" cap="none" spc="0" normalizeH="0" baseline="0" noProof="0" dirty="0">
                <a:ln>
                  <a:noFill/>
                </a:ln>
                <a:solidFill>
                  <a:srgbClr val="FFFFFF"/>
                </a:solidFill>
                <a:effectLst/>
                <a:uLnTx/>
                <a:uFillTx/>
                <a:latin typeface="Arial"/>
                <a:ea typeface="+mj-ea"/>
                <a:cs typeface="+mj-cs"/>
              </a:rPr>
              <a:t>La Medicina Legale della Pubblica Amministrazione: diritto, tutele sociali e esigenze </a:t>
            </a:r>
            <a:r>
              <a:rPr kumimoji="0" lang="it-IT" sz="1800" b="1" i="1" u="none" strike="noStrike" kern="0" cap="none" spc="0" normalizeH="0" baseline="0" noProof="0" dirty="0" smtClean="0">
                <a:ln>
                  <a:noFill/>
                </a:ln>
                <a:solidFill>
                  <a:srgbClr val="FFFFFF"/>
                </a:solidFill>
                <a:effectLst/>
                <a:uLnTx/>
                <a:uFillTx/>
                <a:latin typeface="Arial"/>
                <a:ea typeface="+mj-ea"/>
                <a:cs typeface="+mj-cs"/>
              </a:rPr>
              <a:t>organizzative» </a:t>
            </a:r>
            <a:endParaRPr kumimoji="0" lang="it-IT" sz="1800" b="1" i="1" u="none" strike="noStrike" kern="0" cap="none" spc="0" normalizeH="0" baseline="0" noProof="0" dirty="0">
              <a:ln>
                <a:noFill/>
              </a:ln>
              <a:solidFill>
                <a:srgbClr val="FFFFFF"/>
              </a:solidFill>
              <a:effectLst/>
              <a:uLnTx/>
              <a:uFillTx/>
              <a:latin typeface="Arial"/>
              <a:ea typeface="+mj-ea"/>
              <a:cs typeface="+mj-cs"/>
            </a:endParaRPr>
          </a:p>
        </p:txBody>
      </p:sp>
      <p:pic>
        <p:nvPicPr>
          <p:cNvPr id="788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4825" y="73025"/>
            <a:ext cx="22113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 y="73025"/>
            <a:ext cx="221138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8" name="Rettangolo 2"/>
          <p:cNvSpPr>
            <a:spLocks noChangeArrowheads="1"/>
          </p:cNvSpPr>
          <p:nvPr/>
        </p:nvSpPr>
        <p:spPr bwMode="auto">
          <a:xfrm>
            <a:off x="323850" y="5949950"/>
            <a:ext cx="8496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63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marR="0" lvl="1" indent="0" algn="ctr"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Paestum</a:t>
            </a:r>
            <a:r>
              <a:rPr kumimoji="0" lang="it-IT" altLang="it-IT" sz="1600" b="0" i="0" u="none" strike="noStrike" kern="1200" cap="none" spc="0" normalizeH="0" baseline="0" noProof="0" smtClean="0">
                <a:ln>
                  <a:noFill/>
                </a:ln>
                <a:solidFill>
                  <a:srgbClr val="CCFFFF"/>
                </a:solidFill>
                <a:effectLst/>
                <a:uLnTx/>
                <a:uFillTx/>
                <a:latin typeface="Arial" panose="020B0604020202020204" pitchFamily="34" charset="0"/>
                <a:ea typeface="+mn-ea"/>
                <a:cs typeface="+mn-cs"/>
              </a:rPr>
              <a:t> 14-15 giugno 2019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smtClean="0">
                <a:ln>
                  <a:noFill/>
                </a:ln>
                <a:solidFill>
                  <a:srgbClr val="CCFFFF"/>
                </a:solidFill>
                <a:effectLst/>
                <a:uLnTx/>
                <a:uFillTx/>
                <a:latin typeface="Arial" panose="020B0604020202020204" pitchFamily="34" charset="0"/>
                <a:ea typeface="+mn-ea"/>
                <a:cs typeface="+mn-cs"/>
              </a:rPr>
              <a:t>Associazione nazionale di Medicina Legale per la Pubblica Amministrazione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0" i="1" u="none" strike="noStrike" kern="1200" cap="none" spc="0" normalizeH="0" baseline="0" noProof="0" smtClean="0">
                <a:ln>
                  <a:noFill/>
                </a:ln>
                <a:solidFill>
                  <a:srgbClr val="CCFFFF"/>
                </a:solidFill>
                <a:effectLst/>
                <a:uLnTx/>
                <a:uFillTx/>
                <a:latin typeface="Arial" panose="020B0604020202020204" pitchFamily="34" charset="0"/>
                <a:ea typeface="+mn-ea"/>
                <a:cs typeface="+mn-cs"/>
              </a:rPr>
              <a:t>II Congresso Nazionale </a:t>
            </a:r>
          </a:p>
        </p:txBody>
      </p:sp>
      <p:sp>
        <p:nvSpPr>
          <p:cNvPr id="10" name="Rettangolo 9"/>
          <p:cNvSpPr/>
          <p:nvPr/>
        </p:nvSpPr>
        <p:spPr>
          <a:xfrm>
            <a:off x="2245445" y="3573016"/>
            <a:ext cx="5134867" cy="1754326"/>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5400" b="1" i="0" u="none" strike="noStrike" kern="1200" cap="none" spc="0" normalizeH="0" baseline="0" noProof="0" dirty="0">
                <a:ln w="11430"/>
                <a:solidFill>
                  <a:srgbClr val="FF0000"/>
                </a:solidFill>
                <a:effectLst>
                  <a:outerShdw blurRad="50800" dist="39000" dir="5460000" algn="tl">
                    <a:srgbClr val="000000">
                      <a:alpha val="38000"/>
                    </a:srgbClr>
                  </a:outerShdw>
                  <a:reflection blurRad="6350" stA="55000" endA="300" endPos="45500" dir="5400000" sy="-100000" algn="bl" rotWithShape="0"/>
                </a:effectLst>
                <a:uLnTx/>
                <a:uFillTx/>
                <a:latin typeface="Arial"/>
                <a:ea typeface="+mn-ea"/>
                <a:cs typeface="+mn-cs"/>
              </a:rPr>
              <a:t>GRAZIE PER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5400" b="1" i="0" u="none" strike="noStrike" kern="1200" cap="none" spc="0" normalizeH="0" baseline="0" noProof="0" dirty="0">
                <a:ln w="11430"/>
                <a:solidFill>
                  <a:srgbClr val="FF0000"/>
                </a:solidFill>
                <a:effectLst>
                  <a:outerShdw blurRad="50800" dist="39000" dir="5460000" algn="tl">
                    <a:srgbClr val="000000">
                      <a:alpha val="38000"/>
                    </a:srgbClr>
                  </a:outerShdw>
                  <a:reflection blurRad="6350" stA="55000" endA="300" endPos="45500" dir="5400000" sy="-100000" algn="bl" rotWithShape="0"/>
                </a:effectLst>
                <a:uLnTx/>
                <a:uFillTx/>
                <a:latin typeface="Arial"/>
                <a:ea typeface="+mn-ea"/>
                <a:cs typeface="+mn-cs"/>
              </a:rPr>
              <a:t>L’ATTENZIONE</a:t>
            </a:r>
          </a:p>
        </p:txBody>
      </p:sp>
    </p:spTree>
    <p:extLst>
      <p:ext uri="{BB962C8B-B14F-4D97-AF65-F5344CB8AC3E}">
        <p14:creationId xmlns:p14="http://schemas.microsoft.com/office/powerpoint/2010/main" val="671521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752475" y="836613"/>
            <a:ext cx="7772400" cy="1470025"/>
          </a:xfrm>
        </p:spPr>
        <p:txBody>
          <a:bodyPr>
            <a:normAutofit fontScale="90000"/>
          </a:bodyPr>
          <a:lstStyle/>
          <a:p>
            <a:pPr eaLnBrk="1" fontAlgn="auto" hangingPunct="1">
              <a:spcAft>
                <a:spcPts val="0"/>
              </a:spcAft>
              <a:defRPr/>
            </a:pPr>
            <a:r>
              <a:rPr lang="it-IT" sz="4000" b="1" dirty="0"/>
              <a:t> </a:t>
            </a:r>
            <a:r>
              <a:rPr lang="it-IT" sz="4000" dirty="0"/>
              <a:t/>
            </a:r>
            <a:br>
              <a:rPr lang="it-IT" sz="4000" dirty="0"/>
            </a:br>
            <a:r>
              <a:rPr lang="it-IT" sz="4000" b="1" dirty="0"/>
              <a:t> </a:t>
            </a:r>
            <a:br>
              <a:rPr lang="it-IT" sz="4000" b="1" dirty="0"/>
            </a:br>
            <a:endParaRPr lang="it-IT" sz="4000" b="1" dirty="0">
              <a:solidFill>
                <a:schemeClr val="accent2">
                  <a:lumMod val="60000"/>
                  <a:lumOff val="40000"/>
                </a:schemeClr>
              </a:solidFill>
            </a:endParaRPr>
          </a:p>
        </p:txBody>
      </p:sp>
      <p:sp>
        <p:nvSpPr>
          <p:cNvPr id="2052" name="Rettangolo 1"/>
          <p:cNvSpPr>
            <a:spLocks noChangeArrowheads="1"/>
          </p:cNvSpPr>
          <p:nvPr/>
        </p:nvSpPr>
        <p:spPr bwMode="auto">
          <a:xfrm>
            <a:off x="749300" y="5430838"/>
            <a:ext cx="79200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dirty="0" smtClean="0">
                <a:ln>
                  <a:noFill/>
                </a:ln>
                <a:solidFill>
                  <a:srgbClr val="E4E9EF">
                    <a:lumMod val="25000"/>
                  </a:srgbClr>
                </a:solidFill>
                <a:effectLst/>
                <a:uLnTx/>
                <a:uFillTx/>
                <a:latin typeface="Times New Roman" pitchFamily="18" charset="0"/>
                <a:ea typeface="+mn-ea"/>
                <a:cs typeface="+mn-cs"/>
              </a:rPr>
              <a:t> </a:t>
            </a:r>
            <a:r>
              <a:rPr kumimoji="0" lang="it-IT" altLang="it-IT" sz="2000" b="0" i="0" u="none" strike="noStrike" kern="1200" cap="none" spc="0" normalizeH="0" baseline="0" noProof="0" dirty="0" smtClean="0">
                <a:ln>
                  <a:noFill/>
                </a:ln>
                <a:solidFill>
                  <a:srgbClr val="E4E9EF">
                    <a:lumMod val="25000"/>
                  </a:srgbClr>
                </a:solidFill>
                <a:effectLst/>
                <a:uLnTx/>
                <a:uFillTx/>
                <a:latin typeface="Times New Roman" pitchFamily="18" charset="0"/>
                <a:ea typeface="+mn-ea"/>
                <a:cs typeface="+mn-cs"/>
              </a:rPr>
              <a:t>Fabrizio G. Venturini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dirty="0" smtClean="0">
                <a:ln>
                  <a:noFill/>
                </a:ln>
                <a:solidFill>
                  <a:srgbClr val="E4E9EF">
                    <a:lumMod val="25000"/>
                  </a:srgbClr>
                </a:solidFill>
                <a:effectLst/>
                <a:uLnTx/>
                <a:uFillTx/>
                <a:latin typeface="Times New Roman" pitchFamily="18" charset="0"/>
                <a:ea typeface="+mn-ea"/>
                <a:cs typeface="+mn-cs"/>
              </a:rPr>
              <a:t>Direzione Centrale di Sanità della Polizia di Stato</a:t>
            </a:r>
          </a:p>
        </p:txBody>
      </p:sp>
      <p:sp>
        <p:nvSpPr>
          <p:cNvPr id="2" name="Sottotitolo 3"/>
          <p:cNvSpPr>
            <a:spLocks noGrp="1"/>
          </p:cNvSpPr>
          <p:nvPr>
            <p:ph type="subTitle" idx="1"/>
          </p:nvPr>
        </p:nvSpPr>
        <p:spPr>
          <a:xfrm>
            <a:off x="500063" y="2997200"/>
            <a:ext cx="7993062" cy="1519238"/>
          </a:xfrm>
        </p:spPr>
        <p:txBody>
          <a:bodyPr>
            <a:normAutofit lnSpcReduction="10000"/>
          </a:bodyPr>
          <a:lstStyle/>
          <a:p>
            <a:pPr>
              <a:buFont typeface="Arial" charset="0"/>
              <a:buNone/>
              <a:defRPr/>
            </a:pPr>
            <a:r>
              <a:rPr lang="it-IT" sz="3200" b="1" dirty="0">
                <a:solidFill>
                  <a:srgbClr val="FF0000"/>
                </a:solidFill>
              </a:rPr>
              <a:t>Valutazione dell’idoneità al servizio nelle Forze di </a:t>
            </a:r>
            <a:r>
              <a:rPr lang="it-IT" sz="3200" b="1" dirty="0" smtClean="0">
                <a:solidFill>
                  <a:srgbClr val="FF0000"/>
                </a:solidFill>
              </a:rPr>
              <a:t>Polizia nel </a:t>
            </a:r>
            <a:r>
              <a:rPr lang="it-IT" sz="3200" b="1" dirty="0">
                <a:solidFill>
                  <a:srgbClr val="FF0000"/>
                </a:solidFill>
              </a:rPr>
              <a:t>paziente oncologico</a:t>
            </a:r>
            <a:endParaRPr lang="it-IT" altLang="it-IT" sz="3200" b="1" dirty="0">
              <a:solidFill>
                <a:srgbClr val="FF0000"/>
              </a:solidFill>
            </a:endParaRPr>
          </a:p>
          <a:p>
            <a:pPr>
              <a:buFont typeface="Arial" charset="0"/>
              <a:buNone/>
              <a:defRPr/>
            </a:pPr>
            <a:endParaRPr lang="it-IT" sz="3200" b="1" dirty="0" smtClean="0">
              <a:solidFill>
                <a:srgbClr val="FF0000"/>
              </a:solidFill>
            </a:endParaRPr>
          </a:p>
        </p:txBody>
      </p:sp>
      <p:sp>
        <p:nvSpPr>
          <p:cNvPr id="3077" name="Rettangolo 3"/>
          <p:cNvSpPr>
            <a:spLocks noChangeArrowheads="1"/>
          </p:cNvSpPr>
          <p:nvPr/>
        </p:nvSpPr>
        <p:spPr bwMode="auto">
          <a:xfrm>
            <a:off x="749300" y="836613"/>
            <a:ext cx="74945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4000" b="1" i="0" u="none" strike="noStrike" kern="1200" cap="none" spc="0" normalizeH="0" baseline="0" noProof="0" smtClean="0">
                <a:ln>
                  <a:noFill/>
                </a:ln>
                <a:solidFill>
                  <a:prstClr val="black"/>
                </a:solidFill>
                <a:effectLst/>
                <a:uLnTx/>
                <a:uFillTx/>
                <a:latin typeface="Baskerville Old Face" panose="02020602080505020303" pitchFamily="18" charset="0"/>
                <a:ea typeface="+mn-ea"/>
                <a:cs typeface="+mn-cs"/>
              </a:rPr>
              <a:t>II°Congresso Nazionale A.N.Me.Le.P.A</a:t>
            </a:r>
            <a:r>
              <a:rPr kumimoji="0" lang="it-IT" altLang="it-IT" sz="2400" b="1" i="0" u="none" strike="noStrike" kern="1200" cap="none" spc="0" normalizeH="0" baseline="0" noProof="0" smtClean="0">
                <a:ln>
                  <a:noFill/>
                </a:ln>
                <a:solidFill>
                  <a:prstClr val="black"/>
                </a:solidFill>
                <a:effectLst/>
                <a:uLnTx/>
                <a:uFillTx/>
                <a:latin typeface="Baskerville Old Face" panose="02020602080505020303" pitchFamily="18" charset="0"/>
                <a:ea typeface="+mn-ea"/>
                <a:cs typeface="+mn-cs"/>
              </a:rPr>
              <a:t>.</a:t>
            </a:r>
          </a:p>
        </p:txBody>
      </p:sp>
    </p:spTree>
    <p:extLst>
      <p:ext uri="{BB962C8B-B14F-4D97-AF65-F5344CB8AC3E}">
        <p14:creationId xmlns:p14="http://schemas.microsoft.com/office/powerpoint/2010/main" val="218260233"/>
      </p:ext>
    </p:extLst>
  </p:cSld>
  <p:clrMapOvr>
    <a:masterClrMapping/>
  </p:clrMapOvr>
  <p:transition>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ubTitle" idx="4294967295"/>
          </p:nvPr>
        </p:nvSpPr>
        <p:spPr>
          <a:xfrm>
            <a:off x="0" y="4876800"/>
            <a:ext cx="6400800" cy="1752600"/>
          </a:xfrm>
          <a:noFill/>
        </p:spPr>
        <p:txBody>
          <a:bodyPr/>
          <a:lstStyle/>
          <a:p>
            <a:pPr eaLnBrk="1" hangingPunct="1">
              <a:lnSpc>
                <a:spcPct val="50000"/>
              </a:lnSpc>
            </a:pPr>
            <a:endParaRPr lang="it-IT" altLang="it-IT" smtClean="0">
              <a:solidFill>
                <a:srgbClr val="FF0000"/>
              </a:solidFill>
              <a:latin typeface="Tahoma" panose="020B0604030504040204" pitchFamily="34" charset="0"/>
            </a:endParaRPr>
          </a:p>
          <a:p>
            <a:pPr eaLnBrk="1" hangingPunct="1">
              <a:lnSpc>
                <a:spcPct val="50000"/>
              </a:lnSpc>
            </a:pPr>
            <a:endParaRPr lang="it-IT" altLang="it-IT" smtClean="0">
              <a:solidFill>
                <a:srgbClr val="FF0000"/>
              </a:solidFill>
              <a:latin typeface="Tahoma" panose="020B0604030504040204" pitchFamily="34" charset="0"/>
            </a:endParaRPr>
          </a:p>
        </p:txBody>
      </p:sp>
      <p:pic>
        <p:nvPicPr>
          <p:cNvPr id="4099" name="Picture 2" descr="Risultati immagini per curve sopravvivenza canc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85763"/>
            <a:ext cx="4943475"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377118"/>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11267" name="Segnaposto numero diapositiva 4"/>
          <p:cNvSpPr txBox="1">
            <a:spLocks noGrp="1"/>
          </p:cNvSpPr>
          <p:nvPr/>
        </p:nvSpPr>
        <p:spPr bwMode="auto">
          <a:xfrm>
            <a:off x="8648700" y="6546850"/>
            <a:ext cx="4476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E4E12AF9-FD3C-4A73-977A-6F09C1C7A672}"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4</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11268" name="Gruppo 3"/>
          <p:cNvGrpSpPr>
            <a:grpSpLocks/>
          </p:cNvGrpSpPr>
          <p:nvPr/>
        </p:nvGrpSpPr>
        <p:grpSpPr bwMode="auto">
          <a:xfrm>
            <a:off x="36513" y="44450"/>
            <a:ext cx="9058275" cy="522288"/>
            <a:chOff x="36709" y="44066"/>
            <a:chExt cx="9057933" cy="522921"/>
          </a:xfrm>
        </p:grpSpPr>
        <p:sp>
          <p:nvSpPr>
            <p:cNvPr id="11281"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1128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69" name="Gruppo 6"/>
          <p:cNvGrpSpPr>
            <a:grpSpLocks/>
          </p:cNvGrpSpPr>
          <p:nvPr/>
        </p:nvGrpSpPr>
        <p:grpSpPr bwMode="auto">
          <a:xfrm>
            <a:off x="3614738" y="1571625"/>
            <a:ext cx="5389562" cy="5014913"/>
            <a:chOff x="3615234" y="1541552"/>
            <a:chExt cx="5388550" cy="5014585"/>
          </a:xfrm>
        </p:grpSpPr>
        <p:pic>
          <p:nvPicPr>
            <p:cNvPr id="11277" name="Immagin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1541552"/>
              <a:ext cx="5295880" cy="473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451"/>
            <p:cNvSpPr>
              <a:spLocks noChangeArrowheads="1"/>
            </p:cNvSpPr>
            <p:nvPr/>
          </p:nvSpPr>
          <p:spPr bwMode="auto">
            <a:xfrm>
              <a:off x="3615234" y="6248182"/>
              <a:ext cx="4923500" cy="307955"/>
            </a:xfrm>
            <a:prstGeom prst="rect">
              <a:avLst/>
            </a:prstGeom>
            <a:noFill/>
            <a:ln>
              <a:noFill/>
            </a:ln>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2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Ministero Salute – Relazione sullo Stato Sanitario del Paese </a:t>
              </a:r>
              <a:r>
                <a:rPr kumimoji="0" lang="it-IT" sz="1400" b="1" i="1" u="none" strike="noStrike" kern="1200" cap="none" spc="-2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2012-2013</a:t>
              </a:r>
            </a:p>
          </p:txBody>
        </p:sp>
        <p:sp>
          <p:nvSpPr>
            <p:cNvPr id="6" name="Rettangolo arrotondato 5"/>
            <p:cNvSpPr/>
            <p:nvPr/>
          </p:nvSpPr>
          <p:spPr>
            <a:xfrm>
              <a:off x="5580190" y="3760732"/>
              <a:ext cx="647578" cy="215886"/>
            </a:xfrm>
            <a:prstGeom prst="roundRect">
              <a:avLst/>
            </a:prstGeom>
            <a:solidFill>
              <a:schemeClr val="bg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Rettangolo arrotondato 22"/>
            <p:cNvSpPr/>
            <p:nvPr/>
          </p:nvSpPr>
          <p:spPr>
            <a:xfrm>
              <a:off x="5651614" y="5867207"/>
              <a:ext cx="649166" cy="215886"/>
            </a:xfrm>
            <a:prstGeom prst="round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1270" name="Group 27"/>
          <p:cNvGrpSpPr>
            <a:grpSpLocks/>
          </p:cNvGrpSpPr>
          <p:nvPr/>
        </p:nvGrpSpPr>
        <p:grpSpPr bwMode="auto">
          <a:xfrm>
            <a:off x="2774950" y="692150"/>
            <a:ext cx="3668713" cy="666750"/>
            <a:chOff x="669" y="609"/>
            <a:chExt cx="2236" cy="428"/>
          </a:xfrm>
        </p:grpSpPr>
        <p:sp>
          <p:nvSpPr>
            <p:cNvPr id="11275"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27" name="Text Box 29"/>
            <p:cNvSpPr txBox="1">
              <a:spLocks noChangeArrowheads="1"/>
            </p:cNvSpPr>
            <p:nvPr/>
          </p:nvSpPr>
          <p:spPr bwMode="auto">
            <a:xfrm>
              <a:off x="706" y="692"/>
              <a:ext cx="2199"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EPIDEMIOLOGIA</a:t>
              </a:r>
            </a:p>
          </p:txBody>
        </p:sp>
      </p:grpSp>
      <p:grpSp>
        <p:nvGrpSpPr>
          <p:cNvPr id="11271" name="Gruppo 7"/>
          <p:cNvGrpSpPr>
            <a:grpSpLocks/>
          </p:cNvGrpSpPr>
          <p:nvPr/>
        </p:nvGrpSpPr>
        <p:grpSpPr bwMode="auto">
          <a:xfrm>
            <a:off x="87313" y="2205038"/>
            <a:ext cx="3486150" cy="3722687"/>
            <a:chOff x="87754" y="2257395"/>
            <a:chExt cx="3486150" cy="3722365"/>
          </a:xfrm>
        </p:grpSpPr>
        <p:sp>
          <p:nvSpPr>
            <p:cNvPr id="11272" name="Rectangle 1027"/>
            <p:cNvSpPr txBox="1">
              <a:spLocks noChangeArrowheads="1"/>
            </p:cNvSpPr>
            <p:nvPr/>
          </p:nvSpPr>
          <p:spPr bwMode="auto">
            <a:xfrm>
              <a:off x="87754" y="2257395"/>
              <a:ext cx="3486150" cy="2876610"/>
            </a:xfrm>
            <a:prstGeom prst="rect">
              <a:avLst/>
            </a:prstGeom>
            <a:blipFill dpi="0" rotWithShape="1">
              <a:blip r:embed="rId6"/>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20" name="CasellaDiTesto 2"/>
            <p:cNvSpPr txBox="1">
              <a:spLocks noChangeArrowheads="1"/>
            </p:cNvSpPr>
            <p:nvPr/>
          </p:nvSpPr>
          <p:spPr bwMode="auto">
            <a:xfrm>
              <a:off x="87754" y="2271681"/>
              <a:ext cx="3486150" cy="286201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Nel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2018</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in Italia sono stati stimati poco più di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373.000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nuovi casi di tumore maligno di cui circa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194.000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negli uomini (54%) e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178.000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nelle donne (46%). Complessivamente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in Italia ogni giorno circa 1.000 persone ricevono una nuova diagnosi di tumore</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p:txBody>
        </p:sp>
        <p:sp>
          <p:nvSpPr>
            <p:cNvPr id="28" name="Rectangle 451"/>
            <p:cNvSpPr>
              <a:spLocks noChangeArrowheads="1"/>
            </p:cNvSpPr>
            <p:nvPr/>
          </p:nvSpPr>
          <p:spPr bwMode="auto">
            <a:xfrm>
              <a:off x="90929" y="5147982"/>
              <a:ext cx="3467100" cy="831778"/>
            </a:xfrm>
            <a:prstGeom prst="rect">
              <a:avLst/>
            </a:prstGeom>
            <a:noFill/>
            <a:ln>
              <a:noFill/>
            </a:ln>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2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AIOM-AIRTUM-Fondazione AIOM-</a:t>
              </a:r>
              <a:r>
                <a:rPr kumimoji="0" lang="it-IT" sz="1600" b="1" i="0" u="none" strike="noStrike" kern="1200" cap="none" spc="-20" normalizeH="0" baseline="0" noProof="0" dirty="0" err="1">
                  <a:ln>
                    <a:noFill/>
                  </a:ln>
                  <a:solidFill>
                    <a:srgbClr val="FFFFFF"/>
                  </a:solidFill>
                  <a:effectLst>
                    <a:outerShdw blurRad="38100" dist="38100" dir="2700000" algn="tl">
                      <a:srgbClr val="000000"/>
                    </a:outerShdw>
                  </a:effectLst>
                  <a:uLnTx/>
                  <a:uFillTx/>
                  <a:latin typeface="Arial Narrow" pitchFamily="34" charset="0"/>
                  <a:ea typeface="+mn-ea"/>
                  <a:cs typeface="+mn-cs"/>
                </a:rPr>
                <a:t>Passi.iss</a:t>
              </a:r>
              <a:endParaRPr kumimoji="0" lang="it-IT" sz="1600" b="1" i="0" u="none" strike="noStrike" kern="1200" cap="none" spc="-2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«I Numeri del cancro in Italia 2018»</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600" b="1" i="1" u="sng"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www.aiom.it</a:t>
              </a:r>
            </a:p>
          </p:txBody>
        </p:sp>
      </p:grpSp>
    </p:spTree>
    <p:extLst>
      <p:ext uri="{BB962C8B-B14F-4D97-AF65-F5344CB8AC3E}">
        <p14:creationId xmlns:p14="http://schemas.microsoft.com/office/powerpoint/2010/main" val="13511573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ttangolo 1"/>
          <p:cNvSpPr>
            <a:spLocks noChangeArrowheads="1"/>
          </p:cNvSpPr>
          <p:nvPr/>
        </p:nvSpPr>
        <p:spPr bwMode="auto">
          <a:xfrm>
            <a:off x="1331913" y="1166813"/>
            <a:ext cx="66246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persona affetta da cancro</a:t>
            </a: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sempre meno “paziente”, nonostante le lunghe terapie che ne accompagnano la vita, destinata a convivere con questo stato per un intervallo sempre più rilevante della propria esistenza, se non tutta, con la necessità di dover modulare spesso la sua estrinsecazione sociale ed affettiva, in un equilibrio molto complesso.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2" name="Freccia in giù 1"/>
          <p:cNvSpPr/>
          <p:nvPr/>
        </p:nvSpPr>
        <p:spPr>
          <a:xfrm>
            <a:off x="4356100" y="1700213"/>
            <a:ext cx="576263"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4104331590"/>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sz="4400" b="1" dirty="0" smtClean="0">
                <a:latin typeface="Arial" pitchFamily="34" charset="0"/>
                <a:cs typeface="Arial" pitchFamily="34" charset="0"/>
              </a:rPr>
              <a:t>Idoneità lavorativa</a:t>
            </a:r>
            <a:br>
              <a:rPr lang="it-IT" sz="4400" b="1" dirty="0" smtClean="0">
                <a:latin typeface="Arial" pitchFamily="34" charset="0"/>
                <a:cs typeface="Arial" pitchFamily="34" charset="0"/>
              </a:rPr>
            </a:br>
            <a:r>
              <a:rPr lang="it-IT" sz="4400" b="1" dirty="0" smtClean="0">
                <a:latin typeface="Arial" pitchFamily="34" charset="0"/>
                <a:cs typeface="Arial" pitchFamily="34" charset="0"/>
              </a:rPr>
              <a:t>-premesse-</a:t>
            </a:r>
            <a:endParaRPr lang="it-IT" sz="4400" dirty="0"/>
          </a:p>
        </p:txBody>
      </p:sp>
      <p:sp>
        <p:nvSpPr>
          <p:cNvPr id="6147" name="Segnaposto contenuto 2"/>
          <p:cNvSpPr>
            <a:spLocks noGrp="1"/>
          </p:cNvSpPr>
          <p:nvPr>
            <p:ph idx="1"/>
          </p:nvPr>
        </p:nvSpPr>
        <p:spPr/>
        <p:txBody>
          <a:bodyPr/>
          <a:lstStyle/>
          <a:p>
            <a:pPr marL="0" indent="0" algn="ctr">
              <a:buFont typeface="Arial" panose="020B0604020202020204" pitchFamily="34" charset="0"/>
              <a:buNone/>
            </a:pPr>
            <a:r>
              <a:rPr lang="it-IT" altLang="it-IT" smtClean="0">
                <a:solidFill>
                  <a:schemeClr val="tx1"/>
                </a:solidFill>
                <a:latin typeface="Arial" panose="020B0604020202020204" pitchFamily="34" charset="0"/>
                <a:cs typeface="Arial" panose="020B0604020202020204" pitchFamily="34" charset="0"/>
              </a:rPr>
              <a:t>Il cancro rappresenta la seconda causa di morte </a:t>
            </a:r>
          </a:p>
          <a:p>
            <a:pPr marL="0" indent="0" algn="ctr">
              <a:buFont typeface="Arial" panose="020B0604020202020204" pitchFamily="34" charset="0"/>
              <a:buNone/>
            </a:pPr>
            <a:r>
              <a:rPr lang="it-IT" altLang="it-IT" smtClean="0">
                <a:solidFill>
                  <a:schemeClr val="tx1"/>
                </a:solidFill>
                <a:latin typeface="Arial" panose="020B0604020202020204" pitchFamily="34" charset="0"/>
                <a:cs typeface="Arial" panose="020B0604020202020204" pitchFamily="34" charset="0"/>
              </a:rPr>
              <a:t>in Italia (30%)</a:t>
            </a:r>
          </a:p>
          <a:p>
            <a:pPr marL="0" indent="0" algn="ctr">
              <a:buFont typeface="Arial" panose="020B0604020202020204" pitchFamily="34" charset="0"/>
              <a:buNone/>
            </a:pPr>
            <a:endParaRPr lang="it-IT" altLang="it-IT" smtClean="0">
              <a:solidFill>
                <a:schemeClr val="tx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it-IT" altLang="it-IT" smtClean="0">
                <a:solidFill>
                  <a:schemeClr val="tx1"/>
                </a:solidFill>
                <a:latin typeface="Arial" panose="020B0604020202020204" pitchFamily="34" charset="0"/>
                <a:cs typeface="Arial" panose="020B0604020202020204" pitchFamily="34" charset="0"/>
              </a:rPr>
              <a:t>Chi sopravvive per 5 anni dalla diagnosi a particolari tipi di tumore ( </a:t>
            </a:r>
            <a:r>
              <a:rPr lang="it-IT" altLang="it-IT" smtClean="0">
                <a:solidFill>
                  <a:srgbClr val="FF0000"/>
                </a:solidFill>
                <a:latin typeface="Arial" panose="020B0604020202020204" pitchFamily="34" charset="0"/>
                <a:cs typeface="Arial" panose="020B0604020202020204" pitchFamily="34" charset="0"/>
              </a:rPr>
              <a:t>testicolo, collo dell’utero, melanoma, linfomi di Hodgkin e, in misura minore colon-retto</a:t>
            </a:r>
            <a:r>
              <a:rPr lang="it-IT" altLang="it-IT" smtClean="0">
                <a:solidFill>
                  <a:schemeClr val="tx1"/>
                </a:solidFill>
                <a:latin typeface="Arial" panose="020B0604020202020204" pitchFamily="34" charset="0"/>
                <a:cs typeface="Arial" panose="020B0604020202020204" pitchFamily="34" charset="0"/>
              </a:rPr>
              <a:t>)</a:t>
            </a:r>
          </a:p>
          <a:p>
            <a:pPr marL="0" indent="0" algn="ctr">
              <a:buFont typeface="Arial" panose="020B0604020202020204" pitchFamily="34" charset="0"/>
              <a:buNone/>
            </a:pPr>
            <a:endParaRPr lang="it-IT" altLang="it-IT" smtClean="0">
              <a:solidFill>
                <a:schemeClr val="tx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it-IT" altLang="it-IT" smtClean="0">
              <a:solidFill>
                <a:schemeClr val="tx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it-IT" altLang="it-IT" u="sng" smtClean="0">
                <a:solidFill>
                  <a:srgbClr val="FF0000"/>
                </a:solidFill>
                <a:latin typeface="Arial" panose="020B0604020202020204" pitchFamily="34" charset="0"/>
                <a:cs typeface="Arial" panose="020B0604020202020204" pitchFamily="34" charset="0"/>
              </a:rPr>
              <a:t>prospettive di sopravvivenza vicine a quelle della popolazione che non ha mai avuto una neoplasia.</a:t>
            </a:r>
          </a:p>
          <a:p>
            <a:pPr marL="0" indent="0" algn="ctr">
              <a:buFont typeface="Arial" panose="020B0604020202020204" pitchFamily="34" charset="0"/>
              <a:buNone/>
            </a:pPr>
            <a:r>
              <a:rPr lang="it-IT" altLang="it-IT" smtClean="0">
                <a:solidFill>
                  <a:schemeClr val="tx1"/>
                </a:solidFill>
                <a:latin typeface="Arial" panose="020B0604020202020204" pitchFamily="34" charset="0"/>
                <a:cs typeface="Arial" panose="020B0604020202020204" pitchFamily="34" charset="0"/>
              </a:rPr>
              <a:t>(AIRC)</a:t>
            </a:r>
          </a:p>
          <a:p>
            <a:pPr marL="0" indent="0" algn="ctr">
              <a:buFont typeface="Arial" panose="020B0604020202020204" pitchFamily="34" charset="0"/>
              <a:buNone/>
            </a:pPr>
            <a:endParaRPr lang="it-IT" altLang="it-IT" smtClean="0">
              <a:solidFill>
                <a:schemeClr val="tx1"/>
              </a:solidFill>
              <a:latin typeface="Arial" panose="020B0604020202020204" pitchFamily="34" charset="0"/>
              <a:cs typeface="Arial" panose="020B0604020202020204" pitchFamily="34" charset="0"/>
            </a:endParaRPr>
          </a:p>
        </p:txBody>
      </p:sp>
      <p:sp>
        <p:nvSpPr>
          <p:cNvPr id="4" name="Freccia in giù 3"/>
          <p:cNvSpPr/>
          <p:nvPr/>
        </p:nvSpPr>
        <p:spPr>
          <a:xfrm>
            <a:off x="4427538" y="2492375"/>
            <a:ext cx="215900"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6" name="Freccia in giù 5"/>
          <p:cNvSpPr/>
          <p:nvPr/>
        </p:nvSpPr>
        <p:spPr>
          <a:xfrm>
            <a:off x="4427538" y="4365625"/>
            <a:ext cx="215900" cy="503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652646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685800" y="609600"/>
            <a:ext cx="7772400" cy="4267200"/>
          </a:xfrm>
        </p:spPr>
        <p:txBody>
          <a:bodyPr>
            <a:normAutofit fontScale="90000"/>
          </a:bodyPr>
          <a:lstStyle/>
          <a:p>
            <a:pPr eaLnBrk="1" fontAlgn="auto" hangingPunct="1">
              <a:spcAft>
                <a:spcPts val="0"/>
              </a:spcAft>
              <a:defRPr/>
            </a:pPr>
            <a:r>
              <a:rPr lang="it-IT" altLang="it-IT" sz="4000" b="1" smtClean="0">
                <a:solidFill>
                  <a:srgbClr val="990000"/>
                </a:solidFill>
                <a:latin typeface="Arial" charset="0"/>
                <a:cs typeface="Arial" charset="0"/>
              </a:rPr>
              <a:t/>
            </a:r>
            <a:br>
              <a:rPr lang="it-IT" altLang="it-IT" sz="4000" b="1" smtClean="0">
                <a:solidFill>
                  <a:srgbClr val="990000"/>
                </a:solidFill>
                <a:latin typeface="Arial" charset="0"/>
                <a:cs typeface="Arial" charset="0"/>
              </a:rPr>
            </a:br>
            <a:r>
              <a:rPr lang="it-IT" altLang="it-IT" sz="4000" b="1" smtClean="0">
                <a:solidFill>
                  <a:srgbClr val="990000"/>
                </a:solidFill>
                <a:latin typeface="Arial" charset="0"/>
                <a:cs typeface="Arial" charset="0"/>
              </a:rPr>
              <a:t/>
            </a:r>
            <a:br>
              <a:rPr lang="it-IT" altLang="it-IT" sz="4000" b="1" smtClean="0">
                <a:solidFill>
                  <a:srgbClr val="990000"/>
                </a:solidFill>
                <a:latin typeface="Arial" charset="0"/>
                <a:cs typeface="Arial" charset="0"/>
              </a:rPr>
            </a:br>
            <a:r>
              <a:rPr lang="it-IT" altLang="it-IT" sz="4000" b="1" smtClean="0">
                <a:solidFill>
                  <a:srgbClr val="990000"/>
                </a:solidFill>
                <a:latin typeface="Arial" charset="0"/>
                <a:cs typeface="Arial" charset="0"/>
              </a:rPr>
              <a:t/>
            </a:r>
            <a:br>
              <a:rPr lang="it-IT" altLang="it-IT" sz="4000" b="1" smtClean="0">
                <a:solidFill>
                  <a:srgbClr val="990000"/>
                </a:solidFill>
                <a:latin typeface="Arial" charset="0"/>
                <a:cs typeface="Arial" charset="0"/>
              </a:rPr>
            </a:br>
            <a:r>
              <a:rPr lang="it-IT" altLang="it-IT" sz="4000" b="1" smtClean="0">
                <a:solidFill>
                  <a:srgbClr val="990000"/>
                </a:solidFill>
                <a:latin typeface="Arial" charset="0"/>
                <a:cs typeface="Arial" charset="0"/>
              </a:rPr>
              <a:t/>
            </a:r>
            <a:br>
              <a:rPr lang="it-IT" altLang="it-IT" sz="4000" b="1" smtClean="0">
                <a:solidFill>
                  <a:srgbClr val="990000"/>
                </a:solidFill>
                <a:latin typeface="Arial" charset="0"/>
                <a:cs typeface="Arial" charset="0"/>
              </a:rPr>
            </a:br>
            <a:r>
              <a:rPr lang="it-IT" altLang="it-IT" sz="4000" b="1" smtClean="0">
                <a:solidFill>
                  <a:srgbClr val="990000"/>
                </a:solidFill>
                <a:latin typeface="Arial" charset="0"/>
                <a:cs typeface="Arial" charset="0"/>
              </a:rPr>
              <a:t/>
            </a:r>
            <a:br>
              <a:rPr lang="it-IT" altLang="it-IT" sz="4000" b="1" smtClean="0">
                <a:solidFill>
                  <a:srgbClr val="990000"/>
                </a:solidFill>
                <a:latin typeface="Arial" charset="0"/>
                <a:cs typeface="Arial" charset="0"/>
              </a:rPr>
            </a:br>
            <a:r>
              <a:rPr lang="it-IT" altLang="it-IT" sz="4000" b="1" smtClean="0">
                <a:solidFill>
                  <a:srgbClr val="990000"/>
                </a:solidFill>
                <a:latin typeface="Arial" charset="0"/>
                <a:cs typeface="Arial" charset="0"/>
              </a:rPr>
              <a:t/>
            </a:r>
            <a:br>
              <a:rPr lang="it-IT" altLang="it-IT" sz="4000" b="1" smtClean="0">
                <a:solidFill>
                  <a:srgbClr val="990000"/>
                </a:solidFill>
                <a:latin typeface="Arial" charset="0"/>
                <a:cs typeface="Arial" charset="0"/>
              </a:rPr>
            </a:br>
            <a:r>
              <a:rPr lang="it-IT" altLang="it-IT" sz="4000" b="1" smtClean="0">
                <a:solidFill>
                  <a:srgbClr val="990000"/>
                </a:solidFill>
                <a:latin typeface="Arial" charset="0"/>
                <a:cs typeface="Arial" charset="0"/>
              </a:rPr>
              <a:t/>
            </a:r>
            <a:br>
              <a:rPr lang="it-IT" altLang="it-IT" sz="4000" b="1" smtClean="0">
                <a:solidFill>
                  <a:srgbClr val="990000"/>
                </a:solidFill>
                <a:latin typeface="Arial" charset="0"/>
                <a:cs typeface="Arial" charset="0"/>
              </a:rPr>
            </a:br>
            <a:r>
              <a:rPr lang="it-IT" altLang="it-IT" sz="4000" b="1" smtClean="0">
                <a:solidFill>
                  <a:srgbClr val="990000"/>
                </a:solidFill>
                <a:latin typeface="Arial" charset="0"/>
                <a:cs typeface="Arial" charset="0"/>
              </a:rPr>
              <a:t/>
            </a:r>
            <a:br>
              <a:rPr lang="it-IT" altLang="it-IT" sz="4000" b="1" smtClean="0">
                <a:solidFill>
                  <a:srgbClr val="990000"/>
                </a:solidFill>
                <a:latin typeface="Arial" charset="0"/>
                <a:cs typeface="Arial" charset="0"/>
              </a:rPr>
            </a:br>
            <a:r>
              <a:rPr lang="it-IT" altLang="it-IT" sz="4000" b="1" smtClean="0">
                <a:solidFill>
                  <a:srgbClr val="990000"/>
                </a:solidFill>
                <a:latin typeface="Arial" charset="0"/>
                <a:cs typeface="Arial" charset="0"/>
              </a:rPr>
              <a:t/>
            </a:r>
            <a:br>
              <a:rPr lang="it-IT" altLang="it-IT" sz="4000" b="1" smtClean="0">
                <a:solidFill>
                  <a:srgbClr val="990000"/>
                </a:solidFill>
                <a:latin typeface="Arial" charset="0"/>
                <a:cs typeface="Arial" charset="0"/>
              </a:rPr>
            </a:br>
            <a:r>
              <a:rPr lang="it-IT" altLang="it-IT" sz="4000" b="1" smtClean="0">
                <a:solidFill>
                  <a:srgbClr val="990000"/>
                </a:solidFill>
                <a:latin typeface="Arial" charset="0"/>
                <a:cs typeface="Arial" charset="0"/>
              </a:rPr>
              <a:t/>
            </a:r>
            <a:br>
              <a:rPr lang="it-IT" altLang="it-IT" sz="4000" b="1" smtClean="0">
                <a:solidFill>
                  <a:srgbClr val="990000"/>
                </a:solidFill>
                <a:latin typeface="Arial" charset="0"/>
                <a:cs typeface="Arial" charset="0"/>
              </a:rPr>
            </a:br>
            <a:r>
              <a:rPr lang="it-IT" altLang="it-IT" sz="4000" b="1" smtClean="0">
                <a:solidFill>
                  <a:srgbClr val="990000"/>
                </a:solidFill>
                <a:latin typeface="Arial" charset="0"/>
                <a:cs typeface="Arial" charset="0"/>
              </a:rPr>
              <a:t/>
            </a:r>
            <a:br>
              <a:rPr lang="it-IT" altLang="it-IT" sz="4000" b="1" smtClean="0">
                <a:solidFill>
                  <a:srgbClr val="990000"/>
                </a:solidFill>
                <a:latin typeface="Arial" charset="0"/>
                <a:cs typeface="Arial" charset="0"/>
              </a:rPr>
            </a:br>
            <a:endParaRPr lang="it-IT" altLang="it-IT" sz="4000" b="1" smtClean="0">
              <a:solidFill>
                <a:srgbClr val="990000"/>
              </a:solidFill>
              <a:latin typeface="Arial" charset="0"/>
              <a:cs typeface="Arial" charset="0"/>
            </a:endParaRPr>
          </a:p>
        </p:txBody>
      </p:sp>
      <p:sp>
        <p:nvSpPr>
          <p:cNvPr id="7171" name="Rectangle 6"/>
          <p:cNvSpPr>
            <a:spLocks noGrp="1" noChangeArrowheads="1"/>
          </p:cNvSpPr>
          <p:nvPr>
            <p:ph type="subTitle" idx="1"/>
          </p:nvPr>
        </p:nvSpPr>
        <p:spPr>
          <a:noFill/>
        </p:spPr>
        <p:txBody>
          <a:bodyPr/>
          <a:lstStyle/>
          <a:p>
            <a:pPr eaLnBrk="1" hangingPunct="1">
              <a:lnSpc>
                <a:spcPct val="50000"/>
              </a:lnSpc>
            </a:pPr>
            <a:endParaRPr lang="it-IT" altLang="it-IT" smtClean="0">
              <a:solidFill>
                <a:srgbClr val="FF0000"/>
              </a:solidFill>
              <a:latin typeface="Tahoma" panose="020B0604030504040204" pitchFamily="34" charset="0"/>
            </a:endParaRPr>
          </a:p>
          <a:p>
            <a:pPr eaLnBrk="1" hangingPunct="1">
              <a:lnSpc>
                <a:spcPct val="50000"/>
              </a:lnSpc>
            </a:pPr>
            <a:endParaRPr lang="it-IT" altLang="it-IT" smtClean="0">
              <a:solidFill>
                <a:srgbClr val="FF0000"/>
              </a:solidFill>
              <a:latin typeface="Tahoma" panose="020B0604030504040204" pitchFamily="34" charset="0"/>
            </a:endParaRPr>
          </a:p>
        </p:txBody>
      </p:sp>
      <p:sp>
        <p:nvSpPr>
          <p:cNvPr id="7172" name="AutoShape 2" descr="Risultati immagini per vita lavoro"/>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7173" name="AutoShape 4" descr="Risultati immagini per vita lavoro"/>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pic>
        <p:nvPicPr>
          <p:cNvPr id="7174" name="Picture 6" descr="Risultati immagini per vita lavo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133600"/>
            <a:ext cx="52705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020366"/>
      </p:ext>
    </p:extLst>
  </p:cSld>
  <p:clrMapOvr>
    <a:masterClrMapping/>
  </p:clrMapOvr>
  <p:transition>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sz="4400" b="1" dirty="0" smtClean="0">
                <a:latin typeface="Arial" pitchFamily="34" charset="0"/>
                <a:cs typeface="Arial" pitchFamily="34" charset="0"/>
              </a:rPr>
              <a:t>Idoneità lavorativa</a:t>
            </a:r>
            <a:br>
              <a:rPr lang="it-IT" sz="4400" b="1" dirty="0" smtClean="0">
                <a:latin typeface="Arial" pitchFamily="34" charset="0"/>
                <a:cs typeface="Arial" pitchFamily="34" charset="0"/>
              </a:rPr>
            </a:br>
            <a:r>
              <a:rPr lang="it-IT" sz="4400" b="1" dirty="0" smtClean="0">
                <a:latin typeface="Arial" pitchFamily="34" charset="0"/>
                <a:cs typeface="Arial" pitchFamily="34" charset="0"/>
              </a:rPr>
              <a:t>-premesse-</a:t>
            </a:r>
            <a:endParaRPr lang="it-IT" sz="4400" b="1" dirty="0">
              <a:latin typeface="Arial" pitchFamily="34" charset="0"/>
              <a:cs typeface="Arial" pitchFamily="34" charset="0"/>
            </a:endParaRPr>
          </a:p>
        </p:txBody>
      </p:sp>
      <p:sp>
        <p:nvSpPr>
          <p:cNvPr id="8195" name="Segnaposto contenuto 2"/>
          <p:cNvSpPr>
            <a:spLocks noGrp="1"/>
          </p:cNvSpPr>
          <p:nvPr>
            <p:ph idx="1"/>
          </p:nvPr>
        </p:nvSpPr>
        <p:spPr/>
        <p:txBody>
          <a:bodyPr/>
          <a:lstStyle/>
          <a:p>
            <a:pPr marL="0" indent="0">
              <a:buFont typeface="Arial" panose="020B0604020202020204" pitchFamily="34" charset="0"/>
              <a:buNone/>
            </a:pPr>
            <a:r>
              <a:rPr lang="it-IT" altLang="it-IT" smtClean="0">
                <a:solidFill>
                  <a:schemeClr val="tx1"/>
                </a:solidFill>
                <a:latin typeface="Arial" panose="020B0604020202020204" pitchFamily="34" charset="0"/>
                <a:cs typeface="Arial" panose="020B0604020202020204" pitchFamily="34" charset="0"/>
              </a:rPr>
              <a:t>                              lavoro = sopravvivenza</a:t>
            </a:r>
          </a:p>
          <a:p>
            <a:pPr marL="0" indent="0">
              <a:buFont typeface="Arial" panose="020B0604020202020204" pitchFamily="34" charset="0"/>
              <a:buNone/>
            </a:pPr>
            <a:endParaRPr lang="it-IT" altLang="it-IT"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it-IT" altLang="it-IT"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it-IT" altLang="it-IT"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it-IT" altLang="it-IT" smtClean="0">
                <a:solidFill>
                  <a:schemeClr val="tx1"/>
                </a:solidFill>
                <a:latin typeface="Arial" panose="020B0604020202020204" pitchFamily="34" charset="0"/>
                <a:cs typeface="Arial" panose="020B0604020202020204" pitchFamily="34" charset="0"/>
              </a:rPr>
              <a:t>                                                       Inserimento sociale</a:t>
            </a:r>
          </a:p>
          <a:p>
            <a:pPr marL="0" indent="0">
              <a:buFont typeface="Arial" panose="020B0604020202020204" pitchFamily="34" charset="0"/>
              <a:buNone/>
            </a:pPr>
            <a:r>
              <a:rPr lang="it-IT" altLang="it-IT" smtClean="0">
                <a:solidFill>
                  <a:schemeClr val="tx1"/>
                </a:solidFill>
                <a:latin typeface="Arial" panose="020B0604020202020204" pitchFamily="34" charset="0"/>
                <a:cs typeface="Arial" panose="020B0604020202020204" pitchFamily="34" charset="0"/>
              </a:rPr>
              <a:t>                  Lavoro                          Crescita personale</a:t>
            </a:r>
          </a:p>
          <a:p>
            <a:pPr marL="0" indent="0">
              <a:buFont typeface="Arial" panose="020B0604020202020204" pitchFamily="34" charset="0"/>
              <a:buNone/>
            </a:pPr>
            <a:r>
              <a:rPr lang="it-IT" altLang="it-IT" smtClean="0">
                <a:solidFill>
                  <a:schemeClr val="tx1"/>
                </a:solidFill>
                <a:latin typeface="Arial" panose="020B0604020202020204" pitchFamily="34" charset="0"/>
                <a:cs typeface="Arial" panose="020B0604020202020204" pitchFamily="34" charset="0"/>
              </a:rPr>
              <a:t>                                                       Investimento emozionale </a:t>
            </a:r>
          </a:p>
          <a:p>
            <a:pPr marL="0" indent="0">
              <a:buFont typeface="Arial" panose="020B0604020202020204" pitchFamily="34" charset="0"/>
              <a:buNone/>
            </a:pPr>
            <a:r>
              <a:rPr lang="it-IT" altLang="it-IT" smtClean="0">
                <a:solidFill>
                  <a:schemeClr val="tx1"/>
                </a:solidFill>
                <a:latin typeface="Arial" panose="020B0604020202020204" pitchFamily="34" charset="0"/>
                <a:cs typeface="Arial" panose="020B0604020202020204" pitchFamily="34" charset="0"/>
              </a:rPr>
              <a:t>                                                       Investimento creativo</a:t>
            </a:r>
          </a:p>
        </p:txBody>
      </p:sp>
      <p:sp>
        <p:nvSpPr>
          <p:cNvPr id="4" name="Freccia in giù 3"/>
          <p:cNvSpPr/>
          <p:nvPr/>
        </p:nvSpPr>
        <p:spPr>
          <a:xfrm>
            <a:off x="4140200" y="2060575"/>
            <a:ext cx="144463" cy="936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5" name="Parentesi graffa aperta 4"/>
          <p:cNvSpPr/>
          <p:nvPr/>
        </p:nvSpPr>
        <p:spPr>
          <a:xfrm>
            <a:off x="4716463" y="3429000"/>
            <a:ext cx="360362" cy="1655763"/>
          </a:xfrm>
          <a:prstGeom prst="leftBrace">
            <a:avLst>
              <a:gd name="adj1" fmla="val 8333"/>
              <a:gd name="adj2" fmla="val 36815"/>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black"/>
              </a:solidFill>
              <a:effectLst/>
              <a:uLnTx/>
              <a:uFillTx/>
              <a:latin typeface="Palatino Linotype"/>
              <a:ea typeface="+mn-ea"/>
              <a:cs typeface="+mn-cs"/>
            </a:endParaRPr>
          </a:p>
        </p:txBody>
      </p:sp>
      <p:sp>
        <p:nvSpPr>
          <p:cNvPr id="6" name="Freccia a destra 5"/>
          <p:cNvSpPr/>
          <p:nvPr/>
        </p:nvSpPr>
        <p:spPr>
          <a:xfrm>
            <a:off x="3348038" y="4005263"/>
            <a:ext cx="1079500"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7546551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ttangolo 1"/>
          <p:cNvSpPr>
            <a:spLocks noChangeArrowheads="1"/>
          </p:cNvSpPr>
          <p:nvPr/>
        </p:nvSpPr>
        <p:spPr bwMode="auto">
          <a:xfrm>
            <a:off x="1258888" y="982663"/>
            <a:ext cx="6842125"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malattie neoplastiche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varietà di malattie </a:t>
            </a: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che trattare insieme, anche in ambito medico-legale ha poco senso. Vi sono infatti fondamentali differenze per quel che attiene i fattori eziologici, predittivi, prognostici; le possibilità di cura sono molto diverse anche nell’ambito della stessa neoplasia: ogni caso merita una riflessione profonda ed una strategia di intervento conseguente e specifica, a carattere globale. </a:t>
            </a:r>
          </a:p>
        </p:txBody>
      </p:sp>
      <p:sp>
        <p:nvSpPr>
          <p:cNvPr id="2" name="Freccia in giù 1"/>
          <p:cNvSpPr/>
          <p:nvPr/>
        </p:nvSpPr>
        <p:spPr>
          <a:xfrm>
            <a:off x="4589463" y="1484313"/>
            <a:ext cx="180975"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872027688"/>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ttangolo 1"/>
          <p:cNvSpPr>
            <a:spLocks noChangeArrowheads="1"/>
          </p:cNvSpPr>
          <p:nvPr/>
        </p:nvSpPr>
        <p:spPr bwMode="auto">
          <a:xfrm>
            <a:off x="600075" y="1481138"/>
            <a:ext cx="77057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COSTITUZIONE DELLA REPUBBLICA ITALIANA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Art. 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La Repubblica riconosce a tutti i cittadini il diritto al lavoro</a:t>
            </a:r>
            <a:r>
              <a:rPr kumimoji="0" lang="it-IT" altLang="it-IT" sz="24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 e promuove le condizioni che rendano effettivo questo diritto</a:t>
            </a:r>
            <a:r>
              <a:rPr kumimoji="0" lang="it-IT" altLang="it-IT"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Ogni cittadino ha il dovere di svolgere, secondo le proprie possibilità e la propria scelta, un'attività o una funzione che concorra al progresso materiale o spirituale della società.</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4937135"/>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endParaRPr lang="it-IT" sz="4400" b="1" dirty="0">
              <a:latin typeface="Arial" pitchFamily="34" charset="0"/>
              <a:cs typeface="Arial" pitchFamily="34" charset="0"/>
            </a:endParaRPr>
          </a:p>
        </p:txBody>
      </p:sp>
      <p:sp>
        <p:nvSpPr>
          <p:cNvPr id="11267" name="Segnaposto contenuto 2"/>
          <p:cNvSpPr>
            <a:spLocks noGrp="1"/>
          </p:cNvSpPr>
          <p:nvPr>
            <p:ph idx="1"/>
          </p:nvPr>
        </p:nvSpPr>
        <p:spPr>
          <a:xfrm>
            <a:off x="400050" y="1031875"/>
            <a:ext cx="8229600" cy="4525963"/>
          </a:xfrm>
        </p:spPr>
        <p:txBody>
          <a:bodyPr/>
          <a:lstStyle/>
          <a:p>
            <a:pPr marL="0" indent="0" algn="ctr">
              <a:buFont typeface="Arial" panose="020B0604020202020204" pitchFamily="34" charset="0"/>
              <a:buNone/>
            </a:pPr>
            <a:r>
              <a:rPr lang="it-IT" altLang="it-IT" sz="2800" smtClean="0">
                <a:solidFill>
                  <a:schemeClr val="tx1"/>
                </a:solidFill>
                <a:latin typeface="Arial" panose="020B0604020202020204" pitchFamily="34" charset="0"/>
                <a:cs typeface="Arial" panose="020B0604020202020204" pitchFamily="34" charset="0"/>
              </a:rPr>
              <a:t>Abilità </a:t>
            </a:r>
          </a:p>
          <a:p>
            <a:pPr marL="0" indent="0" algn="ctr">
              <a:buFont typeface="Arial" panose="020B0604020202020204" pitchFamily="34" charset="0"/>
              <a:buNone/>
            </a:pPr>
            <a:endParaRPr lang="it-IT" altLang="it-IT" sz="2800" smtClean="0">
              <a:solidFill>
                <a:schemeClr val="tx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it-IT" altLang="it-IT" sz="2800" smtClean="0">
                <a:solidFill>
                  <a:schemeClr val="tx1"/>
                </a:solidFill>
                <a:latin typeface="Arial" panose="020B0604020202020204" pitchFamily="34" charset="0"/>
                <a:cs typeface="Arial" panose="020B0604020202020204" pitchFamily="34" charset="0"/>
              </a:rPr>
              <a:t>Lavoro</a:t>
            </a:r>
          </a:p>
          <a:p>
            <a:pPr marL="0" indent="0" algn="ctr">
              <a:buFont typeface="Arial" panose="020B0604020202020204" pitchFamily="34" charset="0"/>
              <a:buNone/>
            </a:pPr>
            <a:endParaRPr lang="it-IT" altLang="it-IT" sz="2800" smtClean="0">
              <a:solidFill>
                <a:schemeClr val="tx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it-IT" altLang="it-IT" sz="2800" smtClean="0">
                <a:solidFill>
                  <a:schemeClr val="tx1"/>
                </a:solidFill>
                <a:latin typeface="Arial" panose="020B0604020202020204" pitchFamily="34" charset="0"/>
                <a:cs typeface="Arial" panose="020B0604020202020204" pitchFamily="34" charset="0"/>
              </a:rPr>
              <a:t>Disabilità</a:t>
            </a:r>
          </a:p>
          <a:p>
            <a:pPr marL="0" indent="0" algn="ctr">
              <a:buFont typeface="Arial" panose="020B0604020202020204" pitchFamily="34" charset="0"/>
              <a:buNone/>
            </a:pPr>
            <a:endParaRPr lang="it-IT" altLang="it-IT" sz="2800" smtClean="0">
              <a:solidFill>
                <a:schemeClr val="tx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it-IT" altLang="it-IT" sz="2800" smtClean="0">
                <a:solidFill>
                  <a:schemeClr val="tx1"/>
                </a:solidFill>
                <a:latin typeface="Arial" panose="020B0604020202020204" pitchFamily="34" charset="0"/>
                <a:cs typeface="Arial" panose="020B0604020202020204" pitchFamily="34" charset="0"/>
              </a:rPr>
              <a:t>Ricollocamento (tecnologie, ambienti protetti ecc.)</a:t>
            </a:r>
          </a:p>
          <a:p>
            <a:pPr marL="0" indent="0" algn="ctr">
              <a:buFont typeface="Arial" panose="020B0604020202020204" pitchFamily="34" charset="0"/>
              <a:buNone/>
            </a:pPr>
            <a:endParaRPr lang="it-IT" altLang="it-IT" sz="2800" smtClean="0">
              <a:solidFill>
                <a:schemeClr val="tx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it-IT" altLang="it-IT" sz="2800" smtClean="0">
                <a:solidFill>
                  <a:schemeClr val="tx1"/>
                </a:solidFill>
                <a:latin typeface="Arial" panose="020B0604020202020204" pitchFamily="34" charset="0"/>
                <a:cs typeface="Arial" panose="020B0604020202020204" pitchFamily="34" charset="0"/>
              </a:rPr>
              <a:t>Lavoro</a:t>
            </a:r>
          </a:p>
        </p:txBody>
      </p:sp>
      <p:sp>
        <p:nvSpPr>
          <p:cNvPr id="4" name="Freccia in giù 3"/>
          <p:cNvSpPr/>
          <p:nvPr/>
        </p:nvSpPr>
        <p:spPr>
          <a:xfrm>
            <a:off x="4429125" y="1487488"/>
            <a:ext cx="215900" cy="6477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FF0000"/>
              </a:solidFill>
              <a:effectLst/>
              <a:uLnTx/>
              <a:uFillTx/>
              <a:latin typeface="Palatino Linotype"/>
              <a:ea typeface="+mn-ea"/>
              <a:cs typeface="+mn-cs"/>
            </a:endParaRPr>
          </a:p>
        </p:txBody>
      </p:sp>
      <p:sp>
        <p:nvSpPr>
          <p:cNvPr id="5" name="Freccia in giù 4"/>
          <p:cNvSpPr/>
          <p:nvPr/>
        </p:nvSpPr>
        <p:spPr>
          <a:xfrm>
            <a:off x="4452938" y="2493963"/>
            <a:ext cx="215900" cy="6477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FF0000"/>
              </a:solidFill>
              <a:effectLst/>
              <a:uLnTx/>
              <a:uFillTx/>
              <a:latin typeface="Palatino Linotype"/>
              <a:ea typeface="+mn-ea"/>
              <a:cs typeface="+mn-cs"/>
            </a:endParaRPr>
          </a:p>
        </p:txBody>
      </p:sp>
      <p:sp>
        <p:nvSpPr>
          <p:cNvPr id="6" name="Freccia in giù 5"/>
          <p:cNvSpPr/>
          <p:nvPr/>
        </p:nvSpPr>
        <p:spPr>
          <a:xfrm>
            <a:off x="4452938" y="3525838"/>
            <a:ext cx="215900" cy="6477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FF0000"/>
              </a:solidFill>
              <a:effectLst/>
              <a:uLnTx/>
              <a:uFillTx/>
              <a:latin typeface="Palatino Linotype"/>
              <a:ea typeface="+mn-ea"/>
              <a:cs typeface="+mn-cs"/>
            </a:endParaRPr>
          </a:p>
        </p:txBody>
      </p:sp>
      <p:sp>
        <p:nvSpPr>
          <p:cNvPr id="7" name="Freccia in giù 6"/>
          <p:cNvSpPr/>
          <p:nvPr/>
        </p:nvSpPr>
        <p:spPr>
          <a:xfrm>
            <a:off x="4452938" y="4581525"/>
            <a:ext cx="215900" cy="6477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FF0000"/>
              </a:solidFill>
              <a:effectLst/>
              <a:uLnTx/>
              <a:uFillTx/>
              <a:latin typeface="Palatino Linotype"/>
              <a:ea typeface="+mn-ea"/>
              <a:cs typeface="+mn-cs"/>
            </a:endParaRPr>
          </a:p>
        </p:txBody>
      </p:sp>
    </p:spTree>
    <p:extLst>
      <p:ext uri="{BB962C8B-B14F-4D97-AF65-F5344CB8AC3E}">
        <p14:creationId xmlns:p14="http://schemas.microsoft.com/office/powerpoint/2010/main" val="35318908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endParaRPr lang="it-IT"/>
          </a:p>
        </p:txBody>
      </p:sp>
      <p:sp>
        <p:nvSpPr>
          <p:cNvPr id="3" name="Segnaposto contenuto 2"/>
          <p:cNvSpPr>
            <a:spLocks noGrp="1"/>
          </p:cNvSpPr>
          <p:nvPr>
            <p:ph idx="1"/>
          </p:nvPr>
        </p:nvSpPr>
        <p:spPr/>
        <p:txBody>
          <a:bodyPr/>
          <a:lstStyle/>
          <a:p>
            <a:pPr marL="0" indent="0">
              <a:buFont typeface="Arial" charset="0"/>
              <a:buNone/>
              <a:defRPr/>
            </a:pPr>
            <a:endParaRPr lang="it-IT" sz="6600" dirty="0" smtClean="0">
              <a:latin typeface="Arial" pitchFamily="34" charset="0"/>
              <a:cs typeface="Arial" pitchFamily="34" charset="0"/>
            </a:endParaRPr>
          </a:p>
          <a:p>
            <a:pPr marL="0" indent="0" algn="ctr">
              <a:buFont typeface="Arial" charset="0"/>
              <a:buNone/>
              <a:defRPr/>
            </a:pPr>
            <a:r>
              <a:rPr lang="it-IT" sz="66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Benefici assistenziali</a:t>
            </a:r>
            <a:endParaRPr lang="it-IT" sz="400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0" indent="0" algn="ctr">
              <a:buFont typeface="Arial" charset="0"/>
              <a:buNone/>
              <a:defRPr/>
            </a:pPr>
            <a:r>
              <a:rPr lang="it-IT" sz="40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Legge 104/92</a:t>
            </a:r>
            <a:endParaRPr lang="it-IT" sz="6600"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742801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ttangolo 1"/>
          <p:cNvSpPr>
            <a:spLocks noChangeArrowheads="1"/>
          </p:cNvSpPr>
          <p:nvPr/>
        </p:nvSpPr>
        <p:spPr bwMode="auto">
          <a:xfrm>
            <a:off x="323850" y="1595438"/>
            <a:ext cx="856932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36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periodo di comporto</a:t>
            </a:r>
            <a:r>
              <a:rPr kumimoji="0" lang="it-IT" altLang="it-IT" sz="3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Superamento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Rescissione del contratto, a norma dell'articolo 2118 cc</a:t>
            </a:r>
            <a:br>
              <a:rPr kumimoji="0" lang="it-IT" altLang="it-IT"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endParaRPr kumimoji="0" lang="it-IT" altLang="it-IT"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olo 1"/>
          <p:cNvSpPr>
            <a:spLocks noGrp="1"/>
          </p:cNvSpPr>
          <p:nvPr>
            <p:ph type="title" idx="4294967295"/>
          </p:nvPr>
        </p:nvSpPr>
        <p:spPr>
          <a:xfrm>
            <a:off x="493713" y="333375"/>
            <a:ext cx="8229600" cy="549275"/>
          </a:xfrm>
        </p:spPr>
        <p:txBody>
          <a:bodyPr/>
          <a:lstStyle/>
          <a:p>
            <a:pPr>
              <a:defRPr/>
            </a:pPr>
            <a:r>
              <a:rPr lang="it-IT" sz="3200" b="1" dirty="0" smtClean="0">
                <a:latin typeface="Arial" panose="020B0604020202020204" pitchFamily="34" charset="0"/>
                <a:cs typeface="Arial" panose="020B0604020202020204" pitchFamily="34" charset="0"/>
              </a:rPr>
              <a:t>Il lavoro nel periodo delle cure</a:t>
            </a:r>
            <a:endParaRPr lang="it-IT" sz="3200" b="1" dirty="0">
              <a:latin typeface="Arial" panose="020B0604020202020204" pitchFamily="34" charset="0"/>
              <a:cs typeface="Arial" panose="020B0604020202020204" pitchFamily="34" charset="0"/>
            </a:endParaRPr>
          </a:p>
        </p:txBody>
      </p:sp>
      <p:sp>
        <p:nvSpPr>
          <p:cNvPr id="3" name="Freccia in giù 2"/>
          <p:cNvSpPr/>
          <p:nvPr/>
        </p:nvSpPr>
        <p:spPr>
          <a:xfrm>
            <a:off x="4500563" y="2276475"/>
            <a:ext cx="107950"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5" name="Freccia in giù 4"/>
          <p:cNvSpPr/>
          <p:nvPr/>
        </p:nvSpPr>
        <p:spPr>
          <a:xfrm>
            <a:off x="4500563" y="3429000"/>
            <a:ext cx="107950"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827591570"/>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ttangolo 1"/>
          <p:cNvSpPr>
            <a:spLocks noChangeArrowheads="1"/>
          </p:cNvSpPr>
          <p:nvPr/>
        </p:nvSpPr>
        <p:spPr bwMode="auto">
          <a:xfrm>
            <a:off x="323850" y="1595438"/>
            <a:ext cx="85693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dirty="0">
                <a:ln>
                  <a:noFill/>
                </a:ln>
                <a:solidFill>
                  <a:prstClr val="black"/>
                </a:solidFill>
                <a:effectLst/>
                <a:uLnTx/>
                <a:uFillTx/>
                <a:latin typeface="Arial" charset="0"/>
                <a:ea typeface="+mn-ea"/>
                <a:cs typeface="Arial" charset="0"/>
              </a:rPr>
              <a:t>Per quanto riguarda l’operatore di polizia: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it-IT" altLang="it-IT" sz="2400" b="0" i="0" u="none" strike="noStrike" kern="1200" cap="none" spc="0" normalizeH="0" baseline="0" noProof="0" dirty="0">
                <a:ln>
                  <a:noFill/>
                </a:ln>
                <a:solidFill>
                  <a:srgbClr val="FF0000"/>
                </a:solidFill>
                <a:effectLst/>
                <a:uLnTx/>
                <a:uFillTx/>
                <a:latin typeface="Arial" charset="0"/>
                <a:ea typeface="+mn-ea"/>
                <a:cs typeface="Arial" charset="0"/>
              </a:rPr>
              <a:t>18 mesi di astensione continuativa dal servizio per malattia </a:t>
            </a:r>
            <a:r>
              <a:rPr kumimoji="0" lang="it-IT" altLang="it-IT" sz="2400" b="0" i="0" u="none" strike="noStrike" kern="1200" cap="none" spc="0" normalizeH="0" baseline="0" noProof="0" dirty="0">
                <a:ln>
                  <a:noFill/>
                </a:ln>
                <a:solidFill>
                  <a:prstClr val="black"/>
                </a:solidFill>
                <a:effectLst/>
                <a:uLnTx/>
                <a:uFillTx/>
                <a:latin typeface="Arial" charset="0"/>
                <a:ea typeface="+mn-ea"/>
                <a:cs typeface="Arial" charset="0"/>
              </a:rPr>
              <a:t>(si intende per continuativo il periodo di astensione per malattia anche frazionato ma che non superi i 3 mesi tra una frazione e l’altra)</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it-IT" altLang="it-IT" sz="24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it-IT" altLang="it-IT" sz="2400" b="0" i="0" u="none" strike="noStrike" kern="1200" cap="none" spc="0" normalizeH="0" baseline="0" noProof="0" dirty="0">
                <a:ln>
                  <a:noFill/>
                </a:ln>
                <a:solidFill>
                  <a:srgbClr val="FF0000"/>
                </a:solidFill>
                <a:effectLst/>
                <a:uLnTx/>
                <a:uFillTx/>
                <a:latin typeface="Arial" charset="0"/>
                <a:ea typeface="+mn-ea"/>
                <a:cs typeface="Arial" charset="0"/>
              </a:rPr>
              <a:t>2,5 anni nei 5 anni di riferimento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dirty="0">
                <a:ln>
                  <a:noFill/>
                </a:ln>
                <a:solidFill>
                  <a:prstClr val="black"/>
                </a:solidFill>
                <a:effectLst/>
                <a:uLnTx/>
                <a:uFillTx/>
                <a:latin typeface="Arial" charset="0"/>
                <a:ea typeface="+mn-ea"/>
                <a:cs typeface="Arial" charset="0"/>
              </a:rPr>
              <a:t>    (l’Amministrazione può concedere ulteriori 6 mesi di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dirty="0">
                <a:ln>
                  <a:noFill/>
                </a:ln>
                <a:solidFill>
                  <a:prstClr val="black"/>
                </a:solidFill>
                <a:effectLst/>
                <a:uLnTx/>
                <a:uFillTx/>
                <a:latin typeface="Arial" charset="0"/>
                <a:ea typeface="+mn-ea"/>
                <a:cs typeface="Arial" charset="0"/>
              </a:rPr>
              <a:t>    aspettativa non retribuita nel caso di motivazioni di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dirty="0">
                <a:ln>
                  <a:noFill/>
                </a:ln>
                <a:solidFill>
                  <a:prstClr val="black"/>
                </a:solidFill>
                <a:effectLst/>
                <a:uLnTx/>
                <a:uFillTx/>
                <a:latin typeface="Arial" charset="0"/>
                <a:ea typeface="+mn-ea"/>
                <a:cs typeface="Arial" charset="0"/>
              </a:rPr>
              <a:t>    particolare gravità)   </a:t>
            </a:r>
          </a:p>
        </p:txBody>
      </p:sp>
      <p:sp>
        <p:nvSpPr>
          <p:cNvPr id="2" name="Titolo 1"/>
          <p:cNvSpPr>
            <a:spLocks noGrp="1"/>
          </p:cNvSpPr>
          <p:nvPr>
            <p:ph type="title" idx="4294967295"/>
          </p:nvPr>
        </p:nvSpPr>
        <p:spPr>
          <a:xfrm>
            <a:off x="493713" y="333375"/>
            <a:ext cx="8229600" cy="549275"/>
          </a:xfrm>
        </p:spPr>
        <p:txBody>
          <a:bodyPr/>
          <a:lstStyle/>
          <a:p>
            <a:pPr>
              <a:defRPr/>
            </a:pPr>
            <a:r>
              <a:rPr lang="it-IT" sz="3200" b="1" dirty="0" smtClean="0">
                <a:latin typeface="Arial" panose="020B0604020202020204" pitchFamily="34" charset="0"/>
                <a:cs typeface="Arial" panose="020B0604020202020204" pitchFamily="34" charset="0"/>
              </a:rPr>
              <a:t>Il lavoro nel periodo delle cure</a:t>
            </a:r>
            <a:endParaRPr lang="it-IT"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51604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13315" name="Segnaposto numero diapositiva 4"/>
          <p:cNvSpPr txBox="1">
            <a:spLocks noGrp="1"/>
          </p:cNvSpPr>
          <p:nvPr/>
        </p:nvSpPr>
        <p:spPr bwMode="auto">
          <a:xfrm>
            <a:off x="8778875" y="6546850"/>
            <a:ext cx="330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AD905E2D-EE92-4309-A3D9-2D9157FA301F}"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5</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13316" name="Group 27"/>
          <p:cNvGrpSpPr>
            <a:grpSpLocks/>
          </p:cNvGrpSpPr>
          <p:nvPr/>
        </p:nvGrpSpPr>
        <p:grpSpPr bwMode="auto">
          <a:xfrm>
            <a:off x="2774950" y="914400"/>
            <a:ext cx="3646488" cy="666750"/>
            <a:chOff x="669" y="609"/>
            <a:chExt cx="2222" cy="428"/>
          </a:xfrm>
        </p:grpSpPr>
        <p:sp>
          <p:nvSpPr>
            <p:cNvPr id="13323"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7" name="Text Box 29"/>
            <p:cNvSpPr txBox="1">
              <a:spLocks noChangeArrowheads="1"/>
            </p:cNvSpPr>
            <p:nvPr/>
          </p:nvSpPr>
          <p:spPr bwMode="auto">
            <a:xfrm>
              <a:off x="670" y="692"/>
              <a:ext cx="2199"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CLASSIFICAZIONE TUMORI</a:t>
              </a:r>
            </a:p>
          </p:txBody>
        </p:sp>
      </p:grpSp>
      <p:sp>
        <p:nvSpPr>
          <p:cNvPr id="13317" name="Rectangle 1027"/>
          <p:cNvSpPr txBox="1">
            <a:spLocks noChangeArrowheads="1"/>
          </p:cNvSpPr>
          <p:nvPr/>
        </p:nvSpPr>
        <p:spPr bwMode="auto">
          <a:xfrm>
            <a:off x="179388" y="1665288"/>
            <a:ext cx="8785225" cy="4716462"/>
          </a:xfrm>
          <a:prstGeom prst="rect">
            <a:avLst/>
          </a:prstGeom>
          <a:blipFill dpi="0" rotWithShape="1">
            <a:blip r:embed="rId3"/>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19" name="CasellaDiTesto 2"/>
          <p:cNvSpPr txBox="1">
            <a:spLocks noChangeArrowheads="1"/>
          </p:cNvSpPr>
          <p:nvPr/>
        </p:nvSpPr>
        <p:spPr bwMode="auto">
          <a:xfrm>
            <a:off x="344488" y="1733550"/>
            <a:ext cx="8496300" cy="4648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ISTOLOGICA</a:t>
            </a:r>
            <a:r>
              <a:rPr kumimoji="0" lang="it-IT" sz="3200" b="0" i="0" u="none" strike="noStrike" kern="1200" cap="none" spc="0" normalizeH="0" baseline="0" noProof="0" dirty="0">
                <a:ln>
                  <a:noFill/>
                </a:ln>
                <a:solidFill>
                  <a:srgbClr val="222222"/>
                </a:solidFill>
                <a:effectLst/>
                <a:uLnTx/>
                <a:uFillTx/>
                <a:latin typeface="Arial"/>
                <a:ea typeface="+mn-ea"/>
                <a:cs typeface="+mn-cs"/>
              </a:rPr>
              <a:t>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(in base al tessuto di origine: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epiteliale</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err="1">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melanocitico</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nervoso</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err="1">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linfo</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-emopoietico</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mesenchimale</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embrionale</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STADIO DI SVILUPPO</a:t>
            </a:r>
            <a:r>
              <a:rPr kumimoji="0" lang="it-IT" sz="3200" b="0" i="0" u="none" strike="noStrike" kern="1200" cap="none" spc="0" normalizeH="0" baseline="0" noProof="0" dirty="0">
                <a:ln>
                  <a:noFill/>
                </a:ln>
                <a:solidFill>
                  <a:srgbClr val="222222"/>
                </a:solidFill>
                <a:effectLst/>
                <a:uLnTx/>
                <a:uFillTx/>
                <a:latin typeface="Arial"/>
                <a:ea typeface="+mn-ea"/>
                <a:cs typeface="+mn-cs"/>
              </a:rPr>
              <a:t>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(sistema TMN: codice alfanumerico che tiene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contro di tre parametri: T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r>
              <a:rPr kumimoji="0" lang="it-IT" sz="20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estensione del tumore</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N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coinvolgimento dei linfonodi</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ed M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presenza di metastasi</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Nel tempo, sono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stati introdotti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altri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codici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per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meglio caratterizzare un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tumore: G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differenziazione</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S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presenza di marker nel siero</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R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rimozione chirurgica completa o parziale</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L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disseminazione nel sistema linfatico</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ecc</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AGGRESSIVITA’</a:t>
            </a:r>
            <a:r>
              <a:rPr kumimoji="0" lang="it-IT" sz="3200" b="0" i="0" u="none" strike="noStrike" kern="1200" cap="none" spc="0" normalizeH="0" baseline="0" noProof="0" dirty="0">
                <a:ln>
                  <a:noFill/>
                </a:ln>
                <a:solidFill>
                  <a:srgbClr val="222222"/>
                </a:solidFill>
                <a:effectLst/>
                <a:uLnTx/>
                <a:uFillTx/>
                <a:latin typeface="Arial"/>
                <a:ea typeface="+mn-ea"/>
                <a:cs typeface="+mn-cs"/>
              </a:rPr>
              <a:t>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r>
              <a:rPr kumimoji="0" lang="it-IT" sz="20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benigni</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 «</a:t>
            </a:r>
            <a:r>
              <a:rPr kumimoji="0" lang="it-IT" sz="20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maligni</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condividono alcuni aspetti del loro sviluppo,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ma vi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è una sostanziale differenza fra i due, soprattutto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in riferimento al decorso ed alla prognosi del quadro morboso)</a:t>
            </a:r>
          </a:p>
        </p:txBody>
      </p:sp>
      <p:grpSp>
        <p:nvGrpSpPr>
          <p:cNvPr id="13319" name="Gruppo 3"/>
          <p:cNvGrpSpPr>
            <a:grpSpLocks/>
          </p:cNvGrpSpPr>
          <p:nvPr/>
        </p:nvGrpSpPr>
        <p:grpSpPr bwMode="auto">
          <a:xfrm>
            <a:off x="36513" y="44450"/>
            <a:ext cx="9058275" cy="522288"/>
            <a:chOff x="36709" y="44066"/>
            <a:chExt cx="9057933" cy="522921"/>
          </a:xfrm>
        </p:grpSpPr>
        <p:sp>
          <p:nvSpPr>
            <p:cNvPr id="13320"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133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26894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ttangolo 1"/>
          <p:cNvSpPr>
            <a:spLocks noChangeArrowheads="1"/>
          </p:cNvSpPr>
          <p:nvPr/>
        </p:nvSpPr>
        <p:spPr bwMode="auto">
          <a:xfrm>
            <a:off x="250825" y="333375"/>
            <a:ext cx="84978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5400" b="1" i="0" u="none" strike="noStrike" kern="1200" cap="none" spc="0" normalizeH="0" baseline="0" noProof="0" smtClean="0">
                <a:ln>
                  <a:noFill/>
                </a:ln>
                <a:solidFill>
                  <a:srgbClr val="000099"/>
                </a:solidFill>
                <a:effectLst/>
                <a:uLnTx/>
                <a:uFillTx/>
                <a:latin typeface="Arial" panose="020B0604020202020204" pitchFamily="34" charset="0"/>
                <a:ea typeface="+mn-ea"/>
                <a:cs typeface="Arial" panose="020B0604020202020204" pitchFamily="34" charset="0"/>
              </a:rPr>
              <a:t>Terapie salvavita</a:t>
            </a:r>
          </a:p>
        </p:txBody>
      </p:sp>
      <p:sp>
        <p:nvSpPr>
          <p:cNvPr id="4" name="Sottotitolo 3"/>
          <p:cNvSpPr>
            <a:spLocks noGrp="1"/>
          </p:cNvSpPr>
          <p:nvPr>
            <p:ph type="subTitle" idx="1"/>
          </p:nvPr>
        </p:nvSpPr>
        <p:spPr>
          <a:xfrm>
            <a:off x="250825" y="1187450"/>
            <a:ext cx="8497888" cy="5616575"/>
          </a:xfrm>
        </p:spPr>
        <p:txBody>
          <a:bodyPr rtlCol="0">
            <a:normAutofit lnSpcReduction="10000"/>
          </a:bodyPr>
          <a:lstStyle/>
          <a:p>
            <a:pPr eaLnBrk="1" fontAlgn="auto" hangingPunct="1">
              <a:spcBef>
                <a:spcPts val="0"/>
              </a:spcBef>
              <a:spcAft>
                <a:spcPts val="0"/>
              </a:spcAft>
              <a:defRPr/>
            </a:pPr>
            <a:r>
              <a:rPr lang="it-IT" dirty="0" smtClean="0">
                <a:solidFill>
                  <a:srgbClr val="FF0000"/>
                </a:solidFill>
                <a:latin typeface="Arial" panose="020B0604020202020204" pitchFamily="34" charset="0"/>
                <a:cs typeface="Arial" panose="020B0604020202020204" pitchFamily="34" charset="0"/>
              </a:rPr>
              <a:t>“</a:t>
            </a:r>
            <a:r>
              <a:rPr lang="it-IT" dirty="0">
                <a:solidFill>
                  <a:srgbClr val="FF0000"/>
                </a:solidFill>
                <a:latin typeface="Arial" panose="020B0604020202020204" pitchFamily="34" charset="0"/>
                <a:cs typeface="Arial" panose="020B0604020202020204" pitchFamily="34" charset="0"/>
              </a:rPr>
              <a:t>patologie gravi che richiedano terapie salvavita ed altre ad esse </a:t>
            </a:r>
            <a:r>
              <a:rPr lang="it-IT" dirty="0" smtClean="0">
                <a:solidFill>
                  <a:srgbClr val="FF0000"/>
                </a:solidFill>
                <a:latin typeface="Arial" panose="020B0604020202020204" pitchFamily="34" charset="0"/>
                <a:cs typeface="Arial" panose="020B0604020202020204" pitchFamily="34" charset="0"/>
              </a:rPr>
              <a:t>assimilabili” </a:t>
            </a:r>
          </a:p>
          <a:p>
            <a:pPr eaLnBrk="1" fontAlgn="auto" hangingPunct="1">
              <a:spcBef>
                <a:spcPts val="0"/>
              </a:spcBef>
              <a:spcAft>
                <a:spcPts val="0"/>
              </a:spcAft>
              <a:defRPr/>
            </a:pPr>
            <a:r>
              <a:rPr lang="it-IT" dirty="0" smtClean="0">
                <a:solidFill>
                  <a:srgbClr val="FF0000"/>
                </a:solidFill>
                <a:latin typeface="Arial" panose="020B0604020202020204" pitchFamily="34" charset="0"/>
                <a:cs typeface="Arial" panose="020B0604020202020204" pitchFamily="34" charset="0"/>
              </a:rPr>
              <a:t>D.P.R. 11/09/07 n°170 – art. 17 D.P.R. 16/04/09 n°51</a:t>
            </a:r>
          </a:p>
          <a:p>
            <a:pPr algn="just" eaLnBrk="1" fontAlgn="auto" hangingPunct="1">
              <a:spcBef>
                <a:spcPts val="0"/>
              </a:spcBef>
              <a:spcAft>
                <a:spcPts val="0"/>
              </a:spcAft>
              <a:defRPr/>
            </a:pPr>
            <a:endParaRPr lang="it-IT" dirty="0" smtClean="0">
              <a:solidFill>
                <a:schemeClr val="tx1"/>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it-IT" dirty="0" smtClean="0">
                <a:solidFill>
                  <a:schemeClr val="tx1"/>
                </a:solidFill>
                <a:latin typeface="Arial" panose="020B0604020202020204" pitchFamily="34" charset="0"/>
                <a:cs typeface="Arial" panose="020B0604020202020204" pitchFamily="34" charset="0"/>
              </a:rPr>
              <a:t>I </a:t>
            </a:r>
            <a:r>
              <a:rPr lang="it-IT" dirty="0">
                <a:solidFill>
                  <a:schemeClr val="tx1"/>
                </a:solidFill>
                <a:latin typeface="Arial" panose="020B0604020202020204" pitchFamily="34" charset="0"/>
                <a:cs typeface="Arial" panose="020B0604020202020204" pitchFamily="34" charset="0"/>
              </a:rPr>
              <a:t>requisiti </a:t>
            </a:r>
            <a:r>
              <a:rPr lang="it-IT" dirty="0" smtClean="0">
                <a:solidFill>
                  <a:schemeClr val="tx1"/>
                </a:solidFill>
                <a:latin typeface="Arial" panose="020B0604020202020204" pitchFamily="34" charset="0"/>
                <a:cs typeface="Arial" panose="020B0604020202020204" pitchFamily="34" charset="0"/>
              </a:rPr>
              <a:t>necessari:</a:t>
            </a:r>
          </a:p>
          <a:p>
            <a:pPr algn="just" eaLnBrk="1" fontAlgn="auto" hangingPunct="1">
              <a:spcBef>
                <a:spcPts val="0"/>
              </a:spcBef>
              <a:spcAft>
                <a:spcPts val="0"/>
              </a:spcAft>
              <a:defRPr/>
            </a:pPr>
            <a:endParaRPr lang="it-IT" dirty="0">
              <a:solidFill>
                <a:schemeClr val="tx1"/>
              </a:solidFill>
              <a:latin typeface="Arial" panose="020B0604020202020204" pitchFamily="34" charset="0"/>
              <a:cs typeface="Arial" panose="020B0604020202020204" pitchFamily="34" charset="0"/>
            </a:endParaRPr>
          </a:p>
          <a:p>
            <a:pPr marL="342900" indent="-342900" algn="just" eaLnBrk="1" fontAlgn="auto" hangingPunct="1">
              <a:spcBef>
                <a:spcPts val="0"/>
              </a:spcBef>
              <a:spcAft>
                <a:spcPts val="0"/>
              </a:spcAft>
              <a:buFontTx/>
              <a:buChar char="-"/>
              <a:defRPr/>
            </a:pPr>
            <a:r>
              <a:rPr lang="it-IT" dirty="0" smtClean="0">
                <a:solidFill>
                  <a:srgbClr val="FF0000"/>
                </a:solidFill>
                <a:latin typeface="Arial" panose="020B0604020202020204" pitchFamily="34" charset="0"/>
                <a:cs typeface="Arial" panose="020B0604020202020204" pitchFamily="34" charset="0"/>
              </a:rPr>
              <a:t>l’esistenza </a:t>
            </a:r>
            <a:r>
              <a:rPr lang="it-IT" dirty="0">
                <a:solidFill>
                  <a:srgbClr val="FF0000"/>
                </a:solidFill>
                <a:latin typeface="Arial" panose="020B0604020202020204" pitchFamily="34" charset="0"/>
                <a:cs typeface="Arial" panose="020B0604020202020204" pitchFamily="34" charset="0"/>
              </a:rPr>
              <a:t>di una patologia cronica grave</a:t>
            </a:r>
            <a:r>
              <a:rPr lang="it-IT" dirty="0">
                <a:solidFill>
                  <a:schemeClr val="tx1"/>
                </a:solidFill>
                <a:latin typeface="Arial" panose="020B0604020202020204" pitchFamily="34" charset="0"/>
                <a:cs typeface="Arial" panose="020B0604020202020204" pitchFamily="34" charset="0"/>
              </a:rPr>
              <a:t>, non permanentemente incompatibile con il mantenimento del rapporto di lavoro nelle mansioni di </a:t>
            </a:r>
            <a:r>
              <a:rPr lang="it-IT" dirty="0" smtClean="0">
                <a:solidFill>
                  <a:schemeClr val="tx1"/>
                </a:solidFill>
                <a:latin typeface="Arial" panose="020B0604020202020204" pitchFamily="34" charset="0"/>
                <a:cs typeface="Arial" panose="020B0604020202020204" pitchFamily="34" charset="0"/>
              </a:rPr>
              <a:t>competenza;</a:t>
            </a:r>
          </a:p>
          <a:p>
            <a:pPr algn="just" eaLnBrk="1" fontAlgn="auto" hangingPunct="1">
              <a:spcBef>
                <a:spcPts val="0"/>
              </a:spcBef>
              <a:spcAft>
                <a:spcPts val="0"/>
              </a:spcAft>
              <a:buFont typeface="Arial" charset="0"/>
              <a:buNone/>
              <a:defRPr/>
            </a:pPr>
            <a:endParaRPr lang="it-IT" dirty="0">
              <a:solidFill>
                <a:schemeClr val="tx1"/>
              </a:solidFill>
              <a:latin typeface="Arial" panose="020B0604020202020204" pitchFamily="34" charset="0"/>
              <a:cs typeface="Arial" panose="020B0604020202020204" pitchFamily="34" charset="0"/>
            </a:endParaRPr>
          </a:p>
          <a:p>
            <a:pPr marL="342900" indent="-342900" algn="just" eaLnBrk="1" fontAlgn="auto" hangingPunct="1">
              <a:spcBef>
                <a:spcPts val="0"/>
              </a:spcBef>
              <a:spcAft>
                <a:spcPts val="0"/>
              </a:spcAft>
              <a:buFontTx/>
              <a:buChar char="-"/>
              <a:defRPr/>
            </a:pPr>
            <a:r>
              <a:rPr lang="it-IT" dirty="0" smtClean="0">
                <a:solidFill>
                  <a:schemeClr val="tx1"/>
                </a:solidFill>
                <a:latin typeface="Arial" panose="020B0604020202020204" pitchFamily="34" charset="0"/>
                <a:cs typeface="Arial" panose="020B0604020202020204" pitchFamily="34" charset="0"/>
              </a:rPr>
              <a:t>la </a:t>
            </a:r>
            <a:r>
              <a:rPr lang="it-IT" dirty="0">
                <a:solidFill>
                  <a:schemeClr val="tx1"/>
                </a:solidFill>
                <a:latin typeface="Arial" panose="020B0604020202020204" pitchFamily="34" charset="0"/>
                <a:cs typeface="Arial" panose="020B0604020202020204" pitchFamily="34" charset="0"/>
              </a:rPr>
              <a:t>necessità, in conseguenza della patologia, </a:t>
            </a:r>
            <a:r>
              <a:rPr lang="it-IT" dirty="0" smtClean="0">
                <a:solidFill>
                  <a:schemeClr val="tx1"/>
                </a:solidFill>
                <a:latin typeface="Arial" panose="020B0604020202020204" pitchFamily="34" charset="0"/>
                <a:cs typeface="Arial" panose="020B0604020202020204" pitchFamily="34" charset="0"/>
              </a:rPr>
              <a:t>di</a:t>
            </a:r>
          </a:p>
          <a:p>
            <a:pPr algn="just" eaLnBrk="1" fontAlgn="auto" hangingPunct="1">
              <a:spcBef>
                <a:spcPts val="0"/>
              </a:spcBef>
              <a:spcAft>
                <a:spcPts val="0"/>
              </a:spcAft>
              <a:buFont typeface="Arial" charset="0"/>
              <a:buNone/>
              <a:defRPr/>
            </a:pPr>
            <a:r>
              <a:rPr lang="it-IT" dirty="0">
                <a:solidFill>
                  <a:schemeClr val="tx1"/>
                </a:solidFill>
                <a:latin typeface="Arial" panose="020B0604020202020204" pitchFamily="34" charset="0"/>
                <a:cs typeface="Arial" panose="020B0604020202020204" pitchFamily="34" charset="0"/>
              </a:rPr>
              <a:t> </a:t>
            </a:r>
            <a:r>
              <a:rPr lang="it-IT" dirty="0" smtClean="0">
                <a:solidFill>
                  <a:schemeClr val="tx1"/>
                </a:solidFill>
                <a:latin typeface="Arial" panose="020B0604020202020204" pitchFamily="34" charset="0"/>
                <a:cs typeface="Arial" panose="020B0604020202020204" pitchFamily="34" charset="0"/>
              </a:rPr>
              <a:t>   </a:t>
            </a:r>
            <a:r>
              <a:rPr lang="it-IT" dirty="0">
                <a:solidFill>
                  <a:schemeClr val="tx1"/>
                </a:solidFill>
                <a:latin typeface="Arial" panose="020B0604020202020204" pitchFamily="34" charset="0"/>
                <a:cs typeface="Arial" panose="020B0604020202020204" pitchFamily="34" charset="0"/>
              </a:rPr>
              <a:t>effettuazione di terapie salvavita o ad esse assimilabili</a:t>
            </a:r>
            <a:r>
              <a:rPr lang="it-IT" dirty="0" smtClean="0">
                <a:solidFill>
                  <a:schemeClr val="tx1"/>
                </a:solidFill>
                <a:latin typeface="Arial" panose="020B0604020202020204" pitchFamily="34" charset="0"/>
                <a:cs typeface="Arial" panose="020B0604020202020204" pitchFamily="34" charset="0"/>
              </a:rPr>
              <a:t>,</a:t>
            </a:r>
          </a:p>
          <a:p>
            <a:pPr algn="just" eaLnBrk="1" fontAlgn="auto" hangingPunct="1">
              <a:spcBef>
                <a:spcPts val="0"/>
              </a:spcBef>
              <a:spcAft>
                <a:spcPts val="0"/>
              </a:spcAft>
              <a:buFont typeface="Arial" charset="0"/>
              <a:buNone/>
              <a:defRPr/>
            </a:pPr>
            <a:r>
              <a:rPr lang="it-IT" dirty="0">
                <a:solidFill>
                  <a:schemeClr val="tx1"/>
                </a:solidFill>
                <a:latin typeface="Arial" panose="020B0604020202020204" pitchFamily="34" charset="0"/>
                <a:cs typeface="Arial" panose="020B0604020202020204" pitchFamily="34" charset="0"/>
              </a:rPr>
              <a:t> </a:t>
            </a:r>
            <a:r>
              <a:rPr lang="it-IT" dirty="0" smtClean="0">
                <a:solidFill>
                  <a:schemeClr val="tx1"/>
                </a:solidFill>
                <a:latin typeface="Arial" panose="020B0604020202020204" pitchFamily="34" charset="0"/>
                <a:cs typeface="Arial" panose="020B0604020202020204" pitchFamily="34" charset="0"/>
              </a:rPr>
              <a:t>   cioè </a:t>
            </a:r>
            <a:r>
              <a:rPr lang="it-IT" dirty="0">
                <a:solidFill>
                  <a:srgbClr val="FF0000"/>
                </a:solidFill>
                <a:latin typeface="Arial" panose="020B0604020202020204" pitchFamily="34" charset="0"/>
                <a:cs typeface="Arial" panose="020B0604020202020204" pitchFamily="34" charset="0"/>
              </a:rPr>
              <a:t>terapie indispensabili per il mantenimento in vita </a:t>
            </a:r>
            <a:r>
              <a:rPr lang="it-IT" dirty="0" smtClean="0">
                <a:solidFill>
                  <a:srgbClr val="FF0000"/>
                </a:solidFill>
                <a:latin typeface="Arial" panose="020B0604020202020204" pitchFamily="34" charset="0"/>
                <a:cs typeface="Arial" panose="020B0604020202020204" pitchFamily="34" charset="0"/>
              </a:rPr>
              <a:t>del</a:t>
            </a:r>
          </a:p>
          <a:p>
            <a:pPr algn="just" eaLnBrk="1" fontAlgn="auto" hangingPunct="1">
              <a:spcBef>
                <a:spcPts val="0"/>
              </a:spcBef>
              <a:spcAft>
                <a:spcPts val="0"/>
              </a:spcAft>
              <a:buFont typeface="Arial" charset="0"/>
              <a:buNone/>
              <a:defRPr/>
            </a:pPr>
            <a:r>
              <a:rPr lang="it-IT" dirty="0">
                <a:solidFill>
                  <a:srgbClr val="FF0000"/>
                </a:solidFill>
                <a:latin typeface="Arial" panose="020B0604020202020204" pitchFamily="34" charset="0"/>
                <a:cs typeface="Arial" panose="020B0604020202020204" pitchFamily="34" charset="0"/>
              </a:rPr>
              <a:t> </a:t>
            </a:r>
            <a:r>
              <a:rPr lang="it-IT" dirty="0" smtClean="0">
                <a:solidFill>
                  <a:srgbClr val="FF0000"/>
                </a:solidFill>
                <a:latin typeface="Arial" panose="020B0604020202020204" pitchFamily="34" charset="0"/>
                <a:cs typeface="Arial" panose="020B0604020202020204" pitchFamily="34" charset="0"/>
              </a:rPr>
              <a:t>   </a:t>
            </a:r>
            <a:r>
              <a:rPr lang="it-IT" dirty="0">
                <a:solidFill>
                  <a:srgbClr val="FF0000"/>
                </a:solidFill>
                <a:latin typeface="Arial" panose="020B0604020202020204" pitchFamily="34" charset="0"/>
                <a:cs typeface="Arial" panose="020B0604020202020204" pitchFamily="34" charset="0"/>
              </a:rPr>
              <a:t>soggetto o per il suo prolungamento</a:t>
            </a:r>
            <a:r>
              <a:rPr lang="it-IT" dirty="0">
                <a:solidFill>
                  <a:schemeClr val="tx1"/>
                </a:solidFill>
                <a:latin typeface="Arial" panose="020B0604020202020204" pitchFamily="34" charset="0"/>
                <a:cs typeface="Arial" panose="020B0604020202020204" pitchFamily="34" charset="0"/>
              </a:rPr>
              <a:t>, di per sé produttive </a:t>
            </a:r>
            <a:endParaRPr lang="it-IT" dirty="0" smtClean="0">
              <a:solidFill>
                <a:schemeClr val="tx1"/>
              </a:solidFill>
              <a:latin typeface="Arial" panose="020B0604020202020204" pitchFamily="34" charset="0"/>
              <a:cs typeface="Arial" panose="020B0604020202020204" pitchFamily="34" charset="0"/>
            </a:endParaRPr>
          </a:p>
          <a:p>
            <a:pPr algn="just" eaLnBrk="1" fontAlgn="auto" hangingPunct="1">
              <a:spcBef>
                <a:spcPts val="0"/>
              </a:spcBef>
              <a:spcAft>
                <a:spcPts val="0"/>
              </a:spcAft>
              <a:buFont typeface="Arial" charset="0"/>
              <a:buNone/>
              <a:defRPr/>
            </a:pPr>
            <a:r>
              <a:rPr lang="it-IT" dirty="0">
                <a:solidFill>
                  <a:schemeClr val="tx1"/>
                </a:solidFill>
                <a:latin typeface="Arial" panose="020B0604020202020204" pitchFamily="34" charset="0"/>
                <a:cs typeface="Arial" panose="020B0604020202020204" pitchFamily="34" charset="0"/>
              </a:rPr>
              <a:t> </a:t>
            </a:r>
            <a:r>
              <a:rPr lang="it-IT" dirty="0" smtClean="0">
                <a:solidFill>
                  <a:schemeClr val="tx1"/>
                </a:solidFill>
                <a:latin typeface="Arial" panose="020B0604020202020204" pitchFamily="34" charset="0"/>
                <a:cs typeface="Arial" panose="020B0604020202020204" pitchFamily="34" charset="0"/>
              </a:rPr>
              <a:t>   (per </a:t>
            </a:r>
            <a:r>
              <a:rPr lang="it-IT" dirty="0">
                <a:solidFill>
                  <a:schemeClr val="tx1"/>
                </a:solidFill>
                <a:latin typeface="Arial" panose="020B0604020202020204" pitchFamily="34" charset="0"/>
                <a:cs typeface="Arial" panose="020B0604020202020204" pitchFamily="34" charset="0"/>
              </a:rPr>
              <a:t>effetti immediati o </a:t>
            </a:r>
            <a:r>
              <a:rPr lang="it-IT" dirty="0" smtClean="0">
                <a:solidFill>
                  <a:schemeClr val="tx1"/>
                </a:solidFill>
                <a:latin typeface="Arial" panose="020B0604020202020204" pitchFamily="34" charset="0"/>
                <a:cs typeface="Arial" panose="020B0604020202020204" pitchFamily="34" charset="0"/>
              </a:rPr>
              <a:t>conseguenti) </a:t>
            </a:r>
            <a:r>
              <a:rPr lang="it-IT" dirty="0">
                <a:solidFill>
                  <a:schemeClr val="tx1"/>
                </a:solidFill>
                <a:latin typeface="Arial" panose="020B0604020202020204" pitchFamily="34" charset="0"/>
                <a:cs typeface="Arial" panose="020B0604020202020204" pitchFamily="34" charset="0"/>
              </a:rPr>
              <a:t>di </a:t>
            </a:r>
            <a:r>
              <a:rPr lang="it-IT" dirty="0" smtClean="0">
                <a:solidFill>
                  <a:schemeClr val="tx1"/>
                </a:solidFill>
                <a:latin typeface="Arial" panose="020B0604020202020204" pitchFamily="34" charset="0"/>
                <a:cs typeface="Arial" panose="020B0604020202020204" pitchFamily="34" charset="0"/>
              </a:rPr>
              <a:t>incapacità</a:t>
            </a:r>
          </a:p>
          <a:p>
            <a:pPr algn="just" eaLnBrk="1" fontAlgn="auto" hangingPunct="1">
              <a:spcBef>
                <a:spcPts val="0"/>
              </a:spcBef>
              <a:spcAft>
                <a:spcPts val="0"/>
              </a:spcAft>
              <a:buFont typeface="Arial" charset="0"/>
              <a:buNone/>
              <a:defRPr/>
            </a:pPr>
            <a:r>
              <a:rPr lang="it-IT" dirty="0">
                <a:solidFill>
                  <a:schemeClr val="tx1"/>
                </a:solidFill>
                <a:latin typeface="Arial" panose="020B0604020202020204" pitchFamily="34" charset="0"/>
                <a:cs typeface="Arial" panose="020B0604020202020204" pitchFamily="34" charset="0"/>
              </a:rPr>
              <a:t> </a:t>
            </a:r>
            <a:r>
              <a:rPr lang="it-IT" dirty="0" smtClean="0">
                <a:solidFill>
                  <a:schemeClr val="tx1"/>
                </a:solidFill>
                <a:latin typeface="Arial" panose="020B0604020202020204" pitchFamily="34" charset="0"/>
                <a:cs typeface="Arial" panose="020B0604020202020204" pitchFamily="34" charset="0"/>
              </a:rPr>
              <a:t>   temporanea alla </a:t>
            </a:r>
            <a:r>
              <a:rPr lang="it-IT" dirty="0">
                <a:solidFill>
                  <a:schemeClr val="tx1"/>
                </a:solidFill>
                <a:latin typeface="Arial" panose="020B0604020202020204" pitchFamily="34" charset="0"/>
                <a:cs typeface="Arial" panose="020B0604020202020204" pitchFamily="34" charset="0"/>
              </a:rPr>
              <a:t>prestazione lavorativa.</a:t>
            </a:r>
          </a:p>
          <a:p>
            <a:pPr eaLnBrk="1" fontAlgn="auto" hangingPunct="1">
              <a:spcBef>
                <a:spcPts val="0"/>
              </a:spcBef>
              <a:spcAft>
                <a:spcPts val="0"/>
              </a:spcAft>
              <a:defRPr/>
            </a:pPr>
            <a:endParaRPr lang="it-IT" dirty="0"/>
          </a:p>
        </p:txBody>
      </p:sp>
    </p:spTree>
    <p:extLst>
      <p:ext uri="{BB962C8B-B14F-4D97-AF65-F5344CB8AC3E}">
        <p14:creationId xmlns:p14="http://schemas.microsoft.com/office/powerpoint/2010/main" val="3520631492"/>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115888"/>
            <a:ext cx="8229600" cy="1123950"/>
          </a:xfrm>
        </p:spPr>
        <p:txBody>
          <a:bodyPr/>
          <a:lstStyle/>
          <a:p>
            <a:pPr eaLnBrk="1" hangingPunct="1">
              <a:defRPr/>
            </a:pPr>
            <a:r>
              <a:rPr lang="it-IT" altLang="it-IT" b="1" dirty="0" smtClean="0">
                <a:solidFill>
                  <a:srgbClr val="000099"/>
                </a:solidFill>
                <a:effectLst/>
                <a:latin typeface="Arial" panose="020B0604020202020204" pitchFamily="34" charset="0"/>
                <a:cs typeface="Arial" panose="020B0604020202020204" pitchFamily="34" charset="0"/>
              </a:rPr>
              <a:t>Terapie</a:t>
            </a:r>
            <a:r>
              <a:rPr lang="it-IT" altLang="it-IT" b="1" dirty="0" smtClean="0">
                <a:solidFill>
                  <a:srgbClr val="000099"/>
                </a:solidFill>
                <a:latin typeface="Arial" panose="020B0604020202020204" pitchFamily="34" charset="0"/>
                <a:cs typeface="Arial" panose="020B0604020202020204" pitchFamily="34" charset="0"/>
              </a:rPr>
              <a:t> </a:t>
            </a:r>
            <a:r>
              <a:rPr lang="it-IT" altLang="it-IT" b="1" dirty="0" smtClean="0">
                <a:solidFill>
                  <a:srgbClr val="000099"/>
                </a:solidFill>
                <a:effectLst/>
                <a:latin typeface="Arial" panose="020B0604020202020204" pitchFamily="34" charset="0"/>
                <a:cs typeface="Arial" panose="020B0604020202020204" pitchFamily="34" charset="0"/>
              </a:rPr>
              <a:t>salvavita</a:t>
            </a:r>
            <a:endParaRPr lang="it-IT" altLang="it-IT" b="1" dirty="0">
              <a:solidFill>
                <a:srgbClr val="000099"/>
              </a:solidFill>
              <a:effectLst/>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457200" y="1600200"/>
            <a:ext cx="8229600" cy="5068888"/>
          </a:xfrm>
        </p:spPr>
        <p:txBody>
          <a:bodyPr rtlCol="0">
            <a:normAutofit/>
          </a:bodyPr>
          <a:lstStyle/>
          <a:p>
            <a:pPr marL="0" indent="0" algn="just" eaLnBrk="1" fontAlgn="auto" hangingPunct="1">
              <a:spcAft>
                <a:spcPts val="0"/>
              </a:spcAft>
              <a:buFont typeface="Arial" panose="020B0604020202020204" pitchFamily="34" charset="0"/>
              <a:buNone/>
              <a:defRPr/>
            </a:pPr>
            <a:r>
              <a:rPr lang="it-IT" dirty="0">
                <a:solidFill>
                  <a:schemeClr val="tx1"/>
                </a:solidFill>
                <a:latin typeface="Arial" panose="020B0604020202020204" pitchFamily="34" charset="0"/>
                <a:cs typeface="Arial" panose="020B0604020202020204" pitchFamily="34" charset="0"/>
              </a:rPr>
              <a:t>Il riconoscimento della “grave patologia</a:t>
            </a:r>
            <a:r>
              <a:rPr lang="it-IT" dirty="0" smtClean="0">
                <a:solidFill>
                  <a:schemeClr val="tx1"/>
                </a:solidFill>
                <a:latin typeface="Arial" panose="020B0604020202020204" pitchFamily="34" charset="0"/>
                <a:cs typeface="Arial" panose="020B0604020202020204" pitchFamily="34" charset="0"/>
              </a:rPr>
              <a:t>” per cui si effettua la terapia salva vita </a:t>
            </a:r>
            <a:r>
              <a:rPr lang="it-IT" dirty="0">
                <a:solidFill>
                  <a:schemeClr val="tx1"/>
                </a:solidFill>
                <a:latin typeface="Arial" panose="020B0604020202020204" pitchFamily="34" charset="0"/>
                <a:cs typeface="Arial" panose="020B0604020202020204" pitchFamily="34" charset="0"/>
              </a:rPr>
              <a:t>comporta lo scorporo, dal periodo di comporto, dei periodi di assenza dovuti a</a:t>
            </a:r>
            <a:r>
              <a:rPr lang="it-IT" dirty="0" smtClean="0">
                <a:solidFill>
                  <a:schemeClr val="tx1"/>
                </a:solidFill>
                <a:latin typeface="Arial" panose="020B0604020202020204" pitchFamily="34" charset="0"/>
                <a:cs typeface="Arial" panose="020B0604020202020204" pitchFamily="34" charset="0"/>
              </a:rPr>
              <a:t>:</a:t>
            </a:r>
            <a:endParaRPr lang="it-IT" dirty="0">
              <a:solidFill>
                <a:schemeClr val="tx1"/>
              </a:solidFill>
              <a:latin typeface="Arial" panose="020B0604020202020204" pitchFamily="34" charset="0"/>
              <a:cs typeface="Arial" panose="020B0604020202020204" pitchFamily="34" charset="0"/>
            </a:endParaRPr>
          </a:p>
          <a:p>
            <a:pPr algn="just" eaLnBrk="1" fontAlgn="auto" hangingPunct="1">
              <a:spcAft>
                <a:spcPts val="0"/>
              </a:spcAft>
              <a:defRPr/>
            </a:pPr>
            <a:r>
              <a:rPr lang="it-IT" dirty="0">
                <a:solidFill>
                  <a:srgbClr val="FF0000"/>
                </a:solidFill>
                <a:latin typeface="Arial" panose="020B0604020202020204" pitchFamily="34" charset="0"/>
                <a:cs typeface="Arial" panose="020B0604020202020204" pitchFamily="34" charset="0"/>
              </a:rPr>
              <a:t>giorni di ricovero ospedaliero o di DH </a:t>
            </a:r>
            <a:r>
              <a:rPr lang="it-IT" dirty="0">
                <a:solidFill>
                  <a:schemeClr val="tx1"/>
                </a:solidFill>
                <a:latin typeface="Arial" panose="020B0604020202020204" pitchFamily="34" charset="0"/>
                <a:cs typeface="Arial" panose="020B0604020202020204" pitchFamily="34" charset="0"/>
              </a:rPr>
              <a:t>necessari alla effettuazione delle terapie salvavita</a:t>
            </a:r>
            <a:r>
              <a:rPr lang="it-IT" dirty="0" smtClean="0">
                <a:solidFill>
                  <a:schemeClr val="tx1"/>
                </a:solidFill>
                <a:latin typeface="Arial" panose="020B0604020202020204" pitchFamily="34" charset="0"/>
                <a:cs typeface="Arial" panose="020B0604020202020204" pitchFamily="34" charset="0"/>
              </a:rPr>
              <a:t>;</a:t>
            </a:r>
            <a:endParaRPr lang="it-IT" dirty="0">
              <a:solidFill>
                <a:schemeClr val="tx1"/>
              </a:solidFill>
              <a:latin typeface="Arial" panose="020B0604020202020204" pitchFamily="34" charset="0"/>
              <a:cs typeface="Arial" panose="020B0604020202020204" pitchFamily="34" charset="0"/>
            </a:endParaRPr>
          </a:p>
          <a:p>
            <a:pPr algn="just" eaLnBrk="1" fontAlgn="auto" hangingPunct="1">
              <a:spcAft>
                <a:spcPts val="0"/>
              </a:spcAft>
              <a:defRPr/>
            </a:pPr>
            <a:r>
              <a:rPr lang="it-IT" dirty="0" smtClean="0">
                <a:solidFill>
                  <a:srgbClr val="FF0000"/>
                </a:solidFill>
                <a:latin typeface="Arial" panose="020B0604020202020204" pitchFamily="34" charset="0"/>
                <a:cs typeface="Arial" panose="020B0604020202020204" pitchFamily="34" charset="0"/>
              </a:rPr>
              <a:t>giorni di assenza dovuti alle citate terapie</a:t>
            </a:r>
            <a:r>
              <a:rPr lang="it-IT" dirty="0" smtClean="0">
                <a:solidFill>
                  <a:schemeClr val="tx1"/>
                </a:solidFill>
                <a:latin typeface="Arial" panose="020B0604020202020204" pitchFamily="34" charset="0"/>
                <a:cs typeface="Arial" panose="020B0604020202020204" pitchFamily="34" charset="0"/>
              </a:rPr>
              <a:t>, nel senso dei soli giorni di assenza correlati agli effetti collaterali o diretti delle terapie stesse, </a:t>
            </a:r>
            <a:r>
              <a:rPr lang="it-IT" dirty="0" smtClean="0">
                <a:solidFill>
                  <a:srgbClr val="0070C0"/>
                </a:solidFill>
                <a:latin typeface="Arial" panose="020B0604020202020204" pitchFamily="34" charset="0"/>
                <a:cs typeface="Arial" panose="020B0604020202020204" pitchFamily="34" charset="0"/>
              </a:rPr>
              <a:t>con esclusione, invece, di assenze correlate alle manifestazioni cliniche della patologia di base o a generica “convalescenza”; sono inoltre escluse le assenze dovute ad altre patologie intercorrenti.</a:t>
            </a:r>
          </a:p>
          <a:p>
            <a:pPr eaLnBrk="1" fontAlgn="auto" hangingPunct="1">
              <a:spcAft>
                <a:spcPts val="0"/>
              </a:spcAft>
              <a:defRPr/>
            </a:pPr>
            <a:endParaRPr lang="it-IT" dirty="0">
              <a:solidFill>
                <a:schemeClr val="tx1">
                  <a:lumMod val="50000"/>
                  <a:lumOff val="50000"/>
                </a:schemeClr>
              </a:solidFill>
            </a:endParaRPr>
          </a:p>
        </p:txBody>
      </p:sp>
    </p:spTree>
    <p:extLst>
      <p:ext uri="{BB962C8B-B14F-4D97-AF65-F5344CB8AC3E}">
        <p14:creationId xmlns:p14="http://schemas.microsoft.com/office/powerpoint/2010/main" val="1388418091"/>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ttangolo 1"/>
          <p:cNvSpPr>
            <a:spLocks noChangeArrowheads="1"/>
          </p:cNvSpPr>
          <p:nvPr/>
        </p:nvSpPr>
        <p:spPr bwMode="auto">
          <a:xfrm>
            <a:off x="1116013" y="1166813"/>
            <a:ext cx="691197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4000" b="0" i="0" u="none" strike="noStrike" kern="1200" cap="none" spc="0" normalizeH="0" baseline="0" noProof="0" smtClean="0">
                <a:ln>
                  <a:noFill/>
                </a:ln>
                <a:solidFill>
                  <a:srgbClr val="0070C0"/>
                </a:solidFill>
                <a:effectLst/>
                <a:uLnTx/>
                <a:uFillTx/>
                <a:latin typeface="Arial" panose="020B0604020202020204" pitchFamily="34" charset="0"/>
                <a:ea typeface="+mn-ea"/>
                <a:cs typeface="Arial" panose="020B0604020202020204" pitchFamily="34" charset="0"/>
              </a:rPr>
              <a:t>Forze di Polizia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Idoneità al S.I.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criteri medico-legali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Atti idoneativi tipo «si –no»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Limitata flessibilità di impiego</a:t>
            </a:r>
          </a:p>
        </p:txBody>
      </p:sp>
      <p:sp>
        <p:nvSpPr>
          <p:cNvPr id="3" name="Freccia in giù 2"/>
          <p:cNvSpPr/>
          <p:nvPr/>
        </p:nvSpPr>
        <p:spPr>
          <a:xfrm>
            <a:off x="4500563" y="2905125"/>
            <a:ext cx="142875"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6" name="Freccia in giù 5"/>
          <p:cNvSpPr/>
          <p:nvPr/>
        </p:nvSpPr>
        <p:spPr>
          <a:xfrm>
            <a:off x="4503738" y="3719513"/>
            <a:ext cx="142875"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7" name="Freccia in giù 6"/>
          <p:cNvSpPr/>
          <p:nvPr/>
        </p:nvSpPr>
        <p:spPr>
          <a:xfrm>
            <a:off x="4500563" y="4627563"/>
            <a:ext cx="142875"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62505085"/>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tangolo 1"/>
          <p:cNvSpPr>
            <a:spLocks noChangeArrowheads="1"/>
          </p:cNvSpPr>
          <p:nvPr/>
        </p:nvSpPr>
        <p:spPr bwMode="auto">
          <a:xfrm>
            <a:off x="1116013" y="1166813"/>
            <a:ext cx="6911975"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4000" b="0" i="0" u="none" strike="noStrike" kern="1200" cap="none" spc="0" normalizeH="0" baseline="0" noProof="0" smtClean="0">
                <a:ln>
                  <a:noFill/>
                </a:ln>
                <a:solidFill>
                  <a:srgbClr val="0070C0"/>
                </a:solidFill>
                <a:effectLst/>
                <a:uLnTx/>
                <a:uFillTx/>
                <a:latin typeface="Arial" panose="020B0604020202020204" pitchFamily="34" charset="0"/>
                <a:ea typeface="+mn-ea"/>
                <a:cs typeface="Arial" panose="020B0604020202020204" pitchFamily="34" charset="0"/>
              </a:rPr>
              <a:t>Forze di Polizia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Malattia oncologica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Sopravvivenza  a 5 anni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Criteri prudenziali medico –legali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Inidoneità assoluta al servizio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Freccia in giù 2"/>
          <p:cNvSpPr/>
          <p:nvPr/>
        </p:nvSpPr>
        <p:spPr>
          <a:xfrm>
            <a:off x="4500563" y="2924175"/>
            <a:ext cx="142875" cy="433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6" name="Freccia in giù 5"/>
          <p:cNvSpPr/>
          <p:nvPr/>
        </p:nvSpPr>
        <p:spPr>
          <a:xfrm>
            <a:off x="4500563" y="3716338"/>
            <a:ext cx="142875" cy="433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7" name="Freccia in giù 6"/>
          <p:cNvSpPr/>
          <p:nvPr/>
        </p:nvSpPr>
        <p:spPr>
          <a:xfrm>
            <a:off x="4500563" y="4627563"/>
            <a:ext cx="142875"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273576"/>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sz="4400" b="1" dirty="0" smtClean="0">
                <a:latin typeface="Arial" pitchFamily="34" charset="0"/>
                <a:cs typeface="Arial" pitchFamily="34" charset="0"/>
              </a:rPr>
              <a:t>Idoneità lavorativa</a:t>
            </a:r>
            <a:br>
              <a:rPr lang="it-IT" sz="4400" b="1" dirty="0" smtClean="0">
                <a:latin typeface="Arial" pitchFamily="34" charset="0"/>
                <a:cs typeface="Arial" pitchFamily="34" charset="0"/>
              </a:rPr>
            </a:br>
            <a:endParaRPr lang="it-IT" dirty="0"/>
          </a:p>
        </p:txBody>
      </p:sp>
      <p:sp>
        <p:nvSpPr>
          <p:cNvPr id="19459" name="Segnaposto contenuto 2"/>
          <p:cNvSpPr>
            <a:spLocks noGrp="1"/>
          </p:cNvSpPr>
          <p:nvPr>
            <p:ph idx="1"/>
          </p:nvPr>
        </p:nvSpPr>
        <p:spPr>
          <a:xfrm>
            <a:off x="1042988" y="1600200"/>
            <a:ext cx="7643812" cy="4525963"/>
          </a:xfrm>
        </p:spPr>
        <p:txBody>
          <a:bodyPr/>
          <a:lstStyle/>
          <a:p>
            <a:r>
              <a:rPr lang="it-IT" altLang="it-IT" sz="3200" smtClean="0">
                <a:solidFill>
                  <a:schemeClr val="tx1"/>
                </a:solidFill>
                <a:latin typeface="Arial" panose="020B0604020202020204" pitchFamily="34" charset="0"/>
                <a:cs typeface="Arial" panose="020B0604020202020204" pitchFamily="34" charset="0"/>
              </a:rPr>
              <a:t> 365.000 nuovi casi / anno</a:t>
            </a:r>
          </a:p>
          <a:p>
            <a:r>
              <a:rPr lang="it-IT" altLang="it-IT" sz="3200" smtClean="0">
                <a:solidFill>
                  <a:schemeClr val="tx1"/>
                </a:solidFill>
                <a:latin typeface="Arial" panose="020B0604020202020204" pitchFamily="34" charset="0"/>
                <a:cs typeface="Arial" panose="020B0604020202020204" pitchFamily="34" charset="0"/>
              </a:rPr>
              <a:t> 170.000 decessi / anno  </a:t>
            </a:r>
          </a:p>
          <a:p>
            <a:r>
              <a:rPr lang="it-IT" altLang="it-IT" sz="3200" smtClean="0">
                <a:solidFill>
                  <a:schemeClr val="tx1"/>
                </a:solidFill>
                <a:latin typeface="Arial" panose="020B0604020202020204" pitchFamily="34" charset="0"/>
                <a:cs typeface="Arial" panose="020B0604020202020204" pitchFamily="34" charset="0"/>
              </a:rPr>
              <a:t>Sopravvivenza complessiva a 5 anni: intorno al 60% (57% uomini, 63% donne)</a:t>
            </a:r>
          </a:p>
          <a:p>
            <a:pPr lvl="1"/>
            <a:r>
              <a:rPr lang="it-IT" altLang="it-IT" sz="2800" smtClean="0">
                <a:solidFill>
                  <a:schemeClr val="tx1"/>
                </a:solidFill>
                <a:latin typeface="Arial" panose="020B0604020202020204" pitchFamily="34" charset="0"/>
                <a:cs typeface="Arial" panose="020B0604020202020204" pitchFamily="34" charset="0"/>
              </a:rPr>
              <a:t>Tumore del seno 87%</a:t>
            </a:r>
          </a:p>
          <a:p>
            <a:pPr lvl="1"/>
            <a:r>
              <a:rPr lang="it-IT" altLang="it-IT" sz="2800" smtClean="0">
                <a:solidFill>
                  <a:schemeClr val="tx1"/>
                </a:solidFill>
                <a:latin typeface="Arial" panose="020B0604020202020204" pitchFamily="34" charset="0"/>
                <a:cs typeface="Arial" panose="020B0604020202020204" pitchFamily="34" charset="0"/>
              </a:rPr>
              <a:t>Tumore della prostata 91%</a:t>
            </a:r>
          </a:p>
        </p:txBody>
      </p:sp>
    </p:spTree>
    <p:extLst>
      <p:ext uri="{BB962C8B-B14F-4D97-AF65-F5344CB8AC3E}">
        <p14:creationId xmlns:p14="http://schemas.microsoft.com/office/powerpoint/2010/main" val="23061433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4213" y="260350"/>
            <a:ext cx="7772400" cy="893763"/>
          </a:xfrm>
        </p:spPr>
        <p:txBody>
          <a:bodyPr/>
          <a:lstStyle/>
          <a:p>
            <a:pPr eaLnBrk="1" fontAlgn="auto" hangingPunct="1">
              <a:spcAft>
                <a:spcPts val="0"/>
              </a:spcAft>
              <a:defRPr/>
            </a:pPr>
            <a:r>
              <a:rPr lang="it-IT" sz="4400" b="1" dirty="0" smtClean="0">
                <a:latin typeface="Arial" panose="020B0604020202020204" pitchFamily="34" charset="0"/>
                <a:cs typeface="Arial" panose="020B0604020202020204" pitchFamily="34" charset="0"/>
              </a:rPr>
              <a:t>Idoneità lavorativa</a:t>
            </a:r>
            <a:endParaRPr lang="it-IT" sz="4400" b="1" dirty="0">
              <a:latin typeface="Arial" panose="020B0604020202020204" pitchFamily="34" charset="0"/>
              <a:cs typeface="Arial" panose="020B0604020202020204" pitchFamily="34" charset="0"/>
            </a:endParaRPr>
          </a:p>
        </p:txBody>
      </p:sp>
      <p:sp>
        <p:nvSpPr>
          <p:cNvPr id="3" name="Sottotitolo 2"/>
          <p:cNvSpPr>
            <a:spLocks noGrp="1"/>
          </p:cNvSpPr>
          <p:nvPr>
            <p:ph type="subTitle" idx="1"/>
          </p:nvPr>
        </p:nvSpPr>
        <p:spPr>
          <a:xfrm>
            <a:off x="468313" y="1989138"/>
            <a:ext cx="8064500" cy="1752600"/>
          </a:xfrm>
        </p:spPr>
        <p:txBody>
          <a:bodyPr rtlCol="0">
            <a:noAutofit/>
          </a:bodyPr>
          <a:lstStyle/>
          <a:p>
            <a:pPr algn="l" eaLnBrk="1" fontAlgn="auto" hangingPunct="1">
              <a:spcAft>
                <a:spcPts val="0"/>
              </a:spcAft>
              <a:defRPr/>
            </a:pPr>
            <a:r>
              <a:rPr lang="it-IT" altLang="it-IT" sz="2800" dirty="0">
                <a:solidFill>
                  <a:schemeClr val="tx1">
                    <a:lumMod val="95000"/>
                    <a:lumOff val="5000"/>
                  </a:schemeClr>
                </a:solidFill>
                <a:latin typeface="Arial" charset="0"/>
              </a:rPr>
              <a:t>1. Verifica della capacità lavorativa (efficienza psicofisica ad espletare una determinata attività);</a:t>
            </a:r>
            <a:br>
              <a:rPr lang="it-IT" altLang="it-IT" sz="2800" dirty="0">
                <a:solidFill>
                  <a:schemeClr val="tx1">
                    <a:lumMod val="95000"/>
                    <a:lumOff val="5000"/>
                  </a:schemeClr>
                </a:solidFill>
                <a:latin typeface="Arial" charset="0"/>
              </a:rPr>
            </a:br>
            <a:r>
              <a:rPr lang="it-IT" altLang="it-IT" sz="2800" dirty="0">
                <a:solidFill>
                  <a:schemeClr val="tx1">
                    <a:lumMod val="95000"/>
                    <a:lumOff val="5000"/>
                  </a:schemeClr>
                </a:solidFill>
                <a:latin typeface="Arial" charset="0"/>
              </a:rPr>
              <a:t/>
            </a:r>
            <a:br>
              <a:rPr lang="it-IT" altLang="it-IT" sz="2800" dirty="0">
                <a:solidFill>
                  <a:schemeClr val="tx1">
                    <a:lumMod val="95000"/>
                    <a:lumOff val="5000"/>
                  </a:schemeClr>
                </a:solidFill>
                <a:latin typeface="Arial" charset="0"/>
              </a:rPr>
            </a:br>
            <a:r>
              <a:rPr lang="it-IT" altLang="it-IT" sz="2800" dirty="0">
                <a:solidFill>
                  <a:schemeClr val="tx1">
                    <a:lumMod val="95000"/>
                    <a:lumOff val="5000"/>
                  </a:schemeClr>
                </a:solidFill>
                <a:latin typeface="Arial" charset="0"/>
              </a:rPr>
              <a:t>2.Verifica che la prestazione non comporti un danno alla salute;</a:t>
            </a:r>
            <a:br>
              <a:rPr lang="it-IT" altLang="it-IT" sz="2800" dirty="0">
                <a:solidFill>
                  <a:schemeClr val="tx1">
                    <a:lumMod val="95000"/>
                    <a:lumOff val="5000"/>
                  </a:schemeClr>
                </a:solidFill>
                <a:latin typeface="Arial" charset="0"/>
              </a:rPr>
            </a:br>
            <a:r>
              <a:rPr lang="it-IT" altLang="it-IT" sz="2800" dirty="0">
                <a:solidFill>
                  <a:schemeClr val="tx1">
                    <a:lumMod val="95000"/>
                    <a:lumOff val="5000"/>
                  </a:schemeClr>
                </a:solidFill>
                <a:latin typeface="Arial" charset="0"/>
              </a:rPr>
              <a:t/>
            </a:r>
            <a:br>
              <a:rPr lang="it-IT" altLang="it-IT" sz="2800" dirty="0">
                <a:solidFill>
                  <a:schemeClr val="tx1">
                    <a:lumMod val="95000"/>
                    <a:lumOff val="5000"/>
                  </a:schemeClr>
                </a:solidFill>
                <a:latin typeface="Arial" charset="0"/>
              </a:rPr>
            </a:br>
            <a:r>
              <a:rPr lang="it-IT" altLang="it-IT" sz="2800" dirty="0">
                <a:solidFill>
                  <a:schemeClr val="tx1">
                    <a:lumMod val="95000"/>
                    <a:lumOff val="5000"/>
                  </a:schemeClr>
                </a:solidFill>
                <a:latin typeface="Arial" charset="0"/>
              </a:rPr>
              <a:t>3. Esclusione della sussistenza di pericolosità per se stessi e per terzi.</a:t>
            </a:r>
            <a:endParaRPr lang="it-IT" sz="2800" dirty="0">
              <a:solidFill>
                <a:schemeClr val="tx1">
                  <a:lumMod val="95000"/>
                  <a:lumOff val="5000"/>
                </a:schemeClr>
              </a:solidFill>
            </a:endParaRPr>
          </a:p>
        </p:txBody>
      </p:sp>
    </p:spTree>
    <p:extLst>
      <p:ext uri="{BB962C8B-B14F-4D97-AF65-F5344CB8AC3E}">
        <p14:creationId xmlns:p14="http://schemas.microsoft.com/office/powerpoint/2010/main" val="786079114"/>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4213" y="260350"/>
            <a:ext cx="7772400" cy="965200"/>
          </a:xfrm>
        </p:spPr>
        <p:txBody>
          <a:bodyPr>
            <a:normAutofit/>
          </a:bodyPr>
          <a:lstStyle/>
          <a:p>
            <a:pPr eaLnBrk="1" fontAlgn="auto" hangingPunct="1">
              <a:spcAft>
                <a:spcPts val="0"/>
              </a:spcAft>
              <a:defRPr/>
            </a:pPr>
            <a:r>
              <a:rPr lang="it-IT" sz="4400" b="1" dirty="0" smtClean="0">
                <a:latin typeface="Arial" panose="020B0604020202020204" pitchFamily="34" charset="0"/>
                <a:cs typeface="Arial" panose="020B0604020202020204" pitchFamily="34" charset="0"/>
              </a:rPr>
              <a:t>Valutazione del paziente</a:t>
            </a:r>
            <a:endParaRPr lang="it-IT" sz="4400" b="1" dirty="0">
              <a:latin typeface="Arial" panose="020B0604020202020204" pitchFamily="34" charset="0"/>
              <a:cs typeface="Arial" panose="020B0604020202020204" pitchFamily="34" charset="0"/>
            </a:endParaRPr>
          </a:p>
        </p:txBody>
      </p:sp>
      <p:sp>
        <p:nvSpPr>
          <p:cNvPr id="9219" name="Sottotitolo 2"/>
          <p:cNvSpPr>
            <a:spLocks noGrp="1"/>
          </p:cNvSpPr>
          <p:nvPr>
            <p:ph type="subTitle" idx="1"/>
          </p:nvPr>
        </p:nvSpPr>
        <p:spPr>
          <a:xfrm>
            <a:off x="1258888" y="1700213"/>
            <a:ext cx="6400800" cy="3025775"/>
          </a:xfrm>
        </p:spPr>
        <p:txBody>
          <a:bodyPr>
            <a:noAutofit/>
          </a:bodyPr>
          <a:lstStyle/>
          <a:p>
            <a:pPr marL="457200" indent="-457200" algn="l" eaLnBrk="1" hangingPunct="1">
              <a:buFont typeface="Wingdings" pitchFamily="2" charset="2"/>
              <a:buChar char="q"/>
              <a:defRPr/>
            </a:pPr>
            <a:r>
              <a:rPr lang="it-IT" altLang="it-IT" sz="3600" dirty="0" smtClean="0">
                <a:solidFill>
                  <a:schemeClr val="tx1"/>
                </a:solidFill>
                <a:latin typeface="Arial" charset="0"/>
                <a:cs typeface="Arial" charset="0"/>
              </a:rPr>
              <a:t>Menomazione funzionale</a:t>
            </a:r>
          </a:p>
          <a:p>
            <a:pPr algn="l" eaLnBrk="1" hangingPunct="1">
              <a:buFont typeface="Arial" charset="0"/>
              <a:buNone/>
              <a:defRPr/>
            </a:pPr>
            <a:endParaRPr lang="it-IT" altLang="it-IT" sz="3600" dirty="0" smtClean="0">
              <a:solidFill>
                <a:schemeClr val="tx1"/>
              </a:solidFill>
              <a:latin typeface="Arial" charset="0"/>
              <a:cs typeface="Arial" charset="0"/>
            </a:endParaRPr>
          </a:p>
          <a:p>
            <a:pPr marL="457200" indent="-457200" algn="l" eaLnBrk="1" hangingPunct="1">
              <a:buFont typeface="Wingdings" pitchFamily="2" charset="2"/>
              <a:buChar char="q"/>
              <a:defRPr/>
            </a:pPr>
            <a:r>
              <a:rPr lang="it-IT" altLang="it-IT" sz="3600" dirty="0" smtClean="0">
                <a:solidFill>
                  <a:schemeClr val="tx1"/>
                </a:solidFill>
                <a:latin typeface="Arial" charset="0"/>
                <a:cs typeface="Arial" charset="0"/>
              </a:rPr>
              <a:t>Ripercussioni di carattere psichico</a:t>
            </a:r>
          </a:p>
          <a:p>
            <a:pPr algn="l" eaLnBrk="1" hangingPunct="1">
              <a:buFont typeface="Arial" charset="0"/>
              <a:buNone/>
              <a:defRPr/>
            </a:pPr>
            <a:endParaRPr lang="it-IT" altLang="it-IT" sz="3600" dirty="0" smtClean="0">
              <a:solidFill>
                <a:schemeClr val="tx1"/>
              </a:solidFill>
              <a:latin typeface="Arial" charset="0"/>
              <a:cs typeface="Arial" charset="0"/>
            </a:endParaRPr>
          </a:p>
          <a:p>
            <a:pPr marL="457200" indent="-457200" algn="l" eaLnBrk="1" hangingPunct="1">
              <a:buFont typeface="Wingdings" pitchFamily="2" charset="2"/>
              <a:buChar char="q"/>
              <a:defRPr/>
            </a:pPr>
            <a:r>
              <a:rPr lang="it-IT" altLang="it-IT" sz="3600" dirty="0" smtClean="0">
                <a:solidFill>
                  <a:schemeClr val="tx1"/>
                </a:solidFill>
                <a:latin typeface="Arial" charset="0"/>
                <a:cs typeface="Arial" charset="0"/>
              </a:rPr>
              <a:t>Fattori prognostici</a:t>
            </a:r>
          </a:p>
        </p:txBody>
      </p:sp>
    </p:spTree>
    <p:extLst>
      <p:ext uri="{BB962C8B-B14F-4D97-AF65-F5344CB8AC3E}">
        <p14:creationId xmlns:p14="http://schemas.microsoft.com/office/powerpoint/2010/main" val="590710727"/>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188" y="333375"/>
            <a:ext cx="8229600" cy="1223963"/>
          </a:xfrm>
        </p:spPr>
        <p:txBody>
          <a:bodyPr/>
          <a:lstStyle/>
          <a:p>
            <a:pPr eaLnBrk="1" fontAlgn="auto" hangingPunct="1">
              <a:lnSpc>
                <a:spcPct val="100000"/>
              </a:lnSpc>
              <a:spcAft>
                <a:spcPts val="0"/>
              </a:spcAft>
              <a:defRPr/>
            </a:pPr>
            <a:r>
              <a:rPr lang="it-IT" sz="3600" b="1" dirty="0" smtClean="0">
                <a:solidFill>
                  <a:schemeClr val="tx1"/>
                </a:solidFill>
                <a:latin typeface="Arial" panose="020B0604020202020204" pitchFamily="34" charset="0"/>
                <a:cs typeface="Arial" panose="020B0604020202020204" pitchFamily="34" charset="0"/>
              </a:rPr>
              <a:t>Valutazione: menomazione funzionale</a:t>
            </a:r>
            <a:endParaRPr lang="it-IT" sz="3600" dirty="0">
              <a:solidFill>
                <a:schemeClr val="tx2">
                  <a:lumMod val="75000"/>
                </a:schemeClr>
              </a:solidFill>
            </a:endParaRPr>
          </a:p>
        </p:txBody>
      </p:sp>
      <p:sp>
        <p:nvSpPr>
          <p:cNvPr id="11267" name="Segnaposto contenuto 2"/>
          <p:cNvSpPr>
            <a:spLocks noGrp="1"/>
          </p:cNvSpPr>
          <p:nvPr>
            <p:ph idx="1"/>
          </p:nvPr>
        </p:nvSpPr>
        <p:spPr>
          <a:xfrm>
            <a:off x="395288" y="1557338"/>
            <a:ext cx="8497887" cy="4114800"/>
          </a:xfrm>
        </p:spPr>
        <p:txBody>
          <a:bodyPr/>
          <a:lstStyle/>
          <a:p>
            <a:pPr algn="just" eaLnBrk="1" hangingPunct="1">
              <a:buFont typeface="Arial" charset="0"/>
              <a:buChar char="•"/>
              <a:defRPr/>
            </a:pPr>
            <a:endParaRPr lang="it-IT" altLang="it-IT" sz="2800" dirty="0" smtClean="0">
              <a:solidFill>
                <a:schemeClr val="tx1">
                  <a:lumMod val="95000"/>
                  <a:lumOff val="5000"/>
                </a:schemeClr>
              </a:solidFill>
              <a:latin typeface="Arial" panose="020B0604020202020204" pitchFamily="34" charset="0"/>
              <a:cs typeface="Arial" panose="020B0604020202020204" pitchFamily="34" charset="0"/>
            </a:endParaRPr>
          </a:p>
          <a:p>
            <a:pPr algn="just" eaLnBrk="1" hangingPunct="1">
              <a:buFont typeface="Arial" charset="0"/>
              <a:buChar char="•"/>
              <a:defRPr/>
            </a:pPr>
            <a:r>
              <a:rPr lang="it-IT" altLang="it-IT" sz="2800" dirty="0" smtClean="0">
                <a:solidFill>
                  <a:schemeClr val="tx1">
                    <a:lumMod val="95000"/>
                    <a:lumOff val="5000"/>
                  </a:schemeClr>
                </a:solidFill>
                <a:latin typeface="Arial" panose="020B0604020202020204" pitchFamily="34" charset="0"/>
                <a:cs typeface="Arial" panose="020B0604020202020204" pitchFamily="34" charset="0"/>
              </a:rPr>
              <a:t>Particolare attenzione deve essere posta agli esiti anatomo-funzionali conseguenti alle cure mediche, chirurgiche e radioterapiche (insufficienza respiratoria da pneumonectomia, sindrome dell’intestino corto, laringectomia totale, cistectomia, xerostomia, radiodermiti, epatopatie, cardiopatie, ecc.).</a:t>
            </a:r>
          </a:p>
          <a:p>
            <a:pPr eaLnBrk="1" hangingPunct="1">
              <a:buFont typeface="Arial" charset="0"/>
              <a:buChar char="•"/>
              <a:defRPr/>
            </a:pPr>
            <a:endParaRPr lang="it-IT" altLang="it-IT" dirty="0" smtClean="0"/>
          </a:p>
        </p:txBody>
      </p:sp>
    </p:spTree>
    <p:extLst>
      <p:ext uri="{BB962C8B-B14F-4D97-AF65-F5344CB8AC3E}">
        <p14:creationId xmlns:p14="http://schemas.microsoft.com/office/powerpoint/2010/main" val="3527110398"/>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fontAlgn="auto" hangingPunct="1">
              <a:lnSpc>
                <a:spcPct val="100000"/>
              </a:lnSpc>
              <a:spcAft>
                <a:spcPts val="0"/>
              </a:spcAft>
              <a:tabLst>
                <a:tab pos="900113" algn="l"/>
              </a:tabLst>
              <a:defRPr/>
            </a:pPr>
            <a:r>
              <a:rPr lang="it-IT" sz="3600" b="1" dirty="0">
                <a:solidFill>
                  <a:schemeClr val="tx1"/>
                </a:solidFill>
                <a:latin typeface="Arial" panose="020B0604020202020204" pitchFamily="34" charset="0"/>
                <a:cs typeface="Arial" panose="020B0604020202020204" pitchFamily="34" charset="0"/>
              </a:rPr>
              <a:t>Valutazione </a:t>
            </a:r>
            <a:r>
              <a:rPr lang="it-IT" sz="3600" b="1" dirty="0" smtClean="0">
                <a:solidFill>
                  <a:schemeClr val="tx1"/>
                </a:solidFill>
                <a:latin typeface="Arial" panose="020B0604020202020204" pitchFamily="34" charset="0"/>
                <a:cs typeface="Arial" panose="020B0604020202020204" pitchFamily="34" charset="0"/>
              </a:rPr>
              <a:t>: ripercussioni di carattere psichico</a:t>
            </a:r>
            <a:endParaRPr lang="it-IT" sz="3600" b="1" dirty="0">
              <a:solidFill>
                <a:schemeClr val="tx1"/>
              </a:solidFill>
            </a:endParaRPr>
          </a:p>
        </p:txBody>
      </p:sp>
      <p:sp>
        <p:nvSpPr>
          <p:cNvPr id="3" name="Segnaposto contenuto 2"/>
          <p:cNvSpPr>
            <a:spLocks noGrp="1"/>
          </p:cNvSpPr>
          <p:nvPr>
            <p:ph idx="1"/>
          </p:nvPr>
        </p:nvSpPr>
        <p:spPr>
          <a:xfrm>
            <a:off x="468313" y="1916113"/>
            <a:ext cx="8229600" cy="4525962"/>
          </a:xfrm>
        </p:spPr>
        <p:txBody>
          <a:bodyPr rtlCol="0">
            <a:normAutofit/>
          </a:bodyPr>
          <a:lstStyle/>
          <a:p>
            <a:pPr algn="just" eaLnBrk="1" fontAlgn="auto" hangingPunct="1">
              <a:spcAft>
                <a:spcPts val="0"/>
              </a:spcAft>
              <a:defRPr/>
            </a:pPr>
            <a:r>
              <a:rPr lang="it-IT" sz="2800" dirty="0">
                <a:solidFill>
                  <a:schemeClr val="tx1">
                    <a:lumMod val="95000"/>
                    <a:lumOff val="5000"/>
                  </a:schemeClr>
                </a:solidFill>
                <a:latin typeface="Arial" panose="020B0604020202020204" pitchFamily="34" charset="0"/>
                <a:cs typeface="Arial" panose="020B0604020202020204" pitchFamily="34" charset="0"/>
              </a:rPr>
              <a:t>Una rigorosa </a:t>
            </a:r>
            <a:r>
              <a:rPr lang="it-IT" sz="2800" dirty="0" smtClean="0">
                <a:solidFill>
                  <a:schemeClr val="tx1">
                    <a:lumMod val="95000"/>
                    <a:lumOff val="5000"/>
                  </a:schemeClr>
                </a:solidFill>
                <a:latin typeface="Arial" panose="020B0604020202020204" pitchFamily="34" charset="0"/>
                <a:cs typeface="Arial" panose="020B0604020202020204" pitchFamily="34" charset="0"/>
              </a:rPr>
              <a:t>valutazione, </a:t>
            </a:r>
            <a:r>
              <a:rPr lang="it-IT" sz="2800" dirty="0">
                <a:solidFill>
                  <a:schemeClr val="tx1">
                    <a:lumMod val="95000"/>
                    <a:lumOff val="5000"/>
                  </a:schemeClr>
                </a:solidFill>
                <a:latin typeface="Arial" panose="020B0604020202020204" pitchFamily="34" charset="0"/>
                <a:cs typeface="Arial" panose="020B0604020202020204" pitchFamily="34" charset="0"/>
              </a:rPr>
              <a:t>nel caso delle neoplasie, dovrebbe prevedere inoltre lo studio degli aspetti psicologici del paziente, anch’essi molto complessi. Le reazioni psicologiche alla diagnosi possono essere infatti varie (di rifiuto, di rassegnazione, di ansia-depressione, ecc.) e si susseguono e variano con il procedere della malattia. </a:t>
            </a:r>
          </a:p>
          <a:p>
            <a:pPr marL="0" indent="0" eaLnBrk="1" fontAlgn="auto" hangingPunct="1">
              <a:spcAft>
                <a:spcPts val="0"/>
              </a:spcAft>
              <a:buFont typeface="Arial" panose="020B0604020202020204" pitchFamily="34" charset="0"/>
              <a:buNone/>
              <a:defRPr/>
            </a:pPr>
            <a:endParaRPr lang="it-IT" dirty="0">
              <a:solidFill>
                <a:schemeClr val="tx1">
                  <a:lumMod val="50000"/>
                  <a:lumOff val="50000"/>
                </a:schemeClr>
              </a:solidFill>
            </a:endParaRPr>
          </a:p>
        </p:txBody>
      </p:sp>
    </p:spTree>
    <p:extLst>
      <p:ext uri="{BB962C8B-B14F-4D97-AF65-F5344CB8AC3E}">
        <p14:creationId xmlns:p14="http://schemas.microsoft.com/office/powerpoint/2010/main" val="1278802084"/>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fontAlgn="auto" hangingPunct="1">
              <a:lnSpc>
                <a:spcPct val="100000"/>
              </a:lnSpc>
              <a:spcAft>
                <a:spcPts val="0"/>
              </a:spcAft>
              <a:defRPr/>
            </a:pPr>
            <a:r>
              <a:rPr lang="it-IT" sz="3600" b="1" dirty="0">
                <a:solidFill>
                  <a:schemeClr val="tx1"/>
                </a:solidFill>
                <a:latin typeface="Arial" panose="020B0604020202020204" pitchFamily="34" charset="0"/>
                <a:cs typeface="Arial" panose="020B0604020202020204" pitchFamily="34" charset="0"/>
              </a:rPr>
              <a:t>Valutazione </a:t>
            </a:r>
            <a:r>
              <a:rPr lang="it-IT" sz="3600" b="1" dirty="0" smtClean="0">
                <a:solidFill>
                  <a:schemeClr val="tx1"/>
                </a:solidFill>
                <a:latin typeface="Arial" panose="020B0604020202020204" pitchFamily="34" charset="0"/>
                <a:cs typeface="Arial" panose="020B0604020202020204" pitchFamily="34" charset="0"/>
              </a:rPr>
              <a:t>: </a:t>
            </a:r>
            <a:r>
              <a:rPr lang="it-IT" sz="3600" b="1" dirty="0">
                <a:solidFill>
                  <a:schemeClr val="tx1"/>
                </a:solidFill>
                <a:latin typeface="Arial" panose="020B0604020202020204" pitchFamily="34" charset="0"/>
                <a:cs typeface="Arial" panose="020B0604020202020204" pitchFamily="34" charset="0"/>
              </a:rPr>
              <a:t>ripercussioni di carattere psichico</a:t>
            </a:r>
            <a:endParaRPr lang="it-IT" sz="3600" dirty="0">
              <a:solidFill>
                <a:schemeClr val="tx1"/>
              </a:solidFill>
            </a:endParaRPr>
          </a:p>
        </p:txBody>
      </p:sp>
      <p:sp>
        <p:nvSpPr>
          <p:cNvPr id="13315" name="Segnaposto contenuto 2"/>
          <p:cNvSpPr>
            <a:spLocks noGrp="1"/>
          </p:cNvSpPr>
          <p:nvPr>
            <p:ph idx="1"/>
          </p:nvPr>
        </p:nvSpPr>
        <p:spPr>
          <a:xfrm>
            <a:off x="395288" y="2349500"/>
            <a:ext cx="8229600" cy="3095625"/>
          </a:xfrm>
        </p:spPr>
        <p:txBody>
          <a:bodyPr/>
          <a:lstStyle/>
          <a:p>
            <a:pPr algn="just" eaLnBrk="1" hangingPunct="1">
              <a:buFont typeface="Arial" charset="0"/>
              <a:buChar char="•"/>
              <a:defRPr/>
            </a:pPr>
            <a:r>
              <a:rPr lang="it-IT" altLang="it-IT" sz="2800" dirty="0" smtClean="0">
                <a:solidFill>
                  <a:schemeClr val="tx1">
                    <a:lumMod val="95000"/>
                    <a:lumOff val="5000"/>
                  </a:schemeClr>
                </a:solidFill>
                <a:latin typeface="Arial" panose="020B0604020202020204" pitchFamily="34" charset="0"/>
                <a:cs typeface="Arial" panose="020B0604020202020204" pitchFamily="34" charset="0"/>
              </a:rPr>
              <a:t>Le forme più frequenti sono caratterizzate da ansia, depressione, aggressività ed in genere sono di carattere transitorio, rappresentando per lo più stati di disagio psicologico piuttosto che vere e proprie psicopatologie. </a:t>
            </a:r>
          </a:p>
        </p:txBody>
      </p:sp>
    </p:spTree>
    <p:extLst>
      <p:ext uri="{BB962C8B-B14F-4D97-AF65-F5344CB8AC3E}">
        <p14:creationId xmlns:p14="http://schemas.microsoft.com/office/powerpoint/2010/main" val="41741310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15363" name="Segnaposto numero diapositiva 4"/>
          <p:cNvSpPr txBox="1">
            <a:spLocks noGrp="1"/>
          </p:cNvSpPr>
          <p:nvPr/>
        </p:nvSpPr>
        <p:spPr bwMode="auto">
          <a:xfrm>
            <a:off x="8778875" y="6546850"/>
            <a:ext cx="330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B320AC90-A54B-4616-8F6F-15443A897DFF}"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6</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15364" name="Group 27"/>
          <p:cNvGrpSpPr>
            <a:grpSpLocks/>
          </p:cNvGrpSpPr>
          <p:nvPr/>
        </p:nvGrpSpPr>
        <p:grpSpPr bwMode="auto">
          <a:xfrm>
            <a:off x="2760663" y="962025"/>
            <a:ext cx="3646487" cy="666750"/>
            <a:chOff x="669" y="609"/>
            <a:chExt cx="2222" cy="428"/>
          </a:xfrm>
        </p:grpSpPr>
        <p:sp>
          <p:nvSpPr>
            <p:cNvPr id="15373"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7" name="Text Box 29"/>
            <p:cNvSpPr txBox="1">
              <a:spLocks noChangeArrowheads="1"/>
            </p:cNvSpPr>
            <p:nvPr/>
          </p:nvSpPr>
          <p:spPr bwMode="auto">
            <a:xfrm>
              <a:off x="670" y="692"/>
              <a:ext cx="2199"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DIFFERENZE</a:t>
              </a:r>
            </a:p>
          </p:txBody>
        </p:sp>
      </p:grpSp>
      <p:sp>
        <p:nvSpPr>
          <p:cNvPr id="15365" name="Rectangle 1027"/>
          <p:cNvSpPr txBox="1">
            <a:spLocks noChangeArrowheads="1"/>
          </p:cNvSpPr>
          <p:nvPr/>
        </p:nvSpPr>
        <p:spPr bwMode="auto">
          <a:xfrm>
            <a:off x="136525" y="2160588"/>
            <a:ext cx="4105275" cy="4119562"/>
          </a:xfrm>
          <a:prstGeom prst="rect">
            <a:avLst/>
          </a:prstGeom>
          <a:blipFill dpi="0" rotWithShape="1">
            <a:blip r:embed="rId3"/>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19" name="CasellaDiTesto 2"/>
          <p:cNvSpPr txBox="1">
            <a:spLocks noChangeArrowheads="1"/>
          </p:cNvSpPr>
          <p:nvPr/>
        </p:nvSpPr>
        <p:spPr bwMode="auto">
          <a:xfrm>
            <a:off x="150813" y="2176463"/>
            <a:ext cx="4090987" cy="39084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TUMORI BENIGNI</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sz="16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endParaRPr>
          </a:p>
          <a:p>
            <a:pPr marL="457200" marR="0" lvl="0" indent="-457200" algn="just" defTabSz="914400" rtl="0" eaLnBrk="1" fontAlgn="base" latinLnBrk="0" hangingPunct="1">
              <a:lnSpc>
                <a:spcPct val="200000"/>
              </a:lnSpc>
              <a:spcBef>
                <a:spcPct val="0"/>
              </a:spcBef>
              <a:spcAft>
                <a:spcPct val="0"/>
              </a:spcAft>
              <a:buClrTx/>
              <a:buSzTx/>
              <a:buFont typeface="Wingdings" panose="05000000000000000000" pitchFamily="2" charset="2"/>
              <a:buChar char="§"/>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Assenza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di atipie citologiche</a:t>
            </a:r>
          </a:p>
          <a:p>
            <a:pPr marL="457200" marR="0" lvl="0" indent="-457200" algn="just" defTabSz="914400" rtl="0" eaLnBrk="1" fontAlgn="base" latinLnBrk="0" hangingPunct="1">
              <a:lnSpc>
                <a:spcPct val="200000"/>
              </a:lnSpc>
              <a:spcBef>
                <a:spcPct val="0"/>
              </a:spcBef>
              <a:spcAft>
                <a:spcPct val="0"/>
              </a:spcAft>
              <a:buClrTx/>
              <a:buSzTx/>
              <a:buFont typeface="Wingdings" panose="05000000000000000000" pitchFamily="2" charset="2"/>
              <a:buChar char="§"/>
              <a:tabLst/>
              <a:defRPr/>
            </a:pP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Crescita lenta</a:t>
            </a:r>
          </a:p>
          <a:p>
            <a:pPr marL="457200" marR="0" lvl="0" indent="-457200" algn="just" defTabSz="914400" rtl="0" eaLnBrk="1" fontAlgn="base" latinLnBrk="0" hangingPunct="1">
              <a:lnSpc>
                <a:spcPct val="200000"/>
              </a:lnSpc>
              <a:spcBef>
                <a:spcPct val="0"/>
              </a:spcBef>
              <a:spcAft>
                <a:spcPct val="0"/>
              </a:spcAft>
              <a:buClrTx/>
              <a:buSzTx/>
              <a:buFont typeface="Wingdings" panose="05000000000000000000" pitchFamily="2" charset="2"/>
              <a:buChar char="§"/>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Ben delimitati</a:t>
            </a:r>
          </a:p>
          <a:p>
            <a:pPr marL="457200" marR="0" lvl="0" indent="-457200" algn="just" defTabSz="914400" rtl="0" eaLnBrk="1" fontAlgn="base" latinLnBrk="0" hangingPunct="1">
              <a:lnSpc>
                <a:spcPct val="200000"/>
              </a:lnSpc>
              <a:spcBef>
                <a:spcPct val="0"/>
              </a:spcBef>
              <a:spcAft>
                <a:spcPct val="0"/>
              </a:spcAft>
              <a:buClrTx/>
              <a:buSzTx/>
              <a:buFont typeface="Wingdings" panose="05000000000000000000" pitchFamily="2" charset="2"/>
              <a:buChar char="§"/>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Assenza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di metastasi</a:t>
            </a:r>
          </a:p>
          <a:p>
            <a:pPr marL="457200" marR="0" lvl="0" indent="-457200" algn="just" defTabSz="914400" rtl="0" eaLnBrk="1" fontAlgn="base" latinLnBrk="0" hangingPunct="1">
              <a:lnSpc>
                <a:spcPct val="200000"/>
              </a:lnSpc>
              <a:spcBef>
                <a:spcPct val="0"/>
              </a:spcBef>
              <a:spcAft>
                <a:spcPct val="0"/>
              </a:spcAft>
              <a:buClrTx/>
              <a:buSzTx/>
              <a:buFont typeface="Wingdings" panose="05000000000000000000" pitchFamily="2" charset="2"/>
              <a:buChar char="§"/>
              <a:tabLst/>
              <a:defRPr/>
            </a:pP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Prognosi generalmente favorevole</a:t>
            </a:r>
          </a:p>
        </p:txBody>
      </p:sp>
      <p:grpSp>
        <p:nvGrpSpPr>
          <p:cNvPr id="15367" name="Gruppo 3"/>
          <p:cNvGrpSpPr>
            <a:grpSpLocks/>
          </p:cNvGrpSpPr>
          <p:nvPr/>
        </p:nvGrpSpPr>
        <p:grpSpPr bwMode="auto">
          <a:xfrm>
            <a:off x="36513" y="44450"/>
            <a:ext cx="9058275" cy="522288"/>
            <a:chOff x="36709" y="44066"/>
            <a:chExt cx="9057933" cy="522921"/>
          </a:xfrm>
        </p:grpSpPr>
        <p:sp>
          <p:nvSpPr>
            <p:cNvPr id="15370"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153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2200" y="2160588"/>
            <a:ext cx="4133850"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asellaDiTesto 2"/>
          <p:cNvSpPr txBox="1">
            <a:spLocks noChangeArrowheads="1"/>
          </p:cNvSpPr>
          <p:nvPr/>
        </p:nvSpPr>
        <p:spPr bwMode="auto">
          <a:xfrm>
            <a:off x="4902200" y="2176463"/>
            <a:ext cx="4090988" cy="39084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TUMORI MALIGNI</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sz="16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endParaRPr>
          </a:p>
          <a:p>
            <a:pPr marL="457200" marR="0" lvl="0" indent="-457200" algn="just" defTabSz="914400" rtl="0" eaLnBrk="1" fontAlgn="base" latinLnBrk="0" hangingPunct="1">
              <a:lnSpc>
                <a:spcPct val="200000"/>
              </a:lnSpc>
              <a:spcBef>
                <a:spcPct val="0"/>
              </a:spcBef>
              <a:spcAft>
                <a:spcPct val="0"/>
              </a:spcAft>
              <a:buClrTx/>
              <a:buSzTx/>
              <a:buFont typeface="Wingdings" panose="05000000000000000000" pitchFamily="2" charset="2"/>
              <a:buChar char="§"/>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Presenza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di atipie citologiche</a:t>
            </a:r>
          </a:p>
          <a:p>
            <a:pPr marL="457200" marR="0" lvl="0" indent="-457200" algn="just" defTabSz="914400" rtl="0" eaLnBrk="1" fontAlgn="base" latinLnBrk="0" hangingPunct="1">
              <a:lnSpc>
                <a:spcPct val="200000"/>
              </a:lnSpc>
              <a:spcBef>
                <a:spcPct val="0"/>
              </a:spcBef>
              <a:spcAft>
                <a:spcPct val="0"/>
              </a:spcAft>
              <a:buClrTx/>
              <a:buSzTx/>
              <a:buFont typeface="Wingdings" panose="05000000000000000000" pitchFamily="2" charset="2"/>
              <a:buChar char="§"/>
              <a:tabLst/>
              <a:defRPr/>
            </a:pP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Crescita veloce</a:t>
            </a:r>
          </a:p>
          <a:p>
            <a:pPr marL="457200" marR="0" lvl="0" indent="-457200" algn="just" defTabSz="914400" rtl="0" eaLnBrk="1" fontAlgn="base" latinLnBrk="0" hangingPunct="1">
              <a:lnSpc>
                <a:spcPct val="200000"/>
              </a:lnSpc>
              <a:spcBef>
                <a:spcPct val="0"/>
              </a:spcBef>
              <a:spcAft>
                <a:spcPct val="0"/>
              </a:spcAft>
              <a:buClrTx/>
              <a:buSzTx/>
              <a:buFont typeface="Wingdings" panose="05000000000000000000" pitchFamily="2" charset="2"/>
              <a:buChar char="§"/>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Infiltranti</a:t>
            </a:r>
          </a:p>
          <a:p>
            <a:pPr marL="457200" marR="0" lvl="0" indent="-457200" algn="just" defTabSz="914400" rtl="0" eaLnBrk="1" fontAlgn="base" latinLnBrk="0" hangingPunct="1">
              <a:lnSpc>
                <a:spcPct val="200000"/>
              </a:lnSpc>
              <a:spcBef>
                <a:spcPct val="0"/>
              </a:spcBef>
              <a:spcAft>
                <a:spcPct val="0"/>
              </a:spcAft>
              <a:buClrTx/>
              <a:buSzTx/>
              <a:buFont typeface="Wingdings" panose="05000000000000000000" pitchFamily="2" charset="2"/>
              <a:buChar char="§"/>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Capacità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di metastatizzare</a:t>
            </a:r>
          </a:p>
          <a:p>
            <a:pPr marL="457200" marR="0" lvl="0" indent="-457200" algn="just" defTabSz="914400" rtl="0" eaLnBrk="1" fontAlgn="base" latinLnBrk="0" hangingPunct="1">
              <a:lnSpc>
                <a:spcPct val="200000"/>
              </a:lnSpc>
              <a:spcBef>
                <a:spcPct val="0"/>
              </a:spcBef>
              <a:spcAft>
                <a:spcPct val="0"/>
              </a:spcAft>
              <a:buClrTx/>
              <a:buSzTx/>
              <a:buFont typeface="Wingdings" panose="05000000000000000000" pitchFamily="2" charset="2"/>
              <a:buChar char="§"/>
              <a:tabLst/>
              <a:defRPr/>
            </a:pP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Prognosi spesso infausta</a:t>
            </a:r>
          </a:p>
        </p:txBody>
      </p:sp>
    </p:spTree>
    <p:extLst>
      <p:ext uri="{BB962C8B-B14F-4D97-AF65-F5344CB8AC3E}">
        <p14:creationId xmlns:p14="http://schemas.microsoft.com/office/powerpoint/2010/main" val="30166758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ttangolo 1"/>
          <p:cNvSpPr>
            <a:spLocks noChangeArrowheads="1"/>
          </p:cNvSpPr>
          <p:nvPr/>
        </p:nvSpPr>
        <p:spPr bwMode="auto">
          <a:xfrm>
            <a:off x="1258888" y="1916113"/>
            <a:ext cx="6985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L’attività lavorativa non deve comportare, per la persona portatrice della neoplasia, un </a:t>
            </a:r>
            <a:r>
              <a:rPr kumimoji="0" lang="it-IT" altLang="it-IT" sz="2800" b="0" i="1"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quid pluris</a:t>
            </a: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in termini di nocività per il suo stato di salute, sia per l’esposizione a determinati fattori esposizionali, sia per le difficoltà che potrebbero derivare da ritmi lavorativi e da non ottimali condizioni organizzative.</a:t>
            </a:r>
          </a:p>
        </p:txBody>
      </p:sp>
      <p:sp>
        <p:nvSpPr>
          <p:cNvPr id="5" name="Titolo 4"/>
          <p:cNvSpPr>
            <a:spLocks noGrp="1"/>
          </p:cNvSpPr>
          <p:nvPr>
            <p:ph type="title"/>
          </p:nvPr>
        </p:nvSpPr>
        <p:spPr/>
        <p:txBody>
          <a:bodyPr>
            <a:normAutofit/>
          </a:bodyPr>
          <a:lstStyle/>
          <a:p>
            <a:pPr eaLnBrk="1" fontAlgn="auto" hangingPunct="1">
              <a:lnSpc>
                <a:spcPct val="100000"/>
              </a:lnSpc>
              <a:spcAft>
                <a:spcPts val="0"/>
              </a:spcAft>
              <a:defRPr/>
            </a:pPr>
            <a:r>
              <a:rPr lang="it-IT" sz="3600" b="1" dirty="0" smtClean="0">
                <a:solidFill>
                  <a:schemeClr val="tx1"/>
                </a:solidFill>
                <a:latin typeface="Arial" panose="020B0604020202020204" pitchFamily="34" charset="0"/>
                <a:cs typeface="Arial" panose="020B0604020202020204" pitchFamily="34" charset="0"/>
              </a:rPr>
              <a:t>Valutazione: verifica sulla tutela della salute del lavoratore</a:t>
            </a:r>
            <a:endParaRPr lang="it-IT" sz="3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149677"/>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ttangolo 1"/>
          <p:cNvSpPr>
            <a:spLocks noChangeArrowheads="1"/>
          </p:cNvSpPr>
          <p:nvPr/>
        </p:nvSpPr>
        <p:spPr bwMode="auto">
          <a:xfrm>
            <a:off x="1042988" y="1628775"/>
            <a:ext cx="70580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Tale aspetto, allo stesso modo del fattore prognostico, non può e non deve essere enfatizzato e declinato alla massima potenza in termini teorici ma deve costituire una realtà concreta ed effettiva, non ipotetica o residuale. Qualora effettivamente vi siano delle controindicazioni di tal genere, dovrà essere intrapreso un percorso idoneativo con limitazioni, prescrizioni, esenzioni, rivalutazioni periodiche: gli strumenti legislativi e normativi ci sono e possono essere opportunamente modulati a seconda delle circostanze e delle specificità dei vari quadri clinici.</a:t>
            </a:r>
          </a:p>
        </p:txBody>
      </p:sp>
      <p:sp>
        <p:nvSpPr>
          <p:cNvPr id="3" name="Titolo 2"/>
          <p:cNvSpPr>
            <a:spLocks noGrp="1"/>
          </p:cNvSpPr>
          <p:nvPr>
            <p:ph type="title"/>
          </p:nvPr>
        </p:nvSpPr>
        <p:spPr>
          <a:xfrm>
            <a:off x="685800" y="333375"/>
            <a:ext cx="7772400" cy="1143000"/>
          </a:xfrm>
        </p:spPr>
        <p:txBody>
          <a:bodyPr/>
          <a:lstStyle/>
          <a:p>
            <a:pPr eaLnBrk="1" fontAlgn="auto" hangingPunct="1">
              <a:lnSpc>
                <a:spcPct val="100000"/>
              </a:lnSpc>
              <a:spcAft>
                <a:spcPts val="0"/>
              </a:spcAft>
              <a:defRPr/>
            </a:pPr>
            <a:r>
              <a:rPr lang="it-IT" sz="3600" b="1" dirty="0" smtClean="0">
                <a:solidFill>
                  <a:schemeClr val="tx1"/>
                </a:solidFill>
                <a:latin typeface="Arial" panose="020B0604020202020204" pitchFamily="34" charset="0"/>
                <a:cs typeface="Arial" panose="020B0604020202020204" pitchFamily="34" charset="0"/>
              </a:rPr>
              <a:t>Valutazione: </a:t>
            </a:r>
            <a:r>
              <a:rPr lang="it-IT" sz="3600" b="1" dirty="0">
                <a:solidFill>
                  <a:schemeClr val="tx1"/>
                </a:solidFill>
                <a:latin typeface="Arial" panose="020B0604020202020204" pitchFamily="34" charset="0"/>
                <a:cs typeface="Arial" panose="020B0604020202020204" pitchFamily="34" charset="0"/>
              </a:rPr>
              <a:t>verifica sulla tutela della salute del lavoratore</a:t>
            </a:r>
            <a:endParaRPr lang="it-IT" sz="3600" dirty="0">
              <a:solidFill>
                <a:schemeClr val="tx1"/>
              </a:solidFill>
            </a:endParaRPr>
          </a:p>
        </p:txBody>
      </p:sp>
    </p:spTree>
    <p:extLst>
      <p:ext uri="{BB962C8B-B14F-4D97-AF65-F5344CB8AC3E}">
        <p14:creationId xmlns:p14="http://schemas.microsoft.com/office/powerpoint/2010/main" val="505277508"/>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ttangolo 1"/>
          <p:cNvSpPr>
            <a:spLocks noChangeArrowheads="1"/>
          </p:cNvSpPr>
          <p:nvPr/>
        </p:nvSpPr>
        <p:spPr bwMode="auto">
          <a:xfrm>
            <a:off x="755650" y="1916113"/>
            <a:ext cx="77771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Nell’ambito della stessa sede tumorale esistono </a:t>
            </a:r>
            <a:r>
              <a:rPr kumimoji="0" lang="it-IT" altLang="it-IT" sz="24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fattori prognostici legati alla neoplasia </a:t>
            </a:r>
            <a:r>
              <a:rPr kumimoji="0" lang="it-IT" altLang="it-IT"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(istologia, grado di atipia, e indice proliferativo; stadio clinico; evoluzione clinica prima del trattamento; risposta alla terapia, ecc.), </a:t>
            </a:r>
            <a:r>
              <a:rPr kumimoji="0" lang="it-IT" altLang="it-IT" sz="24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fattori legati al paziente </a:t>
            </a:r>
            <a:r>
              <a:rPr kumimoji="0" lang="it-IT" altLang="it-IT"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(sesso, età, condizioni generali, che influiscono sulla scelta del trattamento, ecc.), </a:t>
            </a:r>
            <a:r>
              <a:rPr kumimoji="0" lang="it-IT" altLang="it-IT" sz="24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fattori legati alle risorse dell’istituzione</a:t>
            </a:r>
            <a:r>
              <a:rPr kumimoji="0" lang="it-IT" altLang="it-IT"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(anche se è auspicabile il perseguimento di risultati omogenei su tutto il territorio, non può negarsi che attualmente alcune condizioni organizzative e sociali continuano ad influire sensibilmente sulla prognosi delle malattie oncologiche).</a:t>
            </a:r>
          </a:p>
        </p:txBody>
      </p:sp>
      <p:sp>
        <p:nvSpPr>
          <p:cNvPr id="2" name="Titolo 1"/>
          <p:cNvSpPr>
            <a:spLocks noGrp="1"/>
          </p:cNvSpPr>
          <p:nvPr>
            <p:ph type="title"/>
          </p:nvPr>
        </p:nvSpPr>
        <p:spPr/>
        <p:txBody>
          <a:bodyPr/>
          <a:lstStyle/>
          <a:p>
            <a:pPr>
              <a:lnSpc>
                <a:spcPct val="100000"/>
              </a:lnSpc>
              <a:defRPr/>
            </a:pPr>
            <a:r>
              <a:rPr lang="it-IT" sz="3600" b="1" dirty="0" smtClean="0">
                <a:solidFill>
                  <a:schemeClr val="tx1"/>
                </a:solidFill>
                <a:latin typeface="Arial" panose="020B0604020202020204" pitchFamily="34" charset="0"/>
                <a:cs typeface="Arial" panose="020B0604020202020204" pitchFamily="34" charset="0"/>
              </a:rPr>
              <a:t>Valutazione: fattori prognostici</a:t>
            </a:r>
            <a:br>
              <a:rPr lang="it-IT" sz="3600" b="1" dirty="0" smtClean="0">
                <a:solidFill>
                  <a:schemeClr val="tx1"/>
                </a:solidFill>
                <a:latin typeface="Arial" panose="020B0604020202020204" pitchFamily="34" charset="0"/>
                <a:cs typeface="Arial" panose="020B0604020202020204" pitchFamily="34" charset="0"/>
              </a:rPr>
            </a:br>
            <a:endParaRPr lang="it-IT" sz="3600" dirty="0">
              <a:solidFill>
                <a:schemeClr val="tx1"/>
              </a:solidFill>
            </a:endParaRPr>
          </a:p>
        </p:txBody>
      </p:sp>
    </p:spTree>
    <p:extLst>
      <p:ext uri="{BB962C8B-B14F-4D97-AF65-F5344CB8AC3E}">
        <p14:creationId xmlns:p14="http://schemas.microsoft.com/office/powerpoint/2010/main" val="3403626816"/>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188" y="404813"/>
            <a:ext cx="7772400" cy="1470025"/>
          </a:xfrm>
        </p:spPr>
        <p:txBody>
          <a:bodyPr>
            <a:normAutofit/>
          </a:bodyPr>
          <a:lstStyle/>
          <a:p>
            <a:pPr eaLnBrk="1" fontAlgn="auto" hangingPunct="1">
              <a:spcAft>
                <a:spcPts val="0"/>
              </a:spcAft>
              <a:defRPr/>
            </a:pPr>
            <a:r>
              <a:rPr lang="it-IT" sz="3600" b="1" dirty="0" smtClean="0">
                <a:solidFill>
                  <a:schemeClr val="tx1"/>
                </a:solidFill>
                <a:latin typeface="Arial" panose="020B0604020202020204" pitchFamily="34" charset="0"/>
                <a:cs typeface="Arial" panose="020B0604020202020204" pitchFamily="34" charset="0"/>
              </a:rPr>
              <a:t>Valutazione: verifica della pericolosità per terzi</a:t>
            </a:r>
            <a:endParaRPr lang="it-IT" sz="3600" b="1" dirty="0">
              <a:solidFill>
                <a:schemeClr val="tx1"/>
              </a:solidFill>
              <a:latin typeface="Arial" panose="020B0604020202020204" pitchFamily="34" charset="0"/>
              <a:cs typeface="Arial" panose="020B0604020202020204" pitchFamily="34" charset="0"/>
            </a:endParaRPr>
          </a:p>
        </p:txBody>
      </p:sp>
      <p:sp>
        <p:nvSpPr>
          <p:cNvPr id="3" name="Sottotitolo 2"/>
          <p:cNvSpPr>
            <a:spLocks noGrp="1"/>
          </p:cNvSpPr>
          <p:nvPr>
            <p:ph type="subTitle" idx="1"/>
          </p:nvPr>
        </p:nvSpPr>
        <p:spPr>
          <a:xfrm>
            <a:off x="611188" y="2636838"/>
            <a:ext cx="7921625" cy="2305050"/>
          </a:xfrm>
        </p:spPr>
        <p:txBody>
          <a:bodyPr rtlCol="0">
            <a:normAutofit fontScale="62500" lnSpcReduction="20000"/>
          </a:bodyPr>
          <a:lstStyle/>
          <a:p>
            <a:pPr algn="just" eaLnBrk="1" fontAlgn="auto" hangingPunct="1">
              <a:lnSpc>
                <a:spcPct val="120000"/>
              </a:lnSpc>
              <a:spcAft>
                <a:spcPts val="0"/>
              </a:spcAft>
              <a:defRPr/>
            </a:pPr>
            <a:r>
              <a:rPr lang="it-IT" altLang="it-IT" sz="4500" dirty="0" smtClean="0">
                <a:solidFill>
                  <a:schemeClr val="tx1"/>
                </a:solidFill>
                <a:latin typeface="Arial" panose="020B0604020202020204" pitchFamily="34" charset="0"/>
                <a:cs typeface="Arial" panose="020B0604020202020204" pitchFamily="34" charset="0"/>
              </a:rPr>
              <a:t>Attività </a:t>
            </a:r>
            <a:r>
              <a:rPr lang="it-IT" altLang="it-IT" sz="4500" dirty="0">
                <a:solidFill>
                  <a:schemeClr val="tx1"/>
                </a:solidFill>
                <a:latin typeface="Arial" panose="020B0604020202020204" pitchFamily="34" charset="0"/>
                <a:cs typeface="Arial" panose="020B0604020202020204" pitchFamily="34" charset="0"/>
              </a:rPr>
              <a:t>lavorative che comportano un apprezzabile rischio per terzi, anche in assenza di condizioni morbose e condotte voluttuarie che ne amplificano la potenzialità </a:t>
            </a:r>
            <a:r>
              <a:rPr lang="it-IT" altLang="it-IT" sz="4500" dirty="0" err="1">
                <a:solidFill>
                  <a:schemeClr val="tx1"/>
                </a:solidFill>
                <a:latin typeface="Arial" panose="020B0604020202020204" pitchFamily="34" charset="0"/>
                <a:cs typeface="Arial" panose="020B0604020202020204" pitchFamily="34" charset="0"/>
              </a:rPr>
              <a:t>eterolesiva</a:t>
            </a:r>
            <a:r>
              <a:rPr lang="it-IT" altLang="it-IT" sz="4500" dirty="0">
                <a:solidFill>
                  <a:schemeClr val="tx1"/>
                </a:solidFill>
                <a:latin typeface="Arial" panose="020B0604020202020204" pitchFamily="34" charset="0"/>
                <a:cs typeface="Arial" panose="020B0604020202020204" pitchFamily="34" charset="0"/>
              </a:rPr>
              <a:t> </a:t>
            </a:r>
            <a:r>
              <a:rPr lang="it-IT" altLang="it-IT" sz="4500" dirty="0" smtClean="0">
                <a:solidFill>
                  <a:schemeClr val="tx1"/>
                </a:solidFill>
                <a:latin typeface="Arial" panose="020B0604020202020204" pitchFamily="34" charset="0"/>
                <a:cs typeface="Arial" panose="020B0604020202020204" pitchFamily="34" charset="0"/>
              </a:rPr>
              <a:t>(operatore di polizia )</a:t>
            </a:r>
            <a:endParaRPr lang="en-GB" altLang="it-IT" sz="4500" dirty="0">
              <a:solidFill>
                <a:schemeClr val="tx1"/>
              </a:solidFill>
              <a:latin typeface="Arial" panose="020B0604020202020204" pitchFamily="34" charset="0"/>
              <a:cs typeface="Arial" panose="020B0604020202020204" pitchFamily="34" charset="0"/>
            </a:endParaRPr>
          </a:p>
          <a:p>
            <a:pPr eaLnBrk="1" fontAlgn="auto" hangingPunct="1">
              <a:spcAft>
                <a:spcPts val="0"/>
              </a:spcAft>
              <a:defRPr/>
            </a:pPr>
            <a:endParaRPr lang="it-IT" dirty="0"/>
          </a:p>
        </p:txBody>
      </p:sp>
    </p:spTree>
    <p:extLst>
      <p:ext uri="{BB962C8B-B14F-4D97-AF65-F5344CB8AC3E}">
        <p14:creationId xmlns:p14="http://schemas.microsoft.com/office/powerpoint/2010/main" val="3200405540"/>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188" y="404813"/>
            <a:ext cx="7772400" cy="1470025"/>
          </a:xfrm>
        </p:spPr>
        <p:txBody>
          <a:bodyPr>
            <a:normAutofit/>
          </a:bodyPr>
          <a:lstStyle/>
          <a:p>
            <a:pPr eaLnBrk="1" fontAlgn="auto" hangingPunct="1">
              <a:spcAft>
                <a:spcPts val="0"/>
              </a:spcAft>
              <a:defRPr/>
            </a:pPr>
            <a:r>
              <a:rPr lang="it-IT" sz="3600" b="1" dirty="0" smtClean="0">
                <a:solidFill>
                  <a:schemeClr val="tx1"/>
                </a:solidFill>
                <a:latin typeface="Arial" panose="020B0604020202020204" pitchFamily="34" charset="0"/>
                <a:cs typeface="Arial" panose="020B0604020202020204" pitchFamily="34" charset="0"/>
              </a:rPr>
              <a:t>Valutazione: verifica della pericolosità per terzi</a:t>
            </a:r>
            <a:endParaRPr lang="it-IT" sz="3600" b="1" dirty="0">
              <a:solidFill>
                <a:schemeClr val="tx1"/>
              </a:solidFill>
              <a:latin typeface="Arial" panose="020B0604020202020204" pitchFamily="34" charset="0"/>
              <a:cs typeface="Arial" panose="020B0604020202020204" pitchFamily="34" charset="0"/>
            </a:endParaRPr>
          </a:p>
        </p:txBody>
      </p:sp>
      <p:sp>
        <p:nvSpPr>
          <p:cNvPr id="3" name="Sottotitolo 2"/>
          <p:cNvSpPr>
            <a:spLocks noGrp="1"/>
          </p:cNvSpPr>
          <p:nvPr>
            <p:ph type="subTitle" idx="1"/>
          </p:nvPr>
        </p:nvSpPr>
        <p:spPr>
          <a:xfrm>
            <a:off x="539750" y="2636838"/>
            <a:ext cx="7921625" cy="2592387"/>
          </a:xfrm>
        </p:spPr>
        <p:txBody>
          <a:bodyPr rtlCol="0"/>
          <a:lstStyle/>
          <a:p>
            <a:pPr algn="just" eaLnBrk="1" fontAlgn="auto" hangingPunct="1">
              <a:spcAft>
                <a:spcPts val="0"/>
              </a:spcAft>
              <a:buFont typeface="Arial" charset="0"/>
              <a:buNone/>
              <a:defRPr/>
            </a:pPr>
            <a:r>
              <a:rPr lang="it-IT" altLang="it-IT" sz="2800" dirty="0">
                <a:solidFill>
                  <a:schemeClr val="tx1"/>
                </a:solidFill>
                <a:latin typeface="Arial" charset="0"/>
                <a:cs typeface="Arial" charset="0"/>
              </a:rPr>
              <a:t>Nel paziente oncologico: </a:t>
            </a:r>
            <a:endParaRPr lang="it-IT" altLang="it-IT" sz="2800" dirty="0" smtClean="0">
              <a:solidFill>
                <a:schemeClr val="tx1"/>
              </a:solidFill>
              <a:latin typeface="Arial" charset="0"/>
              <a:cs typeface="Arial" charset="0"/>
            </a:endParaRPr>
          </a:p>
          <a:p>
            <a:pPr marL="457200" indent="-457200" algn="just" eaLnBrk="1" fontAlgn="auto" hangingPunct="1">
              <a:spcAft>
                <a:spcPts val="0"/>
              </a:spcAft>
              <a:buFont typeface="Arial" panose="020B0604020202020204" pitchFamily="34" charset="0"/>
              <a:buChar char="•"/>
              <a:defRPr/>
            </a:pPr>
            <a:r>
              <a:rPr lang="it-IT" altLang="it-IT" sz="2800" dirty="0" smtClean="0">
                <a:solidFill>
                  <a:schemeClr val="tx1"/>
                </a:solidFill>
                <a:latin typeface="Arial" charset="0"/>
                <a:cs typeface="Arial" charset="0"/>
              </a:rPr>
              <a:t>eventuali </a:t>
            </a:r>
            <a:r>
              <a:rPr lang="it-IT" altLang="it-IT" sz="2800" dirty="0">
                <a:solidFill>
                  <a:schemeClr val="tx1"/>
                </a:solidFill>
                <a:latin typeface="Arial" charset="0"/>
                <a:cs typeface="Arial" charset="0"/>
              </a:rPr>
              <a:t>dinamiche psicopatologiche; </a:t>
            </a:r>
            <a:endParaRPr lang="it-IT" altLang="it-IT" sz="2800" dirty="0" smtClean="0">
              <a:solidFill>
                <a:schemeClr val="tx1"/>
              </a:solidFill>
              <a:latin typeface="Arial" charset="0"/>
              <a:cs typeface="Arial" charset="0"/>
            </a:endParaRPr>
          </a:p>
          <a:p>
            <a:pPr marL="457200" indent="-457200" algn="just" eaLnBrk="1" fontAlgn="auto" hangingPunct="1">
              <a:spcAft>
                <a:spcPts val="0"/>
              </a:spcAft>
              <a:buFont typeface="Arial" panose="020B0604020202020204" pitchFamily="34" charset="0"/>
              <a:buChar char="•"/>
              <a:defRPr/>
            </a:pPr>
            <a:r>
              <a:rPr lang="it-IT" altLang="it-IT" sz="2800" dirty="0" smtClean="0">
                <a:solidFill>
                  <a:schemeClr val="tx1"/>
                </a:solidFill>
                <a:latin typeface="Arial" charset="0"/>
                <a:cs typeface="Arial" charset="0"/>
              </a:rPr>
              <a:t>effetti </a:t>
            </a:r>
            <a:r>
              <a:rPr lang="it-IT" altLang="it-IT" sz="2800" dirty="0">
                <a:solidFill>
                  <a:schemeClr val="tx1"/>
                </a:solidFill>
                <a:latin typeface="Arial" charset="0"/>
                <a:cs typeface="Arial" charset="0"/>
              </a:rPr>
              <a:t>dei </a:t>
            </a:r>
            <a:r>
              <a:rPr lang="it-IT" altLang="it-IT" sz="2800" dirty="0" smtClean="0">
                <a:solidFill>
                  <a:schemeClr val="tx1"/>
                </a:solidFill>
                <a:latin typeface="Arial" charset="0"/>
                <a:cs typeface="Arial" charset="0"/>
              </a:rPr>
              <a:t>farmaci; </a:t>
            </a:r>
          </a:p>
          <a:p>
            <a:pPr marL="457200" indent="-457200" algn="just" eaLnBrk="1" fontAlgn="auto" hangingPunct="1">
              <a:spcAft>
                <a:spcPts val="0"/>
              </a:spcAft>
              <a:buFont typeface="Arial" panose="020B0604020202020204" pitchFamily="34" charset="0"/>
              <a:buChar char="•"/>
              <a:defRPr/>
            </a:pPr>
            <a:r>
              <a:rPr lang="it-IT" altLang="it-IT" sz="2800" dirty="0" smtClean="0">
                <a:solidFill>
                  <a:schemeClr val="tx1"/>
                </a:solidFill>
                <a:latin typeface="Arial" charset="0"/>
                <a:cs typeface="Arial" charset="0"/>
              </a:rPr>
              <a:t>problematiche inerenti ripetizioni </a:t>
            </a:r>
            <a:r>
              <a:rPr lang="it-IT" altLang="it-IT" sz="2800" dirty="0">
                <a:solidFill>
                  <a:schemeClr val="tx1"/>
                </a:solidFill>
                <a:latin typeface="Arial" charset="0"/>
                <a:cs typeface="Arial" charset="0"/>
              </a:rPr>
              <a:t>metastatiche in ambito del SNC.  </a:t>
            </a:r>
          </a:p>
          <a:p>
            <a:pPr algn="l" eaLnBrk="1" fontAlgn="auto" hangingPunct="1">
              <a:spcAft>
                <a:spcPts val="0"/>
              </a:spcAft>
              <a:defRPr/>
            </a:pPr>
            <a:endParaRPr lang="it-IT" sz="3200" dirty="0">
              <a:latin typeface="Arial" pitchFamily="34" charset="0"/>
              <a:cs typeface="Arial" pitchFamily="34" charset="0"/>
            </a:endParaRPr>
          </a:p>
        </p:txBody>
      </p:sp>
    </p:spTree>
    <p:extLst>
      <p:ext uri="{BB962C8B-B14F-4D97-AF65-F5344CB8AC3E}">
        <p14:creationId xmlns:p14="http://schemas.microsoft.com/office/powerpoint/2010/main" val="1642930091"/>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76250"/>
            <a:ext cx="8229600" cy="1123950"/>
          </a:xfrm>
        </p:spPr>
        <p:txBody>
          <a:bodyPr/>
          <a:lstStyle/>
          <a:p>
            <a:pPr eaLnBrk="1" fontAlgn="auto" hangingPunct="1">
              <a:spcAft>
                <a:spcPts val="0"/>
              </a:spcAft>
              <a:defRPr/>
            </a:pPr>
            <a:r>
              <a:rPr lang="it-IT" sz="3600" b="1" dirty="0" smtClean="0">
                <a:solidFill>
                  <a:srgbClr val="002060"/>
                </a:solidFill>
                <a:latin typeface="Arial" panose="020B0604020202020204" pitchFamily="34" charset="0"/>
                <a:cs typeface="Arial" panose="020B0604020202020204" pitchFamily="34" charset="0"/>
              </a:rPr>
              <a:t>Valutazione idoneità lavorativa</a:t>
            </a:r>
            <a:endParaRPr lang="it-IT" sz="3600" b="1" dirty="0">
              <a:solidFill>
                <a:srgbClr val="002060"/>
              </a:solidFill>
              <a:latin typeface="Arial" panose="020B0604020202020204" pitchFamily="34" charset="0"/>
              <a:cs typeface="Arial" panose="020B0604020202020204" pitchFamily="34" charset="0"/>
            </a:endParaRPr>
          </a:p>
        </p:txBody>
      </p:sp>
      <p:sp>
        <p:nvSpPr>
          <p:cNvPr id="14339" name="Segnaposto contenuto 2"/>
          <p:cNvSpPr>
            <a:spLocks noGrp="1"/>
          </p:cNvSpPr>
          <p:nvPr>
            <p:ph idx="1"/>
          </p:nvPr>
        </p:nvSpPr>
        <p:spPr>
          <a:xfrm>
            <a:off x="250825" y="1773238"/>
            <a:ext cx="8642350" cy="4611687"/>
          </a:xfrm>
        </p:spPr>
        <p:txBody>
          <a:bodyPr/>
          <a:lstStyle/>
          <a:p>
            <a:pPr marL="0" indent="0" algn="ctr" eaLnBrk="1" hangingPunct="1">
              <a:buFont typeface="Arial" charset="0"/>
              <a:buNone/>
              <a:defRPr/>
            </a:pPr>
            <a:r>
              <a:rPr lang="it-IT" altLang="it-IT" sz="2800" dirty="0" smtClean="0">
                <a:solidFill>
                  <a:schemeClr val="tx1">
                    <a:lumMod val="95000"/>
                    <a:lumOff val="5000"/>
                  </a:schemeClr>
                </a:solidFill>
                <a:latin typeface="Arial" panose="020B0604020202020204" pitchFamily="34" charset="0"/>
                <a:cs typeface="Arial" panose="020B0604020202020204" pitchFamily="34" charset="0"/>
              </a:rPr>
              <a:t>possibilità di </a:t>
            </a:r>
            <a:r>
              <a:rPr lang="it-IT" altLang="it-IT" sz="2800" dirty="0" smtClean="0">
                <a:solidFill>
                  <a:srgbClr val="FF0000"/>
                </a:solidFill>
                <a:latin typeface="Arial" panose="020B0604020202020204" pitchFamily="34" charset="0"/>
                <a:cs typeface="Arial" panose="020B0604020202020204" pitchFamily="34" charset="0"/>
              </a:rPr>
              <a:t>revisione del giudizio</a:t>
            </a:r>
          </a:p>
          <a:p>
            <a:pPr marL="0" indent="0" algn="ctr" eaLnBrk="1" hangingPunct="1">
              <a:buFont typeface="Arial" charset="0"/>
              <a:buNone/>
              <a:defRPr/>
            </a:pPr>
            <a:endParaRPr lang="it-IT" altLang="it-IT" sz="2800" dirty="0">
              <a:solidFill>
                <a:srgbClr val="FF0000"/>
              </a:solidFill>
              <a:latin typeface="Arial" panose="020B0604020202020204" pitchFamily="34" charset="0"/>
              <a:cs typeface="Arial" panose="020B0604020202020204" pitchFamily="34" charset="0"/>
            </a:endParaRPr>
          </a:p>
          <a:p>
            <a:pPr marL="0" indent="0" algn="ctr" eaLnBrk="1" hangingPunct="1">
              <a:buFont typeface="Arial" charset="0"/>
              <a:buNone/>
              <a:defRPr/>
            </a:pPr>
            <a:r>
              <a:rPr lang="it-IT" altLang="it-IT" dirty="0" smtClean="0">
                <a:solidFill>
                  <a:srgbClr val="FF0000"/>
                </a:solidFill>
                <a:latin typeface="Arial" panose="020B0604020202020204" pitchFamily="34" charset="0"/>
                <a:cs typeface="Arial" panose="020B0604020202020204" pitchFamily="34" charset="0"/>
              </a:rPr>
              <a:t>Idoneità al S.I.                         Idoneità alla mansione specifica</a:t>
            </a:r>
          </a:p>
          <a:p>
            <a:pPr marL="0" indent="0" algn="ctr" eaLnBrk="1" hangingPunct="1">
              <a:buFont typeface="Arial" charset="0"/>
              <a:buNone/>
              <a:defRPr/>
            </a:pPr>
            <a:endParaRPr lang="it-IT" altLang="it-IT" sz="2800" dirty="0" smtClean="0">
              <a:solidFill>
                <a:srgbClr val="FF0000"/>
              </a:solidFill>
              <a:latin typeface="Arial" panose="020B0604020202020204" pitchFamily="34" charset="0"/>
              <a:cs typeface="Arial" panose="020B0604020202020204" pitchFamily="34" charset="0"/>
            </a:endParaRPr>
          </a:p>
          <a:p>
            <a:pPr marL="0" indent="0" algn="ctr" eaLnBrk="1" hangingPunct="1">
              <a:buFont typeface="Arial" charset="0"/>
              <a:buNone/>
              <a:defRPr/>
            </a:pPr>
            <a:r>
              <a:rPr lang="it-IT" altLang="it-IT" sz="2000" dirty="0" smtClean="0">
                <a:solidFill>
                  <a:srgbClr val="FF0000"/>
                </a:solidFill>
                <a:latin typeface="Arial" panose="020B0604020202020204" pitchFamily="34" charset="0"/>
                <a:cs typeface="Arial" panose="020B0604020202020204" pitchFamily="34" charset="0"/>
              </a:rPr>
              <a:t>Esenzioni temporanee                                   visite </a:t>
            </a:r>
            <a:r>
              <a:rPr lang="it-IT" altLang="it-IT" sz="2000" dirty="0">
                <a:solidFill>
                  <a:srgbClr val="FF0000"/>
                </a:solidFill>
                <a:latin typeface="Arial" panose="020B0604020202020204" pitchFamily="34" charset="0"/>
                <a:cs typeface="Arial" panose="020B0604020202020204" pitchFamily="34" charset="0"/>
              </a:rPr>
              <a:t>di sorveglianza </a:t>
            </a:r>
            <a:r>
              <a:rPr lang="it-IT" altLang="it-IT" sz="2000" dirty="0" smtClean="0">
                <a:solidFill>
                  <a:srgbClr val="FF0000"/>
                </a:solidFill>
                <a:latin typeface="Arial" panose="020B0604020202020204" pitchFamily="34" charset="0"/>
                <a:cs typeface="Arial" panose="020B0604020202020204" pitchFamily="34" charset="0"/>
              </a:rPr>
              <a:t>sanitaria</a:t>
            </a:r>
          </a:p>
          <a:p>
            <a:pPr marL="0" indent="0" eaLnBrk="1" hangingPunct="1">
              <a:buFont typeface="Arial" charset="0"/>
              <a:buNone/>
              <a:defRPr/>
            </a:pPr>
            <a:r>
              <a:rPr lang="it-IT" altLang="it-IT" sz="2000" dirty="0" smtClean="0">
                <a:solidFill>
                  <a:srgbClr val="FF0000"/>
                </a:solidFill>
                <a:latin typeface="Arial" panose="020B0604020202020204" pitchFamily="34" charset="0"/>
                <a:cs typeface="Arial" panose="020B0604020202020204" pitchFamily="34" charset="0"/>
              </a:rPr>
              <a:t>  da particolari servizi</a:t>
            </a:r>
          </a:p>
          <a:p>
            <a:pPr marL="0" indent="0" eaLnBrk="1" hangingPunct="1">
              <a:buFont typeface="Arial" charset="0"/>
              <a:buNone/>
              <a:defRPr/>
            </a:pPr>
            <a:endParaRPr lang="it-IT" altLang="it-IT" sz="2000" dirty="0" smtClean="0">
              <a:solidFill>
                <a:srgbClr val="FF0000"/>
              </a:solidFill>
              <a:latin typeface="Arial" panose="020B0604020202020204" pitchFamily="34" charset="0"/>
              <a:cs typeface="Arial" panose="020B0604020202020204" pitchFamily="34" charset="0"/>
            </a:endParaRPr>
          </a:p>
          <a:p>
            <a:pPr marL="0" indent="0" algn="just" eaLnBrk="1" hangingPunct="1">
              <a:buFont typeface="Arial" charset="0"/>
              <a:buNone/>
              <a:defRPr/>
            </a:pPr>
            <a:r>
              <a:rPr lang="it-IT" altLang="it-IT" sz="2000" dirty="0" smtClean="0">
                <a:solidFill>
                  <a:schemeClr val="tx1">
                    <a:lumMod val="95000"/>
                    <a:lumOff val="5000"/>
                  </a:schemeClr>
                </a:solidFill>
                <a:latin typeface="Arial" panose="020B0604020202020204" pitchFamily="34" charset="0"/>
                <a:cs typeface="Arial" panose="020B0604020202020204" pitchFamily="34" charset="0"/>
              </a:rPr>
              <a:t>programmate non come attività di natura “difensiva”, ma dettate dalla necessità di una sempre più aderente collocazione lavorativa, rispettosa dell’evoluzione del quadro clinico, sia in termini sfavorevoli che favorevoli.</a:t>
            </a:r>
          </a:p>
          <a:p>
            <a:pPr algn="just" eaLnBrk="1" hangingPunct="1">
              <a:buFont typeface="Arial" charset="0"/>
              <a:buChar char="•"/>
              <a:defRPr/>
            </a:pPr>
            <a:endParaRPr lang="it-IT" altLang="it-IT" dirty="0" smtClean="0"/>
          </a:p>
        </p:txBody>
      </p:sp>
      <p:cxnSp>
        <p:nvCxnSpPr>
          <p:cNvPr id="4" name="Connettore 2 3"/>
          <p:cNvCxnSpPr/>
          <p:nvPr/>
        </p:nvCxnSpPr>
        <p:spPr>
          <a:xfrm flipH="1">
            <a:off x="1884363" y="2233613"/>
            <a:ext cx="1800225" cy="57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4716463" y="2259013"/>
            <a:ext cx="1727200" cy="57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1258888" y="3178175"/>
            <a:ext cx="0" cy="57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6911975" y="3141663"/>
            <a:ext cx="0" cy="574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Freccia tridirezionale 15"/>
          <p:cNvSpPr/>
          <p:nvPr/>
        </p:nvSpPr>
        <p:spPr>
          <a:xfrm rot="10800000">
            <a:off x="3684588" y="3690938"/>
            <a:ext cx="1216025" cy="84931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747825226"/>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ttangolo 1"/>
          <p:cNvSpPr>
            <a:spLocks noChangeArrowheads="1"/>
          </p:cNvSpPr>
          <p:nvPr/>
        </p:nvSpPr>
        <p:spPr bwMode="auto">
          <a:xfrm>
            <a:off x="1123950" y="500063"/>
            <a:ext cx="69119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4000" b="0" i="0" u="none" strike="noStrike" kern="1200" cap="none" spc="0" normalizeH="0" baseline="0" noProof="0" smtClean="0">
                <a:ln>
                  <a:noFill/>
                </a:ln>
                <a:solidFill>
                  <a:srgbClr val="0070C0"/>
                </a:solidFill>
                <a:effectLst/>
                <a:uLnTx/>
                <a:uFillTx/>
                <a:latin typeface="Arial" panose="020B0604020202020204" pitchFamily="34" charset="0"/>
                <a:ea typeface="+mn-ea"/>
                <a:cs typeface="Arial" panose="020B0604020202020204" pitchFamily="34" charset="0"/>
              </a:rPr>
              <a:t>Polizia di Stato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Idoneità al S.I.        (</a:t>
            </a:r>
            <a:r>
              <a:rPr kumimoji="0" lang="it-IT" altLang="it-IT" sz="28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esenzioni</a:t>
            </a: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Mansione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Idoneità con prescrizione/limitazione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temporanea non idoneità</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Freccia a destra 1"/>
          <p:cNvSpPr/>
          <p:nvPr/>
        </p:nvSpPr>
        <p:spPr>
          <a:xfrm>
            <a:off x="4572000" y="1916113"/>
            <a:ext cx="576263"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3" name="Freccia in giù 2"/>
          <p:cNvSpPr/>
          <p:nvPr/>
        </p:nvSpPr>
        <p:spPr>
          <a:xfrm>
            <a:off x="4524375" y="2357438"/>
            <a:ext cx="142875" cy="639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5" name="Freccia in giù 4"/>
          <p:cNvSpPr/>
          <p:nvPr/>
        </p:nvSpPr>
        <p:spPr>
          <a:xfrm>
            <a:off x="4524375" y="3500438"/>
            <a:ext cx="144463" cy="639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143587006"/>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ttangolo 1"/>
          <p:cNvSpPr>
            <a:spLocks noChangeArrowheads="1"/>
          </p:cNvSpPr>
          <p:nvPr/>
        </p:nvSpPr>
        <p:spPr bwMode="auto">
          <a:xfrm>
            <a:off x="1123950" y="549275"/>
            <a:ext cx="6911975"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4000" b="0" i="0" u="none" strike="noStrike" kern="1200" cap="none" spc="0" normalizeH="0" baseline="0" noProof="0" smtClean="0">
                <a:ln>
                  <a:noFill/>
                </a:ln>
                <a:solidFill>
                  <a:srgbClr val="0070C0"/>
                </a:solidFill>
                <a:effectLst/>
                <a:uLnTx/>
                <a:uFillTx/>
                <a:latin typeface="Arial" panose="020B0604020202020204" pitchFamily="34" charset="0"/>
                <a:ea typeface="+mn-ea"/>
                <a:cs typeface="Arial" panose="020B0604020202020204" pitchFamily="34" charset="0"/>
              </a:rPr>
              <a:t>Polizia di Stato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Non idoneità assoluta  -  in forma parziale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DPR 339/82 – DPR 738/81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(esenzioni)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Mansione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Idoneità con prescrizione/limitazione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temporanea non idoneità</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Freccia in giù 2"/>
          <p:cNvSpPr/>
          <p:nvPr/>
        </p:nvSpPr>
        <p:spPr>
          <a:xfrm>
            <a:off x="4511675" y="3141663"/>
            <a:ext cx="120650"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5" name="Freccia in giù 4"/>
          <p:cNvSpPr/>
          <p:nvPr/>
        </p:nvSpPr>
        <p:spPr>
          <a:xfrm>
            <a:off x="4508500" y="4797425"/>
            <a:ext cx="144463" cy="6397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6" name="Freccia in giù 5"/>
          <p:cNvSpPr/>
          <p:nvPr/>
        </p:nvSpPr>
        <p:spPr>
          <a:xfrm>
            <a:off x="4545013" y="2357438"/>
            <a:ext cx="71437" cy="2524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7" name="Freccia in giù 6"/>
          <p:cNvSpPr/>
          <p:nvPr/>
        </p:nvSpPr>
        <p:spPr>
          <a:xfrm>
            <a:off x="4514850" y="3892550"/>
            <a:ext cx="128588" cy="460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856792045"/>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ttangolo 3"/>
          <p:cNvSpPr>
            <a:spLocks noChangeArrowheads="1"/>
          </p:cNvSpPr>
          <p:nvPr/>
        </p:nvSpPr>
        <p:spPr bwMode="auto">
          <a:xfrm>
            <a:off x="747713" y="836613"/>
            <a:ext cx="78486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srgbClr val="0070C0"/>
                </a:solidFill>
                <a:effectLst/>
                <a:uLnTx/>
                <a:uFillTx/>
                <a:latin typeface="Arial" panose="020B0604020202020204" pitchFamily="34" charset="0"/>
                <a:ea typeface="+mn-ea"/>
                <a:cs typeface="Arial" panose="020B0604020202020204" pitchFamily="34" charset="0"/>
              </a:rPr>
              <a:t>TNI per malattia oncologica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Idoneità al S.I.               Non idoneità al S.I.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altLang="it-IT" sz="24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In forma parziale       assoluta</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srgbClr val="00B050"/>
                </a:solidFill>
                <a:effectLst/>
                <a:uLnTx/>
                <a:uFillTx/>
                <a:latin typeface="Arial" panose="020B0604020202020204" pitchFamily="34" charset="0"/>
                <a:ea typeface="+mn-ea"/>
                <a:cs typeface="Arial" panose="020B0604020202020204" pitchFamily="34" charset="0"/>
              </a:rPr>
              <a:t>Esenzioni                 </a:t>
            </a:r>
            <a:r>
              <a:rPr kumimoji="0" lang="it-IT" altLang="it-IT" sz="2000" b="0" i="0" u="none" strike="noStrike" kern="1200" cap="none" spc="0" normalizeH="0" baseline="0" noProof="0" smtClean="0">
                <a:ln>
                  <a:noFill/>
                </a:ln>
                <a:solidFill>
                  <a:srgbClr val="00B050"/>
                </a:solidFill>
                <a:effectLst/>
                <a:uLnTx/>
                <a:uFillTx/>
                <a:latin typeface="Arial" panose="020B0604020202020204" pitchFamily="34" charset="0"/>
                <a:ea typeface="+mn-ea"/>
                <a:cs typeface="Arial" panose="020B0604020202020204" pitchFamily="34" charset="0"/>
              </a:rPr>
              <a:t>DPR 339/82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smtClean="0">
                <a:ln>
                  <a:noFill/>
                </a:ln>
                <a:solidFill>
                  <a:srgbClr val="00B050"/>
                </a:solidFill>
                <a:effectLst/>
                <a:uLnTx/>
                <a:uFillTx/>
                <a:latin typeface="Arial" panose="020B0604020202020204" pitchFamily="34" charset="0"/>
                <a:ea typeface="+mn-ea"/>
                <a:cs typeface="Arial" panose="020B0604020202020204" pitchFamily="34" charset="0"/>
              </a:rPr>
              <a:t>(Rivalutazione periodica)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Valutazione della idoneità lavorativa specifica</a:t>
            </a:r>
            <a:endParaRPr kumimoji="0" lang="it-IT" altLang="it-IT" sz="2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Mansione lavorativa a rischio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Idoneità </a:t>
            </a:r>
            <a:r>
              <a:rPr kumimoji="0" lang="it-IT" altLang="it-IT" sz="2000" b="0" i="0" u="none" strike="noStrike" kern="1200" cap="none" spc="0" normalizeH="0" baseline="0" noProof="0" smtClean="0">
                <a:ln>
                  <a:noFill/>
                </a:ln>
                <a:solidFill>
                  <a:srgbClr val="00B0F0"/>
                </a:solidFill>
                <a:effectLst/>
                <a:uLnTx/>
                <a:uFillTx/>
                <a:latin typeface="Arial" panose="020B0604020202020204" pitchFamily="34" charset="0"/>
                <a:ea typeface="+mn-ea"/>
                <a:cs typeface="Arial" panose="020B0604020202020204" pitchFamily="34" charset="0"/>
              </a:rPr>
              <a:t>(lim./prescr. )               </a:t>
            </a:r>
            <a:r>
              <a:rPr kumimoji="0" lang="it-IT" altLang="it-IT" sz="2000" b="0"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non idoneità </a:t>
            </a:r>
            <a:r>
              <a:rPr kumimoji="0" lang="it-IT" altLang="it-IT" sz="2000" b="0" i="0" u="none" strike="noStrike" kern="1200" cap="none" spc="0" normalizeH="0" baseline="0" noProof="0" smtClean="0">
                <a:ln>
                  <a:noFill/>
                </a:ln>
                <a:solidFill>
                  <a:srgbClr val="00B0F0"/>
                </a:solidFill>
                <a:effectLst/>
                <a:uLnTx/>
                <a:uFillTx/>
                <a:latin typeface="Arial" panose="020B0604020202020204" pitchFamily="34" charset="0"/>
                <a:ea typeface="+mn-ea"/>
                <a:cs typeface="Arial" panose="020B0604020202020204" pitchFamily="34" charset="0"/>
              </a:rPr>
              <a:t>(perm./temp.)</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Visite periodiche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kumimoji="0" lang="it-IT" altLang="it-IT" sz="2800" b="0"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p>
        </p:txBody>
      </p:sp>
      <p:cxnSp>
        <p:nvCxnSpPr>
          <p:cNvPr id="3" name="Connettore 2 2"/>
          <p:cNvCxnSpPr/>
          <p:nvPr/>
        </p:nvCxnSpPr>
        <p:spPr>
          <a:xfrm flipH="1">
            <a:off x="2555875" y="1268413"/>
            <a:ext cx="792163"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Connettore 2 4"/>
          <p:cNvCxnSpPr/>
          <p:nvPr/>
        </p:nvCxnSpPr>
        <p:spPr>
          <a:xfrm>
            <a:off x="5795963" y="1316038"/>
            <a:ext cx="746125"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H="1">
            <a:off x="6011863" y="2205038"/>
            <a:ext cx="360362"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7164388" y="2205038"/>
            <a:ext cx="287337" cy="287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2771775" y="2205038"/>
            <a:ext cx="1439863" cy="936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a:off x="4859338" y="2852738"/>
            <a:ext cx="433387"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012" name="Freccia a inversione 43011"/>
          <p:cNvSpPr/>
          <p:nvPr/>
        </p:nvSpPr>
        <p:spPr>
          <a:xfrm rot="16200000">
            <a:off x="363537" y="679451"/>
            <a:ext cx="2900363" cy="2836862"/>
          </a:xfrm>
          <a:prstGeom prst="uturnArrow">
            <a:avLst>
              <a:gd name="adj1" fmla="val 10563"/>
              <a:gd name="adj2" fmla="val 15856"/>
              <a:gd name="adj3" fmla="val 30294"/>
              <a:gd name="adj4" fmla="val 43750"/>
              <a:gd name="adj5" fmla="val 7403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black"/>
              </a:solidFill>
              <a:effectLst/>
              <a:uLnTx/>
              <a:uFillTx/>
              <a:latin typeface="Palatino Linotype"/>
              <a:ea typeface="+mn-ea"/>
              <a:cs typeface="+mn-cs"/>
            </a:endParaRPr>
          </a:p>
        </p:txBody>
      </p:sp>
      <p:cxnSp>
        <p:nvCxnSpPr>
          <p:cNvPr id="43017" name="Connettore 2 43016"/>
          <p:cNvCxnSpPr/>
          <p:nvPr/>
        </p:nvCxnSpPr>
        <p:spPr>
          <a:xfrm flipH="1">
            <a:off x="3232150" y="4845050"/>
            <a:ext cx="260350"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019" name="Connettore 2 43018"/>
          <p:cNvCxnSpPr/>
          <p:nvPr/>
        </p:nvCxnSpPr>
        <p:spPr>
          <a:xfrm>
            <a:off x="2555875" y="5784850"/>
            <a:ext cx="0" cy="57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021" name="Connettore 2 43020"/>
          <p:cNvCxnSpPr/>
          <p:nvPr/>
        </p:nvCxnSpPr>
        <p:spPr>
          <a:xfrm>
            <a:off x="4572000" y="3860800"/>
            <a:ext cx="0"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Connettore 2 45"/>
          <p:cNvCxnSpPr/>
          <p:nvPr/>
        </p:nvCxnSpPr>
        <p:spPr>
          <a:xfrm>
            <a:off x="5508625" y="4845050"/>
            <a:ext cx="287338"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025" name="Freccia circolare a destra 43024"/>
          <p:cNvSpPr/>
          <p:nvPr/>
        </p:nvSpPr>
        <p:spPr>
          <a:xfrm rot="10800000">
            <a:off x="7956550" y="4221163"/>
            <a:ext cx="803275" cy="156368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black"/>
              </a:solidFill>
              <a:effectLst/>
              <a:uLnTx/>
              <a:uFillTx/>
              <a:latin typeface="Palatino Linotype"/>
              <a:ea typeface="+mn-ea"/>
              <a:cs typeface="+mn-cs"/>
            </a:endParaRPr>
          </a:p>
        </p:txBody>
      </p:sp>
      <p:cxnSp>
        <p:nvCxnSpPr>
          <p:cNvPr id="43031" name="Connettore 1 43030"/>
          <p:cNvCxnSpPr/>
          <p:nvPr/>
        </p:nvCxnSpPr>
        <p:spPr>
          <a:xfrm flipV="1">
            <a:off x="6011863" y="3141663"/>
            <a:ext cx="792162" cy="107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033" name="Connettore 1 43032"/>
          <p:cNvCxnSpPr/>
          <p:nvPr/>
        </p:nvCxnSpPr>
        <p:spPr>
          <a:xfrm>
            <a:off x="6804025" y="3141663"/>
            <a:ext cx="1792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035" name="Connettore 1 43034"/>
          <p:cNvCxnSpPr/>
          <p:nvPr/>
        </p:nvCxnSpPr>
        <p:spPr>
          <a:xfrm flipV="1">
            <a:off x="8596313" y="1125538"/>
            <a:ext cx="0" cy="2016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037" name="Connettore 2 43036"/>
          <p:cNvCxnSpPr/>
          <p:nvPr/>
        </p:nvCxnSpPr>
        <p:spPr>
          <a:xfrm flipH="1">
            <a:off x="6948488" y="1125538"/>
            <a:ext cx="1647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Freccia in giù 1"/>
          <p:cNvSpPr/>
          <p:nvPr/>
        </p:nvSpPr>
        <p:spPr>
          <a:xfrm>
            <a:off x="7772400" y="2852738"/>
            <a:ext cx="18415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7" name="Freccia a destra 6"/>
          <p:cNvSpPr/>
          <p:nvPr/>
        </p:nvSpPr>
        <p:spPr>
          <a:xfrm rot="10800000">
            <a:off x="5795963" y="3357563"/>
            <a:ext cx="1008062"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599896528"/>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ttangolo 3"/>
          <p:cNvSpPr>
            <a:spLocks noChangeArrowheads="1"/>
          </p:cNvSpPr>
          <p:nvPr/>
        </p:nvSpPr>
        <p:spPr bwMode="auto">
          <a:xfrm>
            <a:off x="747713" y="836613"/>
            <a:ext cx="78486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3600" b="1" i="0" u="none" strike="noStrike" kern="1200" cap="none" spc="0" normalizeH="0" baseline="0" noProof="0" smtClean="0">
                <a:ln>
                  <a:noFill/>
                </a:ln>
                <a:solidFill>
                  <a:srgbClr val="0070C0"/>
                </a:solidFill>
                <a:effectLst/>
                <a:uLnTx/>
                <a:uFillTx/>
                <a:latin typeface="Arial" panose="020B0604020202020204" pitchFamily="34" charset="0"/>
                <a:ea typeface="+mn-ea"/>
                <a:cs typeface="Arial" panose="020B0604020202020204" pitchFamily="34" charset="0"/>
              </a:rPr>
              <a:t>problematica oncologica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3600" b="1" i="0" u="none" strike="noStrike" kern="1200" cap="none" spc="0" normalizeH="0" baseline="0" noProof="0" smtClean="0">
                <a:ln>
                  <a:noFill/>
                </a:ln>
                <a:solidFill>
                  <a:srgbClr val="0070C0"/>
                </a:solidFill>
                <a:effectLst/>
                <a:uLnTx/>
                <a:uFillTx/>
                <a:latin typeface="Arial" panose="020B0604020202020204" pitchFamily="34" charset="0"/>
                <a:ea typeface="+mn-ea"/>
                <a:cs typeface="Arial" panose="020B0604020202020204" pitchFamily="34" charset="0"/>
              </a:rPr>
              <a:t>forze di Polizia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specifici e propri criteri idoneativi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medicina del lavoro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tendenza a restituire il lavoro al paziente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(art. 4 della Costituzione)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730182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17411" name="Segnaposto numero diapositiva 4"/>
          <p:cNvSpPr txBox="1">
            <a:spLocks noGrp="1"/>
          </p:cNvSpPr>
          <p:nvPr/>
        </p:nvSpPr>
        <p:spPr bwMode="auto">
          <a:xfrm>
            <a:off x="8778875" y="6546850"/>
            <a:ext cx="330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62B2F3B1-B74F-4FB7-BDF3-08D73734CCBF}"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7</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17412" name="Group 27"/>
          <p:cNvGrpSpPr>
            <a:grpSpLocks/>
          </p:cNvGrpSpPr>
          <p:nvPr/>
        </p:nvGrpSpPr>
        <p:grpSpPr bwMode="auto">
          <a:xfrm>
            <a:off x="2760663" y="744538"/>
            <a:ext cx="3646487" cy="666750"/>
            <a:chOff x="669" y="609"/>
            <a:chExt cx="2222" cy="428"/>
          </a:xfrm>
        </p:grpSpPr>
        <p:sp>
          <p:nvSpPr>
            <p:cNvPr id="17425"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7" name="Text Box 29"/>
            <p:cNvSpPr txBox="1">
              <a:spLocks noChangeArrowheads="1"/>
            </p:cNvSpPr>
            <p:nvPr/>
          </p:nvSpPr>
          <p:spPr bwMode="auto">
            <a:xfrm>
              <a:off x="670" y="692"/>
              <a:ext cx="2199"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VIE DI SVILUPPO DEI TUMORI</a:t>
              </a:r>
            </a:p>
          </p:txBody>
        </p:sp>
      </p:grpSp>
      <p:grpSp>
        <p:nvGrpSpPr>
          <p:cNvPr id="17413" name="Gruppo 3"/>
          <p:cNvGrpSpPr>
            <a:grpSpLocks/>
          </p:cNvGrpSpPr>
          <p:nvPr/>
        </p:nvGrpSpPr>
        <p:grpSpPr bwMode="auto">
          <a:xfrm>
            <a:off x="36513" y="44450"/>
            <a:ext cx="9058275" cy="522288"/>
            <a:chOff x="36709" y="44066"/>
            <a:chExt cx="9057933" cy="522921"/>
          </a:xfrm>
        </p:grpSpPr>
        <p:sp>
          <p:nvSpPr>
            <p:cNvPr id="17422"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174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Rectangle 1027"/>
          <p:cNvSpPr txBox="1">
            <a:spLocks noChangeArrowheads="1"/>
          </p:cNvSpPr>
          <p:nvPr/>
        </p:nvSpPr>
        <p:spPr bwMode="auto">
          <a:xfrm>
            <a:off x="87313" y="2824163"/>
            <a:ext cx="3486150" cy="3800475"/>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20" name="CasellaDiTesto 2"/>
          <p:cNvSpPr txBox="1">
            <a:spLocks noChangeArrowheads="1"/>
          </p:cNvSpPr>
          <p:nvPr/>
        </p:nvSpPr>
        <p:spPr bwMode="auto">
          <a:xfrm>
            <a:off x="87313" y="2838450"/>
            <a:ext cx="3486150" cy="37861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32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CANCEROGENESI</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sz="8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Processo di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trasformazione della cellula normale in cellula </a:t>
            </a:r>
            <a:r>
              <a:rPr kumimoji="0" lang="it-IT" sz="20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tumorale</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che si sviluppa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attraverso percorsi complessi, che esitano in mutazioni geniche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le quali, sommandosi l’una all’altra, fanno saltare i meccanismi di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controllo.</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Esso è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innescato da fattori </a:t>
            </a:r>
            <a:r>
              <a:rPr kumimoji="0" lang="it-IT" sz="20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esterni e/o interni all’individuo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p:txBody>
      </p:sp>
      <p:grpSp>
        <p:nvGrpSpPr>
          <p:cNvPr id="17416" name="Gruppo 2"/>
          <p:cNvGrpSpPr>
            <a:grpSpLocks/>
          </p:cNvGrpSpPr>
          <p:nvPr/>
        </p:nvGrpSpPr>
        <p:grpSpPr bwMode="auto">
          <a:xfrm>
            <a:off x="3690938" y="1511300"/>
            <a:ext cx="5354637" cy="5222875"/>
            <a:chOff x="3644940" y="1325271"/>
            <a:chExt cx="5354598" cy="5222512"/>
          </a:xfrm>
        </p:grpSpPr>
        <p:pic>
          <p:nvPicPr>
            <p:cNvPr id="17419" name="Immagin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22688" y="1612900"/>
              <a:ext cx="527685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51"/>
            <p:cNvSpPr>
              <a:spLocks noChangeArrowheads="1"/>
            </p:cNvSpPr>
            <p:nvPr/>
          </p:nvSpPr>
          <p:spPr bwMode="auto">
            <a:xfrm>
              <a:off x="3644940" y="6239829"/>
              <a:ext cx="4924389" cy="307954"/>
            </a:xfrm>
            <a:prstGeom prst="rect">
              <a:avLst/>
            </a:prstGeom>
            <a:noFill/>
            <a:ln>
              <a:noFill/>
            </a:ln>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20" normalizeH="0" baseline="0" noProof="0" dirty="0" err="1">
                  <a:ln>
                    <a:noFill/>
                  </a:ln>
                  <a:solidFill>
                    <a:srgbClr val="FFFFFF"/>
                  </a:solidFill>
                  <a:effectLst>
                    <a:outerShdw blurRad="38100" dist="38100" dir="2700000" algn="tl">
                      <a:srgbClr val="000000"/>
                    </a:outerShdw>
                  </a:effectLst>
                  <a:uLnTx/>
                  <a:uFillTx/>
                  <a:latin typeface="Arial Narrow" pitchFamily="34" charset="0"/>
                  <a:ea typeface="+mn-ea"/>
                  <a:cs typeface="+mn-cs"/>
                </a:rPr>
                <a:t>Hahn</a:t>
              </a:r>
              <a:r>
                <a:rPr kumimoji="0" lang="it-IT" sz="1400" b="1" i="0" u="none" strike="noStrike" kern="1200" cap="none" spc="-2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 W.C. e Weinberg R.A. – Nature </a:t>
              </a:r>
              <a:r>
                <a:rPr kumimoji="0" lang="it-IT" sz="1400" b="1" i="0" u="none" strike="noStrike" kern="1200" cap="none" spc="-20" normalizeH="0" baseline="0" noProof="0" dirty="0" err="1">
                  <a:ln>
                    <a:noFill/>
                  </a:ln>
                  <a:solidFill>
                    <a:srgbClr val="FFFFFF"/>
                  </a:solidFill>
                  <a:effectLst>
                    <a:outerShdw blurRad="38100" dist="38100" dir="2700000" algn="tl">
                      <a:srgbClr val="000000"/>
                    </a:outerShdw>
                  </a:effectLst>
                  <a:uLnTx/>
                  <a:uFillTx/>
                  <a:latin typeface="Arial Narrow" pitchFamily="34" charset="0"/>
                  <a:ea typeface="+mn-ea"/>
                  <a:cs typeface="+mn-cs"/>
                </a:rPr>
                <a:t>Reviews</a:t>
              </a:r>
              <a:r>
                <a:rPr kumimoji="0" lang="it-IT" sz="1400" b="1" i="0" u="none" strike="noStrike" kern="1200" cap="none" spc="-2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 </a:t>
              </a:r>
              <a:r>
                <a:rPr kumimoji="0" lang="it-IT" sz="1400" b="1" i="0" u="none" strike="noStrike" kern="1200" cap="none" spc="-20" normalizeH="0" baseline="0" noProof="0" dirty="0" err="1">
                  <a:ln>
                    <a:noFill/>
                  </a:ln>
                  <a:solidFill>
                    <a:srgbClr val="FFFFFF"/>
                  </a:solidFill>
                  <a:effectLst>
                    <a:outerShdw blurRad="38100" dist="38100" dir="2700000" algn="tl">
                      <a:srgbClr val="000000"/>
                    </a:outerShdw>
                  </a:effectLst>
                  <a:uLnTx/>
                  <a:uFillTx/>
                  <a:latin typeface="Arial Narrow" pitchFamily="34" charset="0"/>
                  <a:ea typeface="+mn-ea"/>
                  <a:cs typeface="+mn-cs"/>
                </a:rPr>
                <a:t>Cancer</a:t>
              </a:r>
              <a:r>
                <a:rPr kumimoji="0" lang="it-IT" sz="1400" b="1" i="0" u="none" strike="noStrike" kern="1200" cap="none" spc="-2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 (</a:t>
              </a:r>
              <a:r>
                <a:rPr kumimoji="0" lang="it-IT" sz="1400" b="1" i="0" u="none" strike="noStrike" kern="1200" cap="none" spc="-20" normalizeH="0" baseline="0" noProof="0" dirty="0" err="1">
                  <a:ln>
                    <a:noFill/>
                  </a:ln>
                  <a:solidFill>
                    <a:srgbClr val="FFFFFF"/>
                  </a:solidFill>
                  <a:effectLst>
                    <a:outerShdw blurRad="38100" dist="38100" dir="2700000" algn="tl">
                      <a:srgbClr val="000000"/>
                    </a:outerShdw>
                  </a:effectLst>
                  <a:uLnTx/>
                  <a:uFillTx/>
                  <a:latin typeface="Arial Narrow" pitchFamily="34" charset="0"/>
                  <a:ea typeface="+mn-ea"/>
                  <a:cs typeface="+mn-cs"/>
                </a:rPr>
                <a:t>May</a:t>
              </a:r>
              <a:r>
                <a:rPr kumimoji="0" lang="it-IT" sz="1400" b="1" i="0" u="none" strike="noStrike" kern="1200" cap="none" spc="-2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 2002)</a:t>
              </a:r>
            </a:p>
          </p:txBody>
        </p:sp>
        <p:sp>
          <p:nvSpPr>
            <p:cNvPr id="15" name="Rectangle 451"/>
            <p:cNvSpPr>
              <a:spLocks noChangeArrowheads="1"/>
            </p:cNvSpPr>
            <p:nvPr/>
          </p:nvSpPr>
          <p:spPr bwMode="auto">
            <a:xfrm>
              <a:off x="3738601" y="1325271"/>
              <a:ext cx="5260937" cy="307954"/>
            </a:xfrm>
            <a:prstGeom prst="rect">
              <a:avLst/>
            </a:prstGeom>
            <a:noFill/>
            <a:ln>
              <a:noFill/>
            </a:ln>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20" normalizeH="0" baseline="0" noProof="0" dirty="0" err="1">
                  <a:ln>
                    <a:noFill/>
                  </a:ln>
                  <a:solidFill>
                    <a:srgbClr val="FFFFFF"/>
                  </a:solidFill>
                  <a:effectLst>
                    <a:outerShdw blurRad="38100" dist="38100" dir="2700000" algn="tl">
                      <a:srgbClr val="000000"/>
                    </a:outerShdw>
                  </a:effectLst>
                  <a:uLnTx/>
                  <a:uFillTx/>
                  <a:latin typeface="Arial Narrow" pitchFamily="34" charset="0"/>
                  <a:ea typeface="+mn-ea"/>
                  <a:cs typeface="+mn-cs"/>
                </a:rPr>
                <a:t>Cancer</a:t>
              </a:r>
              <a:r>
                <a:rPr kumimoji="0" lang="it-IT" sz="1400" b="1" i="0" u="none" strike="noStrike" kern="1200" cap="none" spc="-2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 </a:t>
              </a:r>
              <a:r>
                <a:rPr kumimoji="0" lang="it-IT" sz="1400" b="1" i="0" u="none" strike="noStrike" kern="1200" cap="none" spc="-20" normalizeH="0" baseline="0" noProof="0" dirty="0" err="1">
                  <a:ln>
                    <a:noFill/>
                  </a:ln>
                  <a:solidFill>
                    <a:srgbClr val="FFFFFF"/>
                  </a:solidFill>
                  <a:effectLst>
                    <a:outerShdw blurRad="38100" dist="38100" dir="2700000" algn="tl">
                      <a:srgbClr val="000000"/>
                    </a:outerShdw>
                  </a:effectLst>
                  <a:uLnTx/>
                  <a:uFillTx/>
                  <a:latin typeface="Arial Narrow" pitchFamily="34" charset="0"/>
                  <a:ea typeface="+mn-ea"/>
                  <a:cs typeface="+mn-cs"/>
                </a:rPr>
                <a:t>map</a:t>
              </a:r>
              <a:r>
                <a:rPr kumimoji="0" lang="it-IT" sz="1400" b="1" i="0" u="none" strike="noStrike" kern="1200" cap="none" spc="-20" normalizeH="0" baseline="0" noProof="0" dirty="0">
                  <a:ln>
                    <a:noFill/>
                  </a:ln>
                  <a:solidFill>
                    <a:srgbClr val="FFFFFF"/>
                  </a:solidFill>
                  <a:effectLst>
                    <a:outerShdw blurRad="38100" dist="38100" dir="2700000" algn="tl">
                      <a:srgbClr val="000000"/>
                    </a:outerShdw>
                  </a:effectLst>
                  <a:uLnTx/>
                  <a:uFillTx/>
                  <a:latin typeface="Arial Narrow" pitchFamily="34" charset="0"/>
                  <a:ea typeface="+mn-ea"/>
                  <a:cs typeface="+mn-cs"/>
                </a:rPr>
                <a:t>: percorsi molecolari raffigurati come linee della metropolitana</a:t>
              </a:r>
            </a:p>
          </p:txBody>
        </p:sp>
      </p:grpSp>
      <p:sp>
        <p:nvSpPr>
          <p:cNvPr id="17417" name="Rectangle 1027"/>
          <p:cNvSpPr txBox="1">
            <a:spLocks noChangeArrowheads="1"/>
          </p:cNvSpPr>
          <p:nvPr/>
        </p:nvSpPr>
        <p:spPr bwMode="auto">
          <a:xfrm>
            <a:off x="87313" y="1660525"/>
            <a:ext cx="3486150" cy="1030288"/>
          </a:xfrm>
          <a:prstGeom prst="rect">
            <a:avLst/>
          </a:prstGeom>
          <a:blipFill dpi="0" rotWithShape="1">
            <a:blip r:embed="rId5"/>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21" name="CasellaDiTesto 2"/>
          <p:cNvSpPr txBox="1">
            <a:spLocks noChangeArrowheads="1"/>
          </p:cNvSpPr>
          <p:nvPr/>
        </p:nvSpPr>
        <p:spPr bwMode="auto">
          <a:xfrm>
            <a:off x="87313" y="1674813"/>
            <a:ext cx="3486150" cy="10160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Normalmente</a:t>
            </a:r>
            <a:r>
              <a:rPr kumimoji="0" lang="it-IT" sz="2000" b="1" i="1" u="none" strike="noStrike" kern="1200" cap="none" spc="-2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2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esiste un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equilibrio tra proliferazione</a:t>
            </a:r>
            <a:r>
              <a:rPr kumimoji="0" lang="it-IT" sz="2000" b="1" i="1" u="none" strike="noStrike" kern="1200" cap="none" spc="-2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e</a:t>
            </a:r>
            <a:r>
              <a:rPr kumimoji="0" lang="it-IT" sz="2000" b="1" i="1" u="none" strike="noStrike" kern="1200" cap="none" spc="-2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morte cellulare programmata (</a:t>
            </a: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apoptosi</a:t>
            </a:r>
            <a:r>
              <a:rPr kumimoji="0" lang="it-IT" sz="2000" b="1" i="1" u="none" strike="noStrike" kern="1200" cap="none" spc="-2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endParaRPr kumimoji="0" lang="it-IT" sz="2000" b="1" i="1" u="none" strike="noStrike" kern="1200" cap="none" spc="-2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spTree>
    <p:extLst>
      <p:ext uri="{BB962C8B-B14F-4D97-AF65-F5344CB8AC3E}">
        <p14:creationId xmlns:p14="http://schemas.microsoft.com/office/powerpoint/2010/main" val="42632181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ttangolo 3"/>
          <p:cNvSpPr>
            <a:spLocks noChangeArrowheads="1"/>
          </p:cNvSpPr>
          <p:nvPr/>
        </p:nvSpPr>
        <p:spPr bwMode="auto">
          <a:xfrm>
            <a:off x="747713" y="836613"/>
            <a:ext cx="7848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288" y="1268413"/>
            <a:ext cx="4995862" cy="464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A476C"/>
                  </a:outerShdw>
                </a:effectLst>
              </a14:hiddenEffects>
            </a:ext>
          </a:extLst>
        </p:spPr>
      </p:pic>
    </p:spTree>
    <p:extLst>
      <p:ext uri="{BB962C8B-B14F-4D97-AF65-F5344CB8AC3E}">
        <p14:creationId xmlns:p14="http://schemas.microsoft.com/office/powerpoint/2010/main" val="3410418068"/>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1098133"/>
            <a:ext cx="5380685" cy="4422557"/>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useBgFill="1">
        <p:nvSpPr>
          <p:cNvPr id="2" name="Titolo 1">
            <a:extLst>
              <a:ext uri="{FF2B5EF4-FFF2-40B4-BE49-F238E27FC236}">
                <a16:creationId xmlns:a16="http://schemas.microsoft.com/office/drawing/2014/main" id="{04DDF943-4FA7-7344-A8F5-CC597F094470}"/>
              </a:ext>
            </a:extLst>
          </p:cNvPr>
          <p:cNvSpPr>
            <a:spLocks noGrp="1"/>
          </p:cNvSpPr>
          <p:nvPr>
            <p:ph type="title"/>
          </p:nvPr>
        </p:nvSpPr>
        <p:spPr>
          <a:xfrm>
            <a:off x="616137" y="1337448"/>
            <a:ext cx="4653738" cy="1008731"/>
          </a:xfrm>
        </p:spPr>
        <p:txBody>
          <a:bodyPr>
            <a:normAutofit/>
          </a:bodyPr>
          <a:lstStyle/>
          <a:p>
            <a:pPr algn="ctr"/>
            <a:r>
              <a:rPr lang="it-IT" sz="3000" dirty="0">
                <a:solidFill>
                  <a:srgbClr val="FF0000"/>
                </a:solidFill>
              </a:rPr>
              <a:t>II° Congresso Nazionale </a:t>
            </a:r>
            <a:r>
              <a:rPr lang="it-IT" sz="3000" dirty="0" err="1">
                <a:solidFill>
                  <a:srgbClr val="FF0000"/>
                </a:solidFill>
              </a:rPr>
              <a:t>A.N.Me.Le.P.A</a:t>
            </a:r>
            <a:r>
              <a:rPr lang="it-IT" sz="3000" dirty="0">
                <a:solidFill>
                  <a:srgbClr val="FF0000"/>
                </a:solidFill>
              </a:rPr>
              <a:t>.</a:t>
            </a:r>
          </a:p>
        </p:txBody>
      </p:sp>
      <p:sp useBgFill="1">
        <p:nvSpPr>
          <p:cNvPr id="3" name="Segnaposto contenuto 2">
            <a:extLst>
              <a:ext uri="{FF2B5EF4-FFF2-40B4-BE49-F238E27FC236}">
                <a16:creationId xmlns:a16="http://schemas.microsoft.com/office/drawing/2014/main" id="{A9012225-3338-7349-B0C8-77250659B165}"/>
              </a:ext>
            </a:extLst>
          </p:cNvPr>
          <p:cNvSpPr>
            <a:spLocks noGrp="1"/>
          </p:cNvSpPr>
          <p:nvPr>
            <p:ph idx="1"/>
          </p:nvPr>
        </p:nvSpPr>
        <p:spPr>
          <a:xfrm>
            <a:off x="342900" y="2448571"/>
            <a:ext cx="5207794" cy="2821424"/>
          </a:xfrm>
        </p:spPr>
        <p:txBody>
          <a:bodyPr>
            <a:normAutofit/>
          </a:bodyPr>
          <a:lstStyle/>
          <a:p>
            <a:pPr marL="0" indent="0" algn="ctr">
              <a:buNone/>
            </a:pPr>
            <a:r>
              <a:rPr lang="it-IT" dirty="0">
                <a:solidFill>
                  <a:srgbClr val="0070C0"/>
                </a:solidFill>
              </a:rPr>
              <a:t>Valutazione dell’idoneità al servizio nel Pubblico Impiego del paziente oncologico</a:t>
            </a:r>
          </a:p>
          <a:p>
            <a:pPr marL="0" indent="0" algn="ctr">
              <a:buNone/>
            </a:pPr>
            <a:endParaRPr lang="it-IT" dirty="0"/>
          </a:p>
          <a:p>
            <a:pPr marL="0" indent="0" algn="ctr">
              <a:buNone/>
            </a:pPr>
            <a:r>
              <a:rPr lang="it-IT" sz="1650" i="1" dirty="0"/>
              <a:t>Claudio Prestigiacomo</a:t>
            </a:r>
          </a:p>
          <a:p>
            <a:pPr marL="0" indent="0" algn="ctr">
              <a:buNone/>
            </a:pPr>
            <a:r>
              <a:rPr lang="it-IT" sz="1350" dirty="0"/>
              <a:t>Presidente </a:t>
            </a:r>
            <a:r>
              <a:rPr lang="it-IT" sz="1350" dirty="0" err="1"/>
              <a:t>S</a:t>
            </a:r>
            <a:r>
              <a:rPr lang="it-IT" sz="1350" dirty="0"/>
              <a:t>/Commissione Medica di Verifica MEF-Roma</a:t>
            </a:r>
          </a:p>
          <a:p>
            <a:pPr marL="0" indent="0" algn="ctr">
              <a:buNone/>
            </a:pPr>
            <a:endParaRPr lang="it-IT" sz="1350" dirty="0"/>
          </a:p>
          <a:p>
            <a:pPr marL="0" indent="0" algn="ctr">
              <a:buNone/>
            </a:pPr>
            <a:r>
              <a:rPr lang="it-IT" sz="1200" b="1" dirty="0"/>
              <a:t>Paestum, 14-15 giugno 2019</a:t>
            </a:r>
          </a:p>
          <a:p>
            <a:pPr marL="0" indent="0" algn="ctr">
              <a:buNone/>
            </a:pPr>
            <a:r>
              <a:rPr lang="it-IT" sz="1050" dirty="0"/>
              <a:t>Centro Congressi Ariston Via Laura 13</a:t>
            </a:r>
          </a:p>
          <a:p>
            <a:pPr marL="0" indent="0">
              <a:buNone/>
            </a:pPr>
            <a:endParaRPr lang="it-IT" sz="1650" dirty="0"/>
          </a:p>
        </p:txBody>
      </p:sp>
      <p:pic>
        <p:nvPicPr>
          <p:cNvPr id="5" name="Immagine 4" descr="Immagine che contiene cielo, esterni, edificio, orologio&#10;&#10;Descrizione generata automaticamente">
            <a:extLst>
              <a:ext uri="{FF2B5EF4-FFF2-40B4-BE49-F238E27FC236}">
                <a16:creationId xmlns:a16="http://schemas.microsoft.com/office/drawing/2014/main" id="{6C0646E2-552D-B048-AB31-A5403611C858}"/>
              </a:ext>
            </a:extLst>
          </p:cNvPr>
          <p:cNvPicPr>
            <a:picLocks noChangeAspect="1"/>
          </p:cNvPicPr>
          <p:nvPr/>
        </p:nvPicPr>
        <p:blipFill>
          <a:blip r:embed="rId2"/>
          <a:stretch>
            <a:fillRect/>
          </a:stretch>
        </p:blipFill>
        <p:spPr>
          <a:xfrm>
            <a:off x="5872164" y="1241854"/>
            <a:ext cx="3031807" cy="1405655"/>
          </a:xfrm>
          <a:prstGeom prst="rect">
            <a:avLst/>
          </a:prstGeom>
        </p:spPr>
      </p:pic>
      <p:pic>
        <p:nvPicPr>
          <p:cNvPr id="7" name="Picture 2" descr="C:\Users\marco.cannavicci\Desktop\LOGO DEFINITIVO.png">
            <a:extLst>
              <a:ext uri="{FF2B5EF4-FFF2-40B4-BE49-F238E27FC236}">
                <a16:creationId xmlns:a16="http://schemas.microsoft.com/office/drawing/2014/main" id="{32F14928-7C62-A742-B95A-66BB93AF9C8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77" r="512" b="2"/>
          <a:stretch/>
        </p:blipFill>
        <p:spPr bwMode="auto">
          <a:xfrm>
            <a:off x="5872163" y="3229638"/>
            <a:ext cx="3031808" cy="2040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374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57250"/>
            <a:ext cx="4629587"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F55FFF17-D3D5-4F58-BA56-54EA901CE0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4518116" cy="51435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2" name="Titolo 1">
            <a:extLst>
              <a:ext uri="{FF2B5EF4-FFF2-40B4-BE49-F238E27FC236}">
                <a16:creationId xmlns:a16="http://schemas.microsoft.com/office/drawing/2014/main" id="{78E9EBE1-29D5-B04D-AB2D-89D247D7D1FA}"/>
              </a:ext>
            </a:extLst>
          </p:cNvPr>
          <p:cNvSpPr>
            <a:spLocks noGrp="1"/>
          </p:cNvSpPr>
          <p:nvPr>
            <p:ph type="ctrTitle"/>
          </p:nvPr>
        </p:nvSpPr>
        <p:spPr>
          <a:xfrm>
            <a:off x="603505" y="1914526"/>
            <a:ext cx="3114675" cy="2107406"/>
          </a:xfrm>
        </p:spPr>
        <p:txBody>
          <a:bodyPr anchor="b">
            <a:normAutofit/>
          </a:bodyPr>
          <a:lstStyle/>
          <a:p>
            <a:pPr algn="l"/>
            <a:r>
              <a:rPr lang="it-IT" sz="4050">
                <a:solidFill>
                  <a:schemeClr val="bg1">
                    <a:lumMod val="85000"/>
                    <a:lumOff val="15000"/>
                  </a:schemeClr>
                </a:solidFill>
              </a:rPr>
              <a:t>Dimensioni del fenomeno</a:t>
            </a:r>
          </a:p>
        </p:txBody>
      </p:sp>
      <p:sp>
        <p:nvSpPr>
          <p:cNvPr id="3" name="Sottotitolo 2">
            <a:extLst>
              <a:ext uri="{FF2B5EF4-FFF2-40B4-BE49-F238E27FC236}">
                <a16:creationId xmlns:a16="http://schemas.microsoft.com/office/drawing/2014/main" id="{0AA550C7-DD6A-C84B-ADAA-D4849086A697}"/>
              </a:ext>
            </a:extLst>
          </p:cNvPr>
          <p:cNvSpPr>
            <a:spLocks noGrp="1"/>
          </p:cNvSpPr>
          <p:nvPr>
            <p:ph type="subTitle" idx="1"/>
          </p:nvPr>
        </p:nvSpPr>
        <p:spPr>
          <a:xfrm>
            <a:off x="603504" y="4021931"/>
            <a:ext cx="2511171" cy="696371"/>
          </a:xfrm>
        </p:spPr>
        <p:txBody>
          <a:bodyPr anchor="t">
            <a:normAutofit/>
          </a:bodyPr>
          <a:lstStyle/>
          <a:p>
            <a:pPr algn="l"/>
            <a:endParaRPr lang="it-IT" sz="1500">
              <a:solidFill>
                <a:schemeClr val="bg1">
                  <a:lumMod val="85000"/>
                  <a:lumOff val="15000"/>
                </a:schemeClr>
              </a:solidFill>
            </a:endParaRPr>
          </a:p>
        </p:txBody>
      </p:sp>
      <p:pic>
        <p:nvPicPr>
          <p:cNvPr id="1025" name="Picture 1" descr="page5image3677712">
            <a:extLst>
              <a:ext uri="{FF2B5EF4-FFF2-40B4-BE49-F238E27FC236}">
                <a16:creationId xmlns:a16="http://schemas.microsoft.com/office/drawing/2014/main" id="{5B7F1625-9722-FD4E-8365-269B4B621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54" y="2139698"/>
            <a:ext cx="3311046" cy="2382296"/>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455" y="2032907"/>
            <a:ext cx="3135086" cy="2561253"/>
          </a:xfrm>
          <a:prstGeom prst="rect">
            <a:avLst/>
          </a:prstGeom>
        </p:spPr>
      </p:pic>
    </p:spTree>
    <p:extLst>
      <p:ext uri="{BB962C8B-B14F-4D97-AF65-F5344CB8AC3E}">
        <p14:creationId xmlns:p14="http://schemas.microsoft.com/office/powerpoint/2010/main" val="1153673685"/>
      </p:ext>
    </p:extLst>
  </p:cSld>
  <p:clrMapOvr>
    <a:overrideClrMapping bg1="dk1" tx1="lt1" bg2="dk2" tx2="lt2" accent1="accent1" accent2="accent2" accent3="accent3" accent4="accent4" accent5="accent5" accent6="accent6" hlink="hlink" folHlink="folHlink"/>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456158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olo 1">
            <a:extLst>
              <a:ext uri="{FF2B5EF4-FFF2-40B4-BE49-F238E27FC236}">
                <a16:creationId xmlns:a16="http://schemas.microsoft.com/office/drawing/2014/main" id="{0AC5CF9B-D2FD-1D4C-8F3F-BF1E15A4C2A1}"/>
              </a:ext>
            </a:extLst>
          </p:cNvPr>
          <p:cNvSpPr>
            <a:spLocks noGrp="1"/>
          </p:cNvSpPr>
          <p:nvPr>
            <p:ph type="title"/>
          </p:nvPr>
        </p:nvSpPr>
        <p:spPr>
          <a:xfrm>
            <a:off x="480060" y="2397481"/>
            <a:ext cx="2751871" cy="2070074"/>
          </a:xfrm>
        </p:spPr>
        <p:txBody>
          <a:bodyPr>
            <a:normAutofit/>
          </a:bodyPr>
          <a:lstStyle/>
          <a:p>
            <a:r>
              <a:rPr lang="it-IT" dirty="0">
                <a:solidFill>
                  <a:srgbClr val="FFFFFF"/>
                </a:solidFill>
              </a:rPr>
              <a:t>INCIDENZA</a:t>
            </a:r>
          </a:p>
        </p:txBody>
      </p:sp>
      <p:sp>
        <p:nvSpPr>
          <p:cNvPr id="3" name="Segnaposto contenuto 2">
            <a:extLst>
              <a:ext uri="{FF2B5EF4-FFF2-40B4-BE49-F238E27FC236}">
                <a16:creationId xmlns:a16="http://schemas.microsoft.com/office/drawing/2014/main" id="{83578773-AEFE-8140-AB60-559EFD20FBCF}"/>
              </a:ext>
            </a:extLst>
          </p:cNvPr>
          <p:cNvSpPr>
            <a:spLocks noGrp="1"/>
          </p:cNvSpPr>
          <p:nvPr>
            <p:ph idx="1"/>
          </p:nvPr>
        </p:nvSpPr>
        <p:spPr>
          <a:xfrm>
            <a:off x="4567931" y="1458649"/>
            <a:ext cx="3979563" cy="3922976"/>
          </a:xfrm>
        </p:spPr>
        <p:txBody>
          <a:bodyPr anchor="ctr">
            <a:normAutofit/>
          </a:bodyPr>
          <a:lstStyle/>
          <a:p>
            <a:pPr marL="0" indent="0" algn="just">
              <a:buNone/>
            </a:pPr>
            <a:r>
              <a:rPr lang="it-IT" sz="1800" dirty="0">
                <a:solidFill>
                  <a:srgbClr val="000000"/>
                </a:solidFill>
              </a:rPr>
              <a:t>Nel 2018 in Italia sono stati diagnosticati 373.000 nuovi casi di tumore</a:t>
            </a:r>
          </a:p>
          <a:p>
            <a:pPr marL="0" indent="0" algn="just">
              <a:buNone/>
            </a:pPr>
            <a:endParaRPr lang="it-IT" sz="1800" dirty="0">
              <a:solidFill>
                <a:srgbClr val="000000"/>
              </a:solidFill>
            </a:endParaRPr>
          </a:p>
          <a:p>
            <a:pPr marL="0" indent="0" algn="just">
              <a:buNone/>
            </a:pPr>
            <a:r>
              <a:rPr lang="it-IT" sz="1800" dirty="0">
                <a:solidFill>
                  <a:srgbClr val="000000"/>
                </a:solidFill>
              </a:rPr>
              <a:t>di questi </a:t>
            </a:r>
            <a:r>
              <a:rPr lang="it-IT" sz="1800" dirty="0">
                <a:solidFill>
                  <a:srgbClr val="FF0000"/>
                </a:solidFill>
              </a:rPr>
              <a:t>circa 130.000 nella fascia d’età lavorativa</a:t>
            </a:r>
            <a:r>
              <a:rPr lang="it-IT" sz="1800" dirty="0">
                <a:solidFill>
                  <a:srgbClr val="000000"/>
                </a:solidFill>
              </a:rPr>
              <a:t> compresa tra 15 e 65 aa. (54% femmine  46% maschi) </a:t>
            </a:r>
          </a:p>
          <a:p>
            <a:pPr algn="just"/>
            <a:endParaRPr lang="it-IT" sz="1800" dirty="0">
              <a:solidFill>
                <a:srgbClr val="000000"/>
              </a:solidFill>
            </a:endParaRPr>
          </a:p>
          <a:p>
            <a:pPr marL="0" indent="0" algn="just">
              <a:buNone/>
            </a:pPr>
            <a:r>
              <a:rPr lang="it-IT" sz="1800" dirty="0">
                <a:solidFill>
                  <a:srgbClr val="000000"/>
                </a:solidFill>
              </a:rPr>
              <a:t>Invece la </a:t>
            </a:r>
            <a:r>
              <a:rPr lang="it-IT" sz="1800" dirty="0" err="1">
                <a:solidFill>
                  <a:srgbClr val="000000"/>
                </a:solidFill>
              </a:rPr>
              <a:t>mortalita</a:t>
            </a:r>
            <a:r>
              <a:rPr lang="it-IT" sz="1800" dirty="0">
                <a:solidFill>
                  <a:srgbClr val="000000"/>
                </a:solidFill>
              </a:rPr>
              <a:t>̀ relativa all’anno 2015 (ultimo anno disponibile dati ISTAT) e ̀ stata di 178.000 decessi, su un totale di circa 600.000 ammalati</a:t>
            </a:r>
          </a:p>
          <a:p>
            <a:endParaRPr lang="it-IT" sz="1800" dirty="0">
              <a:solidFill>
                <a:srgbClr val="000000"/>
              </a:solidFill>
            </a:endParaRPr>
          </a:p>
        </p:txBody>
      </p:sp>
    </p:spTree>
    <p:extLst>
      <p:ext uri="{BB962C8B-B14F-4D97-AF65-F5344CB8AC3E}">
        <p14:creationId xmlns:p14="http://schemas.microsoft.com/office/powerpoint/2010/main" val="1009935436"/>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286250"/>
            <a:ext cx="5293730" cy="1473200"/>
          </a:xfrm>
          <a:prstGeom prst="rect">
            <a:avLst/>
          </a:prstGeom>
          <a:solidFill>
            <a:srgbClr val="9A6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olo 1">
            <a:extLst>
              <a:ext uri="{FF2B5EF4-FFF2-40B4-BE49-F238E27FC236}">
                <a16:creationId xmlns:a16="http://schemas.microsoft.com/office/drawing/2014/main" id="{17ECA459-4CA3-324C-AB44-152C078A0B8C}"/>
              </a:ext>
            </a:extLst>
          </p:cNvPr>
          <p:cNvSpPr>
            <a:spLocks noGrp="1"/>
          </p:cNvSpPr>
          <p:nvPr>
            <p:ph type="title"/>
          </p:nvPr>
        </p:nvSpPr>
        <p:spPr>
          <a:xfrm>
            <a:off x="393192" y="4432554"/>
            <a:ext cx="4945642" cy="1218908"/>
          </a:xfrm>
        </p:spPr>
        <p:txBody>
          <a:bodyPr>
            <a:normAutofit/>
          </a:bodyPr>
          <a:lstStyle/>
          <a:p>
            <a:pPr algn="r"/>
            <a:r>
              <a:rPr lang="it-IT">
                <a:solidFill>
                  <a:srgbClr val="FFFFFF"/>
                </a:solidFill>
              </a:rPr>
              <a:t>Trend Temporali</a:t>
            </a:r>
          </a:p>
        </p:txBody>
      </p:sp>
      <p:pic>
        <p:nvPicPr>
          <p:cNvPr id="5" name="Immagine 4" descr="Immagine che contiene testo&#10;&#10;Descrizione generata automaticamente">
            <a:extLst>
              <a:ext uri="{FF2B5EF4-FFF2-40B4-BE49-F238E27FC236}">
                <a16:creationId xmlns:a16="http://schemas.microsoft.com/office/drawing/2014/main" id="{5C9D867B-522E-A44C-BFBF-A8320D58DDEE}"/>
              </a:ext>
            </a:extLst>
          </p:cNvPr>
          <p:cNvPicPr>
            <a:picLocks noChangeAspect="1"/>
          </p:cNvPicPr>
          <p:nvPr/>
        </p:nvPicPr>
        <p:blipFill rotWithShape="1">
          <a:blip r:embed="rId2"/>
          <a:srcRect t="7032" r="-1" b="15278"/>
          <a:stretch/>
        </p:blipFill>
        <p:spPr>
          <a:xfrm>
            <a:off x="245660" y="1098550"/>
            <a:ext cx="5293730" cy="308054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1098549"/>
            <a:ext cx="3251710" cy="46609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7365BED0-8C78-2A4D-BF83-841DE41CEAF9}"/>
              </a:ext>
            </a:extLst>
          </p:cNvPr>
          <p:cNvSpPr>
            <a:spLocks noGrp="1"/>
          </p:cNvSpPr>
          <p:nvPr>
            <p:ph idx="1"/>
          </p:nvPr>
        </p:nvSpPr>
        <p:spPr>
          <a:xfrm>
            <a:off x="5855677" y="1987994"/>
            <a:ext cx="2861897" cy="2806649"/>
          </a:xfrm>
        </p:spPr>
        <p:txBody>
          <a:bodyPr anchor="ctr">
            <a:normAutofit/>
          </a:bodyPr>
          <a:lstStyle/>
          <a:p>
            <a:pPr marL="0" indent="0" algn="just">
              <a:buNone/>
            </a:pPr>
            <a:r>
              <a:rPr lang="it-IT" sz="1500" dirty="0">
                <a:solidFill>
                  <a:srgbClr val="FFFFFF"/>
                </a:solidFill>
              </a:rPr>
              <a:t>I dati relativi ai </a:t>
            </a:r>
            <a:r>
              <a:rPr lang="it-IT" sz="1500" dirty="0">
                <a:solidFill>
                  <a:srgbClr val="FFFF00"/>
                </a:solidFill>
              </a:rPr>
              <a:t>trend temporali </a:t>
            </a:r>
            <a:r>
              <a:rPr lang="it-IT" sz="1500" dirty="0">
                <a:solidFill>
                  <a:srgbClr val="FFFFFF"/>
                </a:solidFill>
              </a:rPr>
              <a:t>di questi indici, standardizzati per </a:t>
            </a:r>
            <a:r>
              <a:rPr lang="it-IT" sz="1500" dirty="0" err="1">
                <a:solidFill>
                  <a:srgbClr val="FFFFFF"/>
                </a:solidFill>
              </a:rPr>
              <a:t>eta</a:t>
            </a:r>
            <a:r>
              <a:rPr lang="it-IT" sz="1500" dirty="0">
                <a:solidFill>
                  <a:srgbClr val="FFFFFF"/>
                </a:solidFill>
              </a:rPr>
              <a:t>̀ (calcolati quindi al netto dell’invecchiamento della popolazione) indicano una </a:t>
            </a:r>
            <a:r>
              <a:rPr lang="it-IT" sz="1500" dirty="0">
                <a:solidFill>
                  <a:srgbClr val="FF0000"/>
                </a:solidFill>
              </a:rPr>
              <a:t>diminuita incidenza di tumori</a:t>
            </a:r>
            <a:r>
              <a:rPr lang="it-IT" sz="1500" dirty="0">
                <a:solidFill>
                  <a:srgbClr val="FFFFFF"/>
                </a:solidFill>
              </a:rPr>
              <a:t>, pur in presenza di un miglioramento delle capacità diagnostiche </a:t>
            </a:r>
          </a:p>
          <a:p>
            <a:endParaRPr lang="it-IT" sz="1500" dirty="0">
              <a:solidFill>
                <a:srgbClr val="FFFFFF"/>
              </a:solidFill>
            </a:endParaRPr>
          </a:p>
        </p:txBody>
      </p:sp>
    </p:spTree>
    <p:extLst>
      <p:ext uri="{BB962C8B-B14F-4D97-AF65-F5344CB8AC3E}">
        <p14:creationId xmlns:p14="http://schemas.microsoft.com/office/powerpoint/2010/main" val="34633986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1" y="857250"/>
            <a:ext cx="8610371" cy="2065452"/>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olo 1">
            <a:extLst>
              <a:ext uri="{FF2B5EF4-FFF2-40B4-BE49-F238E27FC236}">
                <a16:creationId xmlns:a16="http://schemas.microsoft.com/office/drawing/2014/main" id="{3B5BD7A9-1C92-3F48-881D-5B6E07B68D80}"/>
              </a:ext>
            </a:extLst>
          </p:cNvPr>
          <p:cNvSpPr>
            <a:spLocks noGrp="1"/>
          </p:cNvSpPr>
          <p:nvPr>
            <p:ph type="title"/>
          </p:nvPr>
        </p:nvSpPr>
        <p:spPr>
          <a:xfrm>
            <a:off x="884420" y="1178719"/>
            <a:ext cx="7375161" cy="1743983"/>
          </a:xfrm>
        </p:spPr>
        <p:txBody>
          <a:bodyPr>
            <a:normAutofit fontScale="90000"/>
          </a:bodyPr>
          <a:lstStyle/>
          <a:p>
            <a:pPr algn="ctr"/>
            <a:r>
              <a:rPr lang="it-IT" sz="3000" dirty="0">
                <a:solidFill>
                  <a:schemeClr val="bg1"/>
                </a:solidFill>
              </a:rPr>
              <a:t>I trend temporali indicano che anche la </a:t>
            </a:r>
            <a:r>
              <a:rPr lang="it-IT" sz="3000" dirty="0" err="1">
                <a:solidFill>
                  <a:srgbClr val="FF0000"/>
                </a:solidFill>
              </a:rPr>
              <a:t>mortalita</a:t>
            </a:r>
            <a:r>
              <a:rPr lang="it-IT" sz="3000" dirty="0">
                <a:solidFill>
                  <a:srgbClr val="FF0000"/>
                </a:solidFill>
              </a:rPr>
              <a:t>̀ continua a diminuire</a:t>
            </a:r>
            <a:r>
              <a:rPr lang="it-IT" sz="3000" dirty="0">
                <a:solidFill>
                  <a:schemeClr val="bg1"/>
                </a:solidFill>
              </a:rPr>
              <a:t> in maniera significativa in entrambi i sessi come risultato di </a:t>
            </a:r>
            <a:r>
              <a:rPr lang="it-IT" sz="3000" dirty="0" err="1">
                <a:solidFill>
                  <a:schemeClr val="bg1"/>
                </a:solidFill>
              </a:rPr>
              <a:t>piu</a:t>
            </a:r>
            <a:r>
              <a:rPr lang="it-IT" sz="3000" dirty="0">
                <a:solidFill>
                  <a:schemeClr val="bg1"/>
                </a:solidFill>
              </a:rPr>
              <a:t>̀ fattori</a:t>
            </a:r>
            <a:r>
              <a:rPr lang="en-US" sz="3000" dirty="0">
                <a:solidFill>
                  <a:schemeClr val="bg1"/>
                </a:solidFill>
              </a:rPr>
              <a:t/>
            </a:r>
            <a:br>
              <a:rPr lang="en-US" sz="3000" dirty="0">
                <a:solidFill>
                  <a:schemeClr val="bg1"/>
                </a:solidFill>
              </a:rPr>
            </a:br>
            <a:endParaRPr lang="it-IT" sz="3000" dirty="0">
              <a:solidFill>
                <a:schemeClr val="bg1"/>
              </a:solidFill>
            </a:endParaRPr>
          </a:p>
        </p:txBody>
      </p:sp>
      <p:graphicFrame>
        <p:nvGraphicFramePr>
          <p:cNvPr id="6" name="Segnaposto contenuto 2">
            <a:extLst>
              <a:ext uri="{FF2B5EF4-FFF2-40B4-BE49-F238E27FC236}">
                <a16:creationId xmlns:a16="http://schemas.microsoft.com/office/drawing/2014/main" id="{ECDB89AE-2BAF-40D2-9720-F3300A6BC087}"/>
              </a:ext>
            </a:extLst>
          </p:cNvPr>
          <p:cNvGraphicFramePr>
            <a:graphicFrameLocks noGrp="1"/>
          </p:cNvGraphicFramePr>
          <p:nvPr>
            <p:ph idx="1"/>
            <p:extLst/>
          </p:nvPr>
        </p:nvGraphicFramePr>
        <p:xfrm>
          <a:off x="777240" y="3032217"/>
          <a:ext cx="7589520" cy="2348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66151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FB8BDE-E8FB-744C-8D56-C9F5B8B0C531}"/>
              </a:ext>
            </a:extLst>
          </p:cNvPr>
          <p:cNvSpPr>
            <a:spLocks noGrp="1"/>
          </p:cNvSpPr>
          <p:nvPr>
            <p:ph type="title"/>
          </p:nvPr>
        </p:nvSpPr>
        <p:spPr>
          <a:xfrm>
            <a:off x="571501" y="1459744"/>
            <a:ext cx="3985902" cy="994172"/>
          </a:xfrm>
        </p:spPr>
        <p:txBody>
          <a:bodyPr>
            <a:normAutofit/>
          </a:bodyPr>
          <a:lstStyle/>
          <a:p>
            <a:pPr algn="ctr"/>
            <a:r>
              <a:rPr lang="it-IT" dirty="0">
                <a:solidFill>
                  <a:schemeClr val="bg1"/>
                </a:solidFill>
              </a:rPr>
              <a:t>CAUSE DI MORTE</a:t>
            </a:r>
          </a:p>
        </p:txBody>
      </p:sp>
      <p:sp>
        <p:nvSpPr>
          <p:cNvPr id="3" name="Segnaposto contenuto 2">
            <a:extLst>
              <a:ext uri="{FF2B5EF4-FFF2-40B4-BE49-F238E27FC236}">
                <a16:creationId xmlns:a16="http://schemas.microsoft.com/office/drawing/2014/main" id="{95DB5EB1-6A7D-0441-9F9A-276E50B7F491}"/>
              </a:ext>
            </a:extLst>
          </p:cNvPr>
          <p:cNvSpPr>
            <a:spLocks noGrp="1"/>
          </p:cNvSpPr>
          <p:nvPr>
            <p:ph idx="1"/>
          </p:nvPr>
        </p:nvSpPr>
        <p:spPr>
          <a:xfrm>
            <a:off x="246460" y="2453916"/>
            <a:ext cx="4310948" cy="3257513"/>
          </a:xfrm>
        </p:spPr>
        <p:txBody>
          <a:bodyPr anchor="t">
            <a:normAutofit/>
          </a:bodyPr>
          <a:lstStyle/>
          <a:p>
            <a:pPr algn="just"/>
            <a:r>
              <a:rPr lang="it-IT" sz="1800" dirty="0">
                <a:solidFill>
                  <a:srgbClr val="0070C0"/>
                </a:solidFill>
              </a:rPr>
              <a:t>I tumori sono la </a:t>
            </a:r>
            <a:r>
              <a:rPr lang="it-IT" sz="1800" dirty="0">
                <a:solidFill>
                  <a:srgbClr val="FF0000"/>
                </a:solidFill>
              </a:rPr>
              <a:t>seconda causa di morte </a:t>
            </a:r>
            <a:r>
              <a:rPr lang="it-IT" sz="1800" dirty="0">
                <a:solidFill>
                  <a:srgbClr val="0070C0"/>
                </a:solidFill>
              </a:rPr>
              <a:t>(29% di tutti i decessi dopo le malattie cardio-circolatorie 37%)</a:t>
            </a:r>
          </a:p>
          <a:p>
            <a:pPr algn="just"/>
            <a:endParaRPr lang="it-IT" sz="1800" dirty="0">
              <a:solidFill>
                <a:srgbClr val="0070C0"/>
              </a:solidFill>
            </a:endParaRPr>
          </a:p>
          <a:p>
            <a:pPr algn="just"/>
            <a:r>
              <a:rPr lang="it-IT" sz="1800" dirty="0">
                <a:solidFill>
                  <a:srgbClr val="0070C0"/>
                </a:solidFill>
              </a:rPr>
              <a:t> Per quanto riguarda le differenze geografiche, persiste una </a:t>
            </a:r>
            <a:r>
              <a:rPr lang="it-IT" sz="1800" dirty="0" err="1">
                <a:solidFill>
                  <a:srgbClr val="0070C0"/>
                </a:solidFill>
              </a:rPr>
              <a:t>difformita</a:t>
            </a:r>
            <a:r>
              <a:rPr lang="it-IT" sz="1800" dirty="0">
                <a:solidFill>
                  <a:srgbClr val="0070C0"/>
                </a:solidFill>
              </a:rPr>
              <a:t>̀ tra l’incidenza registrata nelle Regioni del Nord rispetto alle Regioni del Centro e Sud sia negli uomini sia nelle donne. </a:t>
            </a:r>
          </a:p>
          <a:p>
            <a:endParaRPr lang="it-IT" sz="135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855744"/>
            <a:ext cx="4206915" cy="4380209"/>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5" name="Immagine 4" descr="Immagine che contiene testo&#10;&#10;Descrizione generata automaticamente">
            <a:extLst>
              <a:ext uri="{FF2B5EF4-FFF2-40B4-BE49-F238E27FC236}">
                <a16:creationId xmlns:a16="http://schemas.microsoft.com/office/drawing/2014/main" id="{916E28DB-F476-EE4C-9765-98222CC4F02A}"/>
              </a:ext>
            </a:extLst>
          </p:cNvPr>
          <p:cNvPicPr>
            <a:picLocks noChangeAspect="1"/>
          </p:cNvPicPr>
          <p:nvPr/>
        </p:nvPicPr>
        <p:blipFill rotWithShape="1">
          <a:blip r:embed="rId2"/>
          <a:srcRect r="719" b="-1"/>
          <a:stretch/>
        </p:blipFill>
        <p:spPr>
          <a:xfrm>
            <a:off x="5062606" y="857249"/>
            <a:ext cx="4081394" cy="424120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9858549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1870E5-14FE-7E4F-A19B-2146CA408910}"/>
              </a:ext>
            </a:extLst>
          </p:cNvPr>
          <p:cNvSpPr>
            <a:spLocks noGrp="1"/>
          </p:cNvSpPr>
          <p:nvPr>
            <p:ph type="title"/>
          </p:nvPr>
        </p:nvSpPr>
        <p:spPr>
          <a:xfrm>
            <a:off x="1178858" y="2037440"/>
            <a:ext cx="6841938" cy="994172"/>
          </a:xfrm>
        </p:spPr>
        <p:txBody>
          <a:bodyPr>
            <a:normAutofit/>
          </a:bodyPr>
          <a:lstStyle/>
          <a:p>
            <a:r>
              <a:rPr lang="it-IT" dirty="0"/>
              <a:t>NUMERI ASSOLUTI</a:t>
            </a:r>
          </a:p>
        </p:txBody>
      </p:sp>
      <p:sp>
        <p:nvSpPr>
          <p:cNvPr id="3" name="Segnaposto contenuto 2">
            <a:extLst>
              <a:ext uri="{FF2B5EF4-FFF2-40B4-BE49-F238E27FC236}">
                <a16:creationId xmlns:a16="http://schemas.microsoft.com/office/drawing/2014/main" id="{B2C39C22-7C77-F14E-82EC-D0EDAD09B8EA}"/>
              </a:ext>
            </a:extLst>
          </p:cNvPr>
          <p:cNvSpPr>
            <a:spLocks noGrp="1"/>
          </p:cNvSpPr>
          <p:nvPr>
            <p:ph idx="1"/>
          </p:nvPr>
        </p:nvSpPr>
        <p:spPr>
          <a:xfrm>
            <a:off x="1178858" y="3152263"/>
            <a:ext cx="4549589" cy="1828910"/>
          </a:xfrm>
        </p:spPr>
        <p:txBody>
          <a:bodyPr>
            <a:normAutofit/>
          </a:bodyPr>
          <a:lstStyle/>
          <a:p>
            <a:pPr marL="0" indent="0" algn="just">
              <a:buNone/>
            </a:pPr>
            <a:r>
              <a:rPr lang="it-IT" sz="1650" dirty="0"/>
              <a:t>Se si osservano invece i numeri assoluti (dati grezzi), si nota un </a:t>
            </a:r>
            <a:r>
              <a:rPr lang="it-IT" sz="1650" dirty="0">
                <a:solidFill>
                  <a:srgbClr val="FF0000"/>
                </a:solidFill>
              </a:rPr>
              <a:t>progressivo aumento di nuove diagnosi annuali di tumori</a:t>
            </a:r>
            <a:r>
              <a:rPr lang="it-IT" sz="1650" dirty="0"/>
              <a:t> (incidenza), </a:t>
            </a:r>
            <a:r>
              <a:rPr lang="it-IT" sz="1650" dirty="0">
                <a:solidFill>
                  <a:srgbClr val="FF0000"/>
                </a:solidFill>
              </a:rPr>
              <a:t>legato all’invecchiamento della popolazione italiana</a:t>
            </a:r>
            <a:r>
              <a:rPr lang="it-IT" sz="1650" dirty="0"/>
              <a:t>, a fronte di una stabilità del numero dei decessi registrati dal 2012 al 2015. </a:t>
            </a:r>
          </a:p>
        </p:txBody>
      </p:sp>
      <p:sp>
        <p:nvSpPr>
          <p:cNvPr id="10"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4" y="1415602"/>
            <a:ext cx="2456751" cy="3306366"/>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2"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2" y="2121489"/>
            <a:ext cx="2456260" cy="3306366"/>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5" name="Immagine 4">
            <a:extLst>
              <a:ext uri="{FF2B5EF4-FFF2-40B4-BE49-F238E27FC236}">
                <a16:creationId xmlns:a16="http://schemas.microsoft.com/office/drawing/2014/main" id="{26931F87-2945-A542-995C-96E0B0FE87CC}"/>
              </a:ext>
            </a:extLst>
          </p:cNvPr>
          <p:cNvPicPr>
            <a:picLocks noChangeAspect="1"/>
          </p:cNvPicPr>
          <p:nvPr/>
        </p:nvPicPr>
        <p:blipFill>
          <a:blip r:embed="rId2"/>
          <a:stretch>
            <a:fillRect/>
          </a:stretch>
        </p:blipFill>
        <p:spPr>
          <a:xfrm>
            <a:off x="6244425" y="3250914"/>
            <a:ext cx="1645919" cy="1645919"/>
          </a:xfrm>
          <a:prstGeom prst="rect">
            <a:avLst/>
          </a:prstGeom>
        </p:spPr>
      </p:pic>
    </p:spTree>
    <p:extLst>
      <p:ext uri="{BB962C8B-B14F-4D97-AF65-F5344CB8AC3E}">
        <p14:creationId xmlns:p14="http://schemas.microsoft.com/office/powerpoint/2010/main" val="889963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869E76-2F4B-7E40-902F-39B24EDE2313}"/>
              </a:ext>
            </a:extLst>
          </p:cNvPr>
          <p:cNvSpPr>
            <a:spLocks noGrp="1"/>
          </p:cNvSpPr>
          <p:nvPr>
            <p:ph type="title"/>
          </p:nvPr>
        </p:nvSpPr>
        <p:spPr>
          <a:xfrm>
            <a:off x="571501" y="1459744"/>
            <a:ext cx="3985902" cy="994172"/>
          </a:xfrm>
        </p:spPr>
        <p:txBody>
          <a:bodyPr>
            <a:normAutofit/>
          </a:bodyPr>
          <a:lstStyle/>
          <a:p>
            <a:pPr algn="ctr"/>
            <a:r>
              <a:rPr lang="it-IT" dirty="0">
                <a:solidFill>
                  <a:srgbClr val="0070C0"/>
                </a:solidFill>
              </a:rPr>
              <a:t>SOPRAVVIVENZA</a:t>
            </a:r>
          </a:p>
        </p:txBody>
      </p:sp>
      <p:sp>
        <p:nvSpPr>
          <p:cNvPr id="3" name="Segnaposto contenuto 2">
            <a:extLst>
              <a:ext uri="{FF2B5EF4-FFF2-40B4-BE49-F238E27FC236}">
                <a16:creationId xmlns:a16="http://schemas.microsoft.com/office/drawing/2014/main" id="{8AEC62AC-A774-F347-909C-6EA70A8E07D0}"/>
              </a:ext>
            </a:extLst>
          </p:cNvPr>
          <p:cNvSpPr>
            <a:spLocks noGrp="1"/>
          </p:cNvSpPr>
          <p:nvPr>
            <p:ph idx="1"/>
          </p:nvPr>
        </p:nvSpPr>
        <p:spPr>
          <a:xfrm>
            <a:off x="571501" y="2566514"/>
            <a:ext cx="3985907" cy="2531940"/>
          </a:xfrm>
        </p:spPr>
        <p:txBody>
          <a:bodyPr anchor="t">
            <a:normAutofit/>
          </a:bodyPr>
          <a:lstStyle/>
          <a:p>
            <a:pPr marL="0" indent="0" algn="just">
              <a:buNone/>
            </a:pPr>
            <a:r>
              <a:rPr lang="it-IT" dirty="0">
                <a:solidFill>
                  <a:srgbClr val="FF0000"/>
                </a:solidFill>
              </a:rPr>
              <a:t>Al Nord </a:t>
            </a:r>
            <a:r>
              <a:rPr lang="it-IT" dirty="0">
                <a:solidFill>
                  <a:schemeClr val="bg1"/>
                </a:solidFill>
              </a:rPr>
              <a:t>si registrano </a:t>
            </a:r>
            <a:r>
              <a:rPr lang="it-IT" dirty="0">
                <a:solidFill>
                  <a:srgbClr val="FF0000"/>
                </a:solidFill>
              </a:rPr>
              <a:t>valori </a:t>
            </a:r>
            <a:r>
              <a:rPr lang="it-IT" dirty="0" err="1">
                <a:solidFill>
                  <a:srgbClr val="FF0000"/>
                </a:solidFill>
              </a:rPr>
              <a:t>piu</a:t>
            </a:r>
            <a:r>
              <a:rPr lang="it-IT" dirty="0">
                <a:solidFill>
                  <a:srgbClr val="FF0000"/>
                </a:solidFill>
              </a:rPr>
              <a:t>̀ elevati </a:t>
            </a:r>
            <a:r>
              <a:rPr lang="it-IT" dirty="0">
                <a:solidFill>
                  <a:schemeClr val="bg1"/>
                </a:solidFill>
              </a:rPr>
              <a:t>di sopravvivenza rispetto alle</a:t>
            </a:r>
            <a:r>
              <a:rPr lang="it-IT" dirty="0"/>
              <a:t> </a:t>
            </a:r>
            <a:r>
              <a:rPr lang="it-IT" dirty="0">
                <a:solidFill>
                  <a:srgbClr val="FF0000"/>
                </a:solidFill>
              </a:rPr>
              <a:t>Regioni del Sud</a:t>
            </a:r>
            <a:r>
              <a:rPr lang="it-IT" dirty="0">
                <a:solidFill>
                  <a:schemeClr val="bg1"/>
                </a:solidFill>
              </a:rPr>
              <a:t>. Le percentuali </a:t>
            </a:r>
            <a:r>
              <a:rPr lang="it-IT" dirty="0" err="1">
                <a:solidFill>
                  <a:schemeClr val="bg1"/>
                </a:solidFill>
              </a:rPr>
              <a:t>piu</a:t>
            </a:r>
            <a:r>
              <a:rPr lang="it-IT" dirty="0">
                <a:solidFill>
                  <a:schemeClr val="bg1"/>
                </a:solidFill>
              </a:rPr>
              <a:t>̀ elevate di sopravvivenza a 5 anni si registrano in</a:t>
            </a:r>
            <a:r>
              <a:rPr lang="it-IT" dirty="0"/>
              <a:t> </a:t>
            </a:r>
            <a:r>
              <a:rPr lang="it-IT" dirty="0">
                <a:solidFill>
                  <a:srgbClr val="FFFF00"/>
                </a:solidFill>
              </a:rPr>
              <a:t>Emilia-Romagna e Toscana</a:t>
            </a:r>
            <a:r>
              <a:rPr lang="it-IT" dirty="0"/>
              <a:t> </a:t>
            </a:r>
            <a:r>
              <a:rPr lang="it-IT" dirty="0">
                <a:solidFill>
                  <a:schemeClr val="bg1"/>
                </a:solidFill>
              </a:rPr>
              <a:t>sia negli uomini (56%) sia nelle donne (65%). </a:t>
            </a:r>
          </a:p>
          <a:p>
            <a:pPr algn="just"/>
            <a:endParaRPr lang="it-IT" sz="135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855744"/>
            <a:ext cx="4206915" cy="4380209"/>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606" y="857249"/>
            <a:ext cx="4081394" cy="424120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5" name="Immagine 4" descr="Immagine che contiene screenshot&#10;&#10;Descrizione generata automaticamente">
            <a:extLst>
              <a:ext uri="{FF2B5EF4-FFF2-40B4-BE49-F238E27FC236}">
                <a16:creationId xmlns:a16="http://schemas.microsoft.com/office/drawing/2014/main" id="{9E8F79E4-A468-A14B-8211-0ED9157F207A}"/>
              </a:ext>
            </a:extLst>
          </p:cNvPr>
          <p:cNvPicPr>
            <a:picLocks noChangeAspect="1"/>
          </p:cNvPicPr>
          <p:nvPr/>
        </p:nvPicPr>
        <p:blipFill>
          <a:blip r:embed="rId2"/>
          <a:stretch>
            <a:fillRect/>
          </a:stretch>
        </p:blipFill>
        <p:spPr>
          <a:xfrm>
            <a:off x="5913043" y="1807173"/>
            <a:ext cx="2847593" cy="1912252"/>
          </a:xfrm>
          <a:prstGeom prst="rect">
            <a:avLst/>
          </a:prstGeom>
        </p:spPr>
      </p:pic>
    </p:spTree>
    <p:extLst>
      <p:ext uri="{BB962C8B-B14F-4D97-AF65-F5344CB8AC3E}">
        <p14:creationId xmlns:p14="http://schemas.microsoft.com/office/powerpoint/2010/main" val="7769363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AD620B-ABF0-724B-84C0-2F3FA40D65A3}"/>
              </a:ext>
            </a:extLst>
          </p:cNvPr>
          <p:cNvSpPr>
            <a:spLocks noGrp="1"/>
          </p:cNvSpPr>
          <p:nvPr>
            <p:ph type="title"/>
          </p:nvPr>
        </p:nvSpPr>
        <p:spPr>
          <a:xfrm>
            <a:off x="6353569" y="1690411"/>
            <a:ext cx="2289779" cy="970220"/>
          </a:xfrm>
        </p:spPr>
        <p:txBody>
          <a:bodyPr anchor="ctr">
            <a:normAutofit/>
          </a:bodyPr>
          <a:lstStyle/>
          <a:p>
            <a:pPr algn="ctr"/>
            <a:r>
              <a:rPr lang="it-IT" sz="2100" dirty="0">
                <a:solidFill>
                  <a:srgbClr val="0070C0"/>
                </a:solidFill>
              </a:rPr>
              <a:t>SOPRAVVIVENZA</a:t>
            </a:r>
          </a:p>
        </p:txBody>
      </p:sp>
      <p:pic>
        <p:nvPicPr>
          <p:cNvPr id="5" name="Immagine 4" descr="Immagine che contiene screenshot&#10;&#10;Descrizione generata automaticamente">
            <a:extLst>
              <a:ext uri="{FF2B5EF4-FFF2-40B4-BE49-F238E27FC236}">
                <a16:creationId xmlns:a16="http://schemas.microsoft.com/office/drawing/2014/main" id="{95D0F449-669C-8C4E-A626-8B7392AD6359}"/>
              </a:ext>
            </a:extLst>
          </p:cNvPr>
          <p:cNvPicPr>
            <a:picLocks noChangeAspect="1"/>
          </p:cNvPicPr>
          <p:nvPr/>
        </p:nvPicPr>
        <p:blipFill>
          <a:blip r:embed="rId2"/>
          <a:stretch>
            <a:fillRect/>
          </a:stretch>
        </p:blipFill>
        <p:spPr>
          <a:xfrm>
            <a:off x="596356" y="1691470"/>
            <a:ext cx="5054635" cy="3475061"/>
          </a:xfrm>
          <a:prstGeom prst="rect">
            <a:avLst/>
          </a:prstGeom>
        </p:spPr>
      </p:pic>
      <p:sp>
        <p:nvSpPr>
          <p:cNvPr id="3" name="Segnaposto contenuto 2">
            <a:extLst>
              <a:ext uri="{FF2B5EF4-FFF2-40B4-BE49-F238E27FC236}">
                <a16:creationId xmlns:a16="http://schemas.microsoft.com/office/drawing/2014/main" id="{720F5B63-8754-0B4D-A2DE-CC152DD42C0C}"/>
              </a:ext>
            </a:extLst>
          </p:cNvPr>
          <p:cNvSpPr>
            <a:spLocks noGrp="1"/>
          </p:cNvSpPr>
          <p:nvPr>
            <p:ph idx="1"/>
          </p:nvPr>
        </p:nvSpPr>
        <p:spPr>
          <a:xfrm>
            <a:off x="6353568" y="2550142"/>
            <a:ext cx="2553950" cy="3066817"/>
          </a:xfrm>
        </p:spPr>
        <p:txBody>
          <a:bodyPr>
            <a:normAutofit/>
          </a:bodyPr>
          <a:lstStyle/>
          <a:p>
            <a:pPr algn="just"/>
            <a:r>
              <a:rPr lang="it-IT" sz="1350" dirty="0"/>
              <a:t>Le persone che si sono ammalate nel </a:t>
            </a:r>
            <a:r>
              <a:rPr lang="it-IT" sz="1350" dirty="0">
                <a:solidFill>
                  <a:srgbClr val="FF0000"/>
                </a:solidFill>
              </a:rPr>
              <a:t>2005-2009 hanno avuto una sopravvivenza migliore</a:t>
            </a:r>
            <a:r>
              <a:rPr lang="it-IT" sz="1350" dirty="0"/>
              <a:t> rispetto a chi si è ammalato nel quinquennio precedente sia negli uomini (54% vs 51%) sia nelle donne (63% vs 60%). </a:t>
            </a:r>
          </a:p>
          <a:p>
            <a:endParaRPr lang="it-IT" sz="1350" dirty="0"/>
          </a:p>
        </p:txBody>
      </p:sp>
      <p:sp>
        <p:nvSpPr>
          <p:cNvPr id="10" name="Freeform: Shape 9">
            <a:extLst>
              <a:ext uri="{FF2B5EF4-FFF2-40B4-BE49-F238E27FC236}">
                <a16:creationId xmlns:a16="http://schemas.microsoft.com/office/drawing/2014/main" id="{43573EFB-E773-46FC-B866-B57ED2E390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987576" y="1337310"/>
            <a:ext cx="1722021" cy="2677306"/>
          </a:xfrm>
          <a:custGeom>
            <a:avLst/>
            <a:gdLst>
              <a:gd name="connsiteX0" fmla="*/ 2296028 w 2296028"/>
              <a:gd name="connsiteY0" fmla="*/ 3569741 h 3569741"/>
              <a:gd name="connsiteX1" fmla="*/ 459 w 2296028"/>
              <a:gd name="connsiteY1" fmla="*/ 3569741 h 3569741"/>
              <a:gd name="connsiteX2" fmla="*/ 0 w 2296028"/>
              <a:gd name="connsiteY2" fmla="*/ 3248180 h 3569741"/>
              <a:gd name="connsiteX3" fmla="*/ 2011607 w 2296028"/>
              <a:gd name="connsiteY3" fmla="*/ 3249283 h 3569741"/>
              <a:gd name="connsiteX4" fmla="*/ 2011607 w 2296028"/>
              <a:gd name="connsiteY4" fmla="*/ 0 h 3569741"/>
              <a:gd name="connsiteX5" fmla="*/ 2296028 w 2296028"/>
              <a:gd name="connsiteY5" fmla="*/ 0 h 35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028" h="3569741">
                <a:moveTo>
                  <a:pt x="2296028" y="3569741"/>
                </a:moveTo>
                <a:lnTo>
                  <a:pt x="459" y="3569741"/>
                </a:lnTo>
                <a:cubicBezTo>
                  <a:pt x="-459" y="3458756"/>
                  <a:pt x="918" y="3359164"/>
                  <a:pt x="0" y="3248180"/>
                </a:cubicBezTo>
                <a:lnTo>
                  <a:pt x="2011607" y="3249283"/>
                </a:lnTo>
                <a:lnTo>
                  <a:pt x="2011607" y="0"/>
                </a:lnTo>
                <a:lnTo>
                  <a:pt x="2296028" y="0"/>
                </a:lnTo>
                <a:close/>
              </a:path>
            </a:pathLst>
          </a:custGeom>
          <a:solidFill>
            <a:srgbClr val="4C4C4C"/>
          </a:solidFill>
          <a:ln w="0">
            <a:noFill/>
            <a:prstDash val="solid"/>
            <a:round/>
            <a:headEnd/>
            <a:tailEnd/>
          </a:ln>
        </p:spPr>
      </p:sp>
    </p:spTree>
    <p:extLst>
      <p:ext uri="{BB962C8B-B14F-4D97-AF65-F5344CB8AC3E}">
        <p14:creationId xmlns:p14="http://schemas.microsoft.com/office/powerpoint/2010/main" val="1836694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19459" name="Segnaposto numero diapositiva 4"/>
          <p:cNvSpPr txBox="1">
            <a:spLocks noGrp="1"/>
          </p:cNvSpPr>
          <p:nvPr/>
        </p:nvSpPr>
        <p:spPr bwMode="auto">
          <a:xfrm>
            <a:off x="8778875" y="6546850"/>
            <a:ext cx="330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C2344392-6621-4BD1-A64D-F910238D894D}"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8</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9460" name="Rectangle 1027"/>
          <p:cNvSpPr txBox="1">
            <a:spLocks noChangeArrowheads="1"/>
          </p:cNvSpPr>
          <p:nvPr/>
        </p:nvSpPr>
        <p:spPr bwMode="auto">
          <a:xfrm>
            <a:off x="179388" y="2565400"/>
            <a:ext cx="8785225" cy="3829050"/>
          </a:xfrm>
          <a:prstGeom prst="rect">
            <a:avLst/>
          </a:prstGeom>
          <a:blipFill dpi="0" rotWithShape="1">
            <a:blip r:embed="rId3"/>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19" name="CasellaDiTesto 2"/>
          <p:cNvSpPr txBox="1">
            <a:spLocks noChangeArrowheads="1"/>
          </p:cNvSpPr>
          <p:nvPr/>
        </p:nvSpPr>
        <p:spPr bwMode="auto">
          <a:xfrm>
            <a:off x="266700" y="2581275"/>
            <a:ext cx="8496300" cy="375443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50000"/>
              </a:lnSpc>
              <a:spcBef>
                <a:spcPct val="0"/>
              </a:spcBef>
              <a:spcAft>
                <a:spcPts val="1200"/>
              </a:spcAft>
              <a:buClrTx/>
              <a:buSzTx/>
              <a:buFontTx/>
              <a:buNone/>
              <a:tabLst/>
              <a:defRPr/>
            </a:pPr>
            <a:r>
              <a:rPr kumimoji="0" lang="it-IT" sz="3200" b="1" i="1" u="none" strike="noStrike" kern="1200" cap="all"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PATOLOGIA MULTIFATTORIALE</a:t>
            </a:r>
          </a:p>
          <a:p>
            <a:pPr marL="457200" marR="0" lvl="0" indent="-457200" algn="just" defTabSz="914400" rtl="0" eaLnBrk="1" fontAlgn="base" latinLnBrk="0" hangingPunct="1">
              <a:lnSpc>
                <a:spcPct val="150000"/>
              </a:lnSpc>
              <a:spcBef>
                <a:spcPct val="0"/>
              </a:spcBef>
              <a:spcAft>
                <a:spcPct val="0"/>
              </a:spcAft>
              <a:buClrTx/>
              <a:buSzTx/>
              <a:buFont typeface="Wingdings" panose="05000000000000000000" pitchFamily="2" charset="2"/>
              <a:buChar char="§"/>
              <a:tabLst/>
              <a:defRPr/>
            </a:pPr>
            <a:r>
              <a:rPr kumimoji="0" lang="it-IT" sz="2000" b="1" i="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F</a:t>
            </a:r>
            <a:r>
              <a:rPr kumimoji="0" lang="it-IT" sz="20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isici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(radiazioni ionizzanti</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endPar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457200" marR="0" lvl="0" indent="-457200" algn="just" defTabSz="914400" rtl="0" eaLnBrk="1" fontAlgn="base" latinLnBrk="0" hangingPunct="1">
              <a:lnSpc>
                <a:spcPct val="150000"/>
              </a:lnSpc>
              <a:spcBef>
                <a:spcPct val="0"/>
              </a:spcBef>
              <a:spcAft>
                <a:spcPct val="0"/>
              </a:spcAft>
              <a:buClrTx/>
              <a:buSzTx/>
              <a:buFont typeface="Wingdings" panose="05000000000000000000" pitchFamily="2" charset="2"/>
              <a:buChar char="§"/>
              <a:tabLst/>
              <a:defRPr/>
            </a:pPr>
            <a:r>
              <a:rPr kumimoji="0" lang="it-IT" sz="20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Chimici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(amianto, benzene, diossine, pesticidi)</a:t>
            </a:r>
          </a:p>
          <a:p>
            <a:pPr marL="457200" marR="0" lvl="0" indent="-457200" algn="just" defTabSz="914400" rtl="0" eaLnBrk="1" fontAlgn="base" latinLnBrk="0" hangingPunct="1">
              <a:lnSpc>
                <a:spcPct val="150000"/>
              </a:lnSpc>
              <a:spcBef>
                <a:spcPct val="0"/>
              </a:spcBef>
              <a:spcAft>
                <a:spcPct val="0"/>
              </a:spcAft>
              <a:buClrTx/>
              <a:buSzTx/>
              <a:buFont typeface="Wingdings" panose="05000000000000000000" pitchFamily="2" charset="2"/>
              <a:buChar char="§"/>
              <a:tabLst/>
              <a:defRPr/>
            </a:pPr>
            <a:r>
              <a:rPr kumimoji="0" lang="it-IT" sz="20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Biologici </a:t>
            </a:r>
            <a:r>
              <a:rPr kumimoji="0" lang="it-IT" sz="2000" b="1" i="1" u="none" strike="noStrike" kern="1200" cap="none" spc="-10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(HIV</a:t>
            </a:r>
            <a:r>
              <a:rPr kumimoji="0" lang="it-IT" sz="2000" b="1" i="1" u="none" strike="noStrike" kern="1200" cap="none" spc="-10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HPV, virus </a:t>
            </a:r>
            <a:r>
              <a:rPr kumimoji="0" lang="it-IT" sz="2000" b="1" i="1" u="none" strike="noStrike" kern="1200" cap="none" spc="-100" normalizeH="0" baseline="0" noProof="0" dirty="0" err="1">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epatitici</a:t>
            </a:r>
            <a:r>
              <a:rPr kumimoji="0" lang="it-IT" sz="2000" b="1" i="1" u="none" strike="noStrike" kern="1200" cap="none" spc="-10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virus di Epstein-</a:t>
            </a:r>
            <a:r>
              <a:rPr kumimoji="0" lang="it-IT" sz="2000" b="1" i="1" u="none" strike="noStrike" kern="1200" cap="none" spc="-100" normalizeH="0" baseline="0" noProof="0" dirty="0" err="1">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Barr</a:t>
            </a:r>
            <a:r>
              <a:rPr kumimoji="0" lang="it-IT" sz="2000" b="1" i="1" u="none" strike="noStrike" kern="1200" cap="none" spc="-10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100" normalizeH="0" baseline="0" noProof="0" dirty="0" err="1">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Helicobacter</a:t>
            </a:r>
            <a:r>
              <a:rPr kumimoji="0" lang="it-IT" sz="2000" b="1" i="1" u="none" strike="noStrike" kern="1200" cap="none" spc="-10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100" normalizeH="0" baseline="0" noProof="0" dirty="0" err="1"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pylori</a:t>
            </a:r>
            <a:r>
              <a:rPr kumimoji="0" lang="it-IT" sz="2000" b="1" i="1" u="none" strike="noStrike" kern="1200" cap="none" spc="-10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p>
          <a:p>
            <a:pPr marL="457200" marR="0" lvl="0" indent="-457200" algn="just" defTabSz="914400" rtl="0" eaLnBrk="1" fontAlgn="base" latinLnBrk="0" hangingPunct="1">
              <a:lnSpc>
                <a:spcPct val="150000"/>
              </a:lnSpc>
              <a:spcBef>
                <a:spcPct val="0"/>
              </a:spcBef>
              <a:spcAft>
                <a:spcPct val="0"/>
              </a:spcAft>
              <a:buClrTx/>
              <a:buSzTx/>
              <a:buFont typeface="Wingdings" panose="05000000000000000000" pitchFamily="2" charset="2"/>
              <a:buChar char="§"/>
              <a:tabLst/>
              <a:defRPr/>
            </a:pPr>
            <a:r>
              <a:rPr kumimoji="0" lang="it-IT" sz="20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Ambientali </a:t>
            </a: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(particolato sottile o fine di origina naturale o antropica</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a:t>
            </a:r>
            <a:endPar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457200" marR="0" lvl="0" indent="-457200" algn="just" defTabSz="914400" rtl="0" eaLnBrk="1" fontAlgn="base" latinLnBrk="0" hangingPunct="1">
              <a:lnSpc>
                <a:spcPct val="150000"/>
              </a:lnSpc>
              <a:spcBef>
                <a:spcPct val="0"/>
              </a:spcBef>
              <a:spcAft>
                <a:spcPct val="0"/>
              </a:spcAft>
              <a:buClrTx/>
              <a:buSzTx/>
              <a:buFont typeface="Wingdings" panose="05000000000000000000" pitchFamily="2" charset="2"/>
              <a:buChar char="§"/>
              <a:tabLst/>
              <a:defRPr/>
            </a:pPr>
            <a:r>
              <a:rPr kumimoji="0" lang="it-IT" sz="2000" b="1" i="1" u="none" strike="noStrike" kern="1200" cap="none" spc="-1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Costituzionali </a:t>
            </a:r>
            <a:r>
              <a:rPr kumimoji="0" lang="it-IT" sz="2000" b="1" i="1" u="none" strike="noStrike" kern="1200" cap="none" spc="-1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(età</a:t>
            </a:r>
            <a:r>
              <a:rPr kumimoji="0" lang="it-IT" sz="2000" b="1" i="1" u="none" strike="noStrike" kern="1200" cap="none" spc="-1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sesso, mutazioni geniche </a:t>
            </a:r>
            <a:r>
              <a:rPr kumimoji="0" lang="it-IT" sz="2000" b="1" i="1" u="none" strike="noStrike" kern="1200" cap="none" spc="-1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primitive, deficit immunologici)</a:t>
            </a:r>
            <a:endParaRPr kumimoji="0" lang="it-IT" sz="2000" b="1" i="1" u="none" strike="noStrike" kern="1200" cap="none" spc="-1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a:p>
            <a:pPr marL="457200" marR="0" lvl="0" indent="-457200" algn="just" defTabSz="914400" rtl="0" eaLnBrk="1" fontAlgn="base" latinLnBrk="0" hangingPunct="1">
              <a:lnSpc>
                <a:spcPct val="150000"/>
              </a:lnSpc>
              <a:spcBef>
                <a:spcPct val="0"/>
              </a:spcBef>
              <a:spcAft>
                <a:spcPct val="0"/>
              </a:spcAft>
              <a:buClrTx/>
              <a:buSzTx/>
              <a:buFont typeface="Wingdings" panose="05000000000000000000" pitchFamily="2" charset="2"/>
              <a:buChar char="§"/>
              <a:tabLst/>
              <a:defRPr/>
            </a:pPr>
            <a:r>
              <a:rPr kumimoji="0" lang="it-IT" sz="2000" b="1" i="1" u="none" strike="noStrike" kern="1200" cap="none" spc="-7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Comportamentali </a:t>
            </a:r>
            <a:r>
              <a:rPr kumimoji="0" lang="it-IT" sz="2000" b="1" i="1" u="none" strike="noStrike" kern="1200" cap="none" spc="-7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(tabagismo, abuso di alcol, abitudini alimentari, sedentarietà, stress)</a:t>
            </a:r>
            <a:endParaRPr kumimoji="0" lang="it-IT" sz="2000" b="1" i="1" u="none" strike="noStrike" kern="1200" cap="none" spc="-7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grpSp>
        <p:nvGrpSpPr>
          <p:cNvPr id="19462" name="Gruppo 3"/>
          <p:cNvGrpSpPr>
            <a:grpSpLocks/>
          </p:cNvGrpSpPr>
          <p:nvPr/>
        </p:nvGrpSpPr>
        <p:grpSpPr bwMode="auto">
          <a:xfrm>
            <a:off x="36513" y="44450"/>
            <a:ext cx="9058275" cy="522288"/>
            <a:chOff x="36709" y="44066"/>
            <a:chExt cx="9057933" cy="522921"/>
          </a:xfrm>
        </p:grpSpPr>
        <p:sp>
          <p:nvSpPr>
            <p:cNvPr id="19468"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1946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3" name="Group 27"/>
          <p:cNvGrpSpPr>
            <a:grpSpLocks/>
          </p:cNvGrpSpPr>
          <p:nvPr/>
        </p:nvGrpSpPr>
        <p:grpSpPr bwMode="auto">
          <a:xfrm>
            <a:off x="2760663" y="765175"/>
            <a:ext cx="3646487" cy="666750"/>
            <a:chOff x="669" y="609"/>
            <a:chExt cx="2222" cy="428"/>
          </a:xfrm>
        </p:grpSpPr>
        <p:sp>
          <p:nvSpPr>
            <p:cNvPr id="19466"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5" name="Text Box 29"/>
            <p:cNvSpPr txBox="1">
              <a:spLocks noChangeArrowheads="1"/>
            </p:cNvSpPr>
            <p:nvPr/>
          </p:nvSpPr>
          <p:spPr bwMode="auto">
            <a:xfrm>
              <a:off x="670" y="692"/>
              <a:ext cx="2199"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FATTORI ONCOGENI</a:t>
              </a:r>
            </a:p>
          </p:txBody>
        </p:sp>
      </p:grpSp>
      <p:sp>
        <p:nvSpPr>
          <p:cNvPr id="19464" name="Rectangle 1027"/>
          <p:cNvSpPr txBox="1">
            <a:spLocks noChangeArrowheads="1"/>
          </p:cNvSpPr>
          <p:nvPr/>
        </p:nvSpPr>
        <p:spPr bwMode="auto">
          <a:xfrm>
            <a:off x="168275" y="1657350"/>
            <a:ext cx="8785225" cy="720725"/>
          </a:xfrm>
          <a:prstGeom prst="rect">
            <a:avLst/>
          </a:prstGeom>
          <a:blipFill dpi="0" rotWithShape="1">
            <a:blip r:embed="rId3"/>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14" name="CasellaDiTesto 2"/>
          <p:cNvSpPr txBox="1">
            <a:spLocks noChangeArrowheads="1"/>
          </p:cNvSpPr>
          <p:nvPr/>
        </p:nvSpPr>
        <p:spPr bwMode="auto">
          <a:xfrm>
            <a:off x="168275" y="1670050"/>
            <a:ext cx="8785225" cy="7080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2000" b="1" i="1" u="none" strike="noStrike" kern="1200" cap="none" spc="-5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La </a:t>
            </a:r>
            <a:r>
              <a:rPr kumimoji="0" lang="it-IT" sz="2000" b="1" i="1" u="none" strike="noStrike" kern="1200" cap="none" spc="-50" normalizeH="0" baseline="0" noProof="0" dirty="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lista dei fattori chiamati in causa nell’eziologia dei tumori è molto ampia </a:t>
            </a:r>
            <a:r>
              <a:rPr kumimoji="0" lang="it-IT" sz="2000" b="1" i="1" u="none" strike="noStrike" kern="1200" cap="none" spc="-5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 in continua </a:t>
            </a:r>
            <a:r>
              <a:rPr kumimoji="0" lang="it-IT" sz="2000" b="1" i="1" u="none" strike="noStrike" kern="1200" cap="none" spc="-5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evoluzione e </a:t>
            </a:r>
            <a:r>
              <a:rPr kumimoji="0" lang="it-IT" sz="2000" b="1" i="1" u="none" strike="noStrike" kern="1200" cap="none" spc="-5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non è facile </a:t>
            </a:r>
            <a:r>
              <a:rPr kumimoji="0" lang="it-IT" sz="2000" b="1" i="1" u="none" strike="noStrike" kern="1200" cap="none" spc="-5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determinare quale di questi sia il responsabile della sua genesi.</a:t>
            </a:r>
          </a:p>
        </p:txBody>
      </p:sp>
    </p:spTree>
    <p:extLst>
      <p:ext uri="{BB962C8B-B14F-4D97-AF65-F5344CB8AC3E}">
        <p14:creationId xmlns:p14="http://schemas.microsoft.com/office/powerpoint/2010/main" val="28210618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1210444"/>
            <a:ext cx="3285757"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defRPr/>
            </a:pPr>
            <a:endParaRPr lang="en-US" sz="1350">
              <a:solidFill>
                <a:prstClr val="white"/>
              </a:solidFill>
              <a:latin typeface="Calibri" panose="020F0502020204030204"/>
            </a:endParaRPr>
          </a:p>
        </p:txBody>
      </p:sp>
      <p:sp>
        <p:nvSpPr>
          <p:cNvPr id="2" name="Titolo 1">
            <a:extLst>
              <a:ext uri="{FF2B5EF4-FFF2-40B4-BE49-F238E27FC236}">
                <a16:creationId xmlns:a16="http://schemas.microsoft.com/office/drawing/2014/main" id="{CEEBCDA6-1628-E647-AA29-14837C20153B}"/>
              </a:ext>
            </a:extLst>
          </p:cNvPr>
          <p:cNvSpPr>
            <a:spLocks noGrp="1"/>
          </p:cNvSpPr>
          <p:nvPr>
            <p:ph type="title"/>
          </p:nvPr>
        </p:nvSpPr>
        <p:spPr>
          <a:xfrm>
            <a:off x="647272" y="1616253"/>
            <a:ext cx="2788322" cy="3596556"/>
          </a:xfrm>
        </p:spPr>
        <p:txBody>
          <a:bodyPr>
            <a:normAutofit/>
          </a:bodyPr>
          <a:lstStyle/>
          <a:p>
            <a:pPr algn="ctr"/>
            <a:r>
              <a:rPr lang="it-IT">
                <a:solidFill>
                  <a:srgbClr val="FFFFFF"/>
                </a:solidFill>
              </a:rPr>
              <a:t>Efficacia del Sistema Sanitario </a:t>
            </a:r>
            <a:endParaRPr lang="it-IT" dirty="0">
              <a:solidFill>
                <a:srgbClr val="FFFFFF"/>
              </a:solidFill>
            </a:endParaRPr>
          </a:p>
        </p:txBody>
      </p:sp>
      <p:graphicFrame>
        <p:nvGraphicFramePr>
          <p:cNvPr id="5" name="Segnaposto contenuto 2">
            <a:extLst>
              <a:ext uri="{FF2B5EF4-FFF2-40B4-BE49-F238E27FC236}">
                <a16:creationId xmlns:a16="http://schemas.microsoft.com/office/drawing/2014/main" id="{E0D443CF-FF74-4C48-A61F-64439038CE14}"/>
              </a:ext>
            </a:extLst>
          </p:cNvPr>
          <p:cNvGraphicFramePr>
            <a:graphicFrameLocks noGrp="1"/>
          </p:cNvGraphicFramePr>
          <p:nvPr>
            <p:ph idx="1"/>
            <p:extLst/>
          </p:nvPr>
        </p:nvGraphicFramePr>
        <p:xfrm>
          <a:off x="3895725" y="1210443"/>
          <a:ext cx="4885203" cy="4414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5721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2CDDA3-E330-584E-BA84-239F146C5EB9}"/>
              </a:ext>
            </a:extLst>
          </p:cNvPr>
          <p:cNvSpPr>
            <a:spLocks noGrp="1"/>
          </p:cNvSpPr>
          <p:nvPr>
            <p:ph type="title"/>
          </p:nvPr>
        </p:nvSpPr>
        <p:spPr>
          <a:xfrm>
            <a:off x="360760" y="3671887"/>
            <a:ext cx="2468165" cy="1839515"/>
          </a:xfrm>
        </p:spPr>
        <p:txBody>
          <a:bodyPr anchor="ctr">
            <a:normAutofit/>
          </a:bodyPr>
          <a:lstStyle/>
          <a:p>
            <a:r>
              <a:rPr lang="it-IT" sz="2700" dirty="0"/>
              <a:t>Invecchiamento</a:t>
            </a:r>
          </a:p>
        </p:txBody>
      </p:sp>
      <p:pic>
        <p:nvPicPr>
          <p:cNvPr id="11" name="Immagine 10" descr="Immagine che contiene abbigliamento, persona, interni, posando&#10;&#10;Descrizione generata automaticamente">
            <a:extLst>
              <a:ext uri="{FF2B5EF4-FFF2-40B4-BE49-F238E27FC236}">
                <a16:creationId xmlns:a16="http://schemas.microsoft.com/office/drawing/2014/main" id="{2D1D41D0-387A-CC43-815D-C3856E97D74A}"/>
              </a:ext>
            </a:extLst>
          </p:cNvPr>
          <p:cNvPicPr>
            <a:picLocks noChangeAspect="1"/>
          </p:cNvPicPr>
          <p:nvPr/>
        </p:nvPicPr>
        <p:blipFill rotWithShape="1">
          <a:blip r:embed="rId2"/>
          <a:srcRect t="6355"/>
          <a:stretch/>
        </p:blipFill>
        <p:spPr>
          <a:xfrm>
            <a:off x="15" y="857258"/>
            <a:ext cx="9143985" cy="2782952"/>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graphicFrame>
        <p:nvGraphicFramePr>
          <p:cNvPr id="16" name="Segnaposto contenuto 2">
            <a:extLst>
              <a:ext uri="{FF2B5EF4-FFF2-40B4-BE49-F238E27FC236}">
                <a16:creationId xmlns:a16="http://schemas.microsoft.com/office/drawing/2014/main" id="{CDD08CCF-0D57-4088-909B-4E7ECACFF0A8}"/>
              </a:ext>
            </a:extLst>
          </p:cNvPr>
          <p:cNvGraphicFramePr>
            <a:graphicFrameLocks noGrp="1"/>
          </p:cNvGraphicFramePr>
          <p:nvPr>
            <p:ph idx="1"/>
            <p:extLst/>
          </p:nvPr>
        </p:nvGraphicFramePr>
        <p:xfrm>
          <a:off x="3167987" y="3671887"/>
          <a:ext cx="5614060" cy="2221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2799009"/>
      </p:ext>
    </p:extLst>
  </p:cSld>
  <p:clrMapOvr>
    <a:masterClrMapping/>
  </p:clrMapOvr>
  <p:transition spd="slow">
    <p:randomBar dir="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DABD82-CE0C-E743-B9AF-4F2837AD4CF1}"/>
              </a:ext>
            </a:extLst>
          </p:cNvPr>
          <p:cNvSpPr>
            <a:spLocks noGrp="1"/>
          </p:cNvSpPr>
          <p:nvPr>
            <p:ph type="title"/>
          </p:nvPr>
        </p:nvSpPr>
        <p:spPr>
          <a:xfrm>
            <a:off x="600823" y="1326953"/>
            <a:ext cx="4790327" cy="994172"/>
          </a:xfrm>
        </p:spPr>
        <p:txBody>
          <a:bodyPr>
            <a:normAutofit/>
          </a:bodyPr>
          <a:lstStyle/>
          <a:p>
            <a:pPr algn="ctr"/>
            <a:r>
              <a:rPr lang="it-IT" dirty="0">
                <a:solidFill>
                  <a:schemeClr val="bg1"/>
                </a:solidFill>
              </a:rPr>
              <a:t>PREVALENZA </a:t>
            </a:r>
          </a:p>
        </p:txBody>
      </p:sp>
      <p:sp>
        <p:nvSpPr>
          <p:cNvPr id="3" name="Segnaposto contenuto 2">
            <a:extLst>
              <a:ext uri="{FF2B5EF4-FFF2-40B4-BE49-F238E27FC236}">
                <a16:creationId xmlns:a16="http://schemas.microsoft.com/office/drawing/2014/main" id="{B2577F47-6C67-D444-974A-0EC6BA87E81C}"/>
              </a:ext>
            </a:extLst>
          </p:cNvPr>
          <p:cNvSpPr>
            <a:spLocks noGrp="1"/>
          </p:cNvSpPr>
          <p:nvPr>
            <p:ph idx="1"/>
          </p:nvPr>
        </p:nvSpPr>
        <p:spPr>
          <a:xfrm>
            <a:off x="604157" y="2758575"/>
            <a:ext cx="4786993" cy="2386263"/>
          </a:xfrm>
        </p:spPr>
        <p:txBody>
          <a:bodyPr anchor="t">
            <a:normAutofit lnSpcReduction="10000"/>
          </a:bodyPr>
          <a:lstStyle/>
          <a:p>
            <a:pPr marL="0" indent="0" algn="just">
              <a:buNone/>
            </a:pPr>
            <a:r>
              <a:rPr lang="it-IT" sz="1800" dirty="0">
                <a:solidFill>
                  <a:srgbClr val="0070C0"/>
                </a:solidFill>
              </a:rPr>
              <a:t>Per quanto riguarda la prevalenza sono circa 3.400.000 le persone vive nel 2018 in Italia con una pregressa diagnosi di tumore: </a:t>
            </a:r>
            <a:r>
              <a:rPr lang="it-IT" sz="1800" u="sng" dirty="0">
                <a:solidFill>
                  <a:srgbClr val="FF0000"/>
                </a:solidFill>
              </a:rPr>
              <a:t>in un terzo degli uomini la pregressa diagnosi è stata di tumore prostatico, nella metà delle donne di tumore mammario</a:t>
            </a:r>
            <a:r>
              <a:rPr lang="it-IT" sz="1800" dirty="0">
                <a:solidFill>
                  <a:srgbClr val="0070C0"/>
                </a:solidFill>
              </a:rPr>
              <a:t>. Questi numeri sono in continua crescita e richiedono un’attenta valutazione per l’impatto sanitario e sociale in termini di programmazione del follow-up e della riabilitazione. </a:t>
            </a:r>
          </a:p>
          <a:p>
            <a:endParaRPr lang="it-IT" sz="1350" dirty="0"/>
          </a:p>
        </p:txBody>
      </p:sp>
      <p:sp>
        <p:nvSpPr>
          <p:cNvPr id="17" name="Freeform: Shape 16">
            <a:extLst>
              <a:ext uri="{FF2B5EF4-FFF2-40B4-BE49-F238E27FC236}">
                <a16:creationId xmlns:a16="http://schemas.microsoft.com/office/drawing/2014/main" id="{2C6A2225-94AF-4BC4-98F4-77746E7B10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831" y="857251"/>
            <a:ext cx="3500169" cy="2709703"/>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5" name="Immagine 4" descr="Immagine che contiene interni&#10;&#10;Descrizione generata automaticamente">
            <a:extLst>
              <a:ext uri="{FF2B5EF4-FFF2-40B4-BE49-F238E27FC236}">
                <a16:creationId xmlns:a16="http://schemas.microsoft.com/office/drawing/2014/main" id="{9EC2A423-608A-064B-BEA5-A7020C62C21B}"/>
              </a:ext>
            </a:extLst>
          </p:cNvPr>
          <p:cNvPicPr>
            <a:picLocks noChangeAspect="1"/>
          </p:cNvPicPr>
          <p:nvPr/>
        </p:nvPicPr>
        <p:blipFill rotWithShape="1">
          <a:blip r:embed="rId2"/>
          <a:srcRect l="20127" r="2253" b="1"/>
          <a:stretch/>
        </p:blipFill>
        <p:spPr>
          <a:xfrm>
            <a:off x="5767372" y="857258"/>
            <a:ext cx="3376630" cy="2586157"/>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19" name="Freeform: Shape 18">
            <a:extLst>
              <a:ext uri="{FF2B5EF4-FFF2-40B4-BE49-F238E27FC236}">
                <a16:creationId xmlns:a16="http://schemas.microsoft.com/office/drawing/2014/main" id="{648F5915-2CE1-4F74-88C5-D4366893D2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3553" y="3795788"/>
            <a:ext cx="2690447" cy="2204961"/>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9" name="Immagine 8">
            <a:extLst>
              <a:ext uri="{FF2B5EF4-FFF2-40B4-BE49-F238E27FC236}">
                <a16:creationId xmlns:a16="http://schemas.microsoft.com/office/drawing/2014/main" id="{DD3CC208-0017-F649-86C9-916F3050CFC4}"/>
              </a:ext>
            </a:extLst>
          </p:cNvPr>
          <p:cNvPicPr>
            <a:picLocks noChangeAspect="1"/>
          </p:cNvPicPr>
          <p:nvPr/>
        </p:nvPicPr>
        <p:blipFill rotWithShape="1">
          <a:blip r:embed="rId3"/>
          <a:srcRect l="9820" r="8119" b="2"/>
          <a:stretch/>
        </p:blipFill>
        <p:spPr>
          <a:xfrm>
            <a:off x="6576621" y="3918856"/>
            <a:ext cx="2567381" cy="2081894"/>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7621037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247097" y="-1951573"/>
            <a:ext cx="1016234"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olo 1">
            <a:extLst>
              <a:ext uri="{FF2B5EF4-FFF2-40B4-BE49-F238E27FC236}">
                <a16:creationId xmlns:a16="http://schemas.microsoft.com/office/drawing/2014/main" id="{45D6246A-7F8B-F342-8CAC-4E1C3AD80CB4}"/>
              </a:ext>
            </a:extLst>
          </p:cNvPr>
          <p:cNvSpPr>
            <a:spLocks noGrp="1"/>
          </p:cNvSpPr>
          <p:nvPr>
            <p:ph type="title"/>
          </p:nvPr>
        </p:nvSpPr>
        <p:spPr>
          <a:xfrm>
            <a:off x="965199" y="1760332"/>
            <a:ext cx="7517549" cy="643421"/>
          </a:xfrm>
        </p:spPr>
        <p:txBody>
          <a:bodyPr>
            <a:normAutofit fontScale="90000"/>
          </a:bodyPr>
          <a:lstStyle/>
          <a:p>
            <a:r>
              <a:rPr lang="it-IT" sz="1875" dirty="0">
                <a:solidFill>
                  <a:srgbClr val="FFFFFF"/>
                </a:solidFill>
              </a:rPr>
              <a:t> </a:t>
            </a:r>
            <a:r>
              <a:rPr lang="it-IT" sz="2400" dirty="0">
                <a:solidFill>
                  <a:srgbClr val="FFFFFF"/>
                </a:solidFill>
              </a:rPr>
              <a:t>Normativa per i dipendenti del Pubblico Impiego</a:t>
            </a:r>
            <a:br>
              <a:rPr lang="it-IT" sz="2400" dirty="0">
                <a:solidFill>
                  <a:srgbClr val="FFFFFF"/>
                </a:solidFill>
              </a:rPr>
            </a:br>
            <a:endParaRPr lang="it-IT" sz="2400" dirty="0">
              <a:solidFill>
                <a:srgbClr val="FFFFFF"/>
              </a:solidFill>
            </a:endParaRPr>
          </a:p>
        </p:txBody>
      </p:sp>
      <p:sp>
        <p:nvSpPr>
          <p:cNvPr id="3" name="Segnaposto contenuto 2">
            <a:extLst>
              <a:ext uri="{FF2B5EF4-FFF2-40B4-BE49-F238E27FC236}">
                <a16:creationId xmlns:a16="http://schemas.microsoft.com/office/drawing/2014/main" id="{5A27EF8C-8471-9240-89B5-0930E739A244}"/>
              </a:ext>
            </a:extLst>
          </p:cNvPr>
          <p:cNvSpPr>
            <a:spLocks noGrp="1"/>
          </p:cNvSpPr>
          <p:nvPr>
            <p:ph idx="1"/>
          </p:nvPr>
        </p:nvSpPr>
        <p:spPr>
          <a:xfrm>
            <a:off x="279918" y="2511154"/>
            <a:ext cx="4030825" cy="2385881"/>
          </a:xfrm>
        </p:spPr>
        <p:txBody>
          <a:bodyPr>
            <a:normAutofit lnSpcReduction="10000"/>
          </a:bodyPr>
          <a:lstStyle/>
          <a:p>
            <a:endParaRPr lang="it-IT" sz="1350" dirty="0"/>
          </a:p>
          <a:p>
            <a:pPr marL="0" indent="0">
              <a:buNone/>
            </a:pPr>
            <a:endParaRPr lang="it-IT" sz="1350" dirty="0"/>
          </a:p>
          <a:p>
            <a:endParaRPr lang="it-IT" sz="1350" dirty="0"/>
          </a:p>
          <a:p>
            <a:pPr marL="342900" indent="-342900">
              <a:buAutoNum type="arabicParenR"/>
            </a:pPr>
            <a:r>
              <a:rPr lang="it-IT" sz="1800" dirty="0"/>
              <a:t>Inidoneità al servizio (art. 55–</a:t>
            </a:r>
            <a:r>
              <a:rPr lang="it-IT" sz="1800" dirty="0" err="1"/>
              <a:t>octies</a:t>
            </a:r>
            <a:r>
              <a:rPr lang="it-IT" sz="1800" dirty="0"/>
              <a:t> del </a:t>
            </a:r>
            <a:r>
              <a:rPr lang="it-IT" sz="1800" dirty="0" err="1"/>
              <a:t>D.lgs</a:t>
            </a:r>
            <a:r>
              <a:rPr lang="it-IT" sz="1800" dirty="0"/>
              <a:t> 165/2001)</a:t>
            </a:r>
          </a:p>
          <a:p>
            <a:pPr marL="342900" indent="-342900">
              <a:buAutoNum type="arabicParenR"/>
            </a:pPr>
            <a:endParaRPr lang="it-IT" sz="1800" dirty="0"/>
          </a:p>
          <a:p>
            <a:pPr marL="342900" indent="-342900">
              <a:buAutoNum type="arabicParenR"/>
            </a:pPr>
            <a:r>
              <a:rPr lang="it-IT" sz="1800" dirty="0"/>
              <a:t>Pensione di inabilità prevista dalla Legge 335/1995</a:t>
            </a:r>
          </a:p>
          <a:p>
            <a:pPr marL="0" indent="0">
              <a:buNone/>
            </a:pPr>
            <a:endParaRPr lang="it-IT" sz="1350" dirty="0"/>
          </a:p>
          <a:p>
            <a:pPr marL="0" indent="0">
              <a:buNone/>
            </a:pPr>
            <a:endParaRPr lang="it-IT" sz="1350" dirty="0"/>
          </a:p>
          <a:p>
            <a:endParaRPr lang="it-IT" sz="1350" dirty="0"/>
          </a:p>
          <a:p>
            <a:endParaRPr lang="it-IT" sz="1350" dirty="0"/>
          </a:p>
          <a:p>
            <a:endParaRPr lang="it-IT" sz="1350" dirty="0"/>
          </a:p>
        </p:txBody>
      </p:sp>
      <p:pic>
        <p:nvPicPr>
          <p:cNvPr id="5" name="Immagine 4" descr="Immagine che contiene testo, quotidiano&#10;&#10;Descrizione generata automaticamente">
            <a:extLst>
              <a:ext uri="{FF2B5EF4-FFF2-40B4-BE49-F238E27FC236}">
                <a16:creationId xmlns:a16="http://schemas.microsoft.com/office/drawing/2014/main" id="{A0C3B703-9AEB-9E44-8D8F-8494E2832A99}"/>
              </a:ext>
            </a:extLst>
          </p:cNvPr>
          <p:cNvPicPr>
            <a:picLocks noChangeAspect="1"/>
          </p:cNvPicPr>
          <p:nvPr/>
        </p:nvPicPr>
        <p:blipFill>
          <a:blip r:embed="rId2"/>
          <a:stretch>
            <a:fillRect/>
          </a:stretch>
        </p:blipFill>
        <p:spPr>
          <a:xfrm>
            <a:off x="4566147" y="3106578"/>
            <a:ext cx="3856276" cy="2060030"/>
          </a:xfrm>
          <a:prstGeom prst="rect">
            <a:avLst/>
          </a:prstGeom>
        </p:spPr>
      </p:pic>
    </p:spTree>
    <p:extLst>
      <p:ext uri="{BB962C8B-B14F-4D97-AF65-F5344CB8AC3E}">
        <p14:creationId xmlns:p14="http://schemas.microsoft.com/office/powerpoint/2010/main" val="1634050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628650" y="1618060"/>
            <a:ext cx="8083154" cy="3871913"/>
          </a:xfrm>
        </p:spPr>
        <p:txBody>
          <a:bodyPr/>
          <a:lstStyle/>
          <a:p>
            <a:pPr marL="0" indent="0" algn="ctr">
              <a:buNone/>
            </a:pPr>
            <a:r>
              <a:rPr lang="it-IT" sz="2400" dirty="0">
                <a:solidFill>
                  <a:srgbClr val="FF0000"/>
                </a:solidFill>
              </a:rPr>
              <a:t>Circolare N. 981 del 18/06/2018-MEF</a:t>
            </a:r>
          </a:p>
          <a:p>
            <a:pPr marL="0" indent="0" algn="ctr">
              <a:buNone/>
            </a:pPr>
            <a:r>
              <a:rPr lang="it-IT" sz="2400" dirty="0">
                <a:solidFill>
                  <a:srgbClr val="FF0000"/>
                </a:solidFill>
              </a:rPr>
              <a:t> </a:t>
            </a:r>
          </a:p>
          <a:p>
            <a:pPr marL="0" indent="0" algn="ctr">
              <a:buNone/>
            </a:pPr>
            <a:endParaRPr lang="it-IT" dirty="0"/>
          </a:p>
          <a:p>
            <a:pPr marL="0" indent="0" algn="ctr">
              <a:buNone/>
            </a:pPr>
            <a:endParaRPr lang="it-IT" dirty="0"/>
          </a:p>
          <a:p>
            <a:pPr marL="0" indent="0" algn="ctr">
              <a:buNone/>
            </a:pPr>
            <a:r>
              <a:rPr lang="it-IT" i="1" dirty="0"/>
              <a:t>Integrazione delle Linee guida di cui alla Circolare 972/2015 in tema di accertamenti medico-legali di idoneità al servizio da parte delle Commissioni Mediche di Verifica </a:t>
            </a:r>
          </a:p>
        </p:txBody>
      </p:sp>
      <p:sp>
        <p:nvSpPr>
          <p:cNvPr id="4" name="Freccia giù 3">
            <a:extLst>
              <a:ext uri="{FF2B5EF4-FFF2-40B4-BE49-F238E27FC236}">
                <a16:creationId xmlns:a16="http://schemas.microsoft.com/office/drawing/2014/main" id="{5069F106-7014-204C-B500-D1DD3CAF74CC}"/>
              </a:ext>
            </a:extLst>
          </p:cNvPr>
          <p:cNvSpPr/>
          <p:nvPr/>
        </p:nvSpPr>
        <p:spPr>
          <a:xfrm>
            <a:off x="4390263" y="2245329"/>
            <a:ext cx="363474" cy="733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Tree>
    <p:extLst>
      <p:ext uri="{BB962C8B-B14F-4D97-AF65-F5344CB8AC3E}">
        <p14:creationId xmlns:p14="http://schemas.microsoft.com/office/powerpoint/2010/main" val="1364835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FCE169-4276-4005-8C82-CCC9C80C4F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1203552"/>
            <a:ext cx="5006339" cy="139972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2" name="Titolo 1">
            <a:extLst>
              <a:ext uri="{FF2B5EF4-FFF2-40B4-BE49-F238E27FC236}">
                <a16:creationId xmlns:a16="http://schemas.microsoft.com/office/drawing/2014/main" id="{0CD4E474-1A0C-6247-BB90-66D15286159F}"/>
              </a:ext>
            </a:extLst>
          </p:cNvPr>
          <p:cNvSpPr>
            <a:spLocks noGrp="1"/>
          </p:cNvSpPr>
          <p:nvPr>
            <p:ph type="title"/>
          </p:nvPr>
        </p:nvSpPr>
        <p:spPr>
          <a:xfrm>
            <a:off x="547617" y="1404867"/>
            <a:ext cx="4568057" cy="1067153"/>
          </a:xfrm>
        </p:spPr>
        <p:txBody>
          <a:bodyPr>
            <a:normAutofit/>
          </a:bodyPr>
          <a:lstStyle/>
          <a:p>
            <a:r>
              <a:rPr lang="it-IT">
                <a:solidFill>
                  <a:srgbClr val="FFFFFF"/>
                </a:solidFill>
              </a:rPr>
              <a:t>IDONEITA’</a:t>
            </a:r>
          </a:p>
        </p:txBody>
      </p:sp>
      <p:pic>
        <p:nvPicPr>
          <p:cNvPr id="5" name="Immagine 4" descr="Immagine che contiene persona, abbigliamento, maglietta&#10;&#10;Descrizione generata automaticamente">
            <a:extLst>
              <a:ext uri="{FF2B5EF4-FFF2-40B4-BE49-F238E27FC236}">
                <a16:creationId xmlns:a16="http://schemas.microsoft.com/office/drawing/2014/main" id="{A8E9FB16-7877-4745-A237-F9B4525D9947}"/>
              </a:ext>
            </a:extLst>
          </p:cNvPr>
          <p:cNvPicPr>
            <a:picLocks noChangeAspect="1"/>
          </p:cNvPicPr>
          <p:nvPr/>
        </p:nvPicPr>
        <p:blipFill>
          <a:blip r:embed="rId2"/>
          <a:stretch>
            <a:fillRect/>
          </a:stretch>
        </p:blipFill>
        <p:spPr>
          <a:xfrm>
            <a:off x="344191" y="3513259"/>
            <a:ext cx="3309333" cy="1344416"/>
          </a:xfrm>
          <a:prstGeom prst="rect">
            <a:avLst/>
          </a:prstGeom>
        </p:spPr>
      </p:pic>
      <p:sp>
        <p:nvSpPr>
          <p:cNvPr id="17" name="Rectangle 16">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3783" y="2717968"/>
            <a:ext cx="1609521" cy="1424177"/>
          </a:xfrm>
          <a:prstGeom prst="rect">
            <a:avLst/>
          </a:prstGeom>
          <a:solidFill>
            <a:srgbClr val="C33C6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9" name="Rectangle 18">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3782" y="4244610"/>
            <a:ext cx="1603553" cy="1408358"/>
          </a:xfrm>
          <a:prstGeom prst="rect">
            <a:avLst/>
          </a:prstGeom>
          <a:solidFill>
            <a:srgbClr val="38435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3564" y="1194916"/>
            <a:ext cx="3316246" cy="4461644"/>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lumMod val="85000"/>
                </a:prstClr>
              </a:solidFill>
              <a:latin typeface="Calibri" panose="020F0502020204030204"/>
            </a:endParaRPr>
          </a:p>
        </p:txBody>
      </p:sp>
      <p:sp>
        <p:nvSpPr>
          <p:cNvPr id="3" name="Segnaposto contenuto 2">
            <a:extLst>
              <a:ext uri="{FF2B5EF4-FFF2-40B4-BE49-F238E27FC236}">
                <a16:creationId xmlns:a16="http://schemas.microsoft.com/office/drawing/2014/main" id="{5EC9CEE1-FE91-E144-8DAC-5563C77C625B}"/>
              </a:ext>
            </a:extLst>
          </p:cNvPr>
          <p:cNvSpPr>
            <a:spLocks noGrp="1"/>
          </p:cNvSpPr>
          <p:nvPr>
            <p:ph idx="1"/>
          </p:nvPr>
        </p:nvSpPr>
        <p:spPr>
          <a:xfrm>
            <a:off x="5821229" y="1532582"/>
            <a:ext cx="2635566" cy="3786313"/>
          </a:xfrm>
        </p:spPr>
        <p:txBody>
          <a:bodyPr anchor="ctr">
            <a:normAutofit fontScale="92500" lnSpcReduction="10000"/>
          </a:bodyPr>
          <a:lstStyle/>
          <a:p>
            <a:pPr marL="0" indent="0" algn="ctr">
              <a:buNone/>
            </a:pPr>
            <a:r>
              <a:rPr lang="it-IT" sz="1650" dirty="0"/>
              <a:t>somma delle capacità che permettono ad un individuo, con sufficiente validità, di soddisfare un determinato requisito</a:t>
            </a:r>
          </a:p>
          <a:p>
            <a:pPr marL="0" indent="0" algn="just">
              <a:buNone/>
            </a:pPr>
            <a:endParaRPr lang="it-IT" sz="1650" dirty="0"/>
          </a:p>
          <a:p>
            <a:pPr marL="0" indent="0" algn="just">
              <a:buNone/>
            </a:pPr>
            <a:r>
              <a:rPr lang="it-IT" sz="1650" dirty="0"/>
              <a:t> </a:t>
            </a:r>
          </a:p>
          <a:p>
            <a:pPr marL="0" indent="0" algn="just">
              <a:buNone/>
            </a:pPr>
            <a:r>
              <a:rPr lang="it-IT" sz="1650" dirty="0">
                <a:solidFill>
                  <a:srgbClr val="FF0000"/>
                </a:solidFill>
              </a:rPr>
              <a:t>l’idoneità lavorativa è quindi rappresentata dall’insieme delle capacità allo svolgimento di una determinata attività lavorativa e delle specifiche mansioni ad essa connesse </a:t>
            </a:r>
            <a:r>
              <a:rPr lang="it-IT" sz="1650" dirty="0"/>
              <a:t>(senza rischi concreti per la salute del lavoratore e dell’ambiente di lavoro cioè i colleghi di lavoro e l’utenza)</a:t>
            </a:r>
          </a:p>
        </p:txBody>
      </p:sp>
      <p:sp>
        <p:nvSpPr>
          <p:cNvPr id="4" name="Freccia giù 3">
            <a:extLst>
              <a:ext uri="{FF2B5EF4-FFF2-40B4-BE49-F238E27FC236}">
                <a16:creationId xmlns:a16="http://schemas.microsoft.com/office/drawing/2014/main" id="{849A214A-1B57-D443-8D2A-17765FF0BFEB}"/>
              </a:ext>
            </a:extLst>
          </p:cNvPr>
          <p:cNvSpPr/>
          <p:nvPr/>
        </p:nvSpPr>
        <p:spPr>
          <a:xfrm>
            <a:off x="6957275" y="2666189"/>
            <a:ext cx="363474" cy="5558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Tree>
    <p:extLst>
      <p:ext uri="{BB962C8B-B14F-4D97-AF65-F5344CB8AC3E}">
        <p14:creationId xmlns:p14="http://schemas.microsoft.com/office/powerpoint/2010/main" val="9692854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286250"/>
            <a:ext cx="5293730" cy="1473200"/>
          </a:xfrm>
          <a:prstGeom prst="rect">
            <a:avLst/>
          </a:prstGeom>
          <a:solidFill>
            <a:srgbClr val="6A5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olo 1">
            <a:extLst>
              <a:ext uri="{FF2B5EF4-FFF2-40B4-BE49-F238E27FC236}">
                <a16:creationId xmlns:a16="http://schemas.microsoft.com/office/drawing/2014/main" id="{CE38FC19-7066-1748-A7C0-8096C5E95E5D}"/>
              </a:ext>
            </a:extLst>
          </p:cNvPr>
          <p:cNvSpPr>
            <a:spLocks noGrp="1"/>
          </p:cNvSpPr>
          <p:nvPr>
            <p:ph type="title"/>
          </p:nvPr>
        </p:nvSpPr>
        <p:spPr>
          <a:xfrm>
            <a:off x="393192" y="4432554"/>
            <a:ext cx="4945642" cy="1218908"/>
          </a:xfrm>
        </p:spPr>
        <p:txBody>
          <a:bodyPr>
            <a:normAutofit/>
          </a:bodyPr>
          <a:lstStyle/>
          <a:p>
            <a:pPr algn="r"/>
            <a:r>
              <a:rPr lang="it-IT">
                <a:solidFill>
                  <a:srgbClr val="FFFFFF"/>
                </a:solidFill>
              </a:rPr>
              <a:t>CAPACITA’ LAVORATIVA SPECIFICA</a:t>
            </a:r>
          </a:p>
        </p:txBody>
      </p:sp>
      <p:pic>
        <p:nvPicPr>
          <p:cNvPr id="5" name="Immagine 4" descr="Immagine che contiene camminando, pavimento&#10;&#10;Descrizione generata automaticamente">
            <a:extLst>
              <a:ext uri="{FF2B5EF4-FFF2-40B4-BE49-F238E27FC236}">
                <a16:creationId xmlns:a16="http://schemas.microsoft.com/office/drawing/2014/main" id="{8476CBB6-07C9-5C4C-9EC6-B8C2D22FBDAA}"/>
              </a:ext>
            </a:extLst>
          </p:cNvPr>
          <p:cNvPicPr>
            <a:picLocks noChangeAspect="1"/>
          </p:cNvPicPr>
          <p:nvPr/>
        </p:nvPicPr>
        <p:blipFill rotWithShape="1">
          <a:blip r:embed="rId2">
            <a:extLst/>
          </a:blip>
          <a:srcRect t="7044" r="2" b="7085"/>
          <a:stretch/>
        </p:blipFill>
        <p:spPr>
          <a:xfrm>
            <a:off x="245660" y="1098550"/>
            <a:ext cx="5293730" cy="3080544"/>
          </a:xfrm>
          <a:prstGeom prst="rect">
            <a:avLst/>
          </a:prstGeom>
        </p:spPr>
      </p:pic>
      <p:sp>
        <p:nvSpPr>
          <p:cNvPr id="21" name="Rectangle 20">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1098549"/>
            <a:ext cx="3251710" cy="46609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FAC2DE6A-5B9A-244A-9149-7EEF6E8B087E}"/>
              </a:ext>
            </a:extLst>
          </p:cNvPr>
          <p:cNvSpPr>
            <a:spLocks noGrp="1"/>
          </p:cNvSpPr>
          <p:nvPr>
            <p:ph idx="1"/>
          </p:nvPr>
        </p:nvSpPr>
        <p:spPr>
          <a:xfrm>
            <a:off x="5863905" y="1545544"/>
            <a:ext cx="2886904" cy="3639272"/>
          </a:xfrm>
        </p:spPr>
        <p:txBody>
          <a:bodyPr anchor="ctr">
            <a:normAutofit/>
          </a:bodyPr>
          <a:lstStyle/>
          <a:p>
            <a:pPr marL="0" indent="0" algn="ctr">
              <a:buNone/>
            </a:pPr>
            <a:r>
              <a:rPr lang="it-IT" sz="1500" dirty="0">
                <a:solidFill>
                  <a:srgbClr val="FFFFFF"/>
                </a:solidFill>
              </a:rPr>
              <a:t>Il parametro valutativo fa quindi riferimento alla </a:t>
            </a:r>
            <a:r>
              <a:rPr lang="it-IT" sz="1500" dirty="0">
                <a:solidFill>
                  <a:srgbClr val="FF0000"/>
                </a:solidFill>
              </a:rPr>
              <a:t>capacità lavorativa specifica</a:t>
            </a:r>
            <a:r>
              <a:rPr lang="it-IT" sz="1500" dirty="0">
                <a:solidFill>
                  <a:srgbClr val="FFFFFF"/>
                </a:solidFill>
              </a:rPr>
              <a:t> </a:t>
            </a:r>
          </a:p>
          <a:p>
            <a:pPr marL="0" indent="0" algn="just">
              <a:buNone/>
            </a:pPr>
            <a:endParaRPr lang="it-IT" sz="1500" dirty="0">
              <a:solidFill>
                <a:srgbClr val="FFFFFF"/>
              </a:solidFill>
            </a:endParaRPr>
          </a:p>
          <a:p>
            <a:pPr marL="0" indent="0" algn="just">
              <a:buNone/>
            </a:pPr>
            <a:r>
              <a:rPr lang="it-IT" sz="1500" dirty="0">
                <a:solidFill>
                  <a:srgbClr val="FFFFFF"/>
                </a:solidFill>
              </a:rPr>
              <a:t> 1) sia attraverso lo svolgimento delle </a:t>
            </a:r>
            <a:r>
              <a:rPr lang="it-IT" sz="1500" dirty="0">
                <a:solidFill>
                  <a:srgbClr val="FFFF00"/>
                </a:solidFill>
              </a:rPr>
              <a:t>mansioni dell’inquadramento professionale</a:t>
            </a:r>
            <a:r>
              <a:rPr lang="it-IT" sz="1500" dirty="0">
                <a:solidFill>
                  <a:srgbClr val="FFFFFF"/>
                </a:solidFill>
              </a:rPr>
              <a:t> </a:t>
            </a:r>
          </a:p>
          <a:p>
            <a:pPr marL="0" indent="0" algn="just">
              <a:buNone/>
            </a:pPr>
            <a:endParaRPr lang="it-IT" sz="1500" dirty="0">
              <a:solidFill>
                <a:srgbClr val="FFFFFF"/>
              </a:solidFill>
            </a:endParaRPr>
          </a:p>
          <a:p>
            <a:pPr marL="0" indent="0" algn="just">
              <a:buNone/>
            </a:pPr>
            <a:r>
              <a:rPr lang="it-IT" sz="1500" dirty="0">
                <a:solidFill>
                  <a:srgbClr val="FFFFFF"/>
                </a:solidFill>
              </a:rPr>
              <a:t>2) sia tenuto conto delle </a:t>
            </a:r>
            <a:r>
              <a:rPr lang="it-IT" sz="1500" dirty="0">
                <a:solidFill>
                  <a:srgbClr val="FFFF00"/>
                </a:solidFill>
              </a:rPr>
              <a:t>attitudini professionali</a:t>
            </a:r>
          </a:p>
          <a:p>
            <a:pPr marL="0" indent="0">
              <a:buNone/>
            </a:pPr>
            <a:r>
              <a:rPr lang="it-IT" sz="1500" dirty="0">
                <a:solidFill>
                  <a:srgbClr val="FFFFFF"/>
                </a:solidFill>
              </a:rPr>
              <a:t>  </a:t>
            </a:r>
          </a:p>
        </p:txBody>
      </p:sp>
    </p:spTree>
    <p:extLst>
      <p:ext uri="{BB962C8B-B14F-4D97-AF65-F5344CB8AC3E}">
        <p14:creationId xmlns:p14="http://schemas.microsoft.com/office/powerpoint/2010/main" val="617141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1210444"/>
            <a:ext cx="3285757"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defRPr/>
            </a:pPr>
            <a:endParaRPr lang="en-US" sz="1350">
              <a:solidFill>
                <a:prstClr val="white"/>
              </a:solidFill>
              <a:latin typeface="Calibri" panose="020F0502020204030204"/>
            </a:endParaRPr>
          </a:p>
        </p:txBody>
      </p:sp>
      <p:sp>
        <p:nvSpPr>
          <p:cNvPr id="2" name="Titolo 1">
            <a:extLst>
              <a:ext uri="{FF2B5EF4-FFF2-40B4-BE49-F238E27FC236}">
                <a16:creationId xmlns:a16="http://schemas.microsoft.com/office/drawing/2014/main" id="{FA2B0AFD-ABD7-4746-8275-44D6E58FE6F6}"/>
              </a:ext>
            </a:extLst>
          </p:cNvPr>
          <p:cNvSpPr>
            <a:spLocks noGrp="1"/>
          </p:cNvSpPr>
          <p:nvPr>
            <p:ph type="title"/>
          </p:nvPr>
        </p:nvSpPr>
        <p:spPr>
          <a:xfrm>
            <a:off x="647272" y="1616253"/>
            <a:ext cx="2562119" cy="3596556"/>
          </a:xfrm>
        </p:spPr>
        <p:txBody>
          <a:bodyPr>
            <a:normAutofit/>
          </a:bodyPr>
          <a:lstStyle/>
          <a:p>
            <a:r>
              <a:rPr lang="it-IT" dirty="0">
                <a:solidFill>
                  <a:srgbClr val="FFFFFF"/>
                </a:solidFill>
              </a:rPr>
              <a:t>INIDONEITA’</a:t>
            </a:r>
          </a:p>
        </p:txBody>
      </p:sp>
      <p:graphicFrame>
        <p:nvGraphicFramePr>
          <p:cNvPr id="5" name="Segnaposto contenuto 2">
            <a:extLst>
              <a:ext uri="{FF2B5EF4-FFF2-40B4-BE49-F238E27FC236}">
                <a16:creationId xmlns:a16="http://schemas.microsoft.com/office/drawing/2014/main" id="{181A7FF7-82D2-4458-AE17-07C53E52FCAD}"/>
              </a:ext>
            </a:extLst>
          </p:cNvPr>
          <p:cNvGraphicFramePr>
            <a:graphicFrameLocks noGrp="1"/>
          </p:cNvGraphicFramePr>
          <p:nvPr>
            <p:ph idx="1"/>
            <p:extLst/>
          </p:nvPr>
        </p:nvGraphicFramePr>
        <p:xfrm>
          <a:off x="3895725" y="1210443"/>
          <a:ext cx="4885203" cy="4414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343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4076DE-F7C3-7047-9FC3-BAD4A4781C5C}"/>
              </a:ext>
            </a:extLst>
          </p:cNvPr>
          <p:cNvSpPr>
            <a:spLocks noGrp="1"/>
          </p:cNvSpPr>
          <p:nvPr>
            <p:ph type="title"/>
          </p:nvPr>
        </p:nvSpPr>
        <p:spPr>
          <a:xfrm>
            <a:off x="1135719" y="1242459"/>
            <a:ext cx="7420600" cy="773412"/>
          </a:xfrm>
        </p:spPr>
        <p:txBody>
          <a:bodyPr anchor="b">
            <a:normAutofit/>
          </a:bodyPr>
          <a:lstStyle/>
          <a:p>
            <a:pPr algn="ctr"/>
            <a:r>
              <a:rPr lang="it-IT" dirty="0">
                <a:solidFill>
                  <a:srgbClr val="FF0000"/>
                </a:solidFill>
              </a:rPr>
              <a:t>Inidoneità relativa</a:t>
            </a:r>
          </a:p>
        </p:txBody>
      </p:sp>
      <p:pic>
        <p:nvPicPr>
          <p:cNvPr id="5" name="Immagine 4" descr="Immagine che contiene interni, sedendo&#10;&#10;Descrizione generata automaticamente">
            <a:extLst>
              <a:ext uri="{FF2B5EF4-FFF2-40B4-BE49-F238E27FC236}">
                <a16:creationId xmlns:a16="http://schemas.microsoft.com/office/drawing/2014/main" id="{28AAEAF6-A20B-6D4F-BD4A-A08C42646656}"/>
              </a:ext>
            </a:extLst>
          </p:cNvPr>
          <p:cNvPicPr>
            <a:picLocks noChangeAspect="1"/>
          </p:cNvPicPr>
          <p:nvPr/>
        </p:nvPicPr>
        <p:blipFill>
          <a:blip r:embed="rId2"/>
          <a:stretch>
            <a:fillRect/>
          </a:stretch>
        </p:blipFill>
        <p:spPr>
          <a:xfrm>
            <a:off x="1135720" y="2854529"/>
            <a:ext cx="3802037" cy="1955680"/>
          </a:xfrm>
          <a:prstGeom prst="rect">
            <a:avLst/>
          </a:prstGeom>
        </p:spPr>
      </p:pic>
      <p:sp>
        <p:nvSpPr>
          <p:cNvPr id="15" name="Freeform: Shape 14">
            <a:extLst>
              <a:ext uri="{FF2B5EF4-FFF2-40B4-BE49-F238E27FC236}">
                <a16:creationId xmlns:a16="http://schemas.microsoft.com/office/drawing/2014/main" id="{C607803A-4E99-444E-94F7-8785CDDF5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85116" y="2270284"/>
            <a:ext cx="2456751" cy="2139981"/>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7" name="Freeform: Shape 16">
            <a:extLst>
              <a:ext uri="{FF2B5EF4-FFF2-40B4-BE49-F238E27FC236}">
                <a16:creationId xmlns:a16="http://schemas.microsoft.com/office/drawing/2014/main" id="{2989BE6A-C309-418E-8ADD-1616A98057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1867" y="3274147"/>
            <a:ext cx="2432214" cy="2121117"/>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defTabSz="685800">
              <a:defRPr/>
            </a:pPr>
            <a:endParaRPr lang="en-US" sz="1350">
              <a:solidFill>
                <a:prstClr val="black"/>
              </a:solidFill>
              <a:latin typeface="Calibri" panose="020F0502020204030204"/>
            </a:endParaRPr>
          </a:p>
        </p:txBody>
      </p:sp>
      <p:sp>
        <p:nvSpPr>
          <p:cNvPr id="3" name="Segnaposto contenuto 2">
            <a:extLst>
              <a:ext uri="{FF2B5EF4-FFF2-40B4-BE49-F238E27FC236}">
                <a16:creationId xmlns:a16="http://schemas.microsoft.com/office/drawing/2014/main" id="{79239EDA-C4DE-EA48-914C-A40E6146B0A1}"/>
              </a:ext>
            </a:extLst>
          </p:cNvPr>
          <p:cNvSpPr>
            <a:spLocks noGrp="1"/>
          </p:cNvSpPr>
          <p:nvPr>
            <p:ph idx="1"/>
          </p:nvPr>
        </p:nvSpPr>
        <p:spPr>
          <a:xfrm>
            <a:off x="5836030" y="2566614"/>
            <a:ext cx="2720297" cy="2540359"/>
          </a:xfrm>
        </p:spPr>
        <p:txBody>
          <a:bodyPr anchor="ctr">
            <a:normAutofit/>
          </a:bodyPr>
          <a:lstStyle/>
          <a:p>
            <a:pPr marL="0" indent="0" algn="just">
              <a:buNone/>
            </a:pPr>
            <a:r>
              <a:rPr lang="it-IT" sz="1425" dirty="0"/>
              <a:t>La CMV non ha il compito di individuare quali siano le mansioni praticabili dal dipendente, bensì </a:t>
            </a:r>
            <a:r>
              <a:rPr lang="it-IT" sz="1425" i="1" dirty="0"/>
              <a:t>dovrà precisare quali siano le mansioni controindicate e cioè pregiudizievoli</a:t>
            </a:r>
            <a:r>
              <a:rPr lang="it-IT" sz="1425" dirty="0"/>
              <a:t>, in quanto </a:t>
            </a:r>
            <a:r>
              <a:rPr lang="it-IT" sz="1425" u="sng" dirty="0">
                <a:solidFill>
                  <a:srgbClr val="FF0000"/>
                </a:solidFill>
              </a:rPr>
              <a:t>incompatibili</a:t>
            </a:r>
            <a:r>
              <a:rPr lang="it-IT" sz="1425" dirty="0"/>
              <a:t> con la residua efficienza psico-fisica o comunque foriere di </a:t>
            </a:r>
            <a:r>
              <a:rPr lang="it-IT" sz="1425" u="sng" dirty="0">
                <a:solidFill>
                  <a:srgbClr val="FF0000"/>
                </a:solidFill>
              </a:rPr>
              <a:t>probabile aggravamento </a:t>
            </a:r>
            <a:r>
              <a:rPr lang="it-IT" sz="1425" dirty="0"/>
              <a:t>della infermità causa della riscontrata  inidoneità relativa </a:t>
            </a:r>
          </a:p>
        </p:txBody>
      </p:sp>
    </p:spTree>
    <p:extLst>
      <p:ext uri="{BB962C8B-B14F-4D97-AF65-F5344CB8AC3E}">
        <p14:creationId xmlns:p14="http://schemas.microsoft.com/office/powerpoint/2010/main" val="35351492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85725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857250"/>
            <a:ext cx="8413996" cy="51435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857250"/>
            <a:ext cx="8078814" cy="51435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 name="Titolo 1">
            <a:extLst>
              <a:ext uri="{FF2B5EF4-FFF2-40B4-BE49-F238E27FC236}">
                <a16:creationId xmlns:a16="http://schemas.microsoft.com/office/drawing/2014/main" id="{529E1146-0050-7744-B2E5-ABA4CB87FFD4}"/>
              </a:ext>
            </a:extLst>
          </p:cNvPr>
          <p:cNvSpPr>
            <a:spLocks noGrp="1"/>
          </p:cNvSpPr>
          <p:nvPr>
            <p:ph type="title"/>
          </p:nvPr>
        </p:nvSpPr>
        <p:spPr>
          <a:xfrm>
            <a:off x="1852864" y="1131094"/>
            <a:ext cx="6808536" cy="994172"/>
          </a:xfrm>
        </p:spPr>
        <p:txBody>
          <a:bodyPr>
            <a:normAutofit/>
          </a:bodyPr>
          <a:lstStyle/>
          <a:p>
            <a:r>
              <a:rPr lang="it-IT" dirty="0"/>
              <a:t>Giudizi idoneativi (Circ. MEF 972/2015)</a:t>
            </a:r>
          </a:p>
        </p:txBody>
      </p:sp>
      <p:pic>
        <p:nvPicPr>
          <p:cNvPr id="4" name="Immagine 3">
            <a:extLst>
              <a:ext uri="{FF2B5EF4-FFF2-40B4-BE49-F238E27FC236}">
                <a16:creationId xmlns:a16="http://schemas.microsoft.com/office/drawing/2014/main" id="{E4194BBD-E4BC-3344-AF01-142271866384}"/>
              </a:ext>
            </a:extLst>
          </p:cNvPr>
          <p:cNvPicPr>
            <a:picLocks noChangeAspect="1"/>
          </p:cNvPicPr>
          <p:nvPr/>
        </p:nvPicPr>
        <p:blipFill>
          <a:blip r:embed="rId2"/>
          <a:stretch>
            <a:fillRect/>
          </a:stretch>
        </p:blipFill>
        <p:spPr>
          <a:xfrm>
            <a:off x="360045" y="2535715"/>
            <a:ext cx="2569468" cy="1786210"/>
          </a:xfrm>
          <a:prstGeom prst="rect">
            <a:avLst/>
          </a:prstGeom>
        </p:spPr>
      </p:pic>
      <p:sp>
        <p:nvSpPr>
          <p:cNvPr id="3" name="Segnaposto contenuto 2">
            <a:extLst>
              <a:ext uri="{FF2B5EF4-FFF2-40B4-BE49-F238E27FC236}">
                <a16:creationId xmlns:a16="http://schemas.microsoft.com/office/drawing/2014/main" id="{D706534A-F14D-3846-81EF-6D68687CEA6F}"/>
              </a:ext>
            </a:extLst>
          </p:cNvPr>
          <p:cNvSpPr>
            <a:spLocks noGrp="1"/>
          </p:cNvSpPr>
          <p:nvPr>
            <p:ph idx="1"/>
          </p:nvPr>
        </p:nvSpPr>
        <p:spPr>
          <a:xfrm>
            <a:off x="3116179" y="2374201"/>
            <a:ext cx="5775158" cy="3115771"/>
          </a:xfrm>
        </p:spPr>
        <p:txBody>
          <a:bodyPr>
            <a:normAutofit fontScale="92500" lnSpcReduction="10000"/>
          </a:bodyPr>
          <a:lstStyle/>
          <a:p>
            <a:r>
              <a:rPr lang="it-IT" sz="1050" dirty="0"/>
              <a:t>1</a:t>
            </a:r>
            <a:r>
              <a:rPr lang="it-IT" sz="1050" dirty="0">
                <a:solidFill>
                  <a:srgbClr val="FFFF00"/>
                </a:solidFill>
              </a:rPr>
              <a:t>.  Si   Idoneo   al  servizio</a:t>
            </a:r>
            <a:r>
              <a:rPr lang="it-IT" sz="1050" dirty="0"/>
              <a:t>   </a:t>
            </a:r>
            <a:br>
              <a:rPr lang="it-IT" sz="1050" dirty="0"/>
            </a:br>
            <a:r>
              <a:rPr lang="it-IT" sz="1050" dirty="0"/>
              <a:t> </a:t>
            </a:r>
          </a:p>
          <a:p>
            <a:r>
              <a:rPr lang="it-IT" sz="1050" dirty="0"/>
              <a:t>2.   </a:t>
            </a:r>
            <a:r>
              <a:rPr lang="it-IT" sz="1050" dirty="0">
                <a:solidFill>
                  <a:srgbClr val="FFFF00"/>
                </a:solidFill>
              </a:rPr>
              <a:t>SI  idoneo  al  servizio</a:t>
            </a:r>
            <a:r>
              <a:rPr lang="it-IT" sz="1050" dirty="0"/>
              <a:t>,   fatte   salve  le  prescrizioni   del  medico  competente   </a:t>
            </a:r>
            <a:br>
              <a:rPr lang="it-IT" sz="1050" dirty="0"/>
            </a:br>
            <a:r>
              <a:rPr lang="it-IT" sz="1050" dirty="0"/>
              <a:t> </a:t>
            </a:r>
          </a:p>
          <a:p>
            <a:r>
              <a:rPr lang="it-IT" sz="1050" dirty="0"/>
              <a:t>3.   </a:t>
            </a:r>
            <a:r>
              <a:rPr lang="it-IT" sz="1050" dirty="0">
                <a:solidFill>
                  <a:srgbClr val="FFFF00"/>
                </a:solidFill>
              </a:rPr>
              <a:t>NON   idoneo   temporaneamente    al   servizio   in   modo   assoluto</a:t>
            </a:r>
            <a:r>
              <a:rPr lang="it-IT" sz="1050" dirty="0"/>
              <a:t>    fino  alla  data  del……  </a:t>
            </a:r>
          </a:p>
          <a:p>
            <a:r>
              <a:rPr lang="it-IT" sz="1050" dirty="0"/>
              <a:t>4.   </a:t>
            </a:r>
            <a:r>
              <a:rPr lang="it-IT" sz="1050" dirty="0">
                <a:solidFill>
                  <a:srgbClr val="FFFF00"/>
                </a:solidFill>
              </a:rPr>
              <a:t>NON   idoneo   permanentemente/temporaneamente al   servizio    in   modo   relativo</a:t>
            </a:r>
            <a:r>
              <a:rPr lang="it-IT" sz="1050" dirty="0"/>
              <a:t>    fino   alla   data   del….  allo   svolgimento   delle   seguenti  mansioni   proprie  del  profilo   professionale   di  appartenenza:   </a:t>
            </a:r>
            <a:r>
              <a:rPr lang="it-IT" sz="1050" i="1" dirty="0"/>
              <a:t>(Indicare  le mansioni/attività espressamente indicate dal mansionario)   </a:t>
            </a:r>
            <a:r>
              <a:rPr lang="it-IT" sz="1050" dirty="0"/>
              <a:t/>
            </a:r>
            <a:br>
              <a:rPr lang="it-IT" sz="1050" dirty="0"/>
            </a:br>
            <a:r>
              <a:rPr lang="it-IT" sz="1050" dirty="0"/>
              <a:t> </a:t>
            </a:r>
          </a:p>
          <a:p>
            <a:r>
              <a:rPr lang="it-IT" sz="1050" dirty="0"/>
              <a:t>5.  </a:t>
            </a:r>
            <a:r>
              <a:rPr lang="it-IT" sz="1050" dirty="0">
                <a:solidFill>
                  <a:srgbClr val="FFFF00"/>
                </a:solidFill>
              </a:rPr>
              <a:t> NON   idoneo   permanentemente/temporaneamente     al   servizio   in   modo   relativo   fino  alla  data  del  … allo  svolgimento   di  tutte    le  mansioni   proprie   o   equivalenti   del   profilo   di   inquadramento</a:t>
            </a:r>
            <a:r>
              <a:rPr lang="it-IT" sz="1050" dirty="0"/>
              <a:t>.   Controindicato   lo   svolgimento   di   ogni  mansione  che    </a:t>
            </a:r>
            <a:r>
              <a:rPr lang="it-IT" sz="1050" i="1" dirty="0"/>
              <a:t>(Precisare     in    modo  dettagliato  ogni   controindicazione   che    possa consentire all'Amministrazione di   </a:t>
            </a:r>
            <a:r>
              <a:rPr lang="it-IT" sz="1050" i="1" dirty="0" err="1"/>
              <a:t>ricognire</a:t>
            </a:r>
            <a:r>
              <a:rPr lang="it-IT" sz="1050" i="1" dirty="0"/>
              <a:t> mansioni compatibili </a:t>
            </a:r>
            <a:r>
              <a:rPr lang="it-IT" sz="1050" dirty="0"/>
              <a:t>e  </a:t>
            </a:r>
            <a:r>
              <a:rPr lang="it-IT" sz="1050" i="1" dirty="0"/>
              <a:t>diverse di   altro profilo da   conferire)    </a:t>
            </a:r>
            <a:r>
              <a:rPr lang="it-IT" sz="1050" dirty="0"/>
              <a:t/>
            </a:r>
            <a:br>
              <a:rPr lang="it-IT" sz="1050" dirty="0"/>
            </a:br>
            <a:endParaRPr lang="it-IT" sz="1050" dirty="0"/>
          </a:p>
          <a:p>
            <a:r>
              <a:rPr lang="it-IT" sz="1050" dirty="0"/>
              <a:t>6.  </a:t>
            </a:r>
            <a:r>
              <a:rPr lang="it-IT" sz="1050" dirty="0">
                <a:solidFill>
                  <a:srgbClr val="FFFF00"/>
                </a:solidFill>
              </a:rPr>
              <a:t> NON   idoneo   permanentemente    in   modo   assoluto   al   servizio</a:t>
            </a:r>
            <a:r>
              <a:rPr lang="it-IT" sz="1050" dirty="0"/>
              <a:t>   come   dipendente  di  amministrazione   Pubblica  ex  art. 55  </a:t>
            </a:r>
            <a:r>
              <a:rPr lang="it-IT" sz="1050" dirty="0" err="1"/>
              <a:t>octies</a:t>
            </a:r>
            <a:r>
              <a:rPr lang="it-IT" sz="1050" dirty="0"/>
              <a:t>  </a:t>
            </a:r>
            <a:r>
              <a:rPr lang="it-IT" sz="1050" dirty="0" err="1"/>
              <a:t>D.Lgs</a:t>
            </a:r>
            <a:r>
              <a:rPr lang="it-IT" sz="1050" dirty="0"/>
              <a:t>  165/2001   e  (se  previsto/richiesto  e ricorre il caso)  a  proficuo  lavoro.   </a:t>
            </a:r>
          </a:p>
          <a:p>
            <a:pPr marL="0" indent="0">
              <a:buNone/>
            </a:pPr>
            <a:r>
              <a:rPr lang="it-IT" sz="1050" dirty="0"/>
              <a:t> </a:t>
            </a:r>
          </a:p>
          <a:p>
            <a:endParaRPr lang="it-IT" sz="825" dirty="0"/>
          </a:p>
        </p:txBody>
      </p:sp>
    </p:spTree>
    <p:extLst>
      <p:ext uri="{BB962C8B-B14F-4D97-AF65-F5344CB8AC3E}">
        <p14:creationId xmlns:p14="http://schemas.microsoft.com/office/powerpoint/2010/main" val="3774930510"/>
      </p:ext>
    </p:extLst>
  </p:cSld>
  <p:clrMapOvr>
    <a:overrideClrMapping bg1="dk1" tx1="lt1" bg2="dk2" tx2="lt2" accent1="accent1" accent2="accent2" accent3="accent3" accent4="accent4" accent5="accent5" accent6="accent6" hlink="hlink" folHlink="folHlink"/>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0"/>
          <p:cNvSpPr>
            <a:spLocks noChangeArrowheads="1"/>
          </p:cNvSpPr>
          <p:nvPr/>
        </p:nvSpPr>
        <p:spPr bwMode="auto">
          <a:xfrm>
            <a:off x="8763000" y="6505575"/>
            <a:ext cx="381000" cy="352425"/>
          </a:xfrm>
          <a:prstGeom prst="ellipse">
            <a:avLst/>
          </a:prstGeom>
          <a:solidFill>
            <a:srgbClr val="CCFF33"/>
          </a:solidFill>
          <a:ln>
            <a:noFill/>
          </a:ln>
          <a:effectLs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it-IT"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21507" name="Segnaposto numero diapositiva 4"/>
          <p:cNvSpPr txBox="1">
            <a:spLocks noGrp="1"/>
          </p:cNvSpPr>
          <p:nvPr/>
        </p:nvSpPr>
        <p:spPr bwMode="auto">
          <a:xfrm>
            <a:off x="8778875" y="6546850"/>
            <a:ext cx="330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95000"/>
              </a:lnSpc>
              <a:spcBef>
                <a:spcPct val="0"/>
              </a:spcBef>
              <a:spcAft>
                <a:spcPct val="0"/>
              </a:spcAft>
              <a:buClrTx/>
              <a:buSzTx/>
              <a:buFontTx/>
              <a:buNone/>
              <a:tabLst/>
              <a:defRPr/>
            </a:pPr>
            <a:fld id="{731E1130-E0BC-417E-AFAB-F4A43E1C1913}" type="slidenum">
              <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95000"/>
                </a:lnSpc>
                <a:spcBef>
                  <a:spcPct val="0"/>
                </a:spcBef>
                <a:spcAft>
                  <a:spcPct val="0"/>
                </a:spcAft>
                <a:buClrTx/>
                <a:buSzTx/>
                <a:buFontTx/>
                <a:buNone/>
                <a:tabLst/>
                <a:defRPr/>
              </a:pPr>
              <a:t>9</a:t>
            </a:fld>
            <a:endParaRPr kumimoji="0" lang="it-IT" altLang="it-IT"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grpSp>
        <p:nvGrpSpPr>
          <p:cNvPr id="21508" name="Group 27"/>
          <p:cNvGrpSpPr>
            <a:grpSpLocks/>
          </p:cNvGrpSpPr>
          <p:nvPr/>
        </p:nvGrpSpPr>
        <p:grpSpPr bwMode="auto">
          <a:xfrm>
            <a:off x="2774950" y="914400"/>
            <a:ext cx="3646488" cy="666750"/>
            <a:chOff x="669" y="609"/>
            <a:chExt cx="2222" cy="428"/>
          </a:xfrm>
        </p:grpSpPr>
        <p:sp>
          <p:nvSpPr>
            <p:cNvPr id="21515" name="AutoShape 28"/>
            <p:cNvSpPr>
              <a:spLocks noChangeArrowheads="1"/>
            </p:cNvSpPr>
            <p:nvPr/>
          </p:nvSpPr>
          <p:spPr bwMode="auto">
            <a:xfrm>
              <a:off x="669" y="609"/>
              <a:ext cx="2222" cy="428"/>
            </a:xfrm>
            <a:prstGeom prst="bevel">
              <a:avLst>
                <a:gd name="adj" fmla="val 12500"/>
              </a:avLst>
            </a:prstGeom>
            <a:solidFill>
              <a:srgbClr val="BBE0E3"/>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7" name="Text Box 29"/>
            <p:cNvSpPr txBox="1">
              <a:spLocks noChangeArrowheads="1"/>
            </p:cNvSpPr>
            <p:nvPr/>
          </p:nvSpPr>
          <p:spPr bwMode="auto">
            <a:xfrm>
              <a:off x="670" y="692"/>
              <a:ext cx="2199" cy="277"/>
            </a:xfrm>
            <a:prstGeom prst="rect">
              <a:avLst/>
            </a:prstGeom>
            <a:noFill/>
            <a:ln>
              <a:noFill/>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200" b="0" i="0" u="none" strike="noStrike" kern="1200" cap="none" spc="0" normalizeH="0" baseline="0" noProof="0" dirty="0">
                  <a:ln>
                    <a:noFill/>
                  </a:ln>
                  <a:solidFill>
                    <a:srgbClr val="CC6600"/>
                  </a:solidFill>
                  <a:effectLst>
                    <a:outerShdw blurRad="38100" dist="38100" dir="2700000" algn="tl">
                      <a:srgbClr val="000000"/>
                    </a:outerShdw>
                  </a:effectLst>
                  <a:uLnTx/>
                  <a:uFillTx/>
                  <a:latin typeface="Arial Narrow" pitchFamily="34" charset="0"/>
                  <a:ea typeface="+mn-ea"/>
                  <a:cs typeface="+mn-cs"/>
                </a:rPr>
                <a:t>STRATEGIE TERAPEUTICHE</a:t>
              </a:r>
            </a:p>
          </p:txBody>
        </p:sp>
      </p:grpSp>
      <p:sp>
        <p:nvSpPr>
          <p:cNvPr id="21509" name="Rectangle 1027"/>
          <p:cNvSpPr txBox="1">
            <a:spLocks noChangeArrowheads="1"/>
          </p:cNvSpPr>
          <p:nvPr/>
        </p:nvSpPr>
        <p:spPr bwMode="auto">
          <a:xfrm>
            <a:off x="179388" y="2241550"/>
            <a:ext cx="8785225" cy="3636963"/>
          </a:xfrm>
          <a:prstGeom prst="rect">
            <a:avLst/>
          </a:prstGeom>
          <a:blipFill dpi="0" rotWithShape="1">
            <a:blip r:embed="rId3"/>
            <a:srcRect/>
            <a:tile tx="0" ty="0" sx="100000" sy="100000" flip="none" algn="tl"/>
          </a:blip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19" name="CasellaDiTesto 2"/>
          <p:cNvSpPr txBox="1">
            <a:spLocks noChangeArrowheads="1"/>
          </p:cNvSpPr>
          <p:nvPr/>
        </p:nvSpPr>
        <p:spPr bwMode="auto">
          <a:xfrm>
            <a:off x="344488" y="2309813"/>
            <a:ext cx="8496300" cy="34163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algn="just" defTabSz="914400" rtl="0" eaLnBrk="1" fontAlgn="base" latinLnBrk="0" hangingPunct="1">
              <a:lnSpc>
                <a:spcPct val="150000"/>
              </a:lnSpc>
              <a:spcBef>
                <a:spcPct val="0"/>
              </a:spcBef>
              <a:spcAft>
                <a:spcPct val="0"/>
              </a:spcAft>
              <a:buClrTx/>
              <a:buSzTx/>
              <a:buFont typeface="Wingdings" panose="05000000000000000000" pitchFamily="2" charset="2"/>
              <a:buChar char="§"/>
              <a:tabLst/>
              <a:defRPr/>
            </a:pPr>
            <a:r>
              <a:rPr kumimoji="0" lang="it-IT" sz="28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Trattamento Chirurgico</a:t>
            </a:r>
          </a:p>
          <a:p>
            <a:pPr marL="0" marR="0" lvl="0" indent="0" algn="just" defTabSz="914400" rtl="0" eaLnBrk="1" fontAlgn="base" latinLnBrk="0" hangingPunct="1">
              <a:lnSpc>
                <a:spcPct val="150000"/>
              </a:lnSpc>
              <a:spcBef>
                <a:spcPct val="0"/>
              </a:spcBef>
              <a:spcAft>
                <a:spcPct val="0"/>
              </a:spcAft>
              <a:buClrTx/>
              <a:buSzTx/>
              <a:buFontTx/>
              <a:buNone/>
              <a:tabLst/>
              <a:defRPr/>
            </a:pPr>
            <a:endParaRPr kumimoji="0" lang="it-IT" sz="20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endParaRPr>
          </a:p>
          <a:p>
            <a:pPr marL="457200" marR="0" lvl="0" indent="-457200" algn="just" defTabSz="914400" rtl="0" eaLnBrk="1" fontAlgn="base" latinLnBrk="0" hangingPunct="1">
              <a:lnSpc>
                <a:spcPct val="150000"/>
              </a:lnSpc>
              <a:spcBef>
                <a:spcPct val="0"/>
              </a:spcBef>
              <a:spcAft>
                <a:spcPct val="0"/>
              </a:spcAft>
              <a:buClrTx/>
              <a:buSzTx/>
              <a:buFont typeface="Wingdings" panose="05000000000000000000" pitchFamily="2" charset="2"/>
              <a:buChar char="§"/>
              <a:tabLst/>
              <a:defRPr/>
            </a:pPr>
            <a:r>
              <a:rPr kumimoji="0" lang="it-IT" sz="28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Trattamento Radiologico</a:t>
            </a:r>
          </a:p>
          <a:p>
            <a:pPr marL="0" marR="0" lvl="0" indent="0" algn="just" defTabSz="914400" rtl="0" eaLnBrk="1" fontAlgn="base" latinLnBrk="0" hangingPunct="1">
              <a:lnSpc>
                <a:spcPct val="150000"/>
              </a:lnSpc>
              <a:spcBef>
                <a:spcPct val="0"/>
              </a:spcBef>
              <a:spcAft>
                <a:spcPct val="0"/>
              </a:spcAft>
              <a:buClrTx/>
              <a:buSzTx/>
              <a:buFontTx/>
              <a:buNone/>
              <a:tabLst>
                <a:tab pos="536575" algn="l"/>
              </a:tabLst>
              <a:defRPr/>
            </a:pP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Radioterapia</a:t>
            </a:r>
          </a:p>
          <a:p>
            <a:pPr marL="457200" marR="0" lvl="0" indent="-457200" algn="just" defTabSz="914400" rtl="0" eaLnBrk="1" fontAlgn="base" latinLnBrk="0" hangingPunct="1">
              <a:lnSpc>
                <a:spcPct val="150000"/>
              </a:lnSpc>
              <a:spcBef>
                <a:spcPct val="0"/>
              </a:spcBef>
              <a:spcAft>
                <a:spcPct val="0"/>
              </a:spcAft>
              <a:buClrTx/>
              <a:buSzTx/>
              <a:buFont typeface="Wingdings" panose="05000000000000000000" pitchFamily="2" charset="2"/>
              <a:buChar char="§"/>
              <a:tabLst/>
              <a:defRPr/>
            </a:pPr>
            <a:r>
              <a:rPr kumimoji="0" lang="it-IT" sz="2800" b="1"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Narrow" pitchFamily="34" charset="0"/>
                <a:ea typeface="+mn-ea"/>
                <a:cs typeface="Times New Roman" pitchFamily="18" charset="0"/>
              </a:rPr>
              <a:t>Trattamento Farmacologico</a:t>
            </a:r>
          </a:p>
          <a:p>
            <a:pPr marL="0" marR="0" lvl="0" indent="0" algn="just" defTabSz="914400" rtl="0" eaLnBrk="1" fontAlgn="base" latinLnBrk="0" hangingPunct="1">
              <a:lnSpc>
                <a:spcPct val="150000"/>
              </a:lnSpc>
              <a:spcBef>
                <a:spcPct val="0"/>
              </a:spcBef>
              <a:spcAft>
                <a:spcPct val="0"/>
              </a:spcAft>
              <a:buClrTx/>
              <a:buSzTx/>
              <a:buFontTx/>
              <a:buNone/>
              <a:tabLst>
                <a:tab pos="536575" algn="l"/>
              </a:tabLst>
              <a:defRPr/>
            </a:pPr>
            <a:r>
              <a:rPr kumimoji="0" lang="it-IT" sz="2000" b="1" i="1" u="none" strike="noStrike" kern="1200" cap="none" spc="0" normalizeH="0" baseline="0" noProof="0" dirty="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Chemioterapici,  </a:t>
            </a:r>
            <a:r>
              <a:rPr kumimoji="0" lang="it-IT" sz="2000" b="1" i="1" u="none" strike="noStrike" kern="1200" cap="none" spc="0" normalizeH="0" baseline="0" noProof="0" dirty="0" err="1"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Immunoterapici</a:t>
            </a:r>
            <a:r>
              <a:rPr kumimoji="0" lang="it-IT" sz="2000" b="1" i="1" u="none" strike="noStrike" kern="1200" cap="none" spc="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rPr>
              <a:t>, Immunomodulatori, Ormoni, Citochine</a:t>
            </a:r>
            <a:endParaRPr kumimoji="0" lang="it-IT" sz="2000" b="1" i="1" u="none" strike="noStrike" kern="1200" cap="none" spc="-100" normalizeH="0" baseline="0" noProof="0" dirty="0" smtClean="0">
              <a:ln>
                <a:noFill/>
              </a:ln>
              <a:solidFill>
                <a:srgbClr val="000099">
                  <a:lumMod val="50000"/>
                </a:srgbClr>
              </a:solidFill>
              <a:effectLst>
                <a:outerShdw blurRad="38100" dist="38100" dir="2700000" algn="tl">
                  <a:srgbClr val="FFFFFF"/>
                </a:outerShdw>
              </a:effectLst>
              <a:uLnTx/>
              <a:uFillTx/>
              <a:latin typeface="Arial Narrow" pitchFamily="34" charset="0"/>
              <a:ea typeface="+mn-ea"/>
              <a:cs typeface="Times New Roman" pitchFamily="18" charset="0"/>
            </a:endParaRPr>
          </a:p>
        </p:txBody>
      </p:sp>
      <p:grpSp>
        <p:nvGrpSpPr>
          <p:cNvPr id="21511" name="Gruppo 3"/>
          <p:cNvGrpSpPr>
            <a:grpSpLocks/>
          </p:cNvGrpSpPr>
          <p:nvPr/>
        </p:nvGrpSpPr>
        <p:grpSpPr bwMode="auto">
          <a:xfrm>
            <a:off x="36513" y="44450"/>
            <a:ext cx="9058275" cy="522288"/>
            <a:chOff x="36709" y="44066"/>
            <a:chExt cx="9057933" cy="522921"/>
          </a:xfrm>
        </p:grpSpPr>
        <p:sp>
          <p:nvSpPr>
            <p:cNvPr id="21512" name="WordArt 72"/>
            <p:cNvSpPr>
              <a:spLocks noChangeArrowheads="1" noChangeShapeType="1" noTextEdit="1"/>
            </p:cNvSpPr>
            <p:nvPr/>
          </p:nvSpPr>
          <p:spPr bwMode="auto">
            <a:xfrm>
              <a:off x="1042988" y="74160"/>
              <a:ext cx="7058025" cy="43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65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II CONGRESSO NAZIONALE A.N.ME.LE.P.A.: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0" i="0" u="none" strike="noStrike" kern="10" cap="none" spc="0" normalizeH="0" baseline="0" noProof="0" smtClean="0">
                  <a:ln>
                    <a:noFill/>
                  </a:ln>
                  <a:gradFill rotWithShape="1">
                    <a:gsLst>
                      <a:gs pos="0">
                        <a:srgbClr val="FFFF00"/>
                      </a:gs>
                      <a:gs pos="100000">
                        <a:srgbClr val="FF9933"/>
                      </a:gs>
                    </a:gsLst>
                    <a:path path="rect">
                      <a:fillToRect l="50000" t="50000" r="50000" b="50000"/>
                    </a:path>
                  </a:gradFill>
                  <a:effectLst>
                    <a:outerShdw dist="76200" sy="50000" kx="2453608" rotWithShape="0">
                      <a:srgbClr val="808080">
                        <a:alpha val="50000"/>
                      </a:srgbClr>
                    </a:outerShdw>
                  </a:effectLst>
                  <a:uLnTx/>
                  <a:uFillTx/>
                  <a:latin typeface="Impact" panose="020B0806030902050204" pitchFamily="34" charset="0"/>
                  <a:ea typeface="+mn-ea"/>
                  <a:cs typeface="+mn-cs"/>
                </a:rPr>
                <a:t>VALUTAZIONE DELL’IDONEITÀ AL SERVIZIO NELLE FA/CC NEL PAZIENTE ONCOLOGICO</a:t>
              </a:r>
            </a:p>
          </p:txBody>
        </p:sp>
        <p:pic>
          <p:nvPicPr>
            <p:cNvPr id="215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09" y="44624"/>
              <a:ext cx="890392" cy="5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455" y="44066"/>
              <a:ext cx="865187" cy="4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689467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4">
            <a:extLst>
              <a:ext uri="{FF2B5EF4-FFF2-40B4-BE49-F238E27FC236}">
                <a16:creationId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85725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857250"/>
            <a:ext cx="8413996" cy="51435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9"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857250"/>
            <a:ext cx="8078814" cy="51435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 name="Titolo 1">
            <a:extLst>
              <a:ext uri="{FF2B5EF4-FFF2-40B4-BE49-F238E27FC236}">
                <a16:creationId xmlns:a16="http://schemas.microsoft.com/office/drawing/2014/main" id="{6D2D159B-966E-4A4C-BEFE-00D04C7EF3D0}"/>
              </a:ext>
            </a:extLst>
          </p:cNvPr>
          <p:cNvSpPr>
            <a:spLocks noGrp="1"/>
          </p:cNvSpPr>
          <p:nvPr>
            <p:ph type="title"/>
          </p:nvPr>
        </p:nvSpPr>
        <p:spPr>
          <a:xfrm>
            <a:off x="3288030" y="1131094"/>
            <a:ext cx="5373370" cy="994172"/>
          </a:xfrm>
        </p:spPr>
        <p:txBody>
          <a:bodyPr>
            <a:normAutofit/>
          </a:bodyPr>
          <a:lstStyle/>
          <a:p>
            <a:r>
              <a:rPr lang="it-IT" dirty="0"/>
              <a:t>Aspetto motivazionale</a:t>
            </a:r>
          </a:p>
        </p:txBody>
      </p:sp>
      <p:pic>
        <p:nvPicPr>
          <p:cNvPr id="6" name="Immagine 5">
            <a:extLst>
              <a:ext uri="{FF2B5EF4-FFF2-40B4-BE49-F238E27FC236}">
                <a16:creationId xmlns:a16="http://schemas.microsoft.com/office/drawing/2014/main" id="{317760C5-40F6-8E4F-8449-0214540D509C}"/>
              </a:ext>
            </a:extLst>
          </p:cNvPr>
          <p:cNvPicPr>
            <a:picLocks noChangeAspect="1"/>
          </p:cNvPicPr>
          <p:nvPr/>
        </p:nvPicPr>
        <p:blipFill>
          <a:blip r:embed="rId2"/>
          <a:stretch>
            <a:fillRect/>
          </a:stretch>
        </p:blipFill>
        <p:spPr>
          <a:xfrm>
            <a:off x="360045" y="2466509"/>
            <a:ext cx="2569468" cy="1924620"/>
          </a:xfrm>
          <a:prstGeom prst="rect">
            <a:avLst/>
          </a:prstGeom>
        </p:spPr>
      </p:pic>
      <p:sp>
        <p:nvSpPr>
          <p:cNvPr id="3" name="Segnaposto contenuto 2">
            <a:extLst>
              <a:ext uri="{FF2B5EF4-FFF2-40B4-BE49-F238E27FC236}">
                <a16:creationId xmlns:a16="http://schemas.microsoft.com/office/drawing/2014/main" id="{4365ECD6-D3BF-CA4D-82CE-BE83C6396568}"/>
              </a:ext>
            </a:extLst>
          </p:cNvPr>
          <p:cNvSpPr>
            <a:spLocks noGrp="1"/>
          </p:cNvSpPr>
          <p:nvPr>
            <p:ph idx="1"/>
          </p:nvPr>
        </p:nvSpPr>
        <p:spPr>
          <a:xfrm>
            <a:off x="3290637" y="2374201"/>
            <a:ext cx="5370763" cy="3352706"/>
          </a:xfrm>
        </p:spPr>
        <p:txBody>
          <a:bodyPr>
            <a:noAutofit/>
          </a:bodyPr>
          <a:lstStyle/>
          <a:p>
            <a:pPr marL="0" indent="0" algn="just">
              <a:buNone/>
            </a:pPr>
            <a:r>
              <a:rPr lang="it-IT" sz="1350" dirty="0"/>
              <a:t>Il giudizio «</a:t>
            </a:r>
            <a:r>
              <a:rPr lang="it-IT" sz="1350" dirty="0">
                <a:highlight>
                  <a:srgbClr val="FF0000"/>
                </a:highlight>
              </a:rPr>
              <a:t>Idoneità al servizio</a:t>
            </a:r>
            <a:r>
              <a:rPr lang="it-IT" sz="1350" dirty="0"/>
              <a:t>» si riferisce ad una piena idoneità all’espletamento di </a:t>
            </a:r>
            <a:r>
              <a:rPr lang="it-IT" sz="1350" u="sng" dirty="0"/>
              <a:t>tutte le mansioni previste </a:t>
            </a:r>
            <a:r>
              <a:rPr lang="it-IT" sz="1350" dirty="0"/>
              <a:t>dal profilo di inquadramento.</a:t>
            </a:r>
          </a:p>
          <a:p>
            <a:pPr marL="0" indent="0" algn="just">
              <a:buNone/>
            </a:pPr>
            <a:r>
              <a:rPr lang="it-IT" sz="1350" dirty="0"/>
              <a:t> Sarà opportuno comunque tener presente:</a:t>
            </a:r>
          </a:p>
          <a:p>
            <a:pPr algn="just">
              <a:buFontTx/>
              <a:buChar char="-"/>
            </a:pPr>
            <a:r>
              <a:rPr lang="it-IT" sz="1350" dirty="0"/>
              <a:t>Età anagrafica</a:t>
            </a:r>
          </a:p>
          <a:p>
            <a:pPr algn="just">
              <a:buFontTx/>
              <a:buChar char="-"/>
            </a:pPr>
            <a:r>
              <a:rPr lang="it-IT" sz="1350" dirty="0"/>
              <a:t>Contributi</a:t>
            </a:r>
          </a:p>
          <a:p>
            <a:pPr algn="just">
              <a:buFontTx/>
              <a:buChar char="-"/>
            </a:pPr>
            <a:r>
              <a:rPr lang="it-IT" sz="1350" dirty="0"/>
              <a:t>Periodi di Assenza dal servizio</a:t>
            </a:r>
          </a:p>
          <a:p>
            <a:pPr algn="just">
              <a:buFontTx/>
              <a:buChar char="-"/>
            </a:pPr>
            <a:r>
              <a:rPr lang="it-IT" sz="1350" dirty="0">
                <a:solidFill>
                  <a:srgbClr val="FF0000"/>
                </a:solidFill>
              </a:rPr>
              <a:t>Motivazione al lavoro</a:t>
            </a:r>
          </a:p>
          <a:p>
            <a:pPr marL="0" indent="0" algn="just">
              <a:buNone/>
            </a:pPr>
            <a:endParaRPr lang="it-IT" sz="1350" dirty="0"/>
          </a:p>
          <a:p>
            <a:pPr algn="just">
              <a:buFontTx/>
              <a:buChar char="-"/>
            </a:pPr>
            <a:endParaRPr lang="it-IT" sz="1350" dirty="0"/>
          </a:p>
          <a:p>
            <a:pPr marL="0" indent="0" algn="just">
              <a:buNone/>
            </a:pPr>
            <a:r>
              <a:rPr lang="it-IT" sz="1350" dirty="0"/>
              <a:t>ad es. pazienti neoplastici in trattamento e/o follow-up per i quali un’attività amministrativa non gravosa può costituire anche un ausilio terapeutico    </a:t>
            </a:r>
          </a:p>
          <a:p>
            <a:pPr marL="0" indent="0" algn="just">
              <a:buNone/>
            </a:pPr>
            <a:r>
              <a:rPr lang="it-IT" sz="1350" dirty="0"/>
              <a:t>   </a:t>
            </a:r>
          </a:p>
        </p:txBody>
      </p:sp>
    </p:spTree>
    <p:extLst>
      <p:ext uri="{BB962C8B-B14F-4D97-AF65-F5344CB8AC3E}">
        <p14:creationId xmlns:p14="http://schemas.microsoft.com/office/powerpoint/2010/main" val="37487158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CE8E91-FCC4-594B-B2B9-2A71D4D7008E}"/>
              </a:ext>
            </a:extLst>
          </p:cNvPr>
          <p:cNvSpPr>
            <a:spLocks noGrp="1"/>
          </p:cNvSpPr>
          <p:nvPr>
            <p:ph type="title"/>
          </p:nvPr>
        </p:nvSpPr>
        <p:spPr>
          <a:xfrm>
            <a:off x="652653" y="1312174"/>
            <a:ext cx="7838694" cy="994172"/>
          </a:xfrm>
        </p:spPr>
        <p:txBody>
          <a:bodyPr anchor="ctr">
            <a:normAutofit/>
          </a:bodyPr>
          <a:lstStyle/>
          <a:p>
            <a:r>
              <a:rPr lang="it-IT" sz="2325"/>
              <a:t>Il giudizio di temporanea non idoneità assoluta va formulato </a:t>
            </a:r>
            <a:br>
              <a:rPr lang="it-IT" sz="2325"/>
            </a:br>
            <a:endParaRPr lang="it-IT" sz="2325"/>
          </a:p>
        </p:txBody>
      </p:sp>
      <p:sp>
        <p:nvSpPr>
          <p:cNvPr id="50" name="Rectangle 49">
            <a:extLst>
              <a:ext uri="{FF2B5EF4-FFF2-40B4-BE49-F238E27FC236}">
                <a16:creationId xmlns:a16="http://schemas.microsoft.com/office/drawing/2014/main" id="{A5711A0E-A428-4ED1-96CB-33D69FD84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6" y="2390103"/>
            <a:ext cx="7642689" cy="60512"/>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panose="020F0502020204030204"/>
            </a:endParaRPr>
          </a:p>
        </p:txBody>
      </p:sp>
      <p:graphicFrame>
        <p:nvGraphicFramePr>
          <p:cNvPr id="38" name="Segnaposto contenuto 2">
            <a:extLst>
              <a:ext uri="{FF2B5EF4-FFF2-40B4-BE49-F238E27FC236}">
                <a16:creationId xmlns:a16="http://schemas.microsoft.com/office/drawing/2014/main" id="{E4F5AA71-5315-4954-B5E0-1CDED8DEC1E8}"/>
              </a:ext>
            </a:extLst>
          </p:cNvPr>
          <p:cNvGraphicFramePr>
            <a:graphicFrameLocks noGrp="1"/>
          </p:cNvGraphicFramePr>
          <p:nvPr>
            <p:ph idx="1"/>
            <p:extLst/>
          </p:nvPr>
        </p:nvGraphicFramePr>
        <p:xfrm>
          <a:off x="750656" y="2646293"/>
          <a:ext cx="7642689" cy="2713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33349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7700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olo 1">
            <a:extLst>
              <a:ext uri="{FF2B5EF4-FFF2-40B4-BE49-F238E27FC236}">
                <a16:creationId xmlns:a16="http://schemas.microsoft.com/office/drawing/2014/main" id="{4066680C-EBF2-2743-B081-73E02F10A7B1}"/>
              </a:ext>
            </a:extLst>
          </p:cNvPr>
          <p:cNvSpPr>
            <a:spLocks noGrp="1"/>
          </p:cNvSpPr>
          <p:nvPr>
            <p:ph type="title"/>
          </p:nvPr>
        </p:nvSpPr>
        <p:spPr>
          <a:xfrm>
            <a:off x="707458" y="1391452"/>
            <a:ext cx="2528249" cy="4126698"/>
          </a:xfrm>
        </p:spPr>
        <p:txBody>
          <a:bodyPr>
            <a:normAutofit/>
          </a:bodyPr>
          <a:lstStyle/>
          <a:p>
            <a:pPr algn="ctr"/>
            <a:r>
              <a:rPr lang="it-IT" dirty="0">
                <a:solidFill>
                  <a:srgbClr val="FFFF00"/>
                </a:solidFill>
              </a:rPr>
              <a:t>Inidoneità relativa ad una o più mansioni del profilo di appartenenza </a:t>
            </a:r>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3086100"/>
            <a:ext cx="0" cy="6858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2">
            <a:extLst>
              <a:ext uri="{FF2B5EF4-FFF2-40B4-BE49-F238E27FC236}">
                <a16:creationId xmlns:a16="http://schemas.microsoft.com/office/drawing/2014/main" id="{7051C9A9-1A19-483E-83CB-64A6624C1FF2}"/>
              </a:ext>
            </a:extLst>
          </p:cNvPr>
          <p:cNvGraphicFramePr>
            <a:graphicFrameLocks noGrp="1"/>
          </p:cNvGraphicFramePr>
          <p:nvPr>
            <p:ph idx="1"/>
            <p:extLst/>
          </p:nvPr>
        </p:nvGraphicFramePr>
        <p:xfrm>
          <a:off x="3960019" y="1339454"/>
          <a:ext cx="4701779" cy="4179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41997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43AF65-7BA1-0F4A-9B5E-371EEC68BE48}"/>
              </a:ext>
            </a:extLst>
          </p:cNvPr>
          <p:cNvSpPr>
            <a:spLocks noGrp="1"/>
          </p:cNvSpPr>
          <p:nvPr>
            <p:ph type="title"/>
          </p:nvPr>
        </p:nvSpPr>
        <p:spPr>
          <a:xfrm>
            <a:off x="628650" y="1131094"/>
            <a:ext cx="7886700" cy="994172"/>
          </a:xfrm>
        </p:spPr>
        <p:txBody>
          <a:bodyPr>
            <a:normAutofit/>
          </a:bodyPr>
          <a:lstStyle/>
          <a:p>
            <a:endParaRPr lang="it-IT"/>
          </a:p>
        </p:txBody>
      </p:sp>
      <p:graphicFrame>
        <p:nvGraphicFramePr>
          <p:cNvPr id="7" name="Segnaposto contenuto 2">
            <a:extLst>
              <a:ext uri="{FF2B5EF4-FFF2-40B4-BE49-F238E27FC236}">
                <a16:creationId xmlns:a16="http://schemas.microsoft.com/office/drawing/2014/main" id="{8DDFCEFA-378A-42C9-B512-30FF8C2D4C12}"/>
              </a:ext>
            </a:extLst>
          </p:cNvPr>
          <p:cNvGraphicFramePr>
            <a:graphicFrameLocks noGrp="1"/>
          </p:cNvGraphicFramePr>
          <p:nvPr>
            <p:ph idx="1"/>
            <p:extLst/>
          </p:nvPr>
        </p:nvGraphicFramePr>
        <p:xfrm>
          <a:off x="3477006" y="2047547"/>
          <a:ext cx="5038344" cy="3442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magine 8" descr="Immagine che contiene tavolo, persona, uomo, interni&#10;&#10;Descrizione generata automaticamente">
            <a:extLst>
              <a:ext uri="{FF2B5EF4-FFF2-40B4-BE49-F238E27FC236}">
                <a16:creationId xmlns:a16="http://schemas.microsoft.com/office/drawing/2014/main" id="{3B8DD17A-CA24-EE48-B52E-A6271D15189C}"/>
              </a:ext>
            </a:extLst>
          </p:cNvPr>
          <p:cNvPicPr>
            <a:picLocks noChangeAspect="1"/>
          </p:cNvPicPr>
          <p:nvPr/>
        </p:nvPicPr>
        <p:blipFill>
          <a:blip r:embed="rId7"/>
          <a:stretch>
            <a:fillRect/>
          </a:stretch>
        </p:blipFill>
        <p:spPr>
          <a:xfrm>
            <a:off x="428876" y="2941721"/>
            <a:ext cx="2847975" cy="1600200"/>
          </a:xfrm>
          <a:prstGeom prst="rect">
            <a:avLst/>
          </a:prstGeom>
        </p:spPr>
      </p:pic>
    </p:spTree>
    <p:extLst>
      <p:ext uri="{BB962C8B-B14F-4D97-AF65-F5344CB8AC3E}">
        <p14:creationId xmlns:p14="http://schemas.microsoft.com/office/powerpoint/2010/main" val="4684858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1" y="857250"/>
            <a:ext cx="8610371" cy="2065452"/>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olo 1">
            <a:extLst>
              <a:ext uri="{FF2B5EF4-FFF2-40B4-BE49-F238E27FC236}">
                <a16:creationId xmlns:a16="http://schemas.microsoft.com/office/drawing/2014/main" id="{D2781E0B-E4A7-E44C-B953-DE5A9171D654}"/>
              </a:ext>
            </a:extLst>
          </p:cNvPr>
          <p:cNvSpPr>
            <a:spLocks noGrp="1"/>
          </p:cNvSpPr>
          <p:nvPr>
            <p:ph type="title"/>
          </p:nvPr>
        </p:nvSpPr>
        <p:spPr>
          <a:xfrm>
            <a:off x="884420" y="1477261"/>
            <a:ext cx="7375161" cy="994172"/>
          </a:xfrm>
        </p:spPr>
        <p:txBody>
          <a:bodyPr>
            <a:normAutofit/>
          </a:bodyPr>
          <a:lstStyle/>
          <a:p>
            <a:pPr algn="ctr"/>
            <a:r>
              <a:rPr lang="it-IT" sz="3000">
                <a:solidFill>
                  <a:srgbClr val="FFFFFF"/>
                </a:solidFill>
              </a:rPr>
              <a:t>Inidoneità allo svolgimento di tutte le mansioni del profilo professionale di inquadramento</a:t>
            </a:r>
          </a:p>
        </p:txBody>
      </p:sp>
      <p:graphicFrame>
        <p:nvGraphicFramePr>
          <p:cNvPr id="14" name="Segnaposto contenuto 2">
            <a:extLst>
              <a:ext uri="{FF2B5EF4-FFF2-40B4-BE49-F238E27FC236}">
                <a16:creationId xmlns:a16="http://schemas.microsoft.com/office/drawing/2014/main" id="{AEA10A22-7EE6-47D9-9EA5-55B4132264A8}"/>
              </a:ext>
            </a:extLst>
          </p:cNvPr>
          <p:cNvGraphicFramePr>
            <a:graphicFrameLocks noGrp="1"/>
          </p:cNvGraphicFramePr>
          <p:nvPr>
            <p:ph idx="1"/>
            <p:extLst/>
          </p:nvPr>
        </p:nvGraphicFramePr>
        <p:xfrm>
          <a:off x="777240" y="3032217"/>
          <a:ext cx="7589520" cy="2348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9560866"/>
      </p:ext>
    </p:extLst>
  </p:cSld>
  <p:clrMapOvr>
    <a:masterClrMapping/>
  </p:clrMapOvr>
  <p:transition spd="slow">
    <p:wheel spokes="1"/>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Immagin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28" y="1892102"/>
            <a:ext cx="4083913" cy="408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ttangolo 3">
            <a:extLst/>
          </p:cNvPr>
          <p:cNvSpPr>
            <a:spLocks noChangeArrowheads="1"/>
          </p:cNvSpPr>
          <p:nvPr/>
        </p:nvSpPr>
        <p:spPr bwMode="auto">
          <a:xfrm>
            <a:off x="631324" y="452958"/>
            <a:ext cx="7696709" cy="146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384210" fontAlgn="base">
              <a:spcBef>
                <a:spcPct val="0"/>
              </a:spcBef>
              <a:spcAft>
                <a:spcPct val="0"/>
              </a:spcAft>
              <a:buClr>
                <a:srgbClr val="000000"/>
              </a:buClr>
              <a:buSzPct val="100000"/>
              <a:defRPr/>
            </a:pPr>
            <a:r>
              <a:rPr lang="it-IT" altLang="it-IT" sz="2395" b="1" dirty="0">
                <a:solidFill>
                  <a:srgbClr val="9390AF">
                    <a:lumMod val="50000"/>
                  </a:srgbClr>
                </a:solidFill>
                <a:latin typeface="Corbel" panose="020B0503020204020204"/>
                <a:ea typeface="ＭＳ Ｐゴシック" charset="-128"/>
              </a:rPr>
              <a:t>II Congresso Nazionale   </a:t>
            </a:r>
            <a:r>
              <a:rPr lang="it-IT" altLang="it-IT" sz="2395" b="1" dirty="0" err="1">
                <a:solidFill>
                  <a:srgbClr val="9390AF">
                    <a:lumMod val="50000"/>
                  </a:srgbClr>
                </a:solidFill>
                <a:latin typeface="Corbel" panose="020B0503020204020204"/>
                <a:ea typeface="ＭＳ Ｐゴシック" charset="-128"/>
              </a:rPr>
              <a:t>A.N.Me.Le.P.A</a:t>
            </a:r>
            <a:r>
              <a:rPr lang="it-IT" altLang="it-IT" sz="2395" b="1" dirty="0">
                <a:solidFill>
                  <a:srgbClr val="9390AF">
                    <a:lumMod val="50000"/>
                  </a:srgbClr>
                </a:solidFill>
                <a:latin typeface="Corbel" panose="020B0503020204020204"/>
                <a:ea typeface="ＭＳ Ｐゴシック" charset="-128"/>
              </a:rPr>
              <a:t>. </a:t>
            </a:r>
          </a:p>
          <a:p>
            <a:pPr algn="ctr" defTabSz="384210" fontAlgn="base">
              <a:spcBef>
                <a:spcPct val="0"/>
              </a:spcBef>
              <a:spcAft>
                <a:spcPct val="0"/>
              </a:spcAft>
              <a:buClr>
                <a:srgbClr val="000000"/>
              </a:buClr>
              <a:buSzPct val="100000"/>
              <a:defRPr/>
            </a:pPr>
            <a:r>
              <a:rPr lang="it-IT" altLang="it-IT" sz="2052" b="1" dirty="0">
                <a:solidFill>
                  <a:srgbClr val="9390AF">
                    <a:lumMod val="50000"/>
                  </a:srgbClr>
                </a:solidFill>
                <a:latin typeface="Corbel" panose="020B0503020204020204"/>
                <a:ea typeface="ＭＳ Ｐゴシック" charset="-128"/>
              </a:rPr>
              <a:t>La Medicina Legale della Pubblica Amministrazione </a:t>
            </a:r>
          </a:p>
          <a:p>
            <a:pPr algn="ctr" defTabSz="384210" fontAlgn="base">
              <a:spcBef>
                <a:spcPct val="0"/>
              </a:spcBef>
              <a:spcAft>
                <a:spcPct val="0"/>
              </a:spcAft>
              <a:buClr>
                <a:srgbClr val="000000"/>
              </a:buClr>
              <a:buSzPct val="100000"/>
              <a:defRPr/>
            </a:pPr>
            <a:r>
              <a:rPr lang="it-IT" altLang="it-IT" sz="2052" b="1" dirty="0">
                <a:solidFill>
                  <a:srgbClr val="9390AF">
                    <a:lumMod val="50000"/>
                  </a:srgbClr>
                </a:solidFill>
                <a:latin typeface="Corbel" panose="020B0503020204020204"/>
                <a:ea typeface="ＭＳ Ｐゴシック" charset="-128"/>
              </a:rPr>
              <a:t>tra diritto e nuove esigenze delle tutele sociali </a:t>
            </a:r>
            <a:endParaRPr lang="it-IT" altLang="it-IT" sz="2052" dirty="0">
              <a:solidFill>
                <a:srgbClr val="9390AF">
                  <a:lumMod val="50000"/>
                </a:srgbClr>
              </a:solidFill>
              <a:latin typeface="Corbel" panose="020B0503020204020204"/>
              <a:ea typeface="ＭＳ Ｐゴシック" charset="-128"/>
            </a:endParaRPr>
          </a:p>
          <a:p>
            <a:pPr algn="ctr" defTabSz="384210" fontAlgn="base">
              <a:spcBef>
                <a:spcPct val="0"/>
              </a:spcBef>
              <a:spcAft>
                <a:spcPct val="0"/>
              </a:spcAft>
              <a:buClr>
                <a:srgbClr val="000000"/>
              </a:buClr>
              <a:buSzPct val="100000"/>
              <a:defRPr/>
            </a:pPr>
            <a:r>
              <a:rPr lang="it-IT" altLang="it-IT" sz="2395" b="1" dirty="0">
                <a:solidFill>
                  <a:srgbClr val="9390AF">
                    <a:lumMod val="50000"/>
                  </a:srgbClr>
                </a:solidFill>
                <a:latin typeface="Corbel" panose="020B0503020204020204"/>
                <a:ea typeface="ＭＳ Ｐゴシック" charset="-128"/>
              </a:rPr>
              <a:t>Paestum, 14 – 15 giugno 2019 </a:t>
            </a:r>
            <a:endParaRPr lang="it-IT" altLang="it-IT" sz="2395" dirty="0">
              <a:solidFill>
                <a:srgbClr val="9390AF">
                  <a:lumMod val="50000"/>
                </a:srgbClr>
              </a:solidFill>
              <a:latin typeface="Corbel" panose="020B0503020204020204"/>
              <a:ea typeface="ＭＳ Ｐゴシック" charset="-128"/>
            </a:endParaRPr>
          </a:p>
        </p:txBody>
      </p:sp>
      <p:sp>
        <p:nvSpPr>
          <p:cNvPr id="52228" name="Rettangolo 4">
            <a:extLst/>
          </p:cNvPr>
          <p:cNvSpPr>
            <a:spLocks noChangeArrowheads="1"/>
          </p:cNvSpPr>
          <p:nvPr/>
        </p:nvSpPr>
        <p:spPr bwMode="auto">
          <a:xfrm>
            <a:off x="4479000" y="2627967"/>
            <a:ext cx="4569963" cy="361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384210" fontAlgn="base">
              <a:spcBef>
                <a:spcPct val="0"/>
              </a:spcBef>
              <a:spcAft>
                <a:spcPct val="0"/>
              </a:spcAft>
              <a:buClr>
                <a:srgbClr val="000000"/>
              </a:buClr>
              <a:buSzPct val="100000"/>
              <a:defRPr/>
            </a:pPr>
            <a:r>
              <a:rPr lang="it-IT" altLang="it-IT" sz="2737" b="1" i="1" dirty="0">
                <a:solidFill>
                  <a:srgbClr val="9390AF">
                    <a:lumMod val="50000"/>
                  </a:srgbClr>
                </a:solidFill>
                <a:latin typeface="Corbel" panose="020B0503020204020204"/>
                <a:ea typeface="ＭＳ Ｐゴシック" charset="-128"/>
              </a:rPr>
              <a:t>La valutazione </a:t>
            </a:r>
          </a:p>
          <a:p>
            <a:pPr defTabSz="384210" fontAlgn="base">
              <a:spcBef>
                <a:spcPct val="0"/>
              </a:spcBef>
              <a:spcAft>
                <a:spcPct val="0"/>
              </a:spcAft>
              <a:buClr>
                <a:srgbClr val="000000"/>
              </a:buClr>
              <a:buSzPct val="100000"/>
              <a:defRPr/>
            </a:pPr>
            <a:r>
              <a:rPr lang="it-IT" altLang="it-IT" sz="2737" b="1" i="1" dirty="0">
                <a:solidFill>
                  <a:srgbClr val="9390AF">
                    <a:lumMod val="50000"/>
                  </a:srgbClr>
                </a:solidFill>
                <a:latin typeface="Corbel" panose="020B0503020204020204"/>
                <a:ea typeface="ＭＳ Ｐゴシック" charset="-128"/>
              </a:rPr>
              <a:t>dell’inabilità pensionabile </a:t>
            </a:r>
          </a:p>
          <a:p>
            <a:pPr defTabSz="384210" fontAlgn="base">
              <a:spcBef>
                <a:spcPct val="0"/>
              </a:spcBef>
              <a:spcAft>
                <a:spcPct val="0"/>
              </a:spcAft>
              <a:buClr>
                <a:srgbClr val="000000"/>
              </a:buClr>
              <a:buSzPct val="100000"/>
              <a:defRPr/>
            </a:pPr>
            <a:r>
              <a:rPr lang="it-IT" altLang="it-IT" sz="2737" b="1" i="1" dirty="0">
                <a:solidFill>
                  <a:srgbClr val="9390AF">
                    <a:lumMod val="50000"/>
                  </a:srgbClr>
                </a:solidFill>
                <a:latin typeface="Corbel" panose="020B0503020204020204"/>
                <a:ea typeface="ＭＳ Ｐゴシック" charset="-128"/>
              </a:rPr>
              <a:t>da neoplasie </a:t>
            </a:r>
          </a:p>
          <a:p>
            <a:pPr defTabSz="384210" fontAlgn="base">
              <a:spcBef>
                <a:spcPct val="0"/>
              </a:spcBef>
              <a:spcAft>
                <a:spcPct val="0"/>
              </a:spcAft>
              <a:buClr>
                <a:srgbClr val="000000"/>
              </a:buClr>
              <a:buSzPct val="100000"/>
              <a:defRPr/>
            </a:pPr>
            <a:r>
              <a:rPr lang="it-IT" altLang="it-IT" sz="2737" b="1" i="1" dirty="0">
                <a:solidFill>
                  <a:srgbClr val="9390AF">
                    <a:lumMod val="50000"/>
                  </a:srgbClr>
                </a:solidFill>
                <a:latin typeface="Corbel" panose="020B0503020204020204"/>
                <a:ea typeface="ＭＳ Ｐゴシック" charset="-128"/>
              </a:rPr>
              <a:t>nella supervisione della CMS </a:t>
            </a:r>
          </a:p>
          <a:p>
            <a:pPr defTabSz="384210" fontAlgn="base">
              <a:spcBef>
                <a:spcPct val="0"/>
              </a:spcBef>
              <a:spcAft>
                <a:spcPct val="0"/>
              </a:spcAft>
              <a:buClr>
                <a:srgbClr val="000000"/>
              </a:buClr>
              <a:buSzPct val="100000"/>
              <a:defRPr/>
            </a:pPr>
            <a:endParaRPr lang="it-IT" altLang="it-IT" sz="1539" b="1" dirty="0">
              <a:solidFill>
                <a:srgbClr val="9390AF">
                  <a:lumMod val="50000"/>
                </a:srgbClr>
              </a:solidFill>
              <a:latin typeface="Corbel" panose="020B0503020204020204"/>
              <a:ea typeface="ＭＳ Ｐゴシック" charset="-128"/>
            </a:endParaRPr>
          </a:p>
          <a:p>
            <a:pPr defTabSz="384210" fontAlgn="base">
              <a:spcBef>
                <a:spcPct val="0"/>
              </a:spcBef>
              <a:spcAft>
                <a:spcPct val="0"/>
              </a:spcAft>
              <a:buClr>
                <a:srgbClr val="000000"/>
              </a:buClr>
              <a:buSzPct val="100000"/>
              <a:defRPr/>
            </a:pPr>
            <a:endParaRPr lang="it-IT" altLang="it-IT" sz="1539" b="1" dirty="0">
              <a:solidFill>
                <a:srgbClr val="9390AF">
                  <a:lumMod val="50000"/>
                </a:srgbClr>
              </a:solidFill>
              <a:latin typeface="Corbel" panose="020B0503020204020204"/>
              <a:ea typeface="ＭＳ Ｐゴシック" charset="-128"/>
            </a:endParaRPr>
          </a:p>
          <a:p>
            <a:pPr defTabSz="384210" fontAlgn="base">
              <a:spcBef>
                <a:spcPct val="0"/>
              </a:spcBef>
              <a:spcAft>
                <a:spcPct val="0"/>
              </a:spcAft>
              <a:buClr>
                <a:srgbClr val="000000"/>
              </a:buClr>
              <a:buSzPct val="100000"/>
              <a:defRPr/>
            </a:pPr>
            <a:endParaRPr lang="it-IT" altLang="it-IT" sz="1539" dirty="0">
              <a:solidFill>
                <a:srgbClr val="9390AF">
                  <a:lumMod val="50000"/>
                </a:srgbClr>
              </a:solidFill>
              <a:latin typeface="Corbel" panose="020B0503020204020204"/>
              <a:ea typeface="ＭＳ Ｐゴシック" charset="-128"/>
            </a:endParaRPr>
          </a:p>
          <a:p>
            <a:pPr defTabSz="384210" fontAlgn="base">
              <a:spcBef>
                <a:spcPct val="0"/>
              </a:spcBef>
              <a:spcAft>
                <a:spcPct val="0"/>
              </a:spcAft>
              <a:buClr>
                <a:srgbClr val="000000"/>
              </a:buClr>
              <a:buSzPct val="100000"/>
              <a:defRPr/>
            </a:pPr>
            <a:r>
              <a:rPr lang="it-IT" altLang="it-IT" sz="2052" b="1" i="1" dirty="0">
                <a:solidFill>
                  <a:srgbClr val="9390AF">
                    <a:lumMod val="50000"/>
                  </a:srgbClr>
                </a:solidFill>
                <a:latin typeface="Corbel" panose="020B0503020204020204"/>
                <a:ea typeface="ＭＳ Ｐゴシック" charset="-128"/>
              </a:rPr>
              <a:t>Marcello </a:t>
            </a:r>
            <a:r>
              <a:rPr lang="it-IT" altLang="it-IT" sz="2052" b="1" i="1" dirty="0" err="1">
                <a:solidFill>
                  <a:srgbClr val="9390AF">
                    <a:lumMod val="50000"/>
                  </a:srgbClr>
                </a:solidFill>
                <a:latin typeface="Corbel" panose="020B0503020204020204"/>
                <a:ea typeface="ＭＳ Ｐゴシック" charset="-128"/>
              </a:rPr>
              <a:t>Giannuzzo</a:t>
            </a:r>
            <a:r>
              <a:rPr lang="it-IT" altLang="it-IT" sz="2052" b="1" i="1" dirty="0">
                <a:solidFill>
                  <a:srgbClr val="9390AF">
                    <a:lumMod val="50000"/>
                  </a:srgbClr>
                </a:solidFill>
                <a:latin typeface="Corbel" panose="020B0503020204020204"/>
                <a:ea typeface="ＭＳ Ｐゴシック" charset="-128"/>
              </a:rPr>
              <a:t> </a:t>
            </a:r>
          </a:p>
          <a:p>
            <a:pPr defTabSz="384210" fontAlgn="base">
              <a:spcBef>
                <a:spcPct val="0"/>
              </a:spcBef>
              <a:spcAft>
                <a:spcPct val="0"/>
              </a:spcAft>
              <a:buClr>
                <a:srgbClr val="000000"/>
              </a:buClr>
              <a:buSzPct val="100000"/>
              <a:defRPr/>
            </a:pPr>
            <a:endParaRPr lang="it-IT" altLang="it-IT" sz="1539" dirty="0">
              <a:solidFill>
                <a:srgbClr val="9390AF">
                  <a:lumMod val="50000"/>
                </a:srgbClr>
              </a:solidFill>
              <a:latin typeface="Corbel" panose="020B0503020204020204"/>
              <a:ea typeface="ＭＳ Ｐゴシック" charset="-128"/>
            </a:endParaRPr>
          </a:p>
          <a:p>
            <a:pPr defTabSz="384210" fontAlgn="base">
              <a:spcBef>
                <a:spcPct val="0"/>
              </a:spcBef>
              <a:spcAft>
                <a:spcPct val="0"/>
              </a:spcAft>
              <a:buClr>
                <a:srgbClr val="000000"/>
              </a:buClr>
              <a:buSzPct val="100000"/>
              <a:defRPr/>
            </a:pPr>
            <a:r>
              <a:rPr lang="it-IT" altLang="it-IT" sz="1710" b="1" i="1" dirty="0">
                <a:solidFill>
                  <a:srgbClr val="9390AF">
                    <a:lumMod val="50000"/>
                  </a:srgbClr>
                </a:solidFill>
                <a:latin typeface="Corbel" panose="020B0503020204020204"/>
                <a:ea typeface="ＭＳ Ｐゴシック" charset="-128"/>
              </a:rPr>
              <a:t>Coordinatore Collegio </a:t>
            </a:r>
          </a:p>
          <a:p>
            <a:pPr defTabSz="384210" fontAlgn="base">
              <a:spcBef>
                <a:spcPct val="0"/>
              </a:spcBef>
              <a:spcAft>
                <a:spcPct val="0"/>
              </a:spcAft>
              <a:buClr>
                <a:srgbClr val="000000"/>
              </a:buClr>
              <a:buSzPct val="100000"/>
              <a:defRPr/>
            </a:pPr>
            <a:r>
              <a:rPr lang="it-IT" altLang="it-IT" sz="1710" b="1" i="1" dirty="0">
                <a:solidFill>
                  <a:srgbClr val="9390AF">
                    <a:lumMod val="50000"/>
                  </a:srgbClr>
                </a:solidFill>
                <a:latin typeface="Corbel" panose="020B0503020204020204"/>
                <a:ea typeface="ＭＳ Ｐゴシック" charset="-128"/>
              </a:rPr>
              <a:t>Commissione Medica Superiore MEF </a:t>
            </a:r>
            <a:r>
              <a:rPr lang="it-IT" altLang="it-IT" sz="2052" dirty="0">
                <a:solidFill>
                  <a:srgbClr val="9390AF">
                    <a:lumMod val="50000"/>
                  </a:srgbClr>
                </a:solidFill>
                <a:latin typeface="Corbel" panose="020B0503020204020204"/>
                <a:ea typeface="ＭＳ Ｐゴシック" charset="-128"/>
              </a:rPr>
              <a:t>	</a:t>
            </a:r>
          </a:p>
        </p:txBody>
      </p:sp>
      <p:sp>
        <p:nvSpPr>
          <p:cNvPr id="6" name="Rectangle 4"/>
          <p:cNvSpPr>
            <a:spLocks noChangeArrowheads="1"/>
          </p:cNvSpPr>
          <p:nvPr/>
        </p:nvSpPr>
        <p:spPr bwMode="auto">
          <a:xfrm>
            <a:off x="8143387" y="4722873"/>
            <a:ext cx="771164" cy="912363"/>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384210" fontAlgn="base">
              <a:spcBef>
                <a:spcPct val="0"/>
              </a:spcBef>
              <a:spcAft>
                <a:spcPct val="0"/>
              </a:spcAft>
              <a:buClr>
                <a:srgbClr val="000000"/>
              </a:buClr>
              <a:buSzPct val="100000"/>
              <a:defRPr/>
            </a:pPr>
            <a:endParaRPr lang="it-IT" altLang="it-IT" sz="1539">
              <a:solidFill>
                <a:prstClr val="white"/>
              </a:solidFill>
              <a:latin typeface="Corbel" charset="0"/>
              <a:ea typeface="ＭＳ Ｐゴシック" charset="-128"/>
            </a:endParaRPr>
          </a:p>
        </p:txBody>
      </p:sp>
    </p:spTree>
    <p:extLst>
      <p:ext uri="{BB962C8B-B14F-4D97-AF65-F5344CB8AC3E}">
        <p14:creationId xmlns:p14="http://schemas.microsoft.com/office/powerpoint/2010/main" val="379466119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53A139E9-C974-47BC-88F3-E240D188BD18}"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96</a:t>
            </a:fld>
            <a:endParaRPr lang="it-IT" altLang="it-IT" sz="1197">
              <a:solidFill>
                <a:srgbClr val="FFFFFF"/>
              </a:solidFill>
            </a:endParaRPr>
          </a:p>
        </p:txBody>
      </p:sp>
      <p:sp>
        <p:nvSpPr>
          <p:cNvPr id="16386" name="Rectangle 2"/>
          <p:cNvSpPr>
            <a:spLocks noChangeArrowheads="1"/>
          </p:cNvSpPr>
          <p:nvPr/>
        </p:nvSpPr>
        <p:spPr bwMode="auto">
          <a:xfrm>
            <a:off x="815969" y="1828291"/>
            <a:ext cx="8067357" cy="402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9pPr>
          </a:lstStyle>
          <a:p>
            <a:pPr defTabSz="384210" fontAlgn="base">
              <a:lnSpc>
                <a:spcPct val="150000"/>
              </a:lnSpc>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b="1">
                <a:solidFill>
                  <a:srgbClr val="CD4223"/>
                </a:solidFill>
              </a:rPr>
              <a:t>1. </a:t>
            </a:r>
            <a:r>
              <a:rPr lang="en-US" altLang="it-IT" sz="2224" b="1">
                <a:solidFill>
                  <a:prstClr val="black"/>
                </a:solidFill>
              </a:rPr>
              <a:t>INABILITÁ DI COMPETENZA DELLE CMV DEL MEF</a:t>
            </a:r>
          </a:p>
          <a:p>
            <a:pPr defTabSz="384210" fontAlgn="base">
              <a:lnSpc>
                <a:spcPct val="150000"/>
              </a:lnSpc>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2224" b="1">
              <a:solidFill>
                <a:srgbClr val="CD4223"/>
              </a:solidFill>
            </a:endParaRPr>
          </a:p>
          <a:p>
            <a:pPr defTabSz="384210" fontAlgn="base">
              <a:lnSpc>
                <a:spcPct val="150000"/>
              </a:lnSpc>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b="1">
                <a:solidFill>
                  <a:srgbClr val="CD4223"/>
                </a:solidFill>
              </a:rPr>
              <a:t>2. </a:t>
            </a:r>
            <a:r>
              <a:rPr lang="en-US" altLang="it-IT" sz="2224" b="1">
                <a:solidFill>
                  <a:prstClr val="black"/>
                </a:solidFill>
              </a:rPr>
              <a:t>CORRETTO  UTILIZZO DEI GIUDIZI PREVISTI DALLE NORME</a:t>
            </a:r>
          </a:p>
          <a:p>
            <a:pPr defTabSz="384210" fontAlgn="base">
              <a:lnSpc>
                <a:spcPct val="150000"/>
              </a:lnSpc>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2224" b="1">
              <a:solidFill>
                <a:prstClr val="black"/>
              </a:solidFill>
            </a:endParaRPr>
          </a:p>
          <a:p>
            <a:pPr defTabSz="384210" fontAlgn="base">
              <a:lnSpc>
                <a:spcPct val="150000"/>
              </a:lnSpc>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b="1">
                <a:solidFill>
                  <a:srgbClr val="CD4223"/>
                </a:solidFill>
              </a:rPr>
              <a:t>3. </a:t>
            </a:r>
            <a:r>
              <a:rPr lang="en-US" altLang="it-IT" sz="2224" b="1">
                <a:solidFill>
                  <a:prstClr val="black"/>
                </a:solidFill>
              </a:rPr>
              <a:t>CRITERIOLOGIA VALUTATIVA  E UNIFORMITÁ DI GIUDIZIO </a:t>
            </a:r>
          </a:p>
          <a:p>
            <a:pPr defTabSz="384210" fontAlgn="base">
              <a:lnSpc>
                <a:spcPct val="150000"/>
              </a:lnSpc>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2224" b="1">
              <a:solidFill>
                <a:srgbClr val="CD4223"/>
              </a:solidFill>
            </a:endParaRPr>
          </a:p>
          <a:p>
            <a:pPr defTabSz="384210" fontAlgn="base">
              <a:lnSpc>
                <a:spcPct val="150000"/>
              </a:lnSpc>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b="1">
                <a:solidFill>
                  <a:srgbClr val="CD4223"/>
                </a:solidFill>
              </a:rPr>
              <a:t>4. </a:t>
            </a:r>
            <a:r>
              <a:rPr lang="en-US" altLang="it-IT" sz="2224" b="1">
                <a:solidFill>
                  <a:prstClr val="black"/>
                </a:solidFill>
              </a:rPr>
              <a:t>CASI GIUNTI ALL’ATTENZIONE DELLA CMS</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2224" b="1">
              <a:solidFill>
                <a:srgbClr val="CD4223"/>
              </a:solidFill>
            </a:endParaRPr>
          </a:p>
        </p:txBody>
      </p:sp>
      <p:sp>
        <p:nvSpPr>
          <p:cNvPr id="2" name="Rettangolo 1">
            <a:extLst/>
          </p:cNvPr>
          <p:cNvSpPr/>
          <p:nvPr/>
        </p:nvSpPr>
        <p:spPr>
          <a:xfrm>
            <a:off x="3510772" y="781517"/>
            <a:ext cx="2502608" cy="566181"/>
          </a:xfrm>
          <a:prstGeom prst="rect">
            <a:avLst/>
          </a:prstGeom>
          <a:noFill/>
        </p:spPr>
        <p:txBody>
          <a:bodyPr wrap="none">
            <a:spAutoFit/>
          </a:bodyPr>
          <a:lstStyle/>
          <a:p>
            <a:pPr algn="ctr" defTabSz="384210" eaLnBrk="0" fontAlgn="base" hangingPunct="0">
              <a:spcBef>
                <a:spcPct val="0"/>
              </a:spcBef>
              <a:spcAft>
                <a:spcPct val="0"/>
              </a:spcAft>
              <a:defRPr/>
            </a:pPr>
            <a:r>
              <a:rPr lang="en-US" sz="3079"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ARGOMENTI </a:t>
            </a:r>
          </a:p>
        </p:txBody>
      </p:sp>
    </p:spTree>
    <p:extLst>
      <p:ext uri="{BB962C8B-B14F-4D97-AF65-F5344CB8AC3E}">
        <p14:creationId xmlns:p14="http://schemas.microsoft.com/office/powerpoint/2010/main" val="405647857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3EFCF9BE-D705-4600-950E-5728A2A950EF}"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97</a:t>
            </a:fld>
            <a:endParaRPr lang="it-IT" altLang="it-IT" sz="1197">
              <a:solidFill>
                <a:srgbClr val="FFFFFF"/>
              </a:solidFill>
            </a:endParaRPr>
          </a:p>
        </p:txBody>
      </p:sp>
      <p:sp>
        <p:nvSpPr>
          <p:cNvPr id="16386" name="Rectangle 2"/>
          <p:cNvSpPr>
            <a:spLocks noChangeArrowheads="1"/>
          </p:cNvSpPr>
          <p:nvPr/>
        </p:nvSpPr>
        <p:spPr bwMode="auto">
          <a:xfrm>
            <a:off x="815969" y="1950483"/>
            <a:ext cx="8497742" cy="4471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9pPr>
          </a:lstStyle>
          <a:p>
            <a:pPr defTabSz="384210" fontAlgn="base">
              <a:lnSpc>
                <a:spcPct val="250000"/>
              </a:lnSpc>
              <a:spcBef>
                <a:spcPct val="0"/>
              </a:spcBef>
              <a:spcAft>
                <a:spcPts val="171"/>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b="1" dirty="0">
                <a:solidFill>
                  <a:srgbClr val="CD4223"/>
                </a:solidFill>
              </a:rPr>
              <a:t>1. </a:t>
            </a:r>
            <a:r>
              <a:rPr lang="en-US" altLang="it-IT" sz="2224" b="1" dirty="0" err="1">
                <a:solidFill>
                  <a:prstClr val="black"/>
                </a:solidFill>
              </a:rPr>
              <a:t>Inidoneitá</a:t>
            </a:r>
            <a:r>
              <a:rPr lang="en-US" altLang="it-IT" sz="2224" b="1" dirty="0">
                <a:solidFill>
                  <a:prstClr val="black"/>
                </a:solidFill>
              </a:rPr>
              <a:t> </a:t>
            </a:r>
            <a:r>
              <a:rPr lang="en-US" altLang="it-IT" sz="2224" b="1" dirty="0" err="1">
                <a:solidFill>
                  <a:prstClr val="black"/>
                </a:solidFill>
              </a:rPr>
              <a:t>permanente</a:t>
            </a:r>
            <a:r>
              <a:rPr lang="en-US" altLang="it-IT" sz="2224" b="1" dirty="0">
                <a:solidFill>
                  <a:prstClr val="black"/>
                </a:solidFill>
              </a:rPr>
              <a:t> e </a:t>
            </a:r>
            <a:r>
              <a:rPr lang="en-US" altLang="it-IT" sz="2224" b="1" dirty="0" err="1">
                <a:solidFill>
                  <a:prstClr val="black"/>
                </a:solidFill>
              </a:rPr>
              <a:t>assoluta</a:t>
            </a:r>
            <a:r>
              <a:rPr lang="en-US" altLang="it-IT" sz="2224" b="1" dirty="0">
                <a:solidFill>
                  <a:prstClr val="black"/>
                </a:solidFill>
              </a:rPr>
              <a:t> al </a:t>
            </a:r>
            <a:r>
              <a:rPr lang="en-US" altLang="it-IT" sz="2224" b="1" dirty="0" err="1">
                <a:solidFill>
                  <a:prstClr val="black"/>
                </a:solidFill>
              </a:rPr>
              <a:t>servizio</a:t>
            </a:r>
            <a:r>
              <a:rPr lang="en-US" altLang="it-IT" sz="2224" b="1" dirty="0">
                <a:solidFill>
                  <a:prstClr val="black"/>
                </a:solidFill>
              </a:rPr>
              <a:t> </a:t>
            </a:r>
            <a:r>
              <a:rPr lang="en-US" altLang="it-IT" sz="2224" b="1" dirty="0">
                <a:solidFill>
                  <a:srgbClr val="FF0000"/>
                </a:solidFill>
              </a:rPr>
              <a:t>(e a  </a:t>
            </a:r>
            <a:r>
              <a:rPr lang="en-US" altLang="it-IT" sz="2224" b="1" dirty="0" err="1">
                <a:solidFill>
                  <a:srgbClr val="FF0000"/>
                </a:solidFill>
              </a:rPr>
              <a:t>proficuo</a:t>
            </a:r>
            <a:r>
              <a:rPr lang="en-US" altLang="it-IT" sz="2224" b="1" dirty="0">
                <a:solidFill>
                  <a:srgbClr val="FF0000"/>
                </a:solidFill>
              </a:rPr>
              <a:t> </a:t>
            </a:r>
            <a:r>
              <a:rPr lang="en-US" altLang="it-IT" sz="2224" b="1" dirty="0" err="1">
                <a:solidFill>
                  <a:srgbClr val="FF0000"/>
                </a:solidFill>
              </a:rPr>
              <a:t>lavoro</a:t>
            </a:r>
            <a:r>
              <a:rPr lang="en-US" altLang="it-IT" sz="2224" b="1" dirty="0">
                <a:solidFill>
                  <a:srgbClr val="FF0000"/>
                </a:solidFill>
              </a:rPr>
              <a:t>)</a:t>
            </a:r>
          </a:p>
          <a:p>
            <a:pPr defTabSz="384210" fontAlgn="base">
              <a:lnSpc>
                <a:spcPct val="250000"/>
              </a:lnSpc>
              <a:spcBef>
                <a:spcPct val="0"/>
              </a:spcBef>
              <a:spcAft>
                <a:spcPts val="171"/>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b="1" dirty="0">
                <a:solidFill>
                  <a:srgbClr val="CD4223"/>
                </a:solidFill>
              </a:rPr>
              <a:t>2. </a:t>
            </a:r>
            <a:r>
              <a:rPr lang="en-US" altLang="it-IT" sz="2224" b="1" dirty="0" err="1">
                <a:solidFill>
                  <a:srgbClr val="FF0000"/>
                </a:solidFill>
              </a:rPr>
              <a:t>Inabilitá</a:t>
            </a:r>
            <a:r>
              <a:rPr lang="en-US" altLang="it-IT" sz="2224" b="1" dirty="0">
                <a:solidFill>
                  <a:srgbClr val="FF0000"/>
                </a:solidFill>
              </a:rPr>
              <a:t> </a:t>
            </a:r>
            <a:r>
              <a:rPr lang="en-US" altLang="it-IT" sz="2224" b="1" dirty="0" err="1">
                <a:solidFill>
                  <a:srgbClr val="FF0000"/>
                </a:solidFill>
              </a:rPr>
              <a:t>assoluta</a:t>
            </a:r>
            <a:r>
              <a:rPr lang="en-US" altLang="it-IT" sz="2224" b="1" dirty="0">
                <a:solidFill>
                  <a:srgbClr val="FF0000"/>
                </a:solidFill>
              </a:rPr>
              <a:t> e </a:t>
            </a:r>
            <a:r>
              <a:rPr lang="en-US" altLang="it-IT" sz="2224" b="1" dirty="0" err="1">
                <a:solidFill>
                  <a:srgbClr val="FF0000"/>
                </a:solidFill>
              </a:rPr>
              <a:t>permanente</a:t>
            </a:r>
            <a:r>
              <a:rPr lang="en-US" altLang="it-IT" sz="2224" b="1" dirty="0">
                <a:solidFill>
                  <a:srgbClr val="FF0000"/>
                </a:solidFill>
              </a:rPr>
              <a:t> a </a:t>
            </a:r>
            <a:r>
              <a:rPr lang="en-US" altLang="it-IT" sz="2224" b="1" dirty="0" err="1">
                <a:solidFill>
                  <a:srgbClr val="FF0000"/>
                </a:solidFill>
              </a:rPr>
              <a:t>qualsiasi</a:t>
            </a:r>
            <a:r>
              <a:rPr lang="en-US" altLang="it-IT" sz="2224" b="1" dirty="0">
                <a:solidFill>
                  <a:srgbClr val="FF0000"/>
                </a:solidFill>
              </a:rPr>
              <a:t> </a:t>
            </a:r>
            <a:r>
              <a:rPr lang="en-US" altLang="it-IT" sz="2224" b="1" dirty="0" err="1">
                <a:solidFill>
                  <a:srgbClr val="FF0000"/>
                </a:solidFill>
              </a:rPr>
              <a:t>attivitá</a:t>
            </a:r>
            <a:r>
              <a:rPr lang="en-US" altLang="it-IT" sz="2224" b="1" dirty="0">
                <a:solidFill>
                  <a:srgbClr val="FF0000"/>
                </a:solidFill>
              </a:rPr>
              <a:t> </a:t>
            </a:r>
            <a:r>
              <a:rPr lang="en-US" altLang="it-IT" sz="2224" b="1" dirty="0" err="1">
                <a:solidFill>
                  <a:srgbClr val="FF0000"/>
                </a:solidFill>
              </a:rPr>
              <a:t>lavorativa</a:t>
            </a:r>
            <a:endParaRPr lang="en-US" altLang="it-IT" sz="2224" b="1" dirty="0">
              <a:solidFill>
                <a:srgbClr val="FF0000"/>
              </a:solidFill>
            </a:endParaRPr>
          </a:p>
          <a:p>
            <a:pPr defTabSz="384210" fontAlgn="base">
              <a:lnSpc>
                <a:spcPct val="250000"/>
              </a:lnSpc>
              <a:spcBef>
                <a:spcPct val="0"/>
              </a:spcBef>
              <a:spcAft>
                <a:spcPts val="171"/>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b="1" dirty="0">
                <a:solidFill>
                  <a:srgbClr val="CD4223"/>
                </a:solidFill>
              </a:rPr>
              <a:t>3. </a:t>
            </a:r>
            <a:r>
              <a:rPr lang="en-US" altLang="it-IT" sz="2224" b="1" dirty="0" err="1">
                <a:solidFill>
                  <a:prstClr val="black"/>
                </a:solidFill>
              </a:rPr>
              <a:t>Inabilitá</a:t>
            </a:r>
            <a:r>
              <a:rPr lang="en-US" altLang="it-IT" sz="2224" b="1" dirty="0">
                <a:solidFill>
                  <a:prstClr val="black"/>
                </a:solidFill>
              </a:rPr>
              <a:t> </a:t>
            </a:r>
            <a:r>
              <a:rPr lang="en-US" altLang="it-IT" sz="2224" b="1" dirty="0" err="1">
                <a:solidFill>
                  <a:prstClr val="black"/>
                </a:solidFill>
              </a:rPr>
              <a:t>derivante</a:t>
            </a:r>
            <a:r>
              <a:rPr lang="en-US" altLang="it-IT" sz="2224" b="1" dirty="0">
                <a:solidFill>
                  <a:prstClr val="black"/>
                </a:solidFill>
              </a:rPr>
              <a:t> da </a:t>
            </a:r>
            <a:r>
              <a:rPr lang="en-US" altLang="it-IT" sz="2224" b="1" dirty="0" err="1">
                <a:solidFill>
                  <a:prstClr val="black"/>
                </a:solidFill>
              </a:rPr>
              <a:t>causa</a:t>
            </a:r>
            <a:r>
              <a:rPr lang="en-US" altLang="it-IT" sz="2224" b="1" dirty="0">
                <a:solidFill>
                  <a:prstClr val="black"/>
                </a:solidFill>
              </a:rPr>
              <a:t> di </a:t>
            </a:r>
            <a:r>
              <a:rPr lang="en-US" altLang="it-IT" sz="2224" b="1" dirty="0" err="1">
                <a:solidFill>
                  <a:prstClr val="black"/>
                </a:solidFill>
              </a:rPr>
              <a:t>guerra</a:t>
            </a:r>
            <a:r>
              <a:rPr lang="en-US" altLang="it-IT" sz="2224" b="1" dirty="0">
                <a:solidFill>
                  <a:prstClr val="black"/>
                </a:solidFill>
              </a:rPr>
              <a:t> </a:t>
            </a:r>
          </a:p>
          <a:p>
            <a:pPr defTabSz="384210" fontAlgn="base">
              <a:lnSpc>
                <a:spcPct val="250000"/>
              </a:lnSpc>
              <a:spcBef>
                <a:spcPct val="0"/>
              </a:spcBef>
              <a:spcAft>
                <a:spcPts val="171"/>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b="1" dirty="0">
                <a:solidFill>
                  <a:srgbClr val="CD4223"/>
                </a:solidFill>
              </a:rPr>
              <a:t>4. </a:t>
            </a:r>
            <a:r>
              <a:rPr lang="en-US" altLang="it-IT" sz="2224" b="1" dirty="0">
                <a:solidFill>
                  <a:prstClr val="black"/>
                </a:solidFill>
              </a:rPr>
              <a:t> </a:t>
            </a:r>
            <a:r>
              <a:rPr lang="en-US" altLang="it-IT" sz="2224" b="1" dirty="0" err="1">
                <a:solidFill>
                  <a:srgbClr val="CD4223"/>
                </a:solidFill>
              </a:rPr>
              <a:t>Inabilitá</a:t>
            </a:r>
            <a:r>
              <a:rPr lang="en-US" altLang="it-IT" sz="2224" b="1" dirty="0">
                <a:solidFill>
                  <a:srgbClr val="CD4223"/>
                </a:solidFill>
              </a:rPr>
              <a:t> per </a:t>
            </a:r>
            <a:r>
              <a:rPr lang="en-US" altLang="it-IT" sz="2224" b="1" dirty="0" err="1">
                <a:solidFill>
                  <a:srgbClr val="CD4223"/>
                </a:solidFill>
              </a:rPr>
              <a:t>i</a:t>
            </a:r>
            <a:r>
              <a:rPr lang="en-US" altLang="it-IT" sz="2224" b="1" dirty="0">
                <a:solidFill>
                  <a:srgbClr val="CD4223"/>
                </a:solidFill>
              </a:rPr>
              <a:t> </a:t>
            </a:r>
            <a:r>
              <a:rPr lang="en-US" altLang="it-IT" sz="2224" b="1" dirty="0" err="1">
                <a:solidFill>
                  <a:srgbClr val="CD4223"/>
                </a:solidFill>
              </a:rPr>
              <a:t>superstiti</a:t>
            </a:r>
            <a:r>
              <a:rPr lang="en-US" altLang="it-IT" sz="2224" b="1" dirty="0">
                <a:solidFill>
                  <a:srgbClr val="CD4223"/>
                </a:solidFill>
              </a:rPr>
              <a:t> (</a:t>
            </a:r>
            <a:r>
              <a:rPr lang="en-US" altLang="it-IT" sz="2224" b="1" dirty="0" err="1">
                <a:solidFill>
                  <a:srgbClr val="CD4223"/>
                </a:solidFill>
              </a:rPr>
              <a:t>Pensione</a:t>
            </a:r>
            <a:r>
              <a:rPr lang="en-US" altLang="it-IT" sz="2224" b="1" dirty="0">
                <a:solidFill>
                  <a:srgbClr val="CD4223"/>
                </a:solidFill>
              </a:rPr>
              <a:t> di </a:t>
            </a:r>
            <a:r>
              <a:rPr lang="en-US" altLang="it-IT" sz="2224" b="1" dirty="0" err="1">
                <a:solidFill>
                  <a:srgbClr val="CD4223"/>
                </a:solidFill>
              </a:rPr>
              <a:t>reversibilitá</a:t>
            </a:r>
            <a:r>
              <a:rPr lang="en-US" altLang="it-IT" sz="2224" b="1" dirty="0">
                <a:solidFill>
                  <a:srgbClr val="CD4223"/>
                </a:solidFill>
              </a:rPr>
              <a:t>)</a:t>
            </a:r>
          </a:p>
          <a:p>
            <a:pPr defTabSz="384210" fontAlgn="base">
              <a:lnSpc>
                <a:spcPct val="250000"/>
              </a:lnSpc>
              <a:spcBef>
                <a:spcPct val="0"/>
              </a:spcBef>
              <a:spcAft>
                <a:spcPts val="171"/>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2224" b="1" dirty="0">
              <a:solidFill>
                <a:srgbClr val="CD4223"/>
              </a:solidFill>
            </a:endParaRPr>
          </a:p>
        </p:txBody>
      </p:sp>
      <p:sp>
        <p:nvSpPr>
          <p:cNvPr id="5" name="Rettangolo 4">
            <a:extLst/>
          </p:cNvPr>
          <p:cNvSpPr/>
          <p:nvPr/>
        </p:nvSpPr>
        <p:spPr>
          <a:xfrm>
            <a:off x="1237461" y="948513"/>
            <a:ext cx="7440243" cy="460895"/>
          </a:xfrm>
          <a:prstGeom prst="rect">
            <a:avLst/>
          </a:prstGeom>
          <a:noFill/>
        </p:spPr>
        <p:txBody>
          <a:bodyPr wrap="none">
            <a:spAutoFit/>
          </a:bodyPr>
          <a:lstStyle/>
          <a:p>
            <a:pPr algn="ctr" defTabSz="384210" eaLnBrk="0" fontAlgn="base" hangingPunct="0">
              <a:spcBef>
                <a:spcPct val="0"/>
              </a:spcBef>
              <a:spcAft>
                <a:spcPct val="0"/>
              </a:spcAft>
              <a:defRPr/>
            </a:pPr>
            <a:r>
              <a:rPr lang="en-US" sz="2395"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INABILITÁ  PENSIONABILI  DI COMPETENZA DEL MEF</a:t>
            </a:r>
          </a:p>
        </p:txBody>
      </p:sp>
    </p:spTree>
    <p:extLst>
      <p:ext uri="{BB962C8B-B14F-4D97-AF65-F5344CB8AC3E}">
        <p14:creationId xmlns:p14="http://schemas.microsoft.com/office/powerpoint/2010/main" val="232564824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BD56D08E-89A3-4DA4-BCDA-04200A436819}"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98</a:t>
            </a:fld>
            <a:endParaRPr lang="it-IT" altLang="it-IT" sz="1197">
              <a:solidFill>
                <a:srgbClr val="FFFFFF"/>
              </a:solidFill>
            </a:endParaRPr>
          </a:p>
        </p:txBody>
      </p:sp>
      <p:sp>
        <p:nvSpPr>
          <p:cNvPr id="16386" name="Rectangle 2"/>
          <p:cNvSpPr>
            <a:spLocks noChangeArrowheads="1"/>
          </p:cNvSpPr>
          <p:nvPr/>
        </p:nvSpPr>
        <p:spPr bwMode="auto">
          <a:xfrm>
            <a:off x="877064" y="1581193"/>
            <a:ext cx="8067357" cy="302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1pPr>
            <a:lvl2pPr marL="120015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9pPr>
          </a:lstStyle>
          <a:p>
            <a:pPr defTabSz="384210" fontAlgn="base">
              <a:lnSpc>
                <a:spcPct val="150000"/>
              </a:lnSpc>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395" b="1">
                <a:solidFill>
                  <a:srgbClr val="CD4223"/>
                </a:solidFill>
              </a:rPr>
              <a:t>1. </a:t>
            </a:r>
            <a:r>
              <a:rPr lang="en-US" altLang="it-IT" sz="2395" b="1">
                <a:solidFill>
                  <a:prstClr val="black"/>
                </a:solidFill>
              </a:rPr>
              <a:t>INIDONEITÁ PERMANENTE E ASSOLUTA AL SERVIZIO</a:t>
            </a: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a:solidFill>
                  <a:prstClr val="black"/>
                </a:solidFill>
              </a:rPr>
              <a:t>           (prevista art. 2 DPR 171/2011)</a:t>
            </a:r>
          </a:p>
          <a:p>
            <a:pPr algn="ct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1197" b="1">
              <a:solidFill>
                <a:prstClr val="black"/>
              </a:solidFill>
            </a:endParaRPr>
          </a:p>
          <a:p>
            <a:pPr defTabSz="384210" fontAlgn="base">
              <a:lnSpc>
                <a:spcPct val="150000"/>
              </a:lnSpc>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b="1">
                <a:solidFill>
                  <a:prstClr val="black"/>
                </a:solidFill>
              </a:rPr>
              <a:t>     </a:t>
            </a:r>
            <a:r>
              <a:rPr lang="en-US" altLang="it-IT" sz="2395" b="1">
                <a:solidFill>
                  <a:srgbClr val="C00000"/>
                </a:solidFill>
              </a:rPr>
              <a:t>Si configura quando un dipendente del comparto pubblico</a:t>
            </a:r>
          </a:p>
          <a:p>
            <a:pPr defTabSz="384210" fontAlgn="base">
              <a:lnSpc>
                <a:spcPct val="150000"/>
              </a:lnSpc>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684" b="1">
              <a:solidFill>
                <a:srgbClr val="C00000"/>
              </a:solidFill>
            </a:endParaRPr>
          </a:p>
          <a:p>
            <a:pPr marL="1026368" lvl="1" indent="-390997" defTabSz="384210" fontAlgn="base">
              <a:lnSpc>
                <a:spcPct val="114000"/>
              </a:lnSpc>
              <a:spcBef>
                <a:spcPct val="0"/>
              </a:spcBef>
              <a:spcAft>
                <a:spcPct val="0"/>
              </a:spcAft>
              <a:buClr>
                <a:srgbClr val="000000"/>
              </a:buClr>
              <a:buSzPct val="100000"/>
              <a:buFont typeface="Arial" charset="0"/>
              <a:buChar char="•"/>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b="1">
                <a:solidFill>
                  <a:srgbClr val="C00000"/>
                </a:solidFill>
              </a:rPr>
              <a:t>perde la idoneitá a tutte le mansioni del proprio  profilo di inquadramento</a:t>
            </a:r>
          </a:p>
          <a:p>
            <a:pPr marL="1026368" lvl="1" indent="-390997" defTabSz="384210" fontAlgn="base">
              <a:lnSpc>
                <a:spcPct val="114000"/>
              </a:lnSpc>
              <a:spcBef>
                <a:spcPct val="0"/>
              </a:spcBef>
              <a:spcAft>
                <a:spcPct val="0"/>
              </a:spcAft>
              <a:buClr>
                <a:srgbClr val="000000"/>
              </a:buClr>
              <a:buSzPct val="100000"/>
              <a:buFont typeface="Arial" charset="0"/>
              <a:buChar char="•"/>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224" b="1">
                <a:solidFill>
                  <a:srgbClr val="C00000"/>
                </a:solidFill>
              </a:rPr>
              <a:t>non é giudicato reimpiegabile nemmeno in altri profili</a:t>
            </a:r>
          </a:p>
        </p:txBody>
      </p:sp>
      <p:sp>
        <p:nvSpPr>
          <p:cNvPr id="5" name="Rettangolo 4">
            <a:extLst/>
          </p:cNvPr>
          <p:cNvSpPr/>
          <p:nvPr/>
        </p:nvSpPr>
        <p:spPr>
          <a:xfrm>
            <a:off x="1074507" y="261525"/>
            <a:ext cx="7502760" cy="460895"/>
          </a:xfrm>
          <a:prstGeom prst="rect">
            <a:avLst/>
          </a:prstGeom>
          <a:noFill/>
        </p:spPr>
        <p:txBody>
          <a:bodyPr wrap="none">
            <a:spAutoFit/>
          </a:bodyPr>
          <a:lstStyle/>
          <a:p>
            <a:pPr algn="ctr" defTabSz="384210" eaLnBrk="0" fontAlgn="base" hangingPunct="0">
              <a:spcBef>
                <a:spcPct val="0"/>
              </a:spcBef>
              <a:spcAft>
                <a:spcPct val="0"/>
              </a:spcAft>
              <a:defRPr/>
            </a:pPr>
            <a:r>
              <a:rPr lang="en-US" sz="2395"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INABILITÁ  PENSIONABILI   DI COMPETENZA DEL MEF</a:t>
            </a:r>
          </a:p>
        </p:txBody>
      </p:sp>
      <p:sp>
        <p:nvSpPr>
          <p:cNvPr id="6" name="Rettangolo 5">
            <a:extLst/>
          </p:cNvPr>
          <p:cNvSpPr/>
          <p:nvPr/>
        </p:nvSpPr>
        <p:spPr>
          <a:xfrm>
            <a:off x="1394342" y="653895"/>
            <a:ext cx="6651292" cy="671274"/>
          </a:xfrm>
          <a:prstGeom prst="rect">
            <a:avLst/>
          </a:prstGeom>
        </p:spPr>
        <p:txBody>
          <a:bodyPr>
            <a:spAutoFit/>
          </a:bodyPr>
          <a:lstStyle/>
          <a:p>
            <a:pPr algn="ctr" defTabSz="384210" eaLnBrk="0" fontAlgn="base" hangingPunct="0">
              <a:spcBef>
                <a:spcPct val="0"/>
              </a:spcBef>
              <a:spcAft>
                <a:spcPct val="0"/>
              </a:spcAft>
              <a:defRPr/>
            </a:pPr>
            <a:r>
              <a:rPr lang="en-US" sz="2052"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DIPENDENTI COMPARTO PUBBLICO</a:t>
            </a:r>
          </a:p>
          <a:p>
            <a:pPr algn="ctr" defTabSz="384210" eaLnBrk="0" fontAlgn="base" hangingPunct="0">
              <a:spcBef>
                <a:spcPct val="0"/>
              </a:spcBef>
              <a:spcAft>
                <a:spcPct val="0"/>
              </a:spcAft>
              <a:defRPr/>
            </a:pPr>
            <a:r>
              <a:rPr lang="en-US"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Ex DPR 461/2001 - DM 12.02.2004 </a:t>
            </a:r>
            <a:r>
              <a:rPr lang="mr-IN"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a:t>
            </a:r>
            <a:r>
              <a:rPr lang="en-US"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 </a:t>
            </a:r>
            <a:r>
              <a:rPr lang="en-US" sz="1710" b="1" dirty="0" err="1">
                <a:ln w="0"/>
                <a:solidFill>
                  <a:srgbClr val="CD4223"/>
                </a:solidFill>
                <a:effectLst>
                  <a:outerShdw blurRad="38100" dist="19050" dir="2700000" algn="tl" rotWithShape="0">
                    <a:prstClr val="black">
                      <a:alpha val="40000"/>
                    </a:prstClr>
                  </a:outerShdw>
                </a:effectLst>
                <a:latin typeface="Corbel" charset="0"/>
                <a:ea typeface="ＭＳ Ｐゴシック" charset="-128"/>
              </a:rPr>
              <a:t>D.Lgs</a:t>
            </a:r>
            <a:r>
              <a:rPr lang="en-US"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 165/2001 </a:t>
            </a:r>
            <a:r>
              <a:rPr lang="mr-IN"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a:t>
            </a:r>
            <a:r>
              <a:rPr lang="en-US"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 DPR 171/2011</a:t>
            </a:r>
          </a:p>
        </p:txBody>
      </p:sp>
      <p:sp>
        <p:nvSpPr>
          <p:cNvPr id="51205" name="Rettangolo 2"/>
          <p:cNvSpPr>
            <a:spLocks noChangeArrowheads="1"/>
          </p:cNvSpPr>
          <p:nvPr/>
        </p:nvSpPr>
        <p:spPr bwMode="auto">
          <a:xfrm>
            <a:off x="1801647" y="5050075"/>
            <a:ext cx="6097357" cy="98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384210" eaLnBrk="0" fontAlgn="base" hangingPunct="0">
              <a:spcBef>
                <a:spcPct val="0"/>
              </a:spcBef>
              <a:spcAft>
                <a:spcPct val="0"/>
              </a:spcAft>
            </a:pPr>
            <a:r>
              <a:rPr lang="it-IT" altLang="it-IT" sz="1539" b="1">
                <a:solidFill>
                  <a:srgbClr val="0C0C0F"/>
                </a:solidFill>
                <a:latin typeface="Corbel" panose="020B0503020204020204" pitchFamily="34" charset="0"/>
                <a:ea typeface="ＭＳ Ｐゴシック" panose="020B0600070205080204" pitchFamily="34" charset="-128"/>
              </a:rPr>
              <a:t>Art. 8 </a:t>
            </a:r>
            <a:r>
              <a:rPr lang="it-IT" altLang="it-IT" sz="1710" b="1">
                <a:solidFill>
                  <a:srgbClr val="0C0C0F"/>
                </a:solidFill>
                <a:latin typeface="Corbel" panose="020B0503020204020204" pitchFamily="34" charset="0"/>
                <a:ea typeface="ＭＳ Ｐゴシック" panose="020B0600070205080204" pitchFamily="34" charset="-128"/>
              </a:rPr>
              <a:t>(DPR 171/2011)</a:t>
            </a:r>
          </a:p>
          <a:p>
            <a:pPr algn="ctr" defTabSz="384210" eaLnBrk="0" fontAlgn="base" hangingPunct="0">
              <a:spcBef>
                <a:spcPct val="0"/>
              </a:spcBef>
              <a:spcAft>
                <a:spcPct val="0"/>
              </a:spcAft>
            </a:pPr>
            <a:endParaRPr lang="it-IT" altLang="it-IT" sz="684" b="1">
              <a:solidFill>
                <a:srgbClr val="0C0C0F"/>
              </a:solidFill>
              <a:latin typeface="Corbel" panose="020B0503020204020204" pitchFamily="34" charset="0"/>
              <a:ea typeface="ＭＳ Ｐゴシック" panose="020B0600070205080204" pitchFamily="34" charset="-128"/>
            </a:endParaRPr>
          </a:p>
          <a:p>
            <a:pPr algn="ctr" defTabSz="384210" eaLnBrk="0" fontAlgn="base" hangingPunct="0">
              <a:spcBef>
                <a:spcPct val="0"/>
              </a:spcBef>
              <a:spcAft>
                <a:spcPct val="0"/>
              </a:spcAft>
            </a:pPr>
            <a:r>
              <a:rPr lang="it-IT" altLang="it-IT" sz="1539" b="1">
                <a:solidFill>
                  <a:srgbClr val="C00000"/>
                </a:solidFill>
                <a:latin typeface="Corbel" panose="020B0503020204020204" pitchFamily="34" charset="0"/>
                <a:ea typeface="ＭＳ Ｐゴシック" panose="020B0600070205080204" pitchFamily="34" charset="-128"/>
              </a:rPr>
              <a:t>Nel caso di </a:t>
            </a:r>
            <a:r>
              <a:rPr lang="it-IT" altLang="it-IT" sz="1710" b="1">
                <a:solidFill>
                  <a:srgbClr val="C00000"/>
                </a:solidFill>
                <a:latin typeface="Corbel" panose="020B0503020204020204" pitchFamily="34" charset="0"/>
                <a:ea typeface="ＭＳ Ｐゴシック" panose="020B0600070205080204" pitchFamily="34" charset="-128"/>
              </a:rPr>
              <a:t>permanente inidoneita' psicofisica assoluta al servizio  </a:t>
            </a:r>
            <a:r>
              <a:rPr lang="it-IT" altLang="it-IT" sz="1539" b="1">
                <a:solidFill>
                  <a:srgbClr val="C00000"/>
                </a:solidFill>
                <a:latin typeface="Corbel" panose="020B0503020204020204" pitchFamily="34" charset="0"/>
                <a:ea typeface="ＭＳ Ｐゴシック" panose="020B0600070205080204" pitchFamily="34" charset="-128"/>
              </a:rPr>
              <a:t>del dipendente, </a:t>
            </a:r>
            <a:r>
              <a:rPr lang="it-IT" altLang="it-IT" sz="1710" b="1" u="sng">
                <a:solidFill>
                  <a:srgbClr val="C00000"/>
                </a:solidFill>
                <a:latin typeface="Corbel" panose="020B0503020204020204" pitchFamily="34" charset="0"/>
                <a:ea typeface="ＭＳ Ｐゴシック" panose="020B0600070205080204" pitchFamily="34" charset="-128"/>
              </a:rPr>
              <a:t>SI RISOLVE IL RAPPORTO DI LAVORO</a:t>
            </a:r>
            <a:endParaRPr lang="it-IT" altLang="it-IT" sz="1539" u="sng">
              <a:solidFill>
                <a:srgbClr val="C00000"/>
              </a:solidFill>
              <a:latin typeface="Corbel" panose="020B0503020204020204" pitchFamily="34" charset="0"/>
              <a:ea typeface="ＭＳ Ｐゴシック" panose="020B0600070205080204" pitchFamily="34" charset="-128"/>
            </a:endParaRPr>
          </a:p>
        </p:txBody>
      </p:sp>
      <p:sp>
        <p:nvSpPr>
          <p:cNvPr id="8" name="Freccia giù 7">
            <a:extLst/>
          </p:cNvPr>
          <p:cNvSpPr/>
          <p:nvPr/>
        </p:nvSpPr>
        <p:spPr>
          <a:xfrm>
            <a:off x="4720667" y="4570812"/>
            <a:ext cx="260675" cy="439890"/>
          </a:xfrm>
          <a:prstGeom prst="downArrow">
            <a:avLst/>
          </a:prstGeom>
          <a:solidFill>
            <a:srgbClr val="CD422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4210" eaLnBrk="0" fontAlgn="base" hangingPunct="0">
              <a:spcBef>
                <a:spcPct val="0"/>
              </a:spcBef>
              <a:spcAft>
                <a:spcPct val="0"/>
              </a:spcAft>
              <a:defRPr/>
            </a:pPr>
            <a:endParaRPr lang="it-IT" sz="1539">
              <a:solidFill>
                <a:srgbClr val="FF0000"/>
              </a:solidFill>
              <a:latin typeface="Corbel" panose="020B0503020204020204"/>
            </a:endParaRPr>
          </a:p>
        </p:txBody>
      </p:sp>
      <p:sp>
        <p:nvSpPr>
          <p:cNvPr id="51207" name="CasellaDiTesto 3"/>
          <p:cNvSpPr txBox="1">
            <a:spLocks noChangeArrowheads="1"/>
          </p:cNvSpPr>
          <p:nvPr/>
        </p:nvSpPr>
        <p:spPr bwMode="auto">
          <a:xfrm>
            <a:off x="1953708" y="6050688"/>
            <a:ext cx="5912712" cy="4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384210" eaLnBrk="0" fontAlgn="base" hangingPunct="0">
              <a:spcBef>
                <a:spcPct val="0"/>
              </a:spcBef>
              <a:spcAft>
                <a:spcPct val="0"/>
              </a:spcAft>
            </a:pPr>
            <a:r>
              <a:rPr lang="it-IT" altLang="it-IT" sz="2052" b="1">
                <a:solidFill>
                  <a:prstClr val="black"/>
                </a:solidFill>
                <a:latin typeface="Corbel" panose="020B0503020204020204" pitchFamily="34" charset="0"/>
                <a:ea typeface="ＭＳ Ｐゴシック" panose="020B0600070205080204" pitchFamily="34" charset="-128"/>
              </a:rPr>
              <a:t>PENSIONE ORDINARIA</a:t>
            </a:r>
            <a:r>
              <a:rPr lang="en-US" altLang="it-IT" sz="2052" b="1">
                <a:solidFill>
                  <a:prstClr val="black"/>
                </a:solidFill>
                <a:latin typeface="Corbel" panose="020B0503020204020204" pitchFamily="34" charset="0"/>
                <a:ea typeface="ＭＳ Ｐゴシック" panose="020B0600070205080204" pitchFamily="34" charset="-128"/>
              </a:rPr>
              <a:t>  </a:t>
            </a:r>
            <a:r>
              <a:rPr lang="it-IT" altLang="it-IT" sz="2052" b="1">
                <a:solidFill>
                  <a:prstClr val="black"/>
                </a:solidFill>
                <a:latin typeface="Corbel" panose="020B0503020204020204" pitchFamily="34" charset="0"/>
                <a:ea typeface="ＭＳ Ｐゴシック" panose="020B0600070205080204" pitchFamily="34" charset="-128"/>
              </a:rPr>
              <a:t>SU BASE CONTRIBUTIVA</a:t>
            </a:r>
          </a:p>
        </p:txBody>
      </p:sp>
    </p:spTree>
    <p:extLst>
      <p:ext uri="{BB962C8B-B14F-4D97-AF65-F5344CB8AC3E}">
        <p14:creationId xmlns:p14="http://schemas.microsoft.com/office/powerpoint/2010/main" val="190014808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540" y="6187814"/>
            <a:ext cx="2134279" cy="34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orbel" charset="0"/>
                <a:ea typeface="ＭＳ Ｐゴシック" charset="-128"/>
              </a:defRPr>
            </a:lvl9pPr>
          </a:lstStyle>
          <a:p>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fld id="{09B97776-7D00-48FC-A73C-090BFAA3DA54}" type="slidenum">
              <a:rPr lang="it-IT" altLang="it-IT" sz="1197">
                <a:solidFill>
                  <a:srgbClr val="FFFFFF"/>
                </a:solidFill>
              </a:rPr>
              <a:pPr algn="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Lst>
                <a:defRPr/>
              </a:pPr>
              <a:t>99</a:t>
            </a:fld>
            <a:endParaRPr lang="it-IT" altLang="it-IT" sz="1197">
              <a:solidFill>
                <a:srgbClr val="FFFFFF"/>
              </a:solidFill>
            </a:endParaRPr>
          </a:p>
        </p:txBody>
      </p:sp>
      <p:sp>
        <p:nvSpPr>
          <p:cNvPr id="16386" name="Rectangle 2"/>
          <p:cNvSpPr>
            <a:spLocks noChangeArrowheads="1"/>
          </p:cNvSpPr>
          <p:nvPr/>
        </p:nvSpPr>
        <p:spPr bwMode="auto">
          <a:xfrm>
            <a:off x="815969" y="2067244"/>
            <a:ext cx="8252002" cy="3208960"/>
          </a:xfrm>
          <a:prstGeom prst="rect">
            <a:avLst/>
          </a:prstGeom>
          <a:noFill/>
          <a:ln w="1905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286" tIns="44643" rIns="89286" bIns="44643">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orbel" charset="0"/>
                <a:ea typeface="ＭＳ Ｐゴシック" charset="-128"/>
              </a:defRPr>
            </a:lvl9pPr>
          </a:lstStyle>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dirty="0">
                <a:solidFill>
                  <a:srgbClr val="CD4223"/>
                </a:solidFill>
              </a:rPr>
              <a:t>1.  </a:t>
            </a:r>
            <a:r>
              <a:rPr lang="en-US" altLang="it-IT" sz="2224" b="1" dirty="0">
                <a:solidFill>
                  <a:prstClr val="black"/>
                </a:solidFill>
              </a:rPr>
              <a:t>INIDONEITÁ PERMANENTE ASSOLUTA AL SERVIZIO</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1967" dirty="0">
                <a:solidFill>
                  <a:prstClr val="black"/>
                </a:solidFill>
              </a:rPr>
              <a:t>     </a:t>
            </a:r>
            <a:r>
              <a:rPr lang="en-US" altLang="it-IT" sz="1967" b="1" dirty="0">
                <a:solidFill>
                  <a:srgbClr val="CD4223"/>
                </a:solidFill>
              </a:rPr>
              <a:t>(ex </a:t>
            </a:r>
            <a:r>
              <a:rPr lang="en-US" altLang="it-IT" sz="1967" b="1" dirty="0" err="1">
                <a:solidFill>
                  <a:srgbClr val="CD4223"/>
                </a:solidFill>
              </a:rPr>
              <a:t>D.Lgs</a:t>
            </a:r>
            <a:r>
              <a:rPr lang="en-US" altLang="it-IT" sz="1967" b="1" dirty="0">
                <a:solidFill>
                  <a:srgbClr val="CD4223"/>
                </a:solidFill>
              </a:rPr>
              <a:t>. 165/2001 e DPR 171/2011 + </a:t>
            </a:r>
            <a:r>
              <a:rPr lang="en-US" altLang="it-IT" sz="1967" b="1" dirty="0" err="1">
                <a:solidFill>
                  <a:srgbClr val="CD4223"/>
                </a:solidFill>
              </a:rPr>
              <a:t>norme</a:t>
            </a:r>
            <a:r>
              <a:rPr lang="en-US" altLang="it-IT" sz="1967" b="1" dirty="0">
                <a:solidFill>
                  <a:srgbClr val="CD4223"/>
                </a:solidFill>
              </a:rPr>
              <a:t> </a:t>
            </a:r>
            <a:r>
              <a:rPr lang="en-US" altLang="it-IT" sz="1967" b="1" dirty="0" err="1">
                <a:solidFill>
                  <a:srgbClr val="CD4223"/>
                </a:solidFill>
              </a:rPr>
              <a:t>personale</a:t>
            </a:r>
            <a:r>
              <a:rPr lang="en-US" altLang="it-IT" sz="1967" b="1" dirty="0">
                <a:solidFill>
                  <a:srgbClr val="CD4223"/>
                </a:solidFill>
              </a:rPr>
              <a:t> FFPP e FFAA)</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1026" dirty="0">
              <a:solidFill>
                <a:srgbClr val="E78A75"/>
              </a:solidFill>
            </a:endParaRP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dirty="0">
                <a:solidFill>
                  <a:srgbClr val="CD4223"/>
                </a:solidFill>
              </a:rPr>
              <a:t>     </a:t>
            </a:r>
            <a:r>
              <a:rPr lang="en-US" altLang="it-IT" sz="2224" b="1" dirty="0">
                <a:solidFill>
                  <a:prstClr val="black"/>
                </a:solidFill>
              </a:rPr>
              <a:t>INABILITÁ  PERMANENTE AL PROFICUO LAVORO</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dirty="0">
                <a:solidFill>
                  <a:srgbClr val="CD4223"/>
                </a:solidFill>
              </a:rPr>
              <a:t>     </a:t>
            </a:r>
            <a:r>
              <a:rPr lang="en-US" altLang="it-IT" sz="2052" b="1" dirty="0" err="1">
                <a:solidFill>
                  <a:srgbClr val="CD4223"/>
                </a:solidFill>
              </a:rPr>
              <a:t>Qualificazione</a:t>
            </a:r>
            <a:r>
              <a:rPr lang="en-US" altLang="it-IT" sz="2052" b="1" dirty="0">
                <a:solidFill>
                  <a:srgbClr val="CD4223"/>
                </a:solidFill>
              </a:rPr>
              <a:t> </a:t>
            </a:r>
            <a:r>
              <a:rPr lang="en-US" altLang="it-IT" sz="2052" b="1" dirty="0" err="1">
                <a:solidFill>
                  <a:srgbClr val="CD4223"/>
                </a:solidFill>
              </a:rPr>
              <a:t>opportuna</a:t>
            </a:r>
            <a:r>
              <a:rPr lang="en-US" altLang="it-IT" sz="2052" b="1" dirty="0">
                <a:solidFill>
                  <a:srgbClr val="CD4223"/>
                </a:solidFill>
              </a:rPr>
              <a:t> in </a:t>
            </a:r>
            <a:r>
              <a:rPr lang="en-US" altLang="it-IT" sz="2052" b="1" dirty="0" err="1">
                <a:solidFill>
                  <a:srgbClr val="CD4223"/>
                </a:solidFill>
              </a:rPr>
              <a:t>ragione</a:t>
            </a:r>
            <a:r>
              <a:rPr lang="en-US" altLang="it-IT" sz="2052" b="1" dirty="0">
                <a:solidFill>
                  <a:srgbClr val="CD4223"/>
                </a:solidFill>
              </a:rPr>
              <a:t> </a:t>
            </a:r>
            <a:r>
              <a:rPr lang="en-US" altLang="it-IT" sz="2052" b="1" dirty="0" err="1">
                <a:solidFill>
                  <a:srgbClr val="CD4223"/>
                </a:solidFill>
              </a:rPr>
              <a:t>della</a:t>
            </a:r>
            <a:r>
              <a:rPr lang="en-US" altLang="it-IT" sz="2052" b="1" dirty="0">
                <a:solidFill>
                  <a:srgbClr val="CD4223"/>
                </a:solidFill>
              </a:rPr>
              <a:t> </a:t>
            </a:r>
            <a:r>
              <a:rPr lang="en-US" altLang="it-IT" sz="2052" b="1" dirty="0" err="1">
                <a:solidFill>
                  <a:srgbClr val="CD4223"/>
                </a:solidFill>
              </a:rPr>
              <a:t>vigenza</a:t>
            </a:r>
            <a:r>
              <a:rPr lang="en-US" altLang="it-IT" sz="2052" b="1" dirty="0">
                <a:solidFill>
                  <a:srgbClr val="CD4223"/>
                </a:solidFill>
              </a:rPr>
              <a:t> </a:t>
            </a:r>
            <a:r>
              <a:rPr lang="en-US" altLang="it-IT" sz="2052" b="1" dirty="0" err="1">
                <a:solidFill>
                  <a:srgbClr val="CD4223"/>
                </a:solidFill>
              </a:rPr>
              <a:t>dell’art</a:t>
            </a:r>
            <a:r>
              <a:rPr lang="en-US" altLang="it-IT" sz="2052" b="1" dirty="0">
                <a:solidFill>
                  <a:srgbClr val="CD4223"/>
                </a:solidFill>
              </a:rPr>
              <a:t>. 13 L.274/91</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dirty="0">
                <a:solidFill>
                  <a:srgbClr val="CD4223"/>
                </a:solidFill>
              </a:rPr>
              <a:t>    (</a:t>
            </a:r>
            <a:r>
              <a:rPr lang="en-US" altLang="it-IT" sz="2052" b="1" dirty="0" err="1">
                <a:solidFill>
                  <a:srgbClr val="CD4223"/>
                </a:solidFill>
              </a:rPr>
              <a:t>Trattamento</a:t>
            </a:r>
            <a:r>
              <a:rPr lang="en-US" altLang="it-IT" sz="2052" b="1" dirty="0">
                <a:solidFill>
                  <a:srgbClr val="CD4223"/>
                </a:solidFill>
              </a:rPr>
              <a:t> di </a:t>
            </a:r>
            <a:r>
              <a:rPr lang="en-US" altLang="it-IT" sz="2052" b="1" dirty="0" err="1">
                <a:solidFill>
                  <a:srgbClr val="CD4223"/>
                </a:solidFill>
              </a:rPr>
              <a:t>inabilitá</a:t>
            </a:r>
            <a:r>
              <a:rPr lang="en-US" altLang="it-IT" sz="2052" b="1" dirty="0">
                <a:solidFill>
                  <a:srgbClr val="CD4223"/>
                </a:solidFill>
              </a:rPr>
              <a:t> </a:t>
            </a:r>
            <a:r>
              <a:rPr lang="mr-IN" altLang="it-IT" sz="2052" b="1" dirty="0">
                <a:solidFill>
                  <a:srgbClr val="CD4223"/>
                </a:solidFill>
                <a:ea typeface="Mangal" charset="0"/>
              </a:rPr>
              <a:t>–</a:t>
            </a:r>
            <a:r>
              <a:rPr lang="en-US" altLang="it-IT" sz="2052" b="1" dirty="0">
                <a:solidFill>
                  <a:srgbClr val="CD4223"/>
                </a:solidFill>
              </a:rPr>
              <a:t> </a:t>
            </a:r>
            <a:r>
              <a:rPr lang="en-US" altLang="it-IT" sz="2052" b="1" dirty="0" err="1">
                <a:solidFill>
                  <a:srgbClr val="CD4223"/>
                </a:solidFill>
              </a:rPr>
              <a:t>dipendenti</a:t>
            </a:r>
            <a:r>
              <a:rPr lang="en-US" altLang="it-IT" sz="2052" b="1" dirty="0">
                <a:solidFill>
                  <a:srgbClr val="CD4223"/>
                </a:solidFill>
              </a:rPr>
              <a:t> </a:t>
            </a:r>
            <a:r>
              <a:rPr lang="en-US" altLang="it-IT" sz="2052" b="1" dirty="0" err="1">
                <a:solidFill>
                  <a:srgbClr val="CD4223"/>
                </a:solidFill>
              </a:rPr>
              <a:t>enti</a:t>
            </a:r>
            <a:r>
              <a:rPr lang="en-US" altLang="it-IT" sz="2052" b="1" dirty="0">
                <a:solidFill>
                  <a:srgbClr val="CD4223"/>
                </a:solidFill>
              </a:rPr>
              <a:t> </a:t>
            </a:r>
            <a:r>
              <a:rPr lang="en-US" altLang="it-IT" sz="2052" b="1" dirty="0" err="1">
                <a:solidFill>
                  <a:srgbClr val="CD4223"/>
                </a:solidFill>
              </a:rPr>
              <a:t>locali</a:t>
            </a:r>
            <a:r>
              <a:rPr lang="en-US" altLang="it-IT" sz="2052" b="1" dirty="0">
                <a:solidFill>
                  <a:srgbClr val="CD4223"/>
                </a:solidFill>
              </a:rPr>
              <a:t> e ASL ex  CPDEL)</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855" b="1" dirty="0">
              <a:solidFill>
                <a:srgbClr val="CD4223"/>
              </a:solidFill>
            </a:endParaRP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dirty="0" err="1">
                <a:solidFill>
                  <a:prstClr val="black"/>
                </a:solidFill>
              </a:rPr>
              <a:t>Conseguenti</a:t>
            </a:r>
            <a:r>
              <a:rPr lang="en-US" altLang="it-IT" sz="2052" b="1" dirty="0">
                <a:solidFill>
                  <a:prstClr val="black"/>
                </a:solidFill>
              </a:rPr>
              <a:t> a </a:t>
            </a:r>
            <a:r>
              <a:rPr lang="en-US" altLang="it-IT" sz="2052" b="1" dirty="0" err="1">
                <a:solidFill>
                  <a:prstClr val="black"/>
                </a:solidFill>
              </a:rPr>
              <a:t>infermitá</a:t>
            </a:r>
            <a:r>
              <a:rPr lang="en-US" altLang="it-IT" sz="2052" b="1" dirty="0">
                <a:solidFill>
                  <a:prstClr val="black"/>
                </a:solidFill>
              </a:rPr>
              <a:t>:</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855" b="1" dirty="0">
              <a:solidFill>
                <a:prstClr val="black"/>
              </a:solidFill>
            </a:endParaRP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dirty="0">
                <a:solidFill>
                  <a:srgbClr val="CD4223"/>
                </a:solidFill>
              </a:rPr>
              <a:t>NON </a:t>
            </a:r>
            <a:r>
              <a:rPr lang="en-US" altLang="it-IT" sz="2052" b="1" dirty="0" err="1">
                <a:solidFill>
                  <a:srgbClr val="CD4223"/>
                </a:solidFill>
              </a:rPr>
              <a:t>dipendenti</a:t>
            </a:r>
            <a:r>
              <a:rPr lang="en-US" altLang="it-IT" sz="2052" b="1" dirty="0">
                <a:solidFill>
                  <a:srgbClr val="CD4223"/>
                </a:solidFill>
              </a:rPr>
              <a:t> da </a:t>
            </a:r>
            <a:r>
              <a:rPr lang="en-US" altLang="it-IT" sz="2052" b="1" dirty="0" err="1">
                <a:solidFill>
                  <a:srgbClr val="CD4223"/>
                </a:solidFill>
              </a:rPr>
              <a:t>causa</a:t>
            </a:r>
            <a:r>
              <a:rPr lang="en-US" altLang="it-IT" sz="2052" b="1" dirty="0">
                <a:solidFill>
                  <a:srgbClr val="CD4223"/>
                </a:solidFill>
              </a:rPr>
              <a:t> di </a:t>
            </a:r>
            <a:r>
              <a:rPr lang="en-US" altLang="it-IT" sz="2052" b="1" dirty="0" err="1">
                <a:solidFill>
                  <a:srgbClr val="CD4223"/>
                </a:solidFill>
              </a:rPr>
              <a:t>servizio</a:t>
            </a:r>
            <a:r>
              <a:rPr lang="en-US" altLang="it-IT" sz="2052" b="1" dirty="0">
                <a:solidFill>
                  <a:srgbClr val="CD4223"/>
                </a:solidFill>
              </a:rPr>
              <a:t>:     </a:t>
            </a:r>
            <a:r>
              <a:rPr lang="en-US" altLang="it-IT" sz="2052" b="1" dirty="0">
                <a:solidFill>
                  <a:prstClr val="black"/>
                </a:solidFill>
              </a:rPr>
              <a:t>PENSIONE ORDINARIA</a:t>
            </a: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endParaRPr lang="en-US" altLang="it-IT" sz="855" b="1" dirty="0">
              <a:solidFill>
                <a:srgbClr val="CD4223"/>
              </a:solidFill>
            </a:endParaRPr>
          </a:p>
          <a:p>
            <a:pPr defTabSz="384210" fontAlgn="base">
              <a:spcBef>
                <a:spcPct val="0"/>
              </a:spcBef>
              <a:spcAft>
                <a:spcPct val="0"/>
              </a:spcAft>
              <a:buClr>
                <a:srgbClr val="000000"/>
              </a:buClr>
              <a:buSzPct val="100000"/>
              <a:tabLst>
                <a:tab pos="0" algn="l"/>
                <a:tab pos="382852" algn="l"/>
                <a:tab pos="767061" algn="l"/>
                <a:tab pos="1151270" algn="l"/>
                <a:tab pos="1535480" algn="l"/>
                <a:tab pos="1919689" algn="l"/>
                <a:tab pos="2303899" algn="l"/>
                <a:tab pos="2688107" algn="l"/>
                <a:tab pos="3072317" algn="l"/>
                <a:tab pos="3456526" algn="l"/>
                <a:tab pos="3840736" algn="l"/>
                <a:tab pos="4224945" algn="l"/>
                <a:tab pos="4609154" algn="l"/>
                <a:tab pos="4993363" algn="l"/>
                <a:tab pos="5377573" algn="l"/>
                <a:tab pos="5761782" algn="l"/>
                <a:tab pos="6145991" algn="l"/>
                <a:tab pos="6530200" algn="l"/>
                <a:tab pos="6914410" algn="l"/>
                <a:tab pos="7298619" algn="l"/>
                <a:tab pos="7682829" algn="l"/>
                <a:tab pos="8048031" algn="l"/>
              </a:tabLst>
              <a:defRPr/>
            </a:pPr>
            <a:r>
              <a:rPr lang="en-US" altLang="it-IT" sz="2052" b="1" dirty="0">
                <a:solidFill>
                  <a:srgbClr val="CD4223"/>
                </a:solidFill>
              </a:rPr>
              <a:t>SI </a:t>
            </a:r>
            <a:r>
              <a:rPr lang="en-US" altLang="it-IT" sz="2052" b="1" dirty="0" err="1">
                <a:solidFill>
                  <a:srgbClr val="CD4223"/>
                </a:solidFill>
              </a:rPr>
              <a:t>dipendenti</a:t>
            </a:r>
            <a:r>
              <a:rPr lang="en-US" altLang="it-IT" sz="2052" b="1" dirty="0">
                <a:solidFill>
                  <a:srgbClr val="CD4223"/>
                </a:solidFill>
              </a:rPr>
              <a:t> da </a:t>
            </a:r>
            <a:r>
              <a:rPr lang="en-US" altLang="it-IT" sz="2052" b="1" dirty="0" err="1">
                <a:solidFill>
                  <a:srgbClr val="CD4223"/>
                </a:solidFill>
              </a:rPr>
              <a:t>causa</a:t>
            </a:r>
            <a:r>
              <a:rPr lang="en-US" altLang="it-IT" sz="2052" b="1" dirty="0">
                <a:solidFill>
                  <a:srgbClr val="CD4223"/>
                </a:solidFill>
              </a:rPr>
              <a:t> di </a:t>
            </a:r>
            <a:r>
              <a:rPr lang="en-US" altLang="it-IT" sz="2052" b="1" dirty="0" err="1">
                <a:solidFill>
                  <a:srgbClr val="CD4223"/>
                </a:solidFill>
              </a:rPr>
              <a:t>servizio</a:t>
            </a:r>
            <a:r>
              <a:rPr lang="en-US" altLang="it-IT" sz="2052" b="1" dirty="0">
                <a:solidFill>
                  <a:srgbClr val="CD4223"/>
                </a:solidFill>
              </a:rPr>
              <a:t>:           </a:t>
            </a:r>
            <a:r>
              <a:rPr lang="en-US" altLang="it-IT" sz="2052" b="1" dirty="0">
                <a:solidFill>
                  <a:prstClr val="black"/>
                </a:solidFill>
              </a:rPr>
              <a:t>PENSIONE PRIVILEGIATA (PPO)</a:t>
            </a:r>
          </a:p>
        </p:txBody>
      </p:sp>
      <p:sp>
        <p:nvSpPr>
          <p:cNvPr id="3" name="Rettangolo 2">
            <a:extLst/>
          </p:cNvPr>
          <p:cNvSpPr/>
          <p:nvPr/>
        </p:nvSpPr>
        <p:spPr>
          <a:xfrm>
            <a:off x="1307450" y="920001"/>
            <a:ext cx="6651292" cy="671274"/>
          </a:xfrm>
          <a:prstGeom prst="rect">
            <a:avLst/>
          </a:prstGeom>
        </p:spPr>
        <p:txBody>
          <a:bodyPr>
            <a:spAutoFit/>
          </a:bodyPr>
          <a:lstStyle/>
          <a:p>
            <a:pPr algn="ctr" defTabSz="384210" eaLnBrk="0" fontAlgn="base" hangingPunct="0">
              <a:spcBef>
                <a:spcPct val="0"/>
              </a:spcBef>
              <a:spcAft>
                <a:spcPct val="0"/>
              </a:spcAft>
              <a:defRPr/>
            </a:pPr>
            <a:r>
              <a:rPr lang="en-US" sz="2052"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DIPENDENTI COMPARTO PUBBLICO</a:t>
            </a:r>
          </a:p>
          <a:p>
            <a:pPr algn="ctr" defTabSz="384210" eaLnBrk="0" fontAlgn="base" hangingPunct="0">
              <a:spcBef>
                <a:spcPct val="0"/>
              </a:spcBef>
              <a:spcAft>
                <a:spcPct val="0"/>
              </a:spcAft>
              <a:defRPr/>
            </a:pPr>
            <a:r>
              <a:rPr lang="en-US"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Ex DPR 461/2001 - DM 12.02.2004 </a:t>
            </a:r>
            <a:r>
              <a:rPr lang="mr-IN"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a:t>
            </a:r>
            <a:r>
              <a:rPr lang="en-US"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 </a:t>
            </a:r>
            <a:r>
              <a:rPr lang="en-US" sz="1710" b="1" dirty="0" err="1">
                <a:ln w="0"/>
                <a:solidFill>
                  <a:srgbClr val="CD4223"/>
                </a:solidFill>
                <a:effectLst>
                  <a:outerShdw blurRad="38100" dist="19050" dir="2700000" algn="tl" rotWithShape="0">
                    <a:prstClr val="black">
                      <a:alpha val="40000"/>
                    </a:prstClr>
                  </a:outerShdw>
                </a:effectLst>
                <a:latin typeface="Corbel" charset="0"/>
                <a:ea typeface="ＭＳ Ｐゴシック" charset="-128"/>
              </a:rPr>
              <a:t>D.Lgs</a:t>
            </a:r>
            <a:r>
              <a:rPr lang="en-US"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 165/2001 </a:t>
            </a:r>
            <a:r>
              <a:rPr lang="mr-IN"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a:t>
            </a:r>
            <a:r>
              <a:rPr lang="en-US" sz="1710"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 DPR 171/2011</a:t>
            </a:r>
          </a:p>
        </p:txBody>
      </p:sp>
      <p:sp>
        <p:nvSpPr>
          <p:cNvPr id="7" name="Rettangolo 6">
            <a:extLst/>
          </p:cNvPr>
          <p:cNvSpPr/>
          <p:nvPr/>
        </p:nvSpPr>
        <p:spPr>
          <a:xfrm>
            <a:off x="1076544" y="511338"/>
            <a:ext cx="7502760" cy="460895"/>
          </a:xfrm>
          <a:prstGeom prst="rect">
            <a:avLst/>
          </a:prstGeom>
          <a:noFill/>
        </p:spPr>
        <p:txBody>
          <a:bodyPr wrap="none">
            <a:spAutoFit/>
          </a:bodyPr>
          <a:lstStyle/>
          <a:p>
            <a:pPr algn="ctr" defTabSz="384210" eaLnBrk="0" fontAlgn="base" hangingPunct="0">
              <a:spcBef>
                <a:spcPct val="0"/>
              </a:spcBef>
              <a:spcAft>
                <a:spcPct val="0"/>
              </a:spcAft>
              <a:defRPr/>
            </a:pPr>
            <a:r>
              <a:rPr lang="en-US" sz="2395" b="1" dirty="0">
                <a:ln w="0"/>
                <a:solidFill>
                  <a:srgbClr val="CD4223"/>
                </a:solidFill>
                <a:effectLst>
                  <a:outerShdw blurRad="38100" dist="19050" dir="2700000" algn="tl" rotWithShape="0">
                    <a:prstClr val="black">
                      <a:alpha val="40000"/>
                    </a:prstClr>
                  </a:outerShdw>
                </a:effectLst>
                <a:latin typeface="Corbel" charset="0"/>
                <a:ea typeface="ＭＳ Ｐゴシック" charset="-128"/>
              </a:rPr>
              <a:t>INABILITÁ  PENSIONABILI   DI COMPETENZA DEL MEF</a:t>
            </a:r>
          </a:p>
        </p:txBody>
      </p:sp>
    </p:spTree>
    <p:extLst>
      <p:ext uri="{BB962C8B-B14F-4D97-AF65-F5344CB8AC3E}">
        <p14:creationId xmlns:p14="http://schemas.microsoft.com/office/powerpoint/2010/main" val="370129532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UNINETTUNO(WIDE)">
  <a:themeElements>
    <a:clrScheme name="Personalizzato 7">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C000"/>
      </a:hlink>
      <a:folHlink>
        <a:srgbClr val="BF9000"/>
      </a:folHlink>
    </a:clrScheme>
    <a:fontScheme name="Lubalin Extralight">
      <a:majorFont>
        <a:latin typeface="ITC Lubalin Graph Std ExLight"/>
        <a:ea typeface=""/>
        <a:cs typeface="Arial"/>
      </a:majorFont>
      <a:minorFont>
        <a:latin typeface="ITC Lubalin Graph Std ExLight"/>
        <a:ea typeface=""/>
        <a:cs typeface="Arial"/>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NETTUNO(WIDE)" id="{4CB9E72B-C6ED-4826-BB1C-F6521DF9AC5D}" vid="{F3E8FDC3-095E-4267-8BA5-956550E85304}"/>
    </a:ext>
  </a:extLst>
</a:theme>
</file>

<file path=ppt/theme/theme2.xml><?xml version="1.0" encoding="utf-8"?>
<a:theme xmlns:a="http://schemas.openxmlformats.org/drawingml/2006/main" name="Pres italiano">
  <a:themeElements>
    <a:clrScheme name="Pres italian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Pres italia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 italia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 italian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 italian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 italian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 italian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 italian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 italian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 italian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 italian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 italian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 italian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 italian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es italiano">
  <a:themeElements>
    <a:clrScheme name="Pres italian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Pres italia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 italia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 italian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 italian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 italian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 italian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 italian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 italian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 italian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 italian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 italian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 italian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 italian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arallasse">
  <a:themeElements>
    <a:clrScheme name="Parallasse">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ss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ss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7.xml><?xml version="1.0" encoding="utf-8"?>
<a:theme xmlns:a="http://schemas.openxmlformats.org/drawingml/2006/main" name="Riflesso">
  <a:themeElements>
    <a:clrScheme name="Riflesso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Rifless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flesso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iflesso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Riflesso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Riflesso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Riflesso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Riflesso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Riflesso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Riflesso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Riflesso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330</TotalTime>
  <Words>8894</Words>
  <Application>Microsoft Office PowerPoint</Application>
  <PresentationFormat>Presentazione su schermo (4:3)</PresentationFormat>
  <Paragraphs>1617</Paragraphs>
  <Slides>153</Slides>
  <Notes>98</Notes>
  <HiddenSlides>0</HiddenSlides>
  <MMClips>0</MMClips>
  <ScaleCrop>false</ScaleCrop>
  <HeadingPairs>
    <vt:vector size="6" baseType="variant">
      <vt:variant>
        <vt:lpstr>Caratteri utilizzati</vt:lpstr>
      </vt:variant>
      <vt:variant>
        <vt:i4>21</vt:i4>
      </vt:variant>
      <vt:variant>
        <vt:lpstr>Tema</vt:lpstr>
      </vt:variant>
      <vt:variant>
        <vt:i4>7</vt:i4>
      </vt:variant>
      <vt:variant>
        <vt:lpstr>Titoli diapositive</vt:lpstr>
      </vt:variant>
      <vt:variant>
        <vt:i4>153</vt:i4>
      </vt:variant>
    </vt:vector>
  </HeadingPairs>
  <TitlesOfParts>
    <vt:vector size="181" baseType="lpstr">
      <vt:lpstr>ＭＳ Ｐゴシック</vt:lpstr>
      <vt:lpstr>Aharoni</vt:lpstr>
      <vt:lpstr>Arial</vt:lpstr>
      <vt:lpstr>Arial Black</vt:lpstr>
      <vt:lpstr>Arial Narrow</vt:lpstr>
      <vt:lpstr>Baskerville Old Face</vt:lpstr>
      <vt:lpstr>Book Antiqua</vt:lpstr>
      <vt:lpstr>Calibri</vt:lpstr>
      <vt:lpstr>Calibri Light</vt:lpstr>
      <vt:lpstr>Century Gothic</vt:lpstr>
      <vt:lpstr>Corbel</vt:lpstr>
      <vt:lpstr>Courier New</vt:lpstr>
      <vt:lpstr>Impact</vt:lpstr>
      <vt:lpstr>ITC Lubalin Graph Std ExLight</vt:lpstr>
      <vt:lpstr>Mangal</vt:lpstr>
      <vt:lpstr>Palatino Linotype</vt:lpstr>
      <vt:lpstr>Rubik</vt:lpstr>
      <vt:lpstr>Tahoma</vt:lpstr>
      <vt:lpstr>Times New Roman</vt:lpstr>
      <vt:lpstr>Wingdings</vt:lpstr>
      <vt:lpstr>Zapf Dingbats</vt:lpstr>
      <vt:lpstr>UNINETTUNO(WIDE)</vt:lpstr>
      <vt:lpstr>Pres italiano</vt:lpstr>
      <vt:lpstr>1_Pres italiano</vt:lpstr>
      <vt:lpstr>Executive</vt:lpstr>
      <vt:lpstr>4_Tema di Office</vt:lpstr>
      <vt:lpstr>Parallasse</vt:lpstr>
      <vt:lpstr>Riflesso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Idoneità lavorativa -premesse-</vt:lpstr>
      <vt:lpstr>           </vt:lpstr>
      <vt:lpstr>Idoneità lavorativa -premesse-</vt:lpstr>
      <vt:lpstr>Presentazione standard di PowerPoint</vt:lpstr>
      <vt:lpstr>Presentazione standard di PowerPoint</vt:lpstr>
      <vt:lpstr>Presentazione standard di PowerPoint</vt:lpstr>
      <vt:lpstr>Presentazione standard di PowerPoint</vt:lpstr>
      <vt:lpstr>Il lavoro nel periodo delle cure</vt:lpstr>
      <vt:lpstr>Il lavoro nel periodo delle cure</vt:lpstr>
      <vt:lpstr>Presentazione standard di PowerPoint</vt:lpstr>
      <vt:lpstr>Terapie salvavita</vt:lpstr>
      <vt:lpstr>Presentazione standard di PowerPoint</vt:lpstr>
      <vt:lpstr>Presentazione standard di PowerPoint</vt:lpstr>
      <vt:lpstr>Idoneità lavorativa </vt:lpstr>
      <vt:lpstr>Idoneità lavorativa</vt:lpstr>
      <vt:lpstr>Valutazione del paziente</vt:lpstr>
      <vt:lpstr>Valutazione: menomazione funzionale</vt:lpstr>
      <vt:lpstr>Valutazione : ripercussioni di carattere psichico</vt:lpstr>
      <vt:lpstr>Valutazione : ripercussioni di carattere psichico</vt:lpstr>
      <vt:lpstr>Valutazione: verifica sulla tutela della salute del lavoratore</vt:lpstr>
      <vt:lpstr>Valutazione: verifica sulla tutela della salute del lavoratore</vt:lpstr>
      <vt:lpstr>Valutazione: fattori prognostici </vt:lpstr>
      <vt:lpstr>Valutazione: verifica della pericolosità per terzi</vt:lpstr>
      <vt:lpstr>Valutazione: verifica della pericolosità per terzi</vt:lpstr>
      <vt:lpstr>Valutazione idoneità lavorativa</vt:lpstr>
      <vt:lpstr>Presentazione standard di PowerPoint</vt:lpstr>
      <vt:lpstr>Presentazione standard di PowerPoint</vt:lpstr>
      <vt:lpstr>Presentazione standard di PowerPoint</vt:lpstr>
      <vt:lpstr>Presentazione standard di PowerPoint</vt:lpstr>
      <vt:lpstr>Presentazione standard di PowerPoint</vt:lpstr>
      <vt:lpstr>II° Congresso Nazionale A.N.Me.Le.P.A.</vt:lpstr>
      <vt:lpstr>Dimensioni del fenomeno</vt:lpstr>
      <vt:lpstr>INCIDENZA</vt:lpstr>
      <vt:lpstr>Trend Temporali</vt:lpstr>
      <vt:lpstr>I trend temporali indicano che anche la mortalità continua a diminuire in maniera significativa in entrambi i sessi come risultato di più fattori </vt:lpstr>
      <vt:lpstr>CAUSE DI MORTE</vt:lpstr>
      <vt:lpstr>NUMERI ASSOLUTI</vt:lpstr>
      <vt:lpstr>SOPRAVVIVENZA</vt:lpstr>
      <vt:lpstr>SOPRAVVIVENZA</vt:lpstr>
      <vt:lpstr>Efficacia del Sistema Sanitario </vt:lpstr>
      <vt:lpstr>Invecchiamento</vt:lpstr>
      <vt:lpstr>PREVALENZA </vt:lpstr>
      <vt:lpstr> Normativa per i dipendenti del Pubblico Impiego </vt:lpstr>
      <vt:lpstr>Presentazione standard di PowerPoint</vt:lpstr>
      <vt:lpstr>IDONEITA’</vt:lpstr>
      <vt:lpstr>CAPACITA’ LAVORATIVA SPECIFICA</vt:lpstr>
      <vt:lpstr>INIDONEITA’</vt:lpstr>
      <vt:lpstr>Inidoneità relativa</vt:lpstr>
      <vt:lpstr>Giudizi idoneativi (Circ. MEF 972/2015)</vt:lpstr>
      <vt:lpstr>Aspetto motivazionale</vt:lpstr>
      <vt:lpstr>Il giudizio di temporanea non idoneità assoluta va formulato  </vt:lpstr>
      <vt:lpstr>Inidoneità relativa ad una o più mansioni del profilo di appartenenza </vt:lpstr>
      <vt:lpstr>Presentazione standard di PowerPoint</vt:lpstr>
      <vt:lpstr>Inidoneità allo svolgimento di tutte le mansioni del profilo professionale di inquadramento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MEDICINA LEGALE  DELLA PUBBLICA AMMINISTRAZIONE  TRA DIRITTO E NUOVE ESIGENZE  DELLE TUTELE SOCIALI</vt:lpstr>
      <vt:lpstr>Collegio Medico Legale</vt:lpstr>
      <vt:lpstr>Collegio Medico Legale</vt:lpstr>
      <vt:lpstr>Collegio Medico Legale</vt:lpstr>
      <vt:lpstr>Collegio Medico Legale</vt:lpstr>
      <vt:lpstr>Collegio Medico Legale</vt:lpstr>
      <vt:lpstr>Collegio Medico Legale</vt:lpstr>
      <vt:lpstr>Collegio Medico Legale</vt:lpstr>
      <vt:lpstr>Collegio Medico Legale</vt:lpstr>
      <vt:lpstr>Collegio Medico Legale</vt:lpstr>
      <vt:lpstr>Collegio Medico Legale</vt:lpstr>
      <vt:lpstr>Collegio Medico Legale</vt:lpstr>
      <vt:lpstr>Valutazione dell’invalidità  da neoplasie</vt:lpstr>
      <vt:lpstr>Valutazione dell’invalidità  da neoplasie</vt:lpstr>
      <vt:lpstr>Valutazione dell’invalidità  da neoplasie</vt:lpstr>
      <vt:lpstr>Valutazione dell’invalidità  da neoplasie</vt:lpstr>
      <vt:lpstr>Valutazione dell’invalidità  da neoplasie</vt:lpstr>
      <vt:lpstr>Valutazione dell’invalidità  da neoplasie</vt:lpstr>
      <vt:lpstr>Valutazione dell’invalidità  da neoplasie</vt:lpstr>
      <vt:lpstr>Valutazione dell’invalidità  da neoplasie</vt:lpstr>
      <vt:lpstr>Valutazione dell’invalidità  da neoplasie</vt:lpstr>
      <vt:lpstr>Valutazione dell’invalidità  da neoplasie</vt:lpstr>
      <vt:lpstr>Valutazione dell’invalidità  da neoplasie</vt:lpstr>
      <vt:lpstr>Valutazione dell’invalidità  da neoplasie</vt:lpstr>
      <vt:lpstr>Valutazione dell’invalidità  da neoplasie</vt:lpstr>
      <vt:lpstr>Valutazione dell’invalidità  da neoplasie</vt:lpstr>
      <vt:lpstr>Valutazione dell’invalidità  da neoplasie</vt:lpstr>
      <vt:lpstr>Valutazione dell’invalidità  da neoplasie</vt:lpstr>
      <vt:lpstr>LA MEDICINA LEGALE  DELLA PUBBLICA AMMINISTRAZIONE  TRA DIRITTO E NUOVE ESIGENZE  DELLE TUTELE SOCIALI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Fabrizio Ciprani</dc:creator>
  <cp:lastModifiedBy>lionello.papa@gmail.com</cp:lastModifiedBy>
  <cp:revision>29</cp:revision>
  <dcterms:created xsi:type="dcterms:W3CDTF">2019-06-07T18:38:13Z</dcterms:created>
  <dcterms:modified xsi:type="dcterms:W3CDTF">2023-07-03T14:39:44Z</dcterms:modified>
</cp:coreProperties>
</file>