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1" r:id="rId3"/>
    <p:sldMasterId id="2147483722" r:id="rId4"/>
    <p:sldMasterId id="2147483731" r:id="rId5"/>
    <p:sldMasterId id="2147483743" r:id="rId6"/>
  </p:sldMasterIdLst>
  <p:notesMasterIdLst>
    <p:notesMasterId r:id="rId179"/>
  </p:notesMasterIdLst>
  <p:sldIdLst>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409" r:id="rId126"/>
    <p:sldId id="410" r:id="rId127"/>
    <p:sldId id="411" r:id="rId128"/>
    <p:sldId id="412" r:id="rId129"/>
    <p:sldId id="413" r:id="rId130"/>
    <p:sldId id="414" r:id="rId131"/>
    <p:sldId id="415" r:id="rId132"/>
    <p:sldId id="416" r:id="rId133"/>
    <p:sldId id="417" r:id="rId134"/>
    <p:sldId id="418" r:id="rId135"/>
    <p:sldId id="419" r:id="rId136"/>
    <p:sldId id="420" r:id="rId137"/>
    <p:sldId id="421" r:id="rId138"/>
    <p:sldId id="422" r:id="rId139"/>
    <p:sldId id="423" r:id="rId140"/>
    <p:sldId id="424" r:id="rId141"/>
    <p:sldId id="425" r:id="rId142"/>
    <p:sldId id="426" r:id="rId143"/>
    <p:sldId id="427" r:id="rId144"/>
    <p:sldId id="428" r:id="rId145"/>
    <p:sldId id="429" r:id="rId146"/>
    <p:sldId id="430" r:id="rId147"/>
    <p:sldId id="431" r:id="rId148"/>
    <p:sldId id="432" r:id="rId149"/>
    <p:sldId id="433" r:id="rId150"/>
    <p:sldId id="434" r:id="rId151"/>
    <p:sldId id="435" r:id="rId152"/>
    <p:sldId id="436" r:id="rId153"/>
    <p:sldId id="437" r:id="rId154"/>
    <p:sldId id="438" r:id="rId155"/>
    <p:sldId id="439" r:id="rId156"/>
    <p:sldId id="440" r:id="rId157"/>
    <p:sldId id="441" r:id="rId158"/>
    <p:sldId id="442" r:id="rId159"/>
    <p:sldId id="443" r:id="rId160"/>
    <p:sldId id="444" r:id="rId161"/>
    <p:sldId id="445" r:id="rId162"/>
    <p:sldId id="446" r:id="rId163"/>
    <p:sldId id="447" r:id="rId164"/>
    <p:sldId id="448" r:id="rId165"/>
    <p:sldId id="449" r:id="rId166"/>
    <p:sldId id="450" r:id="rId167"/>
    <p:sldId id="451" r:id="rId168"/>
    <p:sldId id="452" r:id="rId169"/>
    <p:sldId id="453" r:id="rId170"/>
    <p:sldId id="454" r:id="rId171"/>
    <p:sldId id="455" r:id="rId172"/>
    <p:sldId id="456" r:id="rId173"/>
    <p:sldId id="457" r:id="rId174"/>
    <p:sldId id="458" r:id="rId175"/>
    <p:sldId id="459" r:id="rId176"/>
    <p:sldId id="460" r:id="rId177"/>
    <p:sldId id="461" r:id="rId17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viewProps" Target="viewProp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presProps" Target="presProp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736D3-FDE3-4FA9-AD62-0AD1B2E24C2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it-IT"/>
        </a:p>
      </dgm:t>
    </dgm:pt>
    <dgm:pt modelId="{A71318A5-0443-4EA3-9359-BBA556EEC6EC}">
      <dgm:prSet phldrT="[Testo]" custT="1"/>
      <dgm:spPr>
        <a:solidFill>
          <a:srgbClr val="00B0F0"/>
        </a:solidFill>
      </dgm:spPr>
      <dgm:t>
        <a:bodyPr/>
        <a:lstStyle/>
        <a:p>
          <a:endParaRPr lang="it-IT" sz="2000" b="1"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r>
            <a:rPr lang="it-IT"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Attività/prestazioni diagnostico-curative</a:t>
          </a:r>
        </a:p>
        <a:p>
          <a:endParaRPr lang="it-IT" sz="20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dgm:t>
    </dgm:pt>
    <dgm:pt modelId="{128AC476-E2BF-483D-84AD-3D3D2526596D}" type="parTrans" cxnId="{C55152A7-AF80-4606-A6FA-3A80AAFE678C}">
      <dgm:prSet/>
      <dgm:spPr/>
      <dgm:t>
        <a:bodyPr/>
        <a:lstStyle/>
        <a:p>
          <a:endParaRPr lang="it-IT"/>
        </a:p>
      </dgm:t>
    </dgm:pt>
    <dgm:pt modelId="{50A84A19-B33A-4A3E-A6A1-D5F9150B0FD0}" type="sibTrans" cxnId="{C55152A7-AF80-4606-A6FA-3A80AAFE678C}">
      <dgm:prSet/>
      <dgm:spPr>
        <a:solidFill>
          <a:srgbClr val="000099"/>
        </a:solidFill>
        <a:ln w="12700"/>
      </dgm:spPr>
      <dgm:t>
        <a:bodyPr/>
        <a:lstStyle/>
        <a:p>
          <a:endParaRPr lang="it-IT"/>
        </a:p>
      </dgm:t>
    </dgm:pt>
    <dgm:pt modelId="{7CB2AD2C-5835-4D4D-AA7C-223E1917B0D9}">
      <dgm:prSet phldrT="[Testo]" custT="1"/>
      <dgm:spPr>
        <a:solidFill>
          <a:srgbClr val="00B0F0"/>
        </a:solidFill>
      </dgm:spPr>
      <dgm:t>
        <a:bodyPr/>
        <a:lstStyle/>
        <a:p>
          <a:r>
            <a:rPr lang="it-IT"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Prestazioni riabilitative/ </a:t>
          </a:r>
          <a:r>
            <a:rPr lang="it-IT"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Atttività</a:t>
          </a:r>
          <a:r>
            <a:rPr lang="it-IT"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rieducative e di assistenza protesica</a:t>
          </a:r>
          <a:r>
            <a:rPr lang="it-IT" sz="20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it-IT" sz="20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dgm:t>
    </dgm:pt>
    <dgm:pt modelId="{7EE49B8F-FEDD-4AE3-82D6-E06652F6D84E}" type="parTrans" cxnId="{7EC89DFA-F12E-4767-AD2A-D4FCE955851B}">
      <dgm:prSet/>
      <dgm:spPr/>
      <dgm:t>
        <a:bodyPr/>
        <a:lstStyle/>
        <a:p>
          <a:endParaRPr lang="it-IT"/>
        </a:p>
      </dgm:t>
    </dgm:pt>
    <dgm:pt modelId="{35F5E6C6-CB9F-478C-A2A6-E866A10AC4ED}" type="sibTrans" cxnId="{7EC89DFA-F12E-4767-AD2A-D4FCE955851B}">
      <dgm:prSet/>
      <dgm:spPr/>
      <dgm:t>
        <a:bodyPr/>
        <a:lstStyle/>
        <a:p>
          <a:endParaRPr lang="it-IT"/>
        </a:p>
      </dgm:t>
    </dgm:pt>
    <dgm:pt modelId="{08444C0C-4D62-45C0-879E-F4321EDAB5B9}">
      <dgm:prSet phldrT="[Testo]" custT="1"/>
      <dgm:spPr>
        <a:solidFill>
          <a:srgbClr val="00B0F0"/>
        </a:solidFill>
      </dgm:spPr>
      <dgm:t>
        <a:bodyPr/>
        <a:lstStyle/>
        <a:p>
          <a:r>
            <a:rPr lang="it-IT"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Prestazioni/Attività di reinserimento sociale e lavorativo</a:t>
          </a:r>
          <a:endParaRPr lang="it-IT"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A6C3C1D6-8E00-4E8C-B8AF-F513779D53D8}" type="parTrans" cxnId="{8F3C3693-CA52-40EB-87B7-31A3B11EDC74}">
      <dgm:prSet/>
      <dgm:spPr/>
      <dgm:t>
        <a:bodyPr/>
        <a:lstStyle/>
        <a:p>
          <a:endParaRPr lang="it-IT"/>
        </a:p>
      </dgm:t>
    </dgm:pt>
    <dgm:pt modelId="{9CAB29C8-8D8C-4677-80C4-DE1D96D47D9D}" type="sibTrans" cxnId="{8F3C3693-CA52-40EB-87B7-31A3B11EDC74}">
      <dgm:prSet/>
      <dgm:spPr/>
      <dgm:t>
        <a:bodyPr/>
        <a:lstStyle/>
        <a:p>
          <a:endParaRPr lang="it-IT"/>
        </a:p>
      </dgm:t>
    </dgm:pt>
    <dgm:pt modelId="{23FAAAEA-1960-4FB3-8A87-DD58B8530712}">
      <dgm:prSet phldrT="[Testo]" custT="1"/>
      <dgm:spPr>
        <a:solidFill>
          <a:srgbClr val="00B0F0"/>
        </a:solidFill>
      </dgm:spPr>
      <dgm:t>
        <a:bodyPr/>
        <a:lstStyle/>
        <a:p>
          <a:r>
            <a:rPr lang="it-IT"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Attività valutativa medico legale / Prestazioni indennitarie</a:t>
          </a:r>
          <a:endParaRPr lang="it-IT"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E2A15492-EC35-4C26-B034-1CB49F554FE9}" type="parTrans" cxnId="{0146C42E-3D94-489B-AAF3-EDAE03DF42E2}">
      <dgm:prSet/>
      <dgm:spPr/>
      <dgm:t>
        <a:bodyPr/>
        <a:lstStyle/>
        <a:p>
          <a:endParaRPr lang="it-IT"/>
        </a:p>
      </dgm:t>
    </dgm:pt>
    <dgm:pt modelId="{4B1D34BD-E6CC-45BE-A811-62E1EDDDAB29}" type="sibTrans" cxnId="{0146C42E-3D94-489B-AAF3-EDAE03DF42E2}">
      <dgm:prSet/>
      <dgm:spPr/>
      <dgm:t>
        <a:bodyPr/>
        <a:lstStyle/>
        <a:p>
          <a:endParaRPr lang="it-IT"/>
        </a:p>
      </dgm:t>
    </dgm:pt>
    <dgm:pt modelId="{867C4ECA-38A6-4D8A-8687-2DE6621DF69B}" type="pres">
      <dgm:prSet presAssocID="{B40736D3-FDE3-4FA9-AD62-0AD1B2E24C2E}" presName="Name0" presStyleCnt="0">
        <dgm:presLayoutVars>
          <dgm:dir/>
          <dgm:resizeHandles val="exact"/>
        </dgm:presLayoutVars>
      </dgm:prSet>
      <dgm:spPr/>
      <dgm:t>
        <a:bodyPr/>
        <a:lstStyle/>
        <a:p>
          <a:endParaRPr lang="it-IT"/>
        </a:p>
      </dgm:t>
    </dgm:pt>
    <dgm:pt modelId="{A694977E-D99A-44BF-A2F5-5EB36091AB19}" type="pres">
      <dgm:prSet presAssocID="{B40736D3-FDE3-4FA9-AD62-0AD1B2E24C2E}" presName="cycle" presStyleCnt="0"/>
      <dgm:spPr/>
    </dgm:pt>
    <dgm:pt modelId="{B182586F-DAEA-4D05-9D89-D1403BE4C7C9}" type="pres">
      <dgm:prSet presAssocID="{A71318A5-0443-4EA3-9359-BBA556EEC6EC}" presName="nodeFirstNode" presStyleLbl="node1" presStyleIdx="0" presStyleCnt="4" custScaleY="78242" custRadScaleRad="112404" custRadScaleInc="-25767">
        <dgm:presLayoutVars>
          <dgm:bulletEnabled val="1"/>
        </dgm:presLayoutVars>
      </dgm:prSet>
      <dgm:spPr/>
      <dgm:t>
        <a:bodyPr/>
        <a:lstStyle/>
        <a:p>
          <a:endParaRPr lang="it-IT"/>
        </a:p>
      </dgm:t>
    </dgm:pt>
    <dgm:pt modelId="{E9B22434-4B64-4C4D-BB4C-D07E9355A776}" type="pres">
      <dgm:prSet presAssocID="{50A84A19-B33A-4A3E-A6A1-D5F9150B0FD0}" presName="sibTransFirstNode" presStyleLbl="bgShp" presStyleIdx="0" presStyleCnt="1" custLinFactNeighborX="-3454" custLinFactNeighborY="5557"/>
      <dgm:spPr/>
      <dgm:t>
        <a:bodyPr/>
        <a:lstStyle/>
        <a:p>
          <a:endParaRPr lang="it-IT"/>
        </a:p>
      </dgm:t>
    </dgm:pt>
    <dgm:pt modelId="{430CC73D-774A-4D2A-A050-FFF22CAA6872}" type="pres">
      <dgm:prSet presAssocID="{7CB2AD2C-5835-4D4D-AA7C-223E1917B0D9}" presName="nodeFollowingNodes" presStyleLbl="node1" presStyleIdx="1" presStyleCnt="4" custScaleX="92502" custRadScaleRad="70084" custRadScaleInc="12057">
        <dgm:presLayoutVars>
          <dgm:bulletEnabled val="1"/>
        </dgm:presLayoutVars>
      </dgm:prSet>
      <dgm:spPr/>
      <dgm:t>
        <a:bodyPr/>
        <a:lstStyle/>
        <a:p>
          <a:endParaRPr lang="it-IT"/>
        </a:p>
      </dgm:t>
    </dgm:pt>
    <dgm:pt modelId="{7B475318-85F3-478E-BDFA-224A4EB55571}" type="pres">
      <dgm:prSet presAssocID="{08444C0C-4D62-45C0-879E-F4321EDAB5B9}" presName="nodeFollowingNodes" presStyleLbl="node1" presStyleIdx="2" presStyleCnt="4" custScaleX="116462" custScaleY="93456" custRadScaleRad="150260" custRadScaleInc="39344">
        <dgm:presLayoutVars>
          <dgm:bulletEnabled val="1"/>
        </dgm:presLayoutVars>
      </dgm:prSet>
      <dgm:spPr/>
      <dgm:t>
        <a:bodyPr/>
        <a:lstStyle/>
        <a:p>
          <a:endParaRPr lang="it-IT"/>
        </a:p>
      </dgm:t>
    </dgm:pt>
    <dgm:pt modelId="{187CE713-72A5-414A-9462-E7DB30D94F06}" type="pres">
      <dgm:prSet presAssocID="{23FAAAEA-1960-4FB3-8A87-DD58B8530712}" presName="nodeFollowingNodes" presStyleLbl="node1" presStyleIdx="3" presStyleCnt="4" custScaleX="102242" custRadScaleRad="135925" custRadScaleInc="6723">
        <dgm:presLayoutVars>
          <dgm:bulletEnabled val="1"/>
        </dgm:presLayoutVars>
      </dgm:prSet>
      <dgm:spPr/>
      <dgm:t>
        <a:bodyPr/>
        <a:lstStyle/>
        <a:p>
          <a:endParaRPr lang="it-IT"/>
        </a:p>
      </dgm:t>
    </dgm:pt>
  </dgm:ptLst>
  <dgm:cxnLst>
    <dgm:cxn modelId="{8F3C3693-CA52-40EB-87B7-31A3B11EDC74}" srcId="{B40736D3-FDE3-4FA9-AD62-0AD1B2E24C2E}" destId="{08444C0C-4D62-45C0-879E-F4321EDAB5B9}" srcOrd="2" destOrd="0" parTransId="{A6C3C1D6-8E00-4E8C-B8AF-F513779D53D8}" sibTransId="{9CAB29C8-8D8C-4677-80C4-DE1D96D47D9D}"/>
    <dgm:cxn modelId="{4658E615-7659-4810-ACD8-36661AA4EB50}" type="presOf" srcId="{23FAAAEA-1960-4FB3-8A87-DD58B8530712}" destId="{187CE713-72A5-414A-9462-E7DB30D94F06}" srcOrd="0" destOrd="0" presId="urn:microsoft.com/office/officeart/2005/8/layout/cycle3"/>
    <dgm:cxn modelId="{C55152A7-AF80-4606-A6FA-3A80AAFE678C}" srcId="{B40736D3-FDE3-4FA9-AD62-0AD1B2E24C2E}" destId="{A71318A5-0443-4EA3-9359-BBA556EEC6EC}" srcOrd="0" destOrd="0" parTransId="{128AC476-E2BF-483D-84AD-3D3D2526596D}" sibTransId="{50A84A19-B33A-4A3E-A6A1-D5F9150B0FD0}"/>
    <dgm:cxn modelId="{D102182E-AB6D-446A-8F6E-3FAEE4E2FED0}" type="presOf" srcId="{7CB2AD2C-5835-4D4D-AA7C-223E1917B0D9}" destId="{430CC73D-774A-4D2A-A050-FFF22CAA6872}" srcOrd="0" destOrd="0" presId="urn:microsoft.com/office/officeart/2005/8/layout/cycle3"/>
    <dgm:cxn modelId="{4F81959E-590A-40F5-8CCA-58EE707BDF6C}" type="presOf" srcId="{B40736D3-FDE3-4FA9-AD62-0AD1B2E24C2E}" destId="{867C4ECA-38A6-4D8A-8687-2DE6621DF69B}" srcOrd="0" destOrd="0" presId="urn:microsoft.com/office/officeart/2005/8/layout/cycle3"/>
    <dgm:cxn modelId="{B2DE3C14-B29A-4896-826D-F3BDBB704CB8}" type="presOf" srcId="{A71318A5-0443-4EA3-9359-BBA556EEC6EC}" destId="{B182586F-DAEA-4D05-9D89-D1403BE4C7C9}" srcOrd="0" destOrd="0" presId="urn:microsoft.com/office/officeart/2005/8/layout/cycle3"/>
    <dgm:cxn modelId="{09D8AAD9-8FD4-415D-AAB7-FD7218251FC1}" type="presOf" srcId="{50A84A19-B33A-4A3E-A6A1-D5F9150B0FD0}" destId="{E9B22434-4B64-4C4D-BB4C-D07E9355A776}" srcOrd="0" destOrd="0" presId="urn:microsoft.com/office/officeart/2005/8/layout/cycle3"/>
    <dgm:cxn modelId="{0146C42E-3D94-489B-AAF3-EDAE03DF42E2}" srcId="{B40736D3-FDE3-4FA9-AD62-0AD1B2E24C2E}" destId="{23FAAAEA-1960-4FB3-8A87-DD58B8530712}" srcOrd="3" destOrd="0" parTransId="{E2A15492-EC35-4C26-B034-1CB49F554FE9}" sibTransId="{4B1D34BD-E6CC-45BE-A811-62E1EDDDAB29}"/>
    <dgm:cxn modelId="{7EC89DFA-F12E-4767-AD2A-D4FCE955851B}" srcId="{B40736D3-FDE3-4FA9-AD62-0AD1B2E24C2E}" destId="{7CB2AD2C-5835-4D4D-AA7C-223E1917B0D9}" srcOrd="1" destOrd="0" parTransId="{7EE49B8F-FEDD-4AE3-82D6-E06652F6D84E}" sibTransId="{35F5E6C6-CB9F-478C-A2A6-E866A10AC4ED}"/>
    <dgm:cxn modelId="{2A4307F3-EB97-4A19-A7C4-E3C3D46EAD88}" type="presOf" srcId="{08444C0C-4D62-45C0-879E-F4321EDAB5B9}" destId="{7B475318-85F3-478E-BDFA-224A4EB55571}" srcOrd="0" destOrd="0" presId="urn:microsoft.com/office/officeart/2005/8/layout/cycle3"/>
    <dgm:cxn modelId="{24493D4E-FE9D-42DD-B73A-65F40999B032}" type="presParOf" srcId="{867C4ECA-38A6-4D8A-8687-2DE6621DF69B}" destId="{A694977E-D99A-44BF-A2F5-5EB36091AB19}" srcOrd="0" destOrd="0" presId="urn:microsoft.com/office/officeart/2005/8/layout/cycle3"/>
    <dgm:cxn modelId="{932E3FF8-C2F5-4A74-BFB7-2EA7F533222C}" type="presParOf" srcId="{A694977E-D99A-44BF-A2F5-5EB36091AB19}" destId="{B182586F-DAEA-4D05-9D89-D1403BE4C7C9}" srcOrd="0" destOrd="0" presId="urn:microsoft.com/office/officeart/2005/8/layout/cycle3"/>
    <dgm:cxn modelId="{3664C1AB-6A71-4F0F-9159-1A82CC885363}" type="presParOf" srcId="{A694977E-D99A-44BF-A2F5-5EB36091AB19}" destId="{E9B22434-4B64-4C4D-BB4C-D07E9355A776}" srcOrd="1" destOrd="0" presId="urn:microsoft.com/office/officeart/2005/8/layout/cycle3"/>
    <dgm:cxn modelId="{66841D37-579B-463A-AF26-44C023B8BEDB}" type="presParOf" srcId="{A694977E-D99A-44BF-A2F5-5EB36091AB19}" destId="{430CC73D-774A-4D2A-A050-FFF22CAA6872}" srcOrd="2" destOrd="0" presId="urn:microsoft.com/office/officeart/2005/8/layout/cycle3"/>
    <dgm:cxn modelId="{C79FB2DE-32CA-4DC7-A596-CFC5E1590036}" type="presParOf" srcId="{A694977E-D99A-44BF-A2F5-5EB36091AB19}" destId="{7B475318-85F3-478E-BDFA-224A4EB55571}" srcOrd="3" destOrd="0" presId="urn:microsoft.com/office/officeart/2005/8/layout/cycle3"/>
    <dgm:cxn modelId="{BE6F6C44-23E9-41CC-A46B-27399F85F610}" type="presParOf" srcId="{A694977E-D99A-44BF-A2F5-5EB36091AB19}" destId="{187CE713-72A5-414A-9462-E7DB30D94F06}" srcOrd="4" destOrd="0" presId="urn:microsoft.com/office/officeart/2005/8/layout/cycle3"/>
  </dgm:cxnLst>
  <dgm:bg/>
  <dgm:whole>
    <a:ln>
      <a:solidFill>
        <a:srgbClr val="3D99B9"/>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22434-4B64-4C4D-BB4C-D07E9355A776}">
      <dsp:nvSpPr>
        <dsp:cNvPr id="0" name=""/>
        <dsp:cNvSpPr/>
      </dsp:nvSpPr>
      <dsp:spPr>
        <a:xfrm>
          <a:off x="1055917" y="-14533"/>
          <a:ext cx="4375705" cy="4375705"/>
        </a:xfrm>
        <a:prstGeom prst="circularArrow">
          <a:avLst>
            <a:gd name="adj1" fmla="val 4668"/>
            <a:gd name="adj2" fmla="val 272909"/>
            <a:gd name="adj3" fmla="val 12910941"/>
            <a:gd name="adj4" fmla="val 17976822"/>
            <a:gd name="adj5" fmla="val 4847"/>
          </a:avLst>
        </a:prstGeom>
        <a:solidFill>
          <a:srgbClr val="000099"/>
        </a:solidFill>
        <a:ln w="12700">
          <a:noFill/>
        </a:ln>
        <a:effectLst/>
      </dsp:spPr>
      <dsp:style>
        <a:lnRef idx="0">
          <a:scrgbClr r="0" g="0" b="0"/>
        </a:lnRef>
        <a:fillRef idx="1">
          <a:scrgbClr r="0" g="0" b="0"/>
        </a:fillRef>
        <a:effectRef idx="0">
          <a:scrgbClr r="0" g="0" b="0"/>
        </a:effectRef>
        <a:fontRef idx="minor"/>
      </dsp:style>
    </dsp:sp>
    <dsp:sp modelId="{B182586F-DAEA-4D05-9D89-D1403BE4C7C9}">
      <dsp:nvSpPr>
        <dsp:cNvPr id="0" name=""/>
        <dsp:cNvSpPr/>
      </dsp:nvSpPr>
      <dsp:spPr>
        <a:xfrm>
          <a:off x="1967539" y="0"/>
          <a:ext cx="2854735" cy="111680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it-IT" sz="2000" b="1"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lvl="0" algn="ctr" defTabSz="889000">
            <a:lnSpc>
              <a:spcPct val="90000"/>
            </a:lnSpc>
            <a:spcBef>
              <a:spcPct val="0"/>
            </a:spcBef>
            <a:spcAft>
              <a:spcPct val="35000"/>
            </a:spcAft>
          </a:pPr>
          <a:r>
            <a:rPr lang="it-IT" sz="20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Attività/prestazioni diagnostico-curative</a:t>
          </a:r>
        </a:p>
        <a:p>
          <a:pPr lvl="0" algn="ctr" defTabSz="889000">
            <a:lnSpc>
              <a:spcPct val="90000"/>
            </a:lnSpc>
            <a:spcBef>
              <a:spcPct val="0"/>
            </a:spcBef>
            <a:spcAft>
              <a:spcPct val="35000"/>
            </a:spcAft>
          </a:pPr>
          <a:endParaRPr lang="it-IT" sz="2000" b="1" kern="1200" dirty="0">
            <a:solidFill>
              <a:srgbClr val="000099"/>
            </a:solidFill>
            <a:latin typeface="Verdana" panose="020B0604030504040204" pitchFamily="34" charset="0"/>
            <a:ea typeface="Verdana" panose="020B0604030504040204" pitchFamily="34" charset="0"/>
            <a:cs typeface="Verdana" panose="020B0604030504040204" pitchFamily="34" charset="0"/>
          </a:endParaRPr>
        </a:p>
      </dsp:txBody>
      <dsp:txXfrm>
        <a:off x="2022057" y="54518"/>
        <a:ext cx="2745699" cy="1007764"/>
      </dsp:txXfrm>
    </dsp:sp>
    <dsp:sp modelId="{430CC73D-774A-4D2A-A050-FFF22CAA6872}">
      <dsp:nvSpPr>
        <dsp:cNvPr id="0" name=""/>
        <dsp:cNvSpPr/>
      </dsp:nvSpPr>
      <dsp:spPr>
        <a:xfrm>
          <a:off x="3724991" y="1683126"/>
          <a:ext cx="2640687" cy="1427367"/>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Prestazioni riabilitative/ </a:t>
          </a:r>
          <a:r>
            <a:rPr lang="it-IT" sz="2000" b="1" kern="12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Atttività</a:t>
          </a:r>
          <a:r>
            <a:rPr lang="it-IT" sz="20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rieducative e di assistenza protesica</a:t>
          </a:r>
          <a:r>
            <a:rPr lang="it-IT" sz="2000" b="1"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it-IT" sz="2000" b="1" kern="1200" dirty="0">
            <a:solidFill>
              <a:srgbClr val="000099"/>
            </a:solidFill>
            <a:latin typeface="Verdana" panose="020B0604030504040204" pitchFamily="34" charset="0"/>
            <a:ea typeface="Verdana" panose="020B0604030504040204" pitchFamily="34" charset="0"/>
            <a:cs typeface="Verdana" panose="020B0604030504040204" pitchFamily="34" charset="0"/>
          </a:endParaRPr>
        </a:p>
      </dsp:txBody>
      <dsp:txXfrm>
        <a:off x="3794669" y="1752804"/>
        <a:ext cx="2501331" cy="1288011"/>
      </dsp:txXfrm>
    </dsp:sp>
    <dsp:sp modelId="{7B475318-85F3-478E-BDFA-224A4EB55571}">
      <dsp:nvSpPr>
        <dsp:cNvPr id="0" name=""/>
        <dsp:cNvSpPr/>
      </dsp:nvSpPr>
      <dsp:spPr>
        <a:xfrm>
          <a:off x="1174221" y="3235841"/>
          <a:ext cx="3324681" cy="133396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Prestazioni/Attività di reinserimento sociale e lavorativo</a:t>
          </a:r>
          <a:endParaRPr lang="it-IT" sz="2000" b="1"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1239340" y="3300960"/>
        <a:ext cx="3194443" cy="1203722"/>
      </dsp:txXfrm>
    </dsp:sp>
    <dsp:sp modelId="{187CE713-72A5-414A-9462-E7DB30D94F06}">
      <dsp:nvSpPr>
        <dsp:cNvPr id="0" name=""/>
        <dsp:cNvSpPr/>
      </dsp:nvSpPr>
      <dsp:spPr>
        <a:xfrm>
          <a:off x="369447" y="1336717"/>
          <a:ext cx="2918738" cy="1427367"/>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Attività valutativa medico legale / Prestazioni indennitarie</a:t>
          </a:r>
          <a:endParaRPr lang="it-IT" sz="2000" b="1"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439125" y="1406395"/>
        <a:ext cx="2779382" cy="128801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6285A-C6B0-4BC0-8066-8E9953D06CD4}" type="datetimeFigureOut">
              <a:rPr lang="it-IT" smtClean="0"/>
              <a:t>03/07/2023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BDD19-248B-4F97-8A29-8CA6A31F824D}" type="slidenum">
              <a:rPr lang="it-IT" smtClean="0"/>
              <a:t>‹N›</a:t>
            </a:fld>
            <a:endParaRPr lang="it-IT"/>
          </a:p>
        </p:txBody>
      </p:sp>
    </p:spTree>
    <p:extLst>
      <p:ext uri="{BB962C8B-B14F-4D97-AF65-F5344CB8AC3E}">
        <p14:creationId xmlns:p14="http://schemas.microsoft.com/office/powerpoint/2010/main" val="78462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egnaposto immagine diapositiva 1"/>
          <p:cNvSpPr>
            <a:spLocks noGrp="1" noRot="1" noChangeAspect="1" noTextEdit="1"/>
          </p:cNvSpPr>
          <p:nvPr>
            <p:ph type="sldImg"/>
          </p:nvPr>
        </p:nvSpPr>
        <p:spPr>
          <a:xfrm>
            <a:off x="1143000" y="685800"/>
            <a:ext cx="4572000" cy="3429000"/>
          </a:xfrm>
          <a:ln/>
        </p:spPr>
      </p:sp>
      <p:sp>
        <p:nvSpPr>
          <p:cNvPr id="300035"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it-IT" altLang="it-IT" smtClean="0">
                <a:latin typeface="Verdana" panose="020B0604030504040204" pitchFamily="34" charset="0"/>
                <a:ea typeface="Verdana" panose="020B0604030504040204" pitchFamily="34" charset="0"/>
                <a:cs typeface="Verdana" panose="020B0604030504040204" pitchFamily="34" charset="0"/>
              </a:rPr>
              <a:t>Sul territorio sono attivi:</a:t>
            </a:r>
          </a:p>
          <a:p>
            <a:pPr algn="just">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131 Ambulatori Prime cure</a:t>
            </a:r>
          </a:p>
          <a:p>
            <a:pPr algn="just">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11 Ambulatori FKT</a:t>
            </a:r>
          </a:p>
          <a:p>
            <a:pPr algn="just">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10 Centri Diagnostici Polispecialistici Regionali</a:t>
            </a:r>
            <a:r>
              <a:rPr lang="it-IT" altLang="it-IT" smtClean="0">
                <a:latin typeface="Verdana" panose="020B0604030504040204" pitchFamily="34" charset="0"/>
                <a:ea typeface="Verdana" panose="020B0604030504040204" pitchFamily="34" charset="0"/>
                <a:cs typeface="Verdana" panose="020B0604030504040204" pitchFamily="34" charset="0"/>
              </a:rPr>
              <a:t> (Piemonte, Lombardia, Toscana, Umbria, Lazio, Abruzzo, Campania, Puglia, Calabria, Sicilia).</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Sono strutture dipendenti funzionalmente dalle Direzioni regionali. </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Vengono effettuate prestazioni di diagnostica di secondo livello in precisi ambiti specialistici (pneumologia, cardiologia, otorinolaringoiatria, dermatologia, radiologia, etc.) al fine di fornire alle sedi afferenti a quella regione supporto alle decisioni dei dirigenti medici operanti su quel territorio. </a:t>
            </a:r>
          </a:p>
          <a:p>
            <a:pPr eaLnBrk="1" hangingPunct="1">
              <a:spcBef>
                <a:spcPct val="0"/>
              </a:spcBef>
            </a:pPr>
            <a:endParaRPr lang="it-IT" altLang="it-IT" b="1"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5 Punti Cliente del Centro protesi </a:t>
            </a:r>
          </a:p>
          <a:p>
            <a:pPr eaLnBrk="1" hangingPunct="1">
              <a:spcBef>
                <a:spcPct val="0"/>
              </a:spcBef>
            </a:pPr>
            <a:r>
              <a:rPr lang="it-IT" altLang="it-IT" smtClean="0">
                <a:latin typeface="Verdana" panose="020B0604030504040204" pitchFamily="34" charset="0"/>
                <a:ea typeface="Verdana" panose="020B0604030504040204" pitchFamily="34" charset="0"/>
                <a:cs typeface="Verdana" panose="020B0604030504040204" pitchFamily="34" charset="0"/>
              </a:rPr>
              <a:t>    (Mi, Ba, Rm, Na, Budrio)</a:t>
            </a:r>
            <a:endParaRPr lang="it-IT" altLang="it-IT" smtClean="0">
              <a:latin typeface="Arial" panose="020B0604020202020204" pitchFamily="34" charset="0"/>
            </a:endParaRPr>
          </a:p>
        </p:txBody>
      </p:sp>
      <p:sp>
        <p:nvSpPr>
          <p:cNvPr id="300036"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BB2D424-5C94-4E1E-BDC7-150C0D4CBB79}"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38</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80920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5124"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93D41A1-F60D-4798-8321-C04BFA3CBA69}" type="slidenum">
              <a:rPr kumimoji="0" lang="it-IT" altLang="it-IT" sz="1200" b="0" i="0" u="none" strike="noStrike" kern="0" cap="none" spc="0" normalizeH="0" baseline="0" noProof="0">
                <a:ln>
                  <a:noFill/>
                </a:ln>
                <a:solidFill>
                  <a:srgbClr val="000000"/>
                </a:solidFill>
                <a:effectLst/>
                <a:uLnTx/>
                <a:uFillTx/>
                <a:latin typeface="Calibri" panose="020F050202020403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55</a:t>
            </a:fld>
            <a:endParaRPr kumimoji="0" lang="it-IT" altLang="it-IT" sz="1200" b="0" i="0" u="none" strike="noStrike" kern="0" cap="none" spc="0" normalizeH="0" baseline="0" noProof="0">
              <a:ln>
                <a:noFill/>
              </a:ln>
              <a:solidFill>
                <a:srgbClr val="000000"/>
              </a:solidFill>
              <a:effectLst/>
              <a:uLnTx/>
              <a:uFillTx/>
              <a:latin typeface="Calibri" panose="020F0502020204030204" pitchFamily="34" charset="0"/>
              <a:cs typeface="Helvetica"/>
              <a:sym typeface="Helvetica"/>
            </a:endParaRPr>
          </a:p>
        </p:txBody>
      </p:sp>
    </p:spTree>
    <p:extLst>
      <p:ext uri="{BB962C8B-B14F-4D97-AF65-F5344CB8AC3E}">
        <p14:creationId xmlns:p14="http://schemas.microsoft.com/office/powerpoint/2010/main" val="317317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5124"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93D41A1-F60D-4798-8321-C04BFA3CBA69}" type="slidenum">
              <a:rPr kumimoji="0" lang="it-IT" altLang="it-IT" sz="1200" b="0" i="0" u="none" strike="noStrike" kern="0" cap="none" spc="0" normalizeH="0" baseline="0" noProof="0">
                <a:ln>
                  <a:noFill/>
                </a:ln>
                <a:solidFill>
                  <a:srgbClr val="000000"/>
                </a:solidFill>
                <a:effectLst/>
                <a:uLnTx/>
                <a:uFillTx/>
                <a:latin typeface="Calibri" panose="020F050202020403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56</a:t>
            </a:fld>
            <a:endParaRPr kumimoji="0" lang="it-IT" altLang="it-IT" sz="1200" b="0" i="0" u="none" strike="noStrike" kern="0" cap="none" spc="0" normalizeH="0" baseline="0" noProof="0">
              <a:ln>
                <a:noFill/>
              </a:ln>
              <a:solidFill>
                <a:srgbClr val="000000"/>
              </a:solidFill>
              <a:effectLst/>
              <a:uLnTx/>
              <a:uFillTx/>
              <a:latin typeface="Calibri" panose="020F0502020204030204" pitchFamily="34" charset="0"/>
              <a:cs typeface="Helvetica"/>
              <a:sym typeface="Helvetica"/>
            </a:endParaRPr>
          </a:p>
        </p:txBody>
      </p:sp>
    </p:spTree>
    <p:extLst>
      <p:ext uri="{BB962C8B-B14F-4D97-AF65-F5344CB8AC3E}">
        <p14:creationId xmlns:p14="http://schemas.microsoft.com/office/powerpoint/2010/main" val="253740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B733734-2259-4BCD-AA88-55AC1F67F8B4}" type="slidenum">
              <a:rPr kumimoji="0" lang="it-IT" altLang="it-IT" sz="1800" b="0" i="0" u="none" strike="noStrike" kern="0" cap="none" spc="0" normalizeH="0" baseline="0" noProof="0">
                <a:ln>
                  <a:noFill/>
                </a:ln>
                <a:solidFill>
                  <a:sysClr val="windowText" lastClr="000000"/>
                </a:solidFill>
                <a:effectLst/>
                <a:uLnTx/>
                <a:uFillTx/>
                <a:latin typeface="Helvetica"/>
                <a:cs typeface="Helvetica"/>
                <a:sym typeface="Helvetica"/>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it-IT" altLang="it-IT" sz="18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52226" name="Segnaposto immagine diapositiva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xmlns="">
                <a:noFill/>
              </a14:hiddenFill>
            </a:ext>
          </a:extLst>
        </p:spPr>
      </p:sp>
      <p:sp>
        <p:nvSpPr>
          <p:cNvPr id="52227" name="Segnaposto note 2"/>
          <p:cNvSpPr>
            <a:spLocks noGrp="1"/>
          </p:cNvSpPr>
          <p:nvPr>
            <p:ph type="body" idx="1"/>
          </p:nvPr>
        </p:nvSpPr>
        <p:spPr>
          <a:noFill/>
        </p:spPr>
        <p:txBody>
          <a:bodyPr lIns="91428" tIns="45714" rIns="91428" bIns="45714"/>
          <a:lstStyle/>
          <a:p>
            <a:r>
              <a:rPr lang="it-IT" altLang="it-IT"/>
              <a:t>Nello svlogimento di questo ruolo l’INAIL ha attivato le necessarie sinergie con gli enti e gli organismi preposti al collocamento mirato che sono gli enti locali ed i centri per l’impiego</a:t>
            </a:r>
          </a:p>
        </p:txBody>
      </p:sp>
      <p:sp>
        <p:nvSpPr>
          <p:cNvPr id="52228"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nchor="b"/>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fontAlgn="base">
              <a:spcBef>
                <a:spcPct val="0"/>
              </a:spcBef>
              <a:spcAft>
                <a:spcPct val="0"/>
              </a:spcAft>
              <a:defRPr>
                <a:solidFill>
                  <a:schemeClr val="tx1"/>
                </a:solidFill>
                <a:latin typeface="Arial" panose="020B0604020202020204" pitchFamily="34" charset="0"/>
              </a:defRPr>
            </a:lvl6pPr>
            <a:lvl7pPr marL="2970213" indent="-227013" fontAlgn="base">
              <a:spcBef>
                <a:spcPct val="0"/>
              </a:spcBef>
              <a:spcAft>
                <a:spcPct val="0"/>
              </a:spcAft>
              <a:defRPr>
                <a:solidFill>
                  <a:schemeClr val="tx1"/>
                </a:solidFill>
                <a:latin typeface="Arial" panose="020B0604020202020204" pitchFamily="34" charset="0"/>
              </a:defRPr>
            </a:lvl7pPr>
            <a:lvl8pPr marL="3427413" indent="-227013" fontAlgn="base">
              <a:spcBef>
                <a:spcPct val="0"/>
              </a:spcBef>
              <a:spcAft>
                <a:spcPct val="0"/>
              </a:spcAft>
              <a:defRPr>
                <a:solidFill>
                  <a:schemeClr val="tx1"/>
                </a:solidFill>
                <a:latin typeface="Arial" panose="020B0604020202020204" pitchFamily="34" charset="0"/>
              </a:defRPr>
            </a:lvl8pPr>
            <a:lvl9pPr marL="3884613" indent="-227013" fontAlgn="base">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90AC5CFD-54DC-46CC-A2B8-8CE28231F90C}" type="slidenum">
              <a:rPr kumimoji="0" lang="it-IT" altLang="it-IT" sz="12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algn="r" defTabSz="914400" eaLnBrk="1" fontAlgn="auto" latinLnBrk="0" hangingPunct="1">
                <a:lnSpc>
                  <a:spcPct val="100000"/>
                </a:lnSpc>
                <a:spcBef>
                  <a:spcPts val="0"/>
                </a:spcBef>
                <a:spcAft>
                  <a:spcPts val="0"/>
                </a:spcAft>
                <a:buClrTx/>
                <a:buSzTx/>
                <a:buFontTx/>
                <a:buNone/>
                <a:tabLst/>
                <a:defRPr/>
              </a:pPr>
              <a:t>60</a:t>
            </a:fld>
            <a:endParaRPr kumimoji="0" lang="it-IT" altLang="it-IT" sz="12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202688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C101D9F-6212-439A-A2D2-71AE2CDF34F7}" type="slidenum">
              <a:rPr kumimoji="0" lang="it-IT" altLang="it-IT" sz="1800" b="0" i="0" u="none" strike="noStrike" kern="0" cap="none" spc="0" normalizeH="0" baseline="0" noProof="0">
                <a:ln>
                  <a:noFill/>
                </a:ln>
                <a:solidFill>
                  <a:sysClr val="windowText" lastClr="000000"/>
                </a:solidFill>
                <a:effectLst/>
                <a:uLnTx/>
                <a:uFillTx/>
                <a:latin typeface="Helvetica"/>
                <a:cs typeface="Helvetica"/>
                <a:sym typeface="Helvetica"/>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it-IT" altLang="it-IT" sz="18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54274" name="Segnaposto immagine diapositiva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xmlns="">
                <a:noFill/>
              </a14:hiddenFill>
            </a:ext>
          </a:extLst>
        </p:spPr>
      </p:sp>
      <p:sp>
        <p:nvSpPr>
          <p:cNvPr id="54275" name="Segnaposto note 2"/>
          <p:cNvSpPr>
            <a:spLocks noGrp="1"/>
          </p:cNvSpPr>
          <p:nvPr>
            <p:ph type="body" idx="1"/>
          </p:nvPr>
        </p:nvSpPr>
        <p:spPr>
          <a:noFill/>
        </p:spPr>
        <p:txBody>
          <a:bodyPr lIns="91428" tIns="45714" rIns="91428" bIns="45714"/>
          <a:lstStyle/>
          <a:p>
            <a:endParaRPr lang="it-IT" altLang="it-IT"/>
          </a:p>
          <a:p>
            <a:endParaRPr lang="it-IT" altLang="it-IT"/>
          </a:p>
          <a:p>
            <a:r>
              <a:rPr lang="it-IT" altLang="it-IT"/>
              <a:t>Questi interventi sono fondati sulla convinzione che il reinserimento dei disabili sia direttamente connesso alla possibilità di accedere –senza ostacoli-agli ambienti aziendali e di poter usufruire di postazioni di lavoro adeguate.</a:t>
            </a:r>
          </a:p>
          <a:p>
            <a:r>
              <a:rPr lang="it-IT" altLang="it-IT"/>
              <a:t>Barriere.ostacoli fisici che sono fonte di disagio per gli spostaenti he limitano o impediscono la comoda e sicura util</a:t>
            </a:r>
          </a:p>
        </p:txBody>
      </p:sp>
      <p:sp>
        <p:nvSpPr>
          <p:cNvPr id="54276"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nchor="b"/>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fontAlgn="base">
              <a:spcBef>
                <a:spcPct val="0"/>
              </a:spcBef>
              <a:spcAft>
                <a:spcPct val="0"/>
              </a:spcAft>
              <a:defRPr>
                <a:solidFill>
                  <a:schemeClr val="tx1"/>
                </a:solidFill>
                <a:latin typeface="Arial" panose="020B0604020202020204" pitchFamily="34" charset="0"/>
              </a:defRPr>
            </a:lvl6pPr>
            <a:lvl7pPr marL="2970213" indent="-227013" fontAlgn="base">
              <a:spcBef>
                <a:spcPct val="0"/>
              </a:spcBef>
              <a:spcAft>
                <a:spcPct val="0"/>
              </a:spcAft>
              <a:defRPr>
                <a:solidFill>
                  <a:schemeClr val="tx1"/>
                </a:solidFill>
                <a:latin typeface="Arial" panose="020B0604020202020204" pitchFamily="34" charset="0"/>
              </a:defRPr>
            </a:lvl7pPr>
            <a:lvl8pPr marL="3427413" indent="-227013" fontAlgn="base">
              <a:spcBef>
                <a:spcPct val="0"/>
              </a:spcBef>
              <a:spcAft>
                <a:spcPct val="0"/>
              </a:spcAft>
              <a:defRPr>
                <a:solidFill>
                  <a:schemeClr val="tx1"/>
                </a:solidFill>
                <a:latin typeface="Arial" panose="020B0604020202020204" pitchFamily="34" charset="0"/>
              </a:defRPr>
            </a:lvl8pPr>
            <a:lvl9pPr marL="3884613" indent="-227013" fontAlgn="base">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3575290E-75E3-464F-8744-67C52755176A}" type="slidenum">
              <a:rPr kumimoji="0" lang="it-IT" altLang="it-IT" sz="12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algn="r" defTabSz="914400" eaLnBrk="1" fontAlgn="auto" latinLnBrk="0" hangingPunct="1">
                <a:lnSpc>
                  <a:spcPct val="100000"/>
                </a:lnSpc>
                <a:spcBef>
                  <a:spcPts val="0"/>
                </a:spcBef>
                <a:spcAft>
                  <a:spcPts val="0"/>
                </a:spcAft>
                <a:buClrTx/>
                <a:buSzTx/>
                <a:buFontTx/>
                <a:buNone/>
                <a:tabLst/>
                <a:defRPr/>
              </a:pPr>
              <a:t>61</a:t>
            </a:fld>
            <a:endParaRPr kumimoji="0" lang="it-IT" altLang="it-IT" sz="12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286462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DC232C5-15CC-4F41-9907-B6CE569C12D9}"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68</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
        <p:nvSpPr>
          <p:cNvPr id="269315" name="Rectangle 2"/>
          <p:cNvSpPr>
            <a:spLocks noGrp="1" noRot="1" noChangeAspect="1" noChangeArrowheads="1" noTextEdit="1"/>
          </p:cNvSpPr>
          <p:nvPr>
            <p:ph type="sldImg"/>
          </p:nvPr>
        </p:nvSpPr>
        <p:spPr>
          <a:xfrm>
            <a:off x="1143000" y="685800"/>
            <a:ext cx="4572000" cy="3429000"/>
          </a:xfrm>
          <a:ln/>
        </p:spPr>
      </p:sp>
      <p:sp>
        <p:nvSpPr>
          <p:cNvPr id="269316" name="Rectangle 3"/>
          <p:cNvSpPr>
            <a:spLocks noGrp="1" noChangeArrowheads="1"/>
          </p:cNvSpPr>
          <p:nvPr>
            <p:ph type="body" idx="1"/>
          </p:nvPr>
        </p:nvSpPr>
        <p:spPr>
          <a:xfrm>
            <a:off x="885825" y="4678363"/>
            <a:ext cx="4876800" cy="44323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49214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egnaposto immagine diapositiva 1"/>
          <p:cNvSpPr>
            <a:spLocks noGrp="1" noRot="1" noChangeAspect="1" noTextEdit="1"/>
          </p:cNvSpPr>
          <p:nvPr>
            <p:ph type="sldImg"/>
          </p:nvPr>
        </p:nvSpPr>
        <p:spPr>
          <a:xfrm>
            <a:off x="1143000" y="685800"/>
            <a:ext cx="4572000" cy="3429000"/>
          </a:xfrm>
          <a:ln/>
        </p:spPr>
      </p:sp>
      <p:sp>
        <p:nvSpPr>
          <p:cNvPr id="376835"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376836"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88E0AE8-EAC2-4C49-89E6-E88D125A4182}" type="slidenum">
              <a:rPr kumimoji="0" lang="en-US"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71</a:t>
            </a:fld>
            <a:endParaRPr kumimoji="0" lang="en-US"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342919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a:xfrm>
            <a:off x="3884235" y="8685695"/>
            <a:ext cx="2972128" cy="456832"/>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1DD1E99-8043-5948-A89D-DB9C18D4E1C8}" type="slidenum">
              <a:rPr kumimoji="0" lang="it-IT" sz="1800" b="0" i="0" u="none" strike="noStrike" kern="0" cap="none" spc="0" normalizeH="0" baseline="0" noProof="0" smtClean="0">
                <a:ln>
                  <a:noFill/>
                </a:ln>
                <a:solidFill>
                  <a:sysClr val="windowText" lastClr="000000"/>
                </a:solidFill>
                <a:effectLst/>
                <a:uLnTx/>
                <a:uFillTx/>
                <a:latin typeface="Helvetica"/>
                <a:cs typeface="Helvetica"/>
                <a:sym typeface="Helvetica"/>
              </a:rPr>
              <a:pPr marL="0" marR="0" lvl="0" indent="0" defTabSz="914400" eaLnBrk="1" fontAlgn="auto" latinLnBrk="0" hangingPunct="1">
                <a:lnSpc>
                  <a:spcPct val="100000"/>
                </a:lnSpc>
                <a:spcBef>
                  <a:spcPts val="0"/>
                </a:spcBef>
                <a:spcAft>
                  <a:spcPts val="0"/>
                </a:spcAft>
                <a:buClrTx/>
                <a:buSzTx/>
                <a:buFontTx/>
                <a:buNone/>
                <a:tabLst/>
                <a:defRPr/>
              </a:pPr>
              <a:t>72</a:t>
            </a:fld>
            <a:endParaRPr kumimoji="0" lang="it-IT" sz="18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Tree>
    <p:extLst>
      <p:ext uri="{BB962C8B-B14F-4D97-AF65-F5344CB8AC3E}">
        <p14:creationId xmlns:p14="http://schemas.microsoft.com/office/powerpoint/2010/main" val="384835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779053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102FDCE-E5A5-4F54-8CE0-25E7B846013C}" type="slidenum">
              <a:rPr kumimoji="0" lang="it-IT"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92</a:t>
            </a:fld>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04968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102FDCE-E5A5-4F54-8CE0-25E7B846013C}" type="slidenum">
              <a:rPr kumimoji="0" lang="it-IT"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93</a:t>
            </a:fld>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73276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p:cNvSpPr>
            <a:spLocks noGrp="1" noRot="1" noChangeAspect="1" noTextEdit="1"/>
          </p:cNvSpPr>
          <p:nvPr>
            <p:ph type="sldImg"/>
          </p:nvPr>
        </p:nvSpPr>
        <p:spPr>
          <a:xfrm>
            <a:off x="1143000" y="685800"/>
            <a:ext cx="4572000" cy="3429000"/>
          </a:xfrm>
          <a:ln/>
        </p:spPr>
      </p:sp>
      <p:sp>
        <p:nvSpPr>
          <p:cNvPr id="302083"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890588"/>
            <a:endParaRPr lang="it-IT" altLang="it-IT"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defTabSz="890588"/>
            <a:endParaRPr lang="it-IT" altLang="it-IT" smtClean="0">
              <a:latin typeface="Arial" panose="020B0604020202020204" pitchFamily="34" charset="0"/>
            </a:endParaRPr>
          </a:p>
        </p:txBody>
      </p:sp>
      <p:sp>
        <p:nvSpPr>
          <p:cNvPr id="302084"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C8DF3AF-3898-4E46-AE8E-B4E745D562E9}"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39</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1602111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102FDCE-E5A5-4F54-8CE0-25E7B846013C}" type="slidenum">
              <a:rPr kumimoji="0" lang="it-IT"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94</a:t>
            </a:fld>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174212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102FDCE-E5A5-4F54-8CE0-25E7B846013C}" type="slidenum">
              <a:rPr kumimoji="0" lang="it-IT"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95</a:t>
            </a:fld>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592513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102FDCE-E5A5-4F54-8CE0-25E7B846013C}" type="slidenum">
              <a:rPr kumimoji="0" lang="it-IT"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96</a:t>
            </a:fld>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17504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102FDCE-E5A5-4F54-8CE0-25E7B846013C}" type="slidenum">
              <a:rPr kumimoji="0" lang="it-IT"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97</a:t>
            </a:fld>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896571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FF41E7BC-96D4-4CB5-9819-A946F628FB73}" type="slidenum">
              <a:rPr kumimoji="0" lang="it-IT" altLang="it-IT"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113</a:t>
            </a:fld>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61580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47E71EAF-DC08-4DA8-9F9B-41FCE73C2680}" type="slidenum">
              <a:rPr kumimoji="0" lang="it-IT" altLang="it-IT"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114</a:t>
            </a:fld>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70923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F0A860D8-378B-4045-B7BE-28C9E5B390B7}" type="slidenum">
              <a:rPr kumimoji="0" lang="it-IT" altLang="it-IT"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115</a:t>
            </a:fld>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71402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6CE3A66C-9F12-45E3-8E80-2E59971E92C9}" type="slidenum">
              <a:rPr kumimoji="0" lang="it-IT" altLang="it-IT"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116</a:t>
            </a:fld>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82306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0FF143FA-C7FC-4BD3-AA9B-C433DBE2309A}" type="slidenum">
              <a:rPr kumimoji="0" lang="it-IT" altLang="it-IT"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117</a:t>
            </a:fld>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883052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19B7F8A9-E565-4668-AC38-A54D571B28E3}" type="slidenum">
              <a:rPr kumimoji="0" lang="it-IT" altLang="it-IT"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118</a:t>
            </a:fld>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53491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egnaposto immagine diapositiva 1"/>
          <p:cNvSpPr>
            <a:spLocks noGrp="1" noRot="1" noChangeAspect="1" noTextEdit="1"/>
          </p:cNvSpPr>
          <p:nvPr>
            <p:ph type="sldImg"/>
          </p:nvPr>
        </p:nvSpPr>
        <p:spPr>
          <a:xfrm>
            <a:off x="1143000" y="685800"/>
            <a:ext cx="4572000" cy="3429000"/>
          </a:xfrm>
          <a:ln/>
        </p:spPr>
      </p:sp>
      <p:sp>
        <p:nvSpPr>
          <p:cNvPr id="295939"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it-IT" altLang="it-IT" smtClean="0">
                <a:latin typeface="Verdana" panose="020B0604030504040204" pitchFamily="34" charset="0"/>
                <a:ea typeface="Verdana" panose="020B0604030504040204" pitchFamily="34" charset="0"/>
                <a:cs typeface="Verdana" panose="020B0604030504040204" pitchFamily="34" charset="0"/>
              </a:rPr>
              <a:t>Sul territorio sono attivi:</a:t>
            </a:r>
          </a:p>
          <a:p>
            <a:pPr algn="just">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131 Ambulatori Prime cure</a:t>
            </a:r>
          </a:p>
          <a:p>
            <a:pPr algn="just">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11 Ambulatori FKT</a:t>
            </a:r>
          </a:p>
          <a:p>
            <a:pPr algn="just">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10 Centri Diagnostici Polispecialistici Regionali</a:t>
            </a:r>
            <a:r>
              <a:rPr lang="it-IT" altLang="it-IT" smtClean="0">
                <a:latin typeface="Verdana" panose="020B0604030504040204" pitchFamily="34" charset="0"/>
                <a:ea typeface="Verdana" panose="020B0604030504040204" pitchFamily="34" charset="0"/>
                <a:cs typeface="Verdana" panose="020B0604030504040204" pitchFamily="34" charset="0"/>
              </a:rPr>
              <a:t> (Piemonte, Lombardia, Toscana, Umbria, Lazio, Abruzzo, Campania, Puglia, Calabria, Sicilia).</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Sono strutture dipendenti funzionalmente dalle Direzioni regionali. </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Vengono effettuate prestazioni di diagnostica di secondo livello in precisi ambiti specialistici (pneumologia, cardiologia, otorinolaringoiatria, dermatologia, radiologia, etc.) al fine di fornire alle sedi afferenti a quella regione supporto alle decisioni dei dirigenti medici operanti su quel territorio. </a:t>
            </a:r>
          </a:p>
          <a:p>
            <a:pPr eaLnBrk="1" hangingPunct="1">
              <a:spcBef>
                <a:spcPct val="0"/>
              </a:spcBef>
            </a:pPr>
            <a:endParaRPr lang="it-IT" altLang="it-IT" b="1"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 typeface="Courier New" panose="02070309020205020404" pitchFamily="49" charset="0"/>
              <a:buChar char="o"/>
            </a:pPr>
            <a:r>
              <a:rPr lang="it-IT" altLang="it-IT" b="1" smtClean="0">
                <a:latin typeface="Verdana" panose="020B0604030504040204" pitchFamily="34" charset="0"/>
                <a:ea typeface="Verdana" panose="020B0604030504040204" pitchFamily="34" charset="0"/>
                <a:cs typeface="Verdana" panose="020B0604030504040204" pitchFamily="34" charset="0"/>
              </a:rPr>
              <a:t>5 Punti Cliente del Centro protesi </a:t>
            </a:r>
          </a:p>
          <a:p>
            <a:pPr eaLnBrk="1" hangingPunct="1">
              <a:spcBef>
                <a:spcPct val="0"/>
              </a:spcBef>
            </a:pPr>
            <a:r>
              <a:rPr lang="it-IT" altLang="it-IT" smtClean="0">
                <a:latin typeface="Verdana" panose="020B0604030504040204" pitchFamily="34" charset="0"/>
                <a:ea typeface="Verdana" panose="020B0604030504040204" pitchFamily="34" charset="0"/>
                <a:cs typeface="Verdana" panose="020B0604030504040204" pitchFamily="34" charset="0"/>
              </a:rPr>
              <a:t>    (Mi, Ba, Rm, Na, Budrio)</a:t>
            </a:r>
            <a:endParaRPr lang="it-IT" altLang="it-IT" smtClean="0">
              <a:latin typeface="Arial" panose="020B0604020202020204" pitchFamily="34" charset="0"/>
            </a:endParaRPr>
          </a:p>
        </p:txBody>
      </p:sp>
      <p:sp>
        <p:nvSpPr>
          <p:cNvPr id="295940"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9E02420-E586-4EE8-94FD-A0F91329F7F3}"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40</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53616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p:cNvSpPr>
            <a:spLocks noGrp="1" noRot="1" noChangeAspect="1" noTextEdit="1"/>
          </p:cNvSpPr>
          <p:nvPr>
            <p:ph type="sldImg"/>
          </p:nvPr>
        </p:nvSpPr>
        <p:spPr>
          <a:xfrm>
            <a:off x="1143000" y="685800"/>
            <a:ext cx="4572000" cy="3429000"/>
          </a:xfrm>
          <a:ln/>
        </p:spPr>
      </p:sp>
      <p:sp>
        <p:nvSpPr>
          <p:cNvPr id="304131"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304132"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A153DAE-8E08-44B9-A72B-05270D8B9857}"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41</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165033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p:cNvSpPr>
            <a:spLocks noGrp="1" noRot="1" noChangeAspect="1" noTextEdit="1"/>
          </p:cNvSpPr>
          <p:nvPr>
            <p:ph type="sldImg"/>
          </p:nvPr>
        </p:nvSpPr>
        <p:spPr>
          <a:xfrm>
            <a:off x="1143000" y="685800"/>
            <a:ext cx="4572000" cy="3429000"/>
          </a:xfrm>
          <a:ln/>
        </p:spPr>
      </p:sp>
      <p:sp>
        <p:nvSpPr>
          <p:cNvPr id="306179"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306180"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BA07DD2-D4EE-4ED1-AA70-81685BB7C5A9}"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42</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201650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egnaposto immagine diapositiva 1"/>
          <p:cNvSpPr>
            <a:spLocks noGrp="1" noRot="1" noChangeAspect="1" noTextEdit="1"/>
          </p:cNvSpPr>
          <p:nvPr>
            <p:ph type="sldImg"/>
          </p:nvPr>
        </p:nvSpPr>
        <p:spPr>
          <a:xfrm>
            <a:off x="1143000" y="685800"/>
            <a:ext cx="4572000" cy="3429000"/>
          </a:xfrm>
          <a:ln/>
        </p:spPr>
      </p:sp>
      <p:sp>
        <p:nvSpPr>
          <p:cNvPr id="308227"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it-IT" altLang="it-IT" smtClean="0">
                <a:latin typeface="Verdana" panose="020B0604030504040204" pitchFamily="34" charset="0"/>
                <a:ea typeface="Verdana" panose="020B0604030504040204" pitchFamily="34" charset="0"/>
                <a:cs typeface="Verdana" panose="020B0604030504040204" pitchFamily="34" charset="0"/>
              </a:rPr>
              <a:t>Nel dettaglio:</a:t>
            </a:r>
          </a:p>
          <a:p>
            <a:pPr algn="just"/>
            <a:r>
              <a:rPr lang="it-IT" altLang="it-IT" b="1" smtClean="0">
                <a:latin typeface="Verdana" panose="020B0604030504040204" pitchFamily="34" charset="0"/>
                <a:ea typeface="Verdana" panose="020B0604030504040204" pitchFamily="34" charset="0"/>
                <a:cs typeface="Verdana" panose="020B0604030504040204" pitchFamily="34" charset="0"/>
              </a:rPr>
              <a:t>1</a:t>
            </a:r>
            <a:r>
              <a:rPr lang="it-IT" altLang="it-IT" smtClean="0">
                <a:latin typeface="Verdana" panose="020B0604030504040204" pitchFamily="34" charset="0"/>
                <a:ea typeface="Verdana" panose="020B0604030504040204" pitchFamily="34" charset="0"/>
                <a:cs typeface="Verdana" panose="020B0604030504040204" pitchFamily="34" charset="0"/>
              </a:rPr>
              <a:t> </a:t>
            </a:r>
            <a:r>
              <a:rPr lang="it-IT" altLang="it-IT" b="1" smtClean="0">
                <a:latin typeface="Verdana" panose="020B0604030504040204" pitchFamily="34" charset="0"/>
                <a:ea typeface="Verdana" panose="020B0604030504040204" pitchFamily="34" charset="0"/>
                <a:cs typeface="Verdana" panose="020B0604030504040204" pitchFamily="34" charset="0"/>
              </a:rPr>
              <a:t>Prestazioni di assistenza sanitaria garantite dal servizio sanitario nazionale:</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 </a:t>
            </a:r>
            <a:r>
              <a:rPr lang="it-IT" altLang="it-IT" u="sng" smtClean="0">
                <a:latin typeface="Verdana" panose="020B0604030504040204" pitchFamily="34" charset="0"/>
                <a:ea typeface="Verdana" panose="020B0604030504040204" pitchFamily="34" charset="0"/>
                <a:cs typeface="Verdana" panose="020B0604030504040204" pitchFamily="34" charset="0"/>
              </a:rPr>
              <a:t>Assistenza sanitaria collettiva in ambiente di vita e di lavoro </a:t>
            </a:r>
            <a:r>
              <a:rPr lang="it-IT" altLang="it-IT" smtClean="0">
                <a:latin typeface="Verdana" panose="020B0604030504040204" pitchFamily="34" charset="0"/>
                <a:ea typeface="Verdana" panose="020B0604030504040204" pitchFamily="34" charset="0"/>
                <a:cs typeface="Verdana" panose="020B0604030504040204" pitchFamily="34" charset="0"/>
              </a:rPr>
              <a:t>(...); che comprende tutte le attività di prevenzione rivolte alle collettività ed ai singoli (tutela dagli effetti dell’inquinamento, dai rischi infortunistici negli ambienti di lavoro, sanità veterinaria, tutela degli alimenti, profilassi delle malattie infettive, vaccinazioni e programmi di diagnosi precoce, medicina legale)</a:t>
            </a:r>
          </a:p>
          <a:p>
            <a:pPr algn="just">
              <a:buFontTx/>
              <a:buChar char="-"/>
            </a:pPr>
            <a:r>
              <a:rPr lang="it-IT" altLang="it-IT" u="sng" smtClean="0">
                <a:latin typeface="Verdana" panose="020B0604030504040204" pitchFamily="34" charset="0"/>
                <a:ea typeface="Verdana" panose="020B0604030504040204" pitchFamily="34" charset="0"/>
                <a:cs typeface="Verdana" panose="020B0604030504040204" pitchFamily="34" charset="0"/>
              </a:rPr>
              <a:t>Assistenza distrettuale </a:t>
            </a:r>
            <a:r>
              <a:rPr lang="it-IT" altLang="it-IT" smtClean="0">
                <a:latin typeface="Verdana" panose="020B0604030504040204" pitchFamily="34" charset="0"/>
                <a:ea typeface="Verdana" panose="020B0604030504040204" pitchFamily="34" charset="0"/>
                <a:cs typeface="Verdana" panose="020B0604030504040204" pitchFamily="34" charset="0"/>
              </a:rPr>
              <a:t>(...); vale a dire le attività e i servizi sanitari e sociosanitari diffusi capillarmente sul territorio, dalla medicina di base all’assistenza farmaceutica, dalla specialistica e diagnostica ambulatoriale alla fornitura di protesi ai disabili, dai servizi domiciliari agli anziani e ai malati gravi ai servizi territoriali consultoriali (consultori familiari, SERT, servizi per la salute mentale, servizi di riabilitazione per i disabili, ecc.), alle strutture semiresidenziali e residenziali (residenze per gli anziani e i disabili, centri diurni, case famiglia e comunità terapeutiche)</a:t>
            </a:r>
          </a:p>
          <a:p>
            <a:pPr algn="just">
              <a:buFontTx/>
              <a:buChar char="-"/>
            </a:pPr>
            <a:r>
              <a:rPr lang="it-IT" altLang="it-IT" smtClean="0">
                <a:latin typeface="Verdana" panose="020B0604030504040204" pitchFamily="34" charset="0"/>
                <a:ea typeface="Verdana" panose="020B0604030504040204" pitchFamily="34" charset="0"/>
                <a:cs typeface="Verdana" panose="020B0604030504040204" pitchFamily="34" charset="0"/>
              </a:rPr>
              <a:t>- </a:t>
            </a:r>
            <a:r>
              <a:rPr lang="it-IT" altLang="it-IT" u="sng" smtClean="0">
                <a:latin typeface="Verdana" panose="020B0604030504040204" pitchFamily="34" charset="0"/>
                <a:ea typeface="Verdana" panose="020B0604030504040204" pitchFamily="34" charset="0"/>
                <a:cs typeface="Verdana" panose="020B0604030504040204" pitchFamily="34" charset="0"/>
              </a:rPr>
              <a:t>Assistenza ospedaliera </a:t>
            </a:r>
            <a:r>
              <a:rPr lang="it-IT" altLang="it-IT" smtClean="0">
                <a:latin typeface="Verdana" panose="020B0604030504040204" pitchFamily="34" charset="0"/>
                <a:ea typeface="Verdana" panose="020B0604030504040204" pitchFamily="34" charset="0"/>
                <a:cs typeface="Verdana" panose="020B0604030504040204" pitchFamily="34" charset="0"/>
              </a:rPr>
              <a:t>(...); in pronto soccorso, in ricovero ordinario, in day hospital   e day surgery, in strutture per la lungodegenza e la riabilitazione, </a:t>
            </a:r>
          </a:p>
          <a:p>
            <a:pPr algn="just"/>
            <a:r>
              <a:rPr lang="it-IT" altLang="it-IT" b="1" smtClean="0">
                <a:latin typeface="Verdana" panose="020B0604030504040204" pitchFamily="34" charset="0"/>
                <a:ea typeface="Verdana" panose="020B0604030504040204" pitchFamily="34" charset="0"/>
                <a:cs typeface="Verdana" panose="020B0604030504040204" pitchFamily="34" charset="0"/>
              </a:rPr>
              <a:t>2</a:t>
            </a:r>
            <a:r>
              <a:rPr lang="it-IT" altLang="it-IT" smtClean="0">
                <a:latin typeface="Verdana" panose="020B0604030504040204" pitchFamily="34" charset="0"/>
                <a:ea typeface="Verdana" panose="020B0604030504040204" pitchFamily="34" charset="0"/>
                <a:cs typeface="Verdana" panose="020B0604030504040204" pitchFamily="34" charset="0"/>
              </a:rPr>
              <a:t> </a:t>
            </a:r>
            <a:r>
              <a:rPr lang="it-IT" altLang="it-IT" b="1" smtClean="0">
                <a:latin typeface="Verdana" panose="020B0604030504040204" pitchFamily="34" charset="0"/>
                <a:ea typeface="Verdana" panose="020B0604030504040204" pitchFamily="34" charset="0"/>
                <a:cs typeface="Verdana" panose="020B0604030504040204" pitchFamily="34" charset="0"/>
              </a:rPr>
              <a:t>Prestazioni totalmente escluse dai LEA non erogabili a carico dai Servizi sanitari regionali:</a:t>
            </a:r>
            <a:endParaRPr lang="it-IT" altLang="it-IT" smtClean="0">
              <a:latin typeface="Verdana" panose="020B0604030504040204" pitchFamily="34" charset="0"/>
              <a:ea typeface="Verdana" panose="020B0604030504040204" pitchFamily="34" charset="0"/>
              <a:cs typeface="Verdana" panose="020B0604030504040204" pitchFamily="34" charset="0"/>
            </a:endParaRPr>
          </a:p>
          <a:p>
            <a:pPr algn="just"/>
            <a:r>
              <a:rPr lang="it-IT" altLang="it-IT" b="1" smtClean="0">
                <a:latin typeface="Verdana" panose="020B0604030504040204" pitchFamily="34" charset="0"/>
                <a:ea typeface="Verdana" panose="020B0604030504040204" pitchFamily="34" charset="0"/>
                <a:cs typeface="Verdana" panose="020B0604030504040204" pitchFamily="34" charset="0"/>
              </a:rPr>
              <a:t> </a:t>
            </a:r>
            <a:r>
              <a:rPr lang="it-IT" altLang="it-IT" smtClean="0">
                <a:latin typeface="Verdana" panose="020B0604030504040204" pitchFamily="34" charset="0"/>
                <a:ea typeface="Verdana" panose="020B0604030504040204" pitchFamily="34" charset="0"/>
                <a:cs typeface="Verdana" panose="020B0604030504040204" pitchFamily="34" charset="0"/>
              </a:rPr>
              <a:t>chirurgia estetica non conseguente ad incidenti, malattie o malformazioni (...)</a:t>
            </a:r>
          </a:p>
          <a:p>
            <a:pPr algn="just"/>
            <a:r>
              <a:rPr lang="it-IT" altLang="it-IT" i="1" smtClean="0">
                <a:latin typeface="Verdana" panose="020B0604030504040204" pitchFamily="34" charset="0"/>
                <a:ea typeface="Verdana" panose="020B0604030504040204" pitchFamily="34" charset="0"/>
                <a:cs typeface="Verdana" panose="020B0604030504040204" pitchFamily="34" charset="0"/>
              </a:rPr>
              <a:t>f</a:t>
            </a:r>
            <a:r>
              <a:rPr lang="it-IT" altLang="it-IT" smtClean="0">
                <a:latin typeface="Verdana" panose="020B0604030504040204" pitchFamily="34" charset="0"/>
                <a:ea typeface="Verdana" panose="020B0604030504040204" pitchFamily="34" charset="0"/>
                <a:cs typeface="Verdana" panose="020B0604030504040204" pitchFamily="34" charset="0"/>
              </a:rPr>
              <a:t>) le seguenti prestazioni di medicina fisica, riabilitativa ambulatoriale: esercizio assistito in acqua, idromassoterapia, ginnastica vascolare in acqua, diatermia a onde corte e microonde, agopuntura con moxa revulsivante, ipertermia NAS, massoterapiadistrettuale riflessogena, pressoterapia o presso-depressoterapia intermittente, </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elettroterapia antalgica, ultrasuonoterapia, trazione scheletrica, ionoforesi, laserterapia antalgica, mesoterapia, fotoforesi terapeutica, fotochemioterapia extracorporea, fotoforesi extracorporea.</a:t>
            </a:r>
          </a:p>
          <a:p>
            <a:pPr algn="just"/>
            <a:r>
              <a:rPr lang="it-IT" altLang="it-IT" u="sng" smtClean="0">
                <a:latin typeface="Verdana" panose="020B0604030504040204" pitchFamily="34" charset="0"/>
                <a:ea typeface="Verdana" panose="020B0604030504040204" pitchFamily="34" charset="0"/>
                <a:cs typeface="Verdana" panose="020B0604030504040204" pitchFamily="34" charset="0"/>
              </a:rPr>
              <a:t>Su disposizione regionale la laserterapia antalgica, l'elettroterapia antalgica, l'ultrasuonoterapia e la mesoterapia possono essere incluse nell'allegato 2B.</a:t>
            </a:r>
          </a:p>
          <a:p>
            <a:pPr algn="just"/>
            <a:r>
              <a:rPr lang="it-IT" altLang="it-IT" b="1" smtClean="0">
                <a:latin typeface="Verdana" panose="020B0604030504040204" pitchFamily="34" charset="0"/>
                <a:ea typeface="Verdana" panose="020B0604030504040204" pitchFamily="34" charset="0"/>
                <a:cs typeface="Verdana" panose="020B0604030504040204" pitchFamily="34" charset="0"/>
              </a:rPr>
              <a:t>3 Prestazioni parzialmente escluse dai LEA in quanto erogabili solo secondo specifiche indicazioni cliniche di seguito indicate:</a:t>
            </a:r>
            <a:endParaRPr lang="it-IT" altLang="it-IT" smtClean="0">
              <a:latin typeface="Verdana" panose="020B0604030504040204" pitchFamily="34" charset="0"/>
              <a:ea typeface="Verdana" panose="020B0604030504040204" pitchFamily="34" charset="0"/>
              <a:cs typeface="Verdana" panose="020B0604030504040204" pitchFamily="34" charset="0"/>
            </a:endParaRPr>
          </a:p>
          <a:p>
            <a:pPr algn="just">
              <a:buFontTx/>
              <a:buAutoNum type="alphaLcParenR"/>
            </a:pPr>
            <a:r>
              <a:rPr lang="it-IT" altLang="it-IT" smtClean="0">
                <a:latin typeface="Verdana" panose="020B0604030504040204" pitchFamily="34" charset="0"/>
                <a:ea typeface="Verdana" panose="020B0604030504040204" pitchFamily="34" charset="0"/>
                <a:cs typeface="Verdana" panose="020B0604030504040204" pitchFamily="34" charset="0"/>
              </a:rPr>
              <a:t>assistenza odontoiatrica: limitatamente alle fasce di utenti e alle condizioni indicate al comma 5 art. 9 del D.Lgs. 30 dicembre 1992, n. 502 e successive modifiche ed integrazioni.</a:t>
            </a: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b) densitometria ossea, ad intervalli di tempo non inferiori a diciotto mesi, limitatamente ai soggetti che presentino i fattori di rischio indicati nell'allegato 2Bb. </a:t>
            </a:r>
            <a:r>
              <a:rPr lang="it-IT" altLang="it-IT" b="1" i="1" smtClean="0">
                <a:latin typeface="Verdana" panose="020B0604030504040204" pitchFamily="34" charset="0"/>
                <a:ea typeface="Verdana" panose="020B0604030504040204" pitchFamily="34" charset="0"/>
                <a:cs typeface="Verdana" panose="020B0604030504040204" pitchFamily="34" charset="0"/>
              </a:rPr>
              <a:t>c</a:t>
            </a:r>
            <a:r>
              <a:rPr lang="it-IT" altLang="it-IT" b="1" smtClean="0">
                <a:latin typeface="Verdana" panose="020B0604030504040204" pitchFamily="34" charset="0"/>
                <a:ea typeface="Verdana" panose="020B0604030504040204" pitchFamily="34" charset="0"/>
                <a:cs typeface="Verdana" panose="020B0604030504040204" pitchFamily="34" charset="0"/>
              </a:rPr>
              <a:t>) </a:t>
            </a:r>
            <a:r>
              <a:rPr lang="it-IT" altLang="it-IT" b="1" u="sng" smtClean="0">
                <a:latin typeface="Verdana" panose="020B0604030504040204" pitchFamily="34" charset="0"/>
                <a:ea typeface="Verdana" panose="020B0604030504040204" pitchFamily="34" charset="0"/>
                <a:cs typeface="Verdana" panose="020B0604030504040204" pitchFamily="34" charset="0"/>
              </a:rPr>
              <a:t>medicina fisica, riabilitativa ambulatoriale</a:t>
            </a:r>
            <a:r>
              <a:rPr lang="it-IT" altLang="it-IT" smtClean="0">
                <a:latin typeface="Verdana" panose="020B0604030504040204" pitchFamily="34" charset="0"/>
                <a:ea typeface="Verdana" panose="020B0604030504040204" pitchFamily="34" charset="0"/>
                <a:cs typeface="Verdana" panose="020B0604030504040204" pitchFamily="34" charset="0"/>
              </a:rPr>
              <a:t>: l'erogazione delle prestazioni ricomprese nella branca è condizionata alla sussistenza </a:t>
            </a:r>
            <a:r>
              <a:rPr lang="it-IT" altLang="it-IT" b="1" u="sng" smtClean="0">
                <a:latin typeface="Verdana" panose="020B0604030504040204" pitchFamily="34" charset="0"/>
                <a:ea typeface="Verdana" panose="020B0604030504040204" pitchFamily="34" charset="0"/>
                <a:cs typeface="Verdana" panose="020B0604030504040204" pitchFamily="34" charset="0"/>
              </a:rPr>
              <a:t>di taluni presupposti</a:t>
            </a:r>
            <a:r>
              <a:rPr lang="it-IT" altLang="it-IT" b="1" smtClean="0">
                <a:latin typeface="Verdana" panose="020B0604030504040204" pitchFamily="34" charset="0"/>
                <a:ea typeface="Verdana" panose="020B0604030504040204" pitchFamily="34" charset="0"/>
                <a:cs typeface="Verdana" panose="020B0604030504040204" pitchFamily="34" charset="0"/>
              </a:rPr>
              <a:t> </a:t>
            </a:r>
            <a:r>
              <a:rPr lang="it-IT" altLang="it-IT" smtClean="0">
                <a:latin typeface="Verdana" panose="020B0604030504040204" pitchFamily="34" charset="0"/>
                <a:ea typeface="Verdana" panose="020B0604030504040204" pitchFamily="34" charset="0"/>
                <a:cs typeface="Verdana" panose="020B0604030504040204" pitchFamily="34" charset="0"/>
              </a:rPr>
              <a:t>(quali la presenza di quadri patologici definiti, l'età degli assistiti, un congruo intervallo di tempo rispetto alla precedente erogazione, ecc.) ovvero </a:t>
            </a:r>
            <a:r>
              <a:rPr lang="it-IT" altLang="it-IT" b="1" u="sng" smtClean="0">
                <a:latin typeface="Verdana" panose="020B0604030504040204" pitchFamily="34" charset="0"/>
                <a:ea typeface="Verdana" panose="020B0604030504040204" pitchFamily="34" charset="0"/>
                <a:cs typeface="Verdana" panose="020B0604030504040204" pitchFamily="34" charset="0"/>
              </a:rPr>
              <a:t>a specifiche modalità di erogazione </a:t>
            </a:r>
            <a:r>
              <a:rPr lang="it-IT" altLang="it-IT" smtClean="0">
                <a:latin typeface="Verdana" panose="020B0604030504040204" pitchFamily="34" charset="0"/>
                <a:ea typeface="Verdana" panose="020B0604030504040204" pitchFamily="34" charset="0"/>
                <a:cs typeface="Verdana" panose="020B0604030504040204" pitchFamily="34" charset="0"/>
              </a:rPr>
              <a:t>(es. durata minima della     prestazione, non associazione con altre prestazioni definite, ecc.), fatto salvo quanto previsto all'allegato 2</a:t>
            </a:r>
            <a:r>
              <a:rPr lang="it-IT" altLang="it-IT" i="1" smtClean="0">
                <a:latin typeface="Verdana" panose="020B0604030504040204" pitchFamily="34" charset="0"/>
                <a:ea typeface="Verdana" panose="020B0604030504040204" pitchFamily="34" charset="0"/>
                <a:cs typeface="Verdana" panose="020B0604030504040204" pitchFamily="34" charset="0"/>
              </a:rPr>
              <a:t>A</a:t>
            </a:r>
            <a:r>
              <a:rPr lang="it-IT" altLang="it-IT" smtClean="0">
                <a:latin typeface="Verdana" panose="020B0604030504040204" pitchFamily="34" charset="0"/>
                <a:ea typeface="Verdana" panose="020B0604030504040204" pitchFamily="34" charset="0"/>
                <a:cs typeface="Verdana" panose="020B0604030504040204" pitchFamily="34" charset="0"/>
              </a:rPr>
              <a:t>, punto </a:t>
            </a:r>
            <a:r>
              <a:rPr lang="it-IT" altLang="it-IT" i="1" smtClean="0">
                <a:latin typeface="Verdana" panose="020B0604030504040204" pitchFamily="34" charset="0"/>
                <a:ea typeface="Verdana" panose="020B0604030504040204" pitchFamily="34" charset="0"/>
                <a:cs typeface="Verdana" panose="020B0604030504040204" pitchFamily="34" charset="0"/>
              </a:rPr>
              <a:t>f</a:t>
            </a:r>
            <a:r>
              <a:rPr lang="it-IT" altLang="it-IT" smtClean="0">
                <a:latin typeface="Verdana" panose="020B0604030504040204" pitchFamily="34" charset="0"/>
                <a:ea typeface="Verdana" panose="020B0604030504040204" pitchFamily="34" charset="0"/>
                <a:cs typeface="Verdana" panose="020B0604030504040204" pitchFamily="34" charset="0"/>
              </a:rPr>
              <a:t>).</a:t>
            </a:r>
            <a:r>
              <a:rPr lang="it-IT" altLang="it-IT" i="1" smtClean="0">
                <a:latin typeface="Verdana" panose="020B0604030504040204" pitchFamily="34" charset="0"/>
                <a:ea typeface="Verdana" panose="020B0604030504040204" pitchFamily="34" charset="0"/>
                <a:cs typeface="Verdana" panose="020B0604030504040204" pitchFamily="34" charset="0"/>
              </a:rPr>
              <a:t> d</a:t>
            </a:r>
            <a:r>
              <a:rPr lang="it-IT" altLang="it-IT" smtClean="0">
                <a:latin typeface="Verdana" panose="020B0604030504040204" pitchFamily="34" charset="0"/>
                <a:ea typeface="Verdana" panose="020B0604030504040204" pitchFamily="34" charset="0"/>
                <a:cs typeface="Verdana" panose="020B0604030504040204" pitchFamily="34" charset="0"/>
              </a:rPr>
              <a:t>) prestazioni di chirurgia refrattiva, limitatamente ai soggetti che presentino le condizioni indicate nell'allegato 2Bd.</a:t>
            </a:r>
          </a:p>
          <a:p>
            <a:pPr algn="just"/>
            <a:endParaRPr lang="it-IT" altLang="it-IT" smtClean="0">
              <a:latin typeface="Verdana" panose="020B0604030504040204" pitchFamily="34" charset="0"/>
              <a:ea typeface="Verdana" panose="020B0604030504040204" pitchFamily="34" charset="0"/>
              <a:cs typeface="Verdana" panose="020B0604030504040204" pitchFamily="34" charset="0"/>
            </a:endParaRPr>
          </a:p>
          <a:p>
            <a:pPr algn="just"/>
            <a:r>
              <a:rPr lang="it-IT" altLang="it-IT" smtClean="0">
                <a:latin typeface="Verdana" panose="020B0604030504040204" pitchFamily="34" charset="0"/>
                <a:ea typeface="Verdana" panose="020B0604030504040204" pitchFamily="34" charset="0"/>
                <a:cs typeface="Verdana" panose="020B0604030504040204" pitchFamily="34" charset="0"/>
              </a:rPr>
              <a:t>La prestazione è definita “</a:t>
            </a:r>
            <a:r>
              <a:rPr lang="it-IT" altLang="it-IT" b="1" smtClean="0">
                <a:latin typeface="Verdana" panose="020B0604030504040204" pitchFamily="34" charset="0"/>
                <a:ea typeface="Verdana" panose="020B0604030504040204" pitchFamily="34" charset="0"/>
                <a:cs typeface="Verdana" panose="020B0604030504040204" pitchFamily="34" charset="0"/>
              </a:rPr>
              <a:t>inappropriata” </a:t>
            </a:r>
            <a:r>
              <a:rPr lang="it-IT" altLang="it-IT" smtClean="0">
                <a:latin typeface="Verdana" panose="020B0604030504040204" pitchFamily="34" charset="0"/>
                <a:ea typeface="Verdana" panose="020B0604030504040204" pitchFamily="34" charset="0"/>
                <a:cs typeface="Verdana" panose="020B0604030504040204" pitchFamily="34" charset="0"/>
              </a:rPr>
              <a:t>quando il paziente può avere lo stesso beneficio se trattato con un tipo di prestazione diversa e più economica: ad esempio, un ricovero ordinario è inappropriato se le stesse cure possono essere effettuate in day hospital; un day hospital lo è se la prestazione può essere eseguita in ambulatorio</a:t>
            </a:r>
          </a:p>
          <a:p>
            <a:pPr algn="just"/>
            <a:endParaRPr lang="it-IT" altLang="it-IT" smtClean="0">
              <a:latin typeface="Arial" panose="020B0604020202020204" pitchFamily="34" charset="0"/>
            </a:endParaRPr>
          </a:p>
        </p:txBody>
      </p:sp>
      <p:sp>
        <p:nvSpPr>
          <p:cNvPr id="308228"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8AA0F1A-29E9-4839-8E1D-92CD88FF5396}"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43</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2905659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egnaposto immagine diapositiva 1"/>
          <p:cNvSpPr>
            <a:spLocks noGrp="1" noRot="1" noChangeAspect="1" noTextEdit="1"/>
          </p:cNvSpPr>
          <p:nvPr>
            <p:ph type="sldImg"/>
          </p:nvPr>
        </p:nvSpPr>
        <p:spPr>
          <a:xfrm>
            <a:off x="1143000" y="685800"/>
            <a:ext cx="4572000" cy="3429000"/>
          </a:xfrm>
          <a:ln/>
        </p:spPr>
      </p:sp>
      <p:sp>
        <p:nvSpPr>
          <p:cNvPr id="310275"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890588"/>
            <a:r>
              <a:rPr lang="it-IT" altLang="it-IT" smtClean="0">
                <a:latin typeface="Verdana" panose="020B0604030504040204" pitchFamily="34" charset="0"/>
                <a:ea typeface="Verdana" panose="020B0604030504040204" pitchFamily="34" charset="0"/>
                <a:cs typeface="Verdana" panose="020B0604030504040204" pitchFamily="34" charset="0"/>
              </a:rPr>
              <a:t>«Acquisita l'intesa con la </a:t>
            </a:r>
            <a:r>
              <a:rPr lang="it-IT" altLang="it-IT" b="1" smtClean="0">
                <a:latin typeface="Verdana" panose="020B0604030504040204" pitchFamily="34" charset="0"/>
                <a:ea typeface="Verdana" panose="020B0604030504040204" pitchFamily="34" charset="0"/>
                <a:cs typeface="Verdana" panose="020B0604030504040204" pitchFamily="34" charset="0"/>
              </a:rPr>
              <a:t>Conferenza permanente per i rapporti tra lo Stato, le Regioni e le Province autonome di Trento e di Bolzano </a:t>
            </a:r>
            <a:r>
              <a:rPr lang="it-IT" altLang="it-IT" smtClean="0">
                <a:latin typeface="Verdana" panose="020B0604030504040204" pitchFamily="34" charset="0"/>
                <a:ea typeface="Verdana" panose="020B0604030504040204" pitchFamily="34" charset="0"/>
                <a:cs typeface="Verdana" panose="020B0604030504040204" pitchFamily="34" charset="0"/>
              </a:rPr>
              <a:t>in data 22 novembre 2001»</a:t>
            </a:r>
          </a:p>
          <a:p>
            <a:pPr algn="just" defTabSz="890588"/>
            <a:endParaRPr lang="it-IT" altLang="it-IT"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just" defTabSz="890588"/>
            <a:r>
              <a:rPr lang="it-IT" altLang="it-IT" smtClean="0">
                <a:latin typeface="Verdana" panose="020B0604030504040204" pitchFamily="34" charset="0"/>
                <a:ea typeface="Verdana" panose="020B0604030504040204" pitchFamily="34" charset="0"/>
                <a:cs typeface="Verdana" panose="020B0604030504040204" pitchFamily="34" charset="0"/>
              </a:rPr>
              <a:t>La Corte Cost. (sent. n. 134 del 2006), ha infatti ritenuto indispensabile che si proceda nel rispetto del </a:t>
            </a:r>
            <a:r>
              <a:rPr lang="it-IT" altLang="it-IT" b="1" smtClean="0">
                <a:latin typeface="Verdana" panose="020B0604030504040204" pitchFamily="34" charset="0"/>
                <a:ea typeface="Verdana" panose="020B0604030504040204" pitchFamily="34" charset="0"/>
                <a:cs typeface="Verdana" panose="020B0604030504040204" pitchFamily="34" charset="0"/>
              </a:rPr>
              <a:t>principio di leale collaborazione </a:t>
            </a:r>
            <a:r>
              <a:rPr lang="it-IT" altLang="it-IT" smtClean="0">
                <a:latin typeface="Verdana" panose="020B0604030504040204" pitchFamily="34" charset="0"/>
                <a:ea typeface="Verdana" panose="020B0604030504040204" pitchFamily="34" charset="0"/>
                <a:cs typeface="Verdana" panose="020B0604030504040204" pitchFamily="34" charset="0"/>
              </a:rPr>
              <a:t>e quindi con il coinvolgimento della volontà regionale, trattandosi di una competenza che incide potenzialmente su materie di spettanza regionale e presuppone scelte di carattere politico legislativo. Ha quindi dichiarato </a:t>
            </a:r>
            <a:r>
              <a:rPr lang="it-IT" altLang="it-IT" u="sng" smtClean="0">
                <a:latin typeface="Verdana" panose="020B0604030504040204" pitchFamily="34" charset="0"/>
                <a:ea typeface="Verdana" panose="020B0604030504040204" pitchFamily="34" charset="0"/>
                <a:cs typeface="Verdana" panose="020B0604030504040204" pitchFamily="34" charset="0"/>
              </a:rPr>
              <a:t>incostituzionale</a:t>
            </a:r>
            <a:r>
              <a:rPr lang="it-IT" altLang="it-IT" smtClean="0">
                <a:latin typeface="Verdana" panose="020B0604030504040204" pitchFamily="34" charset="0"/>
                <a:ea typeface="Verdana" panose="020B0604030504040204" pitchFamily="34" charset="0"/>
                <a:cs typeface="Verdana" panose="020B0604030504040204" pitchFamily="34" charset="0"/>
              </a:rPr>
              <a:t> la previsione che consentiva l’adozione di misure specificative dei livelli essenziali “sentita la Conferenza permanente per i rapporti tra lo Stato, le Regioni e le Province autonome” </a:t>
            </a:r>
            <a:r>
              <a:rPr lang="it-IT" altLang="it-IT" b="1" u="sng" smtClean="0">
                <a:latin typeface="Verdana" panose="020B0604030504040204" pitchFamily="34" charset="0"/>
                <a:ea typeface="Verdana" panose="020B0604030504040204" pitchFamily="34" charset="0"/>
                <a:cs typeface="Verdana" panose="020B0604030504040204" pitchFamily="34" charset="0"/>
              </a:rPr>
              <a:t>piuttosto che “previa intesa” da raggiungersi in Conferenza stessa</a:t>
            </a:r>
            <a:r>
              <a:rPr lang="it-IT" altLang="it-IT" u="sng" smtClean="0">
                <a:latin typeface="Verdana" panose="020B0604030504040204" pitchFamily="34" charset="0"/>
                <a:ea typeface="Verdana" panose="020B0604030504040204" pitchFamily="34" charset="0"/>
                <a:cs typeface="Verdana" panose="020B0604030504040204" pitchFamily="34" charset="0"/>
              </a:rPr>
              <a:t>.</a:t>
            </a:r>
            <a:endParaRPr lang="it-IT" altLang="it-IT"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defTabSz="890588"/>
            <a:endParaRPr lang="it-IT" altLang="it-IT"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p:txBody>
      </p:sp>
      <p:sp>
        <p:nvSpPr>
          <p:cNvPr id="310276"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E65EEBD-A9D1-482B-AD46-EBD93231A463}"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44</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91460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p:cNvSpPr>
            <a:spLocks noGrp="1" noRot="1" noChangeAspect="1" noTextEdit="1"/>
          </p:cNvSpPr>
          <p:nvPr>
            <p:ph type="sldImg"/>
          </p:nvPr>
        </p:nvSpPr>
        <p:spPr>
          <a:xfrm>
            <a:off x="1143000" y="685800"/>
            <a:ext cx="4572000" cy="3429000"/>
          </a:xfrm>
          <a:ln/>
        </p:spPr>
      </p:sp>
      <p:sp>
        <p:nvSpPr>
          <p:cNvPr id="293891"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889000"/>
            <a:r>
              <a:rPr lang="it-IT" altLang="it-IT" smtClean="0">
                <a:latin typeface="Verdana" panose="020B0604030504040204" pitchFamily="34" charset="0"/>
                <a:ea typeface="Verdana" panose="020B0604030504040204" pitchFamily="34" charset="0"/>
                <a:cs typeface="Verdana" panose="020B0604030504040204" pitchFamily="34" charset="0"/>
              </a:rPr>
              <a:t>L’art. 66 del T.U. 1124/65 elenca, tra le prestazioni dell’assicurazione obbligatoria contro gli infortuni sul lavoro e le malattie professionali</a:t>
            </a:r>
            <a:r>
              <a:rPr lang="it-IT" altLang="it-IT" u="sng" smtClean="0">
                <a:latin typeface="Verdana" panose="020B0604030504040204" pitchFamily="34" charset="0"/>
                <a:ea typeface="Verdana" panose="020B0604030504040204" pitchFamily="34" charset="0"/>
                <a:cs typeface="Verdana" panose="020B0604030504040204" pitchFamily="34" charset="0"/>
              </a:rPr>
              <a:t>, le cure mediche e chirurgiche, compresi gli accertamenti clinici.</a:t>
            </a:r>
          </a:p>
          <a:p>
            <a:pPr defTabSz="889000"/>
            <a:endParaRPr lang="it-IT" altLang="it-IT" u="sng" smtClean="0">
              <a:latin typeface="Arial" panose="020B0604020202020204" pitchFamily="34" charset="0"/>
            </a:endParaRPr>
          </a:p>
        </p:txBody>
      </p:sp>
      <p:sp>
        <p:nvSpPr>
          <p:cNvPr id="293892"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CAE413B-CFD6-482F-AD04-1D1997180FF3}" type="slidenum">
              <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45</a:t>
            </a:fld>
            <a:endParaRPr kumimoji="0" lang="it-IT" altLang="it-IT" sz="1100" b="0" i="0" u="none" strike="noStrike" kern="0" cap="none" spc="0" normalizeH="0" baseline="0" noProof="0">
              <a:ln>
                <a:noFill/>
              </a:ln>
              <a:solidFill>
                <a:srgbClr val="000000"/>
              </a:solidFill>
              <a:effectLst/>
              <a:uLnTx/>
              <a:uFillTx/>
              <a:latin typeface="Arial" panose="020B0604020202020204" pitchFamily="34" charset="0"/>
              <a:cs typeface="Helvetica"/>
              <a:sym typeface="Helvetica"/>
            </a:endParaRPr>
          </a:p>
        </p:txBody>
      </p:sp>
    </p:spTree>
    <p:extLst>
      <p:ext uri="{BB962C8B-B14F-4D97-AF65-F5344CB8AC3E}">
        <p14:creationId xmlns:p14="http://schemas.microsoft.com/office/powerpoint/2010/main" val="278529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5124"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93D41A1-F60D-4798-8321-C04BFA3CBA69}" type="slidenum">
              <a:rPr kumimoji="0" lang="it-IT" altLang="it-IT" sz="1200" b="0" i="0" u="none" strike="noStrike" kern="0" cap="none" spc="0" normalizeH="0" baseline="0" noProof="0">
                <a:ln>
                  <a:noFill/>
                </a:ln>
                <a:solidFill>
                  <a:srgbClr val="000000"/>
                </a:solidFill>
                <a:effectLst/>
                <a:uLnTx/>
                <a:uFillTx/>
                <a:latin typeface="Calibri" panose="020F0502020204030204" pitchFamily="34" charset="0"/>
                <a:cs typeface="Helvetica"/>
                <a:sym typeface="Helvetica"/>
              </a:rPr>
              <a:pPr marL="0" marR="0" lvl="0" indent="0" defTabSz="914400" eaLnBrk="1" fontAlgn="auto" latinLnBrk="0" hangingPunct="1">
                <a:lnSpc>
                  <a:spcPct val="100000"/>
                </a:lnSpc>
                <a:spcBef>
                  <a:spcPct val="0"/>
                </a:spcBef>
                <a:spcAft>
                  <a:spcPts val="0"/>
                </a:spcAft>
                <a:buClrTx/>
                <a:buSzTx/>
                <a:buFontTx/>
                <a:buNone/>
                <a:tabLst/>
                <a:defRPr/>
              </a:pPr>
              <a:t>54</a:t>
            </a:fld>
            <a:endParaRPr kumimoji="0" lang="it-IT" altLang="it-IT" sz="1200" b="0" i="0" u="none" strike="noStrike" kern="0" cap="none" spc="0" normalizeH="0" baseline="0" noProof="0">
              <a:ln>
                <a:noFill/>
              </a:ln>
              <a:solidFill>
                <a:srgbClr val="000000"/>
              </a:solidFill>
              <a:effectLst/>
              <a:uLnTx/>
              <a:uFillTx/>
              <a:latin typeface="Calibri" panose="020F0502020204030204" pitchFamily="34" charset="0"/>
              <a:cs typeface="Helvetica"/>
              <a:sym typeface="Helvetica"/>
            </a:endParaRPr>
          </a:p>
        </p:txBody>
      </p:sp>
    </p:spTree>
    <p:extLst>
      <p:ext uri="{BB962C8B-B14F-4D97-AF65-F5344CB8AC3E}">
        <p14:creationId xmlns:p14="http://schemas.microsoft.com/office/powerpoint/2010/main" val="179313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pPr defTabSz="685800"/>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261537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pPr defTabSz="685800"/>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69634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pPr defTabSz="685800"/>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407079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iapositiva titolo 2">
    <p:spTree>
      <p:nvGrpSpPr>
        <p:cNvPr id="1" name=""/>
        <p:cNvGrpSpPr/>
        <p:nvPr/>
      </p:nvGrpSpPr>
      <p:grpSpPr>
        <a:xfrm>
          <a:off x="0" y="0"/>
          <a:ext cx="0" cy="0"/>
          <a:chOff x="0" y="0"/>
          <a:chExt cx="0" cy="0"/>
        </a:xfrm>
      </p:grpSpPr>
      <p:sp>
        <p:nvSpPr>
          <p:cNvPr id="15" name="Shape 15"/>
          <p:cNvSpPr/>
          <p:nvPr/>
        </p:nvSpPr>
        <p:spPr>
          <a:xfrm>
            <a:off x="968064" y="1903864"/>
            <a:ext cx="1083854" cy="1542724"/>
          </a:xfrm>
          <a:prstGeom prst="rect">
            <a:avLst/>
          </a:prstGeom>
          <a:solidFill>
            <a:srgbClr val="002E5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16" name="Shape 16"/>
          <p:cNvSpPr/>
          <p:nvPr/>
        </p:nvSpPr>
        <p:spPr>
          <a:xfrm>
            <a:off x="0" y="3446584"/>
            <a:ext cx="9144000" cy="3411417"/>
          </a:xfrm>
          <a:prstGeom prst="rect">
            <a:avLst/>
          </a:prstGeom>
          <a:solidFill>
            <a:srgbClr val="284E83"/>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17" name="Shape 17"/>
          <p:cNvSpPr>
            <a:spLocks noGrp="1"/>
          </p:cNvSpPr>
          <p:nvPr>
            <p:ph type="body" idx="1"/>
          </p:nvPr>
        </p:nvSpPr>
        <p:spPr>
          <a:xfrm>
            <a:off x="6483111" y="1910259"/>
            <a:ext cx="1084661" cy="4878389"/>
          </a:xfrm>
          <a:prstGeom prst="rect">
            <a:avLst/>
          </a:prstGeom>
        </p:spPr>
        <p:txBody>
          <a:bodyPr lIns="45718" tIns="45718" rIns="45718" bIns="45718">
            <a:normAutofit/>
          </a:bodyPr>
          <a:lstStyle>
            <a:lvl1pPr marL="0" indent="0">
              <a:lnSpc>
                <a:spcPct val="90000"/>
              </a:lnSpc>
              <a:buSzTx/>
              <a:buFontTx/>
              <a:buNone/>
              <a:defRPr sz="900">
                <a:latin typeface="Calibri"/>
                <a:ea typeface="Calibri"/>
                <a:cs typeface="Calibri"/>
                <a:sym typeface="Calibri"/>
              </a:defRPr>
            </a:lvl1pPr>
          </a:lstStyle>
          <a:p>
            <a:pPr lvl="0">
              <a:defRPr sz="1800"/>
            </a:pPr>
            <a:r>
              <a:rPr sz="900"/>
              <a:t>Fare clic per inserire logo partner</a:t>
            </a:r>
          </a:p>
        </p:txBody>
      </p:sp>
      <p:sp>
        <p:nvSpPr>
          <p:cNvPr id="18" name="Shape 18"/>
          <p:cNvSpPr/>
          <p:nvPr/>
        </p:nvSpPr>
        <p:spPr>
          <a:xfrm>
            <a:off x="968064" y="3446584"/>
            <a:ext cx="1083854" cy="1540239"/>
          </a:xfrm>
          <a:prstGeom prst="rect">
            <a:avLst/>
          </a:prstGeom>
          <a:solidFill>
            <a:srgbClr val="00264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pic>
        <p:nvPicPr>
          <p:cNvPr id="19" name="image1.png"/>
          <p:cNvPicPr/>
          <p:nvPr/>
        </p:nvPicPr>
        <p:blipFill>
          <a:blip r:embed="rId2">
            <a:extLst/>
          </a:blip>
          <a:stretch>
            <a:fillRect/>
          </a:stretch>
        </p:blipFill>
        <p:spPr>
          <a:xfrm>
            <a:off x="1126263" y="2095441"/>
            <a:ext cx="771409" cy="207842"/>
          </a:xfrm>
          <a:prstGeom prst="rect">
            <a:avLst/>
          </a:prstGeom>
          <a:ln w="12700">
            <a:miter lim="400000"/>
          </a:ln>
        </p:spPr>
      </p:pic>
      <p:sp>
        <p:nvSpPr>
          <p:cNvPr id="20" name="Shape 20"/>
          <p:cNvSpPr>
            <a:spLocks noGrp="1"/>
          </p:cNvSpPr>
          <p:nvPr>
            <p:ph type="title"/>
          </p:nvPr>
        </p:nvSpPr>
        <p:spPr>
          <a:xfrm>
            <a:off x="2194875" y="2028163"/>
            <a:ext cx="4151158" cy="4752282"/>
          </a:xfrm>
          <a:prstGeom prst="rect">
            <a:avLst/>
          </a:prstGeom>
        </p:spPr>
        <p:txBody>
          <a:bodyPr/>
          <a:lstStyle>
            <a:lvl1pPr>
              <a:lnSpc>
                <a:spcPts val="2025"/>
              </a:lnSpc>
              <a:defRPr sz="1650"/>
            </a:lvl1pPr>
          </a:lstStyle>
          <a:p>
            <a:pPr lvl="0">
              <a:defRPr sz="1800">
                <a:solidFill>
                  <a:srgbClr val="000000"/>
                </a:solidFill>
              </a:defRPr>
            </a:pPr>
            <a:r>
              <a:rPr sz="1650">
                <a:solidFill>
                  <a:srgbClr val="002E5D"/>
                </a:solidFill>
              </a:rPr>
              <a:t>FARE CLIC PER INSERIRE IL TITOLO DELLA PRESENTAZIONE</a:t>
            </a:r>
          </a:p>
        </p:txBody>
      </p:sp>
    </p:spTree>
    <p:extLst>
      <p:ext uri="{BB962C8B-B14F-4D97-AF65-F5344CB8AC3E}">
        <p14:creationId xmlns:p14="http://schemas.microsoft.com/office/powerpoint/2010/main" val="241564918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iapositiva titolo 6">
    <p:spTree>
      <p:nvGrpSpPr>
        <p:cNvPr id="1" name=""/>
        <p:cNvGrpSpPr/>
        <p:nvPr/>
      </p:nvGrpSpPr>
      <p:grpSpPr>
        <a:xfrm>
          <a:off x="0" y="0"/>
          <a:ext cx="0" cy="0"/>
          <a:chOff x="0" y="0"/>
          <a:chExt cx="0" cy="0"/>
        </a:xfrm>
      </p:grpSpPr>
      <p:sp>
        <p:nvSpPr>
          <p:cNvPr id="41" name="Shape 41"/>
          <p:cNvSpPr/>
          <p:nvPr/>
        </p:nvSpPr>
        <p:spPr>
          <a:xfrm>
            <a:off x="0" y="3446584"/>
            <a:ext cx="9144000" cy="3411417"/>
          </a:xfrm>
          <a:prstGeom prst="rect">
            <a:avLst/>
          </a:prstGeom>
          <a:solidFill>
            <a:srgbClr val="D9D9D6"/>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42" name="Shape 42"/>
          <p:cNvSpPr>
            <a:spLocks noGrp="1"/>
          </p:cNvSpPr>
          <p:nvPr>
            <p:ph type="body" idx="1"/>
          </p:nvPr>
        </p:nvSpPr>
        <p:spPr>
          <a:xfrm>
            <a:off x="6483111" y="1910259"/>
            <a:ext cx="1084661" cy="4878389"/>
          </a:xfrm>
          <a:prstGeom prst="rect">
            <a:avLst/>
          </a:prstGeom>
        </p:spPr>
        <p:txBody>
          <a:bodyPr lIns="45718" tIns="45718" rIns="45718" bIns="45718">
            <a:normAutofit/>
          </a:bodyPr>
          <a:lstStyle>
            <a:lvl1pPr marL="0" indent="0">
              <a:lnSpc>
                <a:spcPct val="90000"/>
              </a:lnSpc>
              <a:buSzTx/>
              <a:buFontTx/>
              <a:buNone/>
              <a:defRPr sz="900">
                <a:latin typeface="Calibri"/>
                <a:ea typeface="Calibri"/>
                <a:cs typeface="Calibri"/>
                <a:sym typeface="Calibri"/>
              </a:defRPr>
            </a:lvl1pPr>
          </a:lstStyle>
          <a:p>
            <a:pPr lvl="0">
              <a:defRPr sz="1800"/>
            </a:pPr>
            <a:r>
              <a:rPr sz="900"/>
              <a:t>Fare clic per inserire logo partner</a:t>
            </a:r>
          </a:p>
        </p:txBody>
      </p:sp>
      <p:sp>
        <p:nvSpPr>
          <p:cNvPr id="43" name="Shape 43"/>
          <p:cNvSpPr/>
          <p:nvPr/>
        </p:nvSpPr>
        <p:spPr>
          <a:xfrm>
            <a:off x="968064" y="1903864"/>
            <a:ext cx="1083854" cy="1542724"/>
          </a:xfrm>
          <a:prstGeom prst="rect">
            <a:avLst/>
          </a:prstGeom>
          <a:solidFill>
            <a:srgbClr val="002E5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44" name="Shape 44"/>
          <p:cNvSpPr>
            <a:spLocks noGrp="1"/>
          </p:cNvSpPr>
          <p:nvPr>
            <p:ph type="title"/>
          </p:nvPr>
        </p:nvSpPr>
        <p:spPr>
          <a:xfrm>
            <a:off x="2194875" y="2028163"/>
            <a:ext cx="4151158" cy="4752282"/>
          </a:xfrm>
          <a:prstGeom prst="rect">
            <a:avLst/>
          </a:prstGeom>
        </p:spPr>
        <p:txBody>
          <a:bodyPr/>
          <a:lstStyle>
            <a:lvl1pPr>
              <a:lnSpc>
                <a:spcPts val="2025"/>
              </a:lnSpc>
              <a:defRPr sz="1650"/>
            </a:lvl1pPr>
          </a:lstStyle>
          <a:p>
            <a:pPr lvl="0">
              <a:defRPr sz="1800">
                <a:solidFill>
                  <a:srgbClr val="000000"/>
                </a:solidFill>
              </a:defRPr>
            </a:pPr>
            <a:r>
              <a:rPr sz="1650">
                <a:solidFill>
                  <a:srgbClr val="002E5D"/>
                </a:solidFill>
              </a:rPr>
              <a:t>FARE CLIC PER INSERIRE IL TITOLO DELLA PRESENTAZIONE</a:t>
            </a:r>
          </a:p>
        </p:txBody>
      </p:sp>
      <p:sp>
        <p:nvSpPr>
          <p:cNvPr id="45" name="Shape 45"/>
          <p:cNvSpPr/>
          <p:nvPr/>
        </p:nvSpPr>
        <p:spPr>
          <a:xfrm>
            <a:off x="968064" y="3446584"/>
            <a:ext cx="1083854" cy="1540239"/>
          </a:xfrm>
          <a:prstGeom prst="rect">
            <a:avLst/>
          </a:prstGeom>
          <a:solidFill>
            <a:srgbClr val="00264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pic>
        <p:nvPicPr>
          <p:cNvPr id="46" name="image2.png"/>
          <p:cNvPicPr/>
          <p:nvPr/>
        </p:nvPicPr>
        <p:blipFill>
          <a:blip r:embed="rId2">
            <a:extLst/>
          </a:blip>
          <a:stretch>
            <a:fillRect/>
          </a:stretch>
        </p:blipFill>
        <p:spPr>
          <a:xfrm>
            <a:off x="1126263" y="2095441"/>
            <a:ext cx="769868" cy="388260"/>
          </a:xfrm>
          <a:prstGeom prst="rect">
            <a:avLst/>
          </a:prstGeom>
          <a:ln w="12700">
            <a:miter lim="400000"/>
          </a:ln>
        </p:spPr>
      </p:pic>
    </p:spTree>
    <p:extLst>
      <p:ext uri="{BB962C8B-B14F-4D97-AF65-F5344CB8AC3E}">
        <p14:creationId xmlns:p14="http://schemas.microsoft.com/office/powerpoint/2010/main" val="18463093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olo e contenuto 2">
    <p:spTree>
      <p:nvGrpSpPr>
        <p:cNvPr id="1" name=""/>
        <p:cNvGrpSpPr/>
        <p:nvPr/>
      </p:nvGrpSpPr>
      <p:grpSpPr>
        <a:xfrm>
          <a:off x="0" y="0"/>
          <a:ext cx="0" cy="0"/>
          <a:chOff x="0" y="0"/>
          <a:chExt cx="0" cy="0"/>
        </a:xfrm>
      </p:grpSpPr>
      <p:sp>
        <p:nvSpPr>
          <p:cNvPr id="52" name="Shape 52"/>
          <p:cNvSpPr/>
          <p:nvPr/>
        </p:nvSpPr>
        <p:spPr>
          <a:xfrm>
            <a:off x="0" y="6222192"/>
            <a:ext cx="9144000" cy="635811"/>
          </a:xfrm>
          <a:prstGeom prst="rect">
            <a:avLst/>
          </a:prstGeom>
          <a:solidFill>
            <a:srgbClr val="D9D9D6"/>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53" name="Shape 53"/>
          <p:cNvSpPr/>
          <p:nvPr/>
        </p:nvSpPr>
        <p:spPr>
          <a:xfrm>
            <a:off x="349764" y="5793903"/>
            <a:ext cx="300899" cy="428291"/>
          </a:xfrm>
          <a:prstGeom prst="rect">
            <a:avLst/>
          </a:prstGeom>
          <a:solidFill>
            <a:srgbClr val="002E5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pic>
        <p:nvPicPr>
          <p:cNvPr id="54" name="image1.png"/>
          <p:cNvPicPr/>
          <p:nvPr/>
        </p:nvPicPr>
        <p:blipFill>
          <a:blip r:embed="rId2">
            <a:extLst/>
          </a:blip>
          <a:stretch>
            <a:fillRect/>
          </a:stretch>
        </p:blipFill>
        <p:spPr>
          <a:xfrm>
            <a:off x="393683" y="5847086"/>
            <a:ext cx="214159" cy="57702"/>
          </a:xfrm>
          <a:prstGeom prst="rect">
            <a:avLst/>
          </a:prstGeom>
          <a:ln w="12700">
            <a:miter lim="400000"/>
          </a:ln>
        </p:spPr>
      </p:pic>
      <p:sp>
        <p:nvSpPr>
          <p:cNvPr id="55" name="Shape 55"/>
          <p:cNvSpPr/>
          <p:nvPr/>
        </p:nvSpPr>
        <p:spPr>
          <a:xfrm>
            <a:off x="349764" y="6222192"/>
            <a:ext cx="300899" cy="427601"/>
          </a:xfrm>
          <a:prstGeom prst="rect">
            <a:avLst/>
          </a:prstGeom>
          <a:solidFill>
            <a:srgbClr val="00264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56" name="Shape 56"/>
          <p:cNvSpPr>
            <a:spLocks noGrp="1"/>
          </p:cNvSpPr>
          <p:nvPr>
            <p:ph type="title"/>
          </p:nvPr>
        </p:nvSpPr>
        <p:spPr>
          <a:xfrm>
            <a:off x="353158" y="251515"/>
            <a:ext cx="8445971" cy="4123417"/>
          </a:xfrm>
          <a:prstGeom prst="rect">
            <a:avLst/>
          </a:prstGeom>
        </p:spPr>
        <p:txBody>
          <a:bodyPr/>
          <a:lstStyle/>
          <a:p>
            <a:pPr lvl="0">
              <a:defRPr sz="1800">
                <a:solidFill>
                  <a:srgbClr val="000000"/>
                </a:solidFill>
              </a:defRPr>
            </a:pPr>
            <a:r>
              <a:rPr sz="1500">
                <a:solidFill>
                  <a:srgbClr val="002E5D"/>
                </a:solidFill>
              </a:rPr>
              <a:t>FARE CLIC PER INSERIRE TITOLO SLIDESottotitolo slide</a:t>
            </a:r>
          </a:p>
        </p:txBody>
      </p:sp>
      <p:sp>
        <p:nvSpPr>
          <p:cNvPr id="57" name="Shape 57"/>
          <p:cNvSpPr>
            <a:spLocks noGrp="1"/>
          </p:cNvSpPr>
          <p:nvPr>
            <p:ph type="sldNum" sz="quarter" idx="2"/>
          </p:nvPr>
        </p:nvSpPr>
        <p:spPr>
          <a:prstGeom prst="rect">
            <a:avLst/>
          </a:prstGeom>
        </p:spPr>
        <p:txBody>
          <a:bodyPr/>
          <a:lstStyle>
            <a:lvl1pPr>
              <a:defRPr>
                <a:solidFill>
                  <a:srgbClr val="002E5D"/>
                </a:solidFill>
              </a:defRPr>
            </a:lvl1pPr>
          </a:lstStyle>
          <a:p>
            <a:pPr defTabSz="685800"/>
            <a:fld id="{86CB4B4D-7CA3-9044-876B-883B54F8677D}" type="slidenum">
              <a:rPr lang="it-IT" kern="0" smtClean="0"/>
              <a:pPr defTabSz="685800"/>
              <a:t>‹N›</a:t>
            </a:fld>
            <a:endParaRPr lang="it-IT" kern="0"/>
          </a:p>
        </p:txBody>
      </p:sp>
      <p:sp>
        <p:nvSpPr>
          <p:cNvPr id="58" name="Shape 58"/>
          <p:cNvSpPr>
            <a:spLocks noGrp="1"/>
          </p:cNvSpPr>
          <p:nvPr>
            <p:ph type="body" idx="1"/>
          </p:nvPr>
        </p:nvSpPr>
        <p:spPr>
          <a:xfrm>
            <a:off x="961033" y="5793902"/>
            <a:ext cx="484186" cy="1064100"/>
          </a:xfrm>
          <a:prstGeom prst="rect">
            <a:avLst/>
          </a:prstGeom>
        </p:spPr>
        <p:txBody>
          <a:bodyPr lIns="45718" tIns="45718" rIns="45718" bIns="45718"/>
          <a:lstStyle>
            <a:lvl1pPr marL="0" indent="0">
              <a:lnSpc>
                <a:spcPct val="90000"/>
              </a:lnSpc>
              <a:buSzTx/>
              <a:buFontTx/>
              <a:buNone/>
              <a:defRPr sz="750">
                <a:latin typeface="Calibri"/>
                <a:ea typeface="Calibri"/>
                <a:cs typeface="Calibri"/>
                <a:sym typeface="Calibri"/>
              </a:defRPr>
            </a:lvl1pPr>
          </a:lstStyle>
          <a:p>
            <a:pPr lvl="0">
              <a:defRPr sz="1800"/>
            </a:pPr>
            <a:r>
              <a:rPr sz="750"/>
              <a:t>Fare clic per inserire logo partner</a:t>
            </a:r>
          </a:p>
        </p:txBody>
      </p:sp>
    </p:spTree>
    <p:extLst>
      <p:ext uri="{BB962C8B-B14F-4D97-AF65-F5344CB8AC3E}">
        <p14:creationId xmlns:p14="http://schemas.microsoft.com/office/powerpoint/2010/main" val="15074424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paratore 1">
    <p:bg>
      <p:bgPr>
        <a:solidFill>
          <a:srgbClr val="284E83"/>
        </a:solidFill>
        <a:effectLst/>
      </p:bgPr>
    </p:bg>
    <p:spTree>
      <p:nvGrpSpPr>
        <p:cNvPr id="1" name=""/>
        <p:cNvGrpSpPr/>
        <p:nvPr/>
      </p:nvGrpSpPr>
      <p:grpSpPr>
        <a:xfrm>
          <a:off x="0" y="0"/>
          <a:ext cx="0" cy="0"/>
          <a:chOff x="0" y="0"/>
          <a:chExt cx="0" cy="0"/>
        </a:xfrm>
      </p:grpSpPr>
      <p:sp>
        <p:nvSpPr>
          <p:cNvPr id="72" name="Shape 72"/>
          <p:cNvSpPr>
            <a:spLocks noGrp="1"/>
          </p:cNvSpPr>
          <p:nvPr>
            <p:ph type="title"/>
          </p:nvPr>
        </p:nvSpPr>
        <p:spPr>
          <a:xfrm>
            <a:off x="353158" y="3299514"/>
            <a:ext cx="8445971" cy="694418"/>
          </a:xfrm>
          <a:prstGeom prst="rect">
            <a:avLst/>
          </a:prstGeom>
        </p:spPr>
        <p:txBody>
          <a:bodyPr/>
          <a:lstStyle>
            <a:lvl1pPr>
              <a:defRPr>
                <a:solidFill>
                  <a:srgbClr val="FFFFFF"/>
                </a:solidFill>
              </a:defRPr>
            </a:lvl1pPr>
          </a:lstStyle>
          <a:p>
            <a:pPr lvl="0">
              <a:defRPr sz="1800">
                <a:solidFill>
                  <a:srgbClr val="000000"/>
                </a:solidFill>
              </a:defRPr>
            </a:pPr>
            <a:r>
              <a:rPr sz="1500">
                <a:solidFill>
                  <a:srgbClr val="FFFFFF"/>
                </a:solidFill>
              </a:rPr>
              <a:t>FARE CLIC PER INSERIRE TITOLO SEZIONESottotitolo sezione</a:t>
            </a:r>
          </a:p>
        </p:txBody>
      </p:sp>
    </p:spTree>
    <p:extLst>
      <p:ext uri="{BB962C8B-B14F-4D97-AF65-F5344CB8AC3E}">
        <p14:creationId xmlns:p14="http://schemas.microsoft.com/office/powerpoint/2010/main" val="3774284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eparatore 2">
    <p:bg>
      <p:bgPr>
        <a:solidFill>
          <a:srgbClr val="D9D9D6"/>
        </a:solidFill>
        <a:effectLst/>
      </p:bgPr>
    </p:bg>
    <p:spTree>
      <p:nvGrpSpPr>
        <p:cNvPr id="1" name=""/>
        <p:cNvGrpSpPr/>
        <p:nvPr/>
      </p:nvGrpSpPr>
      <p:grpSpPr>
        <a:xfrm>
          <a:off x="0" y="0"/>
          <a:ext cx="0" cy="0"/>
          <a:chOff x="0" y="0"/>
          <a:chExt cx="0" cy="0"/>
        </a:xfrm>
      </p:grpSpPr>
      <p:sp>
        <p:nvSpPr>
          <p:cNvPr id="74" name="Shape 74"/>
          <p:cNvSpPr>
            <a:spLocks noGrp="1"/>
          </p:cNvSpPr>
          <p:nvPr>
            <p:ph type="title"/>
          </p:nvPr>
        </p:nvSpPr>
        <p:spPr>
          <a:xfrm>
            <a:off x="353158" y="3299514"/>
            <a:ext cx="8445971" cy="694418"/>
          </a:xfrm>
          <a:prstGeom prst="rect">
            <a:avLst/>
          </a:prstGeom>
        </p:spPr>
        <p:txBody>
          <a:bodyPr/>
          <a:lstStyle/>
          <a:p>
            <a:pPr lvl="0">
              <a:defRPr sz="1800">
                <a:solidFill>
                  <a:srgbClr val="000000"/>
                </a:solidFill>
              </a:defRPr>
            </a:pPr>
            <a:r>
              <a:rPr sz="1500">
                <a:solidFill>
                  <a:srgbClr val="002E5D"/>
                </a:solidFill>
              </a:rPr>
              <a:t>FARE CLIC PER INSERIRE TITOLO SEZIONESottotitolo sezione</a:t>
            </a:r>
          </a:p>
        </p:txBody>
      </p:sp>
    </p:spTree>
    <p:extLst>
      <p:ext uri="{BB962C8B-B14F-4D97-AF65-F5344CB8AC3E}">
        <p14:creationId xmlns:p14="http://schemas.microsoft.com/office/powerpoint/2010/main" val="41571426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 name="Shape 93"/>
          <p:cNvSpPr>
            <a:spLocks noGrp="1"/>
          </p:cNvSpPr>
          <p:nvPr>
            <p:ph type="title"/>
          </p:nvPr>
        </p:nvSpPr>
        <p:spPr>
          <a:xfrm>
            <a:off x="1486235" y="256801"/>
            <a:ext cx="6171531" cy="1178575"/>
          </a:xfrm>
          <a:prstGeom prst="rect">
            <a:avLst/>
          </a:prstGeom>
        </p:spPr>
        <p:txBody>
          <a:bodyPr anchor="ctr">
            <a:normAutofit/>
          </a:bodyPr>
          <a:lstStyle>
            <a:lvl1pPr defTabSz="438150">
              <a:lnSpc>
                <a:spcPct val="100000"/>
              </a:lnSpc>
              <a:defRPr sz="375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stStyle>
          <a:p>
            <a:pPr lvl="0">
              <a:defRPr sz="1800">
                <a:solidFill>
                  <a:srgbClr val="000000"/>
                </a:solidFill>
                <a:effectLst/>
              </a:defRPr>
            </a:pPr>
            <a:r>
              <a:rPr sz="3750">
                <a:solidFill>
                  <a:srgbClr val="FFFFFF"/>
                </a:solidFill>
                <a:effectLst>
                  <a:outerShdw blurRad="50800" dist="38100" dir="5400000" rotWithShape="0">
                    <a:srgbClr val="000000"/>
                  </a:outerShdw>
                </a:effectLst>
              </a:rPr>
              <a:t>Titolo Testo</a:t>
            </a:r>
          </a:p>
        </p:txBody>
      </p:sp>
      <p:sp>
        <p:nvSpPr>
          <p:cNvPr id="94" name="Shape 94"/>
          <p:cNvSpPr>
            <a:spLocks noGrp="1"/>
          </p:cNvSpPr>
          <p:nvPr>
            <p:ph type="body" idx="1"/>
          </p:nvPr>
        </p:nvSpPr>
        <p:spPr>
          <a:xfrm>
            <a:off x="1486234" y="1435375"/>
            <a:ext cx="3029678" cy="739007"/>
          </a:xfrm>
          <a:prstGeom prst="rect">
            <a:avLst/>
          </a:prstGeom>
        </p:spPr>
        <p:txBody>
          <a:bodyPr anchor="b">
            <a:normAutofit/>
          </a:bodyPr>
          <a:lstStyle>
            <a:lvl1pPr marL="0" indent="0" defTabSz="438150">
              <a:lnSpc>
                <a:spcPct val="100000"/>
              </a:lnSpc>
              <a:spcBef>
                <a:spcPts val="2700"/>
              </a:spcBef>
              <a:buSzTx/>
              <a:buFontTx/>
              <a:buNone/>
              <a:defRPr>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marL="0" indent="0" defTabSz="438150">
              <a:lnSpc>
                <a:spcPct val="100000"/>
              </a:lnSpc>
              <a:spcBef>
                <a:spcPts val="2700"/>
              </a:spcBef>
              <a:buSzTx/>
              <a:buFontTx/>
              <a:buNone/>
              <a:defRPr>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marL="0" indent="0" defTabSz="438150">
              <a:lnSpc>
                <a:spcPct val="100000"/>
              </a:lnSpc>
              <a:spcBef>
                <a:spcPts val="2700"/>
              </a:spcBef>
              <a:buSzTx/>
              <a:buFontTx/>
              <a:buNone/>
              <a:defRPr>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marL="0" indent="0" defTabSz="438150">
              <a:lnSpc>
                <a:spcPct val="100000"/>
              </a:lnSpc>
              <a:spcBef>
                <a:spcPts val="2700"/>
              </a:spcBef>
              <a:buSzTx/>
              <a:buFontTx/>
              <a:buNone/>
              <a:defRPr>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marL="0" indent="0" defTabSz="438150">
              <a:lnSpc>
                <a:spcPct val="100000"/>
              </a:lnSpc>
              <a:spcBef>
                <a:spcPts val="2700"/>
              </a:spcBef>
              <a:buSzTx/>
              <a:buFontTx/>
              <a:buNone/>
              <a:defRPr>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pPr lvl="0">
              <a:defRPr sz="1800">
                <a:solidFill>
                  <a:srgbClr val="000000"/>
                </a:solidFill>
                <a:effectLst/>
              </a:defRPr>
            </a:pPr>
            <a:r>
              <a:rPr sz="1200">
                <a:solidFill>
                  <a:srgbClr val="FFFFFF"/>
                </a:solidFill>
                <a:effectLst>
                  <a:outerShdw blurRad="50800" dist="38100" dir="5400000" rotWithShape="0">
                    <a:srgbClr val="000000"/>
                  </a:outerShdw>
                </a:effectLst>
              </a:rPr>
              <a:t>Corpo livello uno</a:t>
            </a:r>
          </a:p>
          <a:p>
            <a:pPr lvl="1">
              <a:defRPr sz="1800">
                <a:solidFill>
                  <a:srgbClr val="000000"/>
                </a:solidFill>
                <a:effectLst/>
              </a:defRPr>
            </a:pPr>
            <a:r>
              <a:rPr sz="1200">
                <a:solidFill>
                  <a:srgbClr val="FFFFFF"/>
                </a:solidFill>
                <a:effectLst>
                  <a:outerShdw blurRad="50800" dist="38100" dir="5400000" rotWithShape="0">
                    <a:srgbClr val="000000"/>
                  </a:outerShdw>
                </a:effectLst>
              </a:rPr>
              <a:t>Corpo livello due</a:t>
            </a:r>
          </a:p>
          <a:p>
            <a:pPr lvl="2">
              <a:defRPr sz="1800">
                <a:solidFill>
                  <a:srgbClr val="000000"/>
                </a:solidFill>
                <a:effectLst/>
              </a:defRPr>
            </a:pPr>
            <a:r>
              <a:rPr sz="1200">
                <a:solidFill>
                  <a:srgbClr val="FFFFFF"/>
                </a:solidFill>
                <a:effectLst>
                  <a:outerShdw blurRad="50800" dist="38100" dir="5400000" rotWithShape="0">
                    <a:srgbClr val="000000"/>
                  </a:outerShdw>
                </a:effectLst>
              </a:rPr>
              <a:t>Corpo livello tre</a:t>
            </a:r>
          </a:p>
          <a:p>
            <a:pPr lvl="3">
              <a:defRPr sz="1800">
                <a:solidFill>
                  <a:srgbClr val="000000"/>
                </a:solidFill>
                <a:effectLst/>
              </a:defRPr>
            </a:pPr>
            <a:r>
              <a:rPr sz="1200">
                <a:solidFill>
                  <a:srgbClr val="FFFFFF"/>
                </a:solidFill>
                <a:effectLst>
                  <a:outerShdw blurRad="50800" dist="38100" dir="5400000" rotWithShape="0">
                    <a:srgbClr val="000000"/>
                  </a:outerShdw>
                </a:effectLst>
              </a:rPr>
              <a:t>Corpo livello quattro</a:t>
            </a:r>
          </a:p>
          <a:p>
            <a:pPr lvl="4">
              <a:defRPr sz="1800">
                <a:solidFill>
                  <a:srgbClr val="000000"/>
                </a:solidFill>
                <a:effectLst/>
              </a:defRPr>
            </a:pPr>
            <a:r>
              <a:rPr sz="1200">
                <a:solidFill>
                  <a:srgbClr val="FFFFFF"/>
                </a:solidFill>
                <a:effectLst>
                  <a:outerShdw blurRad="50800" dist="38100" dir="5400000" rotWithShape="0">
                    <a:srgbClr val="000000"/>
                  </a:outerShdw>
                </a:effectLst>
              </a:rPr>
              <a:t>Livello 5</a:t>
            </a:r>
          </a:p>
        </p:txBody>
      </p:sp>
    </p:spTree>
    <p:extLst>
      <p:ext uri="{BB962C8B-B14F-4D97-AF65-F5344CB8AC3E}">
        <p14:creationId xmlns:p14="http://schemas.microsoft.com/office/powerpoint/2010/main" val="4118370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defTabSz="685800"/>
            <a:endParaRPr lang="it-IT" altLang="it-IT" sz="1350" kern="0">
              <a:solidFill>
                <a:sysClr val="windowText" lastClr="000000"/>
              </a:solidFill>
              <a:latin typeface="Helvetica"/>
              <a:cs typeface="Helvetica"/>
              <a:sym typeface="Helvetica"/>
            </a:endParaRPr>
          </a:p>
        </p:txBody>
      </p:sp>
      <p:sp>
        <p:nvSpPr>
          <p:cNvPr id="3" name="Segnaposto piè di pagina 2"/>
          <p:cNvSpPr>
            <a:spLocks noGrp="1"/>
          </p:cNvSpPr>
          <p:nvPr>
            <p:ph type="ftr" sz="quarter" idx="11"/>
          </p:nvPr>
        </p:nvSpPr>
        <p:spPr/>
        <p:txBody>
          <a:bodyPr/>
          <a:lstStyle>
            <a:lvl1pPr>
              <a:defRPr/>
            </a:lvl1pPr>
          </a:lstStyle>
          <a:p>
            <a:pPr defTabSz="685800"/>
            <a:r>
              <a:rPr lang="it-IT" altLang="it-IT" sz="1350" kern="0" smtClean="0">
                <a:solidFill>
                  <a:sysClr val="windowText" lastClr="000000"/>
                </a:solidFill>
                <a:latin typeface="Helvetica"/>
                <a:cs typeface="Helvetica"/>
                <a:sym typeface="Helvetica"/>
              </a:rPr>
              <a:t>6a</a:t>
            </a:r>
            <a:endParaRPr lang="it-IT" altLang="it-IT" sz="1350" kern="0">
              <a:solidFill>
                <a:sysClr val="windowText" lastClr="000000"/>
              </a:solidFill>
              <a:latin typeface="Helvetica"/>
              <a:cs typeface="Helvetica"/>
              <a:sym typeface="Helvetica"/>
            </a:endParaRPr>
          </a:p>
        </p:txBody>
      </p:sp>
      <p:sp>
        <p:nvSpPr>
          <p:cNvPr id="4" name="Segnaposto numero diapositiva 3"/>
          <p:cNvSpPr>
            <a:spLocks noGrp="1"/>
          </p:cNvSpPr>
          <p:nvPr>
            <p:ph type="sldNum" sz="quarter" idx="12"/>
          </p:nvPr>
        </p:nvSpPr>
        <p:spPr/>
        <p:txBody>
          <a:bodyPr/>
          <a:lstStyle>
            <a:lvl1pPr>
              <a:defRPr/>
            </a:lvl1pPr>
          </a:lstStyle>
          <a:p>
            <a:pPr defTabSz="685800"/>
            <a:fld id="{5F23A220-5146-4FD6-B9D3-9AEFD8380374}" type="slidenum">
              <a:rPr lang="it-IT" altLang="it-IT" kern="0" smtClean="0"/>
              <a:pPr defTabSz="685800"/>
              <a:t>‹N›</a:t>
            </a:fld>
            <a:endParaRPr lang="it-IT" altLang="it-IT" kern="0"/>
          </a:p>
        </p:txBody>
      </p:sp>
    </p:spTree>
    <p:extLst>
      <p:ext uri="{BB962C8B-B14F-4D97-AF65-F5344CB8AC3E}">
        <p14:creationId xmlns:p14="http://schemas.microsoft.com/office/powerpoint/2010/main" val="1337336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685800" y="1981200"/>
            <a:ext cx="7772400" cy="4114800"/>
          </a:xfrm>
        </p:spPr>
        <p:txBody>
          <a:bodyPr/>
          <a:lstStyle/>
          <a:p>
            <a:endParaRPr lang="it-IT"/>
          </a:p>
        </p:txBody>
      </p:sp>
      <p:sp>
        <p:nvSpPr>
          <p:cNvPr id="4" name="Segnaposto data 3"/>
          <p:cNvSpPr>
            <a:spLocks noGrp="1"/>
          </p:cNvSpPr>
          <p:nvPr>
            <p:ph type="dt" sz="half" idx="10"/>
          </p:nvPr>
        </p:nvSpPr>
        <p:spPr>
          <a:xfrm>
            <a:off x="685800" y="6248400"/>
            <a:ext cx="1905000" cy="457200"/>
          </a:xfrm>
        </p:spPr>
        <p:txBody>
          <a:bodyPr/>
          <a:lstStyle>
            <a:lvl1pPr>
              <a:defRPr/>
            </a:lvl1pPr>
          </a:lstStyle>
          <a:p>
            <a:pPr defTabSz="685800"/>
            <a:endParaRPr lang="it-IT" altLang="it-IT" sz="1350" kern="0">
              <a:solidFill>
                <a:sysClr val="windowText" lastClr="000000"/>
              </a:solidFill>
              <a:latin typeface="Helvetica"/>
              <a:cs typeface="Helvetica"/>
              <a:sym typeface="Helvetica"/>
            </a:endParaRPr>
          </a:p>
        </p:txBody>
      </p:sp>
      <p:sp>
        <p:nvSpPr>
          <p:cNvPr id="5" name="Segnaposto piè di pagina 4"/>
          <p:cNvSpPr>
            <a:spLocks noGrp="1"/>
          </p:cNvSpPr>
          <p:nvPr>
            <p:ph type="ftr" sz="quarter" idx="11"/>
          </p:nvPr>
        </p:nvSpPr>
        <p:spPr>
          <a:xfrm>
            <a:off x="3124200" y="6248400"/>
            <a:ext cx="2895600" cy="457200"/>
          </a:xfrm>
        </p:spPr>
        <p:txBody>
          <a:bodyPr/>
          <a:lstStyle>
            <a:lvl1pPr>
              <a:defRPr/>
            </a:lvl1pPr>
          </a:lstStyle>
          <a:p>
            <a:pPr defTabSz="685800"/>
            <a:r>
              <a:rPr lang="it-IT" altLang="it-IT" sz="1350" kern="0" smtClean="0">
                <a:solidFill>
                  <a:sysClr val="windowText" lastClr="000000"/>
                </a:solidFill>
                <a:latin typeface="Helvetica"/>
                <a:cs typeface="Helvetica"/>
                <a:sym typeface="Helvetica"/>
              </a:rPr>
              <a:t>6a</a:t>
            </a:r>
            <a:endParaRPr lang="it-IT" altLang="it-IT" sz="1350" kern="0">
              <a:solidFill>
                <a:sysClr val="windowText" lastClr="000000"/>
              </a:solidFill>
              <a:latin typeface="Helvetica"/>
              <a:cs typeface="Helvetica"/>
              <a:sym typeface="Helvetica"/>
            </a:endParaRPr>
          </a:p>
        </p:txBody>
      </p:sp>
      <p:sp>
        <p:nvSpPr>
          <p:cNvPr id="6" name="Segnaposto numero diapositiva 5"/>
          <p:cNvSpPr>
            <a:spLocks noGrp="1"/>
          </p:cNvSpPr>
          <p:nvPr>
            <p:ph type="sldNum" sz="quarter" idx="12"/>
          </p:nvPr>
        </p:nvSpPr>
        <p:spPr>
          <a:xfrm>
            <a:off x="6553200" y="6248400"/>
            <a:ext cx="1905000" cy="115416"/>
          </a:xfrm>
        </p:spPr>
        <p:txBody>
          <a:bodyPr/>
          <a:lstStyle>
            <a:lvl1pPr>
              <a:defRPr/>
            </a:lvl1pPr>
          </a:lstStyle>
          <a:p>
            <a:pPr defTabSz="685800"/>
            <a:fld id="{AF94D7CF-E098-404D-BEC2-C0F8797BAD14}" type="slidenum">
              <a:rPr lang="it-IT" altLang="it-IT" kern="0" smtClean="0"/>
              <a:pPr defTabSz="685800"/>
              <a:t>‹N›</a:t>
            </a:fld>
            <a:endParaRPr lang="it-IT" altLang="it-IT" kern="0"/>
          </a:p>
        </p:txBody>
      </p:sp>
    </p:spTree>
    <p:extLst>
      <p:ext uri="{BB962C8B-B14F-4D97-AF65-F5344CB8AC3E}">
        <p14:creationId xmlns:p14="http://schemas.microsoft.com/office/powerpoint/2010/main" val="218006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pPr defTabSz="685800"/>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417726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defTabSz="685800"/>
            <a:endParaRPr lang="it-IT" altLang="it-IT" sz="1350" kern="0">
              <a:solidFill>
                <a:sysClr val="windowText" lastClr="000000"/>
              </a:solidFill>
              <a:latin typeface="Helvetica"/>
              <a:cs typeface="Helvetica"/>
              <a:sym typeface="Helvetica"/>
            </a:endParaRPr>
          </a:p>
        </p:txBody>
      </p:sp>
      <p:sp>
        <p:nvSpPr>
          <p:cNvPr id="5" name="Segnaposto piè di pagina 4"/>
          <p:cNvSpPr>
            <a:spLocks noGrp="1"/>
          </p:cNvSpPr>
          <p:nvPr>
            <p:ph type="ftr" sz="quarter" idx="11"/>
          </p:nvPr>
        </p:nvSpPr>
        <p:spPr/>
        <p:txBody>
          <a:bodyPr/>
          <a:lstStyle>
            <a:lvl1pPr>
              <a:defRPr/>
            </a:lvl1pPr>
          </a:lstStyle>
          <a:p>
            <a:pPr defTabSz="685800"/>
            <a:r>
              <a:rPr lang="it-IT" altLang="it-IT" sz="1350" kern="0" smtClean="0">
                <a:solidFill>
                  <a:sysClr val="windowText" lastClr="000000"/>
                </a:solidFill>
                <a:latin typeface="Helvetica"/>
                <a:cs typeface="Helvetica"/>
                <a:sym typeface="Helvetica"/>
              </a:rPr>
              <a:t>6a</a:t>
            </a:r>
            <a:endParaRPr lang="it-IT" altLang="it-IT" sz="1350" kern="0">
              <a:solidFill>
                <a:sysClr val="windowText" lastClr="000000"/>
              </a:solidFill>
              <a:latin typeface="Helvetica"/>
              <a:cs typeface="Helvetica"/>
              <a:sym typeface="Helvetica"/>
            </a:endParaRPr>
          </a:p>
        </p:txBody>
      </p:sp>
      <p:sp>
        <p:nvSpPr>
          <p:cNvPr id="6" name="Segnaposto numero diapositiva 5"/>
          <p:cNvSpPr>
            <a:spLocks noGrp="1"/>
          </p:cNvSpPr>
          <p:nvPr>
            <p:ph type="sldNum" sz="quarter" idx="12"/>
          </p:nvPr>
        </p:nvSpPr>
        <p:spPr/>
        <p:txBody>
          <a:bodyPr/>
          <a:lstStyle>
            <a:lvl1pPr>
              <a:defRPr/>
            </a:lvl1pPr>
          </a:lstStyle>
          <a:p>
            <a:pPr defTabSz="685800"/>
            <a:fld id="{AAA3B14A-EF90-49CA-B251-03FD1CDDCF71}" type="slidenum">
              <a:rPr lang="it-IT" altLang="it-IT" kern="0" smtClean="0"/>
              <a:pPr defTabSz="685800"/>
              <a:t>‹N›</a:t>
            </a:fld>
            <a:endParaRPr lang="it-IT" altLang="it-IT" kern="0"/>
          </a:p>
        </p:txBody>
      </p:sp>
    </p:spTree>
    <p:extLst>
      <p:ext uri="{BB962C8B-B14F-4D97-AF65-F5344CB8AC3E}">
        <p14:creationId xmlns:p14="http://schemas.microsoft.com/office/powerpoint/2010/main" val="43766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uota 1">
    <p:spTree>
      <p:nvGrpSpPr>
        <p:cNvPr id="1" name=""/>
        <p:cNvGrpSpPr/>
        <p:nvPr/>
      </p:nvGrpSpPr>
      <p:grpSpPr>
        <a:xfrm>
          <a:off x="0" y="0"/>
          <a:ext cx="0" cy="0"/>
          <a:chOff x="0" y="0"/>
          <a:chExt cx="0" cy="0"/>
        </a:xfrm>
      </p:grpSpPr>
      <p:sp>
        <p:nvSpPr>
          <p:cNvPr id="76" name="Shape 76"/>
          <p:cNvSpPr>
            <a:spLocks noGrp="1"/>
          </p:cNvSpPr>
          <p:nvPr>
            <p:ph type="sldNum" sz="quarter" idx="2"/>
          </p:nvPr>
        </p:nvSpPr>
        <p:spPr>
          <a:prstGeom prst="rect">
            <a:avLst/>
          </a:prstGeom>
        </p:spPr>
        <p:txBody>
          <a:bodyPr/>
          <a:lstStyle/>
          <a:p>
            <a:pPr defTabSz="685800"/>
            <a:fld id="{86CB4B4D-7CA3-9044-876B-883B54F8677D}" type="slidenum">
              <a:rPr lang="it-IT" kern="0" smtClean="0"/>
              <a:pPr defTabSz="685800"/>
              <a:t>‹N›</a:t>
            </a:fld>
            <a:endParaRPr lang="it-IT" kern="0"/>
          </a:p>
        </p:txBody>
      </p:sp>
      <p:sp>
        <p:nvSpPr>
          <p:cNvPr id="77" name="Shape 77"/>
          <p:cNvSpPr>
            <a:spLocks noGrp="1"/>
          </p:cNvSpPr>
          <p:nvPr>
            <p:ph type="body" idx="1"/>
          </p:nvPr>
        </p:nvSpPr>
        <p:spPr>
          <a:xfrm>
            <a:off x="961033" y="5793902"/>
            <a:ext cx="484186" cy="1064100"/>
          </a:xfrm>
          <a:prstGeom prst="rect">
            <a:avLst/>
          </a:prstGeom>
        </p:spPr>
        <p:txBody>
          <a:bodyPr lIns="45718" tIns="45718" rIns="45718" bIns="45718"/>
          <a:lstStyle>
            <a:lvl1pPr marL="0" indent="0">
              <a:lnSpc>
                <a:spcPct val="90000"/>
              </a:lnSpc>
              <a:buSzTx/>
              <a:buFontTx/>
              <a:buNone/>
              <a:defRPr sz="750">
                <a:latin typeface="Calibri"/>
                <a:ea typeface="Calibri"/>
                <a:cs typeface="Calibri"/>
                <a:sym typeface="Calibri"/>
              </a:defRPr>
            </a:lvl1pPr>
          </a:lstStyle>
          <a:p>
            <a:pPr lvl="0">
              <a:defRPr sz="1800"/>
            </a:pPr>
            <a:r>
              <a:rPr sz="750"/>
              <a:t>Fare clic per inserire logo partner</a:t>
            </a:r>
          </a:p>
        </p:txBody>
      </p:sp>
    </p:spTree>
    <p:extLst>
      <p:ext uri="{BB962C8B-B14F-4D97-AF65-F5344CB8AC3E}">
        <p14:creationId xmlns:p14="http://schemas.microsoft.com/office/powerpoint/2010/main" val="28209751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1_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647" y="1534791"/>
            <a:ext cx="4039568" cy="639589"/>
          </a:xfrm>
        </p:spPr>
        <p:txBody>
          <a:bodyPr anchor="b"/>
          <a:lstStyle>
            <a:lvl1pPr marL="0" indent="0">
              <a:buNone/>
              <a:defRPr sz="1265" b="1"/>
            </a:lvl1pPr>
            <a:lvl2pPr marL="241093" indent="0">
              <a:buNone/>
              <a:defRPr sz="1055" b="1"/>
            </a:lvl2pPr>
            <a:lvl3pPr marL="482186" indent="0">
              <a:buNone/>
              <a:defRPr sz="949" b="1"/>
            </a:lvl3pPr>
            <a:lvl4pPr marL="723279" indent="0">
              <a:buNone/>
              <a:defRPr sz="844" b="1"/>
            </a:lvl4pPr>
            <a:lvl5pPr marL="964372" indent="0">
              <a:buNone/>
              <a:defRPr sz="844" b="1"/>
            </a:lvl5pPr>
            <a:lvl6pPr marL="1205465" indent="0">
              <a:buNone/>
              <a:defRPr sz="844" b="1"/>
            </a:lvl6pPr>
            <a:lvl7pPr marL="1446558" indent="0">
              <a:buNone/>
              <a:defRPr sz="844" b="1"/>
            </a:lvl7pPr>
            <a:lvl8pPr marL="1687651" indent="0">
              <a:buNone/>
              <a:defRPr sz="844" b="1"/>
            </a:lvl8pPr>
            <a:lvl9pPr marL="1928744" indent="0">
              <a:buNone/>
              <a:defRPr sz="844"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647" y="2174380"/>
            <a:ext cx="4039568"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4554" y="1534791"/>
            <a:ext cx="4041800" cy="639589"/>
          </a:xfrm>
        </p:spPr>
        <p:txBody>
          <a:bodyPr anchor="b"/>
          <a:lstStyle>
            <a:lvl1pPr marL="0" indent="0">
              <a:buNone/>
              <a:defRPr sz="1265" b="1"/>
            </a:lvl1pPr>
            <a:lvl2pPr marL="241093" indent="0">
              <a:buNone/>
              <a:defRPr sz="1055" b="1"/>
            </a:lvl2pPr>
            <a:lvl3pPr marL="482186" indent="0">
              <a:buNone/>
              <a:defRPr sz="949" b="1"/>
            </a:lvl3pPr>
            <a:lvl4pPr marL="723279" indent="0">
              <a:buNone/>
              <a:defRPr sz="844" b="1"/>
            </a:lvl4pPr>
            <a:lvl5pPr marL="964372" indent="0">
              <a:buNone/>
              <a:defRPr sz="844" b="1"/>
            </a:lvl5pPr>
            <a:lvl6pPr marL="1205465" indent="0">
              <a:buNone/>
              <a:defRPr sz="844" b="1"/>
            </a:lvl6pPr>
            <a:lvl7pPr marL="1446558" indent="0">
              <a:buNone/>
              <a:defRPr sz="844" b="1"/>
            </a:lvl7pPr>
            <a:lvl8pPr marL="1687651" indent="0">
              <a:buNone/>
              <a:defRPr sz="844" b="1"/>
            </a:lvl8pPr>
            <a:lvl9pPr marL="1928744" indent="0">
              <a:buNone/>
              <a:defRPr sz="844"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4554" y="2174380"/>
            <a:ext cx="4041800"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283735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8077200" cy="869950"/>
          </a:xfrm>
        </p:spPr>
        <p:txBody>
          <a:bodyPr anchor="ctr"/>
          <a:lstStyle>
            <a:lvl1pPr algn="l">
              <a:buNone/>
              <a:defRPr sz="3300" b="0"/>
            </a:lvl1p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pPr defTabSz="685800"/>
            <a:endParaRPr lang="it-IT" sz="1350" kern="0">
              <a:solidFill>
                <a:sysClr val="windowText" lastClr="000000"/>
              </a:solidFill>
              <a:latin typeface="Helvetica"/>
              <a:cs typeface="Helvetica"/>
              <a:sym typeface="Helvetica"/>
            </a:endParaRPr>
          </a:p>
        </p:txBody>
      </p:sp>
      <p:sp>
        <p:nvSpPr>
          <p:cNvPr id="6" name="Segnaposto piè di pagina 5"/>
          <p:cNvSpPr>
            <a:spLocks noGrp="1"/>
          </p:cNvSpPr>
          <p:nvPr>
            <p:ph type="ftr" sz="quarter" idx="11"/>
          </p:nvPr>
        </p:nvSpPr>
        <p:spPr/>
        <p:txBody>
          <a:bodyPr/>
          <a:lstStyle/>
          <a:p>
            <a:pPr defTabSz="685800"/>
            <a:endParaRPr lang="it-IT" sz="1350" kern="0">
              <a:solidFill>
                <a:sysClr val="windowText" lastClr="000000"/>
              </a:solidFill>
              <a:latin typeface="Helvetica"/>
              <a:cs typeface="Helvetica"/>
              <a:sym typeface="Helvetica"/>
            </a:endParaRPr>
          </a:p>
        </p:txBody>
      </p:sp>
      <p:sp>
        <p:nvSpPr>
          <p:cNvPr id="7" name="Segnaposto numero diapositiva 6"/>
          <p:cNvSpPr>
            <a:spLocks noGrp="1"/>
          </p:cNvSpPr>
          <p:nvPr>
            <p:ph type="sldNum" sz="quarter" idx="12"/>
          </p:nvPr>
        </p:nvSpPr>
        <p:spPr/>
        <p:txBody>
          <a:bodyPr/>
          <a:lstStyle>
            <a:lvl1pPr>
              <a:defRPr>
                <a:solidFill>
                  <a:srgbClr val="FFFFFF"/>
                </a:solidFill>
              </a:defRPr>
            </a:lvl1pPr>
          </a:lstStyle>
          <a:p>
            <a:pPr defTabSz="685800"/>
            <a:fld id="{D8C382E8-8176-48E4-B621-58F4C6DBEA1D}" type="slidenum">
              <a:rPr lang="it-IT" kern="0" smtClean="0"/>
              <a:pPr defTabSz="685800"/>
              <a:t>‹N›</a:t>
            </a:fld>
            <a:endParaRPr lang="it-IT" kern="0"/>
          </a:p>
        </p:txBody>
      </p:sp>
      <p:sp>
        <p:nvSpPr>
          <p:cNvPr id="3" name="Segnaposto testo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it-IT" smtClean="0"/>
              <a:t>Fare clic per modificare stili del testo dello schema</a:t>
            </a:r>
          </a:p>
        </p:txBody>
      </p:sp>
      <p:sp>
        <p:nvSpPr>
          <p:cNvPr id="9" name="Segnaposto contenuto 8"/>
          <p:cNvSpPr>
            <a:spLocks noGrp="1"/>
          </p:cNvSpPr>
          <p:nvPr>
            <p:ph sz="quarter" idx="1"/>
          </p:nvPr>
        </p:nvSpPr>
        <p:spPr>
          <a:xfrm>
            <a:off x="2362200" y="1752600"/>
            <a:ext cx="6400800" cy="44196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extLst>
      <p:ext uri="{BB962C8B-B14F-4D97-AF65-F5344CB8AC3E}">
        <p14:creationId xmlns:p14="http://schemas.microsoft.com/office/powerpoint/2010/main" val="2031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defTabSz="685800">
              <a:defRPr/>
            </a:pPr>
            <a:fld id="{4C223BE4-0E9C-4965-A29C-52F738CDDD53}" type="datetime1">
              <a:rPr lang="it-IT" sz="1350" kern="0" smtClean="0">
                <a:solidFill>
                  <a:sysClr val="windowText" lastClr="000000"/>
                </a:solidFill>
                <a:latin typeface="Helvetica"/>
                <a:cs typeface="Helvetica"/>
                <a:sym typeface="Helvetica"/>
              </a:rPr>
              <a:pPr defTabSz="685800">
                <a:defRPr/>
              </a:pPr>
              <a:t>03/07/2023</a:t>
            </a:fld>
            <a:endParaRPr lang="it-IT" sz="1350" kern="0">
              <a:solidFill>
                <a:sysClr val="windowText" lastClr="000000"/>
              </a:solidFill>
              <a:latin typeface="Helvetica"/>
              <a:cs typeface="Helvetica"/>
              <a:sym typeface="Helvetica"/>
            </a:endParaRPr>
          </a:p>
        </p:txBody>
      </p:sp>
      <p:sp>
        <p:nvSpPr>
          <p:cNvPr id="5" name="Segnaposto piè di pagina 4"/>
          <p:cNvSpPr>
            <a:spLocks noGrp="1"/>
          </p:cNvSpPr>
          <p:nvPr>
            <p:ph type="ftr" sz="quarter" idx="11"/>
          </p:nvPr>
        </p:nvSpPr>
        <p:spPr/>
        <p:txBody>
          <a:bodyPr/>
          <a:lstStyle>
            <a:lvl1pPr>
              <a:defRPr/>
            </a:lvl1pPr>
          </a:lstStyle>
          <a:p>
            <a:pPr defTabSz="685800">
              <a:defRPr/>
            </a:pPr>
            <a:endParaRPr lang="it-IT" sz="1350" kern="0">
              <a:solidFill>
                <a:sysClr val="windowText" lastClr="000000"/>
              </a:solidFill>
              <a:latin typeface="Helvetica"/>
              <a:cs typeface="Helvetica"/>
              <a:sym typeface="Helvetica"/>
            </a:endParaRPr>
          </a:p>
        </p:txBody>
      </p:sp>
      <p:sp>
        <p:nvSpPr>
          <p:cNvPr id="6" name="Segnaposto numero diapositiva 5"/>
          <p:cNvSpPr>
            <a:spLocks noGrp="1"/>
          </p:cNvSpPr>
          <p:nvPr>
            <p:ph type="sldNum" sz="quarter" idx="12"/>
          </p:nvPr>
        </p:nvSpPr>
        <p:spPr/>
        <p:txBody>
          <a:bodyPr/>
          <a:lstStyle>
            <a:lvl1pPr>
              <a:defRPr/>
            </a:lvl1pPr>
          </a:lstStyle>
          <a:p>
            <a:pPr defTabSz="685800"/>
            <a:fld id="{CE966E21-4D4D-4C2F-8C4F-C3953A0E2B94}" type="slidenum">
              <a:rPr lang="it-IT" altLang="it-IT" kern="0" smtClean="0"/>
              <a:pPr defTabSz="685800"/>
              <a:t>‹N›</a:t>
            </a:fld>
            <a:endParaRPr lang="it-IT" altLang="it-IT" kern="0"/>
          </a:p>
        </p:txBody>
      </p:sp>
    </p:spTree>
    <p:extLst>
      <p:ext uri="{BB962C8B-B14F-4D97-AF65-F5344CB8AC3E}">
        <p14:creationId xmlns:p14="http://schemas.microsoft.com/office/powerpoint/2010/main" val="374879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ue contenuti 1">
    <p:spTree>
      <p:nvGrpSpPr>
        <p:cNvPr id="1" name=""/>
        <p:cNvGrpSpPr/>
        <p:nvPr/>
      </p:nvGrpSpPr>
      <p:grpSpPr>
        <a:xfrm>
          <a:off x="0" y="0"/>
          <a:ext cx="0" cy="0"/>
          <a:chOff x="0" y="0"/>
          <a:chExt cx="0" cy="0"/>
        </a:xfrm>
      </p:grpSpPr>
      <p:sp>
        <p:nvSpPr>
          <p:cNvPr id="10" name="Segnaposto contenuto 2"/>
          <p:cNvSpPr>
            <a:spLocks noGrp="1"/>
          </p:cNvSpPr>
          <p:nvPr>
            <p:ph idx="1"/>
          </p:nvPr>
        </p:nvSpPr>
        <p:spPr>
          <a:xfrm>
            <a:off x="343699" y="1100411"/>
            <a:ext cx="4158933" cy="4064443"/>
          </a:xfrm>
        </p:spPr>
        <p:txBody>
          <a:bodyPr lIns="0" tIns="0" rIns="0" bIns="0">
            <a:noAutofit/>
          </a:bodyPr>
          <a:lstStyle>
            <a:lvl1pPr marL="0" indent="0">
              <a:lnSpc>
                <a:spcPct val="134000"/>
              </a:lnSpc>
              <a:buNone/>
              <a:defRPr sz="1200" b="0" i="0">
                <a:solidFill>
                  <a:schemeClr val="tx1"/>
                </a:solidFill>
                <a:latin typeface="Verdana" charset="0"/>
                <a:ea typeface="Verdana" charset="0"/>
                <a:cs typeface="Verdana" charset="0"/>
              </a:defRPr>
            </a:lvl1pPr>
            <a:lvl2pPr marL="342900" indent="0">
              <a:buNone/>
              <a:defRPr sz="1350" b="0" i="0">
                <a:solidFill>
                  <a:srgbClr val="002E5D"/>
                </a:solidFill>
                <a:latin typeface="Verdana" charset="0"/>
                <a:ea typeface="Verdana" charset="0"/>
                <a:cs typeface="Verdana" charset="0"/>
              </a:defRPr>
            </a:lvl2pPr>
            <a:lvl3pPr marL="685800" indent="0">
              <a:buNone/>
              <a:defRPr sz="1200" b="0" i="0">
                <a:solidFill>
                  <a:srgbClr val="002E5D"/>
                </a:solidFill>
                <a:latin typeface="Verdana" charset="0"/>
                <a:ea typeface="Verdana" charset="0"/>
                <a:cs typeface="Verdana" charset="0"/>
              </a:defRPr>
            </a:lvl3pPr>
            <a:lvl4pPr marL="1028700" indent="0">
              <a:buNone/>
              <a:defRPr sz="1050" b="0" i="0">
                <a:solidFill>
                  <a:srgbClr val="002E5D"/>
                </a:solidFill>
                <a:latin typeface="Verdana" charset="0"/>
                <a:ea typeface="Verdana" charset="0"/>
                <a:cs typeface="Verdana" charset="0"/>
              </a:defRPr>
            </a:lvl4pPr>
            <a:lvl5pPr marL="1371600" indent="0">
              <a:buNone/>
              <a:defRPr sz="900" b="0" i="0">
                <a:solidFill>
                  <a:srgbClr val="002E5D"/>
                </a:solidFill>
                <a:latin typeface="Verdana" charset="0"/>
                <a:ea typeface="Verdana" charset="0"/>
                <a:cs typeface="Verdana" charset="0"/>
              </a:defRPr>
            </a:lvl5pPr>
          </a:lstStyle>
          <a:p>
            <a:pPr lvl="0"/>
            <a:r>
              <a:rPr lang="it-IT" dirty="0" smtClean="0"/>
              <a:t>Fare clic per modificare gli stili del testo dello schema</a:t>
            </a:r>
          </a:p>
        </p:txBody>
      </p:sp>
      <p:sp>
        <p:nvSpPr>
          <p:cNvPr id="11" name="Segnaposto contenuto 2"/>
          <p:cNvSpPr>
            <a:spLocks noGrp="1"/>
          </p:cNvSpPr>
          <p:nvPr>
            <p:ph idx="13"/>
          </p:nvPr>
        </p:nvSpPr>
        <p:spPr>
          <a:xfrm>
            <a:off x="4640195" y="1100411"/>
            <a:ext cx="4158933" cy="4064443"/>
          </a:xfrm>
        </p:spPr>
        <p:txBody>
          <a:bodyPr lIns="0" tIns="0" rIns="0" bIns="0">
            <a:noAutofit/>
          </a:bodyPr>
          <a:lstStyle>
            <a:lvl1pPr marL="0" indent="0">
              <a:lnSpc>
                <a:spcPct val="134000"/>
              </a:lnSpc>
              <a:buNone/>
              <a:defRPr sz="1200" b="0" i="0">
                <a:solidFill>
                  <a:schemeClr val="tx1"/>
                </a:solidFill>
                <a:latin typeface="Verdana" charset="0"/>
                <a:ea typeface="Verdana" charset="0"/>
                <a:cs typeface="Verdana" charset="0"/>
              </a:defRPr>
            </a:lvl1pPr>
            <a:lvl2pPr marL="342900" indent="0">
              <a:buNone/>
              <a:defRPr sz="1200" b="0" i="0">
                <a:solidFill>
                  <a:schemeClr val="tx1"/>
                </a:solidFill>
                <a:latin typeface="Verdana" charset="0"/>
                <a:ea typeface="Verdana" charset="0"/>
                <a:cs typeface="Verdana" charset="0"/>
              </a:defRPr>
            </a:lvl2pPr>
            <a:lvl3pPr marL="685800" indent="0">
              <a:buNone/>
              <a:defRPr sz="1200" b="0" i="0">
                <a:solidFill>
                  <a:schemeClr val="tx1"/>
                </a:solidFill>
                <a:latin typeface="Verdana" charset="0"/>
                <a:ea typeface="Verdana" charset="0"/>
                <a:cs typeface="Verdana" charset="0"/>
              </a:defRPr>
            </a:lvl3pPr>
            <a:lvl4pPr marL="1028700" indent="0">
              <a:buNone/>
              <a:defRPr sz="1200" b="0" i="0">
                <a:solidFill>
                  <a:schemeClr val="tx1"/>
                </a:solidFill>
                <a:latin typeface="Verdana" charset="0"/>
                <a:ea typeface="Verdana" charset="0"/>
                <a:cs typeface="Verdana" charset="0"/>
              </a:defRPr>
            </a:lvl4pPr>
            <a:lvl5pPr marL="1371600" indent="0">
              <a:buNone/>
              <a:defRPr sz="1200" b="0" i="0">
                <a:solidFill>
                  <a:schemeClr val="tx1"/>
                </a:solidFill>
                <a:latin typeface="Verdana" charset="0"/>
                <a:ea typeface="Verdana" charset="0"/>
                <a:cs typeface="Verdana" charset="0"/>
              </a:defRPr>
            </a:lvl5pPr>
          </a:lstStyle>
          <a:p>
            <a:pPr lvl="0"/>
            <a:r>
              <a:rPr lang="it-IT" dirty="0" smtClean="0"/>
              <a:t>Fare clic per modificare gli stili del testo dello schema</a:t>
            </a:r>
            <a:endParaRPr lang="it-IT" dirty="0"/>
          </a:p>
        </p:txBody>
      </p:sp>
      <p:sp>
        <p:nvSpPr>
          <p:cNvPr id="17" name="Titolo 1"/>
          <p:cNvSpPr>
            <a:spLocks noGrp="1"/>
          </p:cNvSpPr>
          <p:nvPr>
            <p:ph type="title" hasCustomPrompt="1"/>
          </p:nvPr>
        </p:nvSpPr>
        <p:spPr>
          <a:xfrm>
            <a:off x="353158" y="251514"/>
            <a:ext cx="8445971" cy="694416"/>
          </a:xfrm>
        </p:spPr>
        <p:txBody>
          <a:bodyPr lIns="0" tIns="0" rIns="0" bIns="0" anchor="t" anchorCtr="0">
            <a:noAutofit/>
          </a:bodyPr>
          <a:lstStyle>
            <a:lvl1pPr>
              <a:defRPr sz="1500" baseline="0">
                <a:solidFill>
                  <a:srgbClr val="002E5D"/>
                </a:solidFill>
                <a:latin typeface="Verdana" charset="0"/>
                <a:ea typeface="Verdana" charset="0"/>
                <a:cs typeface="Verdana" charset="0"/>
              </a:defRPr>
            </a:lvl1pPr>
          </a:lstStyle>
          <a:p>
            <a:r>
              <a:rPr lang="it-IT" dirty="0" smtClean="0"/>
              <a:t>FARE CLIC PER INSERIRE TITOLO SLIDE</a:t>
            </a:r>
            <a:br>
              <a:rPr lang="it-IT" dirty="0" smtClean="0"/>
            </a:br>
            <a:r>
              <a:rPr lang="it-IT" dirty="0" smtClean="0"/>
              <a:t>Sottotitolo slide</a:t>
            </a:r>
            <a:endParaRPr lang="it-IT" dirty="0"/>
          </a:p>
        </p:txBody>
      </p:sp>
      <p:sp>
        <p:nvSpPr>
          <p:cNvPr id="7" name="Rettangolo 6"/>
          <p:cNvSpPr/>
          <p:nvPr userDrawn="1"/>
        </p:nvSpPr>
        <p:spPr>
          <a:xfrm>
            <a:off x="0" y="6222192"/>
            <a:ext cx="9144000" cy="635809"/>
          </a:xfrm>
          <a:prstGeom prst="rect">
            <a:avLst/>
          </a:prstGeom>
          <a:solidFill>
            <a:srgbClr val="28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it-IT" sz="1350" b="0" i="0" u="none" strike="noStrike" kern="0" cap="none" spc="0" normalizeH="0" baseline="0" noProof="0">
              <a:ln>
                <a:noFill/>
              </a:ln>
              <a:solidFill>
                <a:srgbClr val="FFFFFF"/>
              </a:solidFill>
              <a:effectLst/>
              <a:uLnTx/>
              <a:uFillTx/>
              <a:latin typeface="Helvetica Neue"/>
              <a:sym typeface="Helvetica"/>
            </a:endParaRPr>
          </a:p>
        </p:txBody>
      </p:sp>
      <p:sp>
        <p:nvSpPr>
          <p:cNvPr id="13" name="Segnaposto data 2"/>
          <p:cNvSpPr>
            <a:spLocks noGrp="1"/>
          </p:cNvSpPr>
          <p:nvPr>
            <p:ph type="dt" sz="half" idx="10"/>
          </p:nvPr>
        </p:nvSpPr>
        <p:spPr>
          <a:xfrm>
            <a:off x="6479627" y="6474032"/>
            <a:ext cx="1082153" cy="365125"/>
          </a:xfrm>
          <a:prstGeom prst="rect">
            <a:avLst/>
          </a:prstGeom>
        </p:spPr>
        <p:txBody>
          <a:bodyPr wrap="none" lIns="0" tIns="0" rIns="0" bIns="0"/>
          <a:lstStyle>
            <a:lvl1pPr algn="r">
              <a:defRPr sz="750" b="0" i="0">
                <a:solidFill>
                  <a:schemeClr val="bg1"/>
                </a:solidFill>
                <a:latin typeface="Verdana" charset="0"/>
                <a:ea typeface="Verdana" charset="0"/>
                <a:cs typeface="Verdana" charset="0"/>
              </a:defRPr>
            </a:lvl1pPr>
          </a:lstStyle>
          <a:p>
            <a:pPr defTabSz="685800"/>
            <a:fld id="{F048C1F9-2A1F-4BE2-A2FA-53861A263AD5}" type="datetime1">
              <a:rPr lang="it-IT" kern="0" smtClean="0">
                <a:solidFill>
                  <a:srgbClr val="FFFFFF"/>
                </a:solidFill>
                <a:sym typeface="Helvetica"/>
              </a:rPr>
              <a:pPr defTabSz="685800"/>
              <a:t>03/07/2023</a:t>
            </a:fld>
            <a:endParaRPr lang="it-IT" kern="0" dirty="0">
              <a:solidFill>
                <a:srgbClr val="FFFFFF"/>
              </a:solidFill>
              <a:sym typeface="Helvetica"/>
            </a:endParaRPr>
          </a:p>
        </p:txBody>
      </p:sp>
      <p:sp>
        <p:nvSpPr>
          <p:cNvPr id="16" name="Segnaposto numero diapositiva 4"/>
          <p:cNvSpPr>
            <a:spLocks noGrp="1"/>
          </p:cNvSpPr>
          <p:nvPr>
            <p:ph type="sldNum" sz="quarter" idx="12"/>
          </p:nvPr>
        </p:nvSpPr>
        <p:spPr>
          <a:xfrm>
            <a:off x="7699879" y="6474031"/>
            <a:ext cx="1089791" cy="115416"/>
          </a:xfrm>
          <a:prstGeom prst="rect">
            <a:avLst/>
          </a:prstGeom>
        </p:spPr>
        <p:txBody>
          <a:bodyPr lIns="0" tIns="0" rIns="0" bIns="0"/>
          <a:lstStyle>
            <a:lvl1pPr algn="r">
              <a:defRPr sz="750" b="0" i="0">
                <a:solidFill>
                  <a:schemeClr val="bg1">
                    <a:lumMod val="95000"/>
                  </a:schemeClr>
                </a:solidFill>
                <a:latin typeface="Verdana" charset="0"/>
                <a:ea typeface="Verdana" charset="0"/>
                <a:cs typeface="Verdana" charset="0"/>
              </a:defRPr>
            </a:lvl1pPr>
          </a:lstStyle>
          <a:p>
            <a:pPr defTabSz="685800"/>
            <a:fld id="{03E89E2B-7837-6B45-9BB2-CC8B24B0904A}" type="slidenum">
              <a:rPr lang="it-IT" kern="0" smtClean="0">
                <a:solidFill>
                  <a:srgbClr val="FFFFFF">
                    <a:lumMod val="95000"/>
                  </a:srgbClr>
                </a:solidFill>
              </a:rPr>
              <a:pPr defTabSz="685800"/>
              <a:t>‹N›</a:t>
            </a:fld>
            <a:endParaRPr lang="it-IT" kern="0" dirty="0">
              <a:solidFill>
                <a:srgbClr val="FFFFFF">
                  <a:lumMod val="95000"/>
                </a:srgbClr>
              </a:solidFill>
            </a:endParaRPr>
          </a:p>
        </p:txBody>
      </p:sp>
      <p:sp>
        <p:nvSpPr>
          <p:cNvPr id="18" name="Segnaposto contenuto 11"/>
          <p:cNvSpPr>
            <a:spLocks noGrp="1"/>
          </p:cNvSpPr>
          <p:nvPr>
            <p:ph sz="quarter" idx="14" hasCustomPrompt="1"/>
          </p:nvPr>
        </p:nvSpPr>
        <p:spPr>
          <a:xfrm>
            <a:off x="961033" y="5793902"/>
            <a:ext cx="484184" cy="404394"/>
          </a:xfrm>
        </p:spPr>
        <p:txBody>
          <a:bodyPr>
            <a:noAutofit/>
          </a:bodyPr>
          <a:lstStyle>
            <a:lvl1pPr marL="0" indent="0">
              <a:buNone/>
              <a:defRPr sz="750" baseline="0"/>
            </a:lvl1pPr>
          </a:lstStyle>
          <a:p>
            <a:pPr lvl="0"/>
            <a:r>
              <a:rPr lang="it-IT" dirty="0" smtClean="0"/>
              <a:t>Fare clic per inserire logo partner</a:t>
            </a:r>
            <a:endParaRPr lang="it-IT" dirty="0"/>
          </a:p>
        </p:txBody>
      </p:sp>
      <p:sp>
        <p:nvSpPr>
          <p:cNvPr id="19" name="Segnaposto testo 4"/>
          <p:cNvSpPr>
            <a:spLocks noGrp="1"/>
          </p:cNvSpPr>
          <p:nvPr>
            <p:ph type="body" sz="quarter" idx="15" hasCustomPrompt="1"/>
          </p:nvPr>
        </p:nvSpPr>
        <p:spPr>
          <a:xfrm>
            <a:off x="1568312" y="6473826"/>
            <a:ext cx="4773216" cy="231775"/>
          </a:xfrm>
        </p:spPr>
        <p:txBody>
          <a:bodyPr wrap="none" lIns="0" tIns="0" rIns="0" bIns="0">
            <a:noAutofit/>
          </a:bodyPr>
          <a:lstStyle>
            <a:lvl1pPr marL="0" indent="0">
              <a:buNone/>
              <a:defRPr sz="750" b="0" i="0" baseline="0">
                <a:solidFill>
                  <a:schemeClr val="bg1">
                    <a:lumMod val="95000"/>
                  </a:schemeClr>
                </a:solidFill>
                <a:latin typeface="Verdana" charset="0"/>
                <a:ea typeface="Verdana" charset="0"/>
                <a:cs typeface="Verdana" charset="0"/>
              </a:defRPr>
            </a:lvl1pPr>
            <a:lvl2pPr marL="342900" indent="0">
              <a:buNone/>
              <a:defRPr sz="750" b="0" i="0">
                <a:latin typeface="Verdana" charset="0"/>
                <a:ea typeface="Verdana" charset="0"/>
                <a:cs typeface="Verdana" charset="0"/>
              </a:defRPr>
            </a:lvl2pPr>
            <a:lvl3pPr marL="685800" indent="0">
              <a:buNone/>
              <a:defRPr sz="750" b="0" i="0">
                <a:latin typeface="Verdana" charset="0"/>
                <a:ea typeface="Verdana" charset="0"/>
                <a:cs typeface="Verdana" charset="0"/>
              </a:defRPr>
            </a:lvl3pPr>
            <a:lvl4pPr marL="1028700" indent="0">
              <a:buNone/>
              <a:defRPr sz="750" b="0" i="0">
                <a:latin typeface="Verdana" charset="0"/>
                <a:ea typeface="Verdana" charset="0"/>
                <a:cs typeface="Verdana" charset="0"/>
              </a:defRPr>
            </a:lvl4pPr>
            <a:lvl5pPr marL="1371600" indent="0">
              <a:buNone/>
              <a:defRPr sz="750" b="0" i="0">
                <a:latin typeface="Verdana" charset="0"/>
                <a:ea typeface="Verdana" charset="0"/>
                <a:cs typeface="Verdana" charset="0"/>
              </a:defRPr>
            </a:lvl5pPr>
          </a:lstStyle>
          <a:p>
            <a:pPr lvl="0"/>
            <a:r>
              <a:rPr lang="it-IT" smtClean="0"/>
              <a:t>FARE CLIC PER INSERIRE </a:t>
            </a:r>
            <a:r>
              <a:rPr lang="it-IT" dirty="0" smtClean="0"/>
              <a:t>IL TITOLO DELLA PRESENTAZIONE</a:t>
            </a:r>
            <a:endParaRPr lang="it-IT" dirty="0"/>
          </a:p>
        </p:txBody>
      </p:sp>
      <p:sp>
        <p:nvSpPr>
          <p:cNvPr id="14" name="Rettangolo 13"/>
          <p:cNvSpPr/>
          <p:nvPr userDrawn="1"/>
        </p:nvSpPr>
        <p:spPr>
          <a:xfrm>
            <a:off x="349765" y="5793902"/>
            <a:ext cx="300897" cy="855888"/>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it-IT" sz="1350" b="0" i="0" u="none" strike="noStrike" kern="0" cap="none" spc="0" normalizeH="0" baseline="0" noProof="0">
              <a:ln>
                <a:noFill/>
              </a:ln>
              <a:solidFill>
                <a:srgbClr val="FFFFFF"/>
              </a:solidFill>
              <a:effectLst/>
              <a:uLnTx/>
              <a:uFillTx/>
              <a:latin typeface="Helvetica Neue"/>
              <a:sym typeface="Helvetica"/>
            </a:endParaRPr>
          </a:p>
        </p:txBody>
      </p:sp>
      <p:pic>
        <p:nvPicPr>
          <p:cNvPr id="15" name="Immagine 14"/>
          <p:cNvPicPr>
            <a:picLocks noChangeAspect="1"/>
          </p:cNvPicPr>
          <p:nvPr userDrawn="1"/>
        </p:nvPicPr>
        <p:blipFill>
          <a:blip r:embed="rId2"/>
          <a:stretch>
            <a:fillRect/>
          </a:stretch>
        </p:blipFill>
        <p:spPr>
          <a:xfrm>
            <a:off x="393684" y="5847087"/>
            <a:ext cx="214157" cy="57700"/>
          </a:xfrm>
          <a:prstGeom prst="rect">
            <a:avLst/>
          </a:prstGeom>
        </p:spPr>
      </p:pic>
    </p:spTree>
    <p:extLst>
      <p:ext uri="{BB962C8B-B14F-4D97-AF65-F5344CB8AC3E}">
        <p14:creationId xmlns:p14="http://schemas.microsoft.com/office/powerpoint/2010/main" val="1584743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2"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088538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6052127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7594609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4081317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pPr defTabSz="685800"/>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3397393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982192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457200" y="273050"/>
            <a:ext cx="3008314" cy="1162050"/>
          </a:xfrm>
          <a:prstGeom prst="rect">
            <a:avLst/>
          </a:prstGeom>
        </p:spPr>
        <p:txBody>
          <a:bodyPr anchor="b"/>
          <a:lstStyle>
            <a:lvl1pPr algn="l">
              <a:defRPr sz="2000" b="1"/>
            </a:lvl1pPr>
          </a:lstStyle>
          <a:p>
            <a:r>
              <a:t>Titolo Testo</a:t>
            </a:r>
          </a:p>
        </p:txBody>
      </p:sp>
      <p:sp>
        <p:nvSpPr>
          <p:cNvPr id="73" name="Corpo livello uno…"/>
          <p:cNvSpPr txBox="1">
            <a:spLocks noGrp="1"/>
          </p:cNvSpPr>
          <p:nvPr>
            <p:ph type="body"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630076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Titolo Testo</a:t>
            </a:r>
          </a:p>
        </p:txBody>
      </p:sp>
      <p:sp>
        <p:nvSpPr>
          <p:cNvPr id="83" name="Segnaposto immagine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Corpo livello uno…"/>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3931374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92" name="Titolo Testo"/>
          <p:cNvSpPr txBox="1">
            <a:spLocks noGrp="1"/>
          </p:cNvSpPr>
          <p:nvPr>
            <p:ph type="title"/>
          </p:nvPr>
        </p:nvSpPr>
        <p:spPr>
          <a:prstGeom prst="rect">
            <a:avLst/>
          </a:prstGeom>
        </p:spPr>
        <p:txBody>
          <a:bodyPr/>
          <a:lstStyle/>
          <a:p>
            <a:r>
              <a:t>Titolo Testo</a:t>
            </a:r>
          </a:p>
        </p:txBody>
      </p:sp>
      <p:sp>
        <p:nvSpPr>
          <p:cNvPr id="9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3161934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01" name="Titolo Testo"/>
          <p:cNvSpPr txBox="1">
            <a:spLocks noGrp="1"/>
          </p:cNvSpPr>
          <p:nvPr>
            <p:ph type="title"/>
          </p:nvPr>
        </p:nvSpPr>
        <p:spPr>
          <a:xfrm>
            <a:off x="6629400" y="274638"/>
            <a:ext cx="2057400" cy="5851526"/>
          </a:xfrm>
          <a:prstGeom prst="rect">
            <a:avLst/>
          </a:prstGeom>
        </p:spPr>
        <p:txBody>
          <a:bodyPr/>
          <a:lstStyle/>
          <a:p>
            <a:r>
              <a:t>Titolo Testo</a:t>
            </a:r>
          </a:p>
        </p:txBody>
      </p:sp>
      <p:sp>
        <p:nvSpPr>
          <p:cNvPr id="102" name="Corpo livello uno…"/>
          <p:cNvSpPr txBox="1">
            <a:spLocks noGrp="1"/>
          </p:cNvSpPr>
          <p:nvPr>
            <p:ph type="body" idx="1"/>
          </p:nvPr>
        </p:nvSpPr>
        <p:spPr>
          <a:xfrm>
            <a:off x="457200" y="274638"/>
            <a:ext cx="6019800" cy="5851526"/>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2757748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E13684BC-D89A-4E93-B1F7-B3DB3E595DA5}" type="slidenum">
              <a:rPr kumimoji="0" lang="it-IT"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34102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386955" y="728663"/>
            <a:ext cx="8370093" cy="2339976"/>
          </a:xfrm>
          <a:prstGeom prst="rect">
            <a:avLst/>
          </a:prstGeom>
        </p:spPr>
        <p:txBody>
          <a:bodyPr anchor="ctr"/>
          <a:lstStyle>
            <a:lvl1pPr algn="ctr">
              <a:lnSpc>
                <a:spcPct val="100000"/>
              </a:lnSpc>
              <a:defRPr sz="3600"/>
            </a:lvl1pPr>
          </a:lstStyle>
          <a:p>
            <a:r>
              <a:rPr lang="it-IT" dirty="0"/>
              <a:t>FARE CLIC PER MODIFICARE LO STILE DEL TITOLO</a:t>
            </a:r>
          </a:p>
        </p:txBody>
      </p:sp>
    </p:spTree>
    <p:extLst>
      <p:ext uri="{BB962C8B-B14F-4D97-AF65-F5344CB8AC3E}">
        <p14:creationId xmlns:p14="http://schemas.microsoft.com/office/powerpoint/2010/main" val="214281471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unti (con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0" y="728665"/>
            <a:ext cx="9144000" cy="514738"/>
          </a:xfrm>
          <a:prstGeom prst="rect">
            <a:avLst/>
          </a:prstGeom>
          <a:gradFill>
            <a:gsLst>
              <a:gs pos="0">
                <a:srgbClr val="001E42">
                  <a:lumMod val="50000"/>
                  <a:lumOff val="50000"/>
                  <a:alpha val="32000"/>
                </a:srgbClr>
              </a:gs>
              <a:gs pos="100000">
                <a:schemeClr val="bg1">
                  <a:lumMod val="50000"/>
                  <a:alpha val="0"/>
                </a:schemeClr>
              </a:gs>
            </a:gsLst>
            <a:lin ang="0" scaled="1"/>
          </a:gradFill>
          <a:effectLst>
            <a:outerShdw blurRad="254000" dist="127000" dir="2400000" algn="tl" rotWithShape="0">
              <a:prstClr val="black">
                <a:alpha val="40000"/>
              </a:prstClr>
            </a:outerShdw>
          </a:effectLst>
        </p:spPr>
        <p:txBody>
          <a:bodyPr lIns="900000" tIns="72000" rIns="720000" bIns="72000">
            <a:spAutoFit/>
          </a:bodyPr>
          <a:lstStyle>
            <a:lvl1pPr>
              <a:lnSpc>
                <a:spcPct val="100000"/>
              </a:lnSpc>
              <a:defRPr sz="2400"/>
            </a:lvl1pPr>
          </a:lstStyle>
          <a:p>
            <a:r>
              <a:rPr lang="it-IT" dirty="0"/>
              <a:t>Titolo</a:t>
            </a:r>
          </a:p>
        </p:txBody>
      </p:sp>
      <p:sp>
        <p:nvSpPr>
          <p:cNvPr id="4" name="Segnaposto testo 3"/>
          <p:cNvSpPr>
            <a:spLocks noGrp="1"/>
          </p:cNvSpPr>
          <p:nvPr>
            <p:ph type="body" sz="quarter" idx="10"/>
          </p:nvPr>
        </p:nvSpPr>
        <p:spPr>
          <a:xfrm>
            <a:off x="386955" y="1818168"/>
            <a:ext cx="8370093" cy="3879371"/>
          </a:xfrm>
          <a:prstGeom prst="rect">
            <a:avLst/>
          </a:prstGeom>
        </p:spPr>
        <p:txBody>
          <a:bodyPr anchor="t"/>
          <a:lstStyle>
            <a:lvl1pPr marL="535781" indent="-535781">
              <a:lnSpc>
                <a:spcPct val="100000"/>
              </a:lnSpc>
              <a:buClr>
                <a:srgbClr val="FFC000"/>
              </a:buClr>
              <a:buSzPct val="80000"/>
              <a:buFont typeface="Zapf Dingbats"/>
              <a:buChar char="➤"/>
              <a:defRPr sz="2400"/>
            </a:lvl1pPr>
            <a:lvl2pPr marL="671513" indent="-414338">
              <a:lnSpc>
                <a:spcPct val="100000"/>
              </a:lnSpc>
              <a:buClr>
                <a:srgbClr val="FFC000"/>
              </a:buClr>
              <a:buSzPct val="60000"/>
              <a:buFont typeface="Zapf Dingbats"/>
              <a:buChar char="➤"/>
              <a:defRPr sz="2400"/>
            </a:lvl2pPr>
            <a:lvl3pPr marL="942975" indent="-428625">
              <a:lnSpc>
                <a:spcPct val="100000"/>
              </a:lnSpc>
              <a:buClr>
                <a:srgbClr val="FFC000"/>
              </a:buClr>
              <a:buSzPct val="60000"/>
              <a:buFont typeface="Zapf Dingbats"/>
              <a:buChar char="➤"/>
              <a:defRPr sz="2400"/>
            </a:lvl3pPr>
            <a:lvl4pPr marL="1214438" indent="-442913">
              <a:lnSpc>
                <a:spcPct val="100000"/>
              </a:lnSpc>
              <a:buClr>
                <a:srgbClr val="FFC000"/>
              </a:buClr>
              <a:buSzPct val="60000"/>
              <a:buFont typeface="Zapf Dingbats"/>
              <a:buChar char="➤"/>
              <a:defRPr sz="2400"/>
            </a:lvl4pPr>
            <a:lvl5pPr marL="1478756" indent="-466725">
              <a:lnSpc>
                <a:spcPct val="100000"/>
              </a:lnSpc>
              <a:buClr>
                <a:srgbClr val="FFC000"/>
              </a:buClr>
              <a:buSzPct val="60000"/>
              <a:buFont typeface="Zapf Dingbats"/>
              <a:buChar char="➤"/>
              <a:defRPr sz="2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41514205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charRg st="114" end="114"/>
                                            </p:txEl>
                                          </p:spTgt>
                                        </p:tgtEl>
                                        <p:attrNameLst>
                                          <p:attrName>style.visibility</p:attrName>
                                        </p:attrNameLst>
                                      </p:cBhvr>
                                      <p:to>
                                        <p:strVal val="visible"/>
                                      </p:to>
                                    </p:set>
                                    <p:animEffect transition="in" filter="wipe(left)">
                                      <p:cBhvr>
                                        <p:cTn id="32" dur="500"/>
                                        <p:tgtEl>
                                          <p:spTgt spid="4">
                                            <p:txEl>
                                              <p:charRg st="114" end="1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unti (senza titolo)">
    <p:spTree>
      <p:nvGrpSpPr>
        <p:cNvPr id="1" name=""/>
        <p:cNvGrpSpPr/>
        <p:nvPr/>
      </p:nvGrpSpPr>
      <p:grpSpPr>
        <a:xfrm>
          <a:off x="0" y="0"/>
          <a:ext cx="0" cy="0"/>
          <a:chOff x="0" y="0"/>
          <a:chExt cx="0" cy="0"/>
        </a:xfrm>
      </p:grpSpPr>
      <p:sp>
        <p:nvSpPr>
          <p:cNvPr id="4" name="Segnaposto testo 3"/>
          <p:cNvSpPr>
            <a:spLocks noGrp="1"/>
          </p:cNvSpPr>
          <p:nvPr>
            <p:ph type="body" sz="quarter" idx="10"/>
          </p:nvPr>
        </p:nvSpPr>
        <p:spPr>
          <a:xfrm>
            <a:off x="386955" y="728665"/>
            <a:ext cx="8370093" cy="4968875"/>
          </a:xfrm>
          <a:prstGeom prst="rect">
            <a:avLst/>
          </a:prstGeom>
        </p:spPr>
        <p:txBody>
          <a:bodyPr anchor="ctr"/>
          <a:lstStyle>
            <a:lvl1pPr marL="535781" indent="-535781">
              <a:lnSpc>
                <a:spcPct val="100000"/>
              </a:lnSpc>
              <a:buClr>
                <a:srgbClr val="FFC000"/>
              </a:buClr>
              <a:buSzPct val="80000"/>
              <a:buFont typeface="Zapf Dingbats"/>
              <a:buChar char="➤"/>
              <a:defRPr sz="2400"/>
            </a:lvl1pPr>
            <a:lvl2pPr marL="671513" indent="-414338">
              <a:lnSpc>
                <a:spcPct val="100000"/>
              </a:lnSpc>
              <a:buClr>
                <a:srgbClr val="FFC000"/>
              </a:buClr>
              <a:buSzPct val="60000"/>
              <a:buFont typeface="Zapf Dingbats"/>
              <a:buChar char="➤"/>
              <a:defRPr sz="2400"/>
            </a:lvl2pPr>
            <a:lvl3pPr marL="942975" indent="-428625">
              <a:lnSpc>
                <a:spcPct val="100000"/>
              </a:lnSpc>
              <a:buClr>
                <a:srgbClr val="FFC000"/>
              </a:buClr>
              <a:buSzPct val="60000"/>
              <a:buFont typeface="Zapf Dingbats"/>
              <a:buChar char="➤"/>
              <a:defRPr sz="2400"/>
            </a:lvl3pPr>
            <a:lvl4pPr marL="1214438" indent="-442913">
              <a:lnSpc>
                <a:spcPct val="100000"/>
              </a:lnSpc>
              <a:buClr>
                <a:srgbClr val="FFC000"/>
              </a:buClr>
              <a:buSzPct val="60000"/>
              <a:buFont typeface="Zapf Dingbats"/>
              <a:buChar char="➤"/>
              <a:defRPr sz="2400"/>
            </a:lvl4pPr>
            <a:lvl5pPr marL="1478756" indent="-466725">
              <a:lnSpc>
                <a:spcPct val="100000"/>
              </a:lnSpc>
              <a:buClr>
                <a:srgbClr val="FFC000"/>
              </a:buClr>
              <a:buSzPct val="60000"/>
              <a:buFont typeface="Zapf Dingbats"/>
              <a:buChar char="➤"/>
              <a:defRPr sz="2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288226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charRg st="114" end="114"/>
                                            </p:txEl>
                                          </p:spTgt>
                                        </p:tgtEl>
                                        <p:attrNameLst>
                                          <p:attrName>style.visibility</p:attrName>
                                        </p:attrNameLst>
                                      </p:cBhvr>
                                      <p:to>
                                        <p:strVal val="visible"/>
                                      </p:to>
                                    </p:set>
                                    <p:animEffect transition="in" filter="wipe(left)">
                                      <p:cBhvr>
                                        <p:cTn id="32" dur="500"/>
                                        <p:tgtEl>
                                          <p:spTgt spid="4">
                                            <p:txEl>
                                              <p:charRg st="114" end="1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666006"/>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pPr defTabSz="685800"/>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3842192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IEPILOGO">
    <p:spTree>
      <p:nvGrpSpPr>
        <p:cNvPr id="1" name=""/>
        <p:cNvGrpSpPr/>
        <p:nvPr/>
      </p:nvGrpSpPr>
      <p:grpSpPr>
        <a:xfrm>
          <a:off x="0" y="0"/>
          <a:ext cx="0" cy="0"/>
          <a:chOff x="0" y="0"/>
          <a:chExt cx="0" cy="0"/>
        </a:xfrm>
      </p:grpSpPr>
      <p:sp>
        <p:nvSpPr>
          <p:cNvPr id="4" name="CasellaDiTesto 3"/>
          <p:cNvSpPr txBox="1"/>
          <p:nvPr/>
        </p:nvSpPr>
        <p:spPr>
          <a:xfrm>
            <a:off x="2" y="2"/>
            <a:ext cx="9143999" cy="5697539"/>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4050" b="0" i="0" u="none" strike="noStrike" kern="1200" cap="none" spc="0" normalizeH="0" baseline="0" noProof="0" dirty="0">
                <a:ln>
                  <a:noFill/>
                </a:ln>
                <a:solidFill>
                  <a:srgbClr val="FFFFFF"/>
                </a:solidFill>
                <a:effectLst/>
                <a:uLnTx/>
                <a:uFillTx/>
                <a:latin typeface="ITC Lubalin Graph Std ExLight"/>
                <a:ea typeface="+mn-ea"/>
                <a:cs typeface="Arial"/>
              </a:rPr>
              <a:t>RIEPILOGO</a:t>
            </a:r>
            <a:br>
              <a:rPr kumimoji="0" lang="it-IT" sz="4050" b="0" i="0" u="none" strike="noStrike" kern="1200" cap="none" spc="0" normalizeH="0" baseline="0" noProof="0" dirty="0">
                <a:ln>
                  <a:noFill/>
                </a:ln>
                <a:solidFill>
                  <a:srgbClr val="FFFFFF"/>
                </a:solidFill>
                <a:effectLst/>
                <a:uLnTx/>
                <a:uFillTx/>
                <a:latin typeface="ITC Lubalin Graph Std ExLight"/>
                <a:ea typeface="+mn-ea"/>
                <a:cs typeface="Arial"/>
              </a:rPr>
            </a:br>
            <a:r>
              <a:rPr kumimoji="0" lang="it-IT" sz="4050" b="0" i="0" u="none" strike="noStrike" kern="1200" cap="none" spc="0" normalizeH="0" baseline="0" noProof="0" dirty="0">
                <a:ln>
                  <a:noFill/>
                </a:ln>
                <a:solidFill>
                  <a:srgbClr val="FFFFFF"/>
                </a:solidFill>
                <a:effectLst/>
                <a:uLnTx/>
                <a:uFillTx/>
                <a:latin typeface="ITC Lubalin Graph Std ExLight"/>
                <a:ea typeface="+mn-ea"/>
                <a:cs typeface="Arial"/>
              </a:rPr>
              <a:t>SPUNTI DI RIFLESSIONE</a:t>
            </a:r>
          </a:p>
        </p:txBody>
      </p:sp>
    </p:spTree>
    <p:extLst>
      <p:ext uri="{BB962C8B-B14F-4D97-AF65-F5344CB8AC3E}">
        <p14:creationId xmlns:p14="http://schemas.microsoft.com/office/powerpoint/2010/main" val="2569886981"/>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28651" y="6356352"/>
            <a:ext cx="2057400" cy="365125"/>
          </a:xfrm>
          <a:prstGeom prst="rect">
            <a:avLst/>
          </a:prstGeom>
        </p:spPr>
        <p:txBody>
          <a:bodyPr/>
          <a:lstStyle>
            <a:lvl1pPr>
              <a:defRPr/>
            </a:lvl1pPr>
          </a:lstStyle>
          <a:p>
            <a:pPr defTabSz="685800"/>
            <a:fld id="{E6188F23-6BFE-46A3-9A31-C464BBC678E7}" type="datetimeFigureOut">
              <a:rPr lang="it-IT" sz="1350" smtClean="0">
                <a:solidFill>
                  <a:srgbClr val="FFFFFF"/>
                </a:solidFill>
              </a:rPr>
              <a:pPr defTabSz="685800"/>
              <a:t>03/07/2023</a:t>
            </a:fld>
            <a:endParaRPr lang="it-IT" sz="1350" dirty="0">
              <a:solidFill>
                <a:srgbClr val="FFFFFF"/>
              </a:solidFill>
            </a:endParaRPr>
          </a:p>
        </p:txBody>
      </p:sp>
      <p:sp>
        <p:nvSpPr>
          <p:cNvPr id="3" name="Segnaposto piè di pagina 2"/>
          <p:cNvSpPr>
            <a:spLocks noGrp="1"/>
          </p:cNvSpPr>
          <p:nvPr>
            <p:ph type="ftr" sz="quarter" idx="11"/>
          </p:nvPr>
        </p:nvSpPr>
        <p:spPr>
          <a:xfrm>
            <a:off x="3028952" y="6356352"/>
            <a:ext cx="3086100" cy="365125"/>
          </a:xfrm>
          <a:prstGeom prst="rect">
            <a:avLst/>
          </a:prstGeom>
        </p:spPr>
        <p:txBody>
          <a:bodyPr/>
          <a:lstStyle>
            <a:lvl1pPr>
              <a:defRPr/>
            </a:lvl1pPr>
          </a:lstStyle>
          <a:p>
            <a:pPr defTabSz="685800"/>
            <a:endParaRPr lang="it-IT" sz="1350" dirty="0">
              <a:solidFill>
                <a:srgbClr val="FFFFFF"/>
              </a:solidFill>
            </a:endParaRPr>
          </a:p>
        </p:txBody>
      </p:sp>
      <p:sp>
        <p:nvSpPr>
          <p:cNvPr id="4" name="Segnaposto numero diapositiva 3"/>
          <p:cNvSpPr>
            <a:spLocks noGrp="1"/>
          </p:cNvSpPr>
          <p:nvPr>
            <p:ph type="sldNum" sz="quarter" idx="12"/>
          </p:nvPr>
        </p:nvSpPr>
        <p:spPr>
          <a:xfrm>
            <a:off x="6457951" y="6356352"/>
            <a:ext cx="2057400" cy="365125"/>
          </a:xfrm>
          <a:prstGeom prst="rect">
            <a:avLst/>
          </a:prstGeom>
        </p:spPr>
        <p:txBody>
          <a:bodyPr/>
          <a:lstStyle>
            <a:lvl1pPr>
              <a:defRPr/>
            </a:lvl1pPr>
          </a:lstStyle>
          <a:p>
            <a:pPr defTabSz="685800"/>
            <a:fld id="{281B4EF6-E064-4DCA-A3DD-A1639DCB6ADA}" type="slidenum">
              <a:rPr lang="it-IT" sz="1350" smtClean="0">
                <a:solidFill>
                  <a:srgbClr val="FFFFFF"/>
                </a:solidFill>
              </a:rPr>
              <a:pPr defTabSz="685800"/>
              <a:t>‹N›</a:t>
            </a:fld>
            <a:endParaRPr lang="it-IT" sz="1350" dirty="0">
              <a:solidFill>
                <a:srgbClr val="FFFFFF"/>
              </a:solidFill>
            </a:endParaRPr>
          </a:p>
        </p:txBody>
      </p:sp>
    </p:spTree>
    <p:extLst>
      <p:ext uri="{BB962C8B-B14F-4D97-AF65-F5344CB8AC3E}">
        <p14:creationId xmlns:p14="http://schemas.microsoft.com/office/powerpoint/2010/main" val="1721226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dirty="0"/>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defTabSz="685800"/>
            <a:fld id="{CEA95C8D-0C00-48FA-8AF2-88AF76517E28}" type="datetimeFigureOut">
              <a:rPr lang="it-IT" sz="1350" smtClean="0">
                <a:solidFill>
                  <a:srgbClr val="FFFFFF"/>
                </a:solidFill>
              </a:rPr>
              <a:pPr defTabSz="685800"/>
              <a:t>03/07/2023</a:t>
            </a:fld>
            <a:endParaRPr lang="it-IT" sz="1350" dirty="0">
              <a:solidFill>
                <a:srgbClr val="FFFFFF"/>
              </a:solidFill>
            </a:endParaRPr>
          </a:p>
        </p:txBody>
      </p:sp>
      <p:sp>
        <p:nvSpPr>
          <p:cNvPr id="5" name="Segnaposto piè di pagina 4"/>
          <p:cNvSpPr>
            <a:spLocks noGrp="1"/>
          </p:cNvSpPr>
          <p:nvPr>
            <p:ph type="ftr" sz="quarter" idx="11"/>
          </p:nvPr>
        </p:nvSpPr>
        <p:spPr/>
        <p:txBody>
          <a:bodyPr/>
          <a:lstStyle>
            <a:lvl1pPr>
              <a:defRPr/>
            </a:lvl1pPr>
          </a:lstStyle>
          <a:p>
            <a:pPr defTabSz="685800"/>
            <a:endParaRPr lang="it-IT" sz="1350" dirty="0">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pPr defTabSz="685800"/>
            <a:fld id="{BD1F98F4-7858-4CBA-96D9-A3D238B01275}" type="slidenum">
              <a:rPr lang="it-IT" sz="1350" smtClean="0">
                <a:solidFill>
                  <a:srgbClr val="FFFFFF"/>
                </a:solidFill>
              </a:rPr>
              <a:pPr defTabSz="685800"/>
              <a:t>‹N›</a:t>
            </a:fld>
            <a:endParaRPr lang="it-IT" sz="1350" dirty="0">
              <a:solidFill>
                <a:srgbClr val="FFFFFF"/>
              </a:solidFill>
            </a:endParaRPr>
          </a:p>
        </p:txBody>
      </p:sp>
    </p:spTree>
    <p:extLst>
      <p:ext uri="{BB962C8B-B14F-4D97-AF65-F5344CB8AC3E}">
        <p14:creationId xmlns:p14="http://schemas.microsoft.com/office/powerpoint/2010/main" val="3382895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pPr defTabSz="685800"/>
            <a:endParaRPr lang="it-IT" sz="1350" dirty="0">
              <a:solidFill>
                <a:srgbClr val="FFFFFF">
                  <a:tint val="75000"/>
                </a:srgbClr>
              </a:solidFill>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defTabSz="685800"/>
            <a:fld id="{1D8BD707-D9CF-40AE-B4C6-C98DA3205C09}" type="datetimeFigureOut">
              <a:rPr lang="en-US" sz="1350" smtClean="0">
                <a:solidFill>
                  <a:srgbClr val="FFFFFF">
                    <a:tint val="75000"/>
                  </a:srgbClr>
                </a:solidFill>
              </a:rPr>
              <a:pPr defTabSz="685800"/>
              <a:t>7/3/2023</a:t>
            </a:fld>
            <a:endParaRPr lang="en-US" sz="1350" dirty="0">
              <a:solidFill>
                <a:srgbClr val="FFFFFF">
                  <a:tint val="75000"/>
                </a:srgbClr>
              </a:solidFill>
            </a:endParaRPr>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defTabSz="685800"/>
            <a:fld id="{B6F15528-21DE-4FAA-801E-634DDDAF4B2B}" type="slidenum">
              <a:rPr lang="it-IT" sz="1350" smtClean="0">
                <a:solidFill>
                  <a:srgbClr val="FFFFFF">
                    <a:tint val="75000"/>
                  </a:srgbClr>
                </a:solidFill>
              </a:rPr>
              <a:pPr defTabSz="685800"/>
              <a:t>‹N›</a:t>
            </a:fld>
            <a:endParaRPr lang="it-IT" sz="1350" dirty="0">
              <a:solidFill>
                <a:srgbClr val="FFFFFF">
                  <a:tint val="75000"/>
                </a:srgbClr>
              </a:solidFill>
            </a:endParaRPr>
          </a:p>
        </p:txBody>
      </p:sp>
    </p:spTree>
    <p:extLst>
      <p:ext uri="{BB962C8B-B14F-4D97-AF65-F5344CB8AC3E}">
        <p14:creationId xmlns:p14="http://schemas.microsoft.com/office/powerpoint/2010/main" val="2468889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3596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7356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1258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874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666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238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pPr defTabSz="685800"/>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579984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2853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0061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429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3884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2153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43B664-CC03-44EF-96A8-00314E403AF8}"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21455695"/>
      </p:ext>
    </p:extLst>
  </p:cSld>
  <p:clrMapOvr>
    <a:masterClrMapping/>
  </p:clrMapOvr>
  <p:transition spd="med">
    <p:wedg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D0C654-43CF-4FCD-8AE0-75433536655E}"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46926937"/>
      </p:ext>
    </p:extLst>
  </p:cSld>
  <p:clrMapOvr>
    <a:masterClrMapping/>
  </p:clrMapOvr>
  <p:transition spd="med">
    <p:wedg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57D62E-76AA-4460-B795-39B00F696DA7}"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0645984"/>
      </p:ext>
    </p:extLst>
  </p:cSld>
  <p:clrMapOvr>
    <a:masterClrMapping/>
  </p:clrMapOvr>
  <p:transition spd="med">
    <p:wedg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61E84C-5C05-463E-B252-71201375FF75}"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959723"/>
      </p:ext>
    </p:extLst>
  </p:cSld>
  <p:clrMapOvr>
    <a:masterClrMapping/>
  </p:clrMapOvr>
  <p:transition spd="med">
    <p:wedg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D6E9EE-A708-4BF3-8229-0B77B6AFCAE9}"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25132700"/>
      </p:ext>
    </p:extLst>
  </p:cSld>
  <p:clrMapOvr>
    <a:masterClrMapping/>
  </p:clrMapOvr>
  <p:transition spd="med">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pPr defTabSz="685800"/>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4092101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8C53EC-4C07-4DC0-8ABB-AAF0A29ADBD1}"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65309717"/>
      </p:ext>
    </p:extLst>
  </p:cSld>
  <p:clrMapOvr>
    <a:masterClrMapping/>
  </p:clrMapOvr>
  <p:transition spd="med">
    <p:wedg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232D5E-8EFA-4DA5-854B-E7C4E5DCAB0E}"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4487230"/>
      </p:ext>
    </p:extLst>
  </p:cSld>
  <p:clrMapOvr>
    <a:masterClrMapping/>
  </p:clrMapOvr>
  <p:transition spd="med">
    <p:wedg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08579B-19E4-4B86-9975-A9834BCA705B}"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80252947"/>
      </p:ext>
    </p:extLst>
  </p:cSld>
  <p:clrMapOvr>
    <a:masterClrMapping/>
  </p:clrMapOvr>
  <p:transition spd="med">
    <p:wedg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F6F9C1-449C-4D99-801F-8E9956CA7330}"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06509126"/>
      </p:ext>
    </p:extLst>
  </p:cSld>
  <p:clrMapOvr>
    <a:masterClrMapping/>
  </p:clrMapOvr>
  <p:transition spd="med">
    <p:wedg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F2050-C092-4812-A2C8-BAE23E9A3E73}"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3001717"/>
      </p:ext>
    </p:extLst>
  </p:cSld>
  <p:clrMapOvr>
    <a:masterClrMapping/>
  </p:clrMapOvr>
  <p:transition spd="med">
    <p:wedg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2761DA-CEE9-47A2-A259-21663EBF347B}"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1613917"/>
      </p:ext>
    </p:extLst>
  </p:cSld>
  <p:clrMapOvr>
    <a:masterClrMapping/>
  </p:clrMapOvr>
  <p:transition spd="med">
    <p:wedg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6B9EDB-0089-4DB6-8AFD-B3FA48078685}"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5767564"/>
      </p:ext>
    </p:extLst>
  </p:cSld>
  <p:clrMapOvr>
    <a:masterClrMapping/>
  </p:clrMapOvr>
  <p:transition spd="med">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pPr defTabSz="685800"/>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269376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it-IT"/>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pPr defTabSz="685800"/>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419326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pPr defTabSz="685800"/>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188166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5.jpe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41B5590-D903-4FD9-8111-8CD4DE45CF0D}" type="datetimeFigureOut">
              <a:rPr lang="it-IT" smtClean="0">
                <a:solidFill>
                  <a:prstClr val="black">
                    <a:tint val="75000"/>
                  </a:prstClr>
                </a:solidFill>
              </a:rPr>
              <a:pPr defTabSz="685800"/>
              <a:t>03/07/2023</a:t>
            </a:fld>
            <a:endParaRPr lang="it-IT">
              <a:solidFill>
                <a:prstClr val="black">
                  <a:tint val="75000"/>
                </a:prstClr>
              </a:solidFill>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it-IT">
              <a:solidFill>
                <a:prstClr val="black">
                  <a:tint val="75000"/>
                </a:prstClr>
              </a:solidFill>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34809BE-1556-4FFF-BBAE-2DA0C37AD284}"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26500000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6222192"/>
            <a:ext cx="9144000" cy="635811"/>
          </a:xfrm>
          <a:prstGeom prst="rect">
            <a:avLst/>
          </a:prstGeom>
          <a:solidFill>
            <a:srgbClr val="284E83"/>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3" name="Shape 3"/>
          <p:cNvSpPr/>
          <p:nvPr/>
        </p:nvSpPr>
        <p:spPr>
          <a:xfrm>
            <a:off x="349764" y="5793903"/>
            <a:ext cx="300899" cy="428291"/>
          </a:xfrm>
          <a:prstGeom prst="rect">
            <a:avLst/>
          </a:prstGeom>
          <a:solidFill>
            <a:srgbClr val="002E5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pic>
        <p:nvPicPr>
          <p:cNvPr id="4" name="image1.png"/>
          <p:cNvPicPr/>
          <p:nvPr/>
        </p:nvPicPr>
        <p:blipFill>
          <a:blip r:embed="rId16">
            <a:extLst/>
          </a:blip>
          <a:stretch>
            <a:fillRect/>
          </a:stretch>
        </p:blipFill>
        <p:spPr>
          <a:xfrm>
            <a:off x="393683" y="5847086"/>
            <a:ext cx="214159" cy="57702"/>
          </a:xfrm>
          <a:prstGeom prst="rect">
            <a:avLst/>
          </a:prstGeom>
          <a:ln w="12700">
            <a:miter lim="400000"/>
          </a:ln>
        </p:spPr>
      </p:pic>
      <p:sp>
        <p:nvSpPr>
          <p:cNvPr id="5" name="Shape 5"/>
          <p:cNvSpPr/>
          <p:nvPr/>
        </p:nvSpPr>
        <p:spPr>
          <a:xfrm>
            <a:off x="349764" y="6222192"/>
            <a:ext cx="300899" cy="427601"/>
          </a:xfrm>
          <a:prstGeom prst="rect">
            <a:avLst/>
          </a:prstGeom>
          <a:solidFill>
            <a:srgbClr val="00264D"/>
          </a:solidFill>
          <a:ln w="12700">
            <a:miter lim="400000"/>
          </a:ln>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350" b="0" i="0" u="none" strike="noStrike" kern="0" cap="none" spc="0" normalizeH="0" baseline="0" noProof="0">
              <a:ln>
                <a:noFill/>
              </a:ln>
              <a:solidFill>
                <a:srgbClr val="FFFFFF"/>
              </a:solidFill>
              <a:effectLst/>
              <a:uLnTx/>
              <a:uFillTx/>
              <a:latin typeface="Calibri"/>
              <a:cs typeface="Calibri"/>
              <a:sym typeface="Calibri"/>
            </a:endParaRPr>
          </a:p>
        </p:txBody>
      </p:sp>
      <p:sp>
        <p:nvSpPr>
          <p:cNvPr id="6" name="Shape 6"/>
          <p:cNvSpPr>
            <a:spLocks noGrp="1"/>
          </p:cNvSpPr>
          <p:nvPr>
            <p:ph type="title"/>
          </p:nvPr>
        </p:nvSpPr>
        <p:spPr>
          <a:xfrm>
            <a:off x="353158" y="251514"/>
            <a:ext cx="8445971" cy="8488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solidFill>
                  <a:srgbClr val="000000"/>
                </a:solidFill>
              </a:defRPr>
            </a:pPr>
            <a:r>
              <a:rPr sz="1500">
                <a:solidFill>
                  <a:srgbClr val="002E5D"/>
                </a:solidFill>
              </a:rPr>
              <a:t>FARE CLIC PER INSERIRE TITOLO SLIDESottotitolo slide</a:t>
            </a:r>
          </a:p>
        </p:txBody>
      </p:sp>
      <p:sp>
        <p:nvSpPr>
          <p:cNvPr id="7" name="Shape 7"/>
          <p:cNvSpPr>
            <a:spLocks noGrp="1"/>
          </p:cNvSpPr>
          <p:nvPr>
            <p:ph type="body" idx="1"/>
          </p:nvPr>
        </p:nvSpPr>
        <p:spPr>
          <a:xfrm>
            <a:off x="343699" y="1100408"/>
            <a:ext cx="8445971" cy="57575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1200"/>
              <a:t>Fare clic per modificare gli stili del testo dello schema</a:t>
            </a:r>
          </a:p>
          <a:p>
            <a:pPr lvl="1">
              <a:defRPr sz="1800"/>
            </a:pPr>
            <a:r>
              <a:rPr sz="1200"/>
              <a:t>Secondo livello</a:t>
            </a:r>
          </a:p>
          <a:p>
            <a:pPr lvl="2">
              <a:defRPr sz="1800"/>
            </a:pPr>
            <a:r>
              <a:rPr sz="1200"/>
              <a:t>Terzo livello</a:t>
            </a:r>
          </a:p>
        </p:txBody>
      </p:sp>
      <p:sp>
        <p:nvSpPr>
          <p:cNvPr id="8" name="Shape 8"/>
          <p:cNvSpPr>
            <a:spLocks noGrp="1"/>
          </p:cNvSpPr>
          <p:nvPr>
            <p:ph type="sldNum" sz="quarter" idx="2"/>
          </p:nvPr>
        </p:nvSpPr>
        <p:spPr>
          <a:xfrm>
            <a:off x="7699878" y="6474031"/>
            <a:ext cx="1089793" cy="115416"/>
          </a:xfrm>
          <a:prstGeom prst="rect">
            <a:avLst/>
          </a:prstGeom>
          <a:ln w="12700">
            <a:miter lim="400000"/>
          </a:ln>
        </p:spPr>
        <p:txBody>
          <a:bodyPr lIns="0" tIns="0" rIns="0" bIns="0">
            <a:spAutoFit/>
          </a:bodyPr>
          <a:lstStyle>
            <a:lvl1pPr algn="r">
              <a:defRPr sz="750">
                <a:solidFill>
                  <a:srgbClr val="F2F2F2"/>
                </a:solidFill>
                <a:latin typeface="Verdana"/>
                <a:ea typeface="Verdana"/>
                <a:cs typeface="Verdana"/>
                <a:sym typeface="Verdana"/>
              </a:defRPr>
            </a:lvl1pPr>
          </a:lstStyle>
          <a:p>
            <a:pPr defTabSz="685800"/>
            <a:fld id="{86CB4B4D-7CA3-9044-876B-883B54F8677D}" type="slidenum">
              <a:rPr lang="it-IT" kern="0" smtClean="0"/>
              <a:pPr defTabSz="685800"/>
              <a:t>‹N›</a:t>
            </a:fld>
            <a:endParaRPr lang="it-IT" kern="0"/>
          </a:p>
        </p:txBody>
      </p:sp>
    </p:spTree>
    <p:extLst>
      <p:ext uri="{BB962C8B-B14F-4D97-AF65-F5344CB8AC3E}">
        <p14:creationId xmlns:p14="http://schemas.microsoft.com/office/powerpoint/2010/main" val="1996022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ransition spd="med"/>
  <p:txStyles>
    <p:titleStyle>
      <a:lvl1pPr>
        <a:lnSpc>
          <a:spcPct val="90000"/>
        </a:lnSpc>
        <a:defRPr sz="1500">
          <a:solidFill>
            <a:srgbClr val="002E5D"/>
          </a:solidFill>
          <a:latin typeface="Verdana"/>
          <a:ea typeface="Verdana"/>
          <a:cs typeface="Verdana"/>
          <a:sym typeface="Verdana"/>
        </a:defRPr>
      </a:lvl1pPr>
      <a:lvl2pPr>
        <a:lnSpc>
          <a:spcPct val="90000"/>
        </a:lnSpc>
        <a:defRPr sz="1500">
          <a:solidFill>
            <a:srgbClr val="002E5D"/>
          </a:solidFill>
          <a:latin typeface="Verdana"/>
          <a:ea typeface="Verdana"/>
          <a:cs typeface="Verdana"/>
          <a:sym typeface="Verdana"/>
        </a:defRPr>
      </a:lvl2pPr>
      <a:lvl3pPr>
        <a:lnSpc>
          <a:spcPct val="90000"/>
        </a:lnSpc>
        <a:defRPr sz="1500">
          <a:solidFill>
            <a:srgbClr val="002E5D"/>
          </a:solidFill>
          <a:latin typeface="Verdana"/>
          <a:ea typeface="Verdana"/>
          <a:cs typeface="Verdana"/>
          <a:sym typeface="Verdana"/>
        </a:defRPr>
      </a:lvl3pPr>
      <a:lvl4pPr>
        <a:lnSpc>
          <a:spcPct val="90000"/>
        </a:lnSpc>
        <a:defRPr sz="1500">
          <a:solidFill>
            <a:srgbClr val="002E5D"/>
          </a:solidFill>
          <a:latin typeface="Verdana"/>
          <a:ea typeface="Verdana"/>
          <a:cs typeface="Verdana"/>
          <a:sym typeface="Verdana"/>
        </a:defRPr>
      </a:lvl4pPr>
      <a:lvl5pPr>
        <a:lnSpc>
          <a:spcPct val="90000"/>
        </a:lnSpc>
        <a:defRPr sz="1500">
          <a:solidFill>
            <a:srgbClr val="002E5D"/>
          </a:solidFill>
          <a:latin typeface="Verdana"/>
          <a:ea typeface="Verdana"/>
          <a:cs typeface="Verdana"/>
          <a:sym typeface="Verdana"/>
        </a:defRPr>
      </a:lvl5pPr>
      <a:lvl6pPr>
        <a:lnSpc>
          <a:spcPct val="90000"/>
        </a:lnSpc>
        <a:defRPr sz="1500">
          <a:solidFill>
            <a:srgbClr val="002E5D"/>
          </a:solidFill>
          <a:latin typeface="Verdana"/>
          <a:ea typeface="Verdana"/>
          <a:cs typeface="Verdana"/>
          <a:sym typeface="Verdana"/>
        </a:defRPr>
      </a:lvl6pPr>
      <a:lvl7pPr>
        <a:lnSpc>
          <a:spcPct val="90000"/>
        </a:lnSpc>
        <a:defRPr sz="1500">
          <a:solidFill>
            <a:srgbClr val="002E5D"/>
          </a:solidFill>
          <a:latin typeface="Verdana"/>
          <a:ea typeface="Verdana"/>
          <a:cs typeface="Verdana"/>
          <a:sym typeface="Verdana"/>
        </a:defRPr>
      </a:lvl7pPr>
      <a:lvl8pPr>
        <a:lnSpc>
          <a:spcPct val="90000"/>
        </a:lnSpc>
        <a:defRPr sz="1500">
          <a:solidFill>
            <a:srgbClr val="002E5D"/>
          </a:solidFill>
          <a:latin typeface="Verdana"/>
          <a:ea typeface="Verdana"/>
          <a:cs typeface="Verdana"/>
          <a:sym typeface="Verdana"/>
        </a:defRPr>
      </a:lvl8pPr>
      <a:lvl9pPr>
        <a:lnSpc>
          <a:spcPct val="90000"/>
        </a:lnSpc>
        <a:defRPr sz="1500">
          <a:solidFill>
            <a:srgbClr val="002E5D"/>
          </a:solidFill>
          <a:latin typeface="Verdana"/>
          <a:ea typeface="Verdana"/>
          <a:cs typeface="Verdana"/>
          <a:sym typeface="Verdana"/>
        </a:defRPr>
      </a:lvl9pPr>
    </p:titleStyle>
    <p:bodyStyle>
      <a:lvl1pPr marL="171450" indent="-171450">
        <a:lnSpc>
          <a:spcPct val="134000"/>
        </a:lnSpc>
        <a:spcBef>
          <a:spcPts val="750"/>
        </a:spcBef>
        <a:buSzPct val="100000"/>
        <a:buFont typeface="Arial"/>
        <a:buChar char="•"/>
        <a:defRPr sz="1200">
          <a:latin typeface="Verdana"/>
          <a:ea typeface="Verdana"/>
          <a:cs typeface="Verdana"/>
          <a:sym typeface="Verdana"/>
        </a:defRPr>
      </a:lvl1pPr>
      <a:lvl2pPr marL="538843" indent="-195943">
        <a:lnSpc>
          <a:spcPct val="134000"/>
        </a:lnSpc>
        <a:spcBef>
          <a:spcPts val="750"/>
        </a:spcBef>
        <a:buSzPct val="100000"/>
        <a:buFont typeface="Arial"/>
        <a:buChar char="•"/>
        <a:defRPr sz="1200">
          <a:latin typeface="Verdana"/>
          <a:ea typeface="Verdana"/>
          <a:cs typeface="Verdana"/>
          <a:sym typeface="Verdana"/>
        </a:defRPr>
      </a:lvl2pPr>
      <a:lvl3pPr marL="914400" indent="-228600">
        <a:lnSpc>
          <a:spcPct val="134000"/>
        </a:lnSpc>
        <a:spcBef>
          <a:spcPts val="750"/>
        </a:spcBef>
        <a:buSzPct val="100000"/>
        <a:buFont typeface="Arial"/>
        <a:buChar char="•"/>
        <a:defRPr sz="1200">
          <a:latin typeface="Verdana"/>
          <a:ea typeface="Verdana"/>
          <a:cs typeface="Verdana"/>
          <a:sym typeface="Verdana"/>
        </a:defRPr>
      </a:lvl3pPr>
      <a:lvl4pPr marL="1257300" indent="-228600">
        <a:lnSpc>
          <a:spcPct val="134000"/>
        </a:lnSpc>
        <a:spcBef>
          <a:spcPts val="750"/>
        </a:spcBef>
        <a:buSzPct val="100000"/>
        <a:buFont typeface="Arial"/>
        <a:buChar char="•"/>
        <a:defRPr sz="1200">
          <a:latin typeface="Verdana"/>
          <a:ea typeface="Verdana"/>
          <a:cs typeface="Verdana"/>
          <a:sym typeface="Verdana"/>
        </a:defRPr>
      </a:lvl4pPr>
      <a:lvl5pPr marL="1645920" indent="-274320">
        <a:lnSpc>
          <a:spcPct val="134000"/>
        </a:lnSpc>
        <a:spcBef>
          <a:spcPts val="750"/>
        </a:spcBef>
        <a:buSzPct val="100000"/>
        <a:buFont typeface="Arial"/>
        <a:buChar char="•"/>
        <a:defRPr sz="1200">
          <a:latin typeface="Verdana"/>
          <a:ea typeface="Verdana"/>
          <a:cs typeface="Verdana"/>
          <a:sym typeface="Verdana"/>
        </a:defRPr>
      </a:lvl5pPr>
      <a:lvl6pPr marL="1866900" indent="-152400">
        <a:lnSpc>
          <a:spcPct val="134000"/>
        </a:lnSpc>
        <a:spcBef>
          <a:spcPts val="750"/>
        </a:spcBef>
        <a:buSzPct val="100000"/>
        <a:buFont typeface="Arial"/>
        <a:buChar char="•"/>
        <a:defRPr sz="1200">
          <a:latin typeface="Verdana"/>
          <a:ea typeface="Verdana"/>
          <a:cs typeface="Verdana"/>
          <a:sym typeface="Verdana"/>
        </a:defRPr>
      </a:lvl6pPr>
      <a:lvl7pPr marL="2209800" indent="-152400">
        <a:lnSpc>
          <a:spcPct val="134000"/>
        </a:lnSpc>
        <a:spcBef>
          <a:spcPts val="750"/>
        </a:spcBef>
        <a:buSzPct val="100000"/>
        <a:buFont typeface="Arial"/>
        <a:buChar char="•"/>
        <a:defRPr sz="1200">
          <a:latin typeface="Verdana"/>
          <a:ea typeface="Verdana"/>
          <a:cs typeface="Verdana"/>
          <a:sym typeface="Verdana"/>
        </a:defRPr>
      </a:lvl7pPr>
      <a:lvl8pPr marL="2552700" indent="-152400">
        <a:lnSpc>
          <a:spcPct val="134000"/>
        </a:lnSpc>
        <a:spcBef>
          <a:spcPts val="750"/>
        </a:spcBef>
        <a:buSzPct val="100000"/>
        <a:buFont typeface="Arial"/>
        <a:buChar char="•"/>
        <a:defRPr sz="1200">
          <a:latin typeface="Verdana"/>
          <a:ea typeface="Verdana"/>
          <a:cs typeface="Verdana"/>
          <a:sym typeface="Verdana"/>
        </a:defRPr>
      </a:lvl8pPr>
      <a:lvl9pPr marL="2895600" indent="-152400">
        <a:lnSpc>
          <a:spcPct val="134000"/>
        </a:lnSpc>
        <a:spcBef>
          <a:spcPts val="750"/>
        </a:spcBef>
        <a:buSzPct val="100000"/>
        <a:buFont typeface="Arial"/>
        <a:buChar char="•"/>
        <a:defRPr sz="1200">
          <a:latin typeface="Verdana"/>
          <a:ea typeface="Verdana"/>
          <a:cs typeface="Verdana"/>
          <a:sym typeface="Verdana"/>
        </a:defRPr>
      </a:lvl9pPr>
    </p:bodyStyle>
    <p:otherStyle>
      <a:lvl1pPr algn="r">
        <a:defRPr sz="750">
          <a:solidFill>
            <a:schemeClr val="tx1"/>
          </a:solidFill>
          <a:latin typeface="+mn-lt"/>
          <a:ea typeface="+mn-ea"/>
          <a:cs typeface="+mn-cs"/>
          <a:sym typeface="Verdana"/>
        </a:defRPr>
      </a:lvl1pPr>
      <a:lvl2pPr algn="r">
        <a:defRPr sz="750">
          <a:solidFill>
            <a:schemeClr val="tx1"/>
          </a:solidFill>
          <a:latin typeface="+mn-lt"/>
          <a:ea typeface="+mn-ea"/>
          <a:cs typeface="+mn-cs"/>
          <a:sym typeface="Verdana"/>
        </a:defRPr>
      </a:lvl2pPr>
      <a:lvl3pPr algn="r">
        <a:defRPr sz="750">
          <a:solidFill>
            <a:schemeClr val="tx1"/>
          </a:solidFill>
          <a:latin typeface="+mn-lt"/>
          <a:ea typeface="+mn-ea"/>
          <a:cs typeface="+mn-cs"/>
          <a:sym typeface="Verdana"/>
        </a:defRPr>
      </a:lvl3pPr>
      <a:lvl4pPr algn="r">
        <a:defRPr sz="750">
          <a:solidFill>
            <a:schemeClr val="tx1"/>
          </a:solidFill>
          <a:latin typeface="+mn-lt"/>
          <a:ea typeface="+mn-ea"/>
          <a:cs typeface="+mn-cs"/>
          <a:sym typeface="Verdana"/>
        </a:defRPr>
      </a:lvl4pPr>
      <a:lvl5pPr algn="r">
        <a:defRPr sz="750">
          <a:solidFill>
            <a:schemeClr val="tx1"/>
          </a:solidFill>
          <a:latin typeface="+mn-lt"/>
          <a:ea typeface="+mn-ea"/>
          <a:cs typeface="+mn-cs"/>
          <a:sym typeface="Verdana"/>
        </a:defRPr>
      </a:lvl5pPr>
      <a:lvl6pPr algn="r">
        <a:defRPr sz="750">
          <a:solidFill>
            <a:schemeClr val="tx1"/>
          </a:solidFill>
          <a:latin typeface="+mn-lt"/>
          <a:ea typeface="+mn-ea"/>
          <a:cs typeface="+mn-cs"/>
          <a:sym typeface="Verdana"/>
        </a:defRPr>
      </a:lvl6pPr>
      <a:lvl7pPr algn="r">
        <a:defRPr sz="750">
          <a:solidFill>
            <a:schemeClr val="tx1"/>
          </a:solidFill>
          <a:latin typeface="+mn-lt"/>
          <a:ea typeface="+mn-ea"/>
          <a:cs typeface="+mn-cs"/>
          <a:sym typeface="Verdana"/>
        </a:defRPr>
      </a:lvl7pPr>
      <a:lvl8pPr algn="r">
        <a:defRPr sz="750">
          <a:solidFill>
            <a:schemeClr val="tx1"/>
          </a:solidFill>
          <a:latin typeface="+mn-lt"/>
          <a:ea typeface="+mn-ea"/>
          <a:cs typeface="+mn-cs"/>
          <a:sym typeface="Verdana"/>
        </a:defRPr>
      </a:lvl8pPr>
      <a:lvl9pPr algn="r">
        <a:defRPr sz="750">
          <a:solidFill>
            <a:schemeClr val="tx1"/>
          </a:solidFill>
          <a:latin typeface="+mn-lt"/>
          <a:ea typeface="+mn-ea"/>
          <a:cs typeface="+mn-cs"/>
          <a:sym typeface="Verdan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796033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magin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Connettore 1 3"/>
          <p:cNvCxnSpPr/>
          <p:nvPr userDrawn="1"/>
        </p:nvCxnSpPr>
        <p:spPr>
          <a:xfrm flipH="1" flipV="1">
            <a:off x="1514475" y="672479"/>
            <a:ext cx="7665842" cy="27025"/>
          </a:xfrm>
          <a:prstGeom prst="line">
            <a:avLst/>
          </a:prstGeom>
          <a:ln w="38100">
            <a:gradFill>
              <a:gsLst>
                <a:gs pos="0">
                  <a:schemeClr val="bg1">
                    <a:alpha val="50000"/>
                    <a:lumMod val="0"/>
                    <a:lumOff val="100000"/>
                  </a:schemeClr>
                </a:gs>
                <a:gs pos="100000">
                  <a:schemeClr val="bg1">
                    <a:alpha val="0"/>
                    <a:lumMod val="0"/>
                    <a:lumOff val="10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userDrawn="1"/>
        </p:nvCxnSpPr>
        <p:spPr>
          <a:xfrm>
            <a:off x="386954" y="2"/>
            <a:ext cx="0" cy="5324475"/>
          </a:xfrm>
          <a:prstGeom prst="line">
            <a:avLst/>
          </a:prstGeom>
          <a:ln w="38100">
            <a:gradFill>
              <a:gsLst>
                <a:gs pos="0">
                  <a:schemeClr val="bg1">
                    <a:alpha val="50000"/>
                    <a:lumMod val="0"/>
                    <a:lumOff val="100000"/>
                  </a:schemeClr>
                </a:gs>
                <a:gs pos="100000">
                  <a:schemeClr val="bg1">
                    <a:alpha val="0"/>
                    <a:lumMod val="0"/>
                    <a:lumOff val="10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userDrawn="1"/>
        </p:nvCxnSpPr>
        <p:spPr>
          <a:xfrm flipV="1">
            <a:off x="8765383" y="728665"/>
            <a:ext cx="0" cy="6158499"/>
          </a:xfrm>
          <a:prstGeom prst="line">
            <a:avLst/>
          </a:prstGeom>
          <a:ln w="38100">
            <a:gradFill>
              <a:gsLst>
                <a:gs pos="0">
                  <a:schemeClr val="bg1">
                    <a:alpha val="50000"/>
                    <a:lumMod val="0"/>
                    <a:lumOff val="100000"/>
                  </a:schemeClr>
                </a:gs>
                <a:gs pos="100000">
                  <a:schemeClr val="bg1">
                    <a:alpha val="0"/>
                    <a:lumMod val="0"/>
                    <a:lumOff val="10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2158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transition spd="slow">
    <p:wipe dir="r"/>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589">
          <p15:clr>
            <a:srgbClr val="F26B43"/>
          </p15:clr>
        </p15:guide>
        <p15:guide id="2" pos="3840">
          <p15:clr>
            <a:srgbClr val="F26B43"/>
          </p15:clr>
        </p15:guide>
        <p15:guide id="3" orient="horz" pos="1933">
          <p15:clr>
            <a:srgbClr val="F26B43"/>
          </p15:clr>
        </p15:guide>
        <p15:guide id="4" pos="7355">
          <p15:clr>
            <a:srgbClr val="F26B43"/>
          </p15:clr>
        </p15:guide>
        <p15:guide id="5" pos="325">
          <p15:clr>
            <a:srgbClr val="F26B43"/>
          </p15:clr>
        </p15:guide>
        <p15:guide id="6" orient="horz" pos="45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F66AD8-BC4A-4004-9882-414398D930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D2C864-9362-43C7-A136-D9C41D93A96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04399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Vert">
          <a:fgClr>
            <a:schemeClr val="tx2"/>
          </a:fgClr>
          <a:bgClr>
            <a:schemeClr val="accent2"/>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3170E8-C544-4450-B95E-C73D8ADE0191}"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76134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ransition spd="med">
    <p:wedg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39.wmf"/></Relationships>
</file>

<file path=ppt/slides/_rels/slide11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39.wmf"/></Relationships>
</file>

<file path=ppt/slides/_rels/slide11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39.wmf"/></Relationships>
</file>

<file path=ppt/slides/_rels/slide11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39.wmf"/></Relationships>
</file>

<file path=ppt/slides/_rels/slide11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39.wmf"/></Relationships>
</file>

<file path=ppt/slides/_rels/slide11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39.wmf"/></Relationships>
</file>

<file path=ppt/slides/_rels/slide1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 Id="rId5" Type="http://schemas.openxmlformats.org/officeDocument/2006/relationships/image" Target="../media/image43.JPG"/><Relationship Id="rId4" Type="http://schemas.openxmlformats.org/officeDocument/2006/relationships/image" Target="../media/image42.jpeg"/></Relationships>
</file>

<file path=ppt/slides/_rels/slide1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it/url?sa=i&amp;rct=j&amp;q=&amp;esrc=s&amp;source=images&amp;cd=&amp;cad=rja&amp;uact=8&amp;ved=2ahUKEwi0zufwz47iAhUENOwKHRi4BFsQjRx6BAgBEAU&amp;url=http://www.chiarariviello.it/medicina-legale-pci-e-danno-emergente-studio-prospettico/&amp;psig=AOvVaw0xnhu4Q-RlWwKkS8AU6b_l&amp;ust=1557497294335912" TargetMode="Externa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2ahUKEwi02Jjsso7iAhWQCewKHa4TChUQjRx6BAgBEAU&amp;url=http://www.sanremonews.it/leggi-notizia/articolo/reggio-calabria-non-entreranno-nel-dibattimento-su-claudio-scajola-le-intercettazioni-dei-processi.html&amp;psig=AOvVaw3F_Ti_aaJi909mzhwpP5V4&amp;ust=1557489432661957" TargetMode="External"/><Relationship Id="rId2" Type="http://schemas.openxmlformats.org/officeDocument/2006/relationships/image" Target="../media/image53.jpeg"/><Relationship Id="rId1" Type="http://schemas.openxmlformats.org/officeDocument/2006/relationships/slideLayout" Target="../slideLayouts/slideLayout50.xml"/><Relationship Id="rId5" Type="http://schemas.openxmlformats.org/officeDocument/2006/relationships/image" Target="../media/image55.png"/><Relationship Id="rId4" Type="http://schemas.openxmlformats.org/officeDocument/2006/relationships/image" Target="../media/image54.jpeg"/></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4.xml"/><Relationship Id="rId4" Type="http://schemas.openxmlformats.org/officeDocument/2006/relationships/image" Target="../media/image58.png"/></Relationships>
</file>

<file path=ppt/slides/_rels/slide1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images.google.it/imgres?imgurl=http://www.summagallicana.it/lessico/p/Pico%20della%20Mirandola%20Giovanni.jpg&amp;imgrefurl=http://www.summagallicana.it/lessico/p/Pico%20della%20Mirandola.htm&amp;h=411&amp;w=325&amp;sz=35&amp;hl=it&amp;start=1&amp;um=1&amp;tbnid=vZUARh-JqtwJhM:&amp;tbnh=125&amp;tbnw=99&amp;prev=/images?q=pico+della+mirandola&amp;um=1&amp;hl=it&amp;rlz=1T4GGIH_itIT249IT249&amp;sa=N" TargetMode="External"/><Relationship Id="rId1" Type="http://schemas.openxmlformats.org/officeDocument/2006/relationships/slideLayout" Target="../slideLayouts/slideLayout4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4.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ved=2ahUKEwibpZX1yqniAhXQCuwKHYv_CRMQjRx6BAgBEAU&amp;url=https://www.amazon.it/methodus-testificandi-G-B-Codronchi/dp/8827126503&amp;psig=AOvVaw1kZjh6xJiGmm-MkiqoNzsv&amp;ust=1558423712460362" TargetMode="External"/><Relationship Id="rId2" Type="http://schemas.openxmlformats.org/officeDocument/2006/relationships/image" Target="../media/image60.png"/><Relationship Id="rId1" Type="http://schemas.openxmlformats.org/officeDocument/2006/relationships/slideLayout" Target="../slideLayouts/slideLayout61.xml"/><Relationship Id="rId6" Type="http://schemas.openxmlformats.org/officeDocument/2006/relationships/image" Target="../media/image62.jpeg"/><Relationship Id="rId5" Type="http://schemas.openxmlformats.org/officeDocument/2006/relationships/hyperlink" Target="http://images.google.it/imgres?imgurl=http://digilander.libero.it/agira1/fortunatofedele.jpg&amp;imgrefurl=http://digilander.libero.it/agira1/f_fedele.htm&amp;h=138&amp;w=114&amp;sz=3&amp;hl=it&amp;start=5&amp;um=1&amp;tbnid=Vscg7Jo5QjivKM:&amp;tbnh=93&amp;tbnw=77&amp;prev=/images?q=fortunato+fedele&amp;um=1&amp;hl=it&amp;rlz=1T4GGIH_itIT249IT249&amp;sa=N" TargetMode="External"/><Relationship Id="rId4" Type="http://schemas.openxmlformats.org/officeDocument/2006/relationships/image" Target="../media/image61.jpeg"/></Relationships>
</file>

<file path=ppt/slides/_rels/slide1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google.it/url?sa=i&amp;rct=j&amp;q=&amp;esrc=s&amp;source=images&amp;cd=&amp;ved=2ahUKEwje3tvHyqniAhXGGewKHZe2BHsQjRx6BAgBEAU&amp;url=https://www.nlm.nih.gov/visibleproofs/galleries/exhibition/rise_image_4.html&amp;psig=AOvVaw2csXeZoKfSAO0LuMhWdlGg&amp;ust=1558423594410491" TargetMode="External"/><Relationship Id="rId1" Type="http://schemas.openxmlformats.org/officeDocument/2006/relationships/slideLayout" Target="../slideLayouts/slideLayout61.xml"/><Relationship Id="rId5" Type="http://schemas.openxmlformats.org/officeDocument/2006/relationships/image" Target="../media/image64.jpeg"/><Relationship Id="rId4" Type="http://schemas.openxmlformats.org/officeDocument/2006/relationships/hyperlink" Target="https://www.google.it/url?sa=i&amp;rct=j&amp;q=&amp;esrc=s&amp;source=images&amp;cd=&amp;ved=2ahUKEwiyjIneyqniAhVPDewKHaloC1sQjRx6BAgBEAU&amp;url=https://wellcomecollection.org/works/pfhquwk2&amp;psig=AOvVaw2csXeZoKfSAO0LuMhWdlGg&amp;ust=1558423594410491"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google.it/url?sa=i&amp;rct=j&amp;q=&amp;esrc=s&amp;source=images&amp;cd=&amp;cad=rja&amp;uact=8&amp;ved=2ahUKEwjw06-62o7iAhXNa1AKHUxVDWYQjRx6BAgBEAU&amp;url=https://www.scenarimagazine.it/viaggi-alla-scoperta-del-salento/614-le-principesse-disney-ai-giorni-nostri&amp;psig=AOvVaw2c-u3LWAhLwe983rj2FhpV&amp;ust=1557500166105041" TargetMode="External"/><Relationship Id="rId1" Type="http://schemas.openxmlformats.org/officeDocument/2006/relationships/slideLayout" Target="../slideLayouts/slideLayout49.xml"/></Relationships>
</file>

<file path=ppt/slides/_rels/slide15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hyperlink" Target="https://www.google.it/url?sa=i&amp;rct=j&amp;q=&amp;esrc=s&amp;source=images&amp;cd=&amp;cad=rja&amp;uact=8&amp;ved=0ahUKEwjBlYnnusnTAhUFuxQKHRiXBXsQjRwIBw&amp;url=http://www.simlaweb.it/contatti/&amp;psig=AFQjCNHEFhZmIAbcM16aTAJCAdVFljrELg&amp;ust=1493548202193697" TargetMode="External"/><Relationship Id="rId1" Type="http://schemas.openxmlformats.org/officeDocument/2006/relationships/slideLayout" Target="../slideLayouts/slideLayout50.xml"/><Relationship Id="rId6" Type="http://schemas.openxmlformats.org/officeDocument/2006/relationships/hyperlink" Target="https://www.google.it/url?sa=i&amp;rct=j&amp;q=&amp;esrc=s&amp;source=images&amp;cd=&amp;ved=2ahUKEwjfjta9y6niAhWN2qQKHf1IBEIQjRx6BAgBEAU&amp;url=https://www.euroimpresa.org/euro-denominazione-storia-benefici-monete-e-banconote/&amp;psig=AOvVaw1V0rnjW946ECpXEXpUGTuz&amp;ust=1558423873343683" TargetMode="External"/><Relationship Id="rId5" Type="http://schemas.openxmlformats.org/officeDocument/2006/relationships/image" Target="../media/image67.jpeg"/><Relationship Id="rId4" Type="http://schemas.openxmlformats.org/officeDocument/2006/relationships/hyperlink" Target="https://www.google.it/url?sa=i&amp;rct=j&amp;q=&amp;esrc=s&amp;source=images&amp;cd=&amp;cad=rja&amp;uact=8&amp;ved=2ahUKEwji7ODF247iAhWOb1AKHRM3AlgQjRx6BAgBEAU&amp;url=https://www.italiaoggi.it/news/la-banca-dati-della-pubblica-amministrazione-fa-danni-2266526&amp;psig=AOvVaw0psBDCgxlhqvurIqdeR0cv&amp;ust=1557500431140823"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1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google.it/url?sa=i&amp;rct=j&amp;q=&amp;esrc=s&amp;source=images&amp;cd=&amp;cad=rja&amp;uact=8&amp;ved=2ahUKEwir4_L1347iAhUruaQKHbkBAs0QjRx6BAgBEAU&amp;url=https://www.cilentonotizie.it/dettaglio/38950/comune-di-ascea-presentazione-del-progetto-la-citta-di-parmenide/&amp;psig=AOvVaw0BdpeIAKZZq-Kd_uthV4Q6&amp;ust=1557501646151271" TargetMode="Externa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2.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ved=2ahUKEwjtycqXz6niAhWBr6QKHTtnDkoQjRx6BAgBEAU&amp;url=http://altomontese.blogspot.com/2017/04/la-verita-esce-dal-pozzo.html&amp;psig=AOvVaw1qkOfiNE6Xw2mPL-FYnrDG&amp;ust=1558424866628606" TargetMode="External"/><Relationship Id="rId2" Type="http://schemas.openxmlformats.org/officeDocument/2006/relationships/hyperlink" Target="https://www.google.it/imgres?imgurl=https://www.intell-attuale.it/wp-content/uploads/2018/11/43741186_1836623413054320_4978436320964640768_n.jpg&amp;imgrefurl=https://www.intell-attuale.it/la-verita-che-esce-dal-pozzo/&amp;docid=xaHAMmibOhxWFM&amp;tbnid=advN7qbvDicN_M:&amp;vet=10ahUKEwiK4JGg9obiAhV5AmMBHY_WBPsQMwg4KAEwAQ..i&amp;w=752&amp;h=960&amp;bih=805&amp;biw=1670&amp;q=la%20verit%C3%A0%20che%20esce%20dal%20pozzo&amp;ved=0ahUKEwiK4JGg9obiAhV5AmMBHY_WBPsQMwg4KAEwAQ&amp;iact=mrc&amp;uact=8" TargetMode="External"/><Relationship Id="rId1" Type="http://schemas.openxmlformats.org/officeDocument/2006/relationships/slideLayout" Target="../slideLayouts/slideLayout50.xml"/><Relationship Id="rId4" Type="http://schemas.openxmlformats.org/officeDocument/2006/relationships/image" Target="../media/image75.jpeg"/></Relationships>
</file>

<file path=ppt/slides/_rels/slide163.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2ahUKEwjFy9zSrIziAhVBr6QKHf1lB74QjRx6BAgBEAU&amp;url=https://biografieonline.it/biografia-max-weber&amp;psig=AOvVaw0m8kAQZHkwKwmbljw6YhBG&amp;ust=1557419063215074" TargetMode="External"/><Relationship Id="rId2" Type="http://schemas.openxmlformats.org/officeDocument/2006/relationships/hyperlink" Target="https://www.google.it/imgres?imgurl=https://biografieonline.it/img/bio/Max_Weber_1.jpg&amp;imgrefurl=https://biografieonline.it/biografia-max-weber&amp;docid=scChtq8YxSd7SM&amp;tbnid=uJO_eY2CCi2BRM:&amp;vet=10ahUKEwjr_qmhrIziAhUO8hQKHefLChQQMwhBKAIwAg..i&amp;w=900&amp;h=1190&amp;bih=887&amp;biw=1829&amp;q=max%20weber&amp;ved=0ahUKEwjr_qmhrIziAhUO8hQKHefLChQQMwhBKAIwAg&amp;iact=mrc&amp;uact=8" TargetMode="External"/><Relationship Id="rId1" Type="http://schemas.openxmlformats.org/officeDocument/2006/relationships/slideLayout" Target="../slideLayouts/slideLayout50.xml"/><Relationship Id="rId4" Type="http://schemas.openxmlformats.org/officeDocument/2006/relationships/image" Target="../media/image76.jpeg"/></Relationships>
</file>

<file path=ppt/slides/_rels/slide1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google.it/url?sa=i&amp;rct=j&amp;q=&amp;esrc=s&amp;source=images&amp;cd=&amp;cad=rja&amp;uact=8&amp;ved=2ahUKEwjUvdac5I7iAhVC26QKHZ16D_EQjRx6BAgBEAU&amp;url=https://it.wikipedia.org/wiki/File:Fnomceo.jpg&amp;psig=AOvVaw0gOmZO9BDKJ83IpL5r4dgj&amp;ust=1557502801000864" TargetMode="External"/><Relationship Id="rId1" Type="http://schemas.openxmlformats.org/officeDocument/2006/relationships/slideLayout" Target="../slideLayouts/slideLayout50.xml"/><Relationship Id="rId5" Type="http://schemas.openxmlformats.org/officeDocument/2006/relationships/image" Target="../media/image78.jpeg"/><Relationship Id="rId4" Type="http://schemas.openxmlformats.org/officeDocument/2006/relationships/hyperlink" Target="https://www.google.it/url?sa=i&amp;rct=j&amp;q=&amp;esrc=s&amp;source=images&amp;cd=&amp;cad=rja&amp;uact=8&amp;ved=2ahUKEwi8l9ec5o7iAhVSwAIHHRARASAQjRx6BAgBEAU&amp;url=http://www.omceo-ra.it/codice-di-deontologia-medica/&amp;psig=AOvVaw0280Z6Sxn61PLRCOg9ic02&amp;ust=1557503330342793"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google.it/url?sa=i&amp;rct=j&amp;q=&amp;esrc=s&amp;source=images&amp;cd=&amp;ved=2ahUKEwjm3qrq2KniAhXSDewKHaeZDZoQjRx6BAgBEAU&amp;url=http://www.infosicurezza.eu/pages/Sanzioni.aspx&amp;psig=AOvVaw1EZ28E-IhszshmToFCbylb&amp;ust=1558427454486286" TargetMode="External"/><Relationship Id="rId1" Type="http://schemas.openxmlformats.org/officeDocument/2006/relationships/slideLayout" Target="../slideLayouts/slideLayout44.xml"/><Relationship Id="rId5" Type="http://schemas.openxmlformats.org/officeDocument/2006/relationships/image" Target="../media/image80.jpeg"/><Relationship Id="rId4" Type="http://schemas.openxmlformats.org/officeDocument/2006/relationships/hyperlink" Target="https://www.google.it/url?sa=i&amp;rct=j&amp;q=&amp;esrc=s&amp;source=images&amp;cd=&amp;ved=2ahUKEwj4gdOM2aniAhXEzqQKHTFGAdMQjRx6BAgBEAU&amp;url=http://www.crusoe.it/lottavo-e-ultimo-d-lgs-di-attuazione-del-federalismo-fiscale-sanzioni-ai-governatori-regionali/&amp;psig=AOvVaw1EZ28E-IhszshmToFCbylb&amp;ust=1558427454486286"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google.it/url?sa=i&amp;rct=j&amp;q=&amp;esrc=s&amp;source=images&amp;cd=&amp;ved=2ahUKEwjdlsrV2aniAhWGjqQKHUanDzEQjRx6BAgBEAU&amp;url=https://www.ilbenecomune.it/2019/03/18/la-gogna-mediatica-e-la-condanna-penale-definitiva/&amp;psig=AOvVaw2RRX-rDFnb4nGEqggIVnej&amp;ust=1558427611901884" TargetMode="External"/><Relationship Id="rId1" Type="http://schemas.openxmlformats.org/officeDocument/2006/relationships/slideLayout" Target="../slideLayouts/slideLayout4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www.google.it/url?sa=i&amp;rct=j&amp;q=&amp;esrc=s&amp;source=images&amp;cd=&amp;ved=2ahUKEwjbyveT5aniAhVSyKQKHZ_9CEoQjRx6BAgBEAU&amp;url=http://www.francescovalenti.it/2018/01/11/etica-e-kiwanis/&amp;psig=AOvVaw1t5gEllxGruMUKvpZJduUD&amp;ust=1558430742955880" TargetMode="Externa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google.it/url?sa=i&amp;rct=j&amp;q=&amp;esrc=s&amp;source=images&amp;cd=&amp;ved=2ahUKEwiAo7na26niAhWDPOwKHVVeDR0QjRx6BAgBEAU&amp;url=https://www.laleggepertutti.it/231454_cassazione-cosa-decide&amp;psig=AOvVaw28-NsA7Vmplx_tFtd-D7P3&amp;ust=1558428228835225" TargetMode="External"/><Relationship Id="rId1" Type="http://schemas.openxmlformats.org/officeDocument/2006/relationships/slideLayout" Target="../slideLayouts/slideLayout50.xml"/></Relationships>
</file>

<file path=ppt/slides/_rels/slide1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google.it/url?sa=i&amp;rct=j&amp;q=&amp;esrc=s&amp;source=images&amp;cd=&amp;ved=2ahUKEwjV287R5aniAhWN6qQKHUKhCcoQjRx6BAgBEAU&amp;url=https://it.dental-tribune.com/news/giuramento-dippocrate-e-festeggiamento-delle-nozze-doro-per-i-laureati-in-medicina/&amp;psig=AOvVaw3BIM9HzdMlDVNlLpxGtP1o&amp;ust=1558430886788428" TargetMode="External"/><Relationship Id="rId1" Type="http://schemas.openxmlformats.org/officeDocument/2006/relationships/slideLayout" Target="../slideLayouts/slideLayout50.xml"/><Relationship Id="rId5" Type="http://schemas.openxmlformats.org/officeDocument/2006/relationships/image" Target="../media/image85.jpeg"/><Relationship Id="rId4" Type="http://schemas.openxmlformats.org/officeDocument/2006/relationships/hyperlink" Target="https://www.google.it/url?sa=i&amp;rct=j&amp;q=&amp;esrc=s&amp;source=images&amp;cd=&amp;ved=2ahUKEwjbjqe95aniAhWL26QKHZ-dCkYQjRx6BAgBEAU&amp;url=https://it.depositphotos.com/178387670/stock-photo-statue-of-the-ancient-greek.html&amp;psig=AOvVaw3eB2ZKT90bYDd322_8O-mX&amp;ust=1558430838184553"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8" Type="http://schemas.openxmlformats.org/officeDocument/2006/relationships/hyperlink" Target="https://www.inail.it/cs/internet/attivita/prestazioni/prestazioni-economiche/rendita-di-passaggio-per-silicosi-e-asbestosi.html" TargetMode="External"/><Relationship Id="rId13" Type="http://schemas.openxmlformats.org/officeDocument/2006/relationships/hyperlink" Target="https://www.inail.it/cs/internet/attivita/prestazioni/prestazioni-economiche/speciale-assegno-continuativo-mensile.html" TargetMode="External"/><Relationship Id="rId3" Type="http://schemas.openxmlformats.org/officeDocument/2006/relationships/hyperlink" Target="https://www.inail.it/cs/internet/attivita/prestazioni/prestazioni-economiche/indennizzo-in-capitale-per-la-menomazione-integrita-psicofisica.html" TargetMode="External"/><Relationship Id="rId7" Type="http://schemas.openxmlformats.org/officeDocument/2006/relationships/hyperlink" Target="https://www.inail.it/cs/internet/attivita/prestazioni/prestazioni-economiche/prestazioni-per-infortunio-in-ambito-domestico.html" TargetMode="External"/><Relationship Id="rId12" Type="http://schemas.openxmlformats.org/officeDocument/2006/relationships/hyperlink" Target="https://www.inail.it/cs/internet/attivita/prestazioni/prestazioni-economiche/assegno-per-assistenza-personale-continuativa.html" TargetMode="External"/><Relationship Id="rId2" Type="http://schemas.openxmlformats.org/officeDocument/2006/relationships/hyperlink" Target="https://www.inail.it/cs/internet/attivita/prestazioni/prestazioni-economiche/indennita-giornaliera-per-inabilita-temporanea-assoluta.html" TargetMode="External"/><Relationship Id="rId1" Type="http://schemas.openxmlformats.org/officeDocument/2006/relationships/slideLayout" Target="../slideLayouts/slideLayout14.xml"/><Relationship Id="rId6" Type="http://schemas.openxmlformats.org/officeDocument/2006/relationships/hyperlink" Target="https://www.inail.it/cs/internet/attivita/prestazioni/prestazioni-economiche/integrazione-della-rendita-diretta.html" TargetMode="External"/><Relationship Id="rId11" Type="http://schemas.openxmlformats.org/officeDocument/2006/relationships/hyperlink" Target="https://www.inail.it/cs/internet/attivita/prestazioni/prestazioni-economiche/assegno-funerario.html" TargetMode="External"/><Relationship Id="rId5" Type="http://schemas.openxmlformats.org/officeDocument/2006/relationships/hyperlink" Target="https://www.inail.it/cs/internet/attivita/prestazioni/prestazioni-economiche/rendita-diretta-per-inabilita-permanente.html" TargetMode="External"/><Relationship Id="rId10" Type="http://schemas.openxmlformats.org/officeDocument/2006/relationships/hyperlink" Target="https://www.inail.it/cs/internet/attivita/prestazioni/prestazioni-economiche/beneficio-una-tantum-ai-superstiti-di-infortuni-mortali.html" TargetMode="External"/><Relationship Id="rId4" Type="http://schemas.openxmlformats.org/officeDocument/2006/relationships/hyperlink" Target="https://www.inail.it/cs/internet/attivita/prestazioni/prestazioni-economiche/indennizzo-in-rendita-per-la-menomazione-integrita-psicofisica.html" TargetMode="External"/><Relationship Id="rId9" Type="http://schemas.openxmlformats.org/officeDocument/2006/relationships/hyperlink" Target="https://www.inail.it/cs/internet/attivita/prestazioni/prestazioni-economiche/rendita-ai-superstiti.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hyperlink" Target="https://www.inail.it/cs/internet/attivita/prestazioni/prestazioni-economiche/prestazioni-per-infortunio-in-ambito-domestico.html" TargetMode="External"/><Relationship Id="rId3" Type="http://schemas.openxmlformats.org/officeDocument/2006/relationships/hyperlink" Target="https://www.inail.it/cs/internet/attivita/prestazioni/prestazioni-economiche/tutela-vittime-esposizione-amianto-non-professionale.html" TargetMode="External"/><Relationship Id="rId7" Type="http://schemas.openxmlformats.org/officeDocument/2006/relationships/hyperlink" Target="https://www.inail.it/cs/internet/attivita/prestazioni/prestazioni-economiche/indennita-marittimi-temporaneamente-inidonei-alla-navigazione.html" TargetMode="External"/><Relationship Id="rId2" Type="http://schemas.openxmlformats.org/officeDocument/2006/relationships/hyperlink" Target="https://www.inail.it/cs/internet/attivita/prestazioni/prestazioni-economiche/prestazione-aggiuntiva-alla-rendita-per-le-vittime-amianto.html" TargetMode="External"/><Relationship Id="rId1" Type="http://schemas.openxmlformats.org/officeDocument/2006/relationships/slideLayout" Target="../slideLayouts/slideLayout14.xml"/><Relationship Id="rId6" Type="http://schemas.openxmlformats.org/officeDocument/2006/relationships/hyperlink" Target="https://www.inail.it/cs/internet/attivita/prestazioni/prestazioni-economiche/brevetto-e-distintivo-onore.html" TargetMode="External"/><Relationship Id="rId5" Type="http://schemas.openxmlformats.org/officeDocument/2006/relationships/hyperlink" Target="https://www.inail.it/cs/internet/attivita/prestazioni/prestazioni-economiche/erogazione-integrativa-di-fine-anno.html" TargetMode="External"/><Relationship Id="rId4" Type="http://schemas.openxmlformats.org/officeDocument/2006/relationships/hyperlink" Target="https://www.inail.it/cs/internet/attivita/prestazioni/prestazioni-economiche/assegno-di-incollocabilita.html" TargetMode="Externa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2.jpe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34.jpeg"/></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jpg"/></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gif"/></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3" y="1236805"/>
            <a:ext cx="2034712" cy="4413188"/>
          </a:xfrm>
          <a:prstGeom prst="rect">
            <a:avLst/>
          </a:prstGeom>
        </p:spPr>
      </p:pic>
      <p:sp>
        <p:nvSpPr>
          <p:cNvPr id="8" name="CasellaDiTesto 7"/>
          <p:cNvSpPr txBox="1"/>
          <p:nvPr/>
        </p:nvSpPr>
        <p:spPr>
          <a:xfrm>
            <a:off x="3377754" y="2978073"/>
            <a:ext cx="5605264" cy="1338828"/>
          </a:xfrm>
          <a:prstGeom prst="rect">
            <a:avLst/>
          </a:prstGeom>
          <a:noFill/>
        </p:spPr>
        <p:txBody>
          <a:bodyPr wrap="square" rtlCol="0">
            <a:spAutoFit/>
          </a:bodyPr>
          <a:lstStyle/>
          <a:p>
            <a:pPr defTabSz="685800"/>
            <a:r>
              <a:rPr lang="it-IT" sz="2700" b="1" dirty="0">
                <a:solidFill>
                  <a:prstClr val="black"/>
                </a:solidFill>
                <a:latin typeface="Calibri" panose="020F0502020204030204"/>
              </a:rPr>
              <a:t>Aspetti medico-legali delle tutele del</a:t>
            </a:r>
          </a:p>
          <a:p>
            <a:pPr defTabSz="685800"/>
            <a:r>
              <a:rPr lang="it-IT" sz="2700" dirty="0">
                <a:solidFill>
                  <a:prstClr val="black"/>
                </a:solidFill>
                <a:latin typeface="Calibri" panose="020F0502020204030204"/>
              </a:rPr>
              <a:t>“</a:t>
            </a:r>
            <a:r>
              <a:rPr lang="it-IT" sz="2700" b="1" i="1" dirty="0">
                <a:solidFill>
                  <a:srgbClr val="7030A0"/>
                </a:solidFill>
                <a:latin typeface="Calibri" panose="020F0502020204030204"/>
              </a:rPr>
              <a:t>cittadino pubblico dipendente</a:t>
            </a:r>
            <a:r>
              <a:rPr lang="it-IT" sz="2700" dirty="0">
                <a:solidFill>
                  <a:prstClr val="black"/>
                </a:solidFill>
                <a:latin typeface="Calibri" panose="020F0502020204030204"/>
              </a:rPr>
              <a:t>”</a:t>
            </a:r>
          </a:p>
          <a:p>
            <a:pPr defTabSz="685800"/>
            <a:r>
              <a:rPr lang="it-IT" sz="2700" b="1" dirty="0">
                <a:solidFill>
                  <a:prstClr val="black"/>
                </a:solidFill>
                <a:latin typeface="Calibri" panose="020F0502020204030204"/>
              </a:rPr>
              <a:t>di competenza INPS</a:t>
            </a:r>
          </a:p>
        </p:txBody>
      </p:sp>
      <p:pic>
        <p:nvPicPr>
          <p:cNvPr id="9" name="Immagine 8"/>
          <p:cNvPicPr>
            <a:picLocks noChangeAspect="1"/>
          </p:cNvPicPr>
          <p:nvPr/>
        </p:nvPicPr>
        <p:blipFill>
          <a:blip r:embed="rId3"/>
          <a:stretch>
            <a:fillRect/>
          </a:stretch>
        </p:blipFill>
        <p:spPr>
          <a:xfrm>
            <a:off x="2962407" y="1221867"/>
            <a:ext cx="2800000" cy="1357143"/>
          </a:xfrm>
          <a:prstGeom prst="rect">
            <a:avLst/>
          </a:prstGeom>
          <a:effectLst>
            <a:outerShdw blurRad="50800" dist="38100" dir="2700000" algn="tl" rotWithShape="0">
              <a:prstClr val="black">
                <a:alpha val="40000"/>
              </a:prstClr>
            </a:outerShdw>
          </a:effectLst>
        </p:spPr>
      </p:pic>
      <p:sp>
        <p:nvSpPr>
          <p:cNvPr id="10" name="Titolo 9"/>
          <p:cNvSpPr>
            <a:spLocks noGrp="1"/>
          </p:cNvSpPr>
          <p:nvPr>
            <p:ph type="ctrTitle"/>
          </p:nvPr>
        </p:nvSpPr>
        <p:spPr>
          <a:xfrm>
            <a:off x="3380210" y="4494990"/>
            <a:ext cx="3030794" cy="583732"/>
          </a:xfrm>
        </p:spPr>
        <p:txBody>
          <a:bodyPr>
            <a:normAutofit/>
          </a:bodyPr>
          <a:lstStyle/>
          <a:p>
            <a:pPr algn="l"/>
            <a:r>
              <a:rPr lang="it-IT" sz="1800" b="1" dirty="0">
                <a:solidFill>
                  <a:srgbClr val="0070C0"/>
                </a:solidFill>
              </a:rPr>
              <a:t>Oscar Petruzzella</a:t>
            </a:r>
            <a:r>
              <a:rPr lang="it-IT" sz="1200" b="1" dirty="0">
                <a:solidFill>
                  <a:srgbClr val="0070C0"/>
                </a:solidFill>
              </a:rPr>
              <a:t/>
            </a:r>
            <a:br>
              <a:rPr lang="it-IT" sz="1200" b="1" dirty="0">
                <a:solidFill>
                  <a:srgbClr val="0070C0"/>
                </a:solidFill>
              </a:rPr>
            </a:br>
            <a:r>
              <a:rPr lang="it-IT" sz="1200" b="1" dirty="0">
                <a:solidFill>
                  <a:srgbClr val="0070C0"/>
                </a:solidFill>
              </a:rPr>
              <a:t>Responsabile U. O. C. Medico legale Salerno</a:t>
            </a:r>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4085">
            <a:off x="6677870" y="4299499"/>
            <a:ext cx="1971675" cy="1307306"/>
          </a:xfrm>
          <a:prstGeom prst="rect">
            <a:avLst/>
          </a:prstGeom>
          <a:effectLst>
            <a:softEdge rad="317500"/>
          </a:effectLst>
        </p:spPr>
      </p:pic>
    </p:spTree>
    <p:extLst>
      <p:ext uri="{BB962C8B-B14F-4D97-AF65-F5344CB8AC3E}">
        <p14:creationId xmlns:p14="http://schemas.microsoft.com/office/powerpoint/2010/main" val="355236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517530" y="2879381"/>
            <a:ext cx="5581358" cy="534720"/>
          </a:xfrm>
        </p:spPr>
        <p:txBody>
          <a:bodyPr>
            <a:noAutofit/>
          </a:bodyPr>
          <a:lstStyle/>
          <a:p>
            <a:pPr algn="r">
              <a:lnSpc>
                <a:spcPct val="100000"/>
              </a:lnSpc>
              <a:spcBef>
                <a:spcPts val="0"/>
              </a:spcBef>
            </a:pPr>
            <a:r>
              <a:rPr lang="it-IT" sz="1350" dirty="0"/>
              <a:t>Se migliaia di P.C. e portatili sono stabilmente collegati per scambiare conti-</a:t>
            </a:r>
            <a:r>
              <a:rPr lang="it-IT" sz="1350" dirty="0" err="1"/>
              <a:t>nuamente</a:t>
            </a:r>
            <a:r>
              <a:rPr lang="it-IT" sz="1350" dirty="0"/>
              <a:t> dati, il rischio di malfunzionamenti o di intrusioni è elevatissimo!</a:t>
            </a:r>
          </a:p>
        </p:txBody>
      </p:sp>
      <p:sp>
        <p:nvSpPr>
          <p:cNvPr id="9" name="Titolo 1"/>
          <p:cNvSpPr txBox="1">
            <a:spLocks/>
          </p:cNvSpPr>
          <p:nvPr/>
        </p:nvSpPr>
        <p:spPr>
          <a:xfrm>
            <a:off x="1093538" y="1101601"/>
            <a:ext cx="6858000" cy="28785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00000"/>
              </a:lnSpc>
            </a:pPr>
            <a:r>
              <a:rPr lang="it-IT" sz="1350" dirty="0">
                <a:solidFill>
                  <a:prstClr val="black">
                    <a:lumMod val="65000"/>
                    <a:lumOff val="35000"/>
                  </a:prstClr>
                </a:solidFill>
                <a:latin typeface="Calibri Light" panose="020F0302020204030204"/>
              </a:rPr>
              <a:t>Sicurezza informatica nelle attività medico legali INPS</a:t>
            </a:r>
          </a:p>
        </p:txBody>
      </p:sp>
      <p:sp>
        <p:nvSpPr>
          <p:cNvPr id="7" name="Titolo 6"/>
          <p:cNvSpPr>
            <a:spLocks noGrp="1"/>
          </p:cNvSpPr>
          <p:nvPr>
            <p:ph type="ctrTitle"/>
          </p:nvPr>
        </p:nvSpPr>
        <p:spPr>
          <a:xfrm>
            <a:off x="483255" y="1786791"/>
            <a:ext cx="6490804" cy="980150"/>
          </a:xfrm>
        </p:spPr>
        <p:txBody>
          <a:bodyPr>
            <a:noAutofit/>
          </a:bodyPr>
          <a:lstStyle/>
          <a:p>
            <a:pPr algn="l">
              <a:spcAft>
                <a:spcPts val="225"/>
              </a:spcAft>
            </a:pPr>
            <a:r>
              <a:rPr lang="it-IT" sz="1350" dirty="0">
                <a:latin typeface="+mn-lt"/>
              </a:rPr>
              <a:t>I vari principi su cui devono essere </a:t>
            </a:r>
            <a:r>
              <a:rPr lang="it-IT" sz="1350" dirty="0"/>
              <a:t>configurat</a:t>
            </a:r>
            <a:r>
              <a:rPr lang="it-IT" sz="1350" dirty="0">
                <a:latin typeface="+mn-lt"/>
              </a:rPr>
              <a:t>i i sistemi di </a:t>
            </a:r>
            <a:r>
              <a:rPr lang="it-IT" sz="1350" b="1" i="1" dirty="0">
                <a:solidFill>
                  <a:srgbClr val="C00000"/>
                </a:solidFill>
                <a:latin typeface="+mn-lt"/>
              </a:rPr>
              <a:t>Information and </a:t>
            </a:r>
            <a:r>
              <a:rPr lang="it-IT" sz="1350" b="1" i="1" dirty="0" err="1">
                <a:solidFill>
                  <a:srgbClr val="C00000"/>
                </a:solidFill>
                <a:latin typeface="+mn-lt"/>
              </a:rPr>
              <a:t>Communication</a:t>
            </a:r>
            <a:r>
              <a:rPr lang="it-IT" sz="1350" b="1" i="1" dirty="0">
                <a:solidFill>
                  <a:srgbClr val="C00000"/>
                </a:solidFill>
                <a:latin typeface="+mn-lt"/>
              </a:rPr>
              <a:t> Technologies</a:t>
            </a:r>
            <a:r>
              <a:rPr lang="it-IT" sz="1350" dirty="0">
                <a:latin typeface="+mn-lt"/>
              </a:rPr>
              <a:t> (I.C.T.) tendono a confliggere:</a:t>
            </a:r>
            <a:br>
              <a:rPr lang="it-IT" sz="1350" dirty="0">
                <a:latin typeface="+mn-lt"/>
              </a:rPr>
            </a:br>
            <a:r>
              <a:rPr lang="it-IT" sz="1350" dirty="0">
                <a:latin typeface="+mn-lt"/>
              </a:rPr>
              <a:t>a) </a:t>
            </a:r>
            <a:r>
              <a:rPr lang="it-IT" sz="1350" b="1" dirty="0">
                <a:latin typeface="+mn-lt"/>
              </a:rPr>
              <a:t>esattezza</a:t>
            </a:r>
            <a:r>
              <a:rPr lang="it-IT" sz="1350" dirty="0">
                <a:latin typeface="+mn-lt"/>
              </a:rPr>
              <a:t>: i dati custoditi devono essere modificati o eliminati solo dai soggetti abilitati</a:t>
            </a:r>
            <a:br>
              <a:rPr lang="it-IT" sz="1350" dirty="0">
                <a:latin typeface="+mn-lt"/>
              </a:rPr>
            </a:br>
            <a:r>
              <a:rPr lang="it-IT" sz="1350" dirty="0">
                <a:latin typeface="+mn-lt"/>
              </a:rPr>
              <a:t>b) </a:t>
            </a:r>
            <a:r>
              <a:rPr lang="it-IT" sz="1350" b="1" dirty="0">
                <a:latin typeface="+mn-lt"/>
              </a:rPr>
              <a:t>accessibilità</a:t>
            </a:r>
            <a:r>
              <a:rPr lang="it-IT" sz="1350" dirty="0">
                <a:latin typeface="+mn-lt"/>
              </a:rPr>
              <a:t>: i dati devono essere fruiti dai cittadini fuori dalle Amministrazioni Digitali</a:t>
            </a:r>
            <a:br>
              <a:rPr lang="it-IT" sz="1350" dirty="0">
                <a:latin typeface="+mn-lt"/>
              </a:rPr>
            </a:br>
            <a:r>
              <a:rPr lang="it-IT" sz="1350" dirty="0">
                <a:latin typeface="+mn-lt"/>
              </a:rPr>
              <a:t>c) </a:t>
            </a:r>
            <a:r>
              <a:rPr lang="it-IT" sz="1350" b="1" dirty="0">
                <a:latin typeface="+mn-lt"/>
              </a:rPr>
              <a:t>riservatezza</a:t>
            </a:r>
            <a:r>
              <a:rPr lang="it-IT" sz="1350" dirty="0">
                <a:latin typeface="+mn-lt"/>
              </a:rPr>
              <a:t>: le connessioni devono essere protette dagli accessi non autorizzati.</a:t>
            </a:r>
          </a:p>
        </p:txBody>
      </p:sp>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906" y="1849572"/>
            <a:ext cx="1793081" cy="1435894"/>
          </a:xfrm>
          <a:prstGeom prst="rect">
            <a:avLst/>
          </a:prstGeom>
          <a:ln>
            <a:solidFill>
              <a:schemeClr val="accent1"/>
            </a:solidFill>
          </a:ln>
        </p:spPr>
      </p:pic>
      <p:sp>
        <p:nvSpPr>
          <p:cNvPr id="13" name="CasellaDiTesto 12"/>
          <p:cNvSpPr txBox="1"/>
          <p:nvPr/>
        </p:nvSpPr>
        <p:spPr>
          <a:xfrm>
            <a:off x="483255" y="3474682"/>
            <a:ext cx="8294985" cy="1754326"/>
          </a:xfrm>
          <a:prstGeom prst="rect">
            <a:avLst/>
          </a:prstGeom>
          <a:noFill/>
        </p:spPr>
        <p:txBody>
          <a:bodyPr wrap="square" rtlCol="0">
            <a:spAutoFit/>
          </a:bodyPr>
          <a:lstStyle/>
          <a:p>
            <a:pPr defTabSz="685800"/>
            <a:r>
              <a:rPr lang="it-IT" sz="1350" dirty="0">
                <a:solidFill>
                  <a:prstClr val="black"/>
                </a:solidFill>
                <a:latin typeface="Calibri" panose="020F0502020204030204"/>
              </a:rPr>
              <a:t>Le </a:t>
            </a:r>
            <a:r>
              <a:rPr lang="it-IT" sz="1350" i="1" dirty="0" err="1">
                <a:solidFill>
                  <a:prstClr val="black"/>
                </a:solidFill>
                <a:latin typeface="Calibri" panose="020F0502020204030204"/>
              </a:rPr>
              <a:t>policies</a:t>
            </a:r>
            <a:r>
              <a:rPr lang="it-IT" sz="1350" dirty="0">
                <a:solidFill>
                  <a:prstClr val="black"/>
                </a:solidFill>
                <a:latin typeface="Calibri" panose="020F0502020204030204"/>
              </a:rPr>
              <a:t> di sicurezza informatica sono ulteriore fonte di complessità delle Strutture socio-sanitarie e richiedono supplementari sforzi ai medici, perché imbattono spesso in conflitti di abilitazioni e di profilatura nell’uso degli applicativi informatici per:</a:t>
            </a:r>
          </a:p>
          <a:p>
            <a:pPr algn="just" defTabSz="685800"/>
            <a:r>
              <a:rPr lang="it-IT" sz="1350" dirty="0">
                <a:solidFill>
                  <a:prstClr val="black"/>
                </a:solidFill>
                <a:latin typeface="Calibri" panose="020F0502020204030204"/>
              </a:rPr>
              <a:t>- </a:t>
            </a:r>
            <a:r>
              <a:rPr lang="it-IT" sz="1350" b="1" dirty="0">
                <a:solidFill>
                  <a:srgbClr val="002060"/>
                </a:solidFill>
                <a:latin typeface="Calibri" panose="020F0502020204030204"/>
              </a:rPr>
              <a:t>rapporto di lavoro </a:t>
            </a:r>
            <a:r>
              <a:rPr lang="it-IT" sz="1350" dirty="0">
                <a:solidFill>
                  <a:prstClr val="black"/>
                </a:solidFill>
                <a:latin typeface="Calibri" panose="020F0502020204030204"/>
              </a:rPr>
              <a:t>(</a:t>
            </a:r>
            <a:r>
              <a:rPr lang="it-IT" sz="1350" dirty="0" err="1">
                <a:solidFill>
                  <a:prstClr val="black"/>
                </a:solidFill>
                <a:latin typeface="Calibri" panose="020F0502020204030204"/>
              </a:rPr>
              <a:t>dipend</a:t>
            </a:r>
            <a:r>
              <a:rPr lang="it-IT" sz="1350" dirty="0">
                <a:solidFill>
                  <a:prstClr val="black"/>
                </a:solidFill>
                <a:latin typeface="Calibri" panose="020F0502020204030204"/>
              </a:rPr>
              <a:t>. a t. indeterminato, convenzionato precario, consulente esterno,..) </a:t>
            </a:r>
          </a:p>
          <a:p>
            <a:pPr defTabSz="685800"/>
            <a:r>
              <a:rPr lang="it-IT" sz="1350" dirty="0">
                <a:solidFill>
                  <a:prstClr val="black"/>
                </a:solidFill>
                <a:latin typeface="Calibri" panose="020F0502020204030204"/>
              </a:rPr>
              <a:t>- </a:t>
            </a:r>
            <a:r>
              <a:rPr lang="it-IT" sz="1350" b="1" dirty="0">
                <a:solidFill>
                  <a:srgbClr val="002060"/>
                </a:solidFill>
                <a:latin typeface="Calibri" panose="020F0502020204030204"/>
              </a:rPr>
              <a:t>specializzazione</a:t>
            </a:r>
            <a:r>
              <a:rPr lang="it-IT" sz="1350" dirty="0">
                <a:solidFill>
                  <a:prstClr val="black"/>
                </a:solidFill>
                <a:latin typeface="Calibri" panose="020F0502020204030204"/>
              </a:rPr>
              <a:t> (medico, infermiere, tecnico </a:t>
            </a:r>
            <a:r>
              <a:rPr lang="it-IT" sz="1350" dirty="0" err="1">
                <a:solidFill>
                  <a:prstClr val="black"/>
                </a:solidFill>
                <a:latin typeface="Calibri" panose="020F0502020204030204"/>
              </a:rPr>
              <a:t>sanit</a:t>
            </a:r>
            <a:r>
              <a:rPr lang="it-IT" sz="1350" dirty="0">
                <a:solidFill>
                  <a:prstClr val="black"/>
                </a:solidFill>
                <a:latin typeface="Calibri" panose="020F0502020204030204"/>
              </a:rPr>
              <a:t>., </a:t>
            </a:r>
            <a:r>
              <a:rPr lang="it-IT" sz="1350" dirty="0" err="1">
                <a:solidFill>
                  <a:prstClr val="black"/>
                </a:solidFill>
                <a:latin typeface="Calibri" panose="020F0502020204030204"/>
              </a:rPr>
              <a:t>operat</a:t>
            </a:r>
            <a:r>
              <a:rPr lang="it-IT" sz="1350" dirty="0">
                <a:solidFill>
                  <a:prstClr val="black"/>
                </a:solidFill>
                <a:latin typeface="Calibri" panose="020F0502020204030204"/>
              </a:rPr>
              <a:t>. socio-</a:t>
            </a:r>
            <a:r>
              <a:rPr lang="it-IT" sz="1350" dirty="0" err="1">
                <a:solidFill>
                  <a:prstClr val="black"/>
                </a:solidFill>
                <a:latin typeface="Calibri" panose="020F0502020204030204"/>
              </a:rPr>
              <a:t>sanit</a:t>
            </a:r>
            <a:r>
              <a:rPr lang="it-IT" sz="1350" dirty="0">
                <a:solidFill>
                  <a:prstClr val="black"/>
                </a:solidFill>
                <a:latin typeface="Calibri" panose="020F0502020204030204"/>
              </a:rPr>
              <a:t>., impiegato, dirigente,..)</a:t>
            </a:r>
          </a:p>
          <a:p>
            <a:pPr defTabSz="685800"/>
            <a:r>
              <a:rPr lang="it-IT" sz="1350" dirty="0">
                <a:solidFill>
                  <a:prstClr val="black"/>
                </a:solidFill>
                <a:latin typeface="Calibri" panose="020F0502020204030204"/>
              </a:rPr>
              <a:t>- vincoli </a:t>
            </a:r>
            <a:r>
              <a:rPr lang="it-IT" sz="1350" b="1" dirty="0">
                <a:solidFill>
                  <a:srgbClr val="002060"/>
                </a:solidFill>
                <a:latin typeface="Calibri" panose="020F0502020204030204"/>
              </a:rPr>
              <a:t>normativi</a:t>
            </a:r>
            <a:r>
              <a:rPr lang="it-IT" sz="1350" dirty="0">
                <a:solidFill>
                  <a:prstClr val="black"/>
                </a:solidFill>
                <a:latin typeface="Calibri" panose="020F0502020204030204"/>
              </a:rPr>
              <a:t> (accesso ai ‘</a:t>
            </a:r>
            <a:r>
              <a:rPr lang="it-IT" sz="1350" i="1" dirty="0">
                <a:solidFill>
                  <a:prstClr val="black"/>
                </a:solidFill>
                <a:latin typeface="Calibri" panose="020F0502020204030204"/>
              </a:rPr>
              <a:t>dati sensibili</a:t>
            </a:r>
            <a:r>
              <a:rPr lang="it-IT" sz="1350" dirty="0">
                <a:solidFill>
                  <a:prstClr val="black"/>
                </a:solidFill>
                <a:latin typeface="Calibri" panose="020F0502020204030204"/>
              </a:rPr>
              <a:t>’, potestà certificativa, ..),</a:t>
            </a:r>
          </a:p>
          <a:p>
            <a:pPr defTabSz="685800"/>
            <a:r>
              <a:rPr lang="it-IT" sz="1350" dirty="0">
                <a:solidFill>
                  <a:prstClr val="black"/>
                </a:solidFill>
                <a:latin typeface="Calibri" panose="020F0502020204030204"/>
              </a:rPr>
              <a:t>- </a:t>
            </a:r>
            <a:r>
              <a:rPr lang="it-IT" sz="1350" b="1" dirty="0">
                <a:solidFill>
                  <a:srgbClr val="002060"/>
                </a:solidFill>
                <a:latin typeface="Calibri" panose="020F0502020204030204"/>
              </a:rPr>
              <a:t>interdipendenza</a:t>
            </a:r>
            <a:r>
              <a:rPr lang="it-IT" sz="1350" dirty="0">
                <a:solidFill>
                  <a:prstClr val="black"/>
                </a:solidFill>
                <a:latin typeface="Calibri" panose="020F0502020204030204"/>
              </a:rPr>
              <a:t> del lavoro (supervisori, gruppi di lavoro interdisciplinari, attività collegiale, ..),</a:t>
            </a:r>
          </a:p>
          <a:p>
            <a:pPr defTabSz="685800"/>
            <a:r>
              <a:rPr lang="it-IT" sz="1350" dirty="0">
                <a:solidFill>
                  <a:prstClr val="black"/>
                </a:solidFill>
                <a:latin typeface="Calibri" panose="020F0502020204030204"/>
              </a:rPr>
              <a:t>- aggiornamento delle </a:t>
            </a:r>
            <a:r>
              <a:rPr lang="it-IT" sz="1350" b="1" dirty="0">
                <a:solidFill>
                  <a:srgbClr val="002060"/>
                </a:solidFill>
                <a:latin typeface="Calibri" panose="020F0502020204030204"/>
              </a:rPr>
              <a:t>apparecchiature</a:t>
            </a:r>
            <a:r>
              <a:rPr lang="it-IT" sz="1350" dirty="0">
                <a:solidFill>
                  <a:prstClr val="black"/>
                </a:solidFill>
                <a:latin typeface="Calibri" panose="020F0502020204030204"/>
              </a:rPr>
              <a:t> (spesa dell’acquisto, appalti di manutenzione, ..)</a:t>
            </a:r>
          </a:p>
        </p:txBody>
      </p:sp>
    </p:spTree>
    <p:extLst>
      <p:ext uri="{BB962C8B-B14F-4D97-AF65-F5344CB8AC3E}">
        <p14:creationId xmlns:p14="http://schemas.microsoft.com/office/powerpoint/2010/main" val="20321145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21"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222"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23"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24"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225" name="Titolo 1"/>
          <p:cNvSpPr txBox="1"/>
          <p:nvPr/>
        </p:nvSpPr>
        <p:spPr>
          <a:xfrm>
            <a:off x="99157" y="1820660"/>
            <a:ext cx="8686801" cy="84899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886968" rtl="0" eaLnBrk="1" fontAlgn="auto" latinLnBrk="0" hangingPunct="0">
              <a:lnSpc>
                <a:spcPct val="80000"/>
              </a:lnSpc>
              <a:spcBef>
                <a:spcPts val="0"/>
              </a:spcBef>
              <a:spcAft>
                <a:spcPts val="0"/>
              </a:spcAft>
              <a:buClrTx/>
              <a:buSzTx/>
              <a:buFontTx/>
              <a:buNone/>
              <a:tabLst/>
              <a:defRPr sz="2813"/>
            </a:pPr>
            <a:r>
              <a:rPr kumimoji="0" sz="2813" b="0" i="0" u="none" strike="noStrike" kern="0" cap="none" spc="0" normalizeH="0" baseline="0" noProof="0">
                <a:ln>
                  <a:noFill/>
                </a:ln>
                <a:solidFill>
                  <a:srgbClr val="000000"/>
                </a:solidFill>
                <a:effectLst/>
                <a:uLnTx/>
                <a:uFillTx/>
                <a:latin typeface="Calibri"/>
                <a:cs typeface="Calibri"/>
                <a:sym typeface="Calibri"/>
              </a:rPr>
              <a:t>L’idoneità deve avere una duplice finalità:</a:t>
            </a:r>
            <a:br>
              <a:rPr kumimoji="0" sz="2813" b="0" i="0" u="none" strike="noStrike" kern="0" cap="none" spc="0" normalizeH="0" baseline="0" noProof="0">
                <a:ln>
                  <a:noFill/>
                </a:ln>
                <a:solidFill>
                  <a:srgbClr val="000000"/>
                </a:solidFill>
                <a:effectLst/>
                <a:uLnTx/>
                <a:uFillTx/>
                <a:latin typeface="Calibri"/>
                <a:cs typeface="Calibri"/>
                <a:sym typeface="Calibri"/>
              </a:rPr>
            </a:br>
            <a:endParaRPr kumimoji="0" sz="2813" b="0" i="0" u="none" strike="noStrike" kern="0" cap="none" spc="0" normalizeH="0" baseline="0" noProof="0">
              <a:ln>
                <a:noFill/>
              </a:ln>
              <a:solidFill>
                <a:srgbClr val="000000"/>
              </a:solidFill>
              <a:effectLst/>
              <a:uLnTx/>
              <a:uFillTx/>
              <a:latin typeface="Calibri"/>
              <a:cs typeface="Calibri"/>
              <a:sym typeface="Calibri"/>
            </a:endParaRPr>
          </a:p>
        </p:txBody>
      </p:sp>
      <p:sp>
        <p:nvSpPr>
          <p:cNvPr id="226" name="Segnaposto contenuto 2"/>
          <p:cNvSpPr txBox="1"/>
          <p:nvPr/>
        </p:nvSpPr>
        <p:spPr>
          <a:xfrm>
            <a:off x="358042" y="2259982"/>
            <a:ext cx="8427916" cy="452596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0" marR="0" lvl="0" indent="0" algn="just" defTabSz="877823" rtl="0" eaLnBrk="1" fontAlgn="auto" latinLnBrk="0" hangingPunct="0">
              <a:lnSpc>
                <a:spcPct val="80000"/>
              </a:lnSpc>
              <a:spcBef>
                <a:spcPts val="500"/>
              </a:spcBef>
              <a:spcAft>
                <a:spcPts val="0"/>
              </a:spcAft>
              <a:buClr>
                <a:srgbClr val="C00000"/>
              </a:buClr>
              <a:buSzPct val="100000"/>
              <a:buFontTx/>
              <a:buNone/>
              <a:tabLst/>
              <a:defRPr sz="2112">
                <a:solidFill>
                  <a:srgbClr val="0D0D0D"/>
                </a:solidFill>
              </a:defRPr>
            </a:pPr>
            <a:r>
              <a:rPr kumimoji="0" sz="2112" b="0" i="0" u="none" strike="noStrike" kern="0" cap="none" spc="0" normalizeH="0" baseline="0" noProof="0" dirty="0" err="1">
                <a:ln>
                  <a:noFill/>
                </a:ln>
                <a:solidFill>
                  <a:srgbClr val="C00000"/>
                </a:solidFill>
                <a:effectLst/>
                <a:uLnTx/>
                <a:uFillTx/>
                <a:latin typeface="Calibri"/>
                <a:cs typeface="Calibri"/>
                <a:sym typeface="Calibri"/>
              </a:rPr>
              <a:t>Preventiva</a:t>
            </a:r>
            <a:r>
              <a:rPr kumimoji="0" sz="2112" b="0" i="0" u="none" strike="noStrike" kern="0" cap="none" spc="0" normalizeH="0" baseline="0" noProof="0" dirty="0">
                <a:ln>
                  <a:noFill/>
                </a:ln>
                <a:solidFill>
                  <a:srgbClr val="C00000"/>
                </a:solidFill>
                <a:effectLst/>
                <a:uLnTx/>
                <a:uFillTx/>
                <a:latin typeface="Calibri"/>
                <a:cs typeface="Calibri"/>
                <a:sym typeface="Calibri"/>
              </a:rPr>
              <a:t>: </a:t>
            </a: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a:ln>
                  <a:noFill/>
                </a:ln>
                <a:solidFill>
                  <a:srgbClr val="0D0D0D"/>
                </a:solidFill>
                <a:effectLst/>
                <a:uLnTx/>
                <a:uFillTx/>
                <a:latin typeface="Calibri"/>
                <a:cs typeface="Calibri"/>
                <a:sym typeface="Calibri"/>
              </a:rPr>
              <a:t>È </a:t>
            </a:r>
            <a:r>
              <a:rPr kumimoji="0" sz="1536" b="0" i="0" u="none" strike="noStrike" kern="0" cap="none" spc="0" normalizeH="0" baseline="0" noProof="0" dirty="0" err="1">
                <a:ln>
                  <a:noFill/>
                </a:ln>
                <a:solidFill>
                  <a:srgbClr val="0D0D0D"/>
                </a:solidFill>
                <a:effectLst/>
                <a:uLnTx/>
                <a:uFillTx/>
                <a:latin typeface="Calibri"/>
                <a:cs typeface="Calibri"/>
                <a:sym typeface="Calibri"/>
              </a:rPr>
              <a:t>rivolta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alla</a:t>
            </a:r>
            <a:r>
              <a:rPr kumimoji="0" sz="1536" b="0" i="0" u="none" strike="noStrike" kern="0" cap="none" spc="0" normalizeH="0" baseline="0" noProof="0" dirty="0">
                <a:ln>
                  <a:noFill/>
                </a:ln>
                <a:solidFill>
                  <a:srgbClr val="0D0D0D"/>
                </a:solidFill>
                <a:effectLst/>
                <a:uLnTx/>
                <a:uFillTx/>
                <a:latin typeface="Calibri"/>
                <a:cs typeface="Calibri"/>
                <a:sym typeface="Calibri"/>
              </a:rPr>
              <a:t> tutela </a:t>
            </a:r>
            <a:r>
              <a:rPr kumimoji="0" sz="1536" b="0" i="0" u="none" strike="noStrike" kern="0" cap="none" spc="0" normalizeH="0" baseline="0" noProof="0" dirty="0" err="1">
                <a:ln>
                  <a:noFill/>
                </a:ln>
                <a:solidFill>
                  <a:srgbClr val="0D0D0D"/>
                </a:solidFill>
                <a:effectLst/>
                <a:uLnTx/>
                <a:uFillTx/>
                <a:latin typeface="Calibri"/>
                <a:cs typeface="Calibri"/>
                <a:sym typeface="Calibri"/>
              </a:rPr>
              <a:t>della</a:t>
            </a:r>
            <a:r>
              <a:rPr kumimoji="0" sz="1536" b="0" i="0" u="none" strike="noStrike" kern="0" cap="none" spc="0" normalizeH="0" baseline="0" noProof="0" dirty="0">
                <a:ln>
                  <a:noFill/>
                </a:ln>
                <a:solidFill>
                  <a:srgbClr val="0D0D0D"/>
                </a:solidFill>
                <a:effectLst/>
                <a:uLnTx/>
                <a:uFillTx/>
                <a:latin typeface="Calibri"/>
                <a:cs typeface="Calibri"/>
                <a:sym typeface="Calibri"/>
              </a:rPr>
              <a:t> salute del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lavoratore</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err="1">
                <a:ln>
                  <a:noFill/>
                </a:ln>
                <a:solidFill>
                  <a:srgbClr val="0D0D0D"/>
                </a:solidFill>
                <a:effectLst/>
                <a:uLnTx/>
                <a:uFillTx/>
                <a:latin typeface="Calibri"/>
                <a:cs typeface="Calibri"/>
                <a:sym typeface="Calibri"/>
              </a:rPr>
              <a:t>Viene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valutata</a:t>
            </a:r>
            <a:r>
              <a:rPr kumimoji="0" sz="1536" b="0" i="0" u="none" strike="noStrike" kern="0" cap="none" spc="0" normalizeH="0" baseline="0" noProof="0" dirty="0">
                <a:ln>
                  <a:noFill/>
                </a:ln>
                <a:solidFill>
                  <a:srgbClr val="0D0D0D"/>
                </a:solidFill>
                <a:effectLst/>
                <a:uLnTx/>
                <a:uFillTx/>
                <a:latin typeface="Calibri"/>
                <a:cs typeface="Calibri"/>
                <a:sym typeface="Calibri"/>
              </a:rPr>
              <a:t> dal medico </a:t>
            </a:r>
            <a:r>
              <a:rPr kumimoji="0" sz="1536" b="0" i="0" u="none" strike="noStrike" kern="0" cap="none" spc="0" normalizeH="0" baseline="0" noProof="0" dirty="0" err="1">
                <a:ln>
                  <a:noFill/>
                </a:ln>
                <a:solidFill>
                  <a:srgbClr val="0D0D0D"/>
                </a:solidFill>
                <a:effectLst/>
                <a:uLnTx/>
                <a:uFillTx/>
                <a:latin typeface="Calibri"/>
                <a:cs typeface="Calibri"/>
                <a:sym typeface="Calibri"/>
              </a:rPr>
              <a:t>competente</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a:ln>
                  <a:noFill/>
                </a:ln>
                <a:solidFill>
                  <a:srgbClr val="0D0D0D"/>
                </a:solidFill>
                <a:effectLst/>
                <a:uLnTx/>
                <a:uFillTx/>
                <a:latin typeface="Calibri"/>
                <a:cs typeface="Calibri"/>
                <a:sym typeface="Calibri"/>
              </a:rPr>
              <a:t>È </a:t>
            </a:r>
            <a:r>
              <a:rPr kumimoji="0" sz="1536" b="0" i="0" u="none" strike="noStrike" kern="0" cap="none" spc="0" normalizeH="0" baseline="0" noProof="0" dirty="0" err="1">
                <a:ln>
                  <a:noFill/>
                </a:ln>
                <a:solidFill>
                  <a:srgbClr val="0D0D0D"/>
                </a:solidFill>
                <a:effectLst/>
                <a:uLnTx/>
                <a:uFillTx/>
                <a:latin typeface="Calibri"/>
                <a:cs typeface="Calibri"/>
                <a:sym typeface="Calibri"/>
              </a:rPr>
              <a:t>finalizzata</a:t>
            </a:r>
            <a:r>
              <a:rPr kumimoji="0" sz="1536" b="0" i="0" u="none" strike="noStrike" kern="0" cap="none" spc="0" normalizeH="0" baseline="0" noProof="0" dirty="0">
                <a:ln>
                  <a:noFill/>
                </a:ln>
                <a:solidFill>
                  <a:srgbClr val="0D0D0D"/>
                </a:solidFill>
                <a:effectLst/>
                <a:uLnTx/>
                <a:uFillTx/>
                <a:latin typeface="Calibri"/>
                <a:cs typeface="Calibri"/>
                <a:sym typeface="Calibri"/>
              </a:rPr>
              <a:t> a </a:t>
            </a:r>
            <a:r>
              <a:rPr kumimoji="0" sz="1536" b="0" i="0" u="none" strike="noStrike" kern="0" cap="none" spc="0" normalizeH="0" baseline="0" noProof="0" dirty="0" err="1">
                <a:ln>
                  <a:noFill/>
                </a:ln>
                <a:solidFill>
                  <a:srgbClr val="0D0D0D"/>
                </a:solidFill>
                <a:effectLst/>
                <a:uLnTx/>
                <a:uFillTx/>
                <a:latin typeface="Calibri"/>
                <a:cs typeface="Calibri"/>
                <a:sym typeface="Calibri"/>
              </a:rPr>
              <a:t>valutare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l’idoneità</a:t>
            </a:r>
            <a:r>
              <a:rPr kumimoji="0" sz="1536" b="0" i="0" u="none" strike="noStrike" kern="0" cap="none" spc="0" normalizeH="0" baseline="0" noProof="0" dirty="0">
                <a:ln>
                  <a:noFill/>
                </a:ln>
                <a:solidFill>
                  <a:srgbClr val="0D0D0D"/>
                </a:solidFill>
                <a:effectLst/>
                <a:uLnTx/>
                <a:uFillTx/>
                <a:latin typeface="Calibri"/>
                <a:cs typeface="Calibri"/>
                <a:sym typeface="Calibri"/>
              </a:rPr>
              <a:t> del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lavoratore</a:t>
            </a:r>
            <a:r>
              <a:rPr kumimoji="0" sz="1536" b="0" i="0" u="none" strike="noStrike" kern="0" cap="none" spc="0" normalizeH="0" baseline="0" noProof="0" dirty="0">
                <a:ln>
                  <a:noFill/>
                </a:ln>
                <a:solidFill>
                  <a:srgbClr val="0D0D0D"/>
                </a:solidFill>
                <a:effectLst/>
                <a:uLnTx/>
                <a:uFillTx/>
                <a:latin typeface="Calibri"/>
                <a:cs typeface="Calibri"/>
                <a:sym typeface="Calibri"/>
              </a:rPr>
              <a:t> in </a:t>
            </a:r>
            <a:r>
              <a:rPr kumimoji="0" sz="1536" b="0" i="0" u="none" strike="noStrike" kern="0" cap="none" spc="0" normalizeH="0" baseline="0" noProof="0" dirty="0" err="1">
                <a:ln>
                  <a:noFill/>
                </a:ln>
                <a:solidFill>
                  <a:srgbClr val="0D0D0D"/>
                </a:solidFill>
                <a:effectLst/>
                <a:uLnTx/>
                <a:uFillTx/>
                <a:latin typeface="Calibri"/>
                <a:cs typeface="Calibri"/>
                <a:sym typeface="Calibri"/>
              </a:rPr>
              <a:t>rapporto</a:t>
            </a:r>
            <a:r>
              <a:rPr kumimoji="0" sz="1536" b="0" i="0" u="none" strike="noStrike" kern="0" cap="none" spc="0" normalizeH="0" baseline="0" noProof="0" dirty="0">
                <a:ln>
                  <a:noFill/>
                </a:ln>
                <a:solidFill>
                  <a:srgbClr val="0D0D0D"/>
                </a:solidFill>
                <a:effectLst/>
                <a:uLnTx/>
                <a:uFillTx/>
                <a:latin typeface="Calibri"/>
                <a:cs typeface="Calibri"/>
                <a:sym typeface="Calibri"/>
              </a:rPr>
              <a:t> ai </a:t>
            </a:r>
            <a:r>
              <a:rPr kumimoji="0" sz="1536" b="0" i="0" u="none" strike="noStrike" kern="0" cap="none" spc="0" normalizeH="0" baseline="0" noProof="0" dirty="0" err="1">
                <a:ln>
                  <a:noFill/>
                </a:ln>
                <a:solidFill>
                  <a:srgbClr val="0D0D0D"/>
                </a:solidFill>
                <a:effectLst/>
                <a:uLnTx/>
                <a:uFillTx/>
                <a:latin typeface="Calibri"/>
                <a:cs typeface="Calibri"/>
                <a:sym typeface="Calibri"/>
              </a:rPr>
              <a:t>rischi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lavorativi</a:t>
            </a:r>
            <a:r>
              <a:rPr kumimoji="0" sz="1536" b="0" i="0" u="none" strike="noStrike" kern="0" cap="none" spc="0" normalizeH="0" baseline="0" noProof="0" dirty="0">
                <a:ln>
                  <a:noFill/>
                </a:ln>
                <a:solidFill>
                  <a:srgbClr val="0D0D0D"/>
                </a:solidFill>
                <a:effectLst/>
                <a:uLnTx/>
                <a:uFillTx/>
                <a:latin typeface="Calibri"/>
                <a:cs typeface="Calibri"/>
                <a:sym typeface="Calibri"/>
              </a:rPr>
              <a:t> e ad </a:t>
            </a:r>
            <a:r>
              <a:rPr kumimoji="0" sz="1536" b="0" i="0" u="none" strike="noStrike" kern="0" cap="none" spc="0" normalizeH="0" baseline="0" noProof="0" dirty="0" err="1">
                <a:ln>
                  <a:noFill/>
                </a:ln>
                <a:solidFill>
                  <a:srgbClr val="0D0D0D"/>
                </a:solidFill>
                <a:effectLst/>
                <a:uLnTx/>
                <a:uFillTx/>
                <a:latin typeface="Calibri"/>
                <a:cs typeface="Calibri"/>
                <a:sym typeface="Calibri"/>
              </a:rPr>
              <a:t>indicare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eventuali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limitazioni</a:t>
            </a:r>
            <a:r>
              <a:rPr kumimoji="0" sz="1536" b="0" i="0" u="none" strike="noStrike" kern="0" cap="none" spc="0" normalizeH="0" baseline="0" noProof="0" dirty="0">
                <a:ln>
                  <a:noFill/>
                </a:ln>
                <a:solidFill>
                  <a:srgbClr val="0D0D0D"/>
                </a:solidFill>
                <a:effectLst/>
                <a:uLnTx/>
                <a:uFillTx/>
                <a:latin typeface="Calibri"/>
                <a:cs typeface="Calibri"/>
                <a:sym typeface="Calibri"/>
              </a:rPr>
              <a:t> o </a:t>
            </a:r>
            <a:r>
              <a:rPr kumimoji="0" sz="1536" b="0" i="0" u="none" strike="noStrike" kern="0" cap="none" spc="0" normalizeH="0" baseline="0" noProof="0" dirty="0" err="1">
                <a:ln>
                  <a:noFill/>
                </a:ln>
                <a:solidFill>
                  <a:srgbClr val="0D0D0D"/>
                </a:solidFill>
                <a:effectLst/>
                <a:uLnTx/>
                <a:uFillTx/>
                <a:latin typeface="Calibri"/>
                <a:cs typeface="Calibri"/>
                <a:sym typeface="Calibri"/>
              </a:rPr>
              <a:t>prescrizioni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nel</a:t>
            </a:r>
            <a:r>
              <a:rPr kumimoji="0" sz="1536" b="0" i="0" u="none" strike="noStrike" kern="0" cap="none" spc="0" normalizeH="0" baseline="0" noProof="0" dirty="0">
                <a:ln>
                  <a:noFill/>
                </a:ln>
                <a:solidFill>
                  <a:srgbClr val="0D0D0D"/>
                </a:solidFill>
                <a:effectLst/>
                <a:uLnTx/>
                <a:uFillTx/>
                <a:latin typeface="Calibri"/>
                <a:cs typeface="Calibri"/>
                <a:sym typeface="Calibri"/>
              </a:rPr>
              <a:t> rispetto </a:t>
            </a:r>
            <a:r>
              <a:rPr kumimoji="0" sz="1536" b="0" i="0" u="none" strike="noStrike" kern="0" cap="none" spc="0" normalizeH="0" baseline="0" noProof="0" dirty="0" err="1">
                <a:ln>
                  <a:noFill/>
                </a:ln>
                <a:solidFill>
                  <a:srgbClr val="0D0D0D"/>
                </a:solidFill>
                <a:effectLst/>
                <a:uLnTx/>
                <a:uFillTx/>
                <a:latin typeface="Calibri"/>
                <a:cs typeface="Calibri"/>
                <a:sym typeface="Calibri"/>
              </a:rPr>
              <a:t>della</a:t>
            </a:r>
            <a:r>
              <a:rPr kumimoji="0" sz="1536" b="0" i="0" u="none" strike="noStrike" kern="0" cap="none" spc="0" normalizeH="0" baseline="0" noProof="0" dirty="0">
                <a:ln>
                  <a:noFill/>
                </a:ln>
                <a:solidFill>
                  <a:srgbClr val="0D0D0D"/>
                </a:solidFill>
                <a:effectLst/>
                <a:uLnTx/>
                <a:uFillTx/>
                <a:latin typeface="Calibri"/>
                <a:cs typeface="Calibri"/>
                <a:sym typeface="Calibri"/>
              </a:rPr>
              <a:t> salute del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lavoratore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a:p>
            <a:pPr marL="0" marR="0" lvl="3" indent="1316736" algn="just" defTabSz="877823" rtl="0" eaLnBrk="1" fontAlgn="auto" latinLnBrk="0" hangingPunct="0">
              <a:lnSpc>
                <a:spcPct val="80000"/>
              </a:lnSpc>
              <a:spcBef>
                <a:spcPts val="300"/>
              </a:spcBef>
              <a:spcAft>
                <a:spcPts val="0"/>
              </a:spcAft>
              <a:buClrTx/>
              <a:buSzTx/>
              <a:buFontTx/>
              <a:buNone/>
              <a:tabLst/>
              <a:defRPr sz="2304">
                <a:solidFill>
                  <a:srgbClr val="0D0D0D"/>
                </a:solidFill>
              </a:defRPr>
            </a:pPr>
            <a:endParaRPr kumimoji="0" sz="2304"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just" defTabSz="877823" rtl="0" eaLnBrk="1" fontAlgn="auto" latinLnBrk="0" hangingPunct="0">
              <a:lnSpc>
                <a:spcPct val="80000"/>
              </a:lnSpc>
              <a:spcBef>
                <a:spcPts val="500"/>
              </a:spcBef>
              <a:spcAft>
                <a:spcPts val="0"/>
              </a:spcAft>
              <a:buClr>
                <a:srgbClr val="C00000"/>
              </a:buClr>
              <a:buSzPct val="100000"/>
              <a:buFontTx/>
              <a:buNone/>
              <a:tabLst/>
              <a:defRPr sz="2112">
                <a:solidFill>
                  <a:srgbClr val="0D0D0D"/>
                </a:solidFill>
              </a:defRPr>
            </a:pPr>
            <a:r>
              <a:rPr kumimoji="0" sz="2112" b="0" i="0" u="none" strike="noStrike" kern="0" cap="none" spc="0" normalizeH="0" baseline="0" noProof="0" dirty="0" err="1">
                <a:ln>
                  <a:noFill/>
                </a:ln>
                <a:solidFill>
                  <a:srgbClr val="C00000"/>
                </a:solidFill>
                <a:effectLst/>
                <a:uLnTx/>
                <a:uFillTx/>
                <a:latin typeface="Calibri"/>
                <a:cs typeface="Calibri"/>
                <a:sym typeface="Calibri"/>
              </a:rPr>
              <a:t>Attitudinale</a:t>
            </a:r>
            <a:r>
              <a:rPr kumimoji="0" sz="2112" b="0" i="0" u="none" strike="noStrike" kern="0" cap="none" spc="0" normalizeH="0" baseline="0" noProof="0" dirty="0">
                <a:ln>
                  <a:noFill/>
                </a:ln>
                <a:solidFill>
                  <a:srgbClr val="C00000"/>
                </a:solidFill>
                <a:effectLst/>
                <a:uLnTx/>
                <a:uFillTx/>
                <a:latin typeface="Calibri"/>
                <a:cs typeface="Calibri"/>
                <a:sym typeface="Calibri"/>
              </a:rPr>
              <a:t>: </a:t>
            </a: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a:ln>
                  <a:noFill/>
                </a:ln>
                <a:solidFill>
                  <a:srgbClr val="0D0D0D"/>
                </a:solidFill>
                <a:effectLst/>
                <a:uLnTx/>
                <a:uFillTx/>
                <a:latin typeface="Calibri"/>
                <a:cs typeface="Calibri"/>
                <a:sym typeface="Calibri"/>
              </a:rPr>
              <a:t>È </a:t>
            </a:r>
            <a:r>
              <a:rPr kumimoji="0" sz="1536" b="0" i="0" u="none" strike="noStrike" kern="0" cap="none" spc="0" normalizeH="0" baseline="0" noProof="0" dirty="0" err="1">
                <a:ln>
                  <a:noFill/>
                </a:ln>
                <a:solidFill>
                  <a:srgbClr val="0D0D0D"/>
                </a:solidFill>
                <a:effectLst/>
                <a:uLnTx/>
                <a:uFillTx/>
                <a:latin typeface="Calibri"/>
                <a:cs typeface="Calibri"/>
                <a:sym typeface="Calibri"/>
              </a:rPr>
              <a:t>rivolta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all’accertamento</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dell’idoneità</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psico-fisica</a:t>
            </a:r>
            <a:r>
              <a:rPr kumimoji="0" sz="1536" b="0" i="0" u="none" strike="noStrike" kern="0" cap="none" spc="0" normalizeH="0" baseline="0" noProof="0" dirty="0">
                <a:ln>
                  <a:noFill/>
                </a:ln>
                <a:solidFill>
                  <a:srgbClr val="0D0D0D"/>
                </a:solidFill>
                <a:effectLst/>
                <a:uLnTx/>
                <a:uFillTx/>
                <a:latin typeface="Calibri"/>
                <a:cs typeface="Calibri"/>
                <a:sym typeface="Calibri"/>
              </a:rPr>
              <a:t> del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lavoratore</a:t>
            </a:r>
            <a:r>
              <a:rPr kumimoji="0" sz="1536" b="0" i="0" u="none" strike="noStrike" kern="0" cap="none" spc="0" normalizeH="0" baseline="0" noProof="0" dirty="0">
                <a:ln>
                  <a:noFill/>
                </a:ln>
                <a:solidFill>
                  <a:srgbClr val="0D0D0D"/>
                </a:solidFill>
                <a:effectLst/>
                <a:uLnTx/>
                <a:uFillTx/>
                <a:latin typeface="Calibri"/>
                <a:cs typeface="Calibri"/>
                <a:sym typeface="Calibri"/>
              </a:rPr>
              <a:t> a </a:t>
            </a:r>
            <a:r>
              <a:rPr kumimoji="0" sz="1536" b="0" i="0" u="none" strike="noStrike" kern="0" cap="none" spc="0" normalizeH="0" baseline="0" noProof="0" dirty="0" err="1">
                <a:ln>
                  <a:noFill/>
                </a:ln>
                <a:solidFill>
                  <a:srgbClr val="0D0D0D"/>
                </a:solidFill>
                <a:effectLst/>
                <a:uLnTx/>
                <a:uFillTx/>
                <a:latin typeface="Calibri"/>
                <a:cs typeface="Calibri"/>
                <a:sym typeface="Calibri"/>
              </a:rPr>
              <a:t>svolgere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quella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determinata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mansione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servizio</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svolto</a:t>
            </a:r>
            <a:r>
              <a:rPr kumimoji="0" sz="1536" b="0" i="0" u="none" strike="noStrike" kern="0" cap="none" spc="0" normalizeH="0" baseline="0" noProof="0" dirty="0">
                <a:ln>
                  <a:noFill/>
                </a:ln>
                <a:solidFill>
                  <a:srgbClr val="0D0D0D"/>
                </a:solidFill>
                <a:effectLst/>
                <a:uLnTx/>
                <a:uFillTx/>
                <a:latin typeface="Calibri"/>
                <a:cs typeface="Calibri"/>
                <a:sym typeface="Calibri"/>
              </a:rPr>
              <a:t>)</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err="1">
                <a:ln>
                  <a:noFill/>
                </a:ln>
                <a:solidFill>
                  <a:srgbClr val="0D0D0D"/>
                </a:solidFill>
                <a:effectLst/>
                <a:uLnTx/>
                <a:uFillTx/>
                <a:latin typeface="Calibri"/>
                <a:cs typeface="Calibri"/>
                <a:sym typeface="Calibri"/>
              </a:rPr>
              <a:t>Viene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valutata</a:t>
            </a:r>
            <a:r>
              <a:rPr kumimoji="0" sz="1536" b="0" i="0" u="none" strike="noStrike" kern="0" cap="none" spc="0" normalizeH="0" baseline="0" noProof="0" dirty="0">
                <a:ln>
                  <a:noFill/>
                </a:ln>
                <a:solidFill>
                  <a:srgbClr val="0D0D0D"/>
                </a:solidFill>
                <a:effectLst/>
                <a:uLnTx/>
                <a:uFillTx/>
                <a:latin typeface="Calibri"/>
                <a:cs typeface="Calibri"/>
                <a:sym typeface="Calibri"/>
              </a:rPr>
              <a:t> sotto </a:t>
            </a:r>
            <a:r>
              <a:rPr kumimoji="0" sz="1536" b="0" i="0" u="none" strike="noStrike" kern="0" cap="none" spc="0" normalizeH="0" baseline="0" noProof="0" dirty="0" err="1">
                <a:ln>
                  <a:noFill/>
                </a:ln>
                <a:solidFill>
                  <a:srgbClr val="0D0D0D"/>
                </a:solidFill>
                <a:effectLst/>
                <a:uLnTx/>
                <a:uFillTx/>
                <a:latin typeface="Calibri"/>
                <a:cs typeface="Calibri"/>
                <a:sym typeface="Calibri"/>
              </a:rPr>
              <a:t>il</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profilo</a:t>
            </a:r>
            <a:r>
              <a:rPr kumimoji="0" sz="1536" b="0" i="0" u="none" strike="noStrike" kern="0" cap="none" spc="0" normalizeH="0" baseline="0" noProof="0" dirty="0">
                <a:ln>
                  <a:noFill/>
                </a:ln>
                <a:solidFill>
                  <a:srgbClr val="0D0D0D"/>
                </a:solidFill>
                <a:effectLst/>
                <a:uLnTx/>
                <a:uFillTx/>
                <a:latin typeface="Calibri"/>
                <a:cs typeface="Calibri"/>
                <a:sym typeface="Calibri"/>
              </a:rPr>
              <a:t> medico-</a:t>
            </a:r>
            <a:r>
              <a:rPr kumimoji="0" sz="1536" b="0" i="0" u="none" strike="noStrike" kern="0" cap="none" spc="0" normalizeH="0" baseline="0" noProof="0" dirty="0" err="1">
                <a:ln>
                  <a:noFill/>
                </a:ln>
                <a:solidFill>
                  <a:srgbClr val="0D0D0D"/>
                </a:solidFill>
                <a:effectLst/>
                <a:uLnTx/>
                <a:uFillTx/>
                <a:latin typeface="Calibri"/>
                <a:cs typeface="Calibri"/>
                <a:sym typeface="Calibri"/>
              </a:rPr>
              <a:t>legale</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a:ln>
                  <a:noFill/>
                </a:ln>
                <a:solidFill>
                  <a:srgbClr val="0D0D0D"/>
                </a:solidFill>
                <a:effectLst/>
                <a:uLnTx/>
                <a:uFillTx/>
                <a:latin typeface="Calibri"/>
                <a:cs typeface="Calibri"/>
                <a:sym typeface="Calibri"/>
              </a:rPr>
              <a:t>È </a:t>
            </a:r>
            <a:r>
              <a:rPr kumimoji="0" sz="1536" b="0" i="0" u="none" strike="noStrike" kern="0" cap="none" spc="0" normalizeH="0" baseline="0" noProof="0" dirty="0" err="1">
                <a:ln>
                  <a:noFill/>
                </a:ln>
                <a:solidFill>
                  <a:srgbClr val="0D0D0D"/>
                </a:solidFill>
                <a:effectLst/>
                <a:uLnTx/>
                <a:uFillTx/>
                <a:latin typeface="Calibri"/>
                <a:cs typeface="Calibri"/>
                <a:sym typeface="Calibri"/>
              </a:rPr>
              <a:t>relativa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alla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capacità</a:t>
            </a:r>
            <a:r>
              <a:rPr kumimoji="0" sz="1536" b="0" i="0" u="none" strike="noStrike" kern="0" cap="none" spc="0" normalizeH="0" baseline="0" noProof="0" dirty="0">
                <a:ln>
                  <a:noFill/>
                </a:ln>
                <a:solidFill>
                  <a:srgbClr val="0D0D0D"/>
                </a:solidFill>
                <a:effectLst/>
                <a:uLnTx/>
                <a:uFillTx/>
                <a:latin typeface="Calibri"/>
                <a:cs typeface="Calibri"/>
                <a:sym typeface="Calibri"/>
              </a:rPr>
              <a:t>/</a:t>
            </a:r>
            <a:r>
              <a:rPr kumimoji="0" sz="1536" b="0" i="0" u="none" strike="noStrike" kern="0" cap="none" spc="0" normalizeH="0" baseline="0" noProof="0" dirty="0" err="1">
                <a:ln>
                  <a:noFill/>
                </a:ln>
                <a:solidFill>
                  <a:srgbClr val="0D0D0D"/>
                </a:solidFill>
                <a:effectLst/>
                <a:uLnTx/>
                <a:uFillTx/>
                <a:latin typeface="Calibri"/>
                <a:cs typeface="Calibri"/>
                <a:sym typeface="Calibri"/>
              </a:rPr>
              <a:t>abilità</a:t>
            </a:r>
            <a:r>
              <a:rPr kumimoji="0" sz="1536" b="0" i="0" u="none" strike="noStrike" kern="0" cap="none" spc="0" normalizeH="0" baseline="0" noProof="0" dirty="0">
                <a:ln>
                  <a:noFill/>
                </a:ln>
                <a:solidFill>
                  <a:srgbClr val="0D0D0D"/>
                </a:solidFill>
                <a:effectLst/>
                <a:uLnTx/>
                <a:uFillTx/>
                <a:latin typeface="Calibri"/>
                <a:cs typeface="Calibri"/>
                <a:sym typeface="Calibri"/>
              </a:rPr>
              <a:t> del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lavoratore</a:t>
            </a:r>
            <a:r>
              <a:rPr kumimoji="0" sz="1536" b="0" i="0" u="none" strike="noStrike" kern="0" cap="none" spc="0" normalizeH="0" baseline="0" noProof="0" dirty="0">
                <a:ln>
                  <a:noFill/>
                </a:ln>
                <a:solidFill>
                  <a:srgbClr val="0D0D0D"/>
                </a:solidFill>
                <a:effectLst/>
                <a:uLnTx/>
                <a:uFillTx/>
                <a:latin typeface="Calibri"/>
                <a:cs typeface="Calibri"/>
                <a:sym typeface="Calibri"/>
              </a:rPr>
              <a:t> a </a:t>
            </a:r>
            <a:r>
              <a:rPr kumimoji="0" sz="1536" b="0" i="0" u="none" strike="noStrike" kern="0" cap="none" spc="0" normalizeH="0" baseline="0" noProof="0" dirty="0" err="1">
                <a:ln>
                  <a:noFill/>
                </a:ln>
                <a:solidFill>
                  <a:srgbClr val="0D0D0D"/>
                </a:solidFill>
                <a:effectLst/>
                <a:uLnTx/>
                <a:uFillTx/>
                <a:latin typeface="Calibri"/>
                <a:cs typeface="Calibri"/>
                <a:sym typeface="Calibri"/>
              </a:rPr>
              <a:t>svolgere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efficacemente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il</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servizio</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d’istituto</a:t>
            </a:r>
            <a:r>
              <a:rPr kumimoji="0" sz="1536" b="0" i="0" u="none" strike="noStrike" kern="0" cap="none" spc="0" normalizeH="0" baseline="0" noProof="0" dirty="0">
                <a:ln>
                  <a:noFill/>
                </a:ln>
                <a:solidFill>
                  <a:srgbClr val="0D0D0D"/>
                </a:solidFill>
                <a:effectLst/>
                <a:uLnTx/>
                <a:uFillTx/>
                <a:latin typeface="Calibri"/>
                <a:cs typeface="Calibri"/>
                <a:sym typeface="Calibri"/>
              </a:rPr>
              <a:t> e </a:t>
            </a:r>
            <a:r>
              <a:rPr kumimoji="0" sz="1536" b="0" i="0" u="none" strike="noStrike" kern="0" cap="none" spc="0" normalizeH="0" baseline="0" noProof="0" dirty="0" err="1">
                <a:ln>
                  <a:noFill/>
                </a:ln>
                <a:solidFill>
                  <a:srgbClr val="0D0D0D"/>
                </a:solidFill>
                <a:effectLst/>
                <a:uLnTx/>
                <a:uFillTx/>
                <a:latin typeface="Calibri"/>
                <a:cs typeface="Calibri"/>
                <a:sym typeface="Calibri"/>
              </a:rPr>
              <a:t>tutti</a:t>
            </a:r>
            <a:r>
              <a:rPr kumimoji="0" sz="1536" b="0" i="0" u="none" strike="noStrike" kern="0" cap="none" spc="0" normalizeH="0" baseline="0" noProof="0" dirty="0">
                <a:ln>
                  <a:noFill/>
                </a:ln>
                <a:solidFill>
                  <a:srgbClr val="0D0D0D"/>
                </a:solidFill>
                <a:effectLst/>
                <a:uLnTx/>
                <a:uFillTx/>
                <a:latin typeface="Calibri"/>
                <a:cs typeface="Calibri"/>
                <a:sym typeface="Calibri"/>
              </a:rPr>
              <a:t> – od in gran </a:t>
            </a:r>
            <a:r>
              <a:rPr kumimoji="0" sz="1536" b="0" i="0" u="none" strike="noStrike" kern="0" cap="none" spc="0" normalizeH="0" baseline="0" noProof="0" dirty="0" err="1">
                <a:ln>
                  <a:noFill/>
                </a:ln>
                <a:solidFill>
                  <a:srgbClr val="0D0D0D"/>
                </a:solidFill>
                <a:effectLst/>
                <a:uLnTx/>
                <a:uFillTx/>
                <a:latin typeface="Calibri"/>
                <a:cs typeface="Calibri"/>
                <a:sym typeface="Calibri"/>
              </a:rPr>
              <a:t>parte</a:t>
            </a:r>
            <a:r>
              <a:rPr kumimoji="0" sz="1536" b="0" i="0" u="none" strike="noStrike" kern="0" cap="none" spc="0" normalizeH="0" baseline="0" noProof="0" dirty="0">
                <a:ln>
                  <a:noFill/>
                </a:ln>
                <a:solidFill>
                  <a:srgbClr val="0D0D0D"/>
                </a:solidFill>
                <a:effectLst/>
                <a:uLnTx/>
                <a:uFillTx/>
                <a:latin typeface="Calibri"/>
                <a:cs typeface="Calibri"/>
                <a:sym typeface="Calibri"/>
              </a:rPr>
              <a:t> – </a:t>
            </a:r>
            <a:r>
              <a:rPr kumimoji="0" sz="1536" b="0" i="0" u="none" strike="noStrike" kern="0" cap="none" spc="0" normalizeH="0" baseline="0" noProof="0" dirty="0" err="1">
                <a:ln>
                  <a:noFill/>
                </a:ln>
                <a:solidFill>
                  <a:srgbClr val="0D0D0D"/>
                </a:solidFill>
                <a:effectLst/>
                <a:uLnTx/>
                <a:uFillTx/>
                <a:latin typeface="Calibri"/>
                <a:cs typeface="Calibri"/>
                <a:sym typeface="Calibri"/>
              </a:rPr>
              <a:t>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compiti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che</a:t>
            </a:r>
            <a:r>
              <a:rPr kumimoji="0" sz="1536" b="0" i="0" u="none" strike="noStrike" kern="0" cap="none" spc="0" normalizeH="0" baseline="0" noProof="0" dirty="0">
                <a:ln>
                  <a:noFill/>
                </a:ln>
                <a:solidFill>
                  <a:srgbClr val="0D0D0D"/>
                </a:solidFill>
                <a:effectLst/>
                <a:uLnTx/>
                <a:uFillTx/>
                <a:latin typeface="Calibri"/>
                <a:cs typeface="Calibri"/>
                <a:sym typeface="Calibri"/>
              </a:rPr>
              <a:t> la </a:t>
            </a:r>
            <a:r>
              <a:rPr kumimoji="0" sz="1536" b="0" i="0" u="none" strike="noStrike" kern="0" cap="none" spc="0" normalizeH="0" baseline="0" noProof="0" dirty="0" err="1">
                <a:ln>
                  <a:noFill/>
                </a:ln>
                <a:solidFill>
                  <a:srgbClr val="0D0D0D"/>
                </a:solidFill>
                <a:effectLst/>
                <a:uLnTx/>
                <a:uFillTx/>
                <a:latin typeface="Calibri"/>
                <a:cs typeface="Calibri"/>
                <a:sym typeface="Calibri"/>
              </a:rPr>
              <a:t>caratterizzano</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a:p>
            <a:pPr marL="1645919" marR="0" lvl="3" indent="-329184" algn="just" defTabSz="877823" rtl="0" eaLnBrk="1" fontAlgn="auto" latinLnBrk="0" hangingPunct="0">
              <a:lnSpc>
                <a:spcPct val="80000"/>
              </a:lnSpc>
              <a:spcBef>
                <a:spcPts val="300"/>
              </a:spcBef>
              <a:spcAft>
                <a:spcPts val="0"/>
              </a:spcAft>
              <a:buClr>
                <a:srgbClr val="C00000"/>
              </a:buClr>
              <a:buSzPct val="100000"/>
              <a:buFontTx/>
              <a:buChar char="▪"/>
              <a:tabLst/>
              <a:defRPr sz="1536">
                <a:solidFill>
                  <a:srgbClr val="0D0D0D"/>
                </a:solidFill>
              </a:defRPr>
            </a:pPr>
            <a:r>
              <a:rPr kumimoji="0" sz="1536" b="0" i="0" u="none" strike="noStrike" kern="0" cap="none" spc="0" normalizeH="0" baseline="0" noProof="0" dirty="0">
                <a:ln>
                  <a:noFill/>
                </a:ln>
                <a:solidFill>
                  <a:srgbClr val="0D0D0D"/>
                </a:solidFill>
                <a:effectLst/>
                <a:uLnTx/>
                <a:uFillTx/>
                <a:latin typeface="Calibri"/>
                <a:cs typeface="Calibri"/>
                <a:sym typeface="Calibri"/>
              </a:rPr>
              <a:t>È </a:t>
            </a:r>
            <a:r>
              <a:rPr kumimoji="0" sz="1536" b="0" i="0" u="none" strike="noStrike" kern="0" cap="none" spc="0" normalizeH="0" baseline="0" noProof="0" dirty="0" err="1">
                <a:ln>
                  <a:noFill/>
                </a:ln>
                <a:solidFill>
                  <a:srgbClr val="0D0D0D"/>
                </a:solidFill>
                <a:effectLst/>
                <a:uLnTx/>
                <a:uFillTx/>
                <a:latin typeface="Calibri"/>
                <a:cs typeface="Calibri"/>
                <a:sym typeface="Calibri"/>
              </a:rPr>
              <a:t>finalizzata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alla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quiescenza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lavorativa</a:t>
            </a:r>
            <a:r>
              <a:rPr kumimoji="0" sz="1536" b="0" i="0" u="none" strike="noStrike" kern="0" cap="none" spc="0" normalizeH="0" baseline="0" noProof="0" dirty="0">
                <a:ln>
                  <a:noFill/>
                </a:ln>
                <a:solidFill>
                  <a:srgbClr val="0D0D0D"/>
                </a:solidFill>
                <a:effectLst/>
                <a:uLnTx/>
                <a:uFillTx/>
                <a:latin typeface="Calibri"/>
                <a:cs typeface="Calibri"/>
                <a:sym typeface="Calibri"/>
              </a:rPr>
              <a:t> o </a:t>
            </a:r>
            <a:r>
              <a:rPr kumimoji="0" sz="1536" b="0" i="0" u="none" strike="noStrike" kern="0" cap="none" spc="0" normalizeH="0" baseline="0" noProof="0" dirty="0" err="1">
                <a:ln>
                  <a:noFill/>
                </a:ln>
                <a:solidFill>
                  <a:srgbClr val="0D0D0D"/>
                </a:solidFill>
                <a:effectLst/>
                <a:uLnTx/>
                <a:uFillTx/>
                <a:latin typeface="Calibri"/>
                <a:cs typeface="Calibri"/>
                <a:sym typeface="Calibri"/>
              </a:rPr>
              <a:t>alla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possibilità</a:t>
            </a:r>
            <a:r>
              <a:rPr kumimoji="0" sz="1536" b="0" i="0" u="none" strike="noStrike" kern="0" cap="none" spc="0" normalizeH="0" baseline="0" noProof="0" dirty="0">
                <a:ln>
                  <a:noFill/>
                </a:ln>
                <a:solidFill>
                  <a:srgbClr val="0D0D0D"/>
                </a:solidFill>
                <a:effectLst/>
                <a:uLnTx/>
                <a:uFillTx/>
                <a:latin typeface="Calibri"/>
                <a:cs typeface="Calibri"/>
                <a:sym typeface="Calibri"/>
              </a:rPr>
              <a:t> per </a:t>
            </a:r>
            <a:r>
              <a:rPr kumimoji="0" sz="1536" b="0" i="0" u="none" strike="noStrike" kern="0" cap="none" spc="0" normalizeH="0" baseline="0" noProof="0" dirty="0" err="1">
                <a:ln>
                  <a:noFill/>
                </a:ln>
                <a:solidFill>
                  <a:srgbClr val="0D0D0D"/>
                </a:solidFill>
                <a:effectLst/>
                <a:uLnTx/>
                <a:uFillTx/>
                <a:latin typeface="Calibri"/>
                <a:cs typeface="Calibri"/>
                <a:sym typeface="Calibri"/>
              </a:rPr>
              <a:t>l'amministrazione</a:t>
            </a:r>
            <a:r>
              <a:rPr kumimoji="0" sz="1536" b="0" i="0" u="none" strike="noStrike" kern="0" cap="none" spc="0" normalizeH="0" baseline="0" noProof="0" dirty="0">
                <a:ln>
                  <a:noFill/>
                </a:ln>
                <a:solidFill>
                  <a:srgbClr val="0D0D0D"/>
                </a:solidFill>
                <a:effectLst/>
                <a:uLnTx/>
                <a:uFillTx/>
                <a:latin typeface="Calibri"/>
                <a:cs typeface="Calibri"/>
                <a:sym typeface="Calibri"/>
              </a:rPr>
              <a:t>, di </a:t>
            </a:r>
            <a:r>
              <a:rPr kumimoji="0" sz="1536" b="0" i="0" u="none" strike="noStrike" kern="0" cap="none" spc="0" normalizeH="0" baseline="0" noProof="0" dirty="0" err="1">
                <a:ln>
                  <a:noFill/>
                </a:ln>
                <a:solidFill>
                  <a:srgbClr val="0D0D0D"/>
                </a:solidFill>
                <a:effectLst/>
                <a:uLnTx/>
                <a:uFillTx/>
                <a:latin typeface="Calibri"/>
                <a:cs typeface="Calibri"/>
                <a:sym typeface="Calibri"/>
              </a:rPr>
              <a:t>adottare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provvedimenti</a:t>
            </a:r>
            <a:r>
              <a:rPr kumimoji="0" sz="1536" b="0" i="0" u="none" strike="noStrike" kern="0" cap="none" spc="0" normalizeH="0" baseline="0" noProof="0" dirty="0">
                <a:ln>
                  <a:noFill/>
                </a:ln>
                <a:solidFill>
                  <a:srgbClr val="0D0D0D"/>
                </a:solidFill>
                <a:effectLst/>
                <a:uLnTx/>
                <a:uFillTx/>
                <a:latin typeface="Calibri"/>
                <a:cs typeface="Calibri"/>
                <a:sym typeface="Calibri"/>
              </a:rPr>
              <a:t> di </a:t>
            </a:r>
            <a:r>
              <a:rPr kumimoji="0" sz="1536" b="0" i="0" u="none" strike="noStrike" kern="0" cap="none" spc="0" normalizeH="0" baseline="0" noProof="0" dirty="0" err="1">
                <a:ln>
                  <a:noFill/>
                </a:ln>
                <a:solidFill>
                  <a:srgbClr val="0D0D0D"/>
                </a:solidFill>
                <a:effectLst/>
                <a:uLnTx/>
                <a:uFillTx/>
                <a:latin typeface="Calibri"/>
                <a:cs typeface="Calibri"/>
                <a:sym typeface="Calibri"/>
              </a:rPr>
              <a:t>sospensione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cautelare</a:t>
            </a:r>
            <a:r>
              <a:rPr kumimoji="0" sz="1536" b="0" i="0" u="none" strike="noStrike" kern="0" cap="none" spc="0" normalizeH="0" baseline="0" noProof="0" dirty="0">
                <a:ln>
                  <a:noFill/>
                </a:ln>
                <a:solidFill>
                  <a:srgbClr val="0D0D0D"/>
                </a:solidFill>
                <a:effectLst/>
                <a:uLnTx/>
                <a:uFillTx/>
                <a:latin typeface="Calibri"/>
                <a:cs typeface="Calibri"/>
                <a:sym typeface="Calibri"/>
              </a:rPr>
              <a:t> dal </a:t>
            </a:r>
            <a:r>
              <a:rPr kumimoji="0" sz="1536" b="0" i="0" u="none" strike="noStrike" kern="0" cap="none" spc="0" normalizeH="0" baseline="0" noProof="0" dirty="0" err="1">
                <a:ln>
                  <a:noFill/>
                </a:ln>
                <a:solidFill>
                  <a:srgbClr val="0D0D0D"/>
                </a:solidFill>
                <a:effectLst/>
                <a:uLnTx/>
                <a:uFillTx/>
                <a:latin typeface="Calibri"/>
                <a:cs typeface="Calibri"/>
                <a:sym typeface="Calibri"/>
              </a:rPr>
              <a:t>servizio</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nei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casi</a:t>
            </a:r>
            <a:r>
              <a:rPr kumimoji="0" sz="1536" b="0" i="0" u="none" strike="noStrike" kern="0" cap="none" spc="0" normalizeH="0" baseline="0" noProof="0" dirty="0">
                <a:ln>
                  <a:noFill/>
                </a:ln>
                <a:solidFill>
                  <a:srgbClr val="0D0D0D"/>
                </a:solidFill>
                <a:effectLst/>
                <a:uLnTx/>
                <a:uFillTx/>
                <a:latin typeface="Calibri"/>
                <a:cs typeface="Calibri"/>
                <a:sym typeface="Calibri"/>
              </a:rPr>
              <a:t> di </a:t>
            </a:r>
            <a:r>
              <a:rPr kumimoji="0" sz="1536" b="0" i="0" u="none" strike="noStrike" kern="0" cap="none" spc="0" normalizeH="0" baseline="0" noProof="0" dirty="0" err="1">
                <a:ln>
                  <a:noFill/>
                </a:ln>
                <a:solidFill>
                  <a:srgbClr val="0D0D0D"/>
                </a:solidFill>
                <a:effectLst/>
                <a:uLnTx/>
                <a:uFillTx/>
                <a:latin typeface="Calibri"/>
                <a:cs typeface="Calibri"/>
                <a:sym typeface="Calibri"/>
              </a:rPr>
              <a:t>pericolo</a:t>
            </a:r>
            <a:r>
              <a:rPr kumimoji="0" sz="1536" b="0" i="0" u="none" strike="noStrike" kern="0" cap="none" spc="0" normalizeH="0" baseline="0" noProof="0" dirty="0">
                <a:ln>
                  <a:noFill/>
                </a:ln>
                <a:solidFill>
                  <a:srgbClr val="0D0D0D"/>
                </a:solidFill>
                <a:effectLst/>
                <a:uLnTx/>
                <a:uFillTx/>
                <a:latin typeface="Calibri"/>
                <a:cs typeface="Calibri"/>
                <a:sym typeface="Calibri"/>
              </a:rPr>
              <a:t> per </a:t>
            </a:r>
            <a:r>
              <a:rPr kumimoji="0" sz="1536" b="0" i="0" u="none" strike="noStrike" kern="0" cap="none" spc="0" normalizeH="0" baseline="0" noProof="0" dirty="0" err="1">
                <a:ln>
                  <a:noFill/>
                </a:ln>
                <a:solidFill>
                  <a:srgbClr val="0D0D0D"/>
                </a:solidFill>
                <a:effectLst/>
                <a:uLnTx/>
                <a:uFillTx/>
                <a:latin typeface="Calibri"/>
                <a:cs typeface="Calibri"/>
                <a:sym typeface="Calibri"/>
              </a:rPr>
              <a:t>l'incolumità</a:t>
            </a:r>
            <a:r>
              <a:rPr kumimoji="0" sz="1536" b="0" i="0" u="none" strike="noStrike" kern="0" cap="none" spc="0" normalizeH="0" baseline="0" noProof="0" dirty="0">
                <a:ln>
                  <a:noFill/>
                </a:ln>
                <a:solidFill>
                  <a:srgbClr val="0D0D0D"/>
                </a:solidFill>
                <a:effectLst/>
                <a:uLnTx/>
                <a:uFillTx/>
                <a:latin typeface="Calibri"/>
                <a:cs typeface="Calibri"/>
                <a:sym typeface="Calibri"/>
              </a:rPr>
              <a:t> del </a:t>
            </a:r>
            <a:r>
              <a:rPr kumimoji="0" sz="1536" b="0" i="0" u="none" strike="noStrike" kern="0" cap="none" spc="0" normalizeH="0" baseline="0" noProof="0" dirty="0" err="1">
                <a:ln>
                  <a:noFill/>
                </a:ln>
                <a:solidFill>
                  <a:srgbClr val="0D0D0D"/>
                </a:solidFill>
                <a:effectLst/>
                <a:uLnTx/>
                <a:uFillTx/>
                <a:latin typeface="Calibri"/>
                <a:cs typeface="Calibri"/>
                <a:sym typeface="Calibri"/>
              </a:rPr>
              <a:t>dipendente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interessato</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nonché</a:t>
            </a:r>
            <a:r>
              <a:rPr kumimoji="0" sz="1536" b="0" i="0" u="none" strike="noStrike" kern="0" cap="none" spc="0" normalizeH="0" baseline="0" noProof="0" dirty="0">
                <a:ln>
                  <a:noFill/>
                </a:ln>
                <a:solidFill>
                  <a:srgbClr val="0D0D0D"/>
                </a:solidFill>
                <a:effectLst/>
                <a:uLnTx/>
                <a:uFillTx/>
                <a:latin typeface="Calibri"/>
                <a:cs typeface="Calibri"/>
                <a:sym typeface="Calibri"/>
              </a:rPr>
              <a:t> per la </a:t>
            </a:r>
            <a:r>
              <a:rPr kumimoji="0" sz="1536" b="0" i="0" u="none" strike="noStrike" kern="0" cap="none" spc="0" normalizeH="0" baseline="0" noProof="0" dirty="0" err="1">
                <a:ln>
                  <a:noFill/>
                </a:ln>
                <a:solidFill>
                  <a:srgbClr val="0D0D0D"/>
                </a:solidFill>
                <a:effectLst/>
                <a:uLnTx/>
                <a:uFillTx/>
                <a:latin typeface="Calibri"/>
                <a:cs typeface="Calibri"/>
                <a:sym typeface="Calibri"/>
              </a:rPr>
              <a:t>sicurezza</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degli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altri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dipendenti</a:t>
            </a:r>
            <a:r>
              <a:rPr kumimoji="0" sz="1536" b="0" i="0" u="none" strike="noStrike" kern="0" cap="none" spc="0" normalizeH="0" baseline="0" noProof="0" dirty="0">
                <a:ln>
                  <a:noFill/>
                </a:ln>
                <a:solidFill>
                  <a:srgbClr val="0D0D0D"/>
                </a:solidFill>
                <a:effectLst/>
                <a:uLnTx/>
                <a:uFillTx/>
                <a:latin typeface="Calibri"/>
                <a:cs typeface="Calibri"/>
                <a:sym typeface="Calibri"/>
              </a:rPr>
              <a:t> e </a:t>
            </a:r>
            <a:r>
              <a:rPr kumimoji="0" sz="1536" b="0" i="0" u="none" strike="noStrike" kern="0" cap="none" spc="0" normalizeH="0" baseline="0" noProof="0" dirty="0" err="1">
                <a:ln>
                  <a:noFill/>
                </a:ln>
                <a:solidFill>
                  <a:srgbClr val="0D0D0D"/>
                </a:solidFill>
                <a:effectLst/>
                <a:uLnTx/>
                <a:uFillTx/>
                <a:latin typeface="Calibri"/>
                <a:cs typeface="Calibri"/>
                <a:sym typeface="Calibri"/>
              </a:rPr>
              <a:t>degli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utenti</a:t>
            </a:r>
            <a:r>
              <a:rPr kumimoji="0" sz="1536" b="0" i="0" u="none" strike="noStrike" kern="0" cap="none" spc="0" normalizeH="0" baseline="0" noProof="0" dirty="0">
                <a:ln>
                  <a:noFill/>
                </a:ln>
                <a:solidFill>
                  <a:srgbClr val="0D0D0D"/>
                </a:solidFill>
                <a:effectLst/>
                <a:uLnTx/>
                <a:uFillTx/>
                <a:latin typeface="Calibri"/>
                <a:cs typeface="Calibri"/>
                <a:sym typeface="Calibri"/>
              </a:rPr>
              <a:t> e di </a:t>
            </a:r>
            <a:r>
              <a:rPr kumimoji="0" sz="1536" b="0" i="0" u="none" strike="noStrike" kern="0" cap="none" spc="0" normalizeH="0" baseline="0" noProof="0" dirty="0" err="1">
                <a:ln>
                  <a:noFill/>
                </a:ln>
                <a:solidFill>
                  <a:srgbClr val="0D0D0D"/>
                </a:solidFill>
                <a:effectLst/>
                <a:uLnTx/>
                <a:uFillTx/>
                <a:latin typeface="Calibri"/>
                <a:cs typeface="Calibri"/>
                <a:sym typeface="Calibri"/>
              </a:rPr>
              <a:t>poter</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adattare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il</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lavoratore</a:t>
            </a:r>
            <a:r>
              <a:rPr kumimoji="0" sz="1536" b="0" i="0" u="none" strike="noStrike" kern="0" cap="none" spc="0" normalizeH="0" baseline="0" noProof="0" dirty="0">
                <a:ln>
                  <a:noFill/>
                </a:ln>
                <a:solidFill>
                  <a:srgbClr val="0D0D0D"/>
                </a:solidFill>
                <a:effectLst/>
                <a:uLnTx/>
                <a:uFillTx/>
                <a:latin typeface="Calibri"/>
                <a:cs typeface="Calibri"/>
                <a:sym typeface="Calibri"/>
              </a:rPr>
              <a:t> ad </a:t>
            </a:r>
            <a:r>
              <a:rPr kumimoji="0" sz="1536" b="0" i="0" u="none" strike="noStrike" kern="0" cap="none" spc="0" normalizeH="0" baseline="0" noProof="0" dirty="0" err="1">
                <a:ln>
                  <a:noFill/>
                </a:ln>
                <a:solidFill>
                  <a:srgbClr val="0D0D0D"/>
                </a:solidFill>
                <a:effectLst/>
                <a:uLnTx/>
                <a:uFillTx/>
                <a:latin typeface="Calibri"/>
                <a:cs typeface="Calibri"/>
                <a:sym typeface="Calibri"/>
              </a:rPr>
              <a:t>altri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compiti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confacenti</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alle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ridotte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capacità</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lavorative</a:t>
            </a:r>
            <a:r>
              <a:rPr kumimoji="0" sz="1536" b="0" i="0" u="none" strike="noStrike" kern="0" cap="none" spc="0" normalizeH="0" baseline="0" noProof="0" dirty="0">
                <a:ln>
                  <a:noFill/>
                </a:ln>
                <a:solidFill>
                  <a:srgbClr val="0D0D0D"/>
                </a:solidFill>
                <a:effectLst/>
                <a:uLnTx/>
                <a:uFillTx/>
                <a:latin typeface="Calibri"/>
                <a:cs typeface="Calibri"/>
                <a:sym typeface="Calibri"/>
              </a:rPr>
              <a:t> in </a:t>
            </a:r>
            <a:r>
              <a:rPr kumimoji="0" sz="1536" b="0" i="0" u="none" strike="noStrike" kern="0" cap="none" spc="0" normalizeH="0" baseline="0" noProof="0" dirty="0" err="1">
                <a:ln>
                  <a:noFill/>
                </a:ln>
                <a:solidFill>
                  <a:srgbClr val="0D0D0D"/>
                </a:solidFill>
                <a:effectLst/>
                <a:uLnTx/>
                <a:uFillTx/>
                <a:latin typeface="Calibri"/>
                <a:cs typeface="Calibri"/>
                <a:sym typeface="Calibri"/>
              </a:rPr>
              <a:t>considerazione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delle</a:t>
            </a:r>
            <a:r>
              <a:rPr kumimoji="0" sz="1536" b="0" i="0" u="none" strike="noStrike" kern="0" cap="none" spc="0" normalizeH="0" baseline="0" noProof="0" dirty="0">
                <a:ln>
                  <a:noFill/>
                </a:ln>
                <a:solidFill>
                  <a:srgbClr val="0D0D0D"/>
                </a:solidFill>
                <a:effectLst/>
                <a:uLnTx/>
                <a:uFillTx/>
                <a:latin typeface="Calibri"/>
                <a:cs typeface="Calibri"/>
                <a:sym typeface="Calibri"/>
              </a:rPr>
              <a:t> </a:t>
            </a:r>
            <a:r>
              <a:rPr kumimoji="0" sz="1536" b="0" i="0" u="none" strike="noStrike" kern="0" cap="none" spc="0" normalizeH="0" baseline="0" noProof="0" dirty="0" err="1">
                <a:ln>
                  <a:noFill/>
                </a:ln>
                <a:solidFill>
                  <a:srgbClr val="0D0D0D"/>
                </a:solidFill>
                <a:effectLst/>
                <a:uLnTx/>
                <a:uFillTx/>
                <a:latin typeface="Calibri"/>
                <a:cs typeface="Calibri"/>
                <a:sym typeface="Calibri"/>
              </a:rPr>
              <a:t>controindicazioni</a:t>
            </a:r>
            <a:r>
              <a:rPr kumimoji="0" sz="1536" b="0" i="0" u="none" strike="noStrike" kern="0" cap="none" spc="0" normalizeH="0" baseline="0" noProof="0" dirty="0">
                <a:ln>
                  <a:noFill/>
                </a:ln>
                <a:solidFill>
                  <a:srgbClr val="0D0D0D"/>
                </a:solidFill>
                <a:effectLst/>
                <a:uLnTx/>
                <a:uFillTx/>
                <a:latin typeface="Calibri"/>
                <a:cs typeface="Calibri"/>
                <a:sym typeface="Calibri"/>
              </a:rPr>
              <a:t> individuate</a:t>
            </a:r>
            <a:endParaRPr kumimoji="0" sz="1536"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A3DF52EE-76C0-4449-B6F6-AE5858EF59B1}"/>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100</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78573582"/>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ttangolo 3"/>
          <p:cNvSpPr/>
          <p:nvPr/>
        </p:nvSpPr>
        <p:spPr>
          <a:xfrm>
            <a:off x="-144017" y="-47723"/>
            <a:ext cx="9144001" cy="6858001"/>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29" name="Sottotitolo 2"/>
          <p:cNvSpPr txBox="1">
            <a:spLocks noGrp="1"/>
          </p:cNvSpPr>
          <p:nvPr>
            <p:ph type="subTitle" idx="1"/>
          </p:nvPr>
        </p:nvSpPr>
        <p:spPr>
          <a:xfrm>
            <a:off x="467543" y="1916832"/>
            <a:ext cx="7920882" cy="4752529"/>
          </a:xfrm>
          <a:prstGeom prst="rect">
            <a:avLst/>
          </a:prstGeom>
        </p:spPr>
        <p:txBody>
          <a:bodyPr/>
          <a:lstStyle/>
          <a:p>
            <a:endParaRPr dirty="0"/>
          </a:p>
          <a:p>
            <a:pPr>
              <a:spcBef>
                <a:spcPts val="1300"/>
              </a:spcBef>
              <a:defRPr sz="5500">
                <a:solidFill>
                  <a:srgbClr val="1F497D"/>
                </a:solidFill>
              </a:defRPr>
            </a:pPr>
            <a:r>
              <a:rPr dirty="0"/>
              <a:t> </a:t>
            </a:r>
          </a:p>
        </p:txBody>
      </p:sp>
      <p:pic>
        <p:nvPicPr>
          <p:cNvPr id="230"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31"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32"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233" name="Rectangle 2"/>
          <p:cNvSpPr txBox="1"/>
          <p:nvPr/>
        </p:nvSpPr>
        <p:spPr>
          <a:xfrm>
            <a:off x="422665" y="1743432"/>
            <a:ext cx="8298668" cy="1400176"/>
          </a:xfrm>
          <a:prstGeom prst="rect">
            <a:avLst/>
          </a:prstGeom>
          <a:ln w="12700">
            <a:solidFill>
              <a:schemeClr val="bg2"/>
            </a:solidFill>
            <a:miter lim="400000"/>
          </a:ln>
          <a:extLst>
            <a:ext uri="{C572A759-6A51-4108-AA02-DFA0A04FC94B}">
              <ma14:wrappingTextBoxFlag xmlns="" xmlns:ma14="http://schemas.microsoft.com/office/mac/drawingml/2011/main" val="1"/>
            </a:ext>
          </a:extLst>
        </p:spPr>
        <p:txBody>
          <a:bodyPr lIns="45719" rIns="45719" anchor="ctr">
            <a:normAutofit/>
          </a:bodyPr>
          <a:lstStyle>
            <a:lvl1pPr algn="ctr">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4F81BD">
                    <a:lumMod val="50000"/>
                  </a:srgbClr>
                </a:solidFill>
                <a:effectLst/>
                <a:uLnTx/>
                <a:uFillTx/>
                <a:latin typeface="Calibri"/>
                <a:cs typeface="Calibri"/>
                <a:sym typeface="Calibri"/>
              </a:rPr>
              <a:t>FORMULAZIONE DEL GIUDIZIO MEDICO LEGALE: METODOLOGIA</a:t>
            </a:r>
          </a:p>
        </p:txBody>
      </p:sp>
      <p:sp>
        <p:nvSpPr>
          <p:cNvPr id="234" name="Rectangle 3"/>
          <p:cNvSpPr txBox="1"/>
          <p:nvPr/>
        </p:nvSpPr>
        <p:spPr>
          <a:xfrm>
            <a:off x="395537" y="3221744"/>
            <a:ext cx="8298668" cy="382684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6" marR="0" lvl="0" indent="-342906" algn="l" defTabSz="457206" rtl="0" eaLnBrk="1" fontAlgn="auto" latinLnBrk="0" hangingPunct="0">
              <a:lnSpc>
                <a:spcPct val="100000"/>
              </a:lnSpc>
              <a:spcBef>
                <a:spcPts val="700"/>
              </a:spcBef>
              <a:spcAft>
                <a:spcPts val="0"/>
              </a:spcAft>
              <a:buClrTx/>
              <a:buSzTx/>
              <a:buFontTx/>
              <a:buNone/>
              <a:tabLst/>
              <a:defRPr sz="3200">
                <a:solidFill>
                  <a:srgbClr val="888888"/>
                </a:solidFill>
              </a:defRPr>
            </a:pPr>
            <a:r>
              <a:rPr kumimoji="0" sz="3200" b="0" i="0" u="none" strike="noStrike" kern="0" cap="none" spc="0" normalizeH="0" baseline="0" noProof="0" dirty="0">
                <a:ln>
                  <a:noFill/>
                </a:ln>
                <a:solidFill>
                  <a:srgbClr val="888888"/>
                </a:solidFill>
                <a:effectLst/>
                <a:uLnTx/>
                <a:uFillTx/>
                <a:latin typeface="Calibri"/>
                <a:cs typeface="Calibri"/>
                <a:sym typeface="Calibri"/>
              </a:rPr>
              <a:t>   </a:t>
            </a:r>
            <a:r>
              <a:rPr kumimoji="0" sz="2800" b="0" i="0" u="none" strike="noStrike" kern="0" cap="none" spc="0" normalizeH="0" baseline="0" noProof="0" dirty="0">
                <a:ln>
                  <a:noFill/>
                </a:ln>
                <a:solidFill>
                  <a:srgbClr val="0D0D0D"/>
                </a:solidFill>
                <a:effectLst/>
                <a:uLnTx/>
                <a:uFillTx/>
                <a:latin typeface="Calibri"/>
                <a:cs typeface="Calibri"/>
                <a:sym typeface="Calibri"/>
              </a:rPr>
              <a:t>La </a:t>
            </a:r>
            <a:r>
              <a:rPr kumimoji="0" sz="2800" b="0" i="0" u="none" strike="noStrike" kern="0" cap="none" spc="0" normalizeH="0" baseline="0" noProof="0" dirty="0" err="1">
                <a:ln>
                  <a:noFill/>
                </a:ln>
                <a:solidFill>
                  <a:srgbClr val="0D0D0D"/>
                </a:solidFill>
                <a:effectLst/>
                <a:uLnTx/>
                <a:uFillTx/>
                <a:latin typeface="Calibri"/>
                <a:cs typeface="Calibri"/>
                <a:sym typeface="Calibri"/>
              </a:rPr>
              <a:t>conoscenza</a:t>
            </a:r>
            <a:r>
              <a:rPr kumimoji="0" sz="2800" b="0" i="0" u="none" strike="noStrike" kern="0" cap="none" spc="0" normalizeH="0" baseline="0" noProof="0" dirty="0">
                <a:ln>
                  <a:noFill/>
                </a:ln>
                <a:solidFill>
                  <a:srgbClr val="0D0D0D"/>
                </a:solidFill>
                <a:effectLst/>
                <a:uLnTx/>
                <a:uFillTx/>
                <a:latin typeface="Calibri"/>
                <a:cs typeface="Calibri"/>
                <a:sym typeface="Calibri"/>
              </a:rPr>
              <a:t> del </a:t>
            </a:r>
            <a:r>
              <a:rPr kumimoji="0" sz="2800" b="0" i="0" u="none" strike="noStrike" kern="0" cap="none" spc="0" normalizeH="0" baseline="0" noProof="0" dirty="0" err="1">
                <a:ln>
                  <a:noFill/>
                </a:ln>
                <a:solidFill>
                  <a:srgbClr val="0D0D0D"/>
                </a:solidFill>
                <a:effectLst/>
                <a:uLnTx/>
                <a:uFillTx/>
                <a:latin typeface="Calibri"/>
                <a:cs typeface="Calibri"/>
                <a:sym typeface="Calibri"/>
              </a:rPr>
              <a:t>rapporto</a:t>
            </a:r>
            <a:r>
              <a:rPr kumimoji="0" sz="2800" b="0" i="0" u="none" strike="noStrike" kern="0" cap="none" spc="0" normalizeH="0" baseline="0" noProof="0" dirty="0">
                <a:ln>
                  <a:noFill/>
                </a:ln>
                <a:solidFill>
                  <a:srgbClr val="0D0D0D"/>
                </a:solidFill>
                <a:effectLst/>
                <a:uLnTx/>
                <a:uFillTx/>
                <a:latin typeface="Calibri"/>
                <a:cs typeface="Calibri"/>
                <a:sym typeface="Calibri"/>
              </a:rPr>
              <a:t> </a:t>
            </a:r>
            <a:r>
              <a:rPr kumimoji="0" sz="2800" b="0" i="0" u="none" strike="noStrike" kern="0" cap="none" spc="0" normalizeH="0" baseline="0" noProof="0" dirty="0" err="1">
                <a:ln>
                  <a:noFill/>
                </a:ln>
                <a:solidFill>
                  <a:srgbClr val="0D0D0D"/>
                </a:solidFill>
                <a:effectLst/>
                <a:uLnTx/>
                <a:uFillTx/>
                <a:latin typeface="Calibri"/>
                <a:cs typeface="Calibri"/>
                <a:sym typeface="Calibri"/>
              </a:rPr>
              <a:t>giuridico</a:t>
            </a:r>
            <a:r>
              <a:rPr kumimoji="0" sz="2800" b="0" i="0" u="none" strike="noStrike" kern="0" cap="none" spc="0" normalizeH="0" baseline="0" noProof="0" dirty="0">
                <a:ln>
                  <a:noFill/>
                </a:ln>
                <a:solidFill>
                  <a:srgbClr val="0D0D0D"/>
                </a:solidFill>
                <a:effectLst/>
                <a:uLnTx/>
                <a:uFillTx/>
                <a:latin typeface="Calibri"/>
                <a:cs typeface="Calibri"/>
                <a:sym typeface="Calibri"/>
              </a:rPr>
              <a:t> di </a:t>
            </a:r>
            <a:r>
              <a:rPr kumimoji="0" sz="2800" b="0" i="0" u="none" strike="noStrike" kern="0" cap="none" spc="0" normalizeH="0" baseline="0" noProof="0" dirty="0" err="1">
                <a:ln>
                  <a:noFill/>
                </a:ln>
                <a:solidFill>
                  <a:srgbClr val="0D0D0D"/>
                </a:solidFill>
                <a:effectLst/>
                <a:uLnTx/>
                <a:uFillTx/>
                <a:latin typeface="Calibri"/>
                <a:cs typeface="Calibri"/>
                <a:sym typeface="Calibri"/>
              </a:rPr>
              <a:t>volta</a:t>
            </a:r>
            <a:r>
              <a:rPr kumimoji="0" sz="2800" b="0" i="0" u="none" strike="noStrike" kern="0" cap="none" spc="0" normalizeH="0" baseline="0" noProof="0" dirty="0">
                <a:ln>
                  <a:noFill/>
                </a:ln>
                <a:solidFill>
                  <a:srgbClr val="0D0D0D"/>
                </a:solidFill>
                <a:effectLst/>
                <a:uLnTx/>
                <a:uFillTx/>
                <a:latin typeface="Calibri"/>
                <a:cs typeface="Calibri"/>
                <a:sym typeface="Calibri"/>
              </a:rPr>
              <a:t> in </a:t>
            </a:r>
            <a:r>
              <a:rPr kumimoji="0" sz="2800" b="0" i="0" u="none" strike="noStrike" kern="0" cap="none" spc="0" normalizeH="0" baseline="0" noProof="0" dirty="0" err="1">
                <a:ln>
                  <a:noFill/>
                </a:ln>
                <a:solidFill>
                  <a:srgbClr val="0D0D0D"/>
                </a:solidFill>
                <a:effectLst/>
                <a:uLnTx/>
                <a:uFillTx/>
                <a:latin typeface="Calibri"/>
                <a:cs typeface="Calibri"/>
                <a:sym typeface="Calibri"/>
              </a:rPr>
              <a:t>volta</a:t>
            </a:r>
            <a:r>
              <a:rPr kumimoji="0" sz="2800" b="0" i="0" u="none" strike="noStrike" kern="0" cap="none" spc="0" normalizeH="0" baseline="0" noProof="0" dirty="0">
                <a:ln>
                  <a:noFill/>
                </a:ln>
                <a:solidFill>
                  <a:srgbClr val="0D0D0D"/>
                </a:solidFill>
                <a:effectLst/>
                <a:uLnTx/>
                <a:uFillTx/>
                <a:latin typeface="Calibri"/>
                <a:cs typeface="Calibri"/>
                <a:sym typeface="Calibri"/>
              </a:rPr>
              <a:t> in </a:t>
            </a:r>
            <a:r>
              <a:rPr kumimoji="0" sz="2800" b="0" i="0" u="none" strike="noStrike" kern="0" cap="none" spc="0" normalizeH="0" baseline="0" noProof="0" dirty="0" err="1">
                <a:ln>
                  <a:noFill/>
                </a:ln>
                <a:solidFill>
                  <a:srgbClr val="0D0D0D"/>
                </a:solidFill>
                <a:effectLst/>
                <a:uLnTx/>
                <a:uFillTx/>
                <a:latin typeface="Calibri"/>
                <a:cs typeface="Calibri"/>
                <a:sym typeface="Calibri"/>
              </a:rPr>
              <a:t>discussione</a:t>
            </a:r>
            <a:r>
              <a:rPr kumimoji="0" sz="2800" b="0" i="0" u="none" strike="noStrike" kern="0" cap="none" spc="0" normalizeH="0" baseline="0" noProof="0" dirty="0">
                <a:ln>
                  <a:noFill/>
                </a:ln>
                <a:solidFill>
                  <a:srgbClr val="0D0D0D"/>
                </a:solidFill>
                <a:effectLst/>
                <a:uLnTx/>
                <a:uFillTx/>
                <a:latin typeface="Calibri"/>
                <a:cs typeface="Calibri"/>
                <a:sym typeface="Calibri"/>
              </a:rPr>
              <a:t> </a:t>
            </a:r>
            <a:r>
              <a:rPr kumimoji="0" sz="2800" b="0" i="0" u="none" strike="noStrike" kern="0" cap="none" spc="0" normalizeH="0" baseline="0" noProof="0" dirty="0" err="1">
                <a:ln>
                  <a:noFill/>
                </a:ln>
                <a:solidFill>
                  <a:srgbClr val="0D0D0D"/>
                </a:solidFill>
                <a:effectLst/>
                <a:uLnTx/>
                <a:uFillTx/>
                <a:latin typeface="Calibri"/>
                <a:cs typeface="Calibri"/>
                <a:sym typeface="Calibri"/>
              </a:rPr>
              <a:t>implica</a:t>
            </a:r>
            <a:r>
              <a:rPr kumimoji="0" sz="2800" b="0" i="0" u="none" strike="noStrike" kern="0" cap="none" spc="0" normalizeH="0" baseline="0" noProof="0" dirty="0">
                <a:ln>
                  <a:noFill/>
                </a:ln>
                <a:solidFill>
                  <a:srgbClr val="0D0D0D"/>
                </a:solidFill>
                <a:effectLst/>
                <a:uLnTx/>
                <a:uFillTx/>
                <a:latin typeface="Calibri"/>
                <a:cs typeface="Calibri"/>
                <a:sym typeface="Calibri"/>
              </a:rPr>
              <a:t> </a:t>
            </a:r>
            <a:r>
              <a:rPr kumimoji="0" sz="2800" b="0" i="0" u="none" strike="noStrike" kern="0" cap="none" spc="0" normalizeH="0" baseline="0" noProof="0" dirty="0" err="1">
                <a:ln>
                  <a:noFill/>
                </a:ln>
                <a:solidFill>
                  <a:srgbClr val="0D0D0D"/>
                </a:solidFill>
                <a:effectLst/>
                <a:uLnTx/>
                <a:uFillTx/>
                <a:latin typeface="Calibri"/>
                <a:cs typeface="Calibri"/>
                <a:sym typeface="Calibri"/>
              </a:rPr>
              <a:t>necessariamente</a:t>
            </a:r>
            <a:r>
              <a:rPr kumimoji="0" sz="2800" b="0" i="0" u="none" strike="noStrike" kern="0" cap="none" spc="0" normalizeH="0" baseline="0" noProof="0" dirty="0">
                <a:ln>
                  <a:noFill/>
                </a:ln>
                <a:solidFill>
                  <a:srgbClr val="0D0D0D"/>
                </a:solidFill>
                <a:effectLst/>
                <a:uLnTx/>
                <a:uFillTx/>
                <a:latin typeface="Calibri"/>
                <a:cs typeface="Calibri"/>
                <a:sym typeface="Calibri"/>
              </a:rPr>
              <a:t> la </a:t>
            </a:r>
            <a:r>
              <a:rPr kumimoji="0" sz="2800" b="0" i="0" u="none" strike="noStrike" kern="0" cap="none" spc="0" normalizeH="0" baseline="0" noProof="0" dirty="0" err="1">
                <a:ln>
                  <a:noFill/>
                </a:ln>
                <a:solidFill>
                  <a:srgbClr val="0D0D0D"/>
                </a:solidFill>
                <a:effectLst/>
                <a:uLnTx/>
                <a:uFillTx/>
                <a:latin typeface="Calibri"/>
                <a:cs typeface="Calibri"/>
                <a:sym typeface="Calibri"/>
              </a:rPr>
              <a:t>conoscenza</a:t>
            </a:r>
            <a:r>
              <a:rPr kumimoji="0" sz="2800" b="0" i="0" u="none" strike="noStrike" kern="0" cap="none" spc="0" normalizeH="0" baseline="0" noProof="0" dirty="0">
                <a:ln>
                  <a:noFill/>
                </a:ln>
                <a:solidFill>
                  <a:srgbClr val="0D0D0D"/>
                </a:solidFill>
                <a:effectLst/>
                <a:uLnTx/>
                <a:uFillTx/>
                <a:latin typeface="Calibri"/>
                <a:cs typeface="Calibri"/>
                <a:sym typeface="Calibri"/>
              </a:rPr>
              <a:t> di:</a:t>
            </a:r>
          </a:p>
          <a:p>
            <a:pPr marL="742950" marR="0" lvl="0" indent="-742950" algn="l" defTabSz="457206" rtl="0" eaLnBrk="1" fontAlgn="auto" latinLnBrk="0" hangingPunct="0">
              <a:lnSpc>
                <a:spcPct val="100000"/>
              </a:lnSpc>
              <a:spcBef>
                <a:spcPts val="700"/>
              </a:spcBef>
              <a:spcAft>
                <a:spcPts val="0"/>
              </a:spcAft>
              <a:buClr>
                <a:srgbClr val="F8F7F3"/>
              </a:buClr>
              <a:buSzPct val="100000"/>
              <a:buFontTx/>
              <a:buAutoNum type="arabicPeriod"/>
              <a:tabLst/>
              <a:defRPr sz="3200">
                <a:solidFill>
                  <a:srgbClr val="0D0D0D"/>
                </a:solidFill>
              </a:defRPr>
            </a:pPr>
            <a:r>
              <a:rPr kumimoji="0" sz="2800" b="0" i="0" u="none" strike="noStrike" kern="0" cap="none" spc="0" normalizeH="0" baseline="0" noProof="0" dirty="0" err="1">
                <a:ln>
                  <a:noFill/>
                </a:ln>
                <a:solidFill>
                  <a:srgbClr val="C00000"/>
                </a:solidFill>
                <a:effectLst/>
                <a:uLnTx/>
                <a:uFillTx/>
                <a:latin typeface="Calibri"/>
                <a:cs typeface="Calibri"/>
                <a:sym typeface="Calibri"/>
              </a:rPr>
              <a:t>Inquadramento</a:t>
            </a:r>
            <a:r>
              <a:rPr kumimoji="0" sz="2800" b="0" i="0" u="none" strike="noStrike" kern="0" cap="none" spc="0" normalizeH="0" baseline="0" noProof="0" dirty="0">
                <a:ln>
                  <a:noFill/>
                </a:ln>
                <a:solidFill>
                  <a:srgbClr val="C00000"/>
                </a:solidFill>
                <a:effectLst/>
                <a:uLnTx/>
                <a:uFillTx/>
                <a:latin typeface="Calibri"/>
                <a:cs typeface="Calibri"/>
                <a:sym typeface="Calibri"/>
              </a:rPr>
              <a:t> </a:t>
            </a:r>
            <a:r>
              <a:rPr kumimoji="0" sz="2800" b="0" i="0" u="none" strike="noStrike" kern="0" cap="none" spc="0" normalizeH="0" baseline="0" noProof="0" dirty="0" err="1">
                <a:ln>
                  <a:noFill/>
                </a:ln>
                <a:solidFill>
                  <a:srgbClr val="C00000"/>
                </a:solidFill>
                <a:effectLst/>
                <a:uLnTx/>
                <a:uFillTx/>
                <a:latin typeface="Calibri"/>
                <a:cs typeface="Calibri"/>
                <a:sym typeface="Calibri"/>
              </a:rPr>
              <a:t>professionale</a:t>
            </a:r>
            <a:r>
              <a:rPr kumimoji="0" sz="2800" b="0" i="0" u="none" strike="noStrike" kern="0" cap="none" spc="0" normalizeH="0" baseline="0" noProof="0" dirty="0">
                <a:ln>
                  <a:noFill/>
                </a:ln>
                <a:solidFill>
                  <a:srgbClr val="C00000"/>
                </a:solidFill>
                <a:effectLst/>
                <a:uLnTx/>
                <a:uFillTx/>
                <a:latin typeface="Calibri"/>
                <a:cs typeface="Calibri"/>
                <a:sym typeface="Calibri"/>
              </a:rPr>
              <a:t> del </a:t>
            </a:r>
            <a:r>
              <a:rPr kumimoji="0" sz="2800" b="0" i="0" u="none" strike="noStrike" kern="0" cap="none" spc="0" normalizeH="0" baseline="0" noProof="0" dirty="0" err="1">
                <a:ln>
                  <a:noFill/>
                </a:ln>
                <a:solidFill>
                  <a:srgbClr val="C00000"/>
                </a:solidFill>
                <a:effectLst/>
                <a:uLnTx/>
                <a:uFillTx/>
                <a:latin typeface="Calibri"/>
                <a:cs typeface="Calibri"/>
                <a:sym typeface="Calibri"/>
              </a:rPr>
              <a:t>dipendente</a:t>
            </a:r>
            <a:endParaRPr kumimoji="0" sz="2800" b="0" i="0" u="none" strike="noStrike" kern="0" cap="none" spc="0" normalizeH="0" baseline="0" noProof="0" dirty="0">
              <a:ln>
                <a:noFill/>
              </a:ln>
              <a:solidFill>
                <a:srgbClr val="C00000"/>
              </a:solidFill>
              <a:effectLst/>
              <a:uLnTx/>
              <a:uFillTx/>
              <a:latin typeface="Calibri"/>
              <a:cs typeface="Calibri"/>
              <a:sym typeface="Calibri"/>
            </a:endParaRPr>
          </a:p>
          <a:p>
            <a:pPr marL="742950" marR="0" lvl="0" indent="-742950" algn="l" defTabSz="457206" rtl="0" eaLnBrk="1" fontAlgn="auto" latinLnBrk="0" hangingPunct="0">
              <a:lnSpc>
                <a:spcPct val="100000"/>
              </a:lnSpc>
              <a:spcBef>
                <a:spcPts val="700"/>
              </a:spcBef>
              <a:spcAft>
                <a:spcPts val="0"/>
              </a:spcAft>
              <a:buClr>
                <a:srgbClr val="F8F7F3"/>
              </a:buClr>
              <a:buSzPct val="100000"/>
              <a:buFontTx/>
              <a:buAutoNum type="arabicPeriod"/>
              <a:tabLst/>
              <a:defRPr sz="3200">
                <a:solidFill>
                  <a:srgbClr val="0D0D0D"/>
                </a:solidFill>
              </a:defRPr>
            </a:pPr>
            <a:r>
              <a:rPr kumimoji="0" sz="2800" b="0" i="0" u="none" strike="noStrike" kern="0" cap="none" spc="0" normalizeH="0" baseline="0" noProof="0" dirty="0" err="1">
                <a:ln>
                  <a:noFill/>
                </a:ln>
                <a:solidFill>
                  <a:srgbClr val="C00000"/>
                </a:solidFill>
                <a:effectLst/>
                <a:uLnTx/>
                <a:uFillTx/>
                <a:latin typeface="Calibri"/>
                <a:cs typeface="Calibri"/>
                <a:sym typeface="Calibri"/>
              </a:rPr>
              <a:t>normativa</a:t>
            </a:r>
            <a:r>
              <a:rPr kumimoji="0" sz="2800" b="0" i="0" u="none" strike="noStrike" kern="0" cap="none" spc="0" normalizeH="0" baseline="0" noProof="0" dirty="0">
                <a:ln>
                  <a:noFill/>
                </a:ln>
                <a:solidFill>
                  <a:srgbClr val="C00000"/>
                </a:solidFill>
                <a:effectLst/>
                <a:uLnTx/>
                <a:uFillTx/>
                <a:latin typeface="Calibri"/>
                <a:cs typeface="Calibri"/>
                <a:sym typeface="Calibri"/>
              </a:rPr>
              <a:t> di </a:t>
            </a:r>
            <a:r>
              <a:rPr kumimoji="0" sz="2800" b="0" i="0" u="none" strike="noStrike" kern="0" cap="none" spc="0" normalizeH="0" baseline="0" noProof="0" dirty="0" err="1">
                <a:ln>
                  <a:noFill/>
                </a:ln>
                <a:solidFill>
                  <a:srgbClr val="C00000"/>
                </a:solidFill>
                <a:effectLst/>
                <a:uLnTx/>
                <a:uFillTx/>
                <a:latin typeface="Calibri"/>
                <a:cs typeface="Calibri"/>
                <a:sym typeface="Calibri"/>
              </a:rPr>
              <a:t>riferimento</a:t>
            </a:r>
            <a:endParaRPr kumimoji="0" sz="2800" b="0" i="0" u="none" strike="noStrike" kern="0" cap="none" spc="0" normalizeH="0" baseline="0" noProof="0" dirty="0">
              <a:ln>
                <a:noFill/>
              </a:ln>
              <a:solidFill>
                <a:srgbClr val="C00000"/>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E30FE87C-7AC7-43DF-B6D9-0BB7CBFA810D}"/>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101</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48394525"/>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ettangolo 3"/>
          <p:cNvSpPr/>
          <p:nvPr/>
        </p:nvSpPr>
        <p:spPr>
          <a:xfrm>
            <a:off x="-1" y="4775"/>
            <a:ext cx="9251506" cy="6858001"/>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237"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38"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39"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240" name="Titolo 1"/>
          <p:cNvSpPr txBox="1"/>
          <p:nvPr/>
        </p:nvSpPr>
        <p:spPr>
          <a:xfrm>
            <a:off x="400707" y="1675581"/>
            <a:ext cx="8399948" cy="12493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defRPr sz="2000" b="1">
                <a:solidFill>
                  <a:srgbClr val="FFFF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Domande</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da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porsi</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nell’atto</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della</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valutazione</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medico-</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legale</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ai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fini</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della</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corretta</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compilazione</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del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verbale</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di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idoneità</a:t>
            </a:r>
            <a:r>
              <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rPr>
              <a:t> al </a:t>
            </a:r>
            <a:r>
              <a:rPr kumimoji="0" sz="2000" b="1" i="0" u="none" strike="noStrike" kern="0" cap="none" spc="0" normalizeH="0" baseline="0" noProof="0" dirty="0" err="1">
                <a:ln>
                  <a:noFill/>
                </a:ln>
                <a:solidFill>
                  <a:srgbClr val="4F81BD">
                    <a:lumMod val="50000"/>
                  </a:srgbClr>
                </a:solidFill>
                <a:effectLst/>
                <a:uLnTx/>
                <a:uFillTx/>
                <a:latin typeface="Calibri"/>
                <a:cs typeface="Calibri"/>
                <a:sym typeface="Calibri"/>
              </a:rPr>
              <a:t>servizio</a:t>
            </a:r>
            <a:endParaRPr kumimoji="0" sz="2000" b="1" i="0" u="none" strike="noStrike" kern="0" cap="none" spc="0" normalizeH="0" baseline="0" noProof="0" dirty="0">
              <a:ln>
                <a:noFill/>
              </a:ln>
              <a:solidFill>
                <a:srgbClr val="4F81BD">
                  <a:lumMod val="50000"/>
                </a:srgbClr>
              </a:solidFill>
              <a:effectLst/>
              <a:uLnTx/>
              <a:uFillTx/>
              <a:latin typeface="Calibri"/>
              <a:cs typeface="Calibri"/>
              <a:sym typeface="Calibri"/>
            </a:endParaRPr>
          </a:p>
        </p:txBody>
      </p:sp>
      <p:sp>
        <p:nvSpPr>
          <p:cNvPr id="241" name="Segnaposto contenuto 2"/>
          <p:cNvSpPr txBox="1">
            <a:spLocks noGrp="1"/>
          </p:cNvSpPr>
          <p:nvPr>
            <p:ph type="subTitle" idx="1"/>
          </p:nvPr>
        </p:nvSpPr>
        <p:spPr>
          <a:xfrm>
            <a:off x="395536" y="2924943"/>
            <a:ext cx="8390422" cy="3672409"/>
          </a:xfrm>
          <a:prstGeom prst="rect">
            <a:avLst/>
          </a:prstGeom>
          <a:ln w="9525">
            <a:solidFill>
              <a:srgbClr val="C00000"/>
            </a:solidFill>
            <a:round/>
          </a:ln>
        </p:spPr>
        <p:txBody>
          <a:bodyPr/>
          <a:lstStyle/>
          <a:p>
            <a:pPr marL="457200" indent="-457200" algn="l">
              <a:spcBef>
                <a:spcPts val="300"/>
              </a:spcBef>
              <a:buSzPct val="100000"/>
              <a:buAutoNum type="arabicPeriod"/>
              <a:defRPr sz="1600" b="1">
                <a:solidFill>
                  <a:srgbClr val="0D0D0D"/>
                </a:solidFill>
              </a:defRPr>
            </a:pPr>
            <a:r>
              <a:rPr dirty="0" err="1"/>
              <a:t>Provenienza</a:t>
            </a:r>
            <a:r>
              <a:rPr dirty="0"/>
              <a:t> </a:t>
            </a:r>
            <a:r>
              <a:rPr dirty="0" err="1"/>
              <a:t>della</a:t>
            </a:r>
            <a:r>
              <a:rPr dirty="0"/>
              <a:t> </a:t>
            </a:r>
            <a:r>
              <a:rPr dirty="0" err="1"/>
              <a:t>richiesta</a:t>
            </a:r>
            <a:r>
              <a:rPr dirty="0"/>
              <a:t> </a:t>
            </a:r>
            <a:r>
              <a:rPr dirty="0" err="1"/>
              <a:t>della</a:t>
            </a:r>
            <a:r>
              <a:rPr dirty="0"/>
              <a:t> </a:t>
            </a:r>
            <a:r>
              <a:rPr dirty="0" err="1"/>
              <a:t>valutazione</a:t>
            </a:r>
            <a:r>
              <a:rPr dirty="0"/>
              <a:t> </a:t>
            </a:r>
            <a:r>
              <a:rPr dirty="0" err="1"/>
              <a:t>dell’idoneità</a:t>
            </a:r>
            <a:r>
              <a:rPr dirty="0"/>
              <a:t> del </a:t>
            </a:r>
            <a:r>
              <a:rPr dirty="0" err="1"/>
              <a:t>lavoratore</a:t>
            </a:r>
            <a:r>
              <a:rPr dirty="0"/>
              <a:t> e con quale </a:t>
            </a:r>
            <a:r>
              <a:rPr dirty="0" err="1"/>
              <a:t>finalità</a:t>
            </a:r>
            <a:r>
              <a:rPr dirty="0"/>
              <a:t> (</a:t>
            </a:r>
            <a:r>
              <a:rPr dirty="0" err="1"/>
              <a:t>Amministrazione</a:t>
            </a:r>
            <a:r>
              <a:rPr dirty="0"/>
              <a:t> o </a:t>
            </a:r>
            <a:r>
              <a:rPr dirty="0" err="1"/>
              <a:t>Dipendente</a:t>
            </a:r>
            <a:r>
              <a:rPr dirty="0"/>
              <a:t>)</a:t>
            </a:r>
          </a:p>
          <a:p>
            <a:pPr marL="457200" indent="-457200" algn="l">
              <a:spcBef>
                <a:spcPts val="300"/>
              </a:spcBef>
              <a:buSzPct val="100000"/>
              <a:buAutoNum type="arabicPeriod"/>
              <a:defRPr sz="1600" b="1">
                <a:solidFill>
                  <a:srgbClr val="0D0D0D"/>
                </a:solidFill>
              </a:defRPr>
            </a:pPr>
            <a:r>
              <a:rPr dirty="0" err="1"/>
              <a:t>Qualifica</a:t>
            </a:r>
            <a:r>
              <a:rPr dirty="0"/>
              <a:t> del </a:t>
            </a:r>
            <a:r>
              <a:rPr dirty="0" err="1"/>
              <a:t>dipendente</a:t>
            </a:r>
            <a:r>
              <a:rPr dirty="0"/>
              <a:t> </a:t>
            </a:r>
          </a:p>
          <a:p>
            <a:pPr marL="457200" indent="-457200" algn="l">
              <a:spcBef>
                <a:spcPts val="300"/>
              </a:spcBef>
              <a:buSzPct val="100000"/>
              <a:buAutoNum type="arabicPeriod"/>
              <a:defRPr sz="1600" b="1">
                <a:solidFill>
                  <a:srgbClr val="0D0D0D"/>
                </a:solidFill>
              </a:defRPr>
            </a:pPr>
            <a:r>
              <a:rPr dirty="0" err="1"/>
              <a:t>Anzianità</a:t>
            </a:r>
            <a:r>
              <a:rPr dirty="0"/>
              <a:t> </a:t>
            </a:r>
            <a:r>
              <a:rPr dirty="0" err="1"/>
              <a:t>contributiva</a:t>
            </a:r>
            <a:r>
              <a:rPr b="0" dirty="0"/>
              <a:t> </a:t>
            </a:r>
          </a:p>
          <a:p>
            <a:pPr marL="457200" indent="-457200" algn="l">
              <a:spcBef>
                <a:spcPts val="300"/>
              </a:spcBef>
              <a:buSzPct val="100000"/>
              <a:buAutoNum type="arabicPeriod"/>
              <a:defRPr sz="1600" b="1">
                <a:solidFill>
                  <a:srgbClr val="0D0D0D"/>
                </a:solidFill>
              </a:defRPr>
            </a:pPr>
            <a:r>
              <a:rPr dirty="0" err="1"/>
              <a:t>Età</a:t>
            </a:r>
            <a:r>
              <a:rPr dirty="0"/>
              <a:t> del </a:t>
            </a:r>
            <a:r>
              <a:rPr dirty="0" err="1"/>
              <a:t>lavoratore</a:t>
            </a:r>
            <a:endParaRPr dirty="0"/>
          </a:p>
          <a:p>
            <a:pPr marL="457200" indent="-457200" algn="l">
              <a:spcBef>
                <a:spcPts val="300"/>
              </a:spcBef>
              <a:buSzPct val="100000"/>
              <a:buAutoNum type="arabicPeriod"/>
              <a:defRPr sz="1600" b="1">
                <a:solidFill>
                  <a:srgbClr val="0D0D0D"/>
                </a:solidFill>
              </a:defRPr>
            </a:pPr>
            <a:r>
              <a:rPr dirty="0"/>
              <a:t>Se </a:t>
            </a:r>
            <a:r>
              <a:rPr dirty="0" err="1"/>
              <a:t>trattasi</a:t>
            </a:r>
            <a:r>
              <a:rPr dirty="0"/>
              <a:t> di </a:t>
            </a:r>
          </a:p>
          <a:p>
            <a:pPr marL="800100" lvl="1" indent="-342900" algn="l">
              <a:spcBef>
                <a:spcPts val="300"/>
              </a:spcBef>
              <a:buSzPct val="100000"/>
              <a:buAutoNum type="alphaLcPeriod"/>
              <a:defRPr sz="1600">
                <a:solidFill>
                  <a:srgbClr val="0D0D0D"/>
                </a:solidFill>
              </a:defRPr>
            </a:pPr>
            <a:r>
              <a:rPr dirty="0" err="1"/>
              <a:t>Enti</a:t>
            </a:r>
            <a:r>
              <a:rPr dirty="0"/>
              <a:t> </a:t>
            </a:r>
            <a:r>
              <a:rPr dirty="0" err="1"/>
              <a:t>locali</a:t>
            </a:r>
            <a:endParaRPr sz="2800" dirty="0"/>
          </a:p>
          <a:p>
            <a:pPr marL="800100" lvl="1" indent="-342900" algn="l">
              <a:spcBef>
                <a:spcPts val="300"/>
              </a:spcBef>
              <a:buSzPct val="100000"/>
              <a:buAutoNum type="alphaLcPeriod"/>
              <a:defRPr sz="1600">
                <a:solidFill>
                  <a:srgbClr val="0D0D0D"/>
                </a:solidFill>
              </a:defRPr>
            </a:pPr>
            <a:r>
              <a:rPr dirty="0" err="1"/>
              <a:t>Ministeri</a:t>
            </a:r>
            <a:r>
              <a:rPr dirty="0"/>
              <a:t> </a:t>
            </a:r>
            <a:endParaRPr sz="2800" dirty="0"/>
          </a:p>
          <a:p>
            <a:pPr marL="800100" lvl="1" indent="-342900" algn="l">
              <a:spcBef>
                <a:spcPts val="300"/>
              </a:spcBef>
              <a:buSzPct val="100000"/>
              <a:buAutoNum type="alphaLcPeriod"/>
              <a:defRPr sz="1600">
                <a:solidFill>
                  <a:srgbClr val="0D0D0D"/>
                </a:solidFill>
              </a:defRPr>
            </a:pPr>
            <a:r>
              <a:rPr dirty="0" err="1"/>
              <a:t>Scuole</a:t>
            </a:r>
            <a:r>
              <a:rPr dirty="0"/>
              <a:t>  </a:t>
            </a:r>
            <a:endParaRPr sz="2800" dirty="0"/>
          </a:p>
          <a:p>
            <a:pPr marL="457200" indent="-457200" algn="l">
              <a:spcBef>
                <a:spcPts val="300"/>
              </a:spcBef>
              <a:buSzPct val="100000"/>
              <a:buAutoNum type="arabicPeriod"/>
              <a:defRPr sz="1600" b="1">
                <a:solidFill>
                  <a:srgbClr val="0D0D0D"/>
                </a:solidFill>
              </a:defRPr>
            </a:pPr>
            <a:r>
              <a:rPr dirty="0"/>
              <a:t>Se </a:t>
            </a:r>
            <a:r>
              <a:rPr dirty="0" err="1"/>
              <a:t>il</a:t>
            </a:r>
            <a:r>
              <a:rPr dirty="0"/>
              <a:t> </a:t>
            </a:r>
            <a:r>
              <a:rPr dirty="0" err="1"/>
              <a:t>dipendente</a:t>
            </a:r>
            <a:r>
              <a:rPr dirty="0"/>
              <a:t> è in </a:t>
            </a:r>
            <a:r>
              <a:rPr dirty="0" err="1"/>
              <a:t>attualità</a:t>
            </a:r>
            <a:r>
              <a:rPr dirty="0"/>
              <a:t> </a:t>
            </a:r>
            <a:r>
              <a:rPr dirty="0" err="1"/>
              <a:t>lavorativa</a:t>
            </a:r>
            <a:r>
              <a:rPr dirty="0"/>
              <a:t> o in </a:t>
            </a:r>
            <a:r>
              <a:rPr dirty="0" err="1"/>
              <a:t>aspettativa</a:t>
            </a:r>
            <a:r>
              <a:rPr dirty="0"/>
              <a:t> per </a:t>
            </a:r>
            <a:r>
              <a:rPr dirty="0" err="1"/>
              <a:t>malattia</a:t>
            </a:r>
            <a:endParaRPr dirty="0"/>
          </a:p>
          <a:p>
            <a:pPr algn="l">
              <a:spcBef>
                <a:spcPts val="300"/>
              </a:spcBef>
              <a:buSzPct val="100000"/>
              <a:buAutoNum type="arabicPeriod" startAt="7"/>
              <a:defRPr sz="1600" b="1">
                <a:solidFill>
                  <a:srgbClr val="0D0D0D"/>
                </a:solidFill>
              </a:defRPr>
            </a:pPr>
            <a:r>
              <a:rPr dirty="0"/>
              <a:t>     Se vi </a:t>
            </a:r>
            <a:r>
              <a:rPr dirty="0" err="1"/>
              <a:t>sono</a:t>
            </a:r>
            <a:r>
              <a:rPr dirty="0"/>
              <a:t> </a:t>
            </a:r>
            <a:r>
              <a:rPr dirty="0" err="1"/>
              <a:t>riconoscimenti</a:t>
            </a:r>
            <a:r>
              <a:rPr dirty="0"/>
              <a:t> di </a:t>
            </a:r>
            <a:r>
              <a:rPr dirty="0" err="1"/>
              <a:t>dipendenza</a:t>
            </a:r>
            <a:r>
              <a:rPr dirty="0"/>
              <a:t> da causa di </a:t>
            </a:r>
            <a:r>
              <a:rPr dirty="0" err="1"/>
              <a:t>servizio</a:t>
            </a:r>
            <a:r>
              <a:rPr dirty="0"/>
              <a:t>, </a:t>
            </a:r>
            <a:r>
              <a:rPr dirty="0" err="1"/>
              <a:t>invalidità</a:t>
            </a:r>
            <a:r>
              <a:rPr dirty="0"/>
              <a:t> </a:t>
            </a:r>
            <a:r>
              <a:rPr dirty="0" err="1"/>
              <a:t>civile</a:t>
            </a:r>
            <a:r>
              <a:rPr dirty="0"/>
              <a:t>, </a:t>
            </a:r>
            <a:r>
              <a:rPr dirty="0" err="1"/>
              <a:t>infortuni</a:t>
            </a:r>
            <a:r>
              <a:rPr dirty="0"/>
              <a:t> </a:t>
            </a:r>
            <a:r>
              <a:rPr dirty="0" err="1"/>
              <a:t>sul</a:t>
            </a:r>
            <a:r>
              <a:rPr dirty="0"/>
              <a:t> </a:t>
            </a:r>
            <a:r>
              <a:rPr dirty="0" err="1"/>
              <a:t>lavoro</a:t>
            </a:r>
            <a:r>
              <a:rPr dirty="0"/>
              <a:t> o </a:t>
            </a:r>
            <a:r>
              <a:rPr dirty="0" err="1"/>
              <a:t>malattia</a:t>
            </a:r>
            <a:r>
              <a:rPr dirty="0"/>
              <a:t> </a:t>
            </a:r>
            <a:r>
              <a:rPr dirty="0" err="1"/>
              <a:t>professionale</a:t>
            </a:r>
            <a:endParaRPr dirty="0"/>
          </a:p>
        </p:txBody>
      </p:sp>
      <p:sp>
        <p:nvSpPr>
          <p:cNvPr id="2" name="Segnaposto numero diapositiva 1">
            <a:extLst>
              <a:ext uri="{FF2B5EF4-FFF2-40B4-BE49-F238E27FC236}">
                <a16:creationId xmlns:a16="http://schemas.microsoft.com/office/drawing/2014/main" id="{4BC55AF1-87B6-478B-A8B8-24168A606F70}"/>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102</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777643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1">
                                            <p:bg/>
                                          </p:spTgt>
                                        </p:tgtEl>
                                        <p:attrNameLst>
                                          <p:attrName>style.visibility</p:attrName>
                                        </p:attrNameLst>
                                      </p:cBhvr>
                                      <p:to>
                                        <p:strVal val="visible"/>
                                      </p:to>
                                    </p:set>
                                    <p:animEffect transition="in" filter="dissolve">
                                      <p:cBhvr>
                                        <p:cTn id="7" dur="500"/>
                                        <p:tgtEl>
                                          <p:spTgt spid="241">
                                            <p:bg/>
                                          </p:spTgt>
                                        </p:tgtEl>
                                      </p:cBhvr>
                                    </p:animEffect>
                                  </p:childTnLst>
                                </p:cTn>
                              </p:par>
                              <p:par>
                                <p:cTn id="8" presetID="9" presetClass="entr" presetSubtype="0" fill="hold" grpId="0" nodeType="withEffect">
                                  <p:stCondLst>
                                    <p:cond delay="0"/>
                                  </p:stCondLst>
                                  <p:iterate>
                                    <p:tmAbs val="0"/>
                                  </p:iterate>
                                  <p:childTnLst>
                                    <p:set>
                                      <p:cBhvr>
                                        <p:cTn id="9" fill="hold"/>
                                        <p:tgtEl>
                                          <p:spTgt spid="241">
                                            <p:txEl>
                                              <p:pRg st="0" end="0"/>
                                            </p:txEl>
                                          </p:spTgt>
                                        </p:tgtEl>
                                        <p:attrNameLst>
                                          <p:attrName>style.visibility</p:attrName>
                                        </p:attrNameLst>
                                      </p:cBhvr>
                                      <p:to>
                                        <p:strVal val="visible"/>
                                      </p:to>
                                    </p:set>
                                    <p:animEffect transition="in" filter="dissolve">
                                      <p:cBhvr>
                                        <p:cTn id="10" dur="500"/>
                                        <p:tgtEl>
                                          <p:spTgt spid="2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241">
                                            <p:txEl>
                                              <p:pRg st="1" end="1"/>
                                            </p:txEl>
                                          </p:spTgt>
                                        </p:tgtEl>
                                        <p:attrNameLst>
                                          <p:attrName>style.visibility</p:attrName>
                                        </p:attrNameLst>
                                      </p:cBhvr>
                                      <p:to>
                                        <p:strVal val="visible"/>
                                      </p:to>
                                    </p:set>
                                    <p:animEffect transition="in" filter="dissolve">
                                      <p:cBhvr>
                                        <p:cTn id="15" dur="500"/>
                                        <p:tgtEl>
                                          <p:spTgt spid="2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241">
                                            <p:txEl>
                                              <p:pRg st="2" end="2"/>
                                            </p:txEl>
                                          </p:spTgt>
                                        </p:tgtEl>
                                        <p:attrNameLst>
                                          <p:attrName>style.visibility</p:attrName>
                                        </p:attrNameLst>
                                      </p:cBhvr>
                                      <p:to>
                                        <p:strVal val="visible"/>
                                      </p:to>
                                    </p:set>
                                    <p:animEffect transition="in" filter="dissolve">
                                      <p:cBhvr>
                                        <p:cTn id="20" dur="500"/>
                                        <p:tgtEl>
                                          <p:spTgt spid="24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241">
                                            <p:txEl>
                                              <p:pRg st="3" end="3"/>
                                            </p:txEl>
                                          </p:spTgt>
                                        </p:tgtEl>
                                        <p:attrNameLst>
                                          <p:attrName>style.visibility</p:attrName>
                                        </p:attrNameLst>
                                      </p:cBhvr>
                                      <p:to>
                                        <p:strVal val="visible"/>
                                      </p:to>
                                    </p:set>
                                    <p:animEffect transition="in" filter="dissolve">
                                      <p:cBhvr>
                                        <p:cTn id="25" dur="500"/>
                                        <p:tgtEl>
                                          <p:spTgt spid="24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241">
                                            <p:txEl>
                                              <p:pRg st="4" end="4"/>
                                            </p:txEl>
                                          </p:spTgt>
                                        </p:tgtEl>
                                        <p:attrNameLst>
                                          <p:attrName>style.visibility</p:attrName>
                                        </p:attrNameLst>
                                      </p:cBhvr>
                                      <p:to>
                                        <p:strVal val="visible"/>
                                      </p:to>
                                    </p:set>
                                    <p:animEffect transition="in" filter="dissolve">
                                      <p:cBhvr>
                                        <p:cTn id="30" dur="500"/>
                                        <p:tgtEl>
                                          <p:spTgt spid="241">
                                            <p:txEl>
                                              <p:pRg st="4" end="4"/>
                                            </p:txEl>
                                          </p:spTgt>
                                        </p:tgtEl>
                                      </p:cBhvr>
                                    </p:animEffect>
                                  </p:childTnLst>
                                </p:cTn>
                              </p:par>
                              <p:par>
                                <p:cTn id="31" presetID="9" presetClass="entr" presetSubtype="0" fill="hold" grpId="0" nodeType="withEffect">
                                  <p:stCondLst>
                                    <p:cond delay="0"/>
                                  </p:stCondLst>
                                  <p:iterate>
                                    <p:tmAbs val="0"/>
                                  </p:iterate>
                                  <p:childTnLst>
                                    <p:set>
                                      <p:cBhvr>
                                        <p:cTn id="32" fill="hold"/>
                                        <p:tgtEl>
                                          <p:spTgt spid="241">
                                            <p:txEl>
                                              <p:pRg st="5" end="5"/>
                                            </p:txEl>
                                          </p:spTgt>
                                        </p:tgtEl>
                                        <p:attrNameLst>
                                          <p:attrName>style.visibility</p:attrName>
                                        </p:attrNameLst>
                                      </p:cBhvr>
                                      <p:to>
                                        <p:strVal val="visible"/>
                                      </p:to>
                                    </p:set>
                                    <p:animEffect transition="in" filter="dissolve">
                                      <p:cBhvr>
                                        <p:cTn id="33" dur="500"/>
                                        <p:tgtEl>
                                          <p:spTgt spid="241">
                                            <p:txEl>
                                              <p:pRg st="5" end="5"/>
                                            </p:txEl>
                                          </p:spTgt>
                                        </p:tgtEl>
                                      </p:cBhvr>
                                    </p:animEffect>
                                  </p:childTnLst>
                                </p:cTn>
                              </p:par>
                              <p:par>
                                <p:cTn id="34" presetID="9" presetClass="entr" presetSubtype="0" fill="hold" grpId="0" nodeType="withEffect">
                                  <p:stCondLst>
                                    <p:cond delay="0"/>
                                  </p:stCondLst>
                                  <p:iterate>
                                    <p:tmAbs val="0"/>
                                  </p:iterate>
                                  <p:childTnLst>
                                    <p:set>
                                      <p:cBhvr>
                                        <p:cTn id="35" fill="hold"/>
                                        <p:tgtEl>
                                          <p:spTgt spid="241">
                                            <p:txEl>
                                              <p:pRg st="6" end="6"/>
                                            </p:txEl>
                                          </p:spTgt>
                                        </p:tgtEl>
                                        <p:attrNameLst>
                                          <p:attrName>style.visibility</p:attrName>
                                        </p:attrNameLst>
                                      </p:cBhvr>
                                      <p:to>
                                        <p:strVal val="visible"/>
                                      </p:to>
                                    </p:set>
                                    <p:animEffect transition="in" filter="dissolve">
                                      <p:cBhvr>
                                        <p:cTn id="36" dur="500"/>
                                        <p:tgtEl>
                                          <p:spTgt spid="241">
                                            <p:txEl>
                                              <p:pRg st="6" end="6"/>
                                            </p:txEl>
                                          </p:spTgt>
                                        </p:tgtEl>
                                      </p:cBhvr>
                                    </p:animEffect>
                                  </p:childTnLst>
                                </p:cTn>
                              </p:par>
                              <p:par>
                                <p:cTn id="37" presetID="9" presetClass="entr" presetSubtype="0" fill="hold" grpId="0" nodeType="withEffect">
                                  <p:stCondLst>
                                    <p:cond delay="0"/>
                                  </p:stCondLst>
                                  <p:iterate>
                                    <p:tmAbs val="0"/>
                                  </p:iterate>
                                  <p:childTnLst>
                                    <p:set>
                                      <p:cBhvr>
                                        <p:cTn id="38" fill="hold"/>
                                        <p:tgtEl>
                                          <p:spTgt spid="241">
                                            <p:txEl>
                                              <p:pRg st="7" end="7"/>
                                            </p:txEl>
                                          </p:spTgt>
                                        </p:tgtEl>
                                        <p:attrNameLst>
                                          <p:attrName>style.visibility</p:attrName>
                                        </p:attrNameLst>
                                      </p:cBhvr>
                                      <p:to>
                                        <p:strVal val="visible"/>
                                      </p:to>
                                    </p:set>
                                    <p:animEffect transition="in" filter="dissolve">
                                      <p:cBhvr>
                                        <p:cTn id="39" dur="500"/>
                                        <p:tgtEl>
                                          <p:spTgt spid="241">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0" nodeType="clickEffect">
                                  <p:stCondLst>
                                    <p:cond delay="0"/>
                                  </p:stCondLst>
                                  <p:iterate>
                                    <p:tmAbs val="0"/>
                                  </p:iterate>
                                  <p:childTnLst>
                                    <p:set>
                                      <p:cBhvr>
                                        <p:cTn id="43" fill="hold"/>
                                        <p:tgtEl>
                                          <p:spTgt spid="241">
                                            <p:txEl>
                                              <p:pRg st="8" end="8"/>
                                            </p:txEl>
                                          </p:spTgt>
                                        </p:tgtEl>
                                        <p:attrNameLst>
                                          <p:attrName>style.visibility</p:attrName>
                                        </p:attrNameLst>
                                      </p:cBhvr>
                                      <p:to>
                                        <p:strVal val="visible"/>
                                      </p:to>
                                    </p:set>
                                    <p:animEffect transition="in" filter="dissolve">
                                      <p:cBhvr>
                                        <p:cTn id="44" dur="500"/>
                                        <p:tgtEl>
                                          <p:spTgt spid="241">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0" nodeType="clickEffect">
                                  <p:stCondLst>
                                    <p:cond delay="0"/>
                                  </p:stCondLst>
                                  <p:iterate>
                                    <p:tmAbs val="0"/>
                                  </p:iterate>
                                  <p:childTnLst>
                                    <p:set>
                                      <p:cBhvr>
                                        <p:cTn id="48" fill="hold"/>
                                        <p:tgtEl>
                                          <p:spTgt spid="241">
                                            <p:txEl>
                                              <p:pRg st="9" end="9"/>
                                            </p:txEl>
                                          </p:spTgt>
                                        </p:tgtEl>
                                        <p:attrNameLst>
                                          <p:attrName>style.visibility</p:attrName>
                                        </p:attrNameLst>
                                      </p:cBhvr>
                                      <p:to>
                                        <p:strVal val="visible"/>
                                      </p:to>
                                    </p:set>
                                    <p:animEffect transition="in" filter="dissolve">
                                      <p:cBhvr>
                                        <p:cTn id="49" dur="500"/>
                                        <p:tgtEl>
                                          <p:spTgt spid="24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build="p"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52"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253"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254"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55"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56" name="CasellaDiTesto 12"/>
          <p:cNvSpPr txBox="1"/>
          <p:nvPr/>
        </p:nvSpPr>
        <p:spPr>
          <a:xfrm>
            <a:off x="376790" y="1961376"/>
            <a:ext cx="8390420" cy="4892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b="1">
                <a:solidFill>
                  <a:srgbClr val="FFFF00"/>
                </a:solidFill>
              </a:defRPr>
            </a:pPr>
            <a:r>
              <a:rPr kumimoji="0" sz="1800" b="1" i="0" u="none" strike="noStrike" kern="0" cap="none" spc="0" normalizeH="0" baseline="0" noProof="0">
                <a:ln>
                  <a:noFill/>
                </a:ln>
                <a:solidFill>
                  <a:srgbClr val="FFFF00"/>
                </a:solidFill>
                <a:effectLst/>
                <a:uLnTx/>
                <a:uFillTx/>
                <a:latin typeface="Calibri"/>
                <a:cs typeface="Calibri"/>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b="1">
                <a:solidFill>
                  <a:srgbClr val="FFFF00"/>
                </a:solidFill>
              </a:defRPr>
            </a:pPr>
            <a:r>
              <a:rPr kumimoji="0" sz="1800" b="1" i="0" u="none" strike="noStrike" kern="0" cap="none" spc="0" normalizeH="0" baseline="0" noProof="0">
                <a:ln>
                  <a:noFill/>
                </a:ln>
                <a:solidFill>
                  <a:srgbClr val="FFFF00"/>
                </a:solidFill>
                <a:effectLst/>
                <a:uLnTx/>
                <a:uFillTx/>
                <a:latin typeface="Calibri"/>
                <a:cs typeface="Calibri"/>
                <a:sym typeface="Calibri"/>
              </a:rPr>
              <a:t>Giudizi di idoneità o inidoneità assoluta (Circolare MEF 972)</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solidFill>
                  <a:srgbClr val="0D0D0D"/>
                </a:solidFill>
              </a:defRPr>
            </a:pPr>
            <a:r>
              <a:rPr kumimoji="0" sz="1800" b="0" i="0" u="none" strike="noStrike" kern="0" cap="none" spc="0" normalizeH="0" baseline="0" noProof="0">
                <a:ln>
                  <a:noFill/>
                </a:ln>
                <a:solidFill>
                  <a:srgbClr val="0D0D0D"/>
                </a:solidFill>
                <a:effectLst/>
                <a:uLnTx/>
                <a:uFillTx/>
                <a:latin typeface="Calibri"/>
                <a:cs typeface="Calibri"/>
                <a:sym typeface="Calibri"/>
              </a:rPr>
              <a:t>Si idoneo al servizio</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solidFill>
                  <a:srgbClr val="0D0D0D"/>
                </a:solidFill>
              </a:defRPr>
            </a:pPr>
            <a:r>
              <a:rPr kumimoji="0" sz="1800" b="0" i="0" u="none" strike="noStrike" kern="0" cap="none" spc="0" normalizeH="0" baseline="0" noProof="0">
                <a:ln>
                  <a:noFill/>
                </a:ln>
                <a:solidFill>
                  <a:srgbClr val="0D0D0D"/>
                </a:solidFill>
                <a:effectLst/>
                <a:uLnTx/>
                <a:uFillTx/>
                <a:latin typeface="Calibri"/>
                <a:cs typeface="Calibri"/>
                <a:sym typeface="Calibri"/>
              </a:rPr>
              <a:t>Si idoneo al servizio, fatte salve le prescrizioni del medico competente</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solidFill>
                  <a:srgbClr val="0D0D0D"/>
                </a:solidFill>
              </a:defRPr>
            </a:pPr>
            <a:r>
              <a:rPr kumimoji="0" sz="1800" b="0" i="0" u="none" strike="noStrike" kern="0" cap="none" spc="0" normalizeH="0" baseline="0" noProof="0">
                <a:ln>
                  <a:noFill/>
                </a:ln>
                <a:solidFill>
                  <a:srgbClr val="0D0D0D"/>
                </a:solidFill>
                <a:effectLst/>
                <a:uLnTx/>
                <a:uFillTx/>
                <a:latin typeface="Calibri"/>
                <a:cs typeface="Calibri"/>
                <a:sym typeface="Calibri"/>
              </a:rPr>
              <a:t>Non idoneo temporaneamente al servizio in modo assoluto per giorni/mesi … (oppure fino alla data …)</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solidFill>
                  <a:srgbClr val="0D0D0D"/>
                </a:solidFill>
              </a:defRPr>
            </a:pPr>
            <a:r>
              <a:rPr kumimoji="0" sz="1800" b="0" i="0" u="none" strike="noStrike" kern="0" cap="none" spc="0" normalizeH="0" baseline="0" noProof="0">
                <a:ln>
                  <a:noFill/>
                </a:ln>
                <a:solidFill>
                  <a:srgbClr val="0D0D0D"/>
                </a:solidFill>
                <a:effectLst/>
                <a:uLnTx/>
                <a:uFillTx/>
                <a:latin typeface="Calibri"/>
                <a:cs typeface="Calibri"/>
                <a:sym typeface="Calibri"/>
              </a:rPr>
              <a:t>Non idoneo permanentemente/temporaneamente al servizio in modo relativo per giorni/mesi… allo svolgimento delle seguenti mansioni proprie del profilo professionale di appartenenza;</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solidFill>
                  <a:srgbClr val="0D0D0D"/>
                </a:solidFill>
              </a:defRPr>
            </a:pPr>
            <a:r>
              <a:rPr kumimoji="0" sz="1800" b="0" i="0" u="none" strike="noStrike" kern="0" cap="none" spc="0" normalizeH="0" baseline="0" noProof="0">
                <a:ln>
                  <a:noFill/>
                </a:ln>
                <a:solidFill>
                  <a:srgbClr val="0D0D0D"/>
                </a:solidFill>
                <a:effectLst/>
                <a:uLnTx/>
                <a:uFillTx/>
                <a:latin typeface="Calibri"/>
                <a:cs typeface="Calibri"/>
                <a:sym typeface="Calibri"/>
              </a:rPr>
              <a:t>Non idoneo permanentemente/temporaneamente al servizio in modo relativo per giorni/mesi… allo svolgimento di tutte le mansioni proprie del profilo di inquadramento. Controindicato lo svolgimento di ogni mansione che….;</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solidFill>
                  <a:srgbClr val="0D0D0D"/>
                </a:solidFill>
              </a:defRPr>
            </a:pPr>
            <a:r>
              <a:rPr kumimoji="0" sz="1800" b="0" i="0" u="none" strike="noStrike" kern="0" cap="none" spc="0" normalizeH="0" baseline="0" noProof="0">
                <a:ln>
                  <a:noFill/>
                </a:ln>
                <a:solidFill>
                  <a:srgbClr val="0D0D0D"/>
                </a:solidFill>
                <a:effectLst/>
                <a:uLnTx/>
                <a:uFillTx/>
                <a:latin typeface="Calibri"/>
                <a:cs typeface="Calibri"/>
                <a:sym typeface="Calibri"/>
              </a:rPr>
              <a:t>NON idoneo permanentemente in modo assoluto al servizio come dipendente della P.A. ex art 55 octies D.L.gs 165/2001 e (se previsto/richiesto e ricorre il caso) a proficuo lavoro</a:t>
            </a:r>
          </a:p>
          <a:p>
            <a:pPr marL="457200" marR="0" lvl="0" indent="-457200" algn="just" defTabSz="914400" rtl="0" eaLnBrk="1" fontAlgn="auto" latinLnBrk="0" hangingPunct="0">
              <a:lnSpc>
                <a:spcPct val="100000"/>
              </a:lnSpc>
              <a:spcBef>
                <a:spcPts val="0"/>
              </a:spcBef>
              <a:spcAft>
                <a:spcPts val="0"/>
              </a:spcAft>
              <a:buClrTx/>
              <a:buSzPct val="100000"/>
              <a:buFontTx/>
              <a:buAutoNum type="arabicPeriod"/>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 name="Rectangle 2"/>
          <p:cNvSpPr txBox="1"/>
          <p:nvPr/>
        </p:nvSpPr>
        <p:spPr>
          <a:xfrm>
            <a:off x="541783" y="1670149"/>
            <a:ext cx="7772401" cy="91281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914400" rtl="0" eaLnBrk="1" fontAlgn="auto" latinLnBrk="0" hangingPunct="0">
              <a:lnSpc>
                <a:spcPct val="80000"/>
              </a:lnSpc>
              <a:spcBef>
                <a:spcPts val="0"/>
              </a:spcBef>
              <a:spcAft>
                <a:spcPts val="0"/>
              </a:spcAft>
              <a:buClrTx/>
              <a:buSzTx/>
              <a:buFontTx/>
              <a:buNone/>
              <a:tabLst/>
              <a:defRPr sz="1600" b="1"/>
            </a:pPr>
            <a:r>
              <a:rPr kumimoji="0" sz="1600" b="1" i="0" u="none" strike="noStrike" kern="0" cap="none" spc="0" normalizeH="0" baseline="0" noProof="0">
                <a:ln>
                  <a:noFill/>
                </a:ln>
                <a:solidFill>
                  <a:srgbClr val="000000"/>
                </a:solidFill>
                <a:effectLst/>
                <a:uLnTx/>
                <a:uFillTx/>
                <a:latin typeface="Calibri"/>
                <a:cs typeface="Calibri"/>
                <a:sym typeface="Calibri"/>
              </a:rPr>
              <a:t>DIRIGENTI  e  NON DIRIGENTI</a:t>
            </a:r>
            <a:br>
              <a:rPr kumimoji="0" sz="1600" b="1" i="0" u="none" strike="noStrike" kern="0" cap="none" spc="0" normalizeH="0" baseline="0" noProof="0">
                <a:ln>
                  <a:noFill/>
                </a:ln>
                <a:solidFill>
                  <a:srgbClr val="000000"/>
                </a:solidFill>
                <a:effectLst/>
                <a:uLnTx/>
                <a:uFillTx/>
                <a:latin typeface="Calibri"/>
                <a:cs typeface="Calibri"/>
                <a:sym typeface="Calibri"/>
              </a:rPr>
            </a:br>
            <a:r>
              <a:rPr kumimoji="0" sz="1400" b="1" i="0" u="none" strike="noStrike" kern="0" cap="none" spc="0" normalizeH="0" baseline="0" noProof="0">
                <a:ln>
                  <a:noFill/>
                </a:ln>
                <a:solidFill>
                  <a:srgbClr val="000000"/>
                </a:solidFill>
                <a:effectLst/>
                <a:uLnTx/>
                <a:uFillTx/>
                <a:latin typeface="Calibri"/>
                <a:cs typeface="Calibri"/>
                <a:sym typeface="Calibri"/>
              </a:rPr>
              <a:t>Dipendenti di tutte le Amministrazioni Pubbliche</a:t>
            </a:r>
            <a:br>
              <a:rPr kumimoji="0" sz="1400" b="1" i="0" u="none" strike="noStrike" kern="0" cap="none" spc="0" normalizeH="0" baseline="0" noProof="0">
                <a:ln>
                  <a:noFill/>
                </a:ln>
                <a:solidFill>
                  <a:srgbClr val="000000"/>
                </a:solidFill>
                <a:effectLst/>
                <a:uLnTx/>
                <a:uFillTx/>
                <a:latin typeface="Calibri"/>
                <a:cs typeface="Calibri"/>
                <a:sym typeface="Calibri"/>
              </a:rPr>
            </a:br>
            <a:r>
              <a:rPr kumimoji="0" sz="1400" b="1" i="0" u="none" strike="noStrike" kern="0" cap="none" spc="0" normalizeH="0" baseline="0" noProof="0">
                <a:ln>
                  <a:noFill/>
                </a:ln>
                <a:solidFill>
                  <a:srgbClr val="000000"/>
                </a:solidFill>
                <a:effectLst/>
                <a:uLnTx/>
                <a:uFillTx/>
                <a:latin typeface="Calibri"/>
                <a:cs typeface="Calibri"/>
                <a:sym typeface="Calibri"/>
              </a:rPr>
              <a:t/>
            </a:r>
            <a:br>
              <a:rPr kumimoji="0" sz="1400" b="1" i="0" u="none" strike="noStrike" kern="0" cap="none" spc="0" normalizeH="0" baseline="0" noProof="0">
                <a:ln>
                  <a:noFill/>
                </a:ln>
                <a:solidFill>
                  <a:srgbClr val="000000"/>
                </a:solidFill>
                <a:effectLst/>
                <a:uLnTx/>
                <a:uFillTx/>
                <a:latin typeface="Calibri"/>
                <a:cs typeface="Calibri"/>
                <a:sym typeface="Calibri"/>
              </a:rPr>
            </a:br>
            <a:r>
              <a:rPr kumimoji="0" sz="1400" b="1" i="0" u="none" strike="noStrike" kern="0" cap="none" spc="0" normalizeH="0" baseline="0" noProof="0">
                <a:ln>
                  <a:noFill/>
                </a:ln>
                <a:solidFill>
                  <a:srgbClr val="000000"/>
                </a:solidFill>
                <a:effectLst/>
                <a:uLnTx/>
                <a:uFillTx/>
                <a:latin typeface="Calibri"/>
                <a:cs typeface="Calibri"/>
                <a:sym typeface="Calibri"/>
              </a:rPr>
              <a:t> </a:t>
            </a:r>
          </a:p>
        </p:txBody>
      </p:sp>
      <p:sp>
        <p:nvSpPr>
          <p:cNvPr id="2" name="Segnaposto numero diapositiva 1">
            <a:extLst>
              <a:ext uri="{FF2B5EF4-FFF2-40B4-BE49-F238E27FC236}">
                <a16:creationId xmlns:a16="http://schemas.microsoft.com/office/drawing/2014/main" id="{0B28ED5A-F000-4FE3-9C41-A5A122A4BF0E}"/>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103</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4078286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256">
                                            <p:txEl>
                                              <p:pRg st="2" end="2"/>
                                            </p:txEl>
                                          </p:spTgt>
                                        </p:tgtEl>
                                        <p:attrNameLst>
                                          <p:attrName>style.visibility</p:attrName>
                                        </p:attrNameLst>
                                      </p:cBhvr>
                                      <p:to>
                                        <p:strVal val="visible"/>
                                      </p:to>
                                    </p:set>
                                    <p:anim calcmode="lin" valueType="num">
                                      <p:cBhvr>
                                        <p:cTn id="7" dur="1000" fill="hold"/>
                                        <p:tgtEl>
                                          <p:spTgt spid="256">
                                            <p:txEl>
                                              <p:pRg st="2" end="2"/>
                                            </p:txEl>
                                          </p:spTgt>
                                        </p:tgtEl>
                                        <p:attrNameLst>
                                          <p:attrName>ppt_x</p:attrName>
                                        </p:attrNameLst>
                                      </p:cBhvr>
                                      <p:tavLst>
                                        <p:tav tm="0">
                                          <p:val>
                                            <p:strVal val="#ppt_x"/>
                                          </p:val>
                                        </p:tav>
                                        <p:tav tm="100000">
                                          <p:val>
                                            <p:strVal val="#ppt_x"/>
                                          </p:val>
                                        </p:tav>
                                      </p:tavLst>
                                    </p:anim>
                                    <p:anim calcmode="lin" valueType="num">
                                      <p:cBhvr>
                                        <p:cTn id="8" dur="1000" fill="hold"/>
                                        <p:tgtEl>
                                          <p:spTgt spid="256">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iterate>
                                    <p:tmAbs val="0"/>
                                  </p:iterate>
                                  <p:childTnLst>
                                    <p:set>
                                      <p:cBhvr>
                                        <p:cTn id="11" fill="hold"/>
                                        <p:tgtEl>
                                          <p:spTgt spid="256">
                                            <p:txEl>
                                              <p:pRg st="3" end="3"/>
                                            </p:txEl>
                                          </p:spTgt>
                                        </p:tgtEl>
                                        <p:attrNameLst>
                                          <p:attrName>style.visibility</p:attrName>
                                        </p:attrNameLst>
                                      </p:cBhvr>
                                      <p:to>
                                        <p:strVal val="visible"/>
                                      </p:to>
                                    </p:set>
                                    <p:anim calcmode="lin" valueType="num">
                                      <p:cBhvr>
                                        <p:cTn id="12" dur="1000" fill="hold"/>
                                        <p:tgtEl>
                                          <p:spTgt spid="256">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256">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iterate>
                                    <p:tmAbs val="0"/>
                                  </p:iterate>
                                  <p:childTnLst>
                                    <p:set>
                                      <p:cBhvr>
                                        <p:cTn id="16" fill="hold"/>
                                        <p:tgtEl>
                                          <p:spTgt spid="256">
                                            <p:txEl>
                                              <p:pRg st="4" end="4"/>
                                            </p:txEl>
                                          </p:spTgt>
                                        </p:tgtEl>
                                        <p:attrNameLst>
                                          <p:attrName>style.visibility</p:attrName>
                                        </p:attrNameLst>
                                      </p:cBhvr>
                                      <p:to>
                                        <p:strVal val="visible"/>
                                      </p:to>
                                    </p:set>
                                    <p:anim calcmode="lin" valueType="num">
                                      <p:cBhvr>
                                        <p:cTn id="17" dur="1000" fill="hold"/>
                                        <p:tgtEl>
                                          <p:spTgt spid="256">
                                            <p:txEl>
                                              <p:pRg st="4" end="4"/>
                                            </p:txEl>
                                          </p:spTgt>
                                        </p:tgtEl>
                                        <p:attrNameLst>
                                          <p:attrName>ppt_x</p:attrName>
                                        </p:attrNameLst>
                                      </p:cBhvr>
                                      <p:tavLst>
                                        <p:tav tm="0">
                                          <p:val>
                                            <p:strVal val="#ppt_x"/>
                                          </p:val>
                                        </p:tav>
                                        <p:tav tm="100000">
                                          <p:val>
                                            <p:strVal val="#ppt_x"/>
                                          </p:val>
                                        </p:tav>
                                      </p:tavLst>
                                    </p:anim>
                                    <p:anim calcmode="lin" valueType="num">
                                      <p:cBhvr>
                                        <p:cTn id="18" dur="1000" fill="hold"/>
                                        <p:tgtEl>
                                          <p:spTgt spid="256">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iterate>
                                    <p:tmAbs val="0"/>
                                  </p:iterate>
                                  <p:childTnLst>
                                    <p:set>
                                      <p:cBhvr>
                                        <p:cTn id="21" fill="hold"/>
                                        <p:tgtEl>
                                          <p:spTgt spid="256">
                                            <p:txEl>
                                              <p:pRg st="5" end="5"/>
                                            </p:txEl>
                                          </p:spTgt>
                                        </p:tgtEl>
                                        <p:attrNameLst>
                                          <p:attrName>style.visibility</p:attrName>
                                        </p:attrNameLst>
                                      </p:cBhvr>
                                      <p:to>
                                        <p:strVal val="visible"/>
                                      </p:to>
                                    </p:set>
                                    <p:anim calcmode="lin" valueType="num">
                                      <p:cBhvr>
                                        <p:cTn id="22" dur="1000" fill="hold"/>
                                        <p:tgtEl>
                                          <p:spTgt spid="256">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56">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iterate>
                                    <p:tmAbs val="0"/>
                                  </p:iterate>
                                  <p:childTnLst>
                                    <p:set>
                                      <p:cBhvr>
                                        <p:cTn id="26" fill="hold"/>
                                        <p:tgtEl>
                                          <p:spTgt spid="256">
                                            <p:txEl>
                                              <p:pRg st="6" end="6"/>
                                            </p:txEl>
                                          </p:spTgt>
                                        </p:tgtEl>
                                        <p:attrNameLst>
                                          <p:attrName>style.visibility</p:attrName>
                                        </p:attrNameLst>
                                      </p:cBhvr>
                                      <p:to>
                                        <p:strVal val="visible"/>
                                      </p:to>
                                    </p:set>
                                    <p:anim calcmode="lin" valueType="num">
                                      <p:cBhvr>
                                        <p:cTn id="27" dur="1000" fill="hold"/>
                                        <p:tgtEl>
                                          <p:spTgt spid="256">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256">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iterate>
                                    <p:tmAbs val="0"/>
                                  </p:iterate>
                                  <p:childTnLst>
                                    <p:set>
                                      <p:cBhvr>
                                        <p:cTn id="31" fill="hold"/>
                                        <p:tgtEl>
                                          <p:spTgt spid="256">
                                            <p:txEl>
                                              <p:pRg st="7" end="7"/>
                                            </p:txEl>
                                          </p:spTgt>
                                        </p:tgtEl>
                                        <p:attrNameLst>
                                          <p:attrName>style.visibility</p:attrName>
                                        </p:attrNameLst>
                                      </p:cBhvr>
                                      <p:to>
                                        <p:strVal val="visible"/>
                                      </p:to>
                                    </p:set>
                                    <p:anim calcmode="lin" valueType="num">
                                      <p:cBhvr>
                                        <p:cTn id="32" dur="1000" fill="hold"/>
                                        <p:tgtEl>
                                          <p:spTgt spid="256">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256">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iterate>
                                    <p:tmAbs val="0"/>
                                  </p:iterate>
                                  <p:childTnLst>
                                    <p:set>
                                      <p:cBhvr>
                                        <p:cTn id="36" fill="hold"/>
                                        <p:tgtEl>
                                          <p:spTgt spid="256">
                                            <p:txEl>
                                              <p:pRg st="8" end="8"/>
                                            </p:txEl>
                                          </p:spTgt>
                                        </p:tgtEl>
                                        <p:attrNameLst>
                                          <p:attrName>style.visibility</p:attrName>
                                        </p:attrNameLst>
                                      </p:cBhvr>
                                      <p:to>
                                        <p:strVal val="visible"/>
                                      </p:to>
                                    </p:set>
                                    <p:anim calcmode="lin" valueType="num">
                                      <p:cBhvr>
                                        <p:cTn id="37" dur="1000" fill="hold"/>
                                        <p:tgtEl>
                                          <p:spTgt spid="256">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256">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grpId="0" nodeType="afterEffect">
                                  <p:stCondLst>
                                    <p:cond delay="0"/>
                                  </p:stCondLst>
                                  <p:iterate>
                                    <p:tmAbs val="0"/>
                                  </p:iterate>
                                  <p:childTnLst>
                                    <p:set>
                                      <p:cBhvr>
                                        <p:cTn id="41" fill="hold"/>
                                        <p:tgtEl>
                                          <p:spTgt spid="256">
                                            <p:txEl>
                                              <p:charRg st="842" end="842"/>
                                            </p:txEl>
                                          </p:spTgt>
                                        </p:tgtEl>
                                        <p:attrNameLst>
                                          <p:attrName>style.visibility</p:attrName>
                                        </p:attrNameLst>
                                      </p:cBhvr>
                                      <p:to>
                                        <p:strVal val="visible"/>
                                      </p:to>
                                    </p:set>
                                    <p:anim calcmode="lin" valueType="num">
                                      <p:cBhvr>
                                        <p:cTn id="42" dur="1000" fill="hold"/>
                                        <p:tgtEl>
                                          <p:spTgt spid="256">
                                            <p:txEl>
                                              <p:charRg st="842" end="842"/>
                                            </p:txEl>
                                          </p:spTgt>
                                        </p:tgtEl>
                                        <p:attrNameLst>
                                          <p:attrName>ppt_x</p:attrName>
                                        </p:attrNameLst>
                                      </p:cBhvr>
                                      <p:tavLst>
                                        <p:tav tm="0">
                                          <p:val>
                                            <p:strVal val="#ppt_x"/>
                                          </p:val>
                                        </p:tav>
                                        <p:tav tm="100000">
                                          <p:val>
                                            <p:strVal val="#ppt_x"/>
                                          </p:val>
                                        </p:tav>
                                      </p:tavLst>
                                    </p:anim>
                                    <p:anim calcmode="lin" valueType="num">
                                      <p:cBhvr>
                                        <p:cTn id="43" dur="1000" fill="hold"/>
                                        <p:tgtEl>
                                          <p:spTgt spid="256">
                                            <p:txEl>
                                              <p:charRg st="842" end="84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build="p" bldLvl="5"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ttangolo 3"/>
          <p:cNvSpPr/>
          <p:nvPr/>
        </p:nvSpPr>
        <p:spPr>
          <a:xfrm>
            <a:off x="0" y="-1270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60"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261" name="Sottotitolo 2"/>
          <p:cNvSpPr txBox="1">
            <a:spLocks noGrp="1"/>
          </p:cNvSpPr>
          <p:nvPr>
            <p:ph type="subTitle" idx="1"/>
          </p:nvPr>
        </p:nvSpPr>
        <p:spPr>
          <a:xfrm>
            <a:off x="467543" y="1916832"/>
            <a:ext cx="7920882" cy="4752529"/>
          </a:xfrm>
          <a:prstGeom prst="rect">
            <a:avLst/>
          </a:prstGeom>
        </p:spPr>
        <p:txBody>
          <a:bodyPr/>
          <a:lstStyle/>
          <a:p>
            <a:pPr defTabSz="713231">
              <a:spcBef>
                <a:spcPts val="500"/>
              </a:spcBef>
              <a:defRPr sz="2496" b="1" u="sng">
                <a:solidFill>
                  <a:srgbClr val="000000"/>
                </a:solidFill>
              </a:defRPr>
            </a:pPr>
            <a:r>
              <a:t>Valutazione medico legale espressa in sede di CMV</a:t>
            </a:r>
          </a:p>
          <a:p>
            <a:pPr marL="250256" indent="-250256" algn="just" defTabSz="713231">
              <a:spcBef>
                <a:spcPts val="500"/>
              </a:spcBef>
              <a:buSzPct val="100000"/>
              <a:buChar char="•"/>
              <a:defRPr sz="2496"/>
            </a:pPr>
            <a:r>
              <a:rPr>
                <a:solidFill>
                  <a:srgbClr val="FF2600"/>
                </a:solidFill>
              </a:rPr>
              <a:t>Interesse del richiedente</a:t>
            </a:r>
            <a:r>
              <a:t> </a:t>
            </a:r>
            <a:r>
              <a:rPr>
                <a:solidFill>
                  <a:srgbClr val="000000"/>
                </a:solidFill>
              </a:rPr>
              <a:t>ad essere oggettivante valutato in relazione alle sue condizioni psicofisiche;</a:t>
            </a:r>
          </a:p>
          <a:p>
            <a:pPr marL="250256" indent="-250256" algn="just" defTabSz="713231">
              <a:spcBef>
                <a:spcPts val="500"/>
              </a:spcBef>
              <a:buSzPct val="100000"/>
              <a:buChar char="•"/>
              <a:defRPr sz="2496"/>
            </a:pPr>
            <a:r>
              <a:rPr>
                <a:solidFill>
                  <a:srgbClr val="FF2600"/>
                </a:solidFill>
              </a:rPr>
              <a:t>Interesse dell’Amministrazione</a:t>
            </a:r>
            <a:r>
              <a:t> </a:t>
            </a:r>
            <a:r>
              <a:rPr>
                <a:solidFill>
                  <a:srgbClr val="000000"/>
                </a:solidFill>
              </a:rPr>
              <a:t>a non privarsi, senza motivata ragione, di un dipendente e, al tempo stesso, a non essere esposta ad azioni di rivalsa qualora il dipendente sia mantenuto in attività lavorative no confacenti alle sue condizioni psico-fisiche</a:t>
            </a:r>
          </a:p>
          <a:p>
            <a:pPr defTabSz="713231">
              <a:spcBef>
                <a:spcPts val="1000"/>
              </a:spcBef>
              <a:defRPr sz="4290">
                <a:solidFill>
                  <a:srgbClr val="1F497D"/>
                </a:solidFill>
              </a:defRPr>
            </a:pPr>
            <a:r>
              <a:t> </a:t>
            </a:r>
          </a:p>
        </p:txBody>
      </p:sp>
      <p:pic>
        <p:nvPicPr>
          <p:cNvPr id="262"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63"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 name="Segnaposto numero diapositiva 1">
            <a:extLst>
              <a:ext uri="{FF2B5EF4-FFF2-40B4-BE49-F238E27FC236}">
                <a16:creationId xmlns:a16="http://schemas.microsoft.com/office/drawing/2014/main" id="{5F27133F-B4F7-441B-8555-1CDE1011BCF2}"/>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104</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41445395"/>
      </p:ext>
    </p:extLst>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66"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267" name="Sottotitolo 2"/>
          <p:cNvSpPr txBox="1">
            <a:spLocks noGrp="1"/>
          </p:cNvSpPr>
          <p:nvPr>
            <p:ph type="subTitle" idx="1"/>
          </p:nvPr>
        </p:nvSpPr>
        <p:spPr>
          <a:xfrm>
            <a:off x="395536" y="1916832"/>
            <a:ext cx="8390422" cy="4752529"/>
          </a:xfrm>
          <a:prstGeom prst="rect">
            <a:avLst/>
          </a:prstGeom>
        </p:spPr>
        <p:txBody>
          <a:bodyPr/>
          <a:lstStyle/>
          <a:p>
            <a:endParaRPr/>
          </a:p>
          <a:p>
            <a:pPr>
              <a:spcBef>
                <a:spcPts val="1300"/>
              </a:spcBef>
              <a:defRPr sz="5500">
                <a:solidFill>
                  <a:srgbClr val="1F497D"/>
                </a:solidFill>
              </a:defRPr>
            </a:pPr>
            <a:r>
              <a:t> </a:t>
            </a:r>
          </a:p>
        </p:txBody>
      </p:sp>
      <p:pic>
        <p:nvPicPr>
          <p:cNvPr id="268"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69"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70" name="Rectangle 3"/>
          <p:cNvSpPr txBox="1"/>
          <p:nvPr/>
        </p:nvSpPr>
        <p:spPr>
          <a:xfrm>
            <a:off x="179512" y="1779588"/>
            <a:ext cx="8612063" cy="442277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914400" rtl="0" eaLnBrk="1" fontAlgn="auto" latinLnBrk="0" hangingPunct="0">
              <a:lnSpc>
                <a:spcPct val="80000"/>
              </a:lnSpc>
              <a:spcBef>
                <a:spcPts val="700"/>
              </a:spcBef>
              <a:spcAft>
                <a:spcPts val="0"/>
              </a:spcAft>
              <a:buClrTx/>
              <a:buSzPct val="100000"/>
              <a:buFont typeface="Arial"/>
              <a:buChar char="•"/>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a:p>
            <a:pPr marL="342900" marR="0" lvl="0" indent="-342900" algn="ctr" defTabSz="914400" rtl="0" eaLnBrk="1" fontAlgn="auto" latinLnBrk="0" hangingPunct="0">
              <a:lnSpc>
                <a:spcPct val="80000"/>
              </a:lnSpc>
              <a:spcBef>
                <a:spcPts val="400"/>
              </a:spcBef>
              <a:spcAft>
                <a:spcPts val="0"/>
              </a:spcAft>
              <a:buClrTx/>
              <a:buSzTx/>
              <a:buFontTx/>
              <a:buNone/>
              <a:tabLst/>
              <a:defRPr>
                <a:solidFill>
                  <a:srgbClr val="FFFF00"/>
                </a:solidFill>
              </a:defRPr>
            </a:pPr>
            <a:r>
              <a:rPr kumimoji="0" sz="1800" b="0" i="0" u="none" strike="noStrike" kern="0" cap="none" spc="0" normalizeH="0" baseline="0" noProof="0" dirty="0">
                <a:ln>
                  <a:noFill/>
                </a:ln>
                <a:solidFill>
                  <a:srgbClr val="FFFF00"/>
                </a:solidFill>
                <a:effectLst/>
                <a:uLnTx/>
                <a:uFillTx/>
                <a:latin typeface="Calibri"/>
                <a:cs typeface="Calibri"/>
                <a:sym typeface="Calibri"/>
              </a:rPr>
              <a:t>ACCERTAMENTI  SANITARI  PER  I MEDICI DELLA  PUBBLICA  AMMINISTRAZIONE</a:t>
            </a:r>
            <a:endParaRPr kumimoji="0" sz="3200" b="0" i="0" u="none" strike="noStrike" kern="0" cap="none" spc="0" normalizeH="0" baseline="0" noProof="0" dirty="0">
              <a:ln>
                <a:noFill/>
              </a:ln>
              <a:solidFill>
                <a:srgbClr val="FFFF00"/>
              </a:solidFill>
              <a:effectLst/>
              <a:uLnTx/>
              <a:uFillTx/>
              <a:latin typeface="Calibri"/>
              <a:cs typeface="Calibri"/>
              <a:sym typeface="Calibri"/>
            </a:endParaRPr>
          </a:p>
          <a:p>
            <a:pPr marL="342900" marR="0" lvl="0" indent="-342900" algn="ctr" defTabSz="914400" rtl="0" eaLnBrk="1" fontAlgn="auto" latinLnBrk="0" hangingPunct="0">
              <a:lnSpc>
                <a:spcPct val="80000"/>
              </a:lnSpc>
              <a:spcBef>
                <a:spcPts val="700"/>
              </a:spcBef>
              <a:spcAft>
                <a:spcPts val="0"/>
              </a:spcAft>
              <a:buClrTx/>
              <a:buSzTx/>
              <a:buFontTx/>
              <a:buNone/>
              <a:tabLst/>
              <a:defRPr>
                <a:solidFill>
                  <a:srgbClr val="FFFFFF"/>
                </a:solidFill>
              </a:defRPr>
            </a:pPr>
            <a:endParaRPr kumimoji="0" sz="3200" b="0" i="0" u="none" strike="noStrike" kern="0" cap="none" spc="0" normalizeH="0" baseline="0" noProof="0" dirty="0">
              <a:ln>
                <a:noFill/>
              </a:ln>
              <a:solidFill>
                <a:srgbClr val="FFFFFF"/>
              </a:solidFill>
              <a:effectLst/>
              <a:uLnTx/>
              <a:uFillTx/>
              <a:latin typeface="Calibri"/>
              <a:cs typeface="Calibri"/>
              <a:sym typeface="Calibri"/>
            </a:endParaRPr>
          </a:p>
          <a:p>
            <a:pPr marL="342900" marR="0" lvl="0" indent="-342900" algn="just" defTabSz="914400" rtl="0" eaLnBrk="1" fontAlgn="auto" latinLnBrk="0" hangingPunct="0">
              <a:lnSpc>
                <a:spcPct val="80000"/>
              </a:lnSpc>
              <a:spcBef>
                <a:spcPts val="400"/>
              </a:spcBef>
              <a:spcAft>
                <a:spcPts val="0"/>
              </a:spcAft>
              <a:buClrTx/>
              <a:buSzTx/>
              <a:buFontTx/>
              <a:buNone/>
              <a:tabLst/>
              <a:defRPr>
                <a:solidFill>
                  <a:srgbClr val="FFFFFF"/>
                </a:solidFill>
              </a:defRPr>
            </a:pPr>
            <a:r>
              <a:rPr kumimoji="0" sz="1800" b="0" i="0" u="none" strike="noStrike" kern="0" cap="none" spc="0" normalizeH="0" baseline="0" noProof="0" dirty="0">
                <a:ln>
                  <a:noFill/>
                </a:ln>
                <a:solidFill>
                  <a:srgbClr val="FFFFFF"/>
                </a:solidFill>
                <a:effectLst/>
                <a:uLnTx/>
                <a:uFillTx/>
                <a:latin typeface="Calibri"/>
                <a:cs typeface="Calibri"/>
                <a:sym typeface="Calibri"/>
              </a:rPr>
              <a:t>   </a:t>
            </a:r>
            <a:endParaRPr kumimoji="0" sz="3200" b="0" i="0" u="none" strike="noStrike" kern="0" cap="none" spc="0" normalizeH="0" baseline="0" noProof="0" dirty="0">
              <a:ln>
                <a:noFill/>
              </a:ln>
              <a:solidFill>
                <a:srgbClr val="FFFFFF"/>
              </a:solidFill>
              <a:effectLst/>
              <a:uLnTx/>
              <a:uFillTx/>
              <a:latin typeface="Calibri"/>
              <a:cs typeface="Calibri"/>
              <a:sym typeface="Calibri"/>
            </a:endParaRPr>
          </a:p>
          <a:p>
            <a:pPr marL="342900" marR="0" lvl="0" indent="-342900" algn="just" defTabSz="914400" rtl="0" eaLnBrk="1" fontAlgn="auto" latinLnBrk="0" hangingPunct="0">
              <a:lnSpc>
                <a:spcPct val="80000"/>
              </a:lnSpc>
              <a:spcBef>
                <a:spcPts val="400"/>
              </a:spcBef>
              <a:spcAft>
                <a:spcPts val="0"/>
              </a:spcAft>
              <a:buClrTx/>
              <a:buSzTx/>
              <a:buFontTx/>
              <a:buNone/>
              <a:tabLst/>
              <a:defRPr>
                <a:solidFill>
                  <a:srgbClr val="0D0D0D"/>
                </a:solidFill>
              </a:defRPr>
            </a:pP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L’accertamento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dell’idoneità</a:t>
            </a:r>
            <a:r>
              <a:rPr kumimoji="0" sz="1800" b="0" i="0" u="none" strike="noStrike" kern="0" cap="none" spc="0" normalizeH="0" baseline="0" noProof="0" dirty="0">
                <a:ln>
                  <a:noFill/>
                </a:ln>
                <a:solidFill>
                  <a:srgbClr val="0D0D0D"/>
                </a:solidFill>
                <a:effectLst/>
                <a:uLnTx/>
                <a:uFillTx/>
                <a:latin typeface="Calibri"/>
                <a:cs typeface="Calibri"/>
                <a:sym typeface="Calibri"/>
              </a:rPr>
              <a:t> e </a:t>
            </a:r>
            <a:r>
              <a:rPr kumimoji="0" sz="1800" b="0" i="0" u="none" strike="noStrike" kern="0" cap="none" spc="0" normalizeH="0" baseline="0" noProof="0" dirty="0" err="1">
                <a:ln>
                  <a:noFill/>
                </a:ln>
                <a:solidFill>
                  <a:srgbClr val="0D0D0D"/>
                </a:solidFill>
                <a:effectLst/>
                <a:uLnTx/>
                <a:uFillTx/>
                <a:latin typeface="Calibri"/>
                <a:cs typeface="Calibri"/>
                <a:sym typeface="Calibri"/>
              </a:rPr>
              <a:t>delle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altre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forme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d’inabilità</a:t>
            </a:r>
            <a:r>
              <a:rPr kumimoji="0" sz="1800" b="0" i="0" u="none" strike="noStrike" kern="0" cap="none" spc="0" normalizeH="0" baseline="0" noProof="0" dirty="0">
                <a:ln>
                  <a:noFill/>
                </a:ln>
                <a:solidFill>
                  <a:srgbClr val="0D0D0D"/>
                </a:solidFill>
                <a:effectLst/>
                <a:uLnTx/>
                <a:uFillTx/>
                <a:latin typeface="Calibri"/>
                <a:cs typeface="Calibri"/>
                <a:sym typeface="Calibri"/>
              </a:rPr>
              <a:t> del </a:t>
            </a:r>
            <a:r>
              <a:rPr kumimoji="0" sz="1800" b="0" i="0" u="none" strike="noStrike" kern="0" cap="none" spc="0" normalizeH="0" baseline="0" noProof="0" dirty="0" err="1">
                <a:ln>
                  <a:noFill/>
                </a:ln>
                <a:solidFill>
                  <a:srgbClr val="0D0D0D"/>
                </a:solidFill>
                <a:effectLst/>
                <a:uLnTx/>
                <a:uFillTx/>
                <a:latin typeface="Calibri"/>
                <a:cs typeface="Calibri"/>
                <a:sym typeface="Calibri"/>
              </a:rPr>
              <a:t>personale</a:t>
            </a:r>
            <a:r>
              <a:rPr kumimoji="0" sz="1800" b="0" i="0" u="none" strike="noStrike" kern="0" cap="none" spc="0" normalizeH="0" baseline="0" noProof="0" dirty="0">
                <a:ln>
                  <a:noFill/>
                </a:ln>
                <a:solidFill>
                  <a:srgbClr val="0D0D0D"/>
                </a:solidFill>
                <a:effectLst/>
                <a:uLnTx/>
                <a:uFillTx/>
                <a:latin typeface="Calibri"/>
                <a:cs typeface="Calibri"/>
                <a:sym typeface="Calibri"/>
              </a:rPr>
              <a:t> medico </a:t>
            </a:r>
            <a:r>
              <a:rPr kumimoji="0" sz="1800" b="0" i="0" u="none" strike="noStrike" kern="0" cap="none" spc="0" normalizeH="0" baseline="0" noProof="0" dirty="0" err="1">
                <a:ln>
                  <a:noFill/>
                </a:ln>
                <a:solidFill>
                  <a:srgbClr val="0D0D0D"/>
                </a:solidFill>
                <a:effectLst/>
                <a:uLnTx/>
                <a:uFillTx/>
                <a:latin typeface="Calibri"/>
                <a:cs typeface="Calibri"/>
                <a:sym typeface="Calibri"/>
              </a:rPr>
              <a:t>della</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pubblica</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amministrazione</a:t>
            </a:r>
            <a:r>
              <a:rPr kumimoji="0" sz="1800" b="0" i="0" u="none" strike="noStrike" kern="0" cap="none" spc="0" normalizeH="0" baseline="0" noProof="0" dirty="0">
                <a:ln>
                  <a:noFill/>
                </a:ln>
                <a:solidFill>
                  <a:srgbClr val="0D0D0D"/>
                </a:solidFill>
                <a:effectLst/>
                <a:uLnTx/>
                <a:uFillTx/>
                <a:latin typeface="Calibri"/>
                <a:cs typeface="Calibri"/>
                <a:sym typeface="Calibri"/>
              </a:rPr>
              <a:t> non è </a:t>
            </a:r>
            <a:r>
              <a:rPr kumimoji="0" sz="1800" b="0" i="0" u="none" strike="noStrike" kern="0" cap="none" spc="0" normalizeH="0" baseline="0" noProof="0" dirty="0" err="1">
                <a:ln>
                  <a:noFill/>
                </a:ln>
                <a:solidFill>
                  <a:srgbClr val="0D0D0D"/>
                </a:solidFill>
                <a:effectLst/>
                <a:uLnTx/>
                <a:uFillTx/>
                <a:latin typeface="Calibri"/>
                <a:cs typeface="Calibri"/>
                <a:sym typeface="Calibri"/>
              </a:rPr>
              <a:t>diverso</a:t>
            </a:r>
            <a:r>
              <a:rPr kumimoji="0" sz="1800" b="0" i="0" u="none" strike="noStrike" kern="0" cap="none" spc="0" normalizeH="0" baseline="0" noProof="0" dirty="0">
                <a:ln>
                  <a:noFill/>
                </a:ln>
                <a:solidFill>
                  <a:srgbClr val="0D0D0D"/>
                </a:solidFill>
                <a:effectLst/>
                <a:uLnTx/>
                <a:uFillTx/>
                <a:latin typeface="Calibri"/>
                <a:cs typeface="Calibri"/>
                <a:sym typeface="Calibri"/>
              </a:rPr>
              <a:t> da </a:t>
            </a:r>
            <a:r>
              <a:rPr kumimoji="0" sz="1800" b="0" i="0" u="none" strike="noStrike" kern="0" cap="none" spc="0" normalizeH="0" baseline="0" noProof="0" dirty="0" err="1">
                <a:ln>
                  <a:noFill/>
                </a:ln>
                <a:solidFill>
                  <a:srgbClr val="0D0D0D"/>
                </a:solidFill>
                <a:effectLst/>
                <a:uLnTx/>
                <a:uFillTx/>
                <a:latin typeface="Calibri"/>
                <a:cs typeface="Calibri"/>
                <a:sym typeface="Calibri"/>
              </a:rPr>
              <a:t>ogni</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altro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dipendente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pubblico</a:t>
            </a:r>
            <a:r>
              <a:rPr kumimoji="0" sz="1800" b="0" i="0" u="none" strike="noStrike" kern="0" cap="none" spc="0" normalizeH="0" baseline="0" noProof="0" dirty="0">
                <a:ln>
                  <a:noFill/>
                </a:ln>
                <a:solidFill>
                  <a:srgbClr val="0D0D0D"/>
                </a:solidFill>
                <a:effectLst/>
                <a:uLnTx/>
                <a:uFillTx/>
                <a:latin typeface="Calibri"/>
                <a:cs typeface="Calibri"/>
                <a:sym typeface="Calibri"/>
              </a:rPr>
              <a:t>.</a:t>
            </a:r>
            <a:endParaRPr kumimoji="0" sz="3200" b="0" i="0" u="none" strike="noStrike" kern="0" cap="none" spc="0" normalizeH="0" baseline="0" noProof="0" dirty="0">
              <a:ln>
                <a:noFill/>
              </a:ln>
              <a:solidFill>
                <a:srgbClr val="0D0D0D"/>
              </a:solidFill>
              <a:effectLst/>
              <a:uLnTx/>
              <a:uFillTx/>
              <a:latin typeface="Calibri"/>
              <a:cs typeface="Calibri"/>
              <a:sym typeface="Calibri"/>
            </a:endParaRPr>
          </a:p>
          <a:p>
            <a:pPr marL="342900" marR="0" lvl="0" indent="-342900" algn="just" defTabSz="914400" rtl="0" eaLnBrk="1" fontAlgn="auto" latinLnBrk="0" hangingPunct="0">
              <a:lnSpc>
                <a:spcPct val="80000"/>
              </a:lnSpc>
              <a:spcBef>
                <a:spcPts val="300"/>
              </a:spcBef>
              <a:spcAft>
                <a:spcPts val="0"/>
              </a:spcAft>
              <a:buClrTx/>
              <a:buSzTx/>
              <a:buFontTx/>
              <a:buNone/>
              <a:tabLst/>
              <a:defRPr sz="1600">
                <a:solidFill>
                  <a:srgbClr val="0D0D0D"/>
                </a:solidFill>
              </a:defRPr>
            </a:pPr>
            <a:r>
              <a:rPr kumimoji="0" sz="1600" b="0" i="0" u="none" strike="noStrike" kern="0" cap="none" spc="0" normalizeH="0" baseline="0" noProof="0" dirty="0">
                <a:ln>
                  <a:noFill/>
                </a:ln>
                <a:solidFill>
                  <a:srgbClr val="0D0D0D"/>
                </a:solidFill>
                <a:effectLst/>
                <a:uLnTx/>
                <a:uFillTx/>
                <a:latin typeface="Calibri"/>
                <a:cs typeface="Calibri"/>
                <a:sym typeface="Calibri"/>
              </a:rPr>
              <a:t> </a:t>
            </a:r>
            <a:endParaRPr kumimoji="0" sz="3200" b="0" i="0" u="none" strike="noStrike" kern="0" cap="none" spc="0" normalizeH="0" baseline="0" noProof="0" dirty="0">
              <a:ln>
                <a:noFill/>
              </a:ln>
              <a:solidFill>
                <a:srgbClr val="0D0D0D"/>
              </a:solidFill>
              <a:effectLst/>
              <a:uLnTx/>
              <a:uFillTx/>
              <a:latin typeface="Calibri"/>
              <a:cs typeface="Calibri"/>
              <a:sym typeface="Calibri"/>
            </a:endParaRPr>
          </a:p>
          <a:p>
            <a:pPr marL="342900" marR="0" lvl="0" indent="-342900" algn="just" defTabSz="914400" rtl="0" eaLnBrk="1" fontAlgn="auto" latinLnBrk="0" hangingPunct="0">
              <a:lnSpc>
                <a:spcPct val="80000"/>
              </a:lnSpc>
              <a:spcBef>
                <a:spcPts val="400"/>
              </a:spcBef>
              <a:spcAft>
                <a:spcPts val="0"/>
              </a:spcAft>
              <a:buClrTx/>
              <a:buSzTx/>
              <a:buFontTx/>
              <a:buNone/>
              <a:tabLst/>
              <a:defRPr sz="1600">
                <a:solidFill>
                  <a:srgbClr val="0D0D0D"/>
                </a:solidFill>
              </a:defRPr>
            </a:pPr>
            <a:r>
              <a:rPr kumimoji="0" sz="1600" b="0" i="0" u="none" strike="noStrike" kern="0" cap="none" spc="0" normalizeH="0" baseline="0" noProof="0" dirty="0">
                <a:ln>
                  <a:noFill/>
                </a:ln>
                <a:solidFill>
                  <a:srgbClr val="0D0D0D"/>
                </a:solidFill>
                <a:effectLst/>
                <a:uLnTx/>
                <a:uFillTx/>
                <a:latin typeface="Calibri"/>
                <a:cs typeface="Calibri"/>
                <a:sym typeface="Calibri"/>
              </a:rPr>
              <a:t>       </a:t>
            </a:r>
            <a:r>
              <a:rPr kumimoji="0" sz="1600" b="0" i="0" u="none" strike="noStrike" kern="0" cap="none" spc="0" normalizeH="0" baseline="0" noProof="0" dirty="0" err="1">
                <a:ln>
                  <a:noFill/>
                </a:ln>
                <a:solidFill>
                  <a:srgbClr val="0D0D0D"/>
                </a:solidFill>
                <a:effectLst/>
                <a:uLnTx/>
                <a:uFillTx/>
                <a:latin typeface="Calibri"/>
                <a:cs typeface="Calibri"/>
                <a:sym typeface="Calibri"/>
              </a:rPr>
              <a:t>Tuttavia</a:t>
            </a:r>
            <a:r>
              <a:rPr kumimoji="0" sz="1600" b="0" i="0" u="none" strike="noStrike" kern="0" cap="none" spc="0" normalizeH="0" baseline="0" noProof="0" dirty="0">
                <a:ln>
                  <a:noFill/>
                </a:ln>
                <a:solidFill>
                  <a:srgbClr val="0D0D0D"/>
                </a:solidFill>
                <a:effectLst/>
                <a:uLnTx/>
                <a:uFillTx/>
                <a:latin typeface="Calibri"/>
                <a:cs typeface="Calibri"/>
                <a:sym typeface="Calibri"/>
              </a:rPr>
              <a:t>, </a:t>
            </a:r>
            <a:r>
              <a:rPr kumimoji="0" sz="1600" b="0" i="0" u="none" strike="noStrike" kern="0" cap="none" spc="0" normalizeH="0" baseline="0" noProof="0" dirty="0" err="1">
                <a:ln>
                  <a:noFill/>
                </a:ln>
                <a:solidFill>
                  <a:srgbClr val="0D0D0D"/>
                </a:solidFill>
                <a:effectLst/>
                <a:uLnTx/>
                <a:uFillTx/>
                <a:latin typeface="Calibri"/>
                <a:cs typeface="Calibri"/>
                <a:sym typeface="Calibri"/>
              </a:rPr>
              <a:t>d</a:t>
            </a:r>
            <a:r>
              <a:rPr kumimoji="0" sz="1800" b="0" i="0" u="none" strike="noStrike" kern="0" cap="none" spc="0" normalizeH="0" baseline="0" noProof="0" dirty="0" err="1">
                <a:ln>
                  <a:noFill/>
                </a:ln>
                <a:solidFill>
                  <a:srgbClr val="0D0D0D"/>
                </a:solidFill>
                <a:effectLst/>
                <a:uLnTx/>
                <a:uFillTx/>
                <a:latin typeface="Calibri"/>
                <a:cs typeface="Calibri"/>
                <a:sym typeface="Calibri"/>
              </a:rPr>
              <a:t>iversamente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dagli</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altri</a:t>
            </a:r>
            <a:r>
              <a:rPr kumimoji="0" sz="1800" b="0" i="0" u="none" strike="noStrike" kern="0" cap="none" spc="0" normalizeH="0" baseline="0" noProof="0" dirty="0">
                <a:ln>
                  <a:noFill/>
                </a:ln>
                <a:solidFill>
                  <a:srgbClr val="0D0D0D"/>
                </a:solidFill>
                <a:effectLst/>
                <a:uLnTx/>
                <a:uFillTx/>
                <a:latin typeface="Calibri"/>
                <a:cs typeface="Calibri"/>
                <a:sym typeface="Calibri"/>
              </a:rPr>
              <a:t>,  la </a:t>
            </a:r>
            <a:r>
              <a:rPr kumimoji="0" sz="1800" b="0" i="0" u="none" strike="noStrike" kern="0" cap="none" spc="0" normalizeH="0" baseline="0" noProof="0" dirty="0" err="1">
                <a:ln>
                  <a:noFill/>
                </a:ln>
                <a:solidFill>
                  <a:srgbClr val="FF0000"/>
                </a:solidFill>
                <a:effectLst/>
                <a:uLnTx/>
                <a:uFillTx/>
                <a:latin typeface="Calibri"/>
                <a:cs typeface="Calibri"/>
                <a:sym typeface="Calibri"/>
              </a:rPr>
              <a:t>peculiarità</a:t>
            </a:r>
            <a:r>
              <a:rPr kumimoji="0" sz="1800" b="0" i="0" u="none" strike="noStrike" kern="0" cap="none" spc="0" normalizeH="0" baseline="0" noProof="0" dirty="0">
                <a:ln>
                  <a:noFill/>
                </a:ln>
                <a:solidFill>
                  <a:srgbClr val="FF0000"/>
                </a:solidFill>
                <a:effectLst/>
                <a:uLnTx/>
                <a:uFillTx/>
                <a:latin typeface="Calibri"/>
                <a:cs typeface="Calibri"/>
                <a:sym typeface="Calibri"/>
              </a:rPr>
              <a:t> </a:t>
            </a:r>
            <a:r>
              <a:rPr kumimoji="0" sz="1800" b="0" i="0" u="none" strike="noStrike" kern="0" cap="none" spc="0" normalizeH="0" baseline="0" noProof="0" dirty="0" err="1">
                <a:ln>
                  <a:noFill/>
                </a:ln>
                <a:solidFill>
                  <a:srgbClr val="FF0000"/>
                </a:solidFill>
                <a:effectLst/>
                <a:uLnTx/>
                <a:uFillTx/>
                <a:latin typeface="Calibri"/>
                <a:cs typeface="Calibri"/>
                <a:sym typeface="Calibri"/>
              </a:rPr>
              <a:t>professionale</a:t>
            </a:r>
            <a:r>
              <a:rPr kumimoji="0" sz="1800" b="0" i="0" u="none" strike="noStrike" kern="0" cap="none" spc="0" normalizeH="0" baseline="0" noProof="0" dirty="0">
                <a:ln>
                  <a:noFill/>
                </a:ln>
                <a:solidFill>
                  <a:srgbClr val="FF0000"/>
                </a:solidFill>
                <a:effectLst/>
                <a:uLnTx/>
                <a:uFillTx/>
                <a:latin typeface="Calibri"/>
                <a:cs typeface="Calibri"/>
                <a:sym typeface="Calibri"/>
              </a:rPr>
              <a:t> </a:t>
            </a:r>
            <a:r>
              <a:rPr kumimoji="0" sz="1800" b="0" i="0" u="none" strike="noStrike" kern="0" cap="none" spc="0" normalizeH="0" baseline="0" noProof="0" dirty="0" err="1">
                <a:ln>
                  <a:noFill/>
                </a:ln>
                <a:solidFill>
                  <a:srgbClr val="FF0000"/>
                </a:solidFill>
                <a:effectLst/>
                <a:uLnTx/>
                <a:uFillTx/>
                <a:latin typeface="Calibri"/>
                <a:cs typeface="Calibri"/>
                <a:sym typeface="Calibri"/>
              </a:rPr>
              <a:t>medica</a:t>
            </a:r>
            <a:r>
              <a:rPr kumimoji="0" sz="1800" b="0" i="0" u="none" strike="noStrike" kern="0" cap="none" spc="0" normalizeH="0" baseline="0" noProof="0" dirty="0">
                <a:ln>
                  <a:noFill/>
                </a:ln>
                <a:solidFill>
                  <a:srgbClr val="FF0000"/>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impone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probabilmente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delle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valutazioni</a:t>
            </a:r>
            <a:r>
              <a:rPr kumimoji="0" sz="1800" b="0" i="0" u="none" strike="noStrike" kern="0" cap="none" spc="0" normalizeH="0" baseline="0" noProof="0" dirty="0">
                <a:ln>
                  <a:noFill/>
                </a:ln>
                <a:solidFill>
                  <a:srgbClr val="0D0D0D"/>
                </a:solidFill>
                <a:effectLst/>
                <a:uLnTx/>
                <a:uFillTx/>
                <a:latin typeface="Calibri"/>
                <a:cs typeface="Calibri"/>
                <a:sym typeface="Calibri"/>
              </a:rPr>
              <a:t> medico-</a:t>
            </a:r>
            <a:r>
              <a:rPr kumimoji="0" sz="1800" b="0" i="0" u="none" strike="noStrike" kern="0" cap="none" spc="0" normalizeH="0" baseline="0" noProof="0" dirty="0" err="1">
                <a:ln>
                  <a:noFill/>
                </a:ln>
                <a:solidFill>
                  <a:srgbClr val="0D0D0D"/>
                </a:solidFill>
                <a:effectLst/>
                <a:uLnTx/>
                <a:uFillTx/>
                <a:latin typeface="Calibri"/>
                <a:cs typeface="Calibri"/>
                <a:sym typeface="Calibri"/>
              </a:rPr>
              <a:t>legali</a:t>
            </a:r>
            <a:r>
              <a:rPr kumimoji="0" sz="1800" b="0" i="0" u="none" strike="noStrike" kern="0" cap="none" spc="0" normalizeH="0" baseline="0" noProof="0" dirty="0">
                <a:ln>
                  <a:noFill/>
                </a:ln>
                <a:solidFill>
                  <a:srgbClr val="0D0D0D"/>
                </a:solidFill>
                <a:effectLst/>
                <a:uLnTx/>
                <a:uFillTx/>
                <a:latin typeface="Calibri"/>
                <a:cs typeface="Calibri"/>
                <a:sym typeface="Calibri"/>
              </a:rPr>
              <a:t> in cui </a:t>
            </a:r>
            <a:r>
              <a:rPr kumimoji="0" sz="1800" b="0" i="0" u="none" strike="noStrike" kern="0" cap="none" spc="0" normalizeH="0" baseline="0" noProof="0" dirty="0" err="1">
                <a:ln>
                  <a:noFill/>
                </a:ln>
                <a:solidFill>
                  <a:srgbClr val="0D0D0D"/>
                </a:solidFill>
                <a:effectLst/>
                <a:uLnTx/>
                <a:uFillTx/>
                <a:latin typeface="Calibri"/>
                <a:cs typeface="Calibri"/>
                <a:sym typeface="Calibri"/>
              </a:rPr>
              <a:t>maggiormente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ricorre</a:t>
            </a:r>
            <a:r>
              <a:rPr kumimoji="0" sz="1800" b="0" i="0" u="none" strike="noStrike" kern="0" cap="none" spc="0" normalizeH="0" baseline="0" noProof="0" dirty="0">
                <a:ln>
                  <a:noFill/>
                </a:ln>
                <a:solidFill>
                  <a:srgbClr val="0D0D0D"/>
                </a:solidFill>
                <a:effectLst/>
                <a:uLnTx/>
                <a:uFillTx/>
                <a:latin typeface="Calibri"/>
                <a:cs typeface="Calibri"/>
                <a:sym typeface="Calibri"/>
              </a:rPr>
              <a:t>, al di </a:t>
            </a:r>
            <a:r>
              <a:rPr kumimoji="0" sz="1800" b="0" i="0" u="none" strike="noStrike" kern="0" cap="none" spc="0" normalizeH="0" baseline="0" noProof="0" dirty="0" err="1">
                <a:ln>
                  <a:noFill/>
                </a:ln>
                <a:solidFill>
                  <a:srgbClr val="0D0D0D"/>
                </a:solidFill>
                <a:effectLst/>
                <a:uLnTx/>
                <a:uFillTx/>
                <a:latin typeface="Calibri"/>
                <a:cs typeface="Calibri"/>
                <a:sym typeface="Calibri"/>
              </a:rPr>
              <a:t>fuori</a:t>
            </a:r>
            <a:r>
              <a:rPr kumimoji="0" sz="1800" b="0" i="0" u="none" strike="noStrike" kern="0" cap="none" spc="0" normalizeH="0" baseline="0" noProof="0" dirty="0">
                <a:ln>
                  <a:noFill/>
                </a:ln>
                <a:solidFill>
                  <a:srgbClr val="0D0D0D"/>
                </a:solidFill>
                <a:effectLst/>
                <a:uLnTx/>
                <a:uFillTx/>
                <a:latin typeface="Calibri"/>
                <a:cs typeface="Calibri"/>
                <a:sym typeface="Calibri"/>
              </a:rPr>
              <a:t> di </a:t>
            </a:r>
            <a:r>
              <a:rPr kumimoji="0" sz="1800" b="0" i="0" u="none" strike="noStrike" kern="0" cap="none" spc="0" normalizeH="0" baseline="0" noProof="0" dirty="0" err="1">
                <a:ln>
                  <a:noFill/>
                </a:ln>
                <a:solidFill>
                  <a:srgbClr val="0D0D0D"/>
                </a:solidFill>
                <a:effectLst/>
                <a:uLnTx/>
                <a:uFillTx/>
                <a:latin typeface="Calibri"/>
                <a:cs typeface="Calibri"/>
                <a:sym typeface="Calibri"/>
              </a:rPr>
              <a:t>schemi</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generali</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il</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metodo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valutativo</a:t>
            </a:r>
            <a:r>
              <a:rPr kumimoji="0" sz="1800" b="0" i="0" u="none" strike="noStrike" kern="0" cap="none" spc="0" normalizeH="0" baseline="0" noProof="0" dirty="0">
                <a:ln>
                  <a:noFill/>
                </a:ln>
                <a:solidFill>
                  <a:srgbClr val="0D0D0D"/>
                </a:solidFill>
                <a:effectLst/>
                <a:uLnTx/>
                <a:uFillTx/>
                <a:latin typeface="Calibri"/>
                <a:cs typeface="Calibri"/>
                <a:sym typeface="Calibri"/>
              </a:rPr>
              <a:t>  del “</a:t>
            </a:r>
            <a:r>
              <a:rPr kumimoji="0" sz="1800" b="0" i="0" u="none" strike="noStrike" kern="0" cap="none" spc="0" normalizeH="0" baseline="0" noProof="0" dirty="0" err="1">
                <a:ln>
                  <a:noFill/>
                </a:ln>
                <a:solidFill>
                  <a:srgbClr val="0D0D0D"/>
                </a:solidFill>
                <a:effectLst/>
                <a:uLnTx/>
                <a:uFillTx/>
                <a:latin typeface="Calibri"/>
                <a:cs typeface="Calibri"/>
                <a:sym typeface="Calibri"/>
              </a:rPr>
              <a:t>caso</a:t>
            </a:r>
            <a:r>
              <a:rPr kumimoji="0" sz="1800" b="0" i="0" u="none" strike="noStrike" kern="0" cap="none" spc="0" normalizeH="0" baseline="0" noProof="0" dirty="0">
                <a:ln>
                  <a:noFill/>
                </a:ln>
                <a:solidFill>
                  <a:srgbClr val="0D0D0D"/>
                </a:solidFill>
                <a:effectLst/>
                <a:uLnTx/>
                <a:uFillTx/>
                <a:latin typeface="Calibri"/>
                <a:cs typeface="Calibri"/>
                <a:sym typeface="Calibri"/>
              </a:rPr>
              <a:t> per </a:t>
            </a:r>
            <a:r>
              <a:rPr kumimoji="0" sz="1800" b="0" i="0" u="none" strike="noStrike" kern="0" cap="none" spc="0" normalizeH="0" baseline="0" noProof="0" dirty="0" err="1">
                <a:ln>
                  <a:noFill/>
                </a:ln>
                <a:solidFill>
                  <a:srgbClr val="0D0D0D"/>
                </a:solidFill>
                <a:effectLst/>
                <a:uLnTx/>
                <a:uFillTx/>
                <a:latin typeface="Calibri"/>
                <a:cs typeface="Calibri"/>
                <a:sym typeface="Calibri"/>
              </a:rPr>
              <a:t>caso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anche</a:t>
            </a:r>
            <a:r>
              <a:rPr kumimoji="0" sz="1800" b="0" i="0" u="none" strike="noStrike" kern="0" cap="none" spc="0" normalizeH="0" baseline="0" noProof="0" dirty="0">
                <a:ln>
                  <a:noFill/>
                </a:ln>
                <a:solidFill>
                  <a:srgbClr val="0D0D0D"/>
                </a:solidFill>
                <a:effectLst/>
                <a:uLnTx/>
                <a:uFillTx/>
                <a:latin typeface="Calibri"/>
                <a:cs typeface="Calibri"/>
                <a:sym typeface="Calibri"/>
              </a:rPr>
              <a:t> in </a:t>
            </a:r>
            <a:r>
              <a:rPr kumimoji="0" sz="1800" b="0" i="0" u="none" strike="noStrike" kern="0" cap="none" spc="0" normalizeH="0" baseline="0" noProof="0" dirty="0" err="1">
                <a:ln>
                  <a:noFill/>
                </a:ln>
                <a:solidFill>
                  <a:srgbClr val="0D0D0D"/>
                </a:solidFill>
                <a:effectLst/>
                <a:uLnTx/>
                <a:uFillTx/>
                <a:latin typeface="Calibri"/>
                <a:cs typeface="Calibri"/>
                <a:sym typeface="Calibri"/>
              </a:rPr>
              <a:t>ragione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della</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alta</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specializzazione</a:t>
            </a:r>
            <a:r>
              <a:rPr kumimoji="0" sz="1800" b="0" i="0" u="none" strike="noStrike" kern="0" cap="none" spc="0" normalizeH="0" baseline="0" noProof="0" dirty="0">
                <a:ln>
                  <a:noFill/>
                </a:ln>
                <a:solidFill>
                  <a:srgbClr val="0D0D0D"/>
                </a:solidFill>
                <a:effectLst/>
                <a:uLnTx/>
                <a:uFillTx/>
                <a:latin typeface="Calibri"/>
                <a:cs typeface="Calibri"/>
                <a:sym typeface="Calibri"/>
              </a:rPr>
              <a:t> e </a:t>
            </a:r>
            <a:r>
              <a:rPr kumimoji="0" sz="1800" b="0" i="0" u="none" strike="noStrike" kern="0" cap="none" spc="0" normalizeH="0" baseline="0" noProof="0" dirty="0" err="1">
                <a:ln>
                  <a:noFill/>
                </a:ln>
                <a:solidFill>
                  <a:srgbClr val="0D0D0D"/>
                </a:solidFill>
                <a:effectLst/>
                <a:uLnTx/>
                <a:uFillTx/>
                <a:latin typeface="Calibri"/>
                <a:cs typeface="Calibri"/>
                <a:sym typeface="Calibri"/>
              </a:rPr>
              <a:t>delle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caratteristiche</a:t>
            </a:r>
            <a:r>
              <a:rPr kumimoji="0" sz="1800" b="0" i="0" u="none" strike="noStrike" kern="0" cap="none" spc="0" normalizeH="0" baseline="0" noProof="0" dirty="0">
                <a:ln>
                  <a:noFill/>
                </a:ln>
                <a:solidFill>
                  <a:srgbClr val="0D0D0D"/>
                </a:solidFill>
                <a:effectLst/>
                <a:uLnTx/>
                <a:uFillTx/>
                <a:latin typeface="Calibri"/>
                <a:cs typeface="Calibri"/>
                <a:sym typeface="Calibri"/>
              </a:rPr>
              <a:t> del </a:t>
            </a:r>
            <a:r>
              <a:rPr kumimoji="0" sz="1800" b="0" i="0" u="none" strike="noStrike" kern="0" cap="none" spc="0" normalizeH="0" baseline="0" noProof="0" dirty="0" err="1">
                <a:ln>
                  <a:noFill/>
                </a:ln>
                <a:solidFill>
                  <a:srgbClr val="0D0D0D"/>
                </a:solidFill>
                <a:effectLst/>
                <a:uLnTx/>
                <a:uFillTx/>
                <a:latin typeface="Calibri"/>
                <a:cs typeface="Calibri"/>
                <a:sym typeface="Calibri"/>
              </a:rPr>
              <a:t>rapporto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fisico</a:t>
            </a:r>
            <a:r>
              <a:rPr kumimoji="0" sz="1800" b="0" i="0" u="none" strike="noStrike" kern="0" cap="none" spc="0" normalizeH="0" baseline="0" noProof="0" dirty="0">
                <a:ln>
                  <a:noFill/>
                </a:ln>
                <a:solidFill>
                  <a:srgbClr val="0D0D0D"/>
                </a:solidFill>
                <a:effectLst/>
                <a:uLnTx/>
                <a:uFillTx/>
                <a:latin typeface="Calibri"/>
                <a:cs typeface="Calibri"/>
                <a:sym typeface="Calibri"/>
              </a:rPr>
              <a:t>, ma </a:t>
            </a:r>
            <a:r>
              <a:rPr kumimoji="0" sz="1800" b="0" i="0" u="none" strike="noStrike" kern="0" cap="none" spc="0" normalizeH="0" baseline="0" noProof="0" dirty="0" err="1">
                <a:ln>
                  <a:noFill/>
                </a:ln>
                <a:solidFill>
                  <a:srgbClr val="0D0D0D"/>
                </a:solidFill>
                <a:effectLst/>
                <a:uLnTx/>
                <a:uFillTx/>
                <a:latin typeface="Calibri"/>
                <a:cs typeface="Calibri"/>
                <a:sym typeface="Calibri"/>
              </a:rPr>
              <a:t>soprattutto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umano</a:t>
            </a:r>
            <a:r>
              <a:rPr kumimoji="0" sz="1800" b="0" i="0" u="none" strike="noStrike" kern="0" cap="none" spc="0" normalizeH="0" baseline="0" noProof="0" dirty="0">
                <a:ln>
                  <a:noFill/>
                </a:ln>
                <a:solidFill>
                  <a:srgbClr val="0D0D0D"/>
                </a:solidFill>
                <a:effectLst/>
                <a:uLnTx/>
                <a:uFillTx/>
                <a:latin typeface="Calibri"/>
                <a:cs typeface="Calibri"/>
                <a:sym typeface="Calibri"/>
              </a:rPr>
              <a:t> con </a:t>
            </a:r>
            <a:r>
              <a:rPr kumimoji="0" sz="1800" b="0" i="0" u="none" strike="noStrike" kern="0" cap="none" spc="0" normalizeH="0" baseline="0" noProof="0" dirty="0" err="1">
                <a:ln>
                  <a:noFill/>
                </a:ln>
                <a:solidFill>
                  <a:srgbClr val="0D0D0D"/>
                </a:solidFill>
                <a:effectLst/>
                <a:uLnTx/>
                <a:uFillTx/>
                <a:latin typeface="Calibri"/>
                <a:cs typeface="Calibri"/>
                <a:sym typeface="Calibri"/>
              </a:rPr>
              <a:t>il</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paziente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che</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si</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richiede</a:t>
            </a:r>
            <a:r>
              <a:rPr kumimoji="0" sz="1800" b="0" i="0" u="none" strike="noStrike" kern="0" cap="none" spc="0" normalizeH="0" baseline="0" noProof="0" dirty="0">
                <a:ln>
                  <a:noFill/>
                </a:ln>
                <a:solidFill>
                  <a:srgbClr val="0D0D0D"/>
                </a:solidFill>
                <a:effectLst/>
                <a:uLnTx/>
                <a:uFillTx/>
                <a:latin typeface="Calibri"/>
                <a:cs typeface="Calibri"/>
                <a:sym typeface="Calibri"/>
              </a:rPr>
              <a:t> al medico </a:t>
            </a:r>
            <a:r>
              <a:rPr kumimoji="0" sz="1800" b="0" i="0" u="none" strike="noStrike" kern="0" cap="none" spc="0" normalizeH="0" baseline="0" noProof="0" dirty="0" err="1">
                <a:ln>
                  <a:noFill/>
                </a:ln>
                <a:solidFill>
                  <a:srgbClr val="0D0D0D"/>
                </a:solidFill>
                <a:effectLst/>
                <a:uLnTx/>
                <a:uFillTx/>
                <a:latin typeface="Calibri"/>
                <a:cs typeface="Calibri"/>
                <a:sym typeface="Calibri"/>
              </a:rPr>
              <a:t>nella</a:t>
            </a:r>
            <a:r>
              <a:rPr kumimoji="0" sz="1800" b="0" i="0" u="none" strike="noStrike" kern="0" cap="none" spc="0" normalizeH="0" baseline="0" noProof="0" dirty="0">
                <a:ln>
                  <a:noFill/>
                </a:ln>
                <a:solidFill>
                  <a:srgbClr val="0D0D0D"/>
                </a:solidFill>
                <a:effectLst/>
                <a:uLnTx/>
                <a:uFillTx/>
                <a:latin typeface="Calibri"/>
                <a:cs typeface="Calibri"/>
                <a:sym typeface="Calibri"/>
              </a:rPr>
              <a:t> quasi </a:t>
            </a:r>
            <a:r>
              <a:rPr kumimoji="0" sz="1800" b="0" i="0" u="none" strike="noStrike" kern="0" cap="none" spc="0" normalizeH="0" baseline="0" noProof="0" dirty="0" err="1">
                <a:ln>
                  <a:noFill/>
                </a:ln>
                <a:solidFill>
                  <a:srgbClr val="0D0D0D"/>
                </a:solidFill>
                <a:effectLst/>
                <a:uLnTx/>
                <a:uFillTx/>
                <a:latin typeface="Calibri"/>
                <a:cs typeface="Calibri"/>
                <a:sym typeface="Calibri"/>
              </a:rPr>
              <a:t>totalità</a:t>
            </a:r>
            <a:r>
              <a:rPr kumimoji="0" sz="1800" b="0" i="0" u="none" strike="noStrike" kern="0" cap="none" spc="0" normalizeH="0" baseline="0" noProof="0" dirty="0">
                <a:ln>
                  <a:noFill/>
                </a:ln>
                <a:solidFill>
                  <a:srgbClr val="0D0D0D"/>
                </a:solidFill>
                <a:effectLst/>
                <a:uLnTx/>
                <a:uFillTx/>
                <a:latin typeface="Calibri"/>
                <a:cs typeface="Calibri"/>
                <a:sym typeface="Calibri"/>
              </a:rPr>
              <a:t> del </a:t>
            </a:r>
            <a:r>
              <a:rPr kumimoji="0" sz="1800" b="0" i="0" u="none" strike="noStrike" kern="0" cap="none" spc="0" normalizeH="0" baseline="0" noProof="0" dirty="0" err="1">
                <a:ln>
                  <a:noFill/>
                </a:ln>
                <a:solidFill>
                  <a:srgbClr val="0D0D0D"/>
                </a:solidFill>
                <a:effectLst/>
                <a:uLnTx/>
                <a:uFillTx/>
                <a:latin typeface="Calibri"/>
                <a:cs typeface="Calibri"/>
                <a:sym typeface="Calibri"/>
              </a:rPr>
              <a:t>suo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esercizio</a:t>
            </a:r>
            <a:r>
              <a:rPr kumimoji="0" sz="1800" b="0" i="0" u="none" strike="noStrike" kern="0" cap="none" spc="0" normalizeH="0" baseline="0" noProof="0" dirty="0">
                <a:ln>
                  <a:noFill/>
                </a:ln>
                <a:solidFill>
                  <a:srgbClr val="0D0D0D"/>
                </a:solidFill>
                <a:effectLst/>
                <a:uLnTx/>
                <a:uFillTx/>
                <a:latin typeface="Calibri"/>
                <a:cs typeface="Calibri"/>
                <a:sym typeface="Calibri"/>
              </a:rPr>
              <a:t> </a:t>
            </a:r>
            <a:r>
              <a:rPr kumimoji="0" sz="1800" b="0" i="0" u="none" strike="noStrike" kern="0" cap="none" spc="0" normalizeH="0" baseline="0" noProof="0" dirty="0" err="1">
                <a:ln>
                  <a:noFill/>
                </a:ln>
                <a:solidFill>
                  <a:srgbClr val="0D0D0D"/>
                </a:solidFill>
                <a:effectLst/>
                <a:uLnTx/>
                <a:uFillTx/>
                <a:latin typeface="Calibri"/>
                <a:cs typeface="Calibri"/>
                <a:sym typeface="Calibri"/>
              </a:rPr>
              <a:t>professionale</a:t>
            </a:r>
            <a:r>
              <a:rPr kumimoji="0" sz="1800" b="0" i="0" u="none" strike="noStrike" kern="0" cap="none" spc="0" normalizeH="0" baseline="0" noProof="0" dirty="0">
                <a:ln>
                  <a:noFill/>
                </a:ln>
                <a:solidFill>
                  <a:srgbClr val="0D0D0D"/>
                </a:solidFill>
                <a:effectLst/>
                <a:uLnTx/>
                <a:uFillTx/>
                <a:latin typeface="Calibri"/>
                <a:cs typeface="Calibri"/>
                <a:sym typeface="Calibri"/>
              </a:rPr>
              <a:t>.   </a:t>
            </a:r>
            <a:endParaRPr kumimoji="0" sz="3200" b="0" i="0" u="none" strike="noStrike" kern="0" cap="none" spc="0" normalizeH="0" baseline="0" noProof="0" dirty="0">
              <a:ln>
                <a:noFill/>
              </a:ln>
              <a:solidFill>
                <a:srgbClr val="0D0D0D"/>
              </a:solidFill>
              <a:effectLst/>
              <a:uLnTx/>
              <a:uFillTx/>
              <a:latin typeface="Calibri"/>
              <a:cs typeface="Calibri"/>
              <a:sym typeface="Calibri"/>
            </a:endParaRPr>
          </a:p>
          <a:p>
            <a:pPr marL="342900" marR="0" lvl="0" indent="-342900" algn="just" defTabSz="914400" rtl="0" eaLnBrk="1" fontAlgn="auto" latinLnBrk="0" hangingPunct="0">
              <a:lnSpc>
                <a:spcPct val="80000"/>
              </a:lnSpc>
              <a:spcBef>
                <a:spcPts val="400"/>
              </a:spcBef>
              <a:spcAft>
                <a:spcPts val="0"/>
              </a:spcAft>
              <a:buClrTx/>
              <a:buSzTx/>
              <a:buFontTx/>
              <a:buNone/>
              <a:tabLst/>
              <a:defRPr>
                <a:solidFill>
                  <a:srgbClr val="0D0D0D"/>
                </a:solidFill>
              </a:defRPr>
            </a:pPr>
            <a:r>
              <a:rPr kumimoji="0" sz="1800" b="0" i="0" u="none" strike="noStrike" kern="0" cap="none" spc="0" normalizeH="0" baseline="0" noProof="0" dirty="0">
                <a:ln>
                  <a:noFill/>
                </a:ln>
                <a:solidFill>
                  <a:srgbClr val="0D0D0D"/>
                </a:solidFill>
                <a:effectLst/>
                <a:uLnTx/>
                <a:uFillTx/>
                <a:latin typeface="Calibri"/>
                <a:cs typeface="Calibri"/>
                <a:sym typeface="Calibri"/>
              </a:rPr>
              <a:t>     </a:t>
            </a:r>
          </a:p>
        </p:txBody>
      </p:sp>
      <p:sp>
        <p:nvSpPr>
          <p:cNvPr id="2" name="Segnaposto numero diapositiva 1">
            <a:extLst>
              <a:ext uri="{FF2B5EF4-FFF2-40B4-BE49-F238E27FC236}">
                <a16:creationId xmlns:a16="http://schemas.microsoft.com/office/drawing/2014/main" id="{96777C24-F649-4725-BDC9-792ACFC2490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105</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43420982"/>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Rettangolo 3"/>
          <p:cNvGrpSpPr/>
          <p:nvPr/>
        </p:nvGrpSpPr>
        <p:grpSpPr>
          <a:xfrm>
            <a:off x="0" y="0"/>
            <a:ext cx="9144000" cy="6858000"/>
            <a:chOff x="0" y="0"/>
            <a:chExt cx="9144000" cy="6858000"/>
          </a:xfrm>
        </p:grpSpPr>
        <p:sp>
          <p:nvSpPr>
            <p:cNvPr id="272" name="Rettangolo"/>
            <p:cNvSpPr/>
            <p:nvPr/>
          </p:nvSpPr>
          <p:spPr>
            <a:xfrm>
              <a:off x="0" y="0"/>
              <a:ext cx="9144000" cy="6858000"/>
            </a:xfrm>
            <a:prstGeom prst="rect">
              <a:avLst/>
            </a:prstGeom>
            <a:solidFill>
              <a:srgbClr val="C3D69B"/>
            </a:solidFill>
            <a:ln w="25400" cap="flat">
              <a:solidFill>
                <a:srgbClr val="3A5E8A"/>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FF0000"/>
                  </a:solidFill>
                </a:defRPr>
              </a:pPr>
              <a:endParaRPr kumimoji="0" sz="2000" b="1" i="0" u="none" strike="noStrike" kern="0" cap="none" spc="0" normalizeH="0" baseline="0" noProof="0">
                <a:ln>
                  <a:noFill/>
                </a:ln>
                <a:solidFill>
                  <a:srgbClr val="FF0000"/>
                </a:solidFill>
                <a:effectLst/>
                <a:uLnTx/>
                <a:uFillTx/>
                <a:latin typeface="Calibri"/>
                <a:cs typeface="Calibri"/>
                <a:sym typeface="Calibri"/>
              </a:endParaRPr>
            </a:p>
          </p:txBody>
        </p:sp>
        <p:sp>
          <p:nvSpPr>
            <p:cNvPr id="273" name="L’ IDONEITA’ LAVORATIVA PER IL MEDICO…"/>
            <p:cNvSpPr txBox="1"/>
            <p:nvPr/>
          </p:nvSpPr>
          <p:spPr>
            <a:xfrm>
              <a:off x="0" y="2098039"/>
              <a:ext cx="9144000" cy="2661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900"/>
                </a:spcBef>
                <a:spcAft>
                  <a:spcPts val="0"/>
                </a:spcAft>
                <a:buClrTx/>
                <a:buSzTx/>
                <a:buFontTx/>
                <a:buNone/>
                <a:tabLst/>
                <a:defRPr sz="1600" b="1" u="sng">
                  <a:latin typeface="Arial"/>
                  <a:ea typeface="Arial"/>
                  <a:cs typeface="Arial"/>
                  <a:sym typeface="Arial"/>
                </a:defRPr>
              </a:pPr>
              <a:r>
                <a:rPr kumimoji="0" sz="1600" b="1" i="0" u="sng" strike="noStrike" kern="0" cap="none" spc="0" normalizeH="0" baseline="0" noProof="0">
                  <a:ln>
                    <a:noFill/>
                  </a:ln>
                  <a:solidFill>
                    <a:srgbClr val="000000"/>
                  </a:solidFill>
                  <a:effectLst/>
                  <a:uLnTx/>
                  <a:uFillTx/>
                  <a:latin typeface="Arial"/>
                  <a:cs typeface="Arial"/>
                  <a:sym typeface="Arial"/>
                </a:rPr>
                <a:t>L’ IDONEITA’ LAVORATIVA PER IL MEDICO</a:t>
              </a:r>
              <a:r>
                <a:rPr kumimoji="0" sz="1600" b="0" i="0" u="none" strike="noStrike" kern="0" cap="none" spc="0" normalizeH="0" baseline="0" noProof="0">
                  <a:ln>
                    <a:noFill/>
                  </a:ln>
                  <a:solidFill>
                    <a:srgbClr val="000000"/>
                  </a:solidFill>
                  <a:effectLst/>
                  <a:uLnTx/>
                  <a:uFillTx/>
                  <a:latin typeface="Arial"/>
                  <a:cs typeface="Arial"/>
                  <a:sym typeface="Arial"/>
                </a:rPr>
                <a:t> </a:t>
              </a:r>
              <a:endParaRPr kumimoji="0" sz="1600" b="1" i="0" u="sng"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1000"/>
                </a:spcBef>
                <a:spcAft>
                  <a:spcPts val="0"/>
                </a:spcAft>
                <a:buClrTx/>
                <a:buSzTx/>
                <a:buFontTx/>
                <a:buNone/>
                <a:tabLst/>
                <a:defRPr>
                  <a:latin typeface="Arial"/>
                  <a:ea typeface="Arial"/>
                  <a:cs typeface="Arial"/>
                  <a:sym typeface="Arial"/>
                </a:defRPr>
              </a:pPr>
              <a:r>
                <a:rPr kumimoji="0" sz="1800" b="0" i="0" u="none" strike="noStrike" kern="0" cap="none" spc="0" normalizeH="0" baseline="0" noProof="0">
                  <a:ln>
                    <a:noFill/>
                  </a:ln>
                  <a:solidFill>
                    <a:srgbClr val="000000"/>
                  </a:solidFill>
                  <a:effectLst/>
                  <a:uLnTx/>
                  <a:uFillTx/>
                  <a:latin typeface="Arial"/>
                  <a:cs typeface="Arial"/>
                  <a:sym typeface="Arial"/>
                </a:rPr>
                <a:t>esprime il grado di  validità psico-fisica riferita agli specifici compiti lavorativi svolti, in relazione al suo stato di salute ed valutazione dei rischi. </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1000"/>
                </a:spcBef>
                <a:spcAft>
                  <a:spcPts val="0"/>
                </a:spcAft>
                <a:buClrTx/>
                <a:buSzTx/>
                <a:buFontTx/>
                <a:buNone/>
                <a:tabLst/>
                <a:defRPr>
                  <a:latin typeface="Arial"/>
                  <a:ea typeface="Arial"/>
                  <a:cs typeface="Arial"/>
                  <a:sym typeface="Arial"/>
                </a:defRPr>
              </a:pPr>
              <a:r>
                <a:rPr kumimoji="0" sz="1800" b="0" i="0" u="none" strike="noStrike" kern="0" cap="none" spc="0" normalizeH="0" baseline="0" noProof="0">
                  <a:ln>
                    <a:noFill/>
                  </a:ln>
                  <a:solidFill>
                    <a:srgbClr val="000000"/>
                  </a:solidFill>
                  <a:effectLst/>
                  <a:uLnTx/>
                  <a:uFillTx/>
                  <a:latin typeface="Arial"/>
                  <a:cs typeface="Arial"/>
                  <a:sym typeface="Arial"/>
                </a:rPr>
                <a:t>	Il  giudizio è sotteso, pertanto, all’acquisizione di dati sanitari posti in relazione alle caratteristiche del lavoro ed alle condizioni ambientali</a:t>
              </a: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100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FF0000"/>
                  </a:solidFill>
                </a:defRPr>
              </a:pPr>
              <a:r>
                <a:rPr kumimoji="0" sz="2000" b="1" i="0" u="none" strike="noStrike" kern="0" cap="none" spc="0" normalizeH="0" baseline="0" noProof="0">
                  <a:ln>
                    <a:noFill/>
                  </a:ln>
                  <a:solidFill>
                    <a:srgbClr val="FF0000"/>
                  </a:solidFill>
                  <a:effectLst/>
                  <a:uLnTx/>
                  <a:uFillTx/>
                  <a:latin typeface="Calibri"/>
                  <a:cs typeface="Calibri"/>
                  <a:sym typeface="Calibri"/>
                </a:rPr>
                <a:t>La sua definizione comporta  necessariamente un </a:t>
              </a:r>
              <a:endParaRPr kumimoji="0" sz="2000" b="1" i="0" u="none" strike="noStrike" kern="0" cap="none" spc="0" normalizeH="0" baseline="0" noProof="0">
                <a:ln>
                  <a:noFill/>
                </a:ln>
                <a:solidFill>
                  <a:srgbClr val="FFFFFF"/>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sz="2000" b="1" u="sng">
                  <a:solidFill>
                    <a:srgbClr val="FF0000"/>
                  </a:solidFill>
                  <a:latin typeface="Bodoni MT Black"/>
                  <a:ea typeface="Bodoni MT Black"/>
                  <a:cs typeface="Bodoni MT Black"/>
                  <a:sym typeface="Bodoni MT Black"/>
                </a:defRPr>
              </a:pPr>
              <a:r>
                <a:rPr kumimoji="0" sz="2000" b="1" i="0" u="sng" strike="noStrike" kern="0" cap="none" spc="0" normalizeH="0" baseline="0" noProof="0">
                  <a:ln>
                    <a:noFill/>
                  </a:ln>
                  <a:solidFill>
                    <a:srgbClr val="FF0000"/>
                  </a:solidFill>
                  <a:effectLst/>
                  <a:uLnTx/>
                  <a:uFillTx/>
                  <a:latin typeface="Bodoni MT Black"/>
                  <a:sym typeface="Bodoni MT Black"/>
                </a:rPr>
                <a:t>GIUDIZIO  RELATIVO</a:t>
              </a:r>
              <a:r>
                <a:rPr kumimoji="0" sz="2000" b="1" i="0" u="sng" strike="noStrike" kern="0" cap="none" spc="0" normalizeH="0" baseline="0" noProof="0">
                  <a:ln>
                    <a:noFill/>
                  </a:ln>
                  <a:solidFill>
                    <a:srgbClr val="FF0000"/>
                  </a:solidFill>
                  <a:effectLst/>
                  <a:uLnTx/>
                  <a:uFillTx/>
                  <a:latin typeface="Calibri"/>
                  <a:ea typeface="+mn-ea"/>
                  <a:cs typeface="Calibri"/>
                  <a:sym typeface="Calibri"/>
                </a:rPr>
                <a:t> </a:t>
              </a:r>
            </a:p>
          </p:txBody>
        </p:sp>
      </p:grpSp>
      <p:sp>
        <p:nvSpPr>
          <p:cNvPr id="275"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276" name="Sottotitolo 2"/>
          <p:cNvSpPr txBox="1">
            <a:spLocks noGrp="1"/>
          </p:cNvSpPr>
          <p:nvPr>
            <p:ph type="subTitle" idx="1"/>
          </p:nvPr>
        </p:nvSpPr>
        <p:spPr>
          <a:xfrm>
            <a:off x="107503" y="1916832"/>
            <a:ext cx="8928994" cy="4752529"/>
          </a:xfrm>
          <a:prstGeom prst="rect">
            <a:avLst/>
          </a:prstGeom>
        </p:spPr>
        <p:txBody>
          <a:bodyPr/>
          <a:lstStyle/>
          <a:p>
            <a:endParaRPr/>
          </a:p>
          <a:p>
            <a:pPr>
              <a:defRPr sz="5500">
                <a:solidFill>
                  <a:srgbClr val="1F497D"/>
                </a:solidFill>
              </a:defRPr>
            </a:pPr>
            <a:endParaRPr/>
          </a:p>
          <a:p>
            <a:pPr>
              <a:spcBef>
                <a:spcPts val="1300"/>
              </a:spcBef>
              <a:defRPr sz="5500">
                <a:solidFill>
                  <a:srgbClr val="1F497D"/>
                </a:solidFill>
              </a:defRPr>
            </a:pPr>
            <a:r>
              <a:t> </a:t>
            </a:r>
          </a:p>
        </p:txBody>
      </p:sp>
      <p:pic>
        <p:nvPicPr>
          <p:cNvPr id="277"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78"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 name="Segnaposto numero diapositiva 1">
            <a:extLst>
              <a:ext uri="{FF2B5EF4-FFF2-40B4-BE49-F238E27FC236}">
                <a16:creationId xmlns:a16="http://schemas.microsoft.com/office/drawing/2014/main" id="{43A8234A-6211-4EBC-BAA2-BAE2FC48B0AB}"/>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106</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43635633"/>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81"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pic>
        <p:nvPicPr>
          <p:cNvPr id="282"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83"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84" name="Sottotitolo 5"/>
          <p:cNvSpPr txBox="1">
            <a:spLocks noGrp="1"/>
          </p:cNvSpPr>
          <p:nvPr>
            <p:ph type="subTitle" idx="1"/>
          </p:nvPr>
        </p:nvSpPr>
        <p:spPr>
          <a:xfrm>
            <a:off x="395535" y="1844823"/>
            <a:ext cx="8407679" cy="4896545"/>
          </a:xfrm>
          <a:prstGeom prst="rect">
            <a:avLst/>
          </a:prstGeom>
          <a:ln>
            <a:solidFill>
              <a:schemeClr val="accent2"/>
            </a:solidFill>
          </a:ln>
        </p:spPr>
        <p:txBody>
          <a:bodyPr/>
          <a:lstStyle/>
          <a:p>
            <a:pPr algn="just" defTabSz="905255">
              <a:lnSpc>
                <a:spcPct val="80000"/>
              </a:lnSpc>
              <a:spcBef>
                <a:spcPts val="400"/>
              </a:spcBef>
              <a:defRPr sz="1979">
                <a:solidFill>
                  <a:srgbClr val="000000"/>
                </a:solidFill>
              </a:defRPr>
            </a:pPr>
            <a:r>
              <a:rPr sz="2400" dirty="0" err="1">
                <a:solidFill>
                  <a:srgbClr val="C00000"/>
                </a:solidFill>
              </a:rPr>
              <a:t>L'accertamento</a:t>
            </a:r>
            <a:r>
              <a:rPr sz="2400" dirty="0">
                <a:solidFill>
                  <a:srgbClr val="C00000"/>
                </a:solidFill>
              </a:rPr>
              <a:t> </a:t>
            </a:r>
            <a:r>
              <a:rPr sz="2400" dirty="0" err="1">
                <a:solidFill>
                  <a:srgbClr val="C00000"/>
                </a:solidFill>
              </a:rPr>
              <a:t>della</a:t>
            </a:r>
            <a:r>
              <a:rPr sz="2400" dirty="0">
                <a:solidFill>
                  <a:srgbClr val="C00000"/>
                </a:solidFill>
              </a:rPr>
              <a:t> </a:t>
            </a:r>
            <a:r>
              <a:rPr sz="2400" dirty="0" err="1">
                <a:solidFill>
                  <a:srgbClr val="C00000"/>
                </a:solidFill>
              </a:rPr>
              <a:t>idoneità</a:t>
            </a:r>
            <a:r>
              <a:rPr sz="2400" dirty="0">
                <a:solidFill>
                  <a:srgbClr val="C00000"/>
                </a:solidFill>
              </a:rPr>
              <a:t>/</a:t>
            </a:r>
            <a:r>
              <a:rPr sz="2400" dirty="0" err="1">
                <a:solidFill>
                  <a:srgbClr val="C00000"/>
                </a:solidFill>
              </a:rPr>
              <a:t>inabilità</a:t>
            </a:r>
            <a:r>
              <a:rPr sz="2400" dirty="0">
                <a:solidFill>
                  <a:srgbClr val="C00000"/>
                </a:solidFill>
              </a:rPr>
              <a:t> di un medico </a:t>
            </a:r>
          </a:p>
          <a:p>
            <a:pPr marL="452627" indent="-452627" algn="just" defTabSz="905255">
              <a:lnSpc>
                <a:spcPct val="80000"/>
              </a:lnSpc>
              <a:spcBef>
                <a:spcPts val="400"/>
              </a:spcBef>
              <a:buSzPct val="100000"/>
              <a:buChar char="-"/>
              <a:defRPr sz="1979">
                <a:solidFill>
                  <a:srgbClr val="000000"/>
                </a:solidFill>
              </a:defRPr>
            </a:pPr>
            <a:r>
              <a:rPr sz="2400" dirty="0" err="1"/>
              <a:t>particolarissimo</a:t>
            </a:r>
            <a:r>
              <a:rPr sz="2400" dirty="0"/>
              <a:t> </a:t>
            </a:r>
            <a:r>
              <a:rPr sz="2400" b="1" i="1" dirty="0" err="1"/>
              <a:t>rapporto</a:t>
            </a:r>
            <a:r>
              <a:rPr sz="2400" b="1" i="1" dirty="0"/>
              <a:t> </a:t>
            </a:r>
            <a:r>
              <a:rPr sz="2400" b="1" i="1" dirty="0" err="1"/>
              <a:t>duale</a:t>
            </a:r>
            <a:r>
              <a:rPr sz="2400" b="1" i="1" dirty="0"/>
              <a:t> </a:t>
            </a:r>
            <a:r>
              <a:rPr sz="2400" dirty="0" err="1"/>
              <a:t>i</a:t>
            </a:r>
            <a:r>
              <a:rPr sz="2400" dirty="0"/>
              <a:t> cui </a:t>
            </a:r>
            <a:r>
              <a:rPr sz="2400" dirty="0" err="1"/>
              <a:t>protagonisti</a:t>
            </a:r>
            <a:r>
              <a:rPr sz="2400" dirty="0"/>
              <a:t> </a:t>
            </a:r>
            <a:r>
              <a:rPr sz="2400" dirty="0" err="1"/>
              <a:t>sono</a:t>
            </a:r>
            <a:r>
              <a:rPr sz="2400" dirty="0"/>
              <a:t> da un </a:t>
            </a:r>
            <a:r>
              <a:rPr sz="2400" dirty="0" err="1"/>
              <a:t>lato</a:t>
            </a:r>
            <a:r>
              <a:rPr sz="2400" dirty="0"/>
              <a:t> un medico (</a:t>
            </a:r>
            <a:r>
              <a:rPr sz="2400" dirty="0" err="1"/>
              <a:t>anzi</a:t>
            </a:r>
            <a:r>
              <a:rPr sz="2400" dirty="0"/>
              <a:t> </a:t>
            </a:r>
            <a:r>
              <a:rPr sz="2400" dirty="0" err="1"/>
              <a:t>più</a:t>
            </a:r>
            <a:r>
              <a:rPr sz="2400" dirty="0"/>
              <a:t> </a:t>
            </a:r>
            <a:r>
              <a:rPr sz="2400" dirty="0" err="1"/>
              <a:t>medici</a:t>
            </a:r>
            <a:r>
              <a:rPr sz="2400" dirty="0"/>
              <a:t>) con </a:t>
            </a:r>
            <a:r>
              <a:rPr sz="2400" dirty="0" err="1"/>
              <a:t>funzione</a:t>
            </a:r>
            <a:r>
              <a:rPr sz="2400" dirty="0"/>
              <a:t> medico-</a:t>
            </a:r>
            <a:r>
              <a:rPr sz="2400" dirty="0" err="1"/>
              <a:t>legale</a:t>
            </a:r>
            <a:r>
              <a:rPr sz="2400" dirty="0"/>
              <a:t> </a:t>
            </a:r>
            <a:r>
              <a:rPr sz="2400" dirty="0" err="1"/>
              <a:t>preposto</a:t>
            </a:r>
            <a:r>
              <a:rPr sz="2400" dirty="0"/>
              <a:t> al </a:t>
            </a:r>
            <a:r>
              <a:rPr sz="2400" dirty="0" err="1"/>
              <a:t>giudizio</a:t>
            </a:r>
            <a:r>
              <a:rPr sz="2400" dirty="0"/>
              <a:t>, </a:t>
            </a:r>
            <a:r>
              <a:rPr sz="2400" dirty="0" err="1"/>
              <a:t>dall'altro</a:t>
            </a:r>
            <a:r>
              <a:rPr sz="2400" dirty="0"/>
              <a:t> </a:t>
            </a:r>
            <a:r>
              <a:rPr sz="2400" dirty="0" err="1"/>
              <a:t>lato</a:t>
            </a:r>
            <a:r>
              <a:rPr sz="2400" dirty="0"/>
              <a:t> un medico </a:t>
            </a:r>
            <a:r>
              <a:rPr sz="2400" dirty="0" err="1"/>
              <a:t>dipendente</a:t>
            </a:r>
            <a:r>
              <a:rPr sz="2400" dirty="0"/>
              <a:t> </a:t>
            </a:r>
            <a:r>
              <a:rPr sz="2400" dirty="0" err="1"/>
              <a:t>della</a:t>
            </a:r>
            <a:r>
              <a:rPr sz="2400" dirty="0"/>
              <a:t> </a:t>
            </a:r>
            <a:r>
              <a:rPr sz="2400" dirty="0" err="1"/>
              <a:t>Pubblica</a:t>
            </a:r>
            <a:r>
              <a:rPr sz="2400" dirty="0"/>
              <a:t> </a:t>
            </a:r>
            <a:r>
              <a:rPr sz="2400" dirty="0" err="1"/>
              <a:t>Amministrazione</a:t>
            </a:r>
            <a:r>
              <a:rPr sz="2400" dirty="0"/>
              <a:t> </a:t>
            </a:r>
            <a:r>
              <a:rPr sz="2400" dirty="0" err="1"/>
              <a:t>che</a:t>
            </a:r>
            <a:r>
              <a:rPr sz="2400" dirty="0"/>
              <a:t> </a:t>
            </a:r>
            <a:r>
              <a:rPr sz="2400" dirty="0" err="1"/>
              <a:t>subisce</a:t>
            </a:r>
            <a:r>
              <a:rPr sz="2400" dirty="0"/>
              <a:t> le </a:t>
            </a:r>
            <a:r>
              <a:rPr sz="2400" dirty="0" err="1"/>
              <a:t>conseguenze</a:t>
            </a:r>
            <a:r>
              <a:rPr sz="2400" dirty="0"/>
              <a:t> socio-</a:t>
            </a:r>
            <a:r>
              <a:rPr sz="2400" dirty="0" err="1"/>
              <a:t>economiche</a:t>
            </a:r>
            <a:r>
              <a:rPr sz="2400" dirty="0"/>
              <a:t> del </a:t>
            </a:r>
            <a:r>
              <a:rPr sz="2400" dirty="0" err="1"/>
              <a:t>giudizio</a:t>
            </a:r>
            <a:r>
              <a:rPr sz="2400" dirty="0"/>
              <a:t> </a:t>
            </a:r>
            <a:r>
              <a:rPr sz="2400" dirty="0" err="1"/>
              <a:t>medesimo</a:t>
            </a:r>
            <a:r>
              <a:rPr sz="2400" dirty="0"/>
              <a:t>.</a:t>
            </a:r>
          </a:p>
          <a:p>
            <a:pPr marL="452627" indent="-452627" algn="just" defTabSz="905255">
              <a:lnSpc>
                <a:spcPct val="80000"/>
              </a:lnSpc>
              <a:spcBef>
                <a:spcPts val="400"/>
              </a:spcBef>
              <a:buSzPct val="100000"/>
              <a:buChar char="-"/>
              <a:defRPr sz="1979">
                <a:solidFill>
                  <a:srgbClr val="000000"/>
                </a:solidFill>
              </a:defRPr>
            </a:pPr>
            <a:r>
              <a:rPr sz="2400" dirty="0" err="1"/>
              <a:t>Sul</a:t>
            </a:r>
            <a:r>
              <a:rPr sz="2400" dirty="0"/>
              <a:t> medico </a:t>
            </a:r>
            <a:r>
              <a:rPr sz="2400" dirty="0" err="1"/>
              <a:t>accertatore</a:t>
            </a:r>
            <a:r>
              <a:rPr sz="2400" dirty="0"/>
              <a:t> </a:t>
            </a:r>
            <a:r>
              <a:rPr sz="2400" dirty="0" err="1"/>
              <a:t>ricade</a:t>
            </a:r>
            <a:r>
              <a:rPr sz="2400" dirty="0"/>
              <a:t> </a:t>
            </a:r>
            <a:r>
              <a:rPr sz="2400" dirty="0" err="1"/>
              <a:t>il</a:t>
            </a:r>
            <a:r>
              <a:rPr sz="2400" dirty="0"/>
              <a:t> </a:t>
            </a:r>
            <a:r>
              <a:rPr sz="2400" dirty="0" err="1"/>
              <a:t>grosso</a:t>
            </a:r>
            <a:r>
              <a:rPr sz="2400" dirty="0"/>
              <a:t> </a:t>
            </a:r>
            <a:r>
              <a:rPr sz="2400" dirty="0" err="1"/>
              <a:t>compito</a:t>
            </a:r>
            <a:r>
              <a:rPr sz="2400" dirty="0"/>
              <a:t> di </a:t>
            </a:r>
            <a:r>
              <a:rPr sz="2400" dirty="0" err="1"/>
              <a:t>una</a:t>
            </a:r>
            <a:r>
              <a:rPr sz="2400" dirty="0"/>
              <a:t> </a:t>
            </a:r>
            <a:r>
              <a:rPr sz="2400" b="1" i="1" dirty="0" err="1"/>
              <a:t>duplice</a:t>
            </a:r>
            <a:r>
              <a:rPr sz="2400" b="1" i="1" dirty="0"/>
              <a:t> </a:t>
            </a:r>
            <a:r>
              <a:rPr sz="2400" b="1" i="1" dirty="0" err="1"/>
              <a:t>tutela</a:t>
            </a:r>
            <a:r>
              <a:rPr sz="2400" b="1" i="1" dirty="0"/>
              <a:t>: </a:t>
            </a:r>
            <a:r>
              <a:rPr sz="2400" dirty="0" err="1"/>
              <a:t>quella</a:t>
            </a:r>
            <a:r>
              <a:rPr sz="2400" dirty="0"/>
              <a:t> </a:t>
            </a:r>
            <a:r>
              <a:rPr sz="2400" dirty="0" err="1"/>
              <a:t>della</a:t>
            </a:r>
            <a:r>
              <a:rPr sz="2400" dirty="0"/>
              <a:t> </a:t>
            </a:r>
            <a:r>
              <a:rPr sz="2400" dirty="0" err="1"/>
              <a:t>Pubblica</a:t>
            </a:r>
            <a:r>
              <a:rPr sz="2400" dirty="0"/>
              <a:t> </a:t>
            </a:r>
            <a:r>
              <a:rPr sz="2400" dirty="0" err="1"/>
              <a:t>Amministrazione</a:t>
            </a:r>
            <a:r>
              <a:rPr sz="2400" dirty="0"/>
              <a:t> </a:t>
            </a:r>
            <a:r>
              <a:rPr sz="2400" dirty="0" err="1"/>
              <a:t>nei</a:t>
            </a:r>
            <a:r>
              <a:rPr sz="2400" dirty="0"/>
              <a:t> </a:t>
            </a:r>
            <a:r>
              <a:rPr sz="2400" dirty="0" err="1"/>
              <a:t>confronti</a:t>
            </a:r>
            <a:r>
              <a:rPr sz="2400" dirty="0"/>
              <a:t> di </a:t>
            </a:r>
            <a:r>
              <a:rPr sz="2400" dirty="0" err="1"/>
              <a:t>decisioni</a:t>
            </a:r>
            <a:r>
              <a:rPr sz="2400" dirty="0"/>
              <a:t> </a:t>
            </a:r>
            <a:r>
              <a:rPr sz="2400" dirty="0" err="1"/>
              <a:t>che</a:t>
            </a:r>
            <a:r>
              <a:rPr sz="2400" dirty="0"/>
              <a:t> non </a:t>
            </a:r>
            <a:r>
              <a:rPr sz="2400" dirty="0" err="1"/>
              <a:t>siano</a:t>
            </a:r>
            <a:r>
              <a:rPr sz="2400" dirty="0"/>
              <a:t> </a:t>
            </a:r>
            <a:r>
              <a:rPr sz="2400" dirty="0" err="1"/>
              <a:t>pregiudizievoli</a:t>
            </a:r>
            <a:r>
              <a:rPr sz="2400" dirty="0"/>
              <a:t> sotto </a:t>
            </a:r>
            <a:r>
              <a:rPr sz="2400" dirty="0" err="1"/>
              <a:t>il</a:t>
            </a:r>
            <a:r>
              <a:rPr sz="2400" dirty="0"/>
              <a:t> </a:t>
            </a:r>
            <a:r>
              <a:rPr sz="2400" dirty="0" err="1"/>
              <a:t>profilo</a:t>
            </a:r>
            <a:r>
              <a:rPr sz="2400" dirty="0"/>
              <a:t> </a:t>
            </a:r>
            <a:r>
              <a:rPr sz="2400" dirty="0" err="1"/>
              <a:t>funzionale</a:t>
            </a:r>
            <a:r>
              <a:rPr sz="2400" dirty="0"/>
              <a:t> </a:t>
            </a:r>
            <a:r>
              <a:rPr sz="2400" dirty="0" err="1"/>
              <a:t>ed</a:t>
            </a:r>
            <a:r>
              <a:rPr sz="2400" dirty="0"/>
              <a:t> </a:t>
            </a:r>
            <a:r>
              <a:rPr sz="2400" dirty="0" err="1"/>
              <a:t>economico</a:t>
            </a:r>
            <a:r>
              <a:rPr sz="2400" dirty="0"/>
              <a:t> e </a:t>
            </a:r>
            <a:r>
              <a:rPr sz="2400" dirty="0" err="1"/>
              <a:t>quello</a:t>
            </a:r>
            <a:r>
              <a:rPr sz="2400" dirty="0"/>
              <a:t> </a:t>
            </a:r>
            <a:r>
              <a:rPr sz="2400" dirty="0" err="1"/>
              <a:t>dello</a:t>
            </a:r>
            <a:r>
              <a:rPr sz="2400" dirty="0"/>
              <a:t> </a:t>
            </a:r>
            <a:r>
              <a:rPr sz="2400" dirty="0" err="1"/>
              <a:t>stesso</a:t>
            </a:r>
            <a:r>
              <a:rPr sz="2400" dirty="0"/>
              <a:t> medico-</a:t>
            </a:r>
            <a:r>
              <a:rPr sz="2400" dirty="0" err="1"/>
              <a:t>paziente</a:t>
            </a:r>
            <a:r>
              <a:rPr sz="2400" dirty="0"/>
              <a:t> </a:t>
            </a:r>
            <a:r>
              <a:rPr sz="2400" dirty="0" err="1"/>
              <a:t>oggetto</a:t>
            </a:r>
            <a:r>
              <a:rPr sz="2400" dirty="0"/>
              <a:t> del </a:t>
            </a:r>
            <a:r>
              <a:rPr sz="2400" dirty="0" err="1"/>
              <a:t>giudizio</a:t>
            </a:r>
            <a:r>
              <a:rPr sz="2400" dirty="0"/>
              <a:t> </a:t>
            </a:r>
            <a:r>
              <a:rPr sz="2400" dirty="0" err="1"/>
              <a:t>nel</a:t>
            </a:r>
            <a:r>
              <a:rPr sz="2400" dirty="0"/>
              <a:t> </a:t>
            </a:r>
            <a:r>
              <a:rPr sz="2400" dirty="0" err="1"/>
              <a:t>senso</a:t>
            </a:r>
            <a:r>
              <a:rPr sz="2400" dirty="0"/>
              <a:t> di non </a:t>
            </a:r>
            <a:r>
              <a:rPr sz="2400" dirty="0" err="1"/>
              <a:t>esporlo</a:t>
            </a:r>
            <a:r>
              <a:rPr sz="2400" dirty="0"/>
              <a:t> a </a:t>
            </a:r>
            <a:r>
              <a:rPr sz="2400" dirty="0" err="1"/>
              <a:t>conseguenze</a:t>
            </a:r>
            <a:r>
              <a:rPr sz="2400" dirty="0"/>
              <a:t> non solo </a:t>
            </a:r>
            <a:r>
              <a:rPr sz="2400" dirty="0" err="1"/>
              <a:t>ingiuste</a:t>
            </a:r>
            <a:r>
              <a:rPr sz="2400" dirty="0"/>
              <a:t> </a:t>
            </a:r>
            <a:r>
              <a:rPr sz="2400" dirty="0" err="1"/>
              <a:t>sul</a:t>
            </a:r>
            <a:r>
              <a:rPr sz="2400" dirty="0"/>
              <a:t> piano del </a:t>
            </a:r>
            <a:r>
              <a:rPr sz="2400" dirty="0" err="1"/>
              <a:t>diritto</a:t>
            </a:r>
            <a:r>
              <a:rPr sz="2400" dirty="0"/>
              <a:t> ma </a:t>
            </a:r>
            <a:r>
              <a:rPr sz="2400" dirty="0" err="1"/>
              <a:t>anche</a:t>
            </a:r>
            <a:r>
              <a:rPr sz="2400" dirty="0"/>
              <a:t> </a:t>
            </a:r>
            <a:r>
              <a:rPr sz="2400" dirty="0" err="1"/>
              <a:t>nocive</a:t>
            </a:r>
            <a:r>
              <a:rPr sz="2400" dirty="0"/>
              <a:t> </a:t>
            </a:r>
            <a:r>
              <a:rPr sz="2400" dirty="0" err="1"/>
              <a:t>sulla</a:t>
            </a:r>
            <a:r>
              <a:rPr sz="2400" dirty="0"/>
              <a:t> </a:t>
            </a:r>
            <a:r>
              <a:rPr sz="2400" dirty="0" err="1"/>
              <a:t>sua</a:t>
            </a:r>
            <a:r>
              <a:rPr sz="2400" dirty="0"/>
              <a:t> salute per </a:t>
            </a:r>
            <a:r>
              <a:rPr sz="2400" dirty="0" err="1"/>
              <a:t>esposizione</a:t>
            </a:r>
            <a:r>
              <a:rPr sz="2400" dirty="0"/>
              <a:t> a negative </a:t>
            </a:r>
            <a:r>
              <a:rPr sz="2400" dirty="0" err="1"/>
              <a:t>conseguenze</a:t>
            </a:r>
            <a:r>
              <a:rPr sz="2400" dirty="0"/>
              <a:t> </a:t>
            </a:r>
            <a:r>
              <a:rPr sz="2400" dirty="0" err="1"/>
              <a:t>biologiche</a:t>
            </a:r>
            <a:r>
              <a:rPr sz="2400" dirty="0"/>
              <a:t> </a:t>
            </a:r>
            <a:r>
              <a:rPr sz="2400" dirty="0" err="1"/>
              <a:t>alla</a:t>
            </a:r>
            <a:r>
              <a:rPr sz="2400" dirty="0"/>
              <a:t> </a:t>
            </a:r>
            <a:r>
              <a:rPr sz="2400" dirty="0" err="1"/>
              <a:t>protrazione</a:t>
            </a:r>
            <a:r>
              <a:rPr sz="2400" dirty="0"/>
              <a:t> del </a:t>
            </a:r>
            <a:r>
              <a:rPr sz="2400" dirty="0" err="1"/>
              <a:t>lavoro</a:t>
            </a:r>
            <a:r>
              <a:rPr sz="2400" dirty="0"/>
              <a:t> o </a:t>
            </a:r>
            <a:r>
              <a:rPr sz="2400" dirty="0" err="1"/>
              <a:t>mansioni</a:t>
            </a:r>
            <a:r>
              <a:rPr sz="2400" dirty="0"/>
              <a:t> ultra vires. </a:t>
            </a:r>
          </a:p>
          <a:p>
            <a:pPr marL="452627" indent="-452627" algn="just" defTabSz="905255">
              <a:lnSpc>
                <a:spcPct val="80000"/>
              </a:lnSpc>
              <a:spcBef>
                <a:spcPts val="400"/>
              </a:spcBef>
              <a:buSzPct val="100000"/>
              <a:buChar char="-"/>
              <a:defRPr sz="1979">
                <a:solidFill>
                  <a:srgbClr val="000000"/>
                </a:solidFill>
              </a:defRPr>
            </a:pPr>
            <a:endParaRPr dirty="0"/>
          </a:p>
          <a:p>
            <a:pPr marL="3621025" lvl="8" indent="0" algn="r" defTabSz="905255">
              <a:lnSpc>
                <a:spcPct val="80000"/>
              </a:lnSpc>
              <a:spcBef>
                <a:spcPts val="200"/>
              </a:spcBef>
              <a:buNone/>
              <a:defRPr sz="1188"/>
            </a:pPr>
            <a:r>
              <a:rPr sz="2000" dirty="0"/>
              <a:t>(C. </a:t>
            </a:r>
            <a:r>
              <a:rPr sz="2000" dirty="0" err="1"/>
              <a:t>Buccelli</a:t>
            </a:r>
            <a:r>
              <a:rPr lang="it-IT" sz="2000" dirty="0"/>
              <a:t>)</a:t>
            </a:r>
            <a:endParaRPr dirty="0"/>
          </a:p>
        </p:txBody>
      </p:sp>
      <p:sp>
        <p:nvSpPr>
          <p:cNvPr id="2" name="Segnaposto numero diapositiva 1">
            <a:extLst>
              <a:ext uri="{FF2B5EF4-FFF2-40B4-BE49-F238E27FC236}">
                <a16:creationId xmlns:a16="http://schemas.microsoft.com/office/drawing/2014/main" id="{441D8502-9B7E-4C4E-94CB-7E4CA3B75118}"/>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107</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10733021"/>
      </p:ext>
    </p:extLst>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87"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288" name="Sottotitolo 2"/>
          <p:cNvSpPr txBox="1">
            <a:spLocks noGrp="1"/>
          </p:cNvSpPr>
          <p:nvPr>
            <p:ph type="subTitle" idx="1"/>
          </p:nvPr>
        </p:nvSpPr>
        <p:spPr>
          <a:xfrm>
            <a:off x="467543" y="2534865"/>
            <a:ext cx="8302626" cy="4134496"/>
          </a:xfrm>
          <a:prstGeom prst="rect">
            <a:avLst/>
          </a:prstGeom>
        </p:spPr>
        <p:txBody>
          <a:bodyPr/>
          <a:lstStyle/>
          <a:p>
            <a:endParaRPr/>
          </a:p>
          <a:p>
            <a:pPr>
              <a:spcBef>
                <a:spcPts val="1300"/>
              </a:spcBef>
              <a:defRPr sz="5500">
                <a:solidFill>
                  <a:srgbClr val="1F497D"/>
                </a:solidFill>
              </a:defRPr>
            </a:pPr>
            <a:r>
              <a:t> </a:t>
            </a:r>
          </a:p>
        </p:txBody>
      </p:sp>
      <p:pic>
        <p:nvPicPr>
          <p:cNvPr id="289"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90"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92" name="Idoneità  alla mansione specifica affidata Medico competente (D.Lgs  81/08 )…"/>
          <p:cNvSpPr txBox="1"/>
          <p:nvPr/>
        </p:nvSpPr>
        <p:spPr>
          <a:xfrm>
            <a:off x="373831" y="2618034"/>
            <a:ext cx="8412128" cy="482441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171450" marR="0" lvl="0" indent="-171450" algn="l" defTabSz="832104" rtl="0" eaLnBrk="1" fontAlgn="auto" latinLnBrk="0" hangingPunct="0">
              <a:lnSpc>
                <a:spcPct val="80000"/>
              </a:lnSpc>
              <a:spcBef>
                <a:spcPts val="600"/>
              </a:spcBef>
              <a:spcAft>
                <a:spcPts val="0"/>
              </a:spcAft>
              <a:buClr>
                <a:srgbClr val="F0A22E"/>
              </a:buClr>
              <a:buSzPct val="110000"/>
              <a:buFont typeface="Wingdings" panose="05000000000000000000" pitchFamily="2" charset="2"/>
              <a:buChar char="ü"/>
              <a:tabLst/>
              <a:defRPr sz="728" i="1">
                <a:solidFill>
                  <a:srgbClr val="F4FD9F"/>
                </a:solidFill>
                <a:latin typeface="Franklin Gothic Book"/>
                <a:ea typeface="Franklin Gothic Book"/>
                <a:cs typeface="Franklin Gothic Book"/>
                <a:sym typeface="Franklin Gothic Book"/>
              </a:defRPr>
            </a:pPr>
            <a:endParaRPr kumimoji="0" sz="728" b="0" i="1" u="none" strike="noStrike" kern="0" cap="none" spc="0" normalizeH="0" baseline="0" noProof="0" dirty="0">
              <a:ln>
                <a:noFill/>
              </a:ln>
              <a:solidFill>
                <a:srgbClr val="F4FD9F"/>
              </a:solidFill>
              <a:effectLst/>
              <a:uLnTx/>
              <a:uFillTx/>
              <a:latin typeface="Franklin Gothic Book"/>
              <a:sym typeface="Franklin Gothic Book"/>
            </a:endParaRPr>
          </a:p>
          <a:p>
            <a:pPr marL="171450" marR="0" lvl="0" indent="-171450" algn="just" defTabSz="832104" rtl="0" eaLnBrk="1" fontAlgn="auto" latinLnBrk="0" hangingPunct="0">
              <a:lnSpc>
                <a:spcPct val="80000"/>
              </a:lnSpc>
              <a:spcBef>
                <a:spcPts val="300"/>
              </a:spcBef>
              <a:spcAft>
                <a:spcPts val="0"/>
              </a:spcAft>
              <a:buClr>
                <a:srgbClr val="FF3300"/>
              </a:buClr>
              <a:buSzPct val="255000"/>
              <a:buFont typeface="Wingdings" panose="05000000000000000000" pitchFamily="2" charset="2"/>
              <a:buChar char="ü"/>
              <a:tabLst/>
              <a:defRPr sz="728" b="1" i="1">
                <a:latin typeface="Arial Narrow"/>
                <a:ea typeface="Arial Narrow"/>
                <a:cs typeface="Arial Narrow"/>
                <a:sym typeface="Arial Narrow"/>
              </a:defRPr>
            </a:pPr>
            <a:r>
              <a:rPr kumimoji="0" sz="728" b="1" i="1" u="none" strike="noStrike" kern="0" cap="none" spc="0" normalizeH="0" baseline="0" noProof="0" dirty="0">
                <a:ln>
                  <a:noFill/>
                </a:ln>
                <a:solidFill>
                  <a:srgbClr val="000000"/>
                </a:solidFill>
                <a:effectLst/>
                <a:uLnTx/>
                <a:uFillTx/>
                <a:latin typeface="Arial Narrow"/>
                <a:sym typeface="Arial Narrow"/>
              </a:rPr>
              <a:t>    </a:t>
            </a:r>
            <a:r>
              <a:rPr kumimoji="0" sz="819" b="1" i="1" u="none" strike="noStrike" kern="0" cap="none" spc="0" normalizeH="0" baseline="0" noProof="0" dirty="0">
                <a:ln>
                  <a:noFill/>
                </a:ln>
                <a:solidFill>
                  <a:srgbClr val="000000"/>
                </a:solidFill>
                <a:effectLst/>
                <a:uLnTx/>
                <a:uFillTx/>
                <a:latin typeface="Arial Narrow"/>
                <a:sym typeface="Arial Narrow"/>
              </a:rPr>
              <a:t>  </a:t>
            </a:r>
            <a:r>
              <a:rPr kumimoji="0" sz="1600" b="1" i="1" u="none" strike="noStrike" kern="0" cap="none" spc="0" normalizeH="0" baseline="0" noProof="0" dirty="0">
                <a:ln>
                  <a:noFill/>
                </a:ln>
                <a:solidFill>
                  <a:srgbClr val="000000"/>
                </a:solidFill>
                <a:effectLst/>
                <a:uLnTx/>
                <a:uFillTx/>
                <a:latin typeface="Arial Narrow"/>
                <a:sym typeface="Arial Narrow"/>
              </a:rPr>
              <a:t>	</a:t>
            </a:r>
            <a:r>
              <a:rPr kumimoji="0" sz="1600" b="0" i="1" u="none" strike="noStrike" kern="0" cap="none" spc="0" normalizeH="0" baseline="0" noProof="0" dirty="0" err="1">
                <a:ln>
                  <a:noFill/>
                </a:ln>
                <a:solidFill>
                  <a:srgbClr val="000000"/>
                </a:solidFill>
                <a:effectLst/>
                <a:uLnTx/>
                <a:uFillTx/>
                <a:latin typeface="Arial Narrow"/>
                <a:ea typeface="Arial"/>
                <a:cs typeface="Arial"/>
                <a:sym typeface="Arial"/>
              </a:rPr>
              <a:t>Idoneità</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Narrow"/>
                <a:ea typeface="Arial"/>
                <a:cs typeface="Arial"/>
                <a:sym typeface="Arial"/>
              </a:rPr>
              <a:t>alla</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Narrow"/>
                <a:ea typeface="Arial"/>
                <a:cs typeface="Arial"/>
                <a:sym typeface="Arial"/>
              </a:rPr>
              <a:t>mansione</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Narrow"/>
                <a:ea typeface="Arial"/>
                <a:cs typeface="Arial"/>
                <a:sym typeface="Arial"/>
              </a:rPr>
              <a:t>specifica</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Narrow"/>
                <a:ea typeface="Arial"/>
                <a:cs typeface="Arial"/>
                <a:sym typeface="Arial"/>
              </a:rPr>
              <a:t>affidata</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 </a:t>
            </a:r>
            <a:r>
              <a:rPr kumimoji="0" sz="1600" b="0" i="0" u="none" strike="noStrike" kern="0" cap="none" spc="0" normalizeH="0" baseline="0" noProof="0" dirty="0">
                <a:ln>
                  <a:noFill/>
                </a:ln>
                <a:solidFill>
                  <a:srgbClr val="000000"/>
                </a:solidFill>
                <a:effectLst/>
                <a:uLnTx/>
                <a:uFillTx/>
                <a:latin typeface="Arial Narrow"/>
                <a:ea typeface="Arial"/>
                <a:cs typeface="Arial"/>
                <a:sym typeface="Arial"/>
              </a:rPr>
              <a:t>Medico </a:t>
            </a:r>
            <a:r>
              <a:rPr kumimoji="0" sz="1600" b="0" i="0" u="none" strike="noStrike" kern="0" cap="none" spc="0" normalizeH="0" baseline="0" noProof="0" dirty="0" err="1">
                <a:ln>
                  <a:noFill/>
                </a:ln>
                <a:solidFill>
                  <a:srgbClr val="000000"/>
                </a:solidFill>
                <a:effectLst/>
                <a:uLnTx/>
                <a:uFillTx/>
                <a:latin typeface="Arial Narrow"/>
                <a:ea typeface="Arial"/>
                <a:cs typeface="Arial"/>
                <a:sym typeface="Arial"/>
              </a:rPr>
              <a:t>competente</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Narrow"/>
                <a:ea typeface="Arial"/>
                <a:cs typeface="Arial"/>
                <a:sym typeface="Arial"/>
              </a:rPr>
              <a:t>D.Lgs</a:t>
            </a:r>
            <a:r>
              <a:rPr kumimoji="0" lang="it-IT" sz="1600" b="0" i="1" u="none" strike="noStrike" kern="0" cap="none" spc="0" normalizeH="0" baseline="0" noProof="0" dirty="0">
                <a:ln>
                  <a:noFill/>
                </a:ln>
                <a:solidFill>
                  <a:srgbClr val="000000"/>
                </a:solidFill>
                <a:effectLst/>
                <a:uLnTx/>
                <a:uFillTx/>
                <a:latin typeface="Arial Narrow"/>
                <a:ea typeface="Arial"/>
                <a:cs typeface="Arial"/>
                <a:sym typeface="Arial"/>
              </a:rPr>
              <a:t>. 8</a:t>
            </a:r>
            <a:r>
              <a:rPr kumimoji="0" sz="1600" b="0" i="1" u="none" strike="noStrike" kern="0" cap="none" spc="0" normalizeH="0" baseline="0" noProof="0" dirty="0">
                <a:ln>
                  <a:noFill/>
                </a:ln>
                <a:solidFill>
                  <a:srgbClr val="000000"/>
                </a:solidFill>
                <a:effectLst/>
                <a:uLnTx/>
                <a:uFillTx/>
                <a:latin typeface="Arial Narrow"/>
                <a:ea typeface="Arial"/>
                <a:cs typeface="Arial"/>
                <a:sym typeface="Arial"/>
              </a:rPr>
              <a:t>1/08 )</a:t>
            </a:r>
            <a:endParaRPr kumimoji="0" sz="1600" b="1" i="1" u="none" strike="noStrike" kern="0" cap="none" spc="0" normalizeH="0" baseline="0" noProof="0" dirty="0">
              <a:ln>
                <a:noFill/>
              </a:ln>
              <a:solidFill>
                <a:srgbClr val="000000"/>
              </a:solidFill>
              <a:effectLst/>
              <a:uLnTx/>
              <a:uFillTx/>
              <a:latin typeface="Arial Narrow"/>
              <a:ea typeface="Arial"/>
              <a:cs typeface="Arial"/>
              <a:sym typeface="Arial"/>
            </a:endParaRPr>
          </a:p>
          <a:p>
            <a:pPr marL="285750" marR="0" lvl="0" indent="-285750" algn="just" defTabSz="832104" rtl="0" eaLnBrk="1" fontAlgn="auto" latinLnBrk="0" hangingPunct="0">
              <a:lnSpc>
                <a:spcPct val="80000"/>
              </a:lnSpc>
              <a:spcBef>
                <a:spcPts val="600"/>
              </a:spcBef>
              <a:spcAft>
                <a:spcPts val="0"/>
              </a:spcAft>
              <a:buClr>
                <a:srgbClr val="FF3300"/>
              </a:buClr>
              <a:buSzPct val="255000"/>
              <a:buFont typeface="Wingdings" panose="05000000000000000000" pitchFamily="2" charset="2"/>
              <a:buChar char="ü"/>
              <a:tabLst/>
              <a:defRPr sz="1638" i="1">
                <a:latin typeface="Arial"/>
                <a:ea typeface="Arial"/>
                <a:cs typeface="Arial"/>
                <a:sym typeface="Arial"/>
              </a:defRPr>
            </a:pPr>
            <a:endParaRPr kumimoji="0" sz="1600" b="0" i="1"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just" defTabSz="832104" rtl="0" eaLnBrk="1" fontAlgn="auto" latinLnBrk="0" hangingPunct="0">
              <a:lnSpc>
                <a:spcPct val="80000"/>
              </a:lnSpc>
              <a:spcBef>
                <a:spcPts val="300"/>
              </a:spcBef>
              <a:spcAft>
                <a:spcPts val="0"/>
              </a:spcAft>
              <a:buClr>
                <a:srgbClr val="FF3300"/>
              </a:buClr>
              <a:buSzPct val="110000"/>
              <a:buFont typeface="Wingdings" panose="05000000000000000000" pitchFamily="2" charset="2"/>
              <a:buChar char="ü"/>
              <a:tabLst/>
              <a:defRPr sz="1638" i="1">
                <a:latin typeface="Arial"/>
                <a:ea typeface="Arial"/>
                <a:cs typeface="Arial"/>
                <a:sym typeface="Arial"/>
              </a:defRPr>
            </a:pP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Idoneità</a:t>
            </a:r>
            <a:r>
              <a:rPr kumimoji="0" sz="1600" b="0" i="1" u="none" strike="noStrike" kern="0" cap="none" spc="0" normalizeH="0" baseline="0" noProof="0" dirty="0">
                <a:ln>
                  <a:noFill/>
                </a:ln>
                <a:solidFill>
                  <a:srgbClr val="000000"/>
                </a:solidFill>
                <a:effectLst/>
                <a:uLnTx/>
                <a:uFillTx/>
                <a:latin typeface="Arial"/>
                <a:cs typeface="Arial"/>
                <a:sym typeface="Arial"/>
              </a:rPr>
              <a:t>  per </a:t>
            </a:r>
            <a:r>
              <a:rPr kumimoji="0" sz="1600" b="0" i="1" u="none" strike="noStrike" kern="0" cap="none" spc="0" normalizeH="0" baseline="0" noProof="0" dirty="0" err="1">
                <a:ln>
                  <a:noFill/>
                </a:ln>
                <a:solidFill>
                  <a:srgbClr val="000000"/>
                </a:solidFill>
                <a:effectLst/>
                <a:uLnTx/>
                <a:uFillTx/>
                <a:latin typeface="Arial"/>
                <a:cs typeface="Arial"/>
                <a:sym typeface="Arial"/>
              </a:rPr>
              <a:t>esposizioni</a:t>
            </a:r>
            <a:r>
              <a:rPr kumimoji="0" sz="1600" b="0" i="1" u="none" strike="noStrike" kern="0" cap="none" spc="0" normalizeH="0" baseline="0" noProof="0" dirty="0">
                <a:ln>
                  <a:noFill/>
                </a:ln>
                <a:solidFill>
                  <a:srgbClr val="000000"/>
                </a:solidFill>
                <a:effectLst/>
                <a:uLnTx/>
                <a:uFillTx/>
                <a:latin typeface="Arial"/>
                <a:cs typeface="Arial"/>
                <a:sym typeface="Arial"/>
              </a:rPr>
              <a:t> a </a:t>
            </a:r>
            <a:r>
              <a:rPr kumimoji="0" sz="1600" b="0" i="1" u="none" strike="noStrike" kern="0" cap="none" spc="0" normalizeH="0" baseline="0" noProof="0" dirty="0" err="1">
                <a:ln>
                  <a:noFill/>
                </a:ln>
                <a:solidFill>
                  <a:srgbClr val="000000"/>
                </a:solidFill>
                <a:effectLst/>
                <a:uLnTx/>
                <a:uFillTx/>
                <a:latin typeface="Arial"/>
                <a:cs typeface="Arial"/>
                <a:sym typeface="Arial"/>
              </a:rPr>
              <a:t>raggi</a:t>
            </a:r>
            <a:r>
              <a:rPr kumimoji="0" sz="1600" b="0" i="1" u="none" strike="noStrike" kern="0" cap="none" spc="0" normalizeH="0" baseline="0" noProof="0" dirty="0">
                <a:ln>
                  <a:noFill/>
                </a:ln>
                <a:solidFill>
                  <a:srgbClr val="000000"/>
                </a:solidFill>
                <a:effectLst/>
                <a:uLnTx/>
                <a:uFillTx/>
                <a:latin typeface="Arial"/>
                <a:cs typeface="Arial"/>
                <a:sym typeface="Arial"/>
              </a:rPr>
              <a:t> X </a:t>
            </a:r>
            <a:r>
              <a:rPr kumimoji="0" sz="1600" b="0" i="0" u="none" strike="noStrike" kern="0" cap="none" spc="0" normalizeH="0" baseline="0" noProof="0" dirty="0" err="1">
                <a:ln>
                  <a:noFill/>
                </a:ln>
                <a:solidFill>
                  <a:srgbClr val="000000"/>
                </a:solidFill>
                <a:effectLst/>
                <a:uLnTx/>
                <a:uFillTx/>
                <a:latin typeface="Arial"/>
                <a:cs typeface="Arial"/>
                <a:sym typeface="Arial"/>
              </a:rPr>
              <a:t>affidata</a:t>
            </a:r>
            <a:r>
              <a:rPr kumimoji="0" sz="1600" b="0" i="0" u="none" strike="noStrike" kern="0" cap="none" spc="0" normalizeH="0" baseline="0" noProof="0" dirty="0">
                <a:ln>
                  <a:noFill/>
                </a:ln>
                <a:solidFill>
                  <a:srgbClr val="000000"/>
                </a:solidFill>
                <a:effectLst/>
                <a:uLnTx/>
                <a:uFillTx/>
                <a:latin typeface="Arial"/>
                <a:cs typeface="Arial"/>
                <a:sym typeface="Arial"/>
              </a:rPr>
              <a:t> al Medico </a:t>
            </a:r>
            <a:r>
              <a:rPr kumimoji="0" sz="1600" b="0" i="0" u="none" strike="noStrike" kern="0" cap="none" spc="0" normalizeH="0" baseline="0" noProof="0" dirty="0" err="1">
                <a:ln>
                  <a:noFill/>
                </a:ln>
                <a:solidFill>
                  <a:srgbClr val="000000"/>
                </a:solidFill>
                <a:effectLst/>
                <a:uLnTx/>
                <a:uFillTx/>
                <a:latin typeface="Arial"/>
                <a:cs typeface="Arial"/>
                <a:sym typeface="Arial"/>
              </a:rPr>
              <a:t>autorizzato</a:t>
            </a:r>
            <a:r>
              <a:rPr kumimoji="0" sz="1600" b="0" i="0"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a:ln>
                  <a:noFill/>
                </a:ln>
                <a:solidFill>
                  <a:srgbClr val="000000"/>
                </a:solidFill>
                <a:effectLst/>
                <a:uLnTx/>
                <a:uFillTx/>
                <a:latin typeface="Arial"/>
                <a:cs typeface="Arial"/>
                <a:sym typeface="Arial"/>
              </a:rPr>
              <a:t>(</a:t>
            </a:r>
            <a:r>
              <a:rPr kumimoji="0" sz="1600" b="0" i="1" u="none" strike="noStrike" kern="0" cap="none" spc="0" normalizeH="0" baseline="0" noProof="0" dirty="0" err="1">
                <a:ln>
                  <a:noFill/>
                </a:ln>
                <a:solidFill>
                  <a:srgbClr val="000000"/>
                </a:solidFill>
                <a:effectLst/>
                <a:uLnTx/>
                <a:uFillTx/>
                <a:latin typeface="Arial"/>
                <a:cs typeface="Arial"/>
                <a:sym typeface="Arial"/>
              </a:rPr>
              <a:t>D.Lgs</a:t>
            </a:r>
            <a:r>
              <a:rPr kumimoji="0" sz="1600" b="0" i="1" u="none" strike="noStrike" kern="0" cap="none" spc="0" normalizeH="0" baseline="0" noProof="0" dirty="0">
                <a:ln>
                  <a:noFill/>
                </a:ln>
                <a:solidFill>
                  <a:srgbClr val="000000"/>
                </a:solidFill>
                <a:effectLst/>
                <a:uLnTx/>
                <a:uFillTx/>
                <a:latin typeface="Arial"/>
                <a:cs typeface="Arial"/>
                <a:sym typeface="Arial"/>
              </a:rPr>
              <a:t> 230/ 95)</a:t>
            </a:r>
          </a:p>
          <a:p>
            <a:pPr marL="285750" marR="0" lvl="0" indent="-285750" algn="just" defTabSz="832104" rtl="0" eaLnBrk="1" fontAlgn="auto" latinLnBrk="0" hangingPunct="0">
              <a:lnSpc>
                <a:spcPct val="80000"/>
              </a:lnSpc>
              <a:spcBef>
                <a:spcPts val="600"/>
              </a:spcBef>
              <a:spcAft>
                <a:spcPts val="0"/>
              </a:spcAft>
              <a:buClr>
                <a:srgbClr val="F0A22E"/>
              </a:buClr>
              <a:buSzTx/>
              <a:buFont typeface="Wingdings" panose="05000000000000000000" pitchFamily="2" charset="2"/>
              <a:buChar char="ü"/>
              <a:tabLst/>
              <a:defRPr sz="1638" i="1">
                <a:latin typeface="Arial"/>
                <a:ea typeface="Arial"/>
                <a:cs typeface="Arial"/>
                <a:sym typeface="Arial"/>
              </a:defRPr>
            </a:pPr>
            <a:endParaRPr kumimoji="0" sz="1600" b="0" i="1"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just" defTabSz="832104" rtl="0" eaLnBrk="1" fontAlgn="auto" latinLnBrk="0" hangingPunct="0">
              <a:lnSpc>
                <a:spcPct val="80000"/>
              </a:lnSpc>
              <a:spcBef>
                <a:spcPts val="300"/>
              </a:spcBef>
              <a:spcAft>
                <a:spcPts val="0"/>
              </a:spcAft>
              <a:buClr>
                <a:srgbClr val="FF3300"/>
              </a:buClr>
              <a:buSzPct val="110000"/>
              <a:buFont typeface="Wingdings" panose="05000000000000000000" pitchFamily="2" charset="2"/>
              <a:buChar char="ü"/>
              <a:tabLst/>
              <a:defRPr sz="1638" i="1">
                <a:latin typeface="Arial"/>
                <a:ea typeface="Arial"/>
                <a:cs typeface="Arial"/>
                <a:sym typeface="Arial"/>
              </a:defRPr>
            </a:pP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Idoneità</a:t>
            </a:r>
            <a:r>
              <a:rPr kumimoji="0" sz="1600" b="0" i="1" u="none" strike="noStrike" kern="0" cap="none" spc="0" normalizeH="0" baseline="0" noProof="0" dirty="0">
                <a:ln>
                  <a:noFill/>
                </a:ln>
                <a:solidFill>
                  <a:srgbClr val="000000"/>
                </a:solidFill>
                <a:effectLst/>
                <a:uLnTx/>
                <a:uFillTx/>
                <a:latin typeface="Arial"/>
                <a:cs typeface="Arial"/>
                <a:sym typeface="Arial"/>
              </a:rPr>
              <a:t>  per la </a:t>
            </a:r>
            <a:r>
              <a:rPr kumimoji="0" sz="1600" b="0" i="1" u="none" strike="noStrike" kern="0" cap="none" spc="0" normalizeH="0" baseline="0" noProof="0" dirty="0" err="1">
                <a:ln>
                  <a:noFill/>
                </a:ln>
                <a:solidFill>
                  <a:srgbClr val="000000"/>
                </a:solidFill>
                <a:effectLst/>
                <a:uLnTx/>
                <a:uFillTx/>
                <a:latin typeface="Arial"/>
                <a:cs typeface="Arial"/>
                <a:sym typeface="Arial"/>
              </a:rPr>
              <a:t>flessibilità</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lavorativa</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0" u="none" strike="noStrike" kern="0" cap="none" spc="0" normalizeH="0" baseline="0" noProof="0" dirty="0" err="1">
                <a:ln>
                  <a:noFill/>
                </a:ln>
                <a:solidFill>
                  <a:srgbClr val="000000"/>
                </a:solidFill>
                <a:effectLst/>
                <a:uLnTx/>
                <a:uFillTx/>
                <a:latin typeface="Arial"/>
                <a:cs typeface="Arial"/>
                <a:sym typeface="Arial"/>
              </a:rPr>
              <a:t>fino</a:t>
            </a:r>
            <a:r>
              <a:rPr kumimoji="0" sz="1600" b="0" i="0" u="none" strike="noStrike" kern="0" cap="none" spc="0" normalizeH="0" baseline="0" noProof="0" dirty="0">
                <a:ln>
                  <a:noFill/>
                </a:ln>
                <a:solidFill>
                  <a:srgbClr val="000000"/>
                </a:solidFill>
                <a:effectLst/>
                <a:uLnTx/>
                <a:uFillTx/>
                <a:latin typeface="Arial"/>
                <a:cs typeface="Arial"/>
                <a:sym typeface="Arial"/>
              </a:rPr>
              <a:t> </a:t>
            </a:r>
            <a:r>
              <a:rPr kumimoji="0" sz="1600" b="0" i="0" u="none" strike="noStrike" kern="0" cap="none" spc="0" normalizeH="0" baseline="0" noProof="0" dirty="0" err="1">
                <a:ln>
                  <a:noFill/>
                </a:ln>
                <a:solidFill>
                  <a:srgbClr val="000000"/>
                </a:solidFill>
                <a:effectLst/>
                <a:uLnTx/>
                <a:uFillTx/>
                <a:latin typeface="Arial"/>
                <a:cs typeface="Arial"/>
                <a:sym typeface="Arial"/>
              </a:rPr>
              <a:t>all’VIII</a:t>
            </a:r>
            <a:r>
              <a:rPr kumimoji="0" sz="1600" b="0" i="0" u="none" strike="noStrike" kern="0" cap="none" spc="0" normalizeH="0" baseline="0" noProof="0" dirty="0">
                <a:ln>
                  <a:noFill/>
                </a:ln>
                <a:solidFill>
                  <a:srgbClr val="000000"/>
                </a:solidFill>
                <a:effectLst/>
                <a:uLnTx/>
                <a:uFillTx/>
                <a:latin typeface="Arial"/>
                <a:cs typeface="Arial"/>
                <a:sym typeface="Arial"/>
              </a:rPr>
              <a:t> </a:t>
            </a:r>
            <a:r>
              <a:rPr kumimoji="0" sz="1600" b="0" i="0" u="none" strike="noStrike" kern="0" cap="none" spc="0" normalizeH="0" baseline="0" noProof="0" dirty="0" err="1">
                <a:ln>
                  <a:noFill/>
                </a:ln>
                <a:solidFill>
                  <a:srgbClr val="000000"/>
                </a:solidFill>
                <a:effectLst/>
                <a:uLnTx/>
                <a:uFillTx/>
                <a:latin typeface="Arial"/>
                <a:cs typeface="Arial"/>
                <a:sym typeface="Arial"/>
              </a:rPr>
              <a:t>mese</a:t>
            </a:r>
            <a:r>
              <a:rPr kumimoji="0" sz="1600" b="0" i="0" u="none" strike="noStrike" kern="0" cap="none" spc="0" normalizeH="0" baseline="0" noProof="0" dirty="0">
                <a:ln>
                  <a:noFill/>
                </a:ln>
                <a:solidFill>
                  <a:srgbClr val="000000"/>
                </a:solidFill>
                <a:effectLst/>
                <a:uLnTx/>
                <a:uFillTx/>
                <a:latin typeface="Arial"/>
                <a:cs typeface="Arial"/>
                <a:sym typeface="Arial"/>
              </a:rPr>
              <a:t> in </a:t>
            </a:r>
            <a:r>
              <a:rPr kumimoji="0" sz="1600" b="0" i="0" u="none" strike="noStrike" kern="0" cap="none" spc="0" normalizeH="0" baseline="0" noProof="0" dirty="0" err="1">
                <a:ln>
                  <a:noFill/>
                </a:ln>
                <a:solidFill>
                  <a:srgbClr val="000000"/>
                </a:solidFill>
                <a:effectLst/>
                <a:uLnTx/>
                <a:uFillTx/>
                <a:latin typeface="Arial"/>
                <a:cs typeface="Arial"/>
                <a:sym typeface="Arial"/>
              </a:rPr>
              <a:t>gravidanzaaffidata</a:t>
            </a:r>
            <a:r>
              <a:rPr kumimoji="0" sz="1600" b="0" i="0" u="none" strike="noStrike" kern="0" cap="none" spc="0" normalizeH="0" baseline="0" noProof="0" dirty="0">
                <a:ln>
                  <a:noFill/>
                </a:ln>
                <a:solidFill>
                  <a:srgbClr val="000000"/>
                </a:solidFill>
                <a:effectLst/>
                <a:uLnTx/>
                <a:uFillTx/>
                <a:latin typeface="Arial"/>
                <a:cs typeface="Arial"/>
                <a:sym typeface="Arial"/>
              </a:rPr>
              <a:t>  al Medico </a:t>
            </a:r>
            <a:r>
              <a:rPr kumimoji="0" sz="1600" b="0" i="0" u="none" strike="noStrike" kern="0" cap="none" spc="0" normalizeH="0" baseline="0" noProof="0" dirty="0" err="1">
                <a:ln>
                  <a:noFill/>
                </a:ln>
                <a:solidFill>
                  <a:srgbClr val="000000"/>
                </a:solidFill>
                <a:effectLst/>
                <a:uLnTx/>
                <a:uFillTx/>
                <a:latin typeface="Arial"/>
                <a:cs typeface="Arial"/>
                <a:sym typeface="Arial"/>
              </a:rPr>
              <a:t>competente</a:t>
            </a:r>
            <a:r>
              <a:rPr kumimoji="0" sz="1600" b="0" i="0" u="none" strike="noStrike" kern="0" cap="none" spc="0" normalizeH="0" baseline="0" noProof="0" dirty="0">
                <a:ln>
                  <a:noFill/>
                </a:ln>
                <a:solidFill>
                  <a:srgbClr val="000000"/>
                </a:solidFill>
                <a:effectLst/>
                <a:uLnTx/>
                <a:uFillTx/>
                <a:latin typeface="Arial"/>
                <a:cs typeface="Arial"/>
                <a:sym typeface="Arial"/>
              </a:rPr>
              <a:t> o </a:t>
            </a:r>
            <a:r>
              <a:rPr kumimoji="0" sz="1600" b="0" i="0" u="none" strike="noStrike" kern="0" cap="none" spc="0" normalizeH="0" baseline="0" noProof="0" dirty="0" err="1">
                <a:ln>
                  <a:noFill/>
                </a:ln>
                <a:solidFill>
                  <a:srgbClr val="000000"/>
                </a:solidFill>
                <a:effectLst/>
                <a:uLnTx/>
                <a:uFillTx/>
                <a:latin typeface="Arial"/>
                <a:cs typeface="Arial"/>
                <a:sym typeface="Arial"/>
              </a:rPr>
              <a:t>struttura</a:t>
            </a:r>
            <a:r>
              <a:rPr kumimoji="0" sz="1600" b="0" i="0" u="none" strike="noStrike" kern="0" cap="none" spc="0" normalizeH="0" baseline="0" noProof="0" dirty="0">
                <a:ln>
                  <a:noFill/>
                </a:ln>
                <a:solidFill>
                  <a:srgbClr val="000000"/>
                </a:solidFill>
                <a:effectLst/>
                <a:uLnTx/>
                <a:uFillTx/>
                <a:latin typeface="Arial"/>
                <a:cs typeface="Arial"/>
                <a:sym typeface="Arial"/>
              </a:rPr>
              <a:t> </a:t>
            </a:r>
            <a:r>
              <a:rPr kumimoji="0" sz="1600" b="0" i="0" u="none" strike="noStrike" kern="0" cap="none" spc="0" normalizeH="0" baseline="0" noProof="0" dirty="0" err="1">
                <a:ln>
                  <a:noFill/>
                </a:ln>
                <a:solidFill>
                  <a:srgbClr val="000000"/>
                </a:solidFill>
                <a:effectLst/>
                <a:uLnTx/>
                <a:uFillTx/>
                <a:latin typeface="Arial"/>
                <a:cs typeface="Arial"/>
                <a:sym typeface="Arial"/>
              </a:rPr>
              <a:t>pubblica</a:t>
            </a:r>
            <a:r>
              <a:rPr kumimoji="0" sz="1600" b="0" i="0" u="none" strike="noStrike" kern="0" cap="none" spc="0" normalizeH="0" baseline="0" noProof="0" dirty="0">
                <a:ln>
                  <a:noFill/>
                </a:ln>
                <a:solidFill>
                  <a:srgbClr val="000000"/>
                </a:solidFill>
                <a:effectLst/>
                <a:uLnTx/>
                <a:uFillTx/>
                <a:latin typeface="Arial"/>
                <a:cs typeface="Arial"/>
                <a:sym typeface="Arial"/>
              </a:rPr>
              <a:t> </a:t>
            </a:r>
            <a:r>
              <a:rPr kumimoji="0" sz="1600" b="0" i="0" u="none" strike="noStrike" kern="0" cap="none" spc="0" normalizeH="0" baseline="0" noProof="0" dirty="0" err="1">
                <a:ln>
                  <a:noFill/>
                </a:ln>
                <a:solidFill>
                  <a:srgbClr val="000000"/>
                </a:solidFill>
                <a:effectLst/>
                <a:uLnTx/>
                <a:uFillTx/>
                <a:latin typeface="Arial"/>
                <a:cs typeface="Arial"/>
                <a:sym typeface="Arial"/>
              </a:rPr>
              <a:t>laddove</a:t>
            </a:r>
            <a:r>
              <a:rPr kumimoji="0" sz="1600" b="0" i="0" u="none" strike="noStrike" kern="0" cap="none" spc="0" normalizeH="0" baseline="0" noProof="0" dirty="0">
                <a:ln>
                  <a:noFill/>
                </a:ln>
                <a:solidFill>
                  <a:srgbClr val="000000"/>
                </a:solidFill>
                <a:effectLst/>
                <a:uLnTx/>
                <a:uFillTx/>
                <a:latin typeface="Arial"/>
                <a:cs typeface="Arial"/>
                <a:sym typeface="Arial"/>
              </a:rPr>
              <a:t> non </a:t>
            </a:r>
            <a:r>
              <a:rPr kumimoji="0" sz="1600" b="0" i="0" u="none" strike="noStrike" kern="0" cap="none" spc="0" normalizeH="0" baseline="0" noProof="0" dirty="0" err="1">
                <a:ln>
                  <a:noFill/>
                </a:ln>
                <a:solidFill>
                  <a:srgbClr val="000000"/>
                </a:solidFill>
                <a:effectLst/>
                <a:uLnTx/>
                <a:uFillTx/>
                <a:latin typeface="Arial"/>
                <a:cs typeface="Arial"/>
                <a:sym typeface="Arial"/>
              </a:rPr>
              <a:t>c’è</a:t>
            </a:r>
            <a:r>
              <a:rPr kumimoji="0" sz="1600" b="0" i="0" u="none" strike="noStrike" kern="0" cap="none" spc="0" normalizeH="0" baseline="0" noProof="0" dirty="0">
                <a:ln>
                  <a:noFill/>
                </a:ln>
                <a:solidFill>
                  <a:srgbClr val="000000"/>
                </a:solidFill>
                <a:effectLst/>
                <a:uLnTx/>
                <a:uFillTx/>
                <a:latin typeface="Arial"/>
                <a:cs typeface="Arial"/>
                <a:sym typeface="Arial"/>
              </a:rPr>
              <a:t> </a:t>
            </a:r>
            <a:r>
              <a:rPr kumimoji="0" sz="1600" b="0" i="0" u="none" strike="noStrike" kern="0" cap="none" spc="0" normalizeH="0" baseline="0" noProof="0" dirty="0" err="1">
                <a:ln>
                  <a:noFill/>
                </a:ln>
                <a:solidFill>
                  <a:srgbClr val="000000"/>
                </a:solidFill>
                <a:effectLst/>
                <a:uLnTx/>
                <a:uFillTx/>
                <a:latin typeface="Arial"/>
                <a:cs typeface="Arial"/>
                <a:sym typeface="Arial"/>
              </a:rPr>
              <a:t>sorveglianza</a:t>
            </a:r>
            <a:r>
              <a:rPr kumimoji="0" sz="1600" b="0" i="0" u="none" strike="noStrike" kern="0" cap="none" spc="0" normalizeH="0" baseline="0" noProof="0" dirty="0">
                <a:ln>
                  <a:noFill/>
                </a:ln>
                <a:solidFill>
                  <a:srgbClr val="000000"/>
                </a:solidFill>
                <a:effectLst/>
                <a:uLnTx/>
                <a:uFillTx/>
                <a:latin typeface="Arial"/>
                <a:cs typeface="Arial"/>
                <a:sym typeface="Arial"/>
              </a:rPr>
              <a:t> sanitaria  </a:t>
            </a:r>
            <a:r>
              <a:rPr kumimoji="0" sz="1600" b="0" i="1" u="none" strike="noStrike" kern="0" cap="none" spc="0" normalizeH="0" baseline="0" noProof="0" dirty="0">
                <a:ln>
                  <a:noFill/>
                </a:ln>
                <a:solidFill>
                  <a:srgbClr val="000000"/>
                </a:solidFill>
                <a:effectLst/>
                <a:uLnTx/>
                <a:uFillTx/>
                <a:latin typeface="Arial"/>
                <a:cs typeface="Arial"/>
                <a:sym typeface="Arial"/>
              </a:rPr>
              <a:t>(T.U. per la </a:t>
            </a:r>
            <a:r>
              <a:rPr kumimoji="0" sz="1600" b="0" i="1" u="none" strike="noStrike" kern="0" cap="none" spc="0" normalizeH="0" baseline="0" noProof="0" dirty="0" err="1">
                <a:ln>
                  <a:noFill/>
                </a:ln>
                <a:solidFill>
                  <a:srgbClr val="000000"/>
                </a:solidFill>
                <a:effectLst/>
                <a:uLnTx/>
                <a:uFillTx/>
                <a:latin typeface="Arial"/>
                <a:cs typeface="Arial"/>
                <a:sym typeface="Arial"/>
              </a:rPr>
              <a:t>tutela</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della</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lavoratrice</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madre</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lang="it-IT"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D.Lgs</a:t>
            </a:r>
            <a:r>
              <a:rPr kumimoji="0" sz="1600" b="0" i="1" u="none" strike="noStrike" kern="0" cap="none" spc="0" normalizeH="0" baseline="0" noProof="0" dirty="0">
                <a:ln>
                  <a:noFill/>
                </a:ln>
                <a:solidFill>
                  <a:srgbClr val="000000"/>
                </a:solidFill>
                <a:effectLst/>
                <a:uLnTx/>
                <a:uFillTx/>
                <a:latin typeface="Arial"/>
                <a:cs typeface="Arial"/>
                <a:sym typeface="Arial"/>
              </a:rPr>
              <a:t> 151/2001)</a:t>
            </a:r>
          </a:p>
          <a:p>
            <a:pPr marL="285750" marR="0" lvl="0" indent="-285750" algn="just" defTabSz="832104" rtl="0" eaLnBrk="1" fontAlgn="auto" latinLnBrk="0" hangingPunct="0">
              <a:lnSpc>
                <a:spcPct val="80000"/>
              </a:lnSpc>
              <a:spcBef>
                <a:spcPts val="600"/>
              </a:spcBef>
              <a:spcAft>
                <a:spcPts val="0"/>
              </a:spcAft>
              <a:buClr>
                <a:srgbClr val="F0A22E"/>
              </a:buClr>
              <a:buSzTx/>
              <a:buFont typeface="Wingdings" panose="05000000000000000000" pitchFamily="2" charset="2"/>
              <a:buChar char="ü"/>
              <a:tabLst/>
              <a:defRPr sz="1638" i="1">
                <a:latin typeface="Arial"/>
                <a:ea typeface="Arial"/>
                <a:cs typeface="Arial"/>
                <a:sym typeface="Arial"/>
              </a:defRPr>
            </a:pPr>
            <a:endParaRPr kumimoji="0" sz="1600" b="0" i="1"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just" defTabSz="832104" rtl="0" eaLnBrk="1" fontAlgn="auto" latinLnBrk="0" hangingPunct="0">
              <a:lnSpc>
                <a:spcPct val="80000"/>
              </a:lnSpc>
              <a:spcBef>
                <a:spcPts val="300"/>
              </a:spcBef>
              <a:spcAft>
                <a:spcPts val="0"/>
              </a:spcAft>
              <a:buClr>
                <a:srgbClr val="FF3300"/>
              </a:buClr>
              <a:buSzPct val="110000"/>
              <a:buFont typeface="Wingdings" panose="05000000000000000000" pitchFamily="2" charset="2"/>
              <a:buChar char="ü"/>
              <a:tabLst/>
              <a:defRPr sz="1638" i="1">
                <a:latin typeface="Arial"/>
                <a:ea typeface="Arial"/>
                <a:cs typeface="Arial"/>
                <a:sym typeface="Arial"/>
              </a:defRPr>
            </a:pP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lang="it-IT" sz="1600" b="0" i="1" u="none" strike="noStrike" kern="0" cap="none" spc="0" normalizeH="0" baseline="0" noProof="0" dirty="0">
                <a:ln>
                  <a:noFill/>
                </a:ln>
                <a:solidFill>
                  <a:srgbClr val="000000"/>
                </a:solidFill>
                <a:effectLst/>
                <a:uLnTx/>
                <a:uFillTx/>
                <a:latin typeface="Arial"/>
                <a:cs typeface="Arial"/>
                <a:sym typeface="Arial"/>
              </a:rPr>
              <a:t> D.LGS 165/01 art 55 </a:t>
            </a:r>
            <a:r>
              <a:rPr kumimoji="0" lang="it-IT" sz="1600" b="0" i="1" u="none" strike="noStrike" kern="0" cap="none" spc="0" normalizeH="0" baseline="0" noProof="0" dirty="0" err="1">
                <a:ln>
                  <a:noFill/>
                </a:ln>
                <a:solidFill>
                  <a:srgbClr val="000000"/>
                </a:solidFill>
                <a:effectLst/>
                <a:uLnTx/>
                <a:uFillTx/>
                <a:latin typeface="Arial"/>
                <a:cs typeface="Arial"/>
                <a:sym typeface="Arial"/>
              </a:rPr>
              <a:t>octies</a:t>
            </a:r>
            <a:r>
              <a:rPr kumimoji="0" lang="it-IT" sz="1600" b="0" i="1"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just" defTabSz="832104" rtl="0" eaLnBrk="1" fontAlgn="auto" latinLnBrk="0" hangingPunct="0">
              <a:lnSpc>
                <a:spcPct val="80000"/>
              </a:lnSpc>
              <a:spcBef>
                <a:spcPts val="300"/>
              </a:spcBef>
              <a:spcAft>
                <a:spcPts val="0"/>
              </a:spcAft>
              <a:buClr>
                <a:srgbClr val="FF3300"/>
              </a:buClr>
              <a:buSzPct val="110000"/>
              <a:buFont typeface="Wingdings" panose="05000000000000000000" pitchFamily="2" charset="2"/>
              <a:buChar char="ü"/>
              <a:tabLst/>
              <a:defRPr sz="1638" i="1">
                <a:latin typeface="Arial"/>
                <a:ea typeface="Arial"/>
                <a:cs typeface="Arial"/>
                <a:sym typeface="Arial"/>
              </a:defRPr>
            </a:pPr>
            <a:endParaRPr kumimoji="0" lang="it-IT" sz="1600" b="0" i="1"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just" defTabSz="832104" rtl="0" eaLnBrk="1" fontAlgn="auto" latinLnBrk="0" hangingPunct="0">
              <a:lnSpc>
                <a:spcPct val="80000"/>
              </a:lnSpc>
              <a:spcBef>
                <a:spcPts val="300"/>
              </a:spcBef>
              <a:spcAft>
                <a:spcPts val="0"/>
              </a:spcAft>
              <a:buClr>
                <a:srgbClr val="FF3300"/>
              </a:buClr>
              <a:buSzPct val="110000"/>
              <a:buFont typeface="Wingdings" panose="05000000000000000000" pitchFamily="2" charset="2"/>
              <a:buChar char="ü"/>
              <a:tabLst/>
              <a:defRPr sz="1638" i="1">
                <a:latin typeface="Arial"/>
                <a:ea typeface="Arial"/>
                <a:cs typeface="Arial"/>
                <a:sym typeface="Arial"/>
              </a:defRPr>
            </a:pP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Assoluta</a:t>
            </a:r>
            <a:r>
              <a:rPr kumimoji="0" sz="1600" b="0" i="1" u="none" strike="noStrike" kern="0" cap="none" spc="0" normalizeH="0" baseline="0" noProof="0" dirty="0">
                <a:ln>
                  <a:noFill/>
                </a:ln>
                <a:solidFill>
                  <a:srgbClr val="000000"/>
                </a:solidFill>
                <a:effectLst/>
                <a:uLnTx/>
                <a:uFillTx/>
                <a:latin typeface="Arial"/>
                <a:cs typeface="Arial"/>
                <a:sym typeface="Arial"/>
              </a:rPr>
              <a:t> e </a:t>
            </a:r>
            <a:r>
              <a:rPr kumimoji="0" sz="1600" b="0" i="1" u="none" strike="noStrike" kern="0" cap="none" spc="0" normalizeH="0" baseline="0" noProof="0" dirty="0" err="1">
                <a:ln>
                  <a:noFill/>
                </a:ln>
                <a:solidFill>
                  <a:srgbClr val="000000"/>
                </a:solidFill>
                <a:effectLst/>
                <a:uLnTx/>
                <a:uFillTx/>
                <a:latin typeface="Arial"/>
                <a:cs typeface="Arial"/>
                <a:sym typeface="Arial"/>
              </a:rPr>
              <a:t>permanente</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impossibilità</a:t>
            </a:r>
            <a:r>
              <a:rPr kumimoji="0" sz="1600" b="0" i="1" u="none" strike="noStrike" kern="0" cap="none" spc="0" normalizeH="0" baseline="0" noProof="0" dirty="0">
                <a:ln>
                  <a:noFill/>
                </a:ln>
                <a:solidFill>
                  <a:srgbClr val="000000"/>
                </a:solidFill>
                <a:effectLst/>
                <a:uLnTx/>
                <a:uFillTx/>
                <a:latin typeface="Arial"/>
                <a:cs typeface="Arial"/>
                <a:sym typeface="Arial"/>
              </a:rPr>
              <a:t> a </a:t>
            </a:r>
            <a:r>
              <a:rPr kumimoji="0" sz="1600" b="0" i="1" u="none" strike="noStrike" kern="0" cap="none" spc="0" normalizeH="0" baseline="0" noProof="0" dirty="0" err="1">
                <a:ln>
                  <a:noFill/>
                </a:ln>
                <a:solidFill>
                  <a:srgbClr val="000000"/>
                </a:solidFill>
                <a:effectLst/>
                <a:uLnTx/>
                <a:uFillTx/>
                <a:latin typeface="Arial"/>
                <a:cs typeface="Arial"/>
                <a:sym typeface="Arial"/>
              </a:rPr>
              <a:t>svolgere</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qualsiasi</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attività</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lavorativa</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affidata</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alla</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Commissione</a:t>
            </a:r>
            <a:r>
              <a:rPr kumimoji="0" sz="1600" b="0" i="1" u="none" strike="noStrike" kern="0" cap="none" spc="0" normalizeH="0" baseline="0" noProof="0" dirty="0">
                <a:ln>
                  <a:noFill/>
                </a:ln>
                <a:solidFill>
                  <a:srgbClr val="000000"/>
                </a:solidFill>
                <a:effectLst/>
                <a:uLnTx/>
                <a:uFillTx/>
                <a:latin typeface="Arial"/>
                <a:cs typeface="Arial"/>
                <a:sym typeface="Arial"/>
              </a:rPr>
              <a:t> MEF (art.2, comma 12, L. 335/95)</a:t>
            </a:r>
          </a:p>
          <a:p>
            <a:pPr marL="285750" marR="0" lvl="0" indent="-285750" algn="just" defTabSz="832104" rtl="0" eaLnBrk="1" fontAlgn="auto" latinLnBrk="0" hangingPunct="0">
              <a:lnSpc>
                <a:spcPct val="80000"/>
              </a:lnSpc>
              <a:spcBef>
                <a:spcPts val="600"/>
              </a:spcBef>
              <a:spcAft>
                <a:spcPts val="0"/>
              </a:spcAft>
              <a:buClr>
                <a:srgbClr val="F0A22E"/>
              </a:buClr>
              <a:buSzTx/>
              <a:buFont typeface="Wingdings" panose="05000000000000000000" pitchFamily="2" charset="2"/>
              <a:buChar char="ü"/>
              <a:tabLst/>
              <a:defRPr sz="1638" i="1">
                <a:latin typeface="Arial"/>
                <a:ea typeface="Arial"/>
                <a:cs typeface="Arial"/>
                <a:sym typeface="Arial"/>
              </a:defRPr>
            </a:pPr>
            <a:endParaRPr kumimoji="0" sz="1600" b="0" i="1"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just" defTabSz="832104" rtl="0" eaLnBrk="1" fontAlgn="auto" latinLnBrk="0" hangingPunct="0">
              <a:lnSpc>
                <a:spcPct val="80000"/>
              </a:lnSpc>
              <a:spcBef>
                <a:spcPts val="300"/>
              </a:spcBef>
              <a:spcAft>
                <a:spcPts val="0"/>
              </a:spcAft>
              <a:buClr>
                <a:srgbClr val="FF3300"/>
              </a:buClr>
              <a:buSzPct val="110000"/>
              <a:buFont typeface="Wingdings" panose="05000000000000000000" pitchFamily="2" charset="2"/>
              <a:buChar char="ü"/>
              <a:tabLst/>
              <a:defRPr sz="1638" i="1">
                <a:latin typeface="Arial"/>
                <a:ea typeface="Arial"/>
                <a:cs typeface="Arial"/>
                <a:sym typeface="Arial"/>
              </a:defRPr>
            </a:pP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Idoneità</a:t>
            </a:r>
            <a:r>
              <a:rPr kumimoji="0" sz="1600" b="0" i="1" u="none" strike="noStrike" kern="0" cap="none" spc="0" normalizeH="0" baseline="0" noProof="0" dirty="0">
                <a:ln>
                  <a:noFill/>
                </a:ln>
                <a:solidFill>
                  <a:srgbClr val="000000"/>
                </a:solidFill>
                <a:effectLst/>
                <a:uLnTx/>
                <a:uFillTx/>
                <a:latin typeface="Arial"/>
                <a:cs typeface="Arial"/>
                <a:sym typeface="Arial"/>
              </a:rPr>
              <a:t> al </a:t>
            </a:r>
            <a:r>
              <a:rPr kumimoji="0" sz="1600" b="0" i="1" u="none" strike="noStrike" kern="0" cap="none" spc="0" normalizeH="0" baseline="0" noProof="0" dirty="0" err="1">
                <a:ln>
                  <a:noFill/>
                </a:ln>
                <a:solidFill>
                  <a:srgbClr val="000000"/>
                </a:solidFill>
                <a:effectLst/>
                <a:uLnTx/>
                <a:uFillTx/>
                <a:latin typeface="Arial"/>
                <a:cs typeface="Arial"/>
                <a:sym typeface="Arial"/>
              </a:rPr>
              <a:t>servizio</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nel</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settore</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privato</a:t>
            </a:r>
            <a:r>
              <a:rPr kumimoji="0" sz="1600" b="0" i="1" u="none" strike="noStrike" kern="0" cap="none" spc="0" normalizeH="0" baseline="0" noProof="0" dirty="0">
                <a:ln>
                  <a:noFill/>
                </a:ln>
                <a:solidFill>
                  <a:srgbClr val="000000"/>
                </a:solidFill>
                <a:effectLst/>
                <a:uLnTx/>
                <a:uFillTx/>
                <a:latin typeface="Arial"/>
                <a:cs typeface="Arial"/>
                <a:sym typeface="Arial"/>
              </a:rPr>
              <a:t> </a:t>
            </a:r>
            <a:r>
              <a:rPr kumimoji="0" sz="1600" b="0" i="1" u="none" strike="noStrike" kern="0" cap="none" spc="0" normalizeH="0" baseline="0" noProof="0" dirty="0" err="1">
                <a:ln>
                  <a:noFill/>
                </a:ln>
                <a:solidFill>
                  <a:srgbClr val="000000"/>
                </a:solidFill>
                <a:effectLst/>
                <a:uLnTx/>
                <a:uFillTx/>
                <a:latin typeface="Arial"/>
                <a:cs typeface="Arial"/>
                <a:sym typeface="Arial"/>
              </a:rPr>
              <a:t>affidato</a:t>
            </a:r>
            <a:r>
              <a:rPr kumimoji="0" sz="1600" b="0" i="1" u="none" strike="noStrike" kern="0" cap="none" spc="0" normalizeH="0" baseline="0" noProof="0" dirty="0">
                <a:ln>
                  <a:noFill/>
                </a:ln>
                <a:solidFill>
                  <a:srgbClr val="000000"/>
                </a:solidFill>
                <a:effectLst/>
                <a:uLnTx/>
                <a:uFillTx/>
                <a:latin typeface="Arial"/>
                <a:cs typeface="Arial"/>
                <a:sym typeface="Arial"/>
              </a:rPr>
              <a:t> al </a:t>
            </a:r>
            <a:r>
              <a:rPr kumimoji="0" sz="1600" b="0" i="1" u="none" strike="noStrike" kern="0" cap="none" spc="0" normalizeH="0" baseline="0" noProof="0" dirty="0" err="1">
                <a:ln>
                  <a:noFill/>
                </a:ln>
                <a:solidFill>
                  <a:srgbClr val="000000"/>
                </a:solidFill>
                <a:effectLst/>
                <a:uLnTx/>
                <a:uFillTx/>
                <a:latin typeface="Arial"/>
                <a:cs typeface="Arial"/>
                <a:sym typeface="Arial"/>
              </a:rPr>
              <a:t>Collegio</a:t>
            </a:r>
            <a:r>
              <a:rPr kumimoji="0" sz="1600" b="0" i="1" u="none" strike="noStrike" kern="0" cap="none" spc="0" normalizeH="0" baseline="0" noProof="0" dirty="0">
                <a:ln>
                  <a:noFill/>
                </a:ln>
                <a:solidFill>
                  <a:srgbClr val="000000"/>
                </a:solidFill>
                <a:effectLst/>
                <a:uLnTx/>
                <a:uFillTx/>
                <a:latin typeface="Arial"/>
                <a:cs typeface="Arial"/>
                <a:sym typeface="Arial"/>
              </a:rPr>
              <a:t> Medico ASL</a:t>
            </a:r>
            <a:endParaRPr kumimoji="0" sz="1600" b="0" i="1" u="none" strike="noStrike" kern="0" cap="none" spc="0" normalizeH="0" baseline="0" noProof="0" dirty="0">
              <a:ln>
                <a:noFill/>
              </a:ln>
              <a:solidFill>
                <a:srgbClr val="C00000"/>
              </a:solidFill>
              <a:effectLst/>
              <a:uLnTx/>
              <a:uFillTx/>
              <a:latin typeface="Arial"/>
              <a:cs typeface="Arial"/>
              <a:sym typeface="Arial"/>
            </a:endParaRPr>
          </a:p>
          <a:p>
            <a:pPr marL="161798" marR="0" lvl="0" indent="-161798" algn="l" defTabSz="832104" rtl="0" eaLnBrk="1" fontAlgn="auto" latinLnBrk="0" hangingPunct="0">
              <a:lnSpc>
                <a:spcPct val="80000"/>
              </a:lnSpc>
              <a:spcBef>
                <a:spcPts val="600"/>
              </a:spcBef>
              <a:spcAft>
                <a:spcPts val="0"/>
              </a:spcAft>
              <a:buClr>
                <a:srgbClr val="F0A22E"/>
              </a:buClr>
              <a:buSzTx/>
              <a:buFont typeface="Wingdings 2"/>
              <a:buNone/>
              <a:tabLst/>
              <a:defRPr sz="1638">
                <a:solidFill>
                  <a:srgbClr val="FF3300"/>
                </a:solidFill>
                <a:latin typeface="Arial"/>
                <a:ea typeface="Arial"/>
                <a:cs typeface="Arial"/>
                <a:sym typeface="Arial"/>
              </a:defRPr>
            </a:pPr>
            <a:endParaRPr kumimoji="0" sz="1638" b="0" i="0" u="none" strike="noStrike" kern="0" cap="none" spc="0" normalizeH="0" baseline="0" noProof="0" dirty="0">
              <a:ln>
                <a:noFill/>
              </a:ln>
              <a:solidFill>
                <a:srgbClr val="C00000"/>
              </a:solidFill>
              <a:effectLst/>
              <a:uLnTx/>
              <a:uFillTx/>
              <a:latin typeface="Arial"/>
              <a:cs typeface="Arial"/>
              <a:sym typeface="Arial"/>
            </a:endParaRPr>
          </a:p>
          <a:p>
            <a:pPr marL="161798" marR="0" lvl="0" indent="-161798" algn="l" defTabSz="832104" rtl="0" eaLnBrk="1" fontAlgn="auto" latinLnBrk="0" hangingPunct="0">
              <a:lnSpc>
                <a:spcPct val="80000"/>
              </a:lnSpc>
              <a:spcBef>
                <a:spcPts val="300"/>
              </a:spcBef>
              <a:spcAft>
                <a:spcPts val="0"/>
              </a:spcAft>
              <a:buClr>
                <a:srgbClr val="F0A22E"/>
              </a:buClr>
              <a:buSzTx/>
              <a:buFont typeface="Wingdings 2"/>
              <a:buNone/>
              <a:tabLst/>
              <a:defRPr sz="1638">
                <a:solidFill>
                  <a:srgbClr val="FF3300"/>
                </a:solidFill>
                <a:latin typeface="Arial"/>
                <a:ea typeface="Arial"/>
                <a:cs typeface="Arial"/>
                <a:sym typeface="Arial"/>
              </a:defRPr>
            </a:pPr>
            <a:r>
              <a:rPr kumimoji="0" sz="1638" b="0" i="0" u="none" strike="noStrike" kern="0" cap="none" spc="0" normalizeH="0" baseline="0" noProof="0" dirty="0">
                <a:ln>
                  <a:noFill/>
                </a:ln>
                <a:solidFill>
                  <a:srgbClr val="FF3300"/>
                </a:solidFill>
                <a:effectLst/>
                <a:uLnTx/>
                <a:uFillTx/>
                <a:latin typeface="Arial"/>
                <a:cs typeface="Arial"/>
                <a:sym typeface="Arial"/>
              </a:rPr>
              <a:t>        </a:t>
            </a:r>
          </a:p>
        </p:txBody>
      </p:sp>
      <p:sp>
        <p:nvSpPr>
          <p:cNvPr id="2" name="CasellaDiTesto 1"/>
          <p:cNvSpPr txBox="1"/>
          <p:nvPr/>
        </p:nvSpPr>
        <p:spPr>
          <a:xfrm>
            <a:off x="1129872" y="1809769"/>
            <a:ext cx="6884255" cy="400108"/>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rgbClr val="FF0000"/>
                </a:solidFill>
                <a:effectLst/>
                <a:uLnTx/>
                <a:uFillTx/>
                <a:latin typeface="Calibri"/>
                <a:ea typeface="+mn-ea"/>
                <a:cs typeface="Calibri"/>
                <a:sym typeface="Calibri"/>
              </a:rPr>
              <a:t>Ambiti normativi contemplanti idoneità specifiche per il medico</a:t>
            </a:r>
          </a:p>
        </p:txBody>
      </p:sp>
      <p:sp>
        <p:nvSpPr>
          <p:cNvPr id="3" name="Segnaposto numero diapositiva 2">
            <a:extLst>
              <a:ext uri="{FF2B5EF4-FFF2-40B4-BE49-F238E27FC236}">
                <a16:creationId xmlns:a16="http://schemas.microsoft.com/office/drawing/2014/main" id="{7CED57B0-0711-4DCC-97E2-9D8B33017EE6}"/>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108</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72582239"/>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95"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296" name="Sottotitolo 2"/>
          <p:cNvSpPr txBox="1">
            <a:spLocks noGrp="1"/>
          </p:cNvSpPr>
          <p:nvPr>
            <p:ph type="subTitle" idx="1"/>
          </p:nvPr>
        </p:nvSpPr>
        <p:spPr>
          <a:xfrm>
            <a:off x="467543" y="1916832"/>
            <a:ext cx="7920882" cy="4752529"/>
          </a:xfrm>
          <a:prstGeom prst="rect">
            <a:avLst/>
          </a:prstGeom>
        </p:spPr>
        <p:txBody>
          <a:bodyPr/>
          <a:lstStyle/>
          <a:p>
            <a:endParaRPr dirty="0"/>
          </a:p>
          <a:p>
            <a:pPr>
              <a:spcBef>
                <a:spcPts val="1300"/>
              </a:spcBef>
              <a:defRPr sz="5500">
                <a:solidFill>
                  <a:srgbClr val="1F497D"/>
                </a:solidFill>
              </a:defRPr>
            </a:pPr>
            <a:r>
              <a:rPr dirty="0"/>
              <a:t> </a:t>
            </a:r>
          </a:p>
        </p:txBody>
      </p:sp>
      <p:pic>
        <p:nvPicPr>
          <p:cNvPr id="297"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98"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300" name="La comparsa di stati patologici determina condizioni rischiose aggiuntive che rendono più complesso il giudizio di idoneità.…"/>
          <p:cNvSpPr txBox="1"/>
          <p:nvPr/>
        </p:nvSpPr>
        <p:spPr>
          <a:xfrm>
            <a:off x="457200" y="2455267"/>
            <a:ext cx="8229600" cy="3675659"/>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260604" marR="0" lvl="0" indent="-260604" algn="l" defTabSz="694944" rtl="0" eaLnBrk="1" fontAlgn="auto" latinLnBrk="0" hangingPunct="0">
              <a:lnSpc>
                <a:spcPct val="90000"/>
              </a:lnSpc>
              <a:spcBef>
                <a:spcPts val="500"/>
              </a:spcBef>
              <a:spcAft>
                <a:spcPts val="0"/>
              </a:spcAft>
              <a:buClr>
                <a:srgbClr val="FF3300"/>
              </a:buClr>
              <a:buSzPct val="70000"/>
              <a:buFontTx/>
              <a:buChar char="❑"/>
              <a:tabLst/>
              <a:defRPr sz="2128">
                <a:solidFill>
                  <a:srgbClr val="006600"/>
                </a:solidFill>
                <a:latin typeface="Franklin Gothic Book"/>
                <a:ea typeface="Franklin Gothic Book"/>
                <a:cs typeface="Franklin Gothic Book"/>
                <a:sym typeface="Franklin Gothic Book"/>
              </a:defRPr>
            </a:pPr>
            <a:endParaRPr kumimoji="0" sz="2128" b="0" i="0" u="none" strike="noStrike" kern="0" cap="none" spc="0" normalizeH="0" baseline="0" noProof="0" dirty="0">
              <a:ln>
                <a:noFill/>
              </a:ln>
              <a:solidFill>
                <a:srgbClr val="006600"/>
              </a:solidFill>
              <a:effectLst/>
              <a:uLnTx/>
              <a:uFillTx/>
              <a:latin typeface="Franklin Gothic Book"/>
              <a:sym typeface="Franklin Gothic Book"/>
            </a:endParaRPr>
          </a:p>
          <a:p>
            <a:pPr marL="260604" marR="0" lvl="0" indent="-260604" algn="just" defTabSz="694944" rtl="0" eaLnBrk="1" fontAlgn="auto" latinLnBrk="0" hangingPunct="0">
              <a:lnSpc>
                <a:spcPct val="90000"/>
              </a:lnSpc>
              <a:spcBef>
                <a:spcPts val="500"/>
              </a:spcBef>
              <a:spcAft>
                <a:spcPts val="0"/>
              </a:spcAft>
              <a:buClr>
                <a:srgbClr val="C00000"/>
              </a:buClr>
              <a:buSzPct val="70000"/>
              <a:buFontTx/>
              <a:buChar char="❑"/>
              <a:tabLst/>
              <a:defRPr sz="2128" b="1">
                <a:solidFill>
                  <a:srgbClr val="C00000"/>
                </a:solidFill>
                <a:latin typeface="Franklin Gothic Book"/>
                <a:ea typeface="Franklin Gothic Book"/>
                <a:cs typeface="Franklin Gothic Book"/>
                <a:sym typeface="Franklin Gothic Book"/>
              </a:defRPr>
            </a:pPr>
            <a:r>
              <a:rPr kumimoji="0" sz="2128" b="1" i="0" u="none" strike="noStrike" kern="0" cap="none" spc="0" normalizeH="0" baseline="0" noProof="0" dirty="0">
                <a:ln>
                  <a:noFill/>
                </a:ln>
                <a:solidFill>
                  <a:srgbClr val="C00000"/>
                </a:solidFill>
                <a:effectLst/>
                <a:uLnTx/>
                <a:uFillTx/>
                <a:latin typeface="Franklin Gothic Book"/>
                <a:sym typeface="Franklin Gothic Book"/>
              </a:rPr>
              <a:t>La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comparsa</a:t>
            </a:r>
            <a:r>
              <a:rPr kumimoji="0" sz="2128" b="1" i="0" u="none" strike="noStrike" kern="0" cap="none" spc="0" normalizeH="0" baseline="0" noProof="0" dirty="0">
                <a:ln>
                  <a:noFill/>
                </a:ln>
                <a:solidFill>
                  <a:srgbClr val="C00000"/>
                </a:solidFill>
                <a:effectLst/>
                <a:uLnTx/>
                <a:uFillTx/>
                <a:latin typeface="Franklin Gothic Book"/>
                <a:sym typeface="Franklin Gothic Book"/>
              </a:rPr>
              <a:t> di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stati</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patologici</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determina</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condizioni</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rischiose</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aggiuntive</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che</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rendono</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più</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complesso</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il</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giudizio</a:t>
            </a:r>
            <a:r>
              <a:rPr kumimoji="0" sz="2128" b="1" i="0" u="none" strike="noStrike" kern="0" cap="none" spc="0" normalizeH="0" baseline="0" noProof="0" dirty="0">
                <a:ln>
                  <a:noFill/>
                </a:ln>
                <a:solidFill>
                  <a:srgbClr val="C00000"/>
                </a:solidFill>
                <a:effectLst/>
                <a:uLnTx/>
                <a:uFillTx/>
                <a:latin typeface="Franklin Gothic Book"/>
                <a:sym typeface="Franklin Gothic Book"/>
              </a:rPr>
              <a:t> di </a:t>
            </a:r>
            <a:r>
              <a:rPr kumimoji="0" sz="2128" b="1" i="0" u="none" strike="noStrike" kern="0" cap="none" spc="0" normalizeH="0" baseline="0" noProof="0" dirty="0" err="1">
                <a:ln>
                  <a:noFill/>
                </a:ln>
                <a:solidFill>
                  <a:srgbClr val="C00000"/>
                </a:solidFill>
                <a:effectLst/>
                <a:uLnTx/>
                <a:uFillTx/>
                <a:latin typeface="Franklin Gothic Book"/>
                <a:sym typeface="Franklin Gothic Book"/>
              </a:rPr>
              <a:t>idoneità</a:t>
            </a:r>
            <a:r>
              <a:rPr kumimoji="0" sz="2128" b="1" i="0" u="none" strike="noStrike" kern="0" cap="none" spc="0" normalizeH="0" baseline="0" noProof="0" dirty="0">
                <a:ln>
                  <a:noFill/>
                </a:ln>
                <a:solidFill>
                  <a:srgbClr val="C00000"/>
                </a:solidFill>
                <a:effectLst/>
                <a:uLnTx/>
                <a:uFillTx/>
                <a:latin typeface="Franklin Gothic Book"/>
                <a:sym typeface="Franklin Gothic Book"/>
              </a:rPr>
              <a:t>. </a:t>
            </a:r>
          </a:p>
          <a:p>
            <a:pPr marL="260604" marR="0" lvl="0" indent="-260604" algn="just" defTabSz="694944" rtl="0" eaLnBrk="1" fontAlgn="auto" latinLnBrk="0" hangingPunct="0">
              <a:lnSpc>
                <a:spcPct val="90000"/>
              </a:lnSpc>
              <a:spcBef>
                <a:spcPts val="500"/>
              </a:spcBef>
              <a:spcAft>
                <a:spcPts val="0"/>
              </a:spcAft>
              <a:buClr>
                <a:srgbClr val="F0A22E"/>
              </a:buClr>
              <a:buSzTx/>
              <a:buFont typeface="Wingdings 2"/>
              <a:buNone/>
              <a:tabLst/>
              <a:defRPr sz="2128">
                <a:solidFill>
                  <a:srgbClr val="006600"/>
                </a:solidFill>
                <a:latin typeface="Franklin Gothic Book"/>
                <a:ea typeface="Franklin Gothic Book"/>
                <a:cs typeface="Franklin Gothic Book"/>
                <a:sym typeface="Franklin Gothic Book"/>
              </a:defRPr>
            </a:pPr>
            <a:endParaRPr kumimoji="0" sz="2128" b="0" i="0" u="none" strike="noStrike" kern="0" cap="none" spc="0" normalizeH="0" baseline="0" noProof="0" dirty="0">
              <a:ln>
                <a:noFill/>
              </a:ln>
              <a:solidFill>
                <a:srgbClr val="006600"/>
              </a:solidFill>
              <a:effectLst/>
              <a:uLnTx/>
              <a:uFillTx/>
              <a:latin typeface="Franklin Gothic Book"/>
              <a:sym typeface="Franklin Gothic Book"/>
            </a:endParaRPr>
          </a:p>
          <a:p>
            <a:pPr marL="260604" marR="0" lvl="0" indent="-260604" algn="just" defTabSz="694944" rtl="0" eaLnBrk="1" fontAlgn="auto" latinLnBrk="0" hangingPunct="0">
              <a:lnSpc>
                <a:spcPct val="90000"/>
              </a:lnSpc>
              <a:spcBef>
                <a:spcPts val="500"/>
              </a:spcBef>
              <a:spcAft>
                <a:spcPts val="0"/>
              </a:spcAft>
              <a:buClr>
                <a:srgbClr val="F0A22E"/>
              </a:buClr>
              <a:buSzTx/>
              <a:buFont typeface="Wingdings 2"/>
              <a:buNone/>
              <a:tabLst/>
              <a:defRPr sz="1520">
                <a:solidFill>
                  <a:srgbClr val="006600"/>
                </a:solidFill>
                <a:latin typeface="Franklin Gothic Book"/>
                <a:ea typeface="Franklin Gothic Book"/>
                <a:cs typeface="Franklin Gothic Book"/>
                <a:sym typeface="Franklin Gothic Book"/>
              </a:defRPr>
            </a:pPr>
            <a:endParaRPr kumimoji="0" sz="1520" b="0" i="0" u="none" strike="noStrike" kern="0" cap="none" spc="0" normalizeH="0" baseline="0" noProof="0" dirty="0">
              <a:ln>
                <a:noFill/>
              </a:ln>
              <a:solidFill>
                <a:srgbClr val="006600"/>
              </a:solidFill>
              <a:effectLst/>
              <a:uLnTx/>
              <a:uFillTx/>
              <a:latin typeface="Franklin Gothic Book"/>
              <a:sym typeface="Franklin Gothic Book"/>
            </a:endParaRPr>
          </a:p>
          <a:p>
            <a:pPr marL="260604" marR="0" lvl="0" indent="-260604" algn="just" defTabSz="694944" rtl="0" eaLnBrk="1" fontAlgn="auto" latinLnBrk="0" hangingPunct="0">
              <a:lnSpc>
                <a:spcPct val="90000"/>
              </a:lnSpc>
              <a:spcBef>
                <a:spcPts val="500"/>
              </a:spcBef>
              <a:spcAft>
                <a:spcPts val="0"/>
              </a:spcAft>
              <a:buClr>
                <a:srgbClr val="006600"/>
              </a:buClr>
              <a:buSzPct val="70000"/>
              <a:buFontTx/>
              <a:buChar char="❑"/>
              <a:tabLst/>
              <a:defRPr sz="2128">
                <a:latin typeface="Franklin Gothic Book"/>
                <a:ea typeface="Franklin Gothic Book"/>
                <a:cs typeface="Franklin Gothic Book"/>
                <a:sym typeface="Franklin Gothic Book"/>
              </a:defRPr>
            </a:pPr>
            <a:r>
              <a:rPr kumimoji="0" sz="2128" b="0" i="0" u="none" strike="noStrike" kern="0" cap="none" spc="0" normalizeH="0" baseline="0" noProof="0" dirty="0">
                <a:ln>
                  <a:noFill/>
                </a:ln>
                <a:solidFill>
                  <a:srgbClr val="000000"/>
                </a:solidFill>
                <a:effectLst/>
                <a:uLnTx/>
                <a:uFillTx/>
                <a:latin typeface="Franklin Gothic Book"/>
                <a:sym typeface="Franklin Gothic Book"/>
              </a:rPr>
              <a:t>Per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alcune</a:t>
            </a:r>
            <a:r>
              <a:rPr kumimoji="0" sz="2128" b="0" i="0" u="none" strike="noStrike" kern="0" cap="none" spc="0" normalizeH="0" baseline="0" noProof="0" dirty="0">
                <a:ln>
                  <a:noFill/>
                </a:ln>
                <a:solidFill>
                  <a:srgbClr val="000000"/>
                </a:solidFill>
                <a:effectLst/>
                <a:uLnTx/>
                <a:uFillTx/>
                <a:latin typeface="Franklin Gothic Book"/>
                <a:sym typeface="Franklin Gothic Book"/>
              </a:rPr>
              <a:t> figure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professionali</a:t>
            </a:r>
            <a:r>
              <a:rPr kumimoji="0" sz="2128" b="0" i="0" u="none" strike="noStrike" kern="0" cap="none" spc="0" normalizeH="0" baseline="0" noProof="0" dirty="0">
                <a:ln>
                  <a:noFill/>
                </a:ln>
                <a:solidFill>
                  <a:srgbClr val="000000"/>
                </a:solidFill>
                <a:effectLst/>
                <a:uLnTx/>
                <a:uFillTx/>
                <a:latin typeface="Franklin Gothic Book"/>
                <a:sym typeface="Franklin Gothic Book"/>
              </a:rPr>
              <a:t> come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quelle</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dei</a:t>
            </a:r>
            <a:r>
              <a:rPr kumimoji="0" sz="2128" b="0" i="0" u="none" strike="noStrike" kern="0" cap="none" spc="0" normalizeH="0" baseline="0" noProof="0" dirty="0">
                <a:ln>
                  <a:noFill/>
                </a:ln>
                <a:solidFill>
                  <a:srgbClr val="000000"/>
                </a:solidFill>
                <a:effectLst/>
                <a:uLnTx/>
                <a:uFillTx/>
                <a:latin typeface="Franklin Gothic Book"/>
                <a:sym typeface="Franklin Gothic Book"/>
              </a:rPr>
              <a:t> Medici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si</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può</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parlare</a:t>
            </a:r>
            <a:r>
              <a:rPr kumimoji="0" sz="2128" b="0" i="0" u="none" strike="noStrike" kern="0" cap="none" spc="0" normalizeH="0" baseline="0" noProof="0" dirty="0">
                <a:ln>
                  <a:noFill/>
                </a:ln>
                <a:solidFill>
                  <a:srgbClr val="000000"/>
                </a:solidFill>
                <a:effectLst/>
                <a:uLnTx/>
                <a:uFillTx/>
                <a:latin typeface="Franklin Gothic Book"/>
                <a:sym typeface="Franklin Gothic Book"/>
              </a:rPr>
              <a:t> di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idoneità</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pericolose</a:t>
            </a:r>
            <a:r>
              <a:rPr kumimoji="0" sz="2128" b="0" i="0" u="none" strike="noStrike" kern="0" cap="none" spc="0" normalizeH="0" baseline="0" noProof="0" dirty="0">
                <a:ln>
                  <a:noFill/>
                </a:ln>
                <a:solidFill>
                  <a:srgbClr val="000000"/>
                </a:solidFill>
                <a:effectLst/>
                <a:uLnTx/>
                <a:uFillTx/>
                <a:latin typeface="Franklin Gothic Book"/>
                <a:sym typeface="Franklin Gothic Book"/>
              </a:rPr>
              <a:t> in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quanto</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riferite</a:t>
            </a:r>
            <a:r>
              <a:rPr kumimoji="0" sz="2128" b="0" i="0" u="none" strike="noStrike" kern="0" cap="none" spc="0" normalizeH="0" baseline="0" noProof="0" dirty="0">
                <a:ln>
                  <a:noFill/>
                </a:ln>
                <a:solidFill>
                  <a:srgbClr val="000000"/>
                </a:solidFill>
                <a:effectLst/>
                <a:uLnTx/>
                <a:uFillTx/>
                <a:latin typeface="Franklin Gothic Book"/>
                <a:sym typeface="Franklin Gothic Book"/>
              </a:rPr>
              <a:t> a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soggetti</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che</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espletano</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FF0000"/>
                </a:solidFill>
                <a:effectLst/>
                <a:uLnTx/>
                <a:uFillTx/>
                <a:latin typeface="Franklin Gothic Book"/>
                <a:sym typeface="Franklin Gothic Book"/>
              </a:rPr>
              <a:t>at</a:t>
            </a:r>
            <a:r>
              <a:rPr kumimoji="0" sz="2128" b="0" i="0" u="none" strike="noStrike" kern="0" cap="none" spc="0" normalizeH="0" baseline="0" noProof="0" dirty="0" err="1">
                <a:ln>
                  <a:noFill/>
                </a:ln>
                <a:solidFill>
                  <a:srgbClr val="FF2600"/>
                </a:solidFill>
                <a:effectLst/>
                <a:uLnTx/>
                <a:uFillTx/>
                <a:latin typeface="Franklin Gothic Book"/>
                <a:sym typeface="Franklin Gothic Book"/>
              </a:rPr>
              <a:t>tività</a:t>
            </a:r>
            <a:r>
              <a:rPr kumimoji="0" sz="2128" b="0" i="0" u="none" strike="noStrike" kern="0" cap="none" spc="0" normalizeH="0" baseline="0" noProof="0" dirty="0">
                <a:ln>
                  <a:noFill/>
                </a:ln>
                <a:solidFill>
                  <a:srgbClr val="FF2600"/>
                </a:solidFill>
                <a:effectLst/>
                <a:uLnTx/>
                <a:uFillTx/>
                <a:latin typeface="Franklin Gothic Book"/>
                <a:sym typeface="Franklin Gothic Book"/>
              </a:rPr>
              <a:t> </a:t>
            </a:r>
            <a:r>
              <a:rPr kumimoji="0" sz="2128" b="0" i="0" u="none" strike="noStrike" kern="0" cap="none" spc="0" normalizeH="0" baseline="0" noProof="0" dirty="0" err="1">
                <a:ln>
                  <a:noFill/>
                </a:ln>
                <a:solidFill>
                  <a:srgbClr val="FF2600"/>
                </a:solidFill>
                <a:effectLst/>
                <a:uLnTx/>
                <a:uFillTx/>
                <a:latin typeface="Franklin Gothic Book"/>
                <a:sym typeface="Franklin Gothic Book"/>
              </a:rPr>
              <a:t>comportanti</a:t>
            </a:r>
            <a:r>
              <a:rPr kumimoji="0" sz="2128" b="0" i="0" u="none" strike="noStrike" kern="0" cap="none" spc="0" normalizeH="0" baseline="0" noProof="0" dirty="0">
                <a:ln>
                  <a:noFill/>
                </a:ln>
                <a:solidFill>
                  <a:srgbClr val="FF2600"/>
                </a:solidFill>
                <a:effectLst/>
                <a:uLnTx/>
                <a:uFillTx/>
                <a:latin typeface="Franklin Gothic Book"/>
                <a:sym typeface="Franklin Gothic Book"/>
              </a:rPr>
              <a:t> un </a:t>
            </a:r>
            <a:r>
              <a:rPr kumimoji="0" sz="2128" b="0" i="0" u="none" strike="noStrike" kern="0" cap="none" spc="0" normalizeH="0" baseline="0" noProof="0" dirty="0" err="1">
                <a:ln>
                  <a:noFill/>
                </a:ln>
                <a:solidFill>
                  <a:srgbClr val="FF2600"/>
                </a:solidFill>
                <a:effectLst/>
                <a:uLnTx/>
                <a:uFillTx/>
                <a:latin typeface="Franklin Gothic Book"/>
                <a:sym typeface="Franklin Gothic Book"/>
              </a:rPr>
              <a:t>rischio</a:t>
            </a:r>
            <a:r>
              <a:rPr kumimoji="0" sz="2128" b="0" i="0" u="none" strike="noStrike" kern="0" cap="none" spc="0" normalizeH="0" baseline="0" noProof="0" dirty="0">
                <a:ln>
                  <a:noFill/>
                </a:ln>
                <a:solidFill>
                  <a:srgbClr val="FF2600"/>
                </a:solidFill>
                <a:effectLst/>
                <a:uLnTx/>
                <a:uFillTx/>
                <a:latin typeface="Franklin Gothic Book"/>
                <a:sym typeface="Franklin Gothic Book"/>
              </a:rPr>
              <a:t> per </a:t>
            </a:r>
            <a:r>
              <a:rPr kumimoji="0" sz="2128" b="0" i="0" u="none" strike="noStrike" kern="0" cap="none" spc="0" normalizeH="0" baseline="0" noProof="0" dirty="0" err="1">
                <a:ln>
                  <a:noFill/>
                </a:ln>
                <a:solidFill>
                  <a:srgbClr val="FF2600"/>
                </a:solidFill>
                <a:effectLst/>
                <a:uLnTx/>
                <a:uFillTx/>
                <a:latin typeface="Franklin Gothic Book"/>
                <a:sym typeface="Franklin Gothic Book"/>
              </a:rPr>
              <a:t>terzi</a:t>
            </a:r>
            <a:r>
              <a:rPr kumimoji="0" sz="2128" b="0" i="0" u="none" strike="noStrike" kern="0" cap="none" spc="0" normalizeH="0" baseline="0" noProof="0" dirty="0">
                <a:ln>
                  <a:noFill/>
                </a:ln>
                <a:solidFill>
                  <a:srgbClr val="FF2600"/>
                </a:solidFill>
                <a:effectLst/>
                <a:uLnTx/>
                <a:uFillTx/>
                <a:latin typeface="Franklin Gothic Book"/>
                <a:sym typeface="Franklin Gothic Book"/>
              </a:rPr>
              <a:t> </a:t>
            </a:r>
            <a:r>
              <a:rPr kumimoji="0" sz="2128" b="0" i="0" u="none" strike="noStrike" kern="0" cap="none" spc="0" normalizeH="0" baseline="0" noProof="0" dirty="0">
                <a:ln>
                  <a:noFill/>
                </a:ln>
                <a:solidFill>
                  <a:srgbClr val="000000"/>
                </a:solidFill>
                <a:effectLst/>
                <a:uLnTx/>
                <a:uFillTx/>
                <a:latin typeface="Franklin Gothic Book"/>
                <a:sym typeface="Franklin Gothic Book"/>
              </a:rPr>
              <a:t>in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presenza</a:t>
            </a:r>
            <a:r>
              <a:rPr kumimoji="0" sz="2128" b="0" i="0" u="none" strike="noStrike" kern="0" cap="none" spc="0" normalizeH="0" baseline="0" noProof="0" dirty="0">
                <a:ln>
                  <a:noFill/>
                </a:ln>
                <a:solidFill>
                  <a:srgbClr val="000000"/>
                </a:solidFill>
                <a:effectLst/>
                <a:uLnTx/>
                <a:uFillTx/>
                <a:latin typeface="Franklin Gothic Book"/>
                <a:sym typeface="Franklin Gothic Book"/>
              </a:rPr>
              <a:t> di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condizioni</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morbose</a:t>
            </a:r>
            <a:r>
              <a:rPr kumimoji="0" sz="2128" b="0" i="0" u="none" strike="noStrike" kern="0" cap="none" spc="0" normalizeH="0" baseline="0" noProof="0" dirty="0">
                <a:ln>
                  <a:noFill/>
                </a:ln>
                <a:solidFill>
                  <a:srgbClr val="000000"/>
                </a:solidFill>
                <a:effectLst/>
                <a:uLnTx/>
                <a:uFillTx/>
                <a:latin typeface="Franklin Gothic Book"/>
                <a:sym typeface="Franklin Gothic Book"/>
              </a:rPr>
              <a:t> o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condotte</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voluttuarie</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che</a:t>
            </a:r>
            <a:r>
              <a:rPr kumimoji="0" sz="2128" b="0" i="0" u="none" strike="noStrike" kern="0" cap="none" spc="0" normalizeH="0" baseline="0" noProof="0" dirty="0">
                <a:ln>
                  <a:noFill/>
                </a:ln>
                <a:solidFill>
                  <a:srgbClr val="000000"/>
                </a:solidFill>
                <a:effectLst/>
                <a:uLnTx/>
                <a:uFillTx/>
                <a:latin typeface="Franklin Gothic Book"/>
                <a:sym typeface="Franklin Gothic Book"/>
              </a:rPr>
              <a:t> ne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amplificano</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il</a:t>
            </a:r>
            <a:r>
              <a:rPr kumimoji="0" sz="2128" b="0" i="0" u="none" strike="noStrike" kern="0" cap="none" spc="0" normalizeH="0" baseline="0" noProof="0" dirty="0">
                <a:ln>
                  <a:noFill/>
                </a:ln>
                <a:solidFill>
                  <a:srgbClr val="000000"/>
                </a:solidFill>
                <a:effectLst/>
                <a:uLnTx/>
                <a:uFillTx/>
                <a:latin typeface="Franklin Gothic Book"/>
                <a:sym typeface="Franklin Gothic Book"/>
              </a:rPr>
              <a:t>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rischio</a:t>
            </a:r>
            <a:r>
              <a:rPr kumimoji="0" sz="2128" b="0" i="0" u="none" strike="noStrike" kern="0" cap="none" spc="0" normalizeH="0" baseline="0" noProof="0" dirty="0">
                <a:ln>
                  <a:noFill/>
                </a:ln>
                <a:solidFill>
                  <a:srgbClr val="000000"/>
                </a:solidFill>
                <a:effectLst/>
                <a:uLnTx/>
                <a:uFillTx/>
                <a:latin typeface="Franklin Gothic Book"/>
                <a:sym typeface="Franklin Gothic Book"/>
              </a:rPr>
              <a:t> per la </a:t>
            </a:r>
            <a:r>
              <a:rPr kumimoji="0" sz="2128" b="0" i="0" u="none" strike="noStrike" kern="0" cap="none" spc="0" normalizeH="0" baseline="0" noProof="0" dirty="0" err="1">
                <a:ln>
                  <a:noFill/>
                </a:ln>
                <a:solidFill>
                  <a:srgbClr val="000000"/>
                </a:solidFill>
                <a:effectLst/>
                <a:uLnTx/>
                <a:uFillTx/>
                <a:latin typeface="Franklin Gothic Book"/>
                <a:sym typeface="Franklin Gothic Book"/>
              </a:rPr>
              <a:t>sicurezza</a:t>
            </a:r>
            <a:r>
              <a:rPr kumimoji="0" sz="2128" b="0" i="0" u="none" strike="noStrike" kern="0" cap="none" spc="0" normalizeH="0" baseline="0" noProof="0" dirty="0">
                <a:ln>
                  <a:noFill/>
                </a:ln>
                <a:solidFill>
                  <a:srgbClr val="000000"/>
                </a:solidFill>
                <a:effectLst/>
                <a:uLnTx/>
                <a:uFillTx/>
                <a:latin typeface="Franklin Gothic Book"/>
                <a:sym typeface="Franklin Gothic Book"/>
              </a:rPr>
              <a:t>.</a:t>
            </a:r>
          </a:p>
        </p:txBody>
      </p:sp>
      <p:sp>
        <p:nvSpPr>
          <p:cNvPr id="2" name="CasellaDiTesto 1"/>
          <p:cNvSpPr txBox="1"/>
          <p:nvPr/>
        </p:nvSpPr>
        <p:spPr>
          <a:xfrm>
            <a:off x="2155371" y="1916831"/>
            <a:ext cx="48052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3600" b="0" i="0" u="none" strike="noStrike" kern="0" cap="none" spc="0" normalizeH="0" baseline="0" noProof="0" dirty="0">
                <a:ln>
                  <a:noFill/>
                </a:ln>
                <a:solidFill>
                  <a:srgbClr val="000000"/>
                </a:solidFill>
                <a:effectLst/>
                <a:uLnTx/>
                <a:uFillTx/>
                <a:latin typeface="Calibri"/>
                <a:ea typeface="+mn-ea"/>
                <a:cs typeface="Calibri"/>
                <a:sym typeface="Calibri"/>
              </a:rPr>
              <a:t>Le idoneità pericolose</a:t>
            </a:r>
          </a:p>
        </p:txBody>
      </p:sp>
      <p:sp>
        <p:nvSpPr>
          <p:cNvPr id="3" name="Segnaposto numero diapositiva 2">
            <a:extLst>
              <a:ext uri="{FF2B5EF4-FFF2-40B4-BE49-F238E27FC236}">
                <a16:creationId xmlns:a16="http://schemas.microsoft.com/office/drawing/2014/main" id="{EF98F59F-69B0-4D15-960A-B54CEAEA648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109</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125350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164205" y="1012555"/>
            <a:ext cx="8760854" cy="356631"/>
          </a:xfrm>
        </p:spPr>
        <p:txBody>
          <a:bodyPr>
            <a:noAutofit/>
          </a:bodyPr>
          <a:lstStyle/>
          <a:p>
            <a:r>
              <a:rPr lang="it-IT" sz="1350" dirty="0">
                <a:latin typeface="+mn-lt"/>
              </a:rPr>
              <a:t>L’assistenza domiciliare al personale della P.A. non autosufficiente  (</a:t>
            </a:r>
            <a:r>
              <a:rPr lang="it-IT" sz="1350" b="1" dirty="0">
                <a:solidFill>
                  <a:srgbClr val="0070C0"/>
                </a:solidFill>
                <a:latin typeface="+mn-lt"/>
              </a:rPr>
              <a:t>HCP</a:t>
            </a:r>
            <a:r>
              <a:rPr lang="it-IT" sz="1350" dirty="0">
                <a:solidFill>
                  <a:srgbClr val="0070C0"/>
                </a:solidFill>
                <a:latin typeface="+mn-lt"/>
              </a:rPr>
              <a:t>: </a:t>
            </a:r>
            <a:r>
              <a:rPr lang="it-IT" sz="1350" i="1" dirty="0">
                <a:solidFill>
                  <a:srgbClr val="0070C0"/>
                </a:solidFill>
                <a:latin typeface="+mn-lt"/>
              </a:rPr>
              <a:t>Home Care Premium</a:t>
            </a:r>
            <a:r>
              <a:rPr lang="it-IT" sz="1350" dirty="0">
                <a:latin typeface="+mn-lt"/>
              </a:rPr>
              <a:t>)</a:t>
            </a:r>
          </a:p>
        </p:txBody>
      </p:sp>
      <p:sp>
        <p:nvSpPr>
          <p:cNvPr id="15" name="CasellaDiTesto 14"/>
          <p:cNvSpPr txBox="1"/>
          <p:nvPr/>
        </p:nvSpPr>
        <p:spPr>
          <a:xfrm>
            <a:off x="578526" y="1552397"/>
            <a:ext cx="6134587" cy="1246495"/>
          </a:xfrm>
          <a:prstGeom prst="rect">
            <a:avLst/>
          </a:prstGeom>
          <a:noFill/>
        </p:spPr>
        <p:txBody>
          <a:bodyPr wrap="square" rtlCol="0">
            <a:spAutoFit/>
          </a:bodyPr>
          <a:lstStyle/>
          <a:p>
            <a:pPr defTabSz="685800"/>
            <a:r>
              <a:rPr lang="it-IT" sz="1500" dirty="0">
                <a:solidFill>
                  <a:prstClr val="black"/>
                </a:solidFill>
                <a:latin typeface="Calibri" panose="020F0502020204030204"/>
              </a:rPr>
              <a:t>Le persone non autosufficienti necessitano di prestazioni di aiuto domestico e/o assistenza sanitaria nel proprio domicilio.</a:t>
            </a:r>
          </a:p>
          <a:p>
            <a:pPr defTabSz="685800"/>
            <a:r>
              <a:rPr lang="it-IT" sz="1500" dirty="0">
                <a:solidFill>
                  <a:prstClr val="black"/>
                </a:solidFill>
                <a:latin typeface="Calibri" panose="020F0502020204030204"/>
              </a:rPr>
              <a:t>L’erogazione dell’indennità di accompagnamento si è dimostrata poco efficace per soddisfare i bisogni della sfera socio-assistenziale del disabile e prevenirne il decadimento cognitivo.</a:t>
            </a:r>
          </a:p>
        </p:txBody>
      </p:sp>
      <p:sp>
        <p:nvSpPr>
          <p:cNvPr id="2" name="CasellaDiTesto 1"/>
          <p:cNvSpPr txBox="1"/>
          <p:nvPr/>
        </p:nvSpPr>
        <p:spPr>
          <a:xfrm>
            <a:off x="578525" y="3094564"/>
            <a:ext cx="7612439" cy="2215991"/>
          </a:xfrm>
          <a:prstGeom prst="rect">
            <a:avLst/>
          </a:prstGeom>
          <a:noFill/>
        </p:spPr>
        <p:txBody>
          <a:bodyPr wrap="square" rtlCol="0">
            <a:spAutoFit/>
          </a:bodyPr>
          <a:lstStyle/>
          <a:p>
            <a:pPr defTabSz="685800"/>
            <a:r>
              <a:rPr lang="it-IT" sz="1500" dirty="0">
                <a:solidFill>
                  <a:prstClr val="black"/>
                </a:solidFill>
                <a:latin typeface="Calibri" panose="020F0502020204030204"/>
              </a:rPr>
              <a:t>Possono beneficiare dell’ H.C.P. i dipendenti ed i pensionati della P.A., i loro parenti di I grado,  anche se non conviventi o se conviventi, gli orfani minori. Essi hanno diritto a:</a:t>
            </a:r>
          </a:p>
          <a:p>
            <a:pPr marL="214313" indent="-214313" defTabSz="685800">
              <a:buFont typeface="Wingdings" panose="05000000000000000000" pitchFamily="2" charset="2"/>
              <a:buChar char="q"/>
            </a:pPr>
            <a:r>
              <a:rPr lang="it-IT" dirty="0">
                <a:solidFill>
                  <a:prstClr val="black"/>
                </a:solidFill>
                <a:latin typeface="Calibri" panose="020F0502020204030204"/>
              </a:rPr>
              <a:t> un </a:t>
            </a:r>
            <a:r>
              <a:rPr lang="it-IT" b="1" i="1" dirty="0">
                <a:solidFill>
                  <a:srgbClr val="FF0066"/>
                </a:solidFill>
                <a:latin typeface="Calibri" panose="020F0502020204030204"/>
              </a:rPr>
              <a:t>bonus</a:t>
            </a:r>
            <a:r>
              <a:rPr lang="it-IT" b="1" dirty="0">
                <a:solidFill>
                  <a:srgbClr val="FF0066"/>
                </a:solidFill>
                <a:latin typeface="Calibri" panose="020F0502020204030204"/>
              </a:rPr>
              <a:t> economico </a:t>
            </a:r>
            <a:r>
              <a:rPr lang="it-IT" dirty="0">
                <a:solidFill>
                  <a:prstClr val="black"/>
                </a:solidFill>
                <a:latin typeface="Calibri" panose="020F0502020204030204"/>
              </a:rPr>
              <a:t>(prestazione prevalente) di rimborso della spesa sostenuta per l’aiuto domestico da parte di persona assunta con contratto di lavoro domestico);</a:t>
            </a:r>
          </a:p>
          <a:p>
            <a:pPr marL="214313" indent="-214313" defTabSz="685800">
              <a:buFont typeface="Wingdings" panose="05000000000000000000" pitchFamily="2" charset="2"/>
              <a:buChar char="q"/>
            </a:pPr>
            <a:r>
              <a:rPr lang="it-IT" dirty="0">
                <a:solidFill>
                  <a:prstClr val="black"/>
                </a:solidFill>
                <a:latin typeface="Calibri" panose="020F0502020204030204"/>
              </a:rPr>
              <a:t> </a:t>
            </a:r>
            <a:r>
              <a:rPr lang="it-IT" b="1" dirty="0">
                <a:solidFill>
                  <a:srgbClr val="0070C0"/>
                </a:solidFill>
                <a:latin typeface="Calibri" panose="020F0502020204030204"/>
              </a:rPr>
              <a:t>servizi assistenziali </a:t>
            </a:r>
            <a:r>
              <a:rPr lang="it-IT" dirty="0">
                <a:solidFill>
                  <a:prstClr val="black"/>
                </a:solidFill>
                <a:latin typeface="Calibri" panose="020F0502020204030204"/>
              </a:rPr>
              <a:t>alla persona (prestazioni integrative) erogati dagli ambiti territoriali o da Enti convenzionati con l’INPS, previa accettazione del </a:t>
            </a:r>
            <a:r>
              <a:rPr lang="it-IT" i="1" dirty="0">
                <a:solidFill>
                  <a:prstClr val="black"/>
                </a:solidFill>
                <a:latin typeface="Calibri" panose="020F0502020204030204"/>
              </a:rPr>
              <a:t>piano socio-assistenziale.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05786">
            <a:off x="6658902" y="1651053"/>
            <a:ext cx="2271713" cy="1135856"/>
          </a:xfrm>
          <a:prstGeom prst="rect">
            <a:avLst/>
          </a:prstGeom>
          <a:scene3d>
            <a:camera prst="perspectiveContrastingLeftFacing"/>
            <a:lightRig rig="threePt" dir="t"/>
          </a:scene3d>
        </p:spPr>
      </p:pic>
    </p:spTree>
    <p:extLst>
      <p:ext uri="{BB962C8B-B14F-4D97-AF65-F5344CB8AC3E}">
        <p14:creationId xmlns:p14="http://schemas.microsoft.com/office/powerpoint/2010/main" val="31563155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03"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304" name="Sottotitolo 2"/>
          <p:cNvSpPr txBox="1">
            <a:spLocks noGrp="1"/>
          </p:cNvSpPr>
          <p:nvPr>
            <p:ph type="subTitle" idx="1"/>
          </p:nvPr>
        </p:nvSpPr>
        <p:spPr>
          <a:xfrm>
            <a:off x="467543" y="1916832"/>
            <a:ext cx="7920882" cy="4752529"/>
          </a:xfrm>
          <a:prstGeom prst="rect">
            <a:avLst/>
          </a:prstGeom>
        </p:spPr>
        <p:txBody>
          <a:bodyPr/>
          <a:lstStyle/>
          <a:p>
            <a:endParaRPr dirty="0"/>
          </a:p>
          <a:p>
            <a:pPr>
              <a:spcBef>
                <a:spcPts val="1300"/>
              </a:spcBef>
              <a:defRPr sz="5500">
                <a:solidFill>
                  <a:srgbClr val="1F497D"/>
                </a:solidFill>
              </a:defRPr>
            </a:pPr>
            <a:r>
              <a:rPr dirty="0"/>
              <a:t> </a:t>
            </a:r>
          </a:p>
        </p:txBody>
      </p:sp>
      <p:pic>
        <p:nvPicPr>
          <p:cNvPr id="305"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06"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307" name="CCNI 25/6/2008 (art. 2, comma 5)"/>
          <p:cNvSpPr txBox="1"/>
          <p:nvPr/>
        </p:nvSpPr>
        <p:spPr>
          <a:xfrm>
            <a:off x="395537" y="1705373"/>
            <a:ext cx="8390422" cy="114300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a:latin typeface="Times New Roman"/>
                <a:ea typeface="Times New Roman"/>
                <a:cs typeface="Times New Roman"/>
                <a:sym typeface="Times New Roman"/>
              </a:defRPr>
            </a:pPr>
            <a:r>
              <a:rPr kumimoji="0" lang="it-IT" sz="2100" b="1" i="0" u="none" strike="noStrike" kern="0" cap="none" spc="0" normalizeH="0" baseline="0" noProof="0" dirty="0">
                <a:ln>
                  <a:noFill/>
                </a:ln>
                <a:solidFill>
                  <a:srgbClr val="FF0000"/>
                </a:solidFill>
                <a:effectLst/>
                <a:uLnTx/>
                <a:uFillTx/>
                <a:latin typeface="Times New Roman"/>
                <a:cs typeface="Times New Roman"/>
                <a:sym typeface="Times New Roman"/>
              </a:rPr>
              <a:t>“L’accertamento della idoneità e delle altre forme di inabilità al lavoro per il personale docente della Pubblica Amministrazione” </a:t>
            </a:r>
          </a:p>
          <a:p>
            <a:pPr marL="0" marR="0" lvl="0" indent="0" algn="ctr" defTabSz="914400" rtl="0" eaLnBrk="1" fontAlgn="auto" latinLnBrk="0" hangingPunct="0">
              <a:lnSpc>
                <a:spcPct val="100000"/>
              </a:lnSpc>
              <a:spcBef>
                <a:spcPts val="0"/>
              </a:spcBef>
              <a:spcAft>
                <a:spcPts val="0"/>
              </a:spcAft>
              <a:buClrTx/>
              <a:buSzTx/>
              <a:buFontTx/>
              <a:buNone/>
              <a:tabLst/>
              <a:defRPr sz="4000">
                <a:latin typeface="Times New Roman"/>
                <a:ea typeface="Times New Roman"/>
                <a:cs typeface="Times New Roman"/>
                <a:sym typeface="Times New Roman"/>
              </a:defRPr>
            </a:pPr>
            <a:endParaRPr kumimoji="0" lang="it-IT" sz="2000" b="0"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308" name="CMV               organismo sanitario direttamente competente  ad esprimere giudizio sull’idoneità o meno allo svolgimento delle funzioni di istituto del comparto Scuola (docenti, educativi ed ATA)"/>
          <p:cNvSpPr txBox="1"/>
          <p:nvPr/>
        </p:nvSpPr>
        <p:spPr>
          <a:xfrm>
            <a:off x="395535" y="2786609"/>
            <a:ext cx="8390421" cy="41148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just" defTabSz="914400" rtl="0" eaLnBrk="1" fontAlgn="auto" latinLnBrk="0" hangingPunct="0">
              <a:lnSpc>
                <a:spcPct val="100000"/>
              </a:lnSpc>
              <a:spcBef>
                <a:spcPts val="700"/>
              </a:spcBef>
              <a:spcAft>
                <a:spcPts val="0"/>
              </a:spcAft>
              <a:buClrTx/>
              <a:buSzPct val="100000"/>
              <a:buFontTx/>
              <a:buChar char="•"/>
              <a:tabLst/>
              <a:defRPr sz="3200">
                <a:latin typeface="Times New Roman"/>
                <a:ea typeface="Times New Roman"/>
                <a:cs typeface="Times New Roman"/>
                <a:sym typeface="Times New Roman"/>
              </a:defRPr>
            </a:pP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CM</a:t>
            </a:r>
            <a:r>
              <a:rPr kumimoji="0" lang="it-IT" sz="3200" b="0" i="0" u="none" strike="noStrike" kern="0" cap="none" spc="0" normalizeH="0" baseline="0" noProof="0" dirty="0">
                <a:ln>
                  <a:noFill/>
                </a:ln>
                <a:solidFill>
                  <a:srgbClr val="000000"/>
                </a:solidFill>
                <a:effectLst/>
                <a:uLnTx/>
                <a:uFillTx/>
                <a:latin typeface="Times New Roman"/>
                <a:cs typeface="Times New Roman"/>
                <a:sym typeface="Times New Roman"/>
              </a:rPr>
              <a:t>V: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organismo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sanitario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1" i="0" u="sng" strike="noStrike" kern="0" cap="none" spc="0" normalizeH="0" baseline="0" noProof="0" dirty="0" err="1">
                <a:ln>
                  <a:noFill/>
                </a:ln>
                <a:solidFill>
                  <a:srgbClr val="000000"/>
                </a:solidFill>
                <a:effectLst/>
                <a:uLnTx/>
                <a:uFillTx/>
                <a:latin typeface="Times New Roman"/>
                <a:cs typeface="Times New Roman"/>
                <a:sym typeface="Times New Roman"/>
              </a:rPr>
              <a:t>direttamente</a:t>
            </a:r>
            <a:r>
              <a:rPr kumimoji="0" sz="3200" b="1" i="0" u="sng"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competente</a:t>
            </a:r>
            <a:r>
              <a:rPr kumimoji="0" lang="it-IT"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ad</a:t>
            </a:r>
            <a:r>
              <a:rPr kumimoji="0" lang="it-IT" sz="3200" b="0" i="0" u="none" strike="noStrike" kern="0" cap="none" spc="0" normalizeH="0" baseline="0" noProof="0" dirty="0">
                <a:ln>
                  <a:noFill/>
                </a:ln>
                <a:solidFill>
                  <a:srgbClr val="000000"/>
                </a:solidFill>
                <a:effectLst/>
                <a:uLnTx/>
                <a:uFillTx/>
                <a:latin typeface="Times New Roman"/>
                <a:cs typeface="Times New Roman"/>
                <a:sym typeface="Times New Roman"/>
              </a:rPr>
              <a:t> e</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sprimere</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giudizio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sull’idoneità</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o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meno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allo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svolgimento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delle</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funzioni</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di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istituto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del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comparto</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Scuola</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docenti</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educativi</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3200" b="0" i="0" u="none" strike="noStrike" kern="0" cap="none" spc="0" normalizeH="0" baseline="0" noProof="0" dirty="0" err="1">
                <a:ln>
                  <a:noFill/>
                </a:ln>
                <a:solidFill>
                  <a:srgbClr val="000000"/>
                </a:solidFill>
                <a:effectLst/>
                <a:uLnTx/>
                <a:uFillTx/>
                <a:latin typeface="Times New Roman"/>
                <a:cs typeface="Times New Roman"/>
                <a:sym typeface="Times New Roman"/>
              </a:rPr>
              <a:t>ed</a:t>
            </a:r>
            <a:r>
              <a:rPr kumimoji="0" sz="3200" b="0" i="0" u="none" strike="noStrike" kern="0" cap="none" spc="0" normalizeH="0" baseline="0" noProof="0" dirty="0">
                <a:ln>
                  <a:noFill/>
                </a:ln>
                <a:solidFill>
                  <a:srgbClr val="000000"/>
                </a:solidFill>
                <a:effectLst/>
                <a:uLnTx/>
                <a:uFillTx/>
                <a:latin typeface="Times New Roman"/>
                <a:cs typeface="Times New Roman"/>
                <a:sym typeface="Times New Roman"/>
              </a:rPr>
              <a:t> ATA)</a:t>
            </a:r>
          </a:p>
        </p:txBody>
      </p:sp>
      <p:sp>
        <p:nvSpPr>
          <p:cNvPr id="2" name="Segnaposto numero diapositiva 1">
            <a:extLst>
              <a:ext uri="{FF2B5EF4-FFF2-40B4-BE49-F238E27FC236}">
                <a16:creationId xmlns:a16="http://schemas.microsoft.com/office/drawing/2014/main" id="{BBC4F4D0-4942-4FC2-821F-5D786DB125AF}"/>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110</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15665117"/>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11"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312"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313"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14"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315" name="La CMV deve specificare il carattere dell’infermità che determina l’inidoneità (permanente o temporanea)…"/>
          <p:cNvSpPr txBox="1"/>
          <p:nvPr/>
        </p:nvSpPr>
        <p:spPr>
          <a:xfrm>
            <a:off x="685800" y="1981200"/>
            <a:ext cx="7772400" cy="4114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609600" marR="0" lvl="0" indent="-609600" algn="just" defTabSz="914400" rtl="0" eaLnBrk="1" fontAlgn="auto" latinLnBrk="0" hangingPunct="0">
              <a:lnSpc>
                <a:spcPct val="100000"/>
              </a:lnSpc>
              <a:spcBef>
                <a:spcPts val="600"/>
              </a:spcBef>
              <a:spcAft>
                <a:spcPts val="0"/>
              </a:spcAft>
              <a:buClrTx/>
              <a:buSzPct val="100000"/>
              <a:buFontTx/>
              <a:buAutoNum type="alphaLcParenR"/>
              <a:tabLst/>
              <a:defRPr sz="2800">
                <a:latin typeface="Times New Roman"/>
                <a:ea typeface="Times New Roman"/>
                <a:cs typeface="Times New Roman"/>
                <a:sym typeface="Times New Roman"/>
              </a:defRPr>
            </a:pP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La CMV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deve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specificare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il</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carattere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dell’infermità</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che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determina</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l’inidoneità</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permanente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o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temporanea</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a:t>
            </a:r>
          </a:p>
          <a:p>
            <a:pPr marL="609600" marR="0" lvl="0" indent="-609600" algn="just" defTabSz="914400" rtl="0" eaLnBrk="1" fontAlgn="auto" latinLnBrk="0" hangingPunct="0">
              <a:lnSpc>
                <a:spcPct val="100000"/>
              </a:lnSpc>
              <a:spcBef>
                <a:spcPts val="600"/>
              </a:spcBef>
              <a:spcAft>
                <a:spcPts val="0"/>
              </a:spcAft>
              <a:buClrTx/>
              <a:buSzPct val="100000"/>
              <a:buFontTx/>
              <a:buAutoNum type="alphaLcParenR"/>
              <a:tabLst/>
              <a:defRPr sz="2800">
                <a:latin typeface="Times New Roman"/>
                <a:ea typeface="Times New Roman"/>
                <a:cs typeface="Times New Roman"/>
                <a:sym typeface="Times New Roman"/>
              </a:defRPr>
            </a:pP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La CMV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deve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valutare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la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possibilità</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di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utilizzo</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in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funzioni</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diverse da quelle di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istituto</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con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eventuale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esclusione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o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generali</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controindicazioni</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allo</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svolgimento</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di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talune</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attività</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mansioni</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incompatibili</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con lo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stato</a:t>
            </a:r>
            <a:r>
              <a:rPr kumimoji="0" sz="2800" b="0" i="0" u="none" strike="noStrike" kern="0" cap="none" spc="0" normalizeH="0" baseline="0" noProof="0" dirty="0">
                <a:ln>
                  <a:noFill/>
                </a:ln>
                <a:solidFill>
                  <a:srgbClr val="000000"/>
                </a:solidFill>
                <a:effectLst/>
                <a:uLnTx/>
                <a:uFillTx/>
                <a:latin typeface="Times New Roman"/>
                <a:cs typeface="Times New Roman"/>
                <a:sym typeface="Times New Roman"/>
              </a:rPr>
              <a:t> di salute del </a:t>
            </a:r>
            <a:r>
              <a:rPr kumimoji="0" sz="2800" b="0" i="0" u="none" strike="noStrike" kern="0" cap="none" spc="0" normalizeH="0" baseline="0" noProof="0" dirty="0" err="1">
                <a:ln>
                  <a:noFill/>
                </a:ln>
                <a:solidFill>
                  <a:srgbClr val="000000"/>
                </a:solidFill>
                <a:effectLst/>
                <a:uLnTx/>
                <a:uFillTx/>
                <a:latin typeface="Times New Roman"/>
                <a:cs typeface="Times New Roman"/>
                <a:sym typeface="Times New Roman"/>
              </a:rPr>
              <a:t>dipendente</a:t>
            </a:r>
            <a:endParaRPr kumimoji="0" sz="2800" b="0" i="0" u="none" strike="noStrike" kern="0" cap="none" spc="0" normalizeH="0" baseline="0" noProof="0" dirty="0">
              <a:ln>
                <a:noFill/>
              </a:ln>
              <a:solidFill>
                <a:srgbClr val="000000"/>
              </a:solidFill>
              <a:effectLst/>
              <a:uLnTx/>
              <a:uFillTx/>
              <a:latin typeface="Times New Roman"/>
              <a:cs typeface="Times New Roman"/>
              <a:sym typeface="Times New Roman"/>
            </a:endParaRPr>
          </a:p>
        </p:txBody>
      </p:sp>
      <p:sp>
        <p:nvSpPr>
          <p:cNvPr id="2" name="Segnaposto numero diapositiva 1">
            <a:extLst>
              <a:ext uri="{FF2B5EF4-FFF2-40B4-BE49-F238E27FC236}">
                <a16:creationId xmlns:a16="http://schemas.microsoft.com/office/drawing/2014/main" id="{7FCA9166-90D2-43E9-A5E0-94C0B820EE31}"/>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111</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09658356"/>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18"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pic>
        <p:nvPicPr>
          <p:cNvPr id="319"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20"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6" name="Rectangle 2"/>
          <p:cNvSpPr txBox="1">
            <a:spLocks noChangeArrowheads="1"/>
          </p:cNvSpPr>
          <p:nvPr/>
        </p:nvSpPr>
        <p:spPr>
          <a:xfrm>
            <a:off x="457200" y="1490937"/>
            <a:ext cx="8229600" cy="113982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0" cap="none" spc="0" normalizeH="0" baseline="0" noProof="0" dirty="0">
                <a:ln>
                  <a:noFill/>
                </a:ln>
                <a:solidFill>
                  <a:srgbClr val="C00000"/>
                </a:solidFill>
                <a:effectLst/>
                <a:uLnTx/>
                <a:uFillTx/>
                <a:latin typeface="Calibri"/>
                <a:cs typeface="Calibri"/>
                <a:sym typeface="Calibri"/>
              </a:rPr>
              <a:t>L</a:t>
            </a:r>
            <a:r>
              <a:rPr kumimoji="0" lang="it-IT" altLang="it-IT" sz="2800" b="0" i="0" u="none" strike="noStrike" kern="0" cap="none" spc="0" normalizeH="0" baseline="0" noProof="0" dirty="0">
                <a:ln>
                  <a:noFill/>
                </a:ln>
                <a:solidFill>
                  <a:srgbClr val="C00000"/>
                </a:solidFill>
                <a:effectLst/>
                <a:uLnTx/>
                <a:uFillTx/>
                <a:latin typeface="Calibri"/>
                <a:cs typeface="Calibri"/>
                <a:sym typeface="Calibri"/>
              </a:rPr>
              <a:t>egge n. 289 del 27.12.2002 </a:t>
            </a:r>
            <a:r>
              <a:rPr kumimoji="0" lang="it-IT" altLang="it-IT" sz="2000" b="0" i="1" u="none" strike="noStrike" kern="0" cap="none" spc="0" normalizeH="0" baseline="0" noProof="0" dirty="0">
                <a:ln>
                  <a:noFill/>
                </a:ln>
                <a:solidFill>
                  <a:srgbClr val="C00000"/>
                </a:solidFill>
                <a:effectLst/>
                <a:uLnTx/>
                <a:uFillTx/>
                <a:latin typeface="Calibri"/>
                <a:cs typeface="Calibri"/>
                <a:sym typeface="Calibri"/>
              </a:rPr>
              <a:t>(finanziaria per l’anno 2003)</a:t>
            </a:r>
            <a:r>
              <a:rPr kumimoji="0" lang="it-IT" altLang="it-IT" sz="2000" b="0" i="0" u="none" strike="noStrike" kern="0" cap="none" spc="0" normalizeH="0" baseline="0" noProof="0" dirty="0">
                <a:ln>
                  <a:noFill/>
                </a:ln>
                <a:solidFill>
                  <a:srgbClr val="C00000"/>
                </a:solidFill>
                <a:effectLst/>
                <a:uLnTx/>
                <a:uFillTx/>
                <a:latin typeface="Calibri"/>
                <a:cs typeface="Calibri"/>
                <a:sym typeface="Calibri"/>
              </a:rPr>
              <a:t> </a:t>
            </a:r>
            <a:r>
              <a:rPr kumimoji="0" lang="it-IT" altLang="it-IT" sz="2800" b="0" i="0" u="none" strike="noStrike" kern="0" cap="none" spc="0" normalizeH="0" baseline="0" noProof="0" dirty="0">
                <a:ln>
                  <a:noFill/>
                </a:ln>
                <a:solidFill>
                  <a:srgbClr val="C00000"/>
                </a:solidFill>
                <a:effectLst/>
                <a:uLnTx/>
                <a:uFillTx/>
                <a:latin typeface="Calibri"/>
                <a:cs typeface="Calibri"/>
                <a:sym typeface="Calibri"/>
              </a:rPr>
              <a:t/>
            </a:r>
            <a:br>
              <a:rPr kumimoji="0" lang="it-IT" altLang="it-IT" sz="2800" b="0" i="0" u="none" strike="noStrike" kern="0" cap="none" spc="0" normalizeH="0" baseline="0" noProof="0" dirty="0">
                <a:ln>
                  <a:noFill/>
                </a:ln>
                <a:solidFill>
                  <a:srgbClr val="C00000"/>
                </a:solidFill>
                <a:effectLst/>
                <a:uLnTx/>
                <a:uFillTx/>
                <a:latin typeface="Calibri"/>
                <a:cs typeface="Calibri"/>
                <a:sym typeface="Calibri"/>
              </a:rPr>
            </a:br>
            <a:r>
              <a:rPr kumimoji="0" lang="it-IT" altLang="it-IT" sz="2800" b="0" i="0" u="none" strike="noStrike" kern="0" cap="none" spc="0" normalizeH="0" baseline="0" noProof="0" dirty="0">
                <a:ln>
                  <a:noFill/>
                </a:ln>
                <a:solidFill>
                  <a:srgbClr val="C00000"/>
                </a:solidFill>
                <a:effectLst/>
                <a:uLnTx/>
                <a:uFillTx/>
                <a:latin typeface="Calibri"/>
                <a:cs typeface="Calibri"/>
                <a:sym typeface="Calibri"/>
              </a:rPr>
              <a:t>N</a:t>
            </a:r>
            <a:r>
              <a:rPr kumimoji="0" lang="it-IT" altLang="it-IT" sz="2800" b="1" i="0" u="none" strike="noStrike" kern="0" cap="none" spc="0" normalizeH="0" baseline="0" noProof="0" dirty="0">
                <a:ln>
                  <a:noFill/>
                </a:ln>
                <a:solidFill>
                  <a:srgbClr val="C00000"/>
                </a:solidFill>
                <a:effectLst/>
                <a:uLnTx/>
                <a:uFillTx/>
                <a:latin typeface="Calibri"/>
                <a:cs typeface="Calibri"/>
                <a:sym typeface="Calibri"/>
              </a:rPr>
              <a:t>ormativa specifica relativa al personale scolastico</a:t>
            </a:r>
          </a:p>
        </p:txBody>
      </p:sp>
      <p:sp>
        <p:nvSpPr>
          <p:cNvPr id="7" name="Rectangle 3"/>
          <p:cNvSpPr>
            <a:spLocks noGrp="1" noChangeArrowheads="1"/>
          </p:cNvSpPr>
          <p:nvPr>
            <p:ph type="body" idx="1"/>
          </p:nvPr>
        </p:nvSpPr>
        <p:spPr>
          <a:xfrm>
            <a:off x="457199" y="2621387"/>
            <a:ext cx="8328759" cy="4724400"/>
          </a:xfrm>
        </p:spPr>
        <p:txBody>
          <a:bodyPr/>
          <a:lstStyle/>
          <a:p>
            <a:pPr algn="just">
              <a:buClr>
                <a:srgbClr val="0000FF"/>
              </a:buClr>
            </a:pPr>
            <a:r>
              <a:rPr lang="it-IT" altLang="it-IT" sz="2800" b="1" dirty="0">
                <a:solidFill>
                  <a:srgbClr val="FF0000"/>
                </a:solidFill>
              </a:rPr>
              <a:t>	</a:t>
            </a:r>
            <a:r>
              <a:rPr lang="it-IT" altLang="it-IT" sz="2000" dirty="0">
                <a:solidFill>
                  <a:schemeClr val="tx1"/>
                </a:solidFill>
              </a:rPr>
              <a:t>la legge n. 289 del 27.12.2002 (finanziaria per l’anno 2003) prevede all’art. 35, comma 5, che </a:t>
            </a:r>
            <a:r>
              <a:rPr lang="it-IT" altLang="it-IT" sz="2000" i="1" dirty="0">
                <a:solidFill>
                  <a:srgbClr val="FF0000"/>
                </a:solidFill>
              </a:rPr>
              <a:t>"il personale docente dichiarato inidoneo alla propria funzione per motivi di salute, ma idoneo ad altri compiti,</a:t>
            </a:r>
            <a:r>
              <a:rPr lang="it-IT" altLang="it-IT" sz="2000" i="1" dirty="0">
                <a:solidFill>
                  <a:schemeClr val="tx1"/>
                </a:solidFill>
              </a:rPr>
              <a:t> qualora chieda di essere collocato fuori ruolo o utilizzato in altri compiti, è sottoposto ad accertamento medico da effettuare dalla commissione di cui all’art. 2 bis, comma 2, del Decreto legislativo 30 aprile 1997, n. 157, modificato dall’art. 5 del </a:t>
            </a:r>
            <a:r>
              <a:rPr lang="it-IT" altLang="it-IT" sz="2000" i="1" dirty="0" err="1">
                <a:solidFill>
                  <a:schemeClr val="tx1"/>
                </a:solidFill>
              </a:rPr>
              <a:t>D.L.vo</a:t>
            </a:r>
            <a:r>
              <a:rPr lang="it-IT" altLang="it-IT" sz="2000" i="1" dirty="0">
                <a:solidFill>
                  <a:schemeClr val="tx1"/>
                </a:solidFill>
              </a:rPr>
              <a:t> 29 giugno 1998, n. 278, competente in relazione alla sede di servizio (Commissione medica periferica per le pensioni di guerra ed invalidità civile ) . Tale Commissione è competente altresì ad effettuare le periodiche visite di controllo disposte dall’autorità scolastica".</a:t>
            </a:r>
          </a:p>
          <a:p>
            <a:endParaRPr lang="it-IT" altLang="it-IT" sz="2000" dirty="0"/>
          </a:p>
        </p:txBody>
      </p:sp>
      <p:sp>
        <p:nvSpPr>
          <p:cNvPr id="2" name="Segnaposto numero diapositiva 1">
            <a:extLst>
              <a:ext uri="{FF2B5EF4-FFF2-40B4-BE49-F238E27FC236}">
                <a16:creationId xmlns:a16="http://schemas.microsoft.com/office/drawing/2014/main" id="{E40B6F1B-59D0-4529-93AE-85273F9E12D7}"/>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112</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9384884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D6A499B-DB3C-430E-B1E4-1DA4CA20E071}" type="slidenum">
              <a:rPr kumimoji="0" lang="it-IT" alt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113</a:t>
            </a:fld>
            <a:endParaRPr kumimoji="0" lang="it-IT" alt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2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Rectangle 2"/>
          <p:cNvSpPr>
            <a:spLocks noGrp="1" noChangeArrowheads="1"/>
          </p:cNvSpPr>
          <p:nvPr>
            <p:ph type="title"/>
          </p:nvPr>
        </p:nvSpPr>
        <p:spPr/>
        <p:txBody>
          <a:bodyPr>
            <a:normAutofit fontScale="90000"/>
          </a:bodyPr>
          <a:lstStyle/>
          <a:p>
            <a:pPr algn="ctr"/>
            <a:r>
              <a:rPr lang="it-IT" altLang="it-IT" sz="3800" b="1" i="1"/>
              <a:t>CCNI del 25 giugno 2008 </a:t>
            </a:r>
            <a:br>
              <a:rPr lang="it-IT" altLang="it-IT" sz="3800" b="1" i="1"/>
            </a:br>
            <a:endParaRPr lang="it-IT" altLang="it-IT" sz="3800" b="1" i="1"/>
          </a:p>
        </p:txBody>
      </p:sp>
      <p:sp>
        <p:nvSpPr>
          <p:cNvPr id="30723" name="Rectangle 3"/>
          <p:cNvSpPr>
            <a:spLocks noGrp="1" noChangeArrowheads="1"/>
          </p:cNvSpPr>
          <p:nvPr>
            <p:ph type="body" idx="1"/>
          </p:nvPr>
        </p:nvSpPr>
        <p:spPr>
          <a:xfrm>
            <a:off x="914400" y="1600200"/>
            <a:ext cx="7772400" cy="5105400"/>
          </a:xfrm>
        </p:spPr>
        <p:txBody>
          <a:bodyPr/>
          <a:lstStyle/>
          <a:p>
            <a:pPr marL="571500" indent="-571500">
              <a:lnSpc>
                <a:spcPct val="90000"/>
              </a:lnSpc>
              <a:buClr>
                <a:srgbClr val="0000FF"/>
              </a:buClr>
              <a:buSzTx/>
            </a:pPr>
            <a:r>
              <a:rPr lang="it-IT" altLang="it-IT" sz="2000" b="1" i="1"/>
              <a:t>Personale docente ed educativo: il nuovo ruolo ad esaurimento </a:t>
            </a:r>
            <a:br>
              <a:rPr lang="it-IT" altLang="it-IT" sz="2000" b="1" i="1"/>
            </a:br>
            <a:r>
              <a:rPr lang="it-IT" altLang="it-IT" sz="2000"/>
              <a:t>Il personale docente ed educativo, riconosciuto permanentemente inidoneo all'insegnamento, è iscritto in uno speciale ruolo ad esaurimento previsto dall'articolo 3, comma 127, della legge 244/2007, ai fini dell'eventuale successiva mobilità, anche intercompartimentale.</a:t>
            </a:r>
          </a:p>
          <a:p>
            <a:pPr marL="571500" indent="-571500">
              <a:lnSpc>
                <a:spcPct val="90000"/>
              </a:lnSpc>
              <a:buClr>
                <a:srgbClr val="0000FF"/>
              </a:buClr>
              <a:buSzTx/>
            </a:pPr>
            <a:r>
              <a:rPr lang="it-IT" altLang="it-IT" sz="2000"/>
              <a:t>Il contratto prevede, che in attesa dell'attivazione della mobilità intercompartimentale, il personale interessato venga utilizzato in altri compiti.</a:t>
            </a:r>
          </a:p>
          <a:p>
            <a:pPr marL="571500" indent="-571500">
              <a:lnSpc>
                <a:spcPct val="90000"/>
              </a:lnSpc>
              <a:buClr>
                <a:srgbClr val="0000FF"/>
              </a:buClr>
              <a:buSzTx/>
            </a:pPr>
            <a:r>
              <a:rPr lang="it-IT" altLang="it-IT" sz="2000"/>
              <a:t>Sono individuate al riguardo tre diverse situazioni:</a:t>
            </a:r>
          </a:p>
          <a:p>
            <a:pPr marL="571500" indent="-571500">
              <a:lnSpc>
                <a:spcPct val="90000"/>
              </a:lnSpc>
              <a:buClr>
                <a:srgbClr val="0000FF"/>
              </a:buClr>
              <a:buSzTx/>
              <a:buFont typeface="Wingdings" panose="05000000000000000000" pitchFamily="2" charset="2"/>
              <a:buNone/>
            </a:pPr>
            <a:r>
              <a:rPr lang="it-IT" altLang="it-IT" sz="2000"/>
              <a:t>         </a:t>
            </a:r>
            <a:r>
              <a:rPr lang="it-IT" altLang="it-IT" sz="1800" b="1">
                <a:solidFill>
                  <a:srgbClr val="0000FF"/>
                </a:solidFill>
              </a:rPr>
              <a:t>1- personale collocato fuori ruolo e già utilizzato in altri compiti;</a:t>
            </a:r>
          </a:p>
          <a:p>
            <a:pPr marL="571500" indent="-571500">
              <a:lnSpc>
                <a:spcPct val="90000"/>
              </a:lnSpc>
              <a:buClr>
                <a:srgbClr val="0000FF"/>
              </a:buClr>
              <a:buSzTx/>
              <a:buFont typeface="Wingdings" panose="05000000000000000000" pitchFamily="2" charset="2"/>
              <a:buNone/>
            </a:pPr>
            <a:r>
              <a:rPr lang="it-IT" altLang="it-IT" sz="1800" b="1">
                <a:solidFill>
                  <a:srgbClr val="0000FF"/>
                </a:solidFill>
              </a:rPr>
              <a:t>          2- personale che viene riconosciuto inidoneo dopo la stipula   </a:t>
            </a:r>
          </a:p>
          <a:p>
            <a:pPr marL="571500" indent="-571500">
              <a:lnSpc>
                <a:spcPct val="90000"/>
              </a:lnSpc>
              <a:buClr>
                <a:srgbClr val="0000FF"/>
              </a:buClr>
              <a:buSzTx/>
              <a:buFont typeface="Wingdings" panose="05000000000000000000" pitchFamily="2" charset="2"/>
              <a:buNone/>
            </a:pPr>
            <a:r>
              <a:rPr lang="it-IT" altLang="it-IT" sz="1800" b="1">
                <a:solidFill>
                  <a:srgbClr val="0000FF"/>
                </a:solidFill>
              </a:rPr>
              <a:t>              del   CCNL;</a:t>
            </a:r>
          </a:p>
          <a:p>
            <a:pPr marL="571500" indent="-571500">
              <a:lnSpc>
                <a:spcPct val="90000"/>
              </a:lnSpc>
              <a:buClr>
                <a:srgbClr val="0000FF"/>
              </a:buClr>
              <a:buSzTx/>
              <a:buFont typeface="Wingdings" panose="05000000000000000000" pitchFamily="2" charset="2"/>
              <a:buNone/>
            </a:pPr>
            <a:r>
              <a:rPr lang="it-IT" altLang="it-IT" sz="1800" b="1">
                <a:solidFill>
                  <a:srgbClr val="0000FF"/>
                </a:solidFill>
              </a:rPr>
              <a:t>          3- personale che viene riconosciuto temporaneamente  </a:t>
            </a:r>
          </a:p>
          <a:p>
            <a:pPr marL="571500" indent="-571500">
              <a:lnSpc>
                <a:spcPct val="90000"/>
              </a:lnSpc>
              <a:buSzTx/>
              <a:buFont typeface="Wingdings" panose="05000000000000000000" pitchFamily="2" charset="2"/>
              <a:buNone/>
            </a:pPr>
            <a:r>
              <a:rPr lang="it-IT" altLang="it-IT" sz="1800" b="1">
                <a:solidFill>
                  <a:srgbClr val="0000FF"/>
                </a:solidFill>
              </a:rPr>
              <a:t>             inidoneo.</a:t>
            </a:r>
          </a:p>
        </p:txBody>
      </p:sp>
    </p:spTree>
    <p:extLst>
      <p:ext uri="{BB962C8B-B14F-4D97-AF65-F5344CB8AC3E}">
        <p14:creationId xmlns:p14="http://schemas.microsoft.com/office/powerpoint/2010/main" val="32200478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4F4DF3C-F790-4AD9-9903-AC512C05F082}" type="slidenum">
              <a:rPr kumimoji="0" lang="it-IT" alt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114</a:t>
            </a:fld>
            <a:endParaRPr kumimoji="0" lang="it-IT" alt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2"/>
          <p:cNvSpPr>
            <a:spLocks noGrp="1" noChangeArrowheads="1"/>
          </p:cNvSpPr>
          <p:nvPr>
            <p:ph type="title"/>
          </p:nvPr>
        </p:nvSpPr>
        <p:spPr/>
        <p:txBody>
          <a:bodyPr/>
          <a:lstStyle/>
          <a:p>
            <a:pPr algn="ctr"/>
            <a:r>
              <a:rPr lang="it-IT" altLang="it-IT"/>
              <a:t>1</a:t>
            </a:r>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2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Rectangle 3"/>
          <p:cNvSpPr>
            <a:spLocks noGrp="1" noChangeArrowheads="1"/>
          </p:cNvSpPr>
          <p:nvPr>
            <p:ph type="body" idx="1"/>
          </p:nvPr>
        </p:nvSpPr>
        <p:spPr>
          <a:xfrm>
            <a:off x="1066800" y="1600200"/>
            <a:ext cx="7620000" cy="4530725"/>
          </a:xfrm>
        </p:spPr>
        <p:txBody>
          <a:bodyPr/>
          <a:lstStyle/>
          <a:p>
            <a:pPr>
              <a:buClr>
                <a:srgbClr val="0000FF"/>
              </a:buClr>
            </a:pPr>
            <a:r>
              <a:rPr lang="it-IT" altLang="it-IT" sz="2600" b="1" i="1"/>
              <a:t>Personale Docente ed educativo già utilizzato in altri compiti </a:t>
            </a:r>
            <a:br>
              <a:rPr lang="it-IT" altLang="it-IT" sz="2600" b="1" i="1"/>
            </a:br>
            <a:r>
              <a:rPr lang="it-IT" altLang="it-IT" sz="2600"/>
              <a:t>Il personale docente ed educativo che è già utilizzato in altri compiti, viene confermato nell'utilizzazione in corso ed iscritto nel ruolo ad esaurimento.</a:t>
            </a:r>
          </a:p>
          <a:p>
            <a:pPr>
              <a:buClr>
                <a:srgbClr val="0000FF"/>
              </a:buClr>
            </a:pPr>
            <a:r>
              <a:rPr lang="it-IT" altLang="it-IT" sz="2600"/>
              <a:t>AI momento dell'attivazione delle procedure previste dalla finanziaria 2008, potrà rinunciare alla mobilità intercompartimentale ed essere dispensato dal servizio per motivi di salute.</a:t>
            </a:r>
          </a:p>
        </p:txBody>
      </p:sp>
    </p:spTree>
    <p:extLst>
      <p:ext uri="{BB962C8B-B14F-4D97-AF65-F5344CB8AC3E}">
        <p14:creationId xmlns:p14="http://schemas.microsoft.com/office/powerpoint/2010/main" val="3407938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E2DC723-9955-4149-A610-FF4E7B9A6263}" type="slidenum">
              <a:rPr kumimoji="0" lang="it-IT" alt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115</a:t>
            </a:fld>
            <a:endParaRPr kumimoji="0" lang="it-IT" alt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Rectangle 2"/>
          <p:cNvSpPr>
            <a:spLocks noGrp="1" noChangeArrowheads="1"/>
          </p:cNvSpPr>
          <p:nvPr>
            <p:ph type="title"/>
          </p:nvPr>
        </p:nvSpPr>
        <p:spPr/>
        <p:txBody>
          <a:bodyPr/>
          <a:lstStyle/>
          <a:p>
            <a:pPr algn="ctr"/>
            <a:r>
              <a:rPr lang="it-IT" altLang="it-IT"/>
              <a:t>2</a:t>
            </a:r>
          </a:p>
        </p:txBody>
      </p:sp>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2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3"/>
          <p:cNvSpPr>
            <a:spLocks noGrp="1" noChangeArrowheads="1"/>
          </p:cNvSpPr>
          <p:nvPr>
            <p:ph type="body" idx="1"/>
          </p:nvPr>
        </p:nvSpPr>
        <p:spPr>
          <a:xfrm>
            <a:off x="1066800" y="1143000"/>
            <a:ext cx="7620000" cy="5486400"/>
          </a:xfrm>
        </p:spPr>
        <p:txBody>
          <a:bodyPr/>
          <a:lstStyle/>
          <a:p>
            <a:pPr>
              <a:lnSpc>
                <a:spcPct val="90000"/>
              </a:lnSpc>
              <a:buClr>
                <a:srgbClr val="0000FF"/>
              </a:buClr>
            </a:pPr>
            <a:r>
              <a:rPr lang="it-IT" altLang="it-IT" sz="2000" b="1" i="1"/>
              <a:t>Personale docente ed educativo che viene riconosciuto inidoneo</a:t>
            </a:r>
            <a:r>
              <a:rPr lang="it-IT" altLang="it-IT" sz="2000"/>
              <a:t> </a:t>
            </a:r>
            <a:br>
              <a:rPr lang="it-IT" altLang="it-IT" sz="2000"/>
            </a:br>
            <a:r>
              <a:rPr lang="it-IT" altLang="it-IT" sz="2000" b="1" u="sng">
                <a:effectLst>
                  <a:outerShdw blurRad="38100" dist="38100" dir="2700000" algn="tl">
                    <a:srgbClr val="C0C0C0"/>
                  </a:outerShdw>
                </a:effectLst>
              </a:rPr>
              <a:t>dopo la stipula del CCNL</a:t>
            </a:r>
          </a:p>
          <a:p>
            <a:pPr>
              <a:lnSpc>
                <a:spcPct val="90000"/>
              </a:lnSpc>
              <a:buClr>
                <a:srgbClr val="0000FF"/>
              </a:buClr>
            </a:pPr>
            <a:r>
              <a:rPr lang="it-IT" altLang="it-IT" sz="2000"/>
              <a:t>Il personale che viene riconosciuto permanentemente inidoneo per motivi di salute allo svolgimento della propria funzione, può chiedere di:</a:t>
            </a:r>
          </a:p>
          <a:p>
            <a:pPr>
              <a:lnSpc>
                <a:spcPct val="90000"/>
              </a:lnSpc>
              <a:buClr>
                <a:srgbClr val="0000FF"/>
              </a:buClr>
              <a:buFont typeface="Wingdings" panose="05000000000000000000" pitchFamily="2" charset="2"/>
              <a:buNone/>
            </a:pPr>
            <a:endParaRPr lang="it-IT" altLang="it-IT" sz="2000"/>
          </a:p>
          <a:p>
            <a:pPr>
              <a:lnSpc>
                <a:spcPct val="90000"/>
              </a:lnSpc>
              <a:buClr>
                <a:srgbClr val="0000FF"/>
              </a:buClr>
            </a:pPr>
            <a:r>
              <a:rPr lang="it-IT" altLang="it-IT" sz="2000"/>
              <a:t>essere utilizzato in altri compiti, prioritariamente nell'ambito del comparto scuola. A tal fine sottoscrive un nuovo contratto individuale di lavoro e, nelle more dell'attivazione della procedura di mobilità, è iscritto nel ruolo ad esaurimento;</a:t>
            </a:r>
          </a:p>
          <a:p>
            <a:pPr>
              <a:lnSpc>
                <a:spcPct val="90000"/>
              </a:lnSpc>
              <a:buClr>
                <a:srgbClr val="0000FF"/>
              </a:buClr>
              <a:buFont typeface="Wingdings" panose="05000000000000000000" pitchFamily="2" charset="2"/>
              <a:buNone/>
            </a:pPr>
            <a:endParaRPr lang="it-IT" altLang="it-IT" sz="2000"/>
          </a:p>
          <a:p>
            <a:pPr>
              <a:lnSpc>
                <a:spcPct val="90000"/>
              </a:lnSpc>
              <a:buClr>
                <a:srgbClr val="0000FF"/>
              </a:buClr>
            </a:pPr>
            <a:r>
              <a:rPr lang="it-IT" altLang="it-IT" sz="2000"/>
              <a:t>essere dispensato dal servizio per motivi di salute.</a:t>
            </a:r>
          </a:p>
          <a:p>
            <a:pPr>
              <a:lnSpc>
                <a:spcPct val="90000"/>
              </a:lnSpc>
              <a:buClr>
                <a:srgbClr val="0000FF"/>
              </a:buClr>
              <a:buFont typeface="Wingdings" panose="05000000000000000000" pitchFamily="2" charset="2"/>
              <a:buNone/>
            </a:pPr>
            <a:endParaRPr lang="it-IT" altLang="it-IT" sz="2000"/>
          </a:p>
          <a:p>
            <a:pPr>
              <a:lnSpc>
                <a:spcPct val="90000"/>
              </a:lnSpc>
              <a:buClr>
                <a:srgbClr val="0000FF"/>
              </a:buClr>
            </a:pPr>
            <a:r>
              <a:rPr lang="it-IT" altLang="it-IT" sz="2000"/>
              <a:t>Il posto che si rende vacante o disponibile in corso d'anno è coperto sulla base delle disposizioni vigenti sulle supplenze.</a:t>
            </a:r>
          </a:p>
        </p:txBody>
      </p:sp>
    </p:spTree>
    <p:extLst>
      <p:ext uri="{BB962C8B-B14F-4D97-AF65-F5344CB8AC3E}">
        <p14:creationId xmlns:p14="http://schemas.microsoft.com/office/powerpoint/2010/main" val="14296355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738FE3B-D5F0-4592-A49A-45BA2A528790}" type="slidenum">
              <a:rPr kumimoji="0" lang="it-IT" alt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116</a:t>
            </a:fld>
            <a:endParaRPr kumimoji="0" lang="it-IT" alt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4" name="Rectangle 2"/>
          <p:cNvSpPr>
            <a:spLocks noGrp="1" noChangeArrowheads="1"/>
          </p:cNvSpPr>
          <p:nvPr>
            <p:ph type="title"/>
          </p:nvPr>
        </p:nvSpPr>
        <p:spPr/>
        <p:txBody>
          <a:bodyPr/>
          <a:lstStyle/>
          <a:p>
            <a:pPr algn="ctr"/>
            <a:r>
              <a:rPr lang="it-IT" altLang="it-IT"/>
              <a:t>3</a:t>
            </a:r>
          </a:p>
        </p:txBody>
      </p:sp>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2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3"/>
          <p:cNvSpPr>
            <a:spLocks noGrp="1" noChangeArrowheads="1"/>
          </p:cNvSpPr>
          <p:nvPr>
            <p:ph type="body" idx="1"/>
          </p:nvPr>
        </p:nvSpPr>
        <p:spPr>
          <a:xfrm>
            <a:off x="990600" y="1600200"/>
            <a:ext cx="7696200" cy="4530725"/>
          </a:xfrm>
        </p:spPr>
        <p:txBody>
          <a:bodyPr/>
          <a:lstStyle/>
          <a:p>
            <a:pPr>
              <a:lnSpc>
                <a:spcPct val="90000"/>
              </a:lnSpc>
              <a:buClr>
                <a:srgbClr val="0000FF"/>
              </a:buClr>
            </a:pPr>
            <a:r>
              <a:rPr lang="it-IT" altLang="it-IT" sz="2100" b="1"/>
              <a:t>Personale Docente ed educativo che è riconosciuto temporaneamente inidoneo </a:t>
            </a:r>
            <a:br>
              <a:rPr lang="it-IT" altLang="it-IT" sz="2100" b="1"/>
            </a:br>
            <a:r>
              <a:rPr lang="it-IT" altLang="it-IT" sz="2100"/>
              <a:t>Il personale che viene riconosciuto temporaneamente inidoneo per motivi di salute può chiedere di essere utilizzato in altri compiti per la durata dell'inidoneità riconosciuta e conserva la titolarità della propria sede di servizio.</a:t>
            </a:r>
          </a:p>
          <a:p>
            <a:pPr>
              <a:lnSpc>
                <a:spcPct val="90000"/>
              </a:lnSpc>
              <a:buClr>
                <a:srgbClr val="0000FF"/>
              </a:buClr>
            </a:pPr>
            <a:r>
              <a:rPr lang="it-IT" altLang="it-IT" sz="2100"/>
              <a:t>La domanda può essere presentata in qualunque momento durante l'assenza per malattia purché entro 2 mesi dal termine del periodo di inidoneità temporanea e dei periodi massimi di assenza previsti dal CCNL 2007 (art.17, co. 1 e 2).</a:t>
            </a:r>
          </a:p>
          <a:p>
            <a:pPr>
              <a:lnSpc>
                <a:spcPct val="90000"/>
              </a:lnSpc>
              <a:buClr>
                <a:srgbClr val="0000FF"/>
              </a:buClr>
            </a:pPr>
            <a:r>
              <a:rPr lang="it-IT" altLang="it-IT" sz="2100"/>
              <a:t>Il posto che si rende disponibile in corso d'anno è coperto sulla base delle disposizioni vigenti sulle supplenze.</a:t>
            </a:r>
          </a:p>
        </p:txBody>
      </p:sp>
    </p:spTree>
    <p:extLst>
      <p:ext uri="{BB962C8B-B14F-4D97-AF65-F5344CB8AC3E}">
        <p14:creationId xmlns:p14="http://schemas.microsoft.com/office/powerpoint/2010/main" val="31247872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EB0DCDA-AF8E-4566-8DBE-F45C2E35D911}" type="slidenum">
              <a:rPr kumimoji="0" lang="it-IT" alt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117</a:t>
            </a:fld>
            <a:endParaRPr kumimoji="0" lang="it-IT" alt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2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8" name="Rectangle 2"/>
          <p:cNvSpPr>
            <a:spLocks noGrp="1" noChangeArrowheads="1"/>
          </p:cNvSpPr>
          <p:nvPr>
            <p:ph type="title"/>
          </p:nvPr>
        </p:nvSpPr>
        <p:spPr>
          <a:xfrm>
            <a:off x="457200" y="277813"/>
            <a:ext cx="8229600" cy="788987"/>
          </a:xfrm>
        </p:spPr>
        <p:txBody>
          <a:bodyPr/>
          <a:lstStyle/>
          <a:p>
            <a:pPr algn="ctr"/>
            <a:r>
              <a:rPr lang="it-IT" altLang="it-IT" sz="3700" b="1"/>
              <a:t>la legge finanziaria 2008</a:t>
            </a:r>
          </a:p>
        </p:txBody>
      </p:sp>
      <p:sp>
        <p:nvSpPr>
          <p:cNvPr id="29699" name="Rectangle 3"/>
          <p:cNvSpPr>
            <a:spLocks noGrp="1" noChangeArrowheads="1"/>
          </p:cNvSpPr>
          <p:nvPr>
            <p:ph type="body" idx="1"/>
          </p:nvPr>
        </p:nvSpPr>
        <p:spPr>
          <a:xfrm>
            <a:off x="914400" y="1219200"/>
            <a:ext cx="7772400" cy="5410200"/>
          </a:xfrm>
        </p:spPr>
        <p:txBody>
          <a:bodyPr/>
          <a:lstStyle/>
          <a:p>
            <a:pPr>
              <a:lnSpc>
                <a:spcPct val="90000"/>
              </a:lnSpc>
              <a:buClr>
                <a:srgbClr val="0000FF"/>
              </a:buClr>
            </a:pPr>
            <a:r>
              <a:rPr lang="it-IT" altLang="it-IT" sz="2100"/>
              <a:t>la legge finanziaria 2008 (art. 3, comma 127 della legge 24 dicembre 2007 n. 244), ha finalmente innovato il  quadro giuridico di riferimento superando di fatto le disposizioni contenute nella Finanziaria 2003.</a:t>
            </a:r>
          </a:p>
          <a:p>
            <a:pPr>
              <a:lnSpc>
                <a:spcPct val="90000"/>
              </a:lnSpc>
              <a:buClr>
                <a:srgbClr val="0000FF"/>
              </a:buClr>
              <a:buFont typeface="Wingdings" panose="05000000000000000000" pitchFamily="2" charset="2"/>
              <a:buNone/>
            </a:pPr>
            <a:endParaRPr lang="it-IT" altLang="it-IT" sz="800"/>
          </a:p>
          <a:p>
            <a:pPr>
              <a:lnSpc>
                <a:spcPct val="90000"/>
              </a:lnSpc>
              <a:buClr>
                <a:srgbClr val="0000FF"/>
              </a:buClr>
            </a:pPr>
            <a:r>
              <a:rPr lang="it-IT" altLang="it-IT" sz="2100"/>
              <a:t>Si prevede, infatti, che il personale docente ed educativo riconosciuto permanentemente inidoneo allo svolgimento delle proprie funzioni per motivi di salute è iscritto in uno speciale ruolo ad esaurimento, senza più alcun vincolo temporale, ai fini di una eventuale successiva mobilità, anche intercompartimentale, da disporre con gli strumenti e le modalità definiti ai commi 124 e 125 delle stesso articolo.</a:t>
            </a:r>
          </a:p>
          <a:p>
            <a:pPr>
              <a:lnSpc>
                <a:spcPct val="90000"/>
              </a:lnSpc>
              <a:buClr>
                <a:srgbClr val="0000FF"/>
              </a:buClr>
              <a:buFont typeface="Wingdings" panose="05000000000000000000" pitchFamily="2" charset="2"/>
              <a:buNone/>
            </a:pPr>
            <a:endParaRPr lang="it-IT" altLang="it-IT" sz="800"/>
          </a:p>
          <a:p>
            <a:pPr>
              <a:lnSpc>
                <a:spcPct val="90000"/>
              </a:lnSpc>
              <a:buClr>
                <a:srgbClr val="0000FF"/>
              </a:buClr>
            </a:pPr>
            <a:r>
              <a:rPr lang="it-IT" altLang="it-IT" sz="2100"/>
              <a:t>Tra le novità si evidenzia la possibilità di chiedere la dispensa dal servizio per motivi di salute da parte del personale attualmente già collocato fuori ruolo e utilizzato in altre funzioni. </a:t>
            </a:r>
          </a:p>
        </p:txBody>
      </p:sp>
    </p:spTree>
    <p:extLst>
      <p:ext uri="{BB962C8B-B14F-4D97-AF65-F5344CB8AC3E}">
        <p14:creationId xmlns:p14="http://schemas.microsoft.com/office/powerpoint/2010/main" val="190375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FDC2524-CC6C-48C3-8526-60E2EAD02456}" type="slidenum">
              <a:rPr kumimoji="0" lang="it-IT" alt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118</a:t>
            </a:fld>
            <a:endParaRPr kumimoji="0" lang="it-IT" alt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372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2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Rectangle 2"/>
          <p:cNvSpPr>
            <a:spLocks noGrp="1" noChangeArrowheads="1"/>
          </p:cNvSpPr>
          <p:nvPr>
            <p:ph type="title"/>
          </p:nvPr>
        </p:nvSpPr>
        <p:spPr/>
        <p:txBody>
          <a:bodyPr/>
          <a:lstStyle/>
          <a:p>
            <a:endParaRPr lang="it-IT" altLang="it-IT"/>
          </a:p>
        </p:txBody>
      </p:sp>
      <p:sp>
        <p:nvSpPr>
          <p:cNvPr id="34819" name="Rectangle 3"/>
          <p:cNvSpPr>
            <a:spLocks noGrp="1" noChangeArrowheads="1"/>
          </p:cNvSpPr>
          <p:nvPr>
            <p:ph type="body" idx="1"/>
          </p:nvPr>
        </p:nvSpPr>
        <p:spPr>
          <a:xfrm>
            <a:off x="1066800" y="1600200"/>
            <a:ext cx="7620000" cy="4953000"/>
          </a:xfrm>
        </p:spPr>
        <p:txBody>
          <a:bodyPr/>
          <a:lstStyle/>
          <a:p>
            <a:pPr>
              <a:buClr>
                <a:srgbClr val="0000FF"/>
              </a:buClr>
            </a:pPr>
            <a:r>
              <a:rPr lang="it-IT" altLang="it-IT" sz="2000"/>
              <a:t>A titolo esemplificativo il CCNL indica una serie di compiti relativi ad attività di supporto alle funzioni istituzionali della scuola, quali:</a:t>
            </a:r>
          </a:p>
          <a:p>
            <a:pPr>
              <a:buClr>
                <a:srgbClr val="0000FF"/>
              </a:buClr>
              <a:buFont typeface="Wingdings" panose="05000000000000000000" pitchFamily="2" charset="2"/>
              <a:buNone/>
            </a:pPr>
            <a:endParaRPr lang="it-IT" altLang="it-IT" sz="800"/>
          </a:p>
          <a:p>
            <a:pPr>
              <a:buClr>
                <a:srgbClr val="0000FF"/>
              </a:buClr>
            </a:pPr>
            <a:r>
              <a:rPr lang="it-IT" altLang="it-IT" sz="2000"/>
              <a:t>- servizio di biblioteca e documentazione, organizzazione di laboratori;</a:t>
            </a:r>
          </a:p>
          <a:p>
            <a:pPr>
              <a:buClr>
                <a:srgbClr val="0000FF"/>
              </a:buClr>
              <a:buFont typeface="Wingdings" panose="05000000000000000000" pitchFamily="2" charset="2"/>
              <a:buNone/>
            </a:pPr>
            <a:endParaRPr lang="it-IT" altLang="it-IT" sz="800"/>
          </a:p>
          <a:p>
            <a:pPr>
              <a:buClr>
                <a:srgbClr val="0000FF"/>
              </a:buClr>
            </a:pPr>
            <a:r>
              <a:rPr lang="it-IT" altLang="it-IT" sz="2000"/>
              <a:t>- supporti didattici ed educativi;</a:t>
            </a:r>
          </a:p>
          <a:p>
            <a:pPr>
              <a:buClr>
                <a:srgbClr val="0000FF"/>
              </a:buClr>
              <a:buFont typeface="Wingdings" panose="05000000000000000000" pitchFamily="2" charset="2"/>
              <a:buNone/>
            </a:pPr>
            <a:endParaRPr lang="it-IT" altLang="it-IT" sz="800"/>
          </a:p>
          <a:p>
            <a:pPr>
              <a:buClr>
                <a:srgbClr val="0000FF"/>
              </a:buClr>
            </a:pPr>
            <a:r>
              <a:rPr lang="it-IT" altLang="it-IT" sz="2000"/>
              <a:t>- supporto nell'utilizzo degli audiovisivi e delle nuove tecnologie informatiche;</a:t>
            </a:r>
          </a:p>
          <a:p>
            <a:pPr>
              <a:buClr>
                <a:srgbClr val="0000FF"/>
              </a:buClr>
              <a:buFont typeface="Wingdings" panose="05000000000000000000" pitchFamily="2" charset="2"/>
              <a:buNone/>
            </a:pPr>
            <a:endParaRPr lang="it-IT" altLang="it-IT" sz="800"/>
          </a:p>
          <a:p>
            <a:pPr>
              <a:buClr>
                <a:srgbClr val="0000FF"/>
              </a:buClr>
            </a:pPr>
            <a:r>
              <a:rPr lang="it-IT" altLang="it-IT" sz="2000"/>
              <a:t>- attività relative al funzionamento degli organi collegiali, dei servizi amministrativi e ogni altra attività deliberata nell'ambito del POF.</a:t>
            </a:r>
          </a:p>
        </p:txBody>
      </p:sp>
    </p:spTree>
    <p:extLst>
      <p:ext uri="{BB962C8B-B14F-4D97-AF65-F5344CB8AC3E}">
        <p14:creationId xmlns:p14="http://schemas.microsoft.com/office/powerpoint/2010/main" val="22465826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ttangolo 3"/>
          <p:cNvSpPr/>
          <p:nvPr/>
        </p:nvSpPr>
        <p:spPr>
          <a:xfrm>
            <a:off x="0" y="-984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23" name="Titolo 1"/>
          <p:cNvSpPr txBox="1">
            <a:spLocks noGrp="1"/>
          </p:cNvSpPr>
          <p:nvPr>
            <p:ph type="ctrTitle"/>
          </p:nvPr>
        </p:nvSpPr>
        <p:spPr>
          <a:xfrm>
            <a:off x="2643519" y="106800"/>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324" name="Sottotitolo 2"/>
          <p:cNvSpPr txBox="1">
            <a:spLocks noGrp="1"/>
          </p:cNvSpPr>
          <p:nvPr>
            <p:ph type="subTitle" idx="1"/>
          </p:nvPr>
        </p:nvSpPr>
        <p:spPr>
          <a:xfrm>
            <a:off x="1691148" y="1696032"/>
            <a:ext cx="5761703" cy="796871"/>
          </a:xfrm>
          <a:prstGeom prst="rect">
            <a:avLst/>
          </a:prstGeom>
          <a:noFill/>
          <a:ln>
            <a:solidFill>
              <a:srgbClr val="FF0000"/>
            </a:solidFill>
          </a:ln>
        </p:spPr>
        <p:txBody>
          <a:bodyPr>
            <a:normAutofit fontScale="25000" lnSpcReduction="20000"/>
          </a:bodyPr>
          <a:lstStyle/>
          <a:p>
            <a:endParaRPr dirty="0"/>
          </a:p>
          <a:p>
            <a:pPr>
              <a:spcBef>
                <a:spcPts val="1300"/>
              </a:spcBef>
              <a:defRPr sz="5500">
                <a:solidFill>
                  <a:srgbClr val="1F497D"/>
                </a:solidFill>
              </a:defRPr>
            </a:pPr>
            <a:r>
              <a:rPr lang="it-IT" b="1" dirty="0">
                <a:solidFill>
                  <a:srgbClr val="C00000"/>
                </a:solidFill>
              </a:rPr>
              <a:t>RESPONSABILITA’ PROFESSIONALE DEI MEDICI COMPONENTI DELLE CMV</a:t>
            </a:r>
            <a:r>
              <a:rPr b="1" dirty="0">
                <a:solidFill>
                  <a:srgbClr val="C00000"/>
                </a:solidFill>
              </a:rPr>
              <a:t> </a:t>
            </a:r>
          </a:p>
        </p:txBody>
      </p:sp>
      <p:pic>
        <p:nvPicPr>
          <p:cNvPr id="325"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26"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8" name="Sottotitolo 2">
            <a:extLst>
              <a:ext uri="{FF2B5EF4-FFF2-40B4-BE49-F238E27FC236}">
                <a16:creationId xmlns:a16="http://schemas.microsoft.com/office/drawing/2014/main" id="{EED7DCEE-EA4C-479F-9BBA-6473A0CE9AFB}"/>
              </a:ext>
            </a:extLst>
          </p:cNvPr>
          <p:cNvSpPr txBox="1">
            <a:spLocks/>
          </p:cNvSpPr>
          <p:nvPr/>
        </p:nvSpPr>
        <p:spPr>
          <a:xfrm>
            <a:off x="457513" y="3402959"/>
            <a:ext cx="8390423" cy="1360681"/>
          </a:xfrm>
          <a:prstGeom prst="rect">
            <a:avLst/>
          </a:prstGeom>
          <a:noFill/>
          <a:ln w="12700">
            <a:solidFill>
              <a:srgbClr val="002060"/>
            </a:solidFill>
            <a:miter lim="400000"/>
          </a:ln>
          <a:extLst>
            <a:ext uri="{C572A759-6A51-4108-AA02-DFA0A04FC94B}">
              <ma14:wrappingTextBoxFlag xmlns="" xmlns:ma14="http://schemas.microsoft.com/office/mac/drawingml/2011/main" val="1"/>
            </a:ext>
          </a:extLst>
        </p:spPr>
        <p:txBody>
          <a:bodyPr lIns="45719" rIns="45719" anchor="t">
            <a:normAutofit fontScale="25000" lnSpcReduction="20000"/>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700"/>
              </a:spcBef>
              <a:spcAft>
                <a:spcPts val="0"/>
              </a:spcAft>
              <a:buClrTx/>
              <a:buSzTx/>
              <a:buFontTx/>
              <a:buNone/>
              <a:tabLst/>
              <a:defRPr/>
            </a:pPr>
            <a:endParaRPr kumimoji="0" lang="it-IT" sz="3200"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ctr" defTabSz="914400" rtl="0" eaLnBrk="1" fontAlgn="auto" latinLnBrk="0" hangingPunct="1">
              <a:lnSpc>
                <a:spcPct val="100000"/>
              </a:lnSpc>
              <a:spcBef>
                <a:spcPts val="1300"/>
              </a:spcBef>
              <a:spcAft>
                <a:spcPts val="0"/>
              </a:spcAft>
              <a:buClrTx/>
              <a:buSzTx/>
              <a:buFontTx/>
              <a:buNone/>
              <a:tabLst/>
              <a:defRPr sz="5500">
                <a:solidFill>
                  <a:srgbClr val="1F497D"/>
                </a:solidFill>
              </a:defRPr>
            </a:pPr>
            <a:r>
              <a:rPr kumimoji="0" lang="it-IT" sz="7200" b="1" i="0" u="none" strike="noStrike" kern="0" cap="none" spc="0" normalizeH="0" baseline="0" noProof="0" dirty="0">
                <a:ln>
                  <a:noFill/>
                </a:ln>
                <a:solidFill>
                  <a:srgbClr val="1F497D"/>
                </a:solidFill>
                <a:effectLst/>
                <a:uLnTx/>
                <a:uFillTx/>
                <a:latin typeface="Calibri"/>
                <a:cs typeface="Calibri"/>
                <a:sym typeface="Calibri"/>
              </a:rPr>
              <a:t>Legge</a:t>
            </a:r>
            <a:r>
              <a:rPr kumimoji="0" lang="it-IT" sz="7200" b="0" i="0" u="none" strike="noStrike" kern="0" cap="none" spc="0" normalizeH="0" baseline="0" noProof="0" dirty="0">
                <a:ln>
                  <a:noFill/>
                </a:ln>
                <a:solidFill>
                  <a:srgbClr val="1F497D"/>
                </a:solidFill>
                <a:effectLst/>
                <a:uLnTx/>
                <a:uFillTx/>
                <a:latin typeface="Calibri"/>
                <a:cs typeface="Calibri"/>
                <a:sym typeface="Calibri"/>
              </a:rPr>
              <a:t> n. 24 dell'8 marzo 2017 (cd. </a:t>
            </a:r>
            <a:r>
              <a:rPr kumimoji="0" lang="it-IT" sz="7200" b="1" i="0" u="none" strike="noStrike" kern="0" cap="none" spc="0" normalizeH="0" baseline="0" noProof="0" dirty="0">
                <a:ln>
                  <a:noFill/>
                </a:ln>
                <a:solidFill>
                  <a:srgbClr val="1F497D"/>
                </a:solidFill>
                <a:effectLst/>
                <a:uLnTx/>
                <a:uFillTx/>
                <a:latin typeface="Calibri"/>
                <a:cs typeface="Calibri"/>
                <a:sym typeface="Calibri"/>
              </a:rPr>
              <a:t>legge</a:t>
            </a:r>
            <a:r>
              <a:rPr kumimoji="0" lang="it-IT" sz="7200" b="0" i="0" u="none" strike="noStrike" kern="0" cap="none" spc="0" normalizeH="0" baseline="0" noProof="0" dirty="0">
                <a:ln>
                  <a:noFill/>
                </a:ln>
                <a:solidFill>
                  <a:srgbClr val="1F497D"/>
                </a:solidFill>
                <a:effectLst/>
                <a:uLnTx/>
                <a:uFillTx/>
                <a:latin typeface="Calibri"/>
                <a:cs typeface="Calibri"/>
                <a:sym typeface="Calibri"/>
              </a:rPr>
              <a:t> “</a:t>
            </a:r>
            <a:r>
              <a:rPr kumimoji="0" lang="it-IT" sz="7200" b="1" i="0" u="none" strike="noStrike" kern="0" cap="none" spc="0" normalizeH="0" baseline="0" noProof="0" dirty="0">
                <a:ln>
                  <a:noFill/>
                </a:ln>
                <a:solidFill>
                  <a:srgbClr val="1F497D"/>
                </a:solidFill>
                <a:effectLst/>
                <a:uLnTx/>
                <a:uFillTx/>
                <a:latin typeface="Calibri"/>
                <a:cs typeface="Calibri"/>
                <a:sym typeface="Calibri"/>
              </a:rPr>
              <a:t>Gelli</a:t>
            </a:r>
            <a:r>
              <a:rPr kumimoji="0" lang="it-IT" sz="7200" b="0" i="0" u="none" strike="noStrike" kern="0" cap="none" spc="0" normalizeH="0" baseline="0" noProof="0" dirty="0">
                <a:ln>
                  <a:noFill/>
                </a:ln>
                <a:solidFill>
                  <a:srgbClr val="1F497D"/>
                </a:solidFill>
                <a:effectLst/>
                <a:uLnTx/>
                <a:uFillTx/>
                <a:latin typeface="Calibri"/>
                <a:cs typeface="Calibri"/>
                <a:sym typeface="Calibri"/>
              </a:rPr>
              <a:t>-</a:t>
            </a:r>
            <a:r>
              <a:rPr kumimoji="0" lang="it-IT" sz="7200" b="1" i="0" u="none" strike="noStrike" kern="0" cap="none" spc="0" normalizeH="0" baseline="0" noProof="0" dirty="0">
                <a:ln>
                  <a:noFill/>
                </a:ln>
                <a:solidFill>
                  <a:srgbClr val="1F497D"/>
                </a:solidFill>
                <a:effectLst/>
                <a:uLnTx/>
                <a:uFillTx/>
                <a:latin typeface="Calibri"/>
                <a:cs typeface="Calibri"/>
                <a:sym typeface="Calibri"/>
              </a:rPr>
              <a:t>Bianco</a:t>
            </a:r>
            <a:r>
              <a:rPr kumimoji="0" lang="it-IT" sz="7200" b="0" i="0" u="none" strike="noStrike" kern="0" cap="none" spc="0" normalizeH="0" baseline="0" noProof="0" dirty="0">
                <a:ln>
                  <a:noFill/>
                </a:ln>
                <a:solidFill>
                  <a:srgbClr val="1F497D"/>
                </a:solidFill>
                <a:effectLst/>
                <a:uLnTx/>
                <a:uFillTx/>
                <a:latin typeface="Calibri"/>
                <a:cs typeface="Calibri"/>
                <a:sym typeface="Calibri"/>
              </a:rPr>
              <a:t>”)</a:t>
            </a:r>
          </a:p>
          <a:p>
            <a:pPr marL="0" marR="0" lvl="0" indent="0" algn="ctr" defTabSz="914400" rtl="0" eaLnBrk="1" fontAlgn="auto" latinLnBrk="0" hangingPunct="0">
              <a:lnSpc>
                <a:spcPct val="100000"/>
              </a:lnSpc>
              <a:spcBef>
                <a:spcPts val="700"/>
              </a:spcBef>
              <a:spcAft>
                <a:spcPts val="0"/>
              </a:spcAft>
              <a:buClrTx/>
              <a:buSzTx/>
              <a:buFontTx/>
              <a:buNone/>
              <a:tabLst/>
              <a:defRPr/>
            </a:pPr>
            <a:r>
              <a:rPr kumimoji="0" lang="it-IT" sz="7200" b="1" i="0" u="none" strike="noStrike" kern="0" cap="none" spc="0" normalizeH="0" baseline="0" noProof="0" dirty="0">
                <a:ln>
                  <a:noFill/>
                </a:ln>
                <a:solidFill>
                  <a:srgbClr val="000000"/>
                </a:solidFill>
                <a:effectLst/>
                <a:uLnTx/>
                <a:uFillTx/>
                <a:latin typeface="Calibri"/>
                <a:cs typeface="Calibri"/>
                <a:sym typeface="Calibri"/>
              </a:rPr>
              <a:t>Art. 5</a:t>
            </a:r>
          </a:p>
          <a:p>
            <a:pPr marL="0" marR="0" lvl="0" indent="0" algn="ctr" defTabSz="914400" rtl="0" eaLnBrk="1" fontAlgn="auto" latinLnBrk="0" hangingPunct="0">
              <a:lnSpc>
                <a:spcPct val="100000"/>
              </a:lnSpc>
              <a:spcBef>
                <a:spcPts val="700"/>
              </a:spcBef>
              <a:spcAft>
                <a:spcPts val="0"/>
              </a:spcAft>
              <a:buClrTx/>
              <a:buSzTx/>
              <a:buFontTx/>
              <a:buNone/>
              <a:tabLst/>
              <a:defRPr/>
            </a:pPr>
            <a:r>
              <a:rPr kumimoji="0" lang="it-IT" sz="7200" b="1" i="0" u="none" strike="noStrike" kern="0" cap="none" spc="0" normalizeH="0" baseline="0" noProof="0" dirty="0">
                <a:ln>
                  <a:noFill/>
                </a:ln>
                <a:solidFill>
                  <a:srgbClr val="000000"/>
                </a:solidFill>
                <a:effectLst/>
                <a:uLnTx/>
                <a:uFillTx/>
                <a:latin typeface="Calibri"/>
                <a:cs typeface="Calibri"/>
                <a:sym typeface="Calibri"/>
              </a:rPr>
              <a:t>Buone pratiche clinico-assistenziali e raccomandazioni previste dalle linee guida</a:t>
            </a:r>
          </a:p>
          <a:p>
            <a:pPr marL="0" marR="0" lvl="0" indent="0" algn="ctr" defTabSz="914400" rtl="0" eaLnBrk="1" fontAlgn="auto" latinLnBrk="0" hangingPunct="1">
              <a:lnSpc>
                <a:spcPct val="100000"/>
              </a:lnSpc>
              <a:spcBef>
                <a:spcPts val="1300"/>
              </a:spcBef>
              <a:spcAft>
                <a:spcPts val="0"/>
              </a:spcAft>
              <a:buClrTx/>
              <a:buSzTx/>
              <a:buFontTx/>
              <a:buNone/>
              <a:tabLst/>
              <a:defRPr sz="5500">
                <a:solidFill>
                  <a:srgbClr val="1F497D"/>
                </a:solidFill>
              </a:defRPr>
            </a:pPr>
            <a:endParaRPr kumimoji="0" lang="it-IT" sz="2500" b="0" i="0" u="none" strike="noStrike" kern="0" cap="none" spc="0" normalizeH="0" baseline="0" noProof="0" dirty="0">
              <a:ln>
                <a:noFill/>
              </a:ln>
              <a:solidFill>
                <a:srgbClr val="1F497D"/>
              </a:solidFill>
              <a:effectLst/>
              <a:uLnTx/>
              <a:uFillTx/>
              <a:latin typeface="Calibri"/>
              <a:cs typeface="Calibri"/>
              <a:sym typeface="Calibri"/>
            </a:endParaRPr>
          </a:p>
        </p:txBody>
      </p:sp>
      <p:pic>
        <p:nvPicPr>
          <p:cNvPr id="4" name="Immagine 3">
            <a:extLst>
              <a:ext uri="{FF2B5EF4-FFF2-40B4-BE49-F238E27FC236}">
                <a16:creationId xmlns:a16="http://schemas.microsoft.com/office/drawing/2014/main" id="{CD9E181A-59DE-4132-809C-4B313954F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494" y="5065475"/>
            <a:ext cx="1155419" cy="1167862"/>
          </a:xfrm>
          <a:prstGeom prst="rect">
            <a:avLst/>
          </a:prstGeom>
        </p:spPr>
      </p:pic>
      <p:sp>
        <p:nvSpPr>
          <p:cNvPr id="5" name="Ovale 4">
            <a:extLst>
              <a:ext uri="{FF2B5EF4-FFF2-40B4-BE49-F238E27FC236}">
                <a16:creationId xmlns:a16="http://schemas.microsoft.com/office/drawing/2014/main" id="{6C6B2259-8D34-4737-A095-2602D078BE56}"/>
              </a:ext>
            </a:extLst>
          </p:cNvPr>
          <p:cNvSpPr/>
          <p:nvPr/>
        </p:nvSpPr>
        <p:spPr>
          <a:xfrm>
            <a:off x="609599" y="5324476"/>
            <a:ext cx="3097161" cy="90886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cs typeface="Calibri"/>
                <a:sym typeface="Calibri"/>
              </a:rPr>
              <a:t>LEGGI</a:t>
            </a:r>
            <a:endParaRPr kumimoji="0" lang="it-IT" sz="1800" b="0" i="0" u="none" strike="noStrike" kern="0" cap="none" spc="0" normalizeH="0" baseline="0" noProof="0" dirty="0">
              <a:ln>
                <a:noFill/>
              </a:ln>
              <a:solidFill>
                <a:srgbClr val="000000"/>
              </a:solidFill>
              <a:effectLst/>
              <a:uLnTx/>
              <a:uFillTx/>
              <a:latin typeface="Calibri"/>
              <a:ea typeface="+mn-ea"/>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ea typeface="+mn-ea"/>
                <a:cs typeface="Calibri"/>
                <a:sym typeface="Calibri"/>
              </a:rPr>
              <a:t>LINEE GUIDA</a:t>
            </a:r>
          </a:p>
        </p:txBody>
      </p:sp>
      <p:sp>
        <p:nvSpPr>
          <p:cNvPr id="12" name="Ovale 11">
            <a:extLst>
              <a:ext uri="{FF2B5EF4-FFF2-40B4-BE49-F238E27FC236}">
                <a16:creationId xmlns:a16="http://schemas.microsoft.com/office/drawing/2014/main" id="{A8555DFD-52D1-444F-8402-13F5CAC1F3F0}"/>
              </a:ext>
            </a:extLst>
          </p:cNvPr>
          <p:cNvSpPr/>
          <p:nvPr/>
        </p:nvSpPr>
        <p:spPr>
          <a:xfrm>
            <a:off x="5585647" y="4803638"/>
            <a:ext cx="3097161" cy="1947562"/>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cs typeface="Calibri"/>
                <a:sym typeface="Calibri"/>
              </a:rPr>
              <a:t>Circolati MEF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000000"/>
                </a:solidFill>
                <a:effectLst/>
                <a:uLnTx/>
                <a:uFillTx/>
                <a:latin typeface="Calibri"/>
                <a:cs typeface="Calibri"/>
                <a:sym typeface="Calibri"/>
              </a:rPr>
              <a:t>n. 978; n. 972; n. 981</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00000"/>
                </a:solidFill>
                <a:effectLst/>
                <a:uLnTx/>
                <a:uFillTx/>
                <a:latin typeface="Calibri"/>
                <a:ea typeface="+mn-ea"/>
                <a:cs typeface="Calibri"/>
                <a:sym typeface="Calibri"/>
              </a:rPr>
              <a:t>«Linee guida in tema di </a:t>
            </a:r>
            <a:r>
              <a:rPr kumimoji="0" lang="it-IT" sz="1200" b="0" i="0" u="none" strike="noStrike" kern="0" cap="none" spc="0" normalizeH="0" baseline="0" noProof="0" dirty="0" err="1">
                <a:ln>
                  <a:noFill/>
                </a:ln>
                <a:solidFill>
                  <a:srgbClr val="000000"/>
                </a:solidFill>
                <a:effectLst/>
                <a:uLnTx/>
                <a:uFillTx/>
                <a:latin typeface="Calibri"/>
                <a:ea typeface="+mn-ea"/>
                <a:cs typeface="Calibri"/>
                <a:sym typeface="Calibri"/>
              </a:rPr>
              <a:t>idonetià</a:t>
            </a:r>
            <a:r>
              <a:rPr kumimoji="0" lang="it-IT" sz="1200" b="0" i="0" u="none" strike="noStrike" kern="0" cap="none" spc="0" normalizeH="0" baseline="0" noProof="0" dirty="0">
                <a:ln>
                  <a:noFill/>
                </a:ln>
                <a:solidFill>
                  <a:srgbClr val="000000"/>
                </a:solidFill>
                <a:effectLst/>
                <a:uLnTx/>
                <a:uFillTx/>
                <a:latin typeface="Calibri"/>
                <a:ea typeface="+mn-ea"/>
                <a:cs typeface="Calibri"/>
                <a:sym typeface="Calibri"/>
              </a:rPr>
              <a:t> al servizio ed altre forme di inabilità dei dipendenti civili dello stato…..»</a:t>
            </a:r>
          </a:p>
        </p:txBody>
      </p:sp>
      <p:pic>
        <p:nvPicPr>
          <p:cNvPr id="7" name="Immagine 6">
            <a:extLst>
              <a:ext uri="{FF2B5EF4-FFF2-40B4-BE49-F238E27FC236}">
                <a16:creationId xmlns:a16="http://schemas.microsoft.com/office/drawing/2014/main" id="{FCA0EBBC-0154-4D88-AE09-0D1E49F0A8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9242" y="2542062"/>
            <a:ext cx="1386963" cy="798415"/>
          </a:xfrm>
          <a:prstGeom prst="rect">
            <a:avLst/>
          </a:prstGeom>
        </p:spPr>
      </p:pic>
      <p:sp>
        <p:nvSpPr>
          <p:cNvPr id="2" name="Segnaposto numero diapositiva 1">
            <a:extLst>
              <a:ext uri="{FF2B5EF4-FFF2-40B4-BE49-F238E27FC236}">
                <a16:creationId xmlns:a16="http://schemas.microsoft.com/office/drawing/2014/main" id="{2DABF433-D079-468E-9FDC-CB96EE51A567}"/>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119</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796996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164205" y="1012555"/>
            <a:ext cx="8760854" cy="356631"/>
          </a:xfrm>
        </p:spPr>
        <p:txBody>
          <a:bodyPr>
            <a:noAutofit/>
          </a:bodyPr>
          <a:lstStyle/>
          <a:p>
            <a:r>
              <a:rPr lang="it-IT" sz="1350" dirty="0">
                <a:latin typeface="+mn-lt"/>
              </a:rPr>
              <a:t>L’assistenza domiciliare al personale della P.A. non autosufficiente  (</a:t>
            </a:r>
            <a:r>
              <a:rPr lang="it-IT" sz="1350" b="1" dirty="0">
                <a:solidFill>
                  <a:srgbClr val="0070C0"/>
                </a:solidFill>
                <a:latin typeface="+mn-lt"/>
              </a:rPr>
              <a:t>HCP</a:t>
            </a:r>
            <a:r>
              <a:rPr lang="it-IT" sz="1350" dirty="0">
                <a:solidFill>
                  <a:srgbClr val="0070C0"/>
                </a:solidFill>
                <a:latin typeface="+mn-lt"/>
              </a:rPr>
              <a:t>: </a:t>
            </a:r>
            <a:r>
              <a:rPr lang="it-IT" sz="1350" i="1" dirty="0">
                <a:solidFill>
                  <a:srgbClr val="0070C0"/>
                </a:solidFill>
                <a:latin typeface="+mn-lt"/>
              </a:rPr>
              <a:t>Home Care Premium</a:t>
            </a:r>
            <a:r>
              <a:rPr lang="it-IT" sz="1350" dirty="0">
                <a:latin typeface="+mn-lt"/>
              </a:rPr>
              <a:t>)</a:t>
            </a:r>
          </a:p>
        </p:txBody>
      </p:sp>
      <p:sp>
        <p:nvSpPr>
          <p:cNvPr id="15" name="CasellaDiTesto 14"/>
          <p:cNvSpPr txBox="1"/>
          <p:nvPr/>
        </p:nvSpPr>
        <p:spPr>
          <a:xfrm>
            <a:off x="578526" y="1552397"/>
            <a:ext cx="7341982" cy="1246495"/>
          </a:xfrm>
          <a:prstGeom prst="rect">
            <a:avLst/>
          </a:prstGeom>
          <a:noFill/>
        </p:spPr>
        <p:txBody>
          <a:bodyPr wrap="square" rtlCol="0">
            <a:spAutoFit/>
          </a:bodyPr>
          <a:lstStyle/>
          <a:p>
            <a:pPr defTabSz="685800"/>
            <a:r>
              <a:rPr lang="it-IT" sz="1500" dirty="0">
                <a:solidFill>
                  <a:prstClr val="black"/>
                </a:solidFill>
                <a:latin typeface="Calibri" panose="020F0502020204030204"/>
              </a:rPr>
              <a:t>Le sedi territoriali INPS stanno per intraprendere un’analisi sperimentale mediante i propri Operatori sociali dei fabbisogni della persona non autosufficiente vincitrice del bando </a:t>
            </a:r>
            <a:r>
              <a:rPr lang="it-IT" sz="1500" i="1" dirty="0">
                <a:solidFill>
                  <a:prstClr val="black"/>
                </a:solidFill>
                <a:latin typeface="Calibri" panose="020F0502020204030204"/>
              </a:rPr>
              <a:t>Home Care Premium 2019. </a:t>
            </a:r>
            <a:r>
              <a:rPr lang="it-IT" sz="1500" dirty="0">
                <a:solidFill>
                  <a:prstClr val="black"/>
                </a:solidFill>
                <a:latin typeface="Calibri" panose="020F0502020204030204"/>
              </a:rPr>
              <a:t>Essi redigono una scheda di valutazione, seguendo le linee guida elaborate dall’INPS (</a:t>
            </a:r>
            <a:r>
              <a:rPr lang="it-IT" sz="1350" dirty="0">
                <a:solidFill>
                  <a:prstClr val="black"/>
                </a:solidFill>
                <a:latin typeface="Calibri" panose="020F0502020204030204"/>
              </a:rPr>
              <a:t>a decorrere dal 12  giugno per gli anziani e dal 20 giugno 2019 per i minori; </a:t>
            </a:r>
            <a:r>
              <a:rPr lang="it-IT" sz="1350" dirty="0" err="1">
                <a:solidFill>
                  <a:prstClr val="black"/>
                </a:solidFill>
                <a:latin typeface="Calibri" panose="020F0502020204030204"/>
              </a:rPr>
              <a:t>messag</a:t>
            </a:r>
            <a:r>
              <a:rPr lang="it-IT" sz="1350" dirty="0">
                <a:solidFill>
                  <a:prstClr val="black"/>
                </a:solidFill>
                <a:latin typeface="Calibri" panose="020F0502020204030204"/>
              </a:rPr>
              <a:t>. INPS 2203/2019</a:t>
            </a:r>
            <a:r>
              <a:rPr lang="it-IT" sz="1500" dirty="0">
                <a:solidFill>
                  <a:prstClr val="black"/>
                </a:solidFill>
                <a:latin typeface="Calibri" panose="020F0502020204030204"/>
              </a:rPr>
              <a:t>).</a:t>
            </a:r>
          </a:p>
        </p:txBody>
      </p:sp>
      <p:sp>
        <p:nvSpPr>
          <p:cNvPr id="2" name="CasellaDiTesto 1"/>
          <p:cNvSpPr txBox="1"/>
          <p:nvPr/>
        </p:nvSpPr>
        <p:spPr>
          <a:xfrm>
            <a:off x="3235817" y="2775808"/>
            <a:ext cx="4974465" cy="784830"/>
          </a:xfrm>
          <a:prstGeom prst="rect">
            <a:avLst/>
          </a:prstGeom>
          <a:noFill/>
        </p:spPr>
        <p:txBody>
          <a:bodyPr wrap="square" rtlCol="0">
            <a:spAutoFit/>
          </a:bodyPr>
          <a:lstStyle/>
          <a:p>
            <a:pPr defTabSz="685800"/>
            <a:r>
              <a:rPr lang="it-IT" sz="1500" dirty="0">
                <a:solidFill>
                  <a:prstClr val="black"/>
                </a:solidFill>
                <a:latin typeface="Calibri" panose="020F0502020204030204"/>
              </a:rPr>
              <a:t>Il punteggio di valutazione del bisogno personale così </a:t>
            </a:r>
            <a:r>
              <a:rPr lang="it-IT" sz="1500" dirty="0" err="1">
                <a:solidFill>
                  <a:prstClr val="black"/>
                </a:solidFill>
                <a:latin typeface="Calibri" panose="020F0502020204030204"/>
              </a:rPr>
              <a:t>ottenu</a:t>
            </a:r>
            <a:r>
              <a:rPr lang="it-IT" sz="1500" dirty="0">
                <a:solidFill>
                  <a:prstClr val="black"/>
                </a:solidFill>
                <a:latin typeface="Calibri" panose="020F0502020204030204"/>
              </a:rPr>
              <a:t>-to classificherà il beneficiario nella fascia di prestazioni </a:t>
            </a:r>
            <a:r>
              <a:rPr lang="it-IT" sz="1500" dirty="0" err="1">
                <a:solidFill>
                  <a:prstClr val="black"/>
                </a:solidFill>
                <a:latin typeface="Calibri" panose="020F0502020204030204"/>
              </a:rPr>
              <a:t>spet</a:t>
            </a:r>
            <a:r>
              <a:rPr lang="it-IT" sz="1500" dirty="0">
                <a:solidFill>
                  <a:prstClr val="black"/>
                </a:solidFill>
                <a:latin typeface="Calibri" panose="020F0502020204030204"/>
              </a:rPr>
              <a:t>-tanti. </a:t>
            </a:r>
          </a:p>
        </p:txBody>
      </p:sp>
      <p:pic>
        <p:nvPicPr>
          <p:cNvPr id="3" name="Immagine 2"/>
          <p:cNvPicPr>
            <a:picLocks noChangeAspect="1"/>
          </p:cNvPicPr>
          <p:nvPr/>
        </p:nvPicPr>
        <p:blipFill>
          <a:blip r:embed="rId2"/>
          <a:stretch>
            <a:fillRect/>
          </a:stretch>
        </p:blipFill>
        <p:spPr>
          <a:xfrm rot="21260262">
            <a:off x="341067" y="3059489"/>
            <a:ext cx="2645477" cy="2032033"/>
          </a:xfrm>
          <a:prstGeom prst="rect">
            <a:avLst/>
          </a:prstGeom>
        </p:spPr>
      </p:pic>
      <p:sp>
        <p:nvSpPr>
          <p:cNvPr id="6" name="CasellaDiTesto 5"/>
          <p:cNvSpPr txBox="1"/>
          <p:nvPr/>
        </p:nvSpPr>
        <p:spPr>
          <a:xfrm>
            <a:off x="3660820" y="3503858"/>
            <a:ext cx="4868214" cy="1015663"/>
          </a:xfrm>
          <a:prstGeom prst="rect">
            <a:avLst/>
          </a:prstGeom>
          <a:noFill/>
        </p:spPr>
        <p:txBody>
          <a:bodyPr wrap="square" rtlCol="0">
            <a:spAutoFit/>
          </a:bodyPr>
          <a:lstStyle/>
          <a:p>
            <a:pPr defTabSz="685800"/>
            <a:r>
              <a:rPr lang="it-IT" sz="1500" dirty="0">
                <a:solidFill>
                  <a:prstClr val="black"/>
                </a:solidFill>
                <a:latin typeface="Calibri" panose="020F0502020204030204"/>
              </a:rPr>
              <a:t>L’Operatore sociale, in accordo con soggetto beneficiario e Responsabile del programma H.C.P., predispone infine il </a:t>
            </a:r>
            <a:r>
              <a:rPr lang="it-IT" sz="1500" b="1" dirty="0">
                <a:solidFill>
                  <a:srgbClr val="C00000"/>
                </a:solidFill>
                <a:latin typeface="Calibri" panose="020F0502020204030204"/>
              </a:rPr>
              <a:t>piano d’assistenza individuale </a:t>
            </a:r>
            <a:r>
              <a:rPr lang="it-IT" sz="1500" dirty="0">
                <a:solidFill>
                  <a:prstClr val="black"/>
                </a:solidFill>
                <a:latin typeface="Calibri" panose="020F0502020204030204"/>
              </a:rPr>
              <a:t>(</a:t>
            </a:r>
            <a:r>
              <a:rPr lang="it-IT" sz="1500" b="1" dirty="0">
                <a:solidFill>
                  <a:srgbClr val="C00000"/>
                </a:solidFill>
                <a:latin typeface="Calibri" panose="020F0502020204030204"/>
              </a:rPr>
              <a:t>P.A.I.</a:t>
            </a:r>
            <a:r>
              <a:rPr lang="it-IT" sz="1500" dirty="0">
                <a:solidFill>
                  <a:prstClr val="black"/>
                </a:solidFill>
                <a:latin typeface="Calibri" panose="020F0502020204030204"/>
              </a:rPr>
              <a:t>) che certificherà le prestazioni integrative da erogare.</a:t>
            </a:r>
          </a:p>
        </p:txBody>
      </p:sp>
    </p:spTree>
    <p:extLst>
      <p:ext uri="{BB962C8B-B14F-4D97-AF65-F5344CB8AC3E}">
        <p14:creationId xmlns:p14="http://schemas.microsoft.com/office/powerpoint/2010/main" val="22413199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ttangolo 3"/>
          <p:cNvSpPr/>
          <p:nvPr/>
        </p:nvSpPr>
        <p:spPr>
          <a:xfrm>
            <a:off x="0" y="496230"/>
            <a:ext cx="9144000" cy="74422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lang="it-IT" sz="2000" b="1" i="0" u="none" strike="noStrike" kern="0" cap="none" spc="0" normalizeH="0" baseline="0" noProof="0" dirty="0">
                <a:ln>
                  <a:noFill/>
                </a:ln>
                <a:solidFill>
                  <a:srgbClr val="0070C0"/>
                </a:solidFill>
                <a:effectLst/>
                <a:uLnTx/>
                <a:uFillTx/>
                <a:latin typeface="Calibri"/>
                <a:cs typeface="Calibri"/>
                <a:sym typeface="Calibri"/>
              </a:rPr>
              <a:t>Concludo questo mio intervento, ringraziandovi per la cortese attenzione, dedicando a </a:t>
            </a:r>
            <a:r>
              <a:rPr kumimoji="0" lang="it-IT" sz="2000" b="1" i="0" u="none" strike="noStrike" kern="0" cap="none" spc="0" normalizeH="0" baseline="0" noProof="0" dirty="0" smtClean="0">
                <a:ln>
                  <a:noFill/>
                </a:ln>
                <a:solidFill>
                  <a:srgbClr val="0070C0"/>
                </a:solidFill>
                <a:effectLst/>
                <a:uLnTx/>
                <a:uFillTx/>
                <a:latin typeface="Calibri"/>
                <a:cs typeface="Calibri"/>
                <a:sym typeface="Calibri"/>
              </a:rPr>
              <a:t>Franca una </a:t>
            </a:r>
            <a:r>
              <a:rPr kumimoji="0" lang="it-IT" sz="2000" b="1" i="0" u="none" strike="noStrike" kern="0" cap="none" spc="0" normalizeH="0" baseline="0" noProof="0" dirty="0">
                <a:ln>
                  <a:noFill/>
                </a:ln>
                <a:solidFill>
                  <a:srgbClr val="0070C0"/>
                </a:solidFill>
                <a:effectLst/>
                <a:uLnTx/>
                <a:uFillTx/>
                <a:latin typeface="Calibri"/>
                <a:cs typeface="Calibri"/>
                <a:sym typeface="Calibri"/>
              </a:rPr>
              <a:t>canzone napoletana, si, una canzone napoletana, la vera espressione artistica del popolo, quella che sa effondere, nel canto, i sentimenti che gli vivono dentro, (la gioia, il dolore, il riso il pianto, l’amore, la nostalgia……) e come cantava Giacomo Rondinella nel 1946 anch’io cu tutt’’o core te voglio </a:t>
            </a:r>
            <a:r>
              <a:rPr kumimoji="0" lang="it-IT" sz="2400" b="1" i="0" u="none" strike="noStrike" kern="0" cap="none" spc="0" normalizeH="0" baseline="0" noProof="0" dirty="0">
                <a:ln>
                  <a:noFill/>
                </a:ln>
                <a:solidFill>
                  <a:srgbClr val="0070C0"/>
                </a:solidFill>
                <a:effectLst/>
                <a:uLnTx/>
                <a:uFillTx/>
                <a:latin typeface="Calibri"/>
                <a:cs typeface="Calibri"/>
                <a:sym typeface="Calibri"/>
              </a:rPr>
              <a:t>dì:   </a:t>
            </a:r>
            <a:r>
              <a:rPr kumimoji="0" lang="it-IT" sz="2400" b="1" i="0" u="none" strike="noStrike" kern="0" cap="none" spc="0" normalizeH="0" baseline="0" noProof="0" dirty="0" err="1">
                <a:ln>
                  <a:noFill/>
                </a:ln>
                <a:solidFill>
                  <a:srgbClr val="C00000"/>
                </a:solidFill>
                <a:effectLst/>
                <a:uLnTx/>
                <a:uFillTx/>
                <a:latin typeface="Calibri"/>
                <a:cs typeface="Calibri"/>
                <a:sym typeface="Calibri"/>
              </a:rPr>
              <a:t>Bbona</a:t>
            </a:r>
            <a:r>
              <a:rPr kumimoji="0" lang="it-IT" sz="2400" b="1" i="0" u="none" strike="noStrike" kern="0" cap="none" spc="0" normalizeH="0" baseline="0" noProof="0" dirty="0">
                <a:ln>
                  <a:noFill/>
                </a:ln>
                <a:solidFill>
                  <a:srgbClr val="C00000"/>
                </a:solidFill>
                <a:effectLst/>
                <a:uLnTx/>
                <a:uFillTx/>
                <a:latin typeface="Calibri"/>
                <a:cs typeface="Calibri"/>
                <a:sym typeface="Calibri"/>
              </a:rPr>
              <a:t> </a:t>
            </a:r>
            <a:r>
              <a:rPr kumimoji="0" lang="it-IT" sz="2400" b="1" i="0" u="none" strike="noStrike" kern="0" cap="none" spc="0" normalizeH="0" baseline="0" noProof="0" dirty="0" err="1">
                <a:ln>
                  <a:noFill/>
                </a:ln>
                <a:solidFill>
                  <a:srgbClr val="C00000"/>
                </a:solidFill>
                <a:effectLst/>
                <a:uLnTx/>
                <a:uFillTx/>
                <a:latin typeface="Calibri"/>
                <a:cs typeface="Calibri"/>
                <a:sym typeface="Calibri"/>
              </a:rPr>
              <a:t>Furtuna</a:t>
            </a:r>
            <a:r>
              <a:rPr kumimoji="0" lang="it-IT" sz="2400" b="1" i="0" u="none" strike="noStrike" kern="0" cap="none" spc="0" normalizeH="0" baseline="0" noProof="0" dirty="0">
                <a:ln>
                  <a:noFill/>
                </a:ln>
                <a:solidFill>
                  <a:srgbClr val="C00000"/>
                </a:solidFill>
                <a:effectLst/>
                <a:uLnTx/>
                <a:uFillTx/>
                <a:latin typeface="Calibri"/>
                <a:cs typeface="Calibri"/>
                <a:sym typeface="Calibri"/>
              </a:rPr>
              <a:t> !</a:t>
            </a:r>
            <a:endParaRPr kumimoji="0" sz="2400" b="1" i="0" u="none" strike="noStrike" kern="0" cap="none" spc="0" normalizeH="0" baseline="0" noProof="0" dirty="0">
              <a:ln>
                <a:noFill/>
              </a:ln>
              <a:solidFill>
                <a:srgbClr val="C00000"/>
              </a:solidFill>
              <a:effectLst/>
              <a:uLnTx/>
              <a:uFillTx/>
              <a:latin typeface="Calibri"/>
              <a:cs typeface="Calibri"/>
              <a:sym typeface="Calibri"/>
            </a:endParaRPr>
          </a:p>
        </p:txBody>
      </p:sp>
      <p:sp>
        <p:nvSpPr>
          <p:cNvPr id="329"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330" name="Sottotitolo 2"/>
          <p:cNvSpPr txBox="1">
            <a:spLocks noGrp="1"/>
          </p:cNvSpPr>
          <p:nvPr>
            <p:ph type="subTitle" idx="1"/>
          </p:nvPr>
        </p:nvSpPr>
        <p:spPr>
          <a:xfrm>
            <a:off x="467543" y="4546600"/>
            <a:ext cx="4142557" cy="2122761"/>
          </a:xfrm>
          <a:prstGeom prst="rect">
            <a:avLst/>
          </a:prstGeom>
        </p:spPr>
        <p:txBody>
          <a:bodyPr/>
          <a:lstStyle/>
          <a:p>
            <a:endParaRPr dirty="0"/>
          </a:p>
          <a:p>
            <a:pPr>
              <a:spcBef>
                <a:spcPts val="1300"/>
              </a:spcBef>
              <a:defRPr sz="5500">
                <a:solidFill>
                  <a:srgbClr val="1F497D"/>
                </a:solidFill>
              </a:defRPr>
            </a:pPr>
            <a:r>
              <a:rPr dirty="0"/>
              <a:t> </a:t>
            </a:r>
          </a:p>
        </p:txBody>
      </p:sp>
      <p:pic>
        <p:nvPicPr>
          <p:cNvPr id="331" name="Picture 2" descr="Picture 2"/>
          <p:cNvPicPr>
            <a:picLocks noChangeAspect="1"/>
          </p:cNvPicPr>
          <p:nvPr/>
        </p:nvPicPr>
        <p:blipFill>
          <a:blip r:embed="rId2">
            <a:extLst/>
          </a:blip>
          <a:stretch>
            <a:fillRect/>
          </a:stretch>
        </p:blipFill>
        <p:spPr>
          <a:xfrm>
            <a:off x="6841742" y="332656"/>
            <a:ext cx="1944217" cy="1224135"/>
          </a:xfrm>
          <a:prstGeom prst="rect">
            <a:avLst/>
          </a:prstGeom>
          <a:ln w="12700">
            <a:miter lim="400000"/>
          </a:ln>
        </p:spPr>
      </p:pic>
      <p:pic>
        <p:nvPicPr>
          <p:cNvPr id="332" name="Picture 3" descr="Picture 3"/>
          <p:cNvPicPr>
            <a:picLocks noChangeAspect="1"/>
          </p:cNvPicPr>
          <p:nvPr/>
        </p:nvPicPr>
        <p:blipFill>
          <a:blip r:embed="rId3">
            <a:extLst/>
          </a:blip>
          <a:stretch>
            <a:fillRect/>
          </a:stretch>
        </p:blipFill>
        <p:spPr>
          <a:xfrm>
            <a:off x="395536" y="332656"/>
            <a:ext cx="2247983" cy="1296145"/>
          </a:xfrm>
          <a:prstGeom prst="rect">
            <a:avLst/>
          </a:prstGeom>
          <a:ln w="12700">
            <a:miter lim="400000"/>
          </a:ln>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563" y="1628801"/>
            <a:ext cx="2264134" cy="1628054"/>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4390" y="5188879"/>
            <a:ext cx="2085975" cy="2501258"/>
          </a:xfrm>
          <a:prstGeom prst="rect">
            <a:avLst/>
          </a:prstGeom>
        </p:spPr>
      </p:pic>
      <p:sp>
        <p:nvSpPr>
          <p:cNvPr id="12" name="Titolo 2"/>
          <p:cNvSpPr txBox="1"/>
          <p:nvPr/>
        </p:nvSpPr>
        <p:spPr>
          <a:xfrm>
            <a:off x="467543" y="5188879"/>
            <a:ext cx="5083213" cy="217625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marL="0" marR="0" lvl="0" indent="0" algn="ctr" defTabSz="914400" rtl="0" eaLnBrk="1" fontAlgn="auto" latinLnBrk="0" hangingPunct="0">
              <a:lnSpc>
                <a:spcPct val="72000"/>
              </a:lnSpc>
              <a:spcBef>
                <a:spcPts val="0"/>
              </a:spcBef>
              <a:spcAft>
                <a:spcPts val="0"/>
              </a:spcAft>
              <a:buClrTx/>
              <a:buSzTx/>
              <a:buFontTx/>
              <a:buNone/>
              <a:tabLst/>
              <a:defRPr sz="2200" b="1">
                <a:solidFill>
                  <a:srgbClr val="C00000"/>
                </a:solidFill>
                <a:latin typeface="Arial"/>
                <a:ea typeface="Arial"/>
                <a:cs typeface="Arial"/>
                <a:sym typeface="Arial"/>
              </a:defRPr>
            </a:pPr>
            <a:r>
              <a:rPr kumimoji="0" lang="it-IT" sz="2200" b="1" i="0" u="none" strike="noStrike" kern="0" cap="none" spc="0" normalizeH="0" baseline="0" noProof="0" dirty="0" smtClean="0">
                <a:ln>
                  <a:noFill/>
                </a:ln>
                <a:solidFill>
                  <a:srgbClr val="4F81BD">
                    <a:lumMod val="75000"/>
                  </a:srgbClr>
                </a:solidFill>
                <a:effectLst/>
                <a:uLnTx/>
                <a:uFillTx/>
                <a:latin typeface="Arial"/>
                <a:cs typeface="Arial"/>
                <a:sym typeface="Arial"/>
              </a:rPr>
              <a:t>La CMV d Napoli ti porterà nel cuore</a:t>
            </a:r>
          </a:p>
          <a:p>
            <a:pPr marL="0" marR="0" lvl="0" indent="0" algn="ctr" defTabSz="914400" rtl="0" eaLnBrk="1" fontAlgn="auto" latinLnBrk="0" hangingPunct="0">
              <a:lnSpc>
                <a:spcPct val="72000"/>
              </a:lnSpc>
              <a:spcBef>
                <a:spcPts val="0"/>
              </a:spcBef>
              <a:spcAft>
                <a:spcPts val="0"/>
              </a:spcAft>
              <a:buClrTx/>
              <a:buSzTx/>
              <a:buFontTx/>
              <a:buNone/>
              <a:tabLst/>
              <a:defRPr sz="2200" b="1">
                <a:solidFill>
                  <a:srgbClr val="C00000"/>
                </a:solidFill>
                <a:latin typeface="Arial"/>
                <a:ea typeface="Arial"/>
                <a:cs typeface="Arial"/>
                <a:sym typeface="Arial"/>
              </a:defRPr>
            </a:pPr>
            <a:r>
              <a:rPr kumimoji="0" lang="it-IT" sz="2200" b="1" i="0" u="none" strike="noStrike" kern="0" cap="none" spc="0" normalizeH="0" baseline="0" noProof="0" dirty="0" smtClean="0">
                <a:ln>
                  <a:noFill/>
                </a:ln>
                <a:solidFill>
                  <a:srgbClr val="4F81BD">
                    <a:lumMod val="75000"/>
                  </a:srgbClr>
                </a:solidFill>
                <a:effectLst/>
                <a:uLnTx/>
                <a:uFillTx/>
                <a:latin typeface="Arial"/>
                <a:cs typeface="Arial"/>
                <a:sym typeface="Arial"/>
              </a:rPr>
              <a:t>Grazie Franca!!!!!</a:t>
            </a:r>
            <a:r>
              <a:rPr kumimoji="0" sz="2200" b="1" i="0" u="none" strike="noStrike" kern="0" cap="none" spc="0" normalizeH="0" baseline="0" noProof="0" dirty="0">
                <a:ln>
                  <a:noFill/>
                </a:ln>
                <a:solidFill>
                  <a:srgbClr val="C00000"/>
                </a:solidFill>
                <a:effectLst/>
                <a:uLnTx/>
                <a:uFillTx/>
                <a:latin typeface="Arial"/>
                <a:cs typeface="Arial"/>
                <a:sym typeface="Arial"/>
              </a:rPr>
              <a:t/>
            </a:r>
            <a:br>
              <a:rPr kumimoji="0" sz="2200" b="1" i="0" u="none" strike="noStrike" kern="0" cap="none" spc="0" normalizeH="0" baseline="0" noProof="0" dirty="0">
                <a:ln>
                  <a:noFill/>
                </a:ln>
                <a:solidFill>
                  <a:srgbClr val="C00000"/>
                </a:solidFill>
                <a:effectLst/>
                <a:uLnTx/>
                <a:uFillTx/>
                <a:latin typeface="Arial"/>
                <a:cs typeface="Arial"/>
                <a:sym typeface="Arial"/>
              </a:rPr>
            </a:br>
            <a:endParaRPr kumimoji="0" sz="22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934421971"/>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download.jpg"/>
          <p:cNvPicPr>
            <a:picLocks noChangeAspect="1"/>
          </p:cNvPicPr>
          <p:nvPr/>
        </p:nvPicPr>
        <p:blipFill>
          <a:blip r:embed="rId2" cstate="print">
            <a:lum/>
          </a:blip>
          <a:stretch>
            <a:fillRect/>
          </a:stretch>
        </p:blipFill>
        <p:spPr>
          <a:xfrm>
            <a:off x="1" y="854181"/>
            <a:ext cx="9143999" cy="5145965"/>
          </a:xfrm>
          <a:prstGeom prst="rect">
            <a:avLst/>
          </a:prstGeom>
          <a:effectLst/>
          <a:scene3d>
            <a:camera prst="orthographicFront"/>
            <a:lightRig rig="threePt" dir="t"/>
          </a:scene3d>
          <a:sp3d>
            <a:bevelT/>
          </a:sp3d>
        </p:spPr>
      </p:pic>
      <p:sp>
        <p:nvSpPr>
          <p:cNvPr id="9" name="object 3"/>
          <p:cNvSpPr txBox="1"/>
          <p:nvPr/>
        </p:nvSpPr>
        <p:spPr>
          <a:xfrm>
            <a:off x="506190" y="5418813"/>
            <a:ext cx="8247413" cy="345607"/>
          </a:xfrm>
          <a:prstGeom prst="rect">
            <a:avLst/>
          </a:prstGeom>
        </p:spPr>
        <p:txBody>
          <a:bodyPr vert="horz" wrap="square" lIns="0" tIns="9525" rIns="0" bIns="0" rtlCol="0">
            <a:spAutoFit/>
          </a:bodyPr>
          <a:lstStyle/>
          <a:p>
            <a:pPr marL="9525" algn="ctr" defTabSz="685800">
              <a:spcBef>
                <a:spcPts val="75"/>
              </a:spcBef>
            </a:pPr>
            <a:r>
              <a:rPr lang="it-IT" sz="1050" b="1" spc="225" dirty="0">
                <a:solidFill>
                  <a:srgbClr val="4472C4">
                    <a:lumMod val="50000"/>
                  </a:srgbClr>
                </a:solidFill>
                <a:latin typeface="ITC Lubalin Graph Std ExLight"/>
                <a:cs typeface="Arial"/>
              </a:rPr>
              <a:t>Paestum</a:t>
            </a:r>
          </a:p>
          <a:p>
            <a:pPr marL="9525" algn="ctr" defTabSz="685800">
              <a:spcBef>
                <a:spcPts val="75"/>
              </a:spcBef>
            </a:pPr>
            <a:r>
              <a:rPr lang="it-IT" sz="1050" b="1" spc="225" dirty="0">
                <a:solidFill>
                  <a:srgbClr val="4472C4">
                    <a:lumMod val="50000"/>
                  </a:srgbClr>
                </a:solidFill>
                <a:latin typeface="ITC Lubalin Graph Std ExLight"/>
                <a:cs typeface="Arial"/>
              </a:rPr>
              <a:t>14 – 15 giugno 2019</a:t>
            </a:r>
            <a:endParaRPr sz="1050" b="1" spc="225" dirty="0">
              <a:solidFill>
                <a:srgbClr val="4472C4">
                  <a:lumMod val="50000"/>
                </a:srgbClr>
              </a:solidFill>
              <a:latin typeface="ITC Lubalin Graph Std ExLight"/>
              <a:cs typeface="Arial"/>
            </a:endParaRPr>
          </a:p>
        </p:txBody>
      </p:sp>
      <p:sp>
        <p:nvSpPr>
          <p:cNvPr id="5" name="Sottotitolo 2"/>
          <p:cNvSpPr txBox="1">
            <a:spLocks/>
          </p:cNvSpPr>
          <p:nvPr/>
        </p:nvSpPr>
        <p:spPr>
          <a:xfrm>
            <a:off x="522910" y="4524319"/>
            <a:ext cx="8098577" cy="732904"/>
          </a:xfrm>
          <a:prstGeom prst="rect">
            <a:avLst/>
          </a:prstGeom>
        </p:spPr>
        <p:txBody>
          <a:bodyPr>
            <a:normAutofit/>
          </a:bodyPr>
          <a:lstStyle/>
          <a:p>
            <a:pPr marL="128588" indent="-128588" algn="ctr" defTabSz="514350">
              <a:lnSpc>
                <a:spcPct val="90000"/>
              </a:lnSpc>
              <a:spcBef>
                <a:spcPts val="563"/>
              </a:spcBef>
              <a:defRPr/>
            </a:pPr>
            <a:r>
              <a:rPr lang="it-IT" sz="1050" b="1" dirty="0">
                <a:solidFill>
                  <a:srgbClr val="4472C4">
                    <a:lumMod val="50000"/>
                  </a:srgbClr>
                </a:solidFill>
                <a:latin typeface="ITC Lubalin Graph Std ExLight"/>
                <a:cs typeface="Arial"/>
              </a:rPr>
              <a:t>Domenico DELLA PORTA</a:t>
            </a:r>
          </a:p>
          <a:p>
            <a:pPr marL="128588" indent="-128588" algn="ctr" defTabSz="514350">
              <a:lnSpc>
                <a:spcPct val="90000"/>
              </a:lnSpc>
              <a:spcBef>
                <a:spcPts val="563"/>
              </a:spcBef>
              <a:defRPr/>
            </a:pPr>
            <a:r>
              <a:rPr lang="it-IT" sz="1050" b="1" dirty="0">
                <a:solidFill>
                  <a:srgbClr val="4472C4">
                    <a:lumMod val="50000"/>
                  </a:srgbClr>
                </a:solidFill>
                <a:latin typeface="ITC Lubalin Graph Std ExLight"/>
                <a:cs typeface="Arial"/>
              </a:rPr>
              <a:t>Primario di Medicina del Lavoro</a:t>
            </a:r>
          </a:p>
          <a:p>
            <a:pPr marL="128588" indent="-128588" algn="ctr" defTabSz="514350">
              <a:lnSpc>
                <a:spcPct val="90000"/>
              </a:lnSpc>
              <a:spcBef>
                <a:spcPts val="563"/>
              </a:spcBef>
              <a:defRPr/>
            </a:pPr>
            <a:r>
              <a:rPr lang="it-IT" sz="1050" b="1" dirty="0">
                <a:solidFill>
                  <a:srgbClr val="4472C4">
                    <a:lumMod val="50000"/>
                  </a:srgbClr>
                </a:solidFill>
                <a:latin typeface="ITC Lubalin Graph Std ExLight"/>
                <a:cs typeface="Arial"/>
              </a:rPr>
              <a:t>Direttore Dipartimento di Prevenzione ASL SALERNO</a:t>
            </a:r>
          </a:p>
        </p:txBody>
      </p:sp>
      <p:sp>
        <p:nvSpPr>
          <p:cNvPr id="6" name="Segnaposto testo 3"/>
          <p:cNvSpPr txBox="1">
            <a:spLocks/>
          </p:cNvSpPr>
          <p:nvPr/>
        </p:nvSpPr>
        <p:spPr>
          <a:xfrm>
            <a:off x="386955" y="1413069"/>
            <a:ext cx="8370093" cy="736013"/>
          </a:xfrm>
          <a:prstGeom prst="rect">
            <a:avLst/>
          </a:prstGeom>
        </p:spPr>
        <p:txBody>
          <a:bodyPr/>
          <a:lstStyle/>
          <a:p>
            <a:pPr marL="128588" indent="-128588" algn="ctr" defTabSz="514350">
              <a:spcBef>
                <a:spcPts val="563"/>
              </a:spcBef>
              <a:defRPr/>
            </a:pPr>
            <a:r>
              <a:rPr lang="it-IT" b="1" spc="225" dirty="0">
                <a:solidFill>
                  <a:srgbClr val="4472C4">
                    <a:lumMod val="50000"/>
                  </a:srgbClr>
                </a:solidFill>
                <a:latin typeface="ITC Lubalin Graph Std ExLight"/>
                <a:cs typeface="Arial"/>
              </a:rPr>
              <a:t>II Congresso Nazionale</a:t>
            </a:r>
          </a:p>
          <a:p>
            <a:pPr marL="128588" indent="-128588" algn="ctr" defTabSz="514350">
              <a:spcBef>
                <a:spcPts val="563"/>
              </a:spcBef>
              <a:defRPr/>
            </a:pPr>
            <a:r>
              <a:rPr lang="it-IT" b="1" spc="225" dirty="0" err="1">
                <a:solidFill>
                  <a:srgbClr val="4472C4">
                    <a:lumMod val="50000"/>
                  </a:srgbClr>
                </a:solidFill>
                <a:latin typeface="ITC Lubalin Graph Std ExLight"/>
                <a:cs typeface="Arial"/>
              </a:rPr>
              <a:t>A.N.Me.Le.P.A.</a:t>
            </a:r>
            <a:endParaRPr lang="it-IT" b="1" spc="225" dirty="0">
              <a:solidFill>
                <a:srgbClr val="4472C4">
                  <a:lumMod val="50000"/>
                </a:srgbClr>
              </a:solidFill>
              <a:latin typeface="ITC Lubalin Graph Std ExLight"/>
              <a:cs typeface="Arial"/>
            </a:endParaRPr>
          </a:p>
          <a:p>
            <a:pPr marL="128588" indent="-128588" algn="ctr" defTabSz="514350">
              <a:spcBef>
                <a:spcPts val="563"/>
              </a:spcBef>
              <a:defRPr/>
            </a:pPr>
            <a:r>
              <a:rPr lang="it-IT" b="1" spc="225" dirty="0">
                <a:solidFill>
                  <a:srgbClr val="4472C4">
                    <a:lumMod val="50000"/>
                  </a:srgbClr>
                </a:solidFill>
                <a:latin typeface="ITC Lubalin Graph Std ExLight"/>
                <a:cs typeface="Arial"/>
              </a:rPr>
              <a:t> </a:t>
            </a:r>
          </a:p>
        </p:txBody>
      </p:sp>
      <p:sp>
        <p:nvSpPr>
          <p:cNvPr id="7" name="Segnaposto testo 3"/>
          <p:cNvSpPr txBox="1">
            <a:spLocks/>
          </p:cNvSpPr>
          <p:nvPr/>
        </p:nvSpPr>
        <p:spPr>
          <a:xfrm>
            <a:off x="389609" y="2659783"/>
            <a:ext cx="8370093" cy="1458992"/>
          </a:xfrm>
          <a:prstGeom prst="rect">
            <a:avLst/>
          </a:prstGeom>
        </p:spPr>
        <p:txBody>
          <a:bodyPr/>
          <a:lstStyle/>
          <a:p>
            <a:pPr marL="128588" indent="-128588" algn="ctr" defTabSz="514350">
              <a:spcBef>
                <a:spcPts val="563"/>
              </a:spcBef>
              <a:defRPr/>
            </a:pPr>
            <a:r>
              <a:rPr lang="it-IT" sz="2400" b="1" spc="225" dirty="0">
                <a:solidFill>
                  <a:srgbClr val="4472C4">
                    <a:lumMod val="50000"/>
                  </a:srgbClr>
                </a:solidFill>
                <a:latin typeface="ITC Lubalin Graph Std ExLight"/>
                <a:cs typeface="Arial"/>
              </a:rPr>
              <a:t>L’idoneità lavorativa</a:t>
            </a:r>
          </a:p>
          <a:p>
            <a:pPr marL="128588" indent="-128588" algn="ctr" defTabSz="514350">
              <a:spcBef>
                <a:spcPts val="563"/>
              </a:spcBef>
              <a:defRPr/>
            </a:pPr>
            <a:r>
              <a:rPr lang="it-IT" sz="2400" b="1" spc="225" dirty="0">
                <a:solidFill>
                  <a:srgbClr val="4472C4">
                    <a:lumMod val="50000"/>
                  </a:srgbClr>
                </a:solidFill>
                <a:latin typeface="ITC Lubalin Graph Std ExLight"/>
                <a:cs typeface="Arial"/>
              </a:rPr>
              <a:t>nella Sorveglianza Sanitaria</a:t>
            </a:r>
          </a:p>
          <a:p>
            <a:pPr marL="128588" indent="-128588" algn="ctr" defTabSz="514350">
              <a:spcBef>
                <a:spcPts val="563"/>
              </a:spcBef>
              <a:defRPr/>
            </a:pPr>
            <a:r>
              <a:rPr lang="it-IT" sz="2400" b="1" spc="225" dirty="0">
                <a:solidFill>
                  <a:srgbClr val="4472C4">
                    <a:lumMod val="50000"/>
                  </a:srgbClr>
                </a:solidFill>
                <a:latin typeface="ITC Lubalin Graph Std ExLight"/>
                <a:cs typeface="Arial"/>
              </a:rPr>
              <a:t>per la Pubblica Amministrazione</a:t>
            </a:r>
          </a:p>
          <a:p>
            <a:pPr marL="128588" indent="-128588" algn="ctr" defTabSz="514350">
              <a:spcBef>
                <a:spcPts val="563"/>
              </a:spcBef>
              <a:defRPr/>
            </a:pPr>
            <a:r>
              <a:rPr lang="it-IT" sz="2400" b="1" spc="225" dirty="0">
                <a:solidFill>
                  <a:srgbClr val="4472C4">
                    <a:lumMod val="50000"/>
                  </a:srgbClr>
                </a:solidFill>
                <a:latin typeface="ITC Lubalin Graph Std ExLight"/>
                <a:cs typeface="Arial"/>
              </a:rPr>
              <a:t> </a:t>
            </a:r>
          </a:p>
        </p:txBody>
      </p:sp>
    </p:spTree>
    <p:extLst>
      <p:ext uri="{BB962C8B-B14F-4D97-AF65-F5344CB8AC3E}">
        <p14:creationId xmlns:p14="http://schemas.microsoft.com/office/powerpoint/2010/main" val="266410003"/>
      </p:ext>
    </p:extLst>
  </p:cSld>
  <p:clrMapOvr>
    <a:masterClrMapping/>
  </p:clrMapOvr>
  <p:transition spd="slow">
    <p:wipe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egnaposto testo 4"/>
          <p:cNvSpPr>
            <a:spLocks noGrp="1"/>
          </p:cNvSpPr>
          <p:nvPr>
            <p:ph type="body" sz="quarter" idx="10"/>
          </p:nvPr>
        </p:nvSpPr>
        <p:spPr>
          <a:xfrm>
            <a:off x="386955" y="1742391"/>
            <a:ext cx="8370093" cy="2909528"/>
          </a:xfrm>
        </p:spPr>
        <p:txBody>
          <a:bodyPr/>
          <a:lstStyle/>
          <a:p>
            <a:pPr marL="1191" indent="-1191" algn="just">
              <a:lnSpc>
                <a:spcPct val="150000"/>
              </a:lnSpc>
              <a:buNone/>
            </a:pPr>
            <a:r>
              <a:rPr lang="it-IT" sz="2100" dirty="0">
                <a:solidFill>
                  <a:schemeClr val="bg1"/>
                </a:solidFill>
              </a:rPr>
              <a:t>La Sorveglianza Sanitaria rappresenta nella PA un </a:t>
            </a:r>
            <a:r>
              <a:rPr lang="it-IT" sz="2100" u="sng" dirty="0">
                <a:solidFill>
                  <a:schemeClr val="bg1"/>
                </a:solidFill>
              </a:rPr>
              <a:t>momento importante</a:t>
            </a:r>
            <a:r>
              <a:rPr lang="it-IT" sz="2100" dirty="0">
                <a:solidFill>
                  <a:schemeClr val="bg1"/>
                </a:solidFill>
              </a:rPr>
              <a:t> per le implicazioni ed i contenziosi ad essa collegati.</a:t>
            </a:r>
          </a:p>
          <a:p>
            <a:pPr marL="1191" indent="-1191" algn="just">
              <a:lnSpc>
                <a:spcPct val="150000"/>
              </a:lnSpc>
              <a:buNone/>
            </a:pPr>
            <a:r>
              <a:rPr lang="it-IT" sz="2100" dirty="0">
                <a:solidFill>
                  <a:schemeClr val="bg1"/>
                </a:solidFill>
              </a:rPr>
              <a:t>Il terziario costituisce il 60% della popolazione lavorativa.</a:t>
            </a:r>
          </a:p>
          <a:p>
            <a:pPr marL="1191" indent="-1191" algn="just">
              <a:lnSpc>
                <a:spcPct val="150000"/>
              </a:lnSpc>
              <a:buNone/>
            </a:pPr>
            <a:r>
              <a:rPr lang="it-IT" sz="2100" dirty="0">
                <a:solidFill>
                  <a:schemeClr val="bg1"/>
                </a:solidFill>
              </a:rPr>
              <a:t>Necessita di un </a:t>
            </a:r>
            <a:r>
              <a:rPr lang="it-IT" sz="2100" u="sng" dirty="0">
                <a:solidFill>
                  <a:schemeClr val="bg1"/>
                </a:solidFill>
              </a:rPr>
              <a:t>protocollo operativo</a:t>
            </a:r>
            <a:r>
              <a:rPr lang="it-IT" sz="2100" dirty="0">
                <a:solidFill>
                  <a:schemeClr val="bg1"/>
                </a:solidFill>
              </a:rPr>
              <a:t> semplice ed efficace cui il </a:t>
            </a:r>
            <a:r>
              <a:rPr lang="it-IT" sz="2100" dirty="0" err="1">
                <a:solidFill>
                  <a:schemeClr val="bg1"/>
                </a:solidFill>
              </a:rPr>
              <a:t>MC</a:t>
            </a:r>
            <a:r>
              <a:rPr lang="it-IT" sz="2100" dirty="0">
                <a:solidFill>
                  <a:schemeClr val="bg1"/>
                </a:solidFill>
              </a:rPr>
              <a:t> può far riferimento, a garanzia anche di interventi condivisi.</a:t>
            </a:r>
          </a:p>
        </p:txBody>
      </p:sp>
    </p:spTree>
    <p:extLst>
      <p:ext uri="{BB962C8B-B14F-4D97-AF65-F5344CB8AC3E}">
        <p14:creationId xmlns:p14="http://schemas.microsoft.com/office/powerpoint/2010/main" val="308372285"/>
      </p:ext>
    </p:extLst>
  </p:cSld>
  <p:clrMapOvr>
    <a:masterClrMapping/>
  </p:clrMapOvr>
  <p:transition spd="slow">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936226"/>
            <a:ext cx="8370093" cy="2389896"/>
          </a:xfrm>
          <a:prstGeom prst="rect">
            <a:avLst/>
          </a:prstGeom>
        </p:spPr>
        <p:txBody>
          <a:bodyPr anchor="t"/>
          <a:lstStyle/>
          <a:p>
            <a:pPr marL="535781" indent="-535781" algn="ctr" defTabSz="514350">
              <a:lnSpc>
                <a:spcPct val="150000"/>
              </a:lnSpc>
              <a:spcBef>
                <a:spcPts val="563"/>
              </a:spcBef>
              <a:buClr>
                <a:srgbClr val="FFC000"/>
              </a:buClr>
              <a:buSzPct val="80000"/>
              <a:defRPr/>
            </a:pPr>
            <a:endParaRPr lang="it-IT" sz="2100" dirty="0">
              <a:solidFill>
                <a:srgbClr val="FFFFFF"/>
              </a:solidFill>
              <a:latin typeface="ITC Lubalin Graph Std ExLight"/>
              <a:cs typeface="Arial"/>
            </a:endParaRPr>
          </a:p>
        </p:txBody>
      </p:sp>
      <p:pic>
        <p:nvPicPr>
          <p:cNvPr id="1026" name="Picture 2" descr="C:\Users\da.cirillodagostino\Desktop\Vademecum-per-il-medico-competente-della-Pubblica-Amministrazione-1 (1).jpg"/>
          <p:cNvPicPr>
            <a:picLocks noChangeAspect="1" noChangeArrowheads="1"/>
          </p:cNvPicPr>
          <p:nvPr/>
        </p:nvPicPr>
        <p:blipFill>
          <a:blip r:embed="rId2" cstate="print"/>
          <a:srcRect/>
          <a:stretch>
            <a:fillRect/>
          </a:stretch>
        </p:blipFill>
        <p:spPr bwMode="auto">
          <a:xfrm>
            <a:off x="3221662" y="1886899"/>
            <a:ext cx="2527894" cy="3812063"/>
          </a:xfrm>
          <a:prstGeom prst="rect">
            <a:avLst/>
          </a:prstGeom>
          <a:noFill/>
        </p:spPr>
      </p:pic>
      <p:sp>
        <p:nvSpPr>
          <p:cNvPr id="1027" name="Rectangle 3"/>
          <p:cNvSpPr>
            <a:spLocks noChangeArrowheads="1"/>
          </p:cNvSpPr>
          <p:nvPr/>
        </p:nvSpPr>
        <p:spPr bwMode="auto">
          <a:xfrm>
            <a:off x="398722" y="1301960"/>
            <a:ext cx="8349215" cy="55399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lnSpc>
                <a:spcPct val="150000"/>
              </a:lnSpc>
              <a:spcBef>
                <a:spcPct val="0"/>
              </a:spcBef>
              <a:spcAft>
                <a:spcPct val="0"/>
              </a:spcAft>
            </a:pPr>
            <a:r>
              <a:rPr lang="it-IT" sz="1050" dirty="0">
                <a:solidFill>
                  <a:prstClr val="white">
                    <a:lumMod val="95000"/>
                  </a:prstClr>
                </a:solidFill>
                <a:latin typeface="Arial" pitchFamily="34" charset="0"/>
                <a:ea typeface="Times New Roman" pitchFamily="18" charset="0"/>
                <a:cs typeface="Arial" pitchFamily="34" charset="0"/>
              </a:rPr>
              <a:t>Il manuale, tratto dall’esperienza professionale maturata dai medici del lavoro dell'INAIL nella Pubblica Amministrazione, è un agile strumento di lavoro per coloro che svolgono l'attività di medico competente in questo particolare settore.</a:t>
            </a:r>
            <a:endParaRPr lang="it-IT" sz="1050" dirty="0">
              <a:solidFill>
                <a:prstClr val="white">
                  <a:lumMod val="95000"/>
                </a:prstClr>
              </a:solidFill>
              <a:latin typeface="Arial" pitchFamily="34" charset="0"/>
              <a:cs typeface="Arial" pitchFamily="34" charset="0"/>
            </a:endParaRPr>
          </a:p>
        </p:txBody>
      </p:sp>
      <p:sp>
        <p:nvSpPr>
          <p:cNvPr id="9" name="Rettangolo 8"/>
          <p:cNvSpPr/>
          <p:nvPr/>
        </p:nvSpPr>
        <p:spPr>
          <a:xfrm>
            <a:off x="6224556" y="5666935"/>
            <a:ext cx="1651414" cy="207749"/>
          </a:xfrm>
          <a:prstGeom prst="rect">
            <a:avLst/>
          </a:prstGeom>
        </p:spPr>
        <p:txBody>
          <a:bodyPr wrap="none">
            <a:spAutoFit/>
          </a:bodyPr>
          <a:lstStyle/>
          <a:p>
            <a:pPr defTabSz="685800"/>
            <a:r>
              <a:rPr lang="it-IT" sz="750" i="1" dirty="0">
                <a:solidFill>
                  <a:srgbClr val="FFFFFF"/>
                </a:solidFill>
                <a:latin typeface="ITC Lubalin Graph Std ExLight"/>
                <a:cs typeface="Arial"/>
              </a:rPr>
              <a:t>Ultimo aggiornamento: 07/10/2015</a:t>
            </a:r>
          </a:p>
        </p:txBody>
      </p:sp>
      <p:sp>
        <p:nvSpPr>
          <p:cNvPr id="10" name="Rettangolo 9"/>
          <p:cNvSpPr/>
          <p:nvPr/>
        </p:nvSpPr>
        <p:spPr>
          <a:xfrm>
            <a:off x="403960" y="2372389"/>
            <a:ext cx="2418986" cy="1754326"/>
          </a:xfrm>
          <a:prstGeom prst="rect">
            <a:avLst/>
          </a:prstGeom>
        </p:spPr>
        <p:txBody>
          <a:bodyPr wrap="square">
            <a:spAutoFit/>
          </a:bodyPr>
          <a:lstStyle/>
          <a:p>
            <a:pPr algn="just" defTabSz="685800">
              <a:lnSpc>
                <a:spcPct val="150000"/>
              </a:lnSpc>
            </a:pPr>
            <a:r>
              <a:rPr lang="it-IT" sz="900" dirty="0">
                <a:solidFill>
                  <a:srgbClr val="FFFFFF"/>
                </a:solidFill>
                <a:latin typeface="ITC Lubalin Graph Std ExLight"/>
                <a:cs typeface="Arial"/>
              </a:rPr>
              <a:t>L'emanazione del </a:t>
            </a:r>
            <a:r>
              <a:rPr lang="it-IT" sz="900" dirty="0" err="1">
                <a:solidFill>
                  <a:srgbClr val="FFFFFF"/>
                </a:solidFill>
                <a:latin typeface="ITC Lubalin Graph Std ExLight"/>
                <a:cs typeface="Arial"/>
              </a:rPr>
              <a:t>D.Lgs.</a:t>
            </a:r>
            <a:r>
              <a:rPr lang="it-IT" sz="900" dirty="0">
                <a:solidFill>
                  <a:srgbClr val="FFFFFF"/>
                </a:solidFill>
                <a:latin typeface="ITC Lubalin Graph Std ExLight"/>
                <a:cs typeface="Arial"/>
              </a:rPr>
              <a:t> n. 81/08 integrato e corretto dal </a:t>
            </a:r>
            <a:r>
              <a:rPr lang="it-IT" sz="900" dirty="0" err="1">
                <a:solidFill>
                  <a:srgbClr val="FFFFFF"/>
                </a:solidFill>
                <a:latin typeface="ITC Lubalin Graph Std ExLight"/>
                <a:cs typeface="Arial"/>
              </a:rPr>
              <a:t>D.Lgs.</a:t>
            </a:r>
            <a:r>
              <a:rPr lang="it-IT" sz="900" dirty="0">
                <a:solidFill>
                  <a:srgbClr val="FFFFFF"/>
                </a:solidFill>
                <a:latin typeface="ITC Lubalin Graph Std ExLight"/>
                <a:cs typeface="Arial"/>
              </a:rPr>
              <a:t> n. 106/09, ha reso necessaria una rivisitazione dei contenuti della precedente edizione del Vademecum, alla luce delle novità introdotte ad opera della vigente normativa in materia di tutela della salute e della sicurezza nei luoghi di lavoro</a:t>
            </a:r>
          </a:p>
        </p:txBody>
      </p:sp>
    </p:spTree>
    <p:extLst>
      <p:ext uri="{BB962C8B-B14F-4D97-AF65-F5344CB8AC3E}">
        <p14:creationId xmlns:p14="http://schemas.microsoft.com/office/powerpoint/2010/main" val="4133435968"/>
      </p:ext>
    </p:extLst>
  </p:cSld>
  <p:clrMapOvr>
    <a:masterClrMapping/>
  </p:clrMapOvr>
  <p:transition spd="slow">
    <p:wipe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535076"/>
            <a:ext cx="8370093" cy="3508744"/>
          </a:xfrm>
          <a:prstGeom prst="rect">
            <a:avLst/>
          </a:prstGeom>
        </p:spPr>
        <p:txBody>
          <a:bodyPr anchor="t"/>
          <a:lstStyle/>
          <a:p>
            <a:pPr marL="1191" indent="-1191" defTabSz="514350">
              <a:lnSpc>
                <a:spcPct val="200000"/>
              </a:lnSpc>
              <a:spcBef>
                <a:spcPts val="563"/>
              </a:spcBef>
              <a:buClr>
                <a:srgbClr val="FFC000"/>
              </a:buClr>
              <a:buSzPct val="80000"/>
              <a:defRPr/>
            </a:pPr>
            <a:r>
              <a:rPr lang="it-IT" sz="2400" dirty="0">
                <a:solidFill>
                  <a:srgbClr val="FFFFFF"/>
                </a:solidFill>
                <a:latin typeface="ITC Lubalin Graph Std ExLight"/>
                <a:cs typeface="Arial"/>
              </a:rPr>
              <a:t>Per i </a:t>
            </a:r>
            <a:r>
              <a:rPr lang="it-IT" sz="2400" u="sng" dirty="0">
                <a:solidFill>
                  <a:srgbClr val="FFFFFF"/>
                </a:solidFill>
                <a:latin typeface="ITC Lubalin Graph Std ExLight"/>
                <a:cs typeface="Arial"/>
              </a:rPr>
              <a:t>protocolli sanitari</a:t>
            </a:r>
            <a:r>
              <a:rPr lang="it-IT" sz="2400" dirty="0">
                <a:solidFill>
                  <a:srgbClr val="FFFFFF"/>
                </a:solidFill>
                <a:latin typeface="ITC Lubalin Graph Std ExLight"/>
                <a:cs typeface="Arial"/>
              </a:rPr>
              <a:t> sono indispensabili </a:t>
            </a:r>
            <a:r>
              <a:rPr lang="it-IT" sz="2400" u="sng" dirty="0">
                <a:solidFill>
                  <a:srgbClr val="FFFFFF"/>
                </a:solidFill>
                <a:latin typeface="ITC Lubalin Graph Std ExLight"/>
                <a:cs typeface="Arial"/>
              </a:rPr>
              <a:t>Flussi informativi pluridirezionali:</a:t>
            </a:r>
          </a:p>
          <a:p>
            <a:pPr marL="535781" indent="-535781" defTabSz="514350">
              <a:lnSpc>
                <a:spcPct val="200000"/>
              </a:lnSpc>
              <a:spcBef>
                <a:spcPts val="563"/>
              </a:spcBef>
              <a:buClr>
                <a:prstClr val="white"/>
              </a:buClr>
              <a:buSzPct val="80000"/>
              <a:buFont typeface="+mj-lt"/>
              <a:buAutoNum type="alphaLcParenR"/>
              <a:defRPr/>
            </a:pPr>
            <a:r>
              <a:rPr lang="it-IT" sz="2400" dirty="0">
                <a:solidFill>
                  <a:srgbClr val="FFFFFF"/>
                </a:solidFill>
                <a:latin typeface="ITC Lubalin Graph Std ExLight"/>
                <a:cs typeface="Arial"/>
              </a:rPr>
              <a:t>Comunicazione dei dati accertati</a:t>
            </a:r>
          </a:p>
          <a:p>
            <a:pPr marL="535781" indent="-535781" defTabSz="514350">
              <a:lnSpc>
                <a:spcPct val="200000"/>
              </a:lnSpc>
              <a:spcBef>
                <a:spcPts val="563"/>
              </a:spcBef>
              <a:buClr>
                <a:prstClr val="white"/>
              </a:buClr>
              <a:buSzPct val="80000"/>
              <a:buFont typeface="+mj-lt"/>
              <a:buAutoNum type="alphaLcParenR"/>
              <a:defRPr/>
            </a:pPr>
            <a:r>
              <a:rPr lang="it-IT" sz="2400" dirty="0">
                <a:solidFill>
                  <a:srgbClr val="FFFFFF"/>
                </a:solidFill>
                <a:latin typeface="ITC Lubalin Graph Std ExLight"/>
                <a:cs typeface="Arial"/>
              </a:rPr>
              <a:t>Diffusione della loro conoscenza</a:t>
            </a:r>
          </a:p>
        </p:txBody>
      </p:sp>
    </p:spTree>
    <p:extLst>
      <p:ext uri="{BB962C8B-B14F-4D97-AF65-F5344CB8AC3E}">
        <p14:creationId xmlns:p14="http://schemas.microsoft.com/office/powerpoint/2010/main" val="942200804"/>
      </p:ext>
    </p:extLst>
  </p:cSld>
  <p:clrMapOvr>
    <a:masterClrMapping/>
  </p:clrMapOvr>
  <p:transition spd="slow">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354070"/>
            <a:ext cx="8370093" cy="4096443"/>
          </a:xfrm>
          <a:prstGeom prst="rect">
            <a:avLst/>
          </a:prstGeom>
        </p:spPr>
        <p:txBody>
          <a:bodyPr anchor="t"/>
          <a:lstStyle/>
          <a:p>
            <a:pPr marL="535781" indent="-535781" algn="ctr" defTabSz="514350">
              <a:spcBef>
                <a:spcPts val="563"/>
              </a:spcBef>
              <a:buClr>
                <a:srgbClr val="FFC000"/>
              </a:buClr>
              <a:buSzPct val="80000"/>
              <a:defRPr/>
            </a:pPr>
            <a:r>
              <a:rPr lang="it-IT" sz="2100" dirty="0">
                <a:solidFill>
                  <a:srgbClr val="FFFFFF"/>
                </a:solidFill>
                <a:latin typeface="ITC Lubalin Graph Std ExLight"/>
                <a:cs typeface="Arial"/>
              </a:rPr>
              <a:t>Al Medico Competente è richiesto:</a:t>
            </a:r>
          </a:p>
          <a:p>
            <a:pPr marL="535781" indent="-535781" algn="ctr" defTabSz="514350">
              <a:spcBef>
                <a:spcPts val="563"/>
              </a:spcBef>
              <a:buClr>
                <a:srgbClr val="FFC000"/>
              </a:buClr>
              <a:buSzPct val="80000"/>
              <a:defRPr/>
            </a:pPr>
            <a:endParaRPr lang="it-IT" sz="600" dirty="0">
              <a:solidFill>
                <a:srgbClr val="FFFFFF"/>
              </a:solidFill>
              <a:latin typeface="ITC Lubalin Graph Std ExLight"/>
              <a:cs typeface="Arial"/>
            </a:endParaRPr>
          </a:p>
          <a:p>
            <a:pPr marL="535781" indent="-535781" defTabSz="514350">
              <a:spcBef>
                <a:spcPts val="563"/>
              </a:spcBef>
              <a:buClr>
                <a:prstClr val="white"/>
              </a:buClr>
              <a:buSzPct val="80000"/>
              <a:buFont typeface="+mj-lt"/>
              <a:buAutoNum type="alphaLcParenR"/>
              <a:defRPr/>
            </a:pPr>
            <a:r>
              <a:rPr lang="it-IT" sz="2100" dirty="0">
                <a:solidFill>
                  <a:srgbClr val="FFFFFF"/>
                </a:solidFill>
                <a:latin typeface="ITC Lubalin Graph Std ExLight"/>
                <a:cs typeface="Arial"/>
              </a:rPr>
              <a:t>Indipendenza intellettuale</a:t>
            </a:r>
          </a:p>
          <a:p>
            <a:pPr marL="535781" indent="-535781" defTabSz="514350">
              <a:spcBef>
                <a:spcPts val="563"/>
              </a:spcBef>
              <a:buClr>
                <a:prstClr val="white"/>
              </a:buClr>
              <a:buSzPct val="80000"/>
              <a:buFont typeface="+mj-lt"/>
              <a:buAutoNum type="alphaLcParenR"/>
              <a:defRPr/>
            </a:pPr>
            <a:r>
              <a:rPr lang="it-IT" sz="2100" dirty="0">
                <a:solidFill>
                  <a:srgbClr val="FFFFFF"/>
                </a:solidFill>
                <a:latin typeface="ITC Lubalin Graph Std ExLight"/>
                <a:cs typeface="Arial"/>
              </a:rPr>
              <a:t>Ricerca del consenso</a:t>
            </a:r>
          </a:p>
          <a:p>
            <a:pPr marL="535781" indent="-535781" defTabSz="514350">
              <a:spcBef>
                <a:spcPts val="563"/>
              </a:spcBef>
              <a:buClr>
                <a:prstClr val="white"/>
              </a:buClr>
              <a:buSzPct val="80000"/>
              <a:defRPr/>
            </a:pPr>
            <a:endParaRPr lang="it-IT" sz="2100" dirty="0">
              <a:solidFill>
                <a:srgbClr val="FFFFFF"/>
              </a:solidFill>
              <a:latin typeface="ITC Lubalin Graph Std ExLight"/>
              <a:cs typeface="Arial"/>
            </a:endParaRPr>
          </a:p>
          <a:p>
            <a:pPr marL="535781" indent="-535781" defTabSz="514350">
              <a:spcBef>
                <a:spcPts val="563"/>
              </a:spcBef>
              <a:buClr>
                <a:prstClr val="white"/>
              </a:buClr>
              <a:buSzPct val="80000"/>
              <a:defRPr/>
            </a:pPr>
            <a:r>
              <a:rPr lang="it-IT" sz="2100" dirty="0">
                <a:solidFill>
                  <a:srgbClr val="FFFFFF"/>
                </a:solidFill>
                <a:latin typeface="ITC Lubalin Graph Std ExLight"/>
                <a:cs typeface="Arial"/>
              </a:rPr>
              <a:t>Partendo da:</a:t>
            </a:r>
          </a:p>
          <a:p>
            <a:pPr marL="535781" indent="-535781" defTabSz="514350">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Norme etiche</a:t>
            </a:r>
          </a:p>
          <a:p>
            <a:pPr marL="535781" indent="-535781" defTabSz="514350">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Norme professionali</a:t>
            </a:r>
          </a:p>
          <a:p>
            <a:pPr marL="535781" indent="-535781" defTabSz="514350">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Norme giuridiche</a:t>
            </a:r>
          </a:p>
          <a:p>
            <a:pPr marL="535781" indent="-535781" defTabSz="514350">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Abilità relazionali e comunicative</a:t>
            </a:r>
          </a:p>
          <a:p>
            <a:pPr marL="535781" indent="-535781" defTabSz="514350">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Riservatezza</a:t>
            </a:r>
          </a:p>
        </p:txBody>
      </p:sp>
    </p:spTree>
    <p:extLst>
      <p:ext uri="{BB962C8B-B14F-4D97-AF65-F5344CB8AC3E}">
        <p14:creationId xmlns:p14="http://schemas.microsoft.com/office/powerpoint/2010/main" val="822191646"/>
      </p:ext>
    </p:extLst>
  </p:cSld>
  <p:clrMapOvr>
    <a:masterClrMapping/>
  </p:clrMapOvr>
  <p:transition spd="slow">
    <p:wipe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471268"/>
            <a:ext cx="8370093" cy="3732041"/>
          </a:xfrm>
          <a:prstGeom prst="rect">
            <a:avLst/>
          </a:prstGeom>
        </p:spPr>
        <p:txBody>
          <a:bodyPr anchor="t"/>
          <a:lstStyle/>
          <a:p>
            <a:pPr marL="1191" indent="-1191" algn="just" defTabSz="514350">
              <a:lnSpc>
                <a:spcPct val="150000"/>
              </a:lnSpc>
              <a:spcBef>
                <a:spcPts val="563"/>
              </a:spcBef>
              <a:buClr>
                <a:srgbClr val="FFC000"/>
              </a:buClr>
              <a:buSzPct val="80000"/>
              <a:defRPr/>
            </a:pPr>
            <a:r>
              <a:rPr lang="it-IT" sz="2400" dirty="0">
                <a:solidFill>
                  <a:srgbClr val="FFFFFF"/>
                </a:solidFill>
                <a:latin typeface="ITC Lubalin Graph Std ExLight"/>
                <a:cs typeface="Arial"/>
              </a:rPr>
              <a:t>Nel Vademecum INAIL la metodologia da seguire si suddivide in 3 parti:</a:t>
            </a:r>
          </a:p>
          <a:p>
            <a:pPr marL="535781" indent="-535781" algn="just" defTabSz="514350">
              <a:lnSpc>
                <a:spcPct val="150000"/>
              </a:lnSpc>
              <a:spcBef>
                <a:spcPts val="563"/>
              </a:spcBef>
              <a:buClr>
                <a:prstClr val="white"/>
              </a:buClr>
              <a:buSzPct val="80000"/>
              <a:buFont typeface="+mj-lt"/>
              <a:buAutoNum type="alphaUcPeriod"/>
              <a:defRPr/>
            </a:pPr>
            <a:r>
              <a:rPr lang="it-IT" sz="2400" dirty="0">
                <a:solidFill>
                  <a:srgbClr val="FFFFFF"/>
                </a:solidFill>
                <a:latin typeface="ITC Lubalin Graph Std ExLight"/>
                <a:cs typeface="Arial"/>
              </a:rPr>
              <a:t>Istruttoria</a:t>
            </a:r>
          </a:p>
          <a:p>
            <a:pPr marL="535781" indent="-535781" algn="just" defTabSz="514350">
              <a:lnSpc>
                <a:spcPct val="150000"/>
              </a:lnSpc>
              <a:spcBef>
                <a:spcPts val="563"/>
              </a:spcBef>
              <a:buClr>
                <a:prstClr val="white"/>
              </a:buClr>
              <a:buSzPct val="80000"/>
              <a:buFont typeface="+mj-lt"/>
              <a:buAutoNum type="alphaUcPeriod"/>
              <a:defRPr/>
            </a:pPr>
            <a:r>
              <a:rPr lang="it-IT" sz="2400" dirty="0">
                <a:solidFill>
                  <a:srgbClr val="FFFFFF"/>
                </a:solidFill>
                <a:latin typeface="ITC Lubalin Graph Std ExLight"/>
                <a:cs typeface="Arial"/>
              </a:rPr>
              <a:t>Tecnica</a:t>
            </a:r>
          </a:p>
          <a:p>
            <a:pPr marL="535781" indent="-535781" algn="just" defTabSz="514350">
              <a:lnSpc>
                <a:spcPct val="150000"/>
              </a:lnSpc>
              <a:spcBef>
                <a:spcPts val="563"/>
              </a:spcBef>
              <a:buClr>
                <a:prstClr val="white"/>
              </a:buClr>
              <a:buSzPct val="80000"/>
              <a:buFont typeface="+mj-lt"/>
              <a:buAutoNum type="alphaUcPeriod"/>
              <a:defRPr/>
            </a:pPr>
            <a:r>
              <a:rPr lang="it-IT" sz="2400" dirty="0">
                <a:solidFill>
                  <a:srgbClr val="FFFFFF"/>
                </a:solidFill>
                <a:latin typeface="ITC Lubalin Graph Std ExLight"/>
                <a:cs typeface="Arial"/>
              </a:rPr>
              <a:t>Organizzativa</a:t>
            </a:r>
          </a:p>
          <a:p>
            <a:pPr marL="535781" indent="-535781" algn="just" defTabSz="514350">
              <a:lnSpc>
                <a:spcPct val="150000"/>
              </a:lnSpc>
              <a:spcBef>
                <a:spcPts val="563"/>
              </a:spcBef>
              <a:buClr>
                <a:prstClr val="white"/>
              </a:buClr>
              <a:buSzPct val="80000"/>
              <a:defRPr/>
            </a:pPr>
            <a:endParaRPr lang="it-IT" sz="2400" dirty="0">
              <a:solidFill>
                <a:srgbClr val="FFFFFF"/>
              </a:solidFill>
              <a:latin typeface="ITC Lubalin Graph Std ExLight"/>
              <a:cs typeface="Arial"/>
            </a:endParaRPr>
          </a:p>
        </p:txBody>
      </p:sp>
    </p:spTree>
    <p:extLst>
      <p:ext uri="{BB962C8B-B14F-4D97-AF65-F5344CB8AC3E}">
        <p14:creationId xmlns:p14="http://schemas.microsoft.com/office/powerpoint/2010/main" val="966483712"/>
      </p:ext>
    </p:extLst>
  </p:cSld>
  <p:clrMapOvr>
    <a:masterClrMapping/>
  </p:clrMapOvr>
  <p:transition spd="slow">
    <p:wipe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529514"/>
            <a:ext cx="8370093" cy="3219245"/>
          </a:xfrm>
          <a:prstGeom prst="rect">
            <a:avLst/>
          </a:prstGeom>
        </p:spPr>
        <p:txBody>
          <a:bodyPr anchor="t"/>
          <a:lstStyle/>
          <a:p>
            <a:pPr marL="1191" indent="-1191" defTabSz="514350">
              <a:lnSpc>
                <a:spcPct val="150000"/>
              </a:lnSpc>
              <a:spcBef>
                <a:spcPts val="563"/>
              </a:spcBef>
              <a:buClr>
                <a:srgbClr val="FFC000"/>
              </a:buClr>
              <a:buSzPct val="80000"/>
              <a:defRPr/>
            </a:pPr>
            <a:r>
              <a:rPr lang="it-IT" sz="2400" dirty="0">
                <a:solidFill>
                  <a:srgbClr val="FFFFFF"/>
                </a:solidFill>
                <a:latin typeface="ITC Lubalin Graph Std ExLight"/>
                <a:cs typeface="Arial"/>
              </a:rPr>
              <a:t>Nella parte tecnica occorre assicurare i seguenti adempimenti:</a:t>
            </a:r>
          </a:p>
          <a:p>
            <a:pPr marL="535781" indent="-535781" defTabSz="514350">
              <a:lnSpc>
                <a:spcPct val="150000"/>
              </a:lnSpc>
              <a:spcBef>
                <a:spcPts val="563"/>
              </a:spcBef>
              <a:buClr>
                <a:prstClr val="white"/>
              </a:buClr>
              <a:buSzPct val="80000"/>
              <a:buFont typeface="+mj-lt"/>
              <a:buAutoNum type="alphaUcPeriod"/>
              <a:defRPr/>
            </a:pPr>
            <a:r>
              <a:rPr lang="it-IT" sz="2400" dirty="0">
                <a:solidFill>
                  <a:srgbClr val="FFFFFF"/>
                </a:solidFill>
                <a:latin typeface="ITC Lubalin Graph Std ExLight"/>
                <a:cs typeface="Arial"/>
              </a:rPr>
              <a:t>Accertamenti sanitari</a:t>
            </a:r>
          </a:p>
          <a:p>
            <a:pPr marL="535781" indent="-535781" defTabSz="514350">
              <a:lnSpc>
                <a:spcPct val="150000"/>
              </a:lnSpc>
              <a:spcBef>
                <a:spcPts val="563"/>
              </a:spcBef>
              <a:buClr>
                <a:prstClr val="white"/>
              </a:buClr>
              <a:buSzPct val="80000"/>
              <a:buFont typeface="+mj-lt"/>
              <a:buAutoNum type="alphaUcPeriod"/>
              <a:defRPr/>
            </a:pPr>
            <a:r>
              <a:rPr lang="it-IT" sz="2400" dirty="0">
                <a:solidFill>
                  <a:srgbClr val="FFFFFF"/>
                </a:solidFill>
                <a:latin typeface="ITC Lubalin Graph Std ExLight"/>
                <a:cs typeface="Arial"/>
              </a:rPr>
              <a:t>GIUDIZI </a:t>
            </a:r>
            <a:r>
              <a:rPr lang="it-IT" sz="2400" dirty="0" err="1">
                <a:solidFill>
                  <a:srgbClr val="FFFFFF"/>
                </a:solidFill>
                <a:latin typeface="ITC Lubalin Graph Std ExLight"/>
                <a:cs typeface="Arial"/>
              </a:rPr>
              <a:t>DI</a:t>
            </a:r>
            <a:r>
              <a:rPr lang="it-IT" sz="2400" dirty="0">
                <a:solidFill>
                  <a:srgbClr val="FFFFFF"/>
                </a:solidFill>
                <a:latin typeface="ITC Lubalin Graph Std ExLight"/>
                <a:cs typeface="Arial"/>
              </a:rPr>
              <a:t> IDONEITÀ</a:t>
            </a:r>
          </a:p>
          <a:p>
            <a:pPr marL="535781" indent="-535781" defTabSz="514350">
              <a:lnSpc>
                <a:spcPct val="150000"/>
              </a:lnSpc>
              <a:spcBef>
                <a:spcPts val="563"/>
              </a:spcBef>
              <a:buClr>
                <a:prstClr val="white"/>
              </a:buClr>
              <a:buSzPct val="80000"/>
              <a:buFont typeface="+mj-lt"/>
              <a:buAutoNum type="alphaUcPeriod"/>
              <a:defRPr/>
            </a:pPr>
            <a:r>
              <a:rPr lang="it-IT" sz="2400" dirty="0">
                <a:solidFill>
                  <a:srgbClr val="FFFFFF"/>
                </a:solidFill>
                <a:latin typeface="ITC Lubalin Graph Std ExLight"/>
                <a:cs typeface="Arial"/>
              </a:rPr>
              <a:t>Formazione e informazione </a:t>
            </a:r>
          </a:p>
        </p:txBody>
      </p:sp>
    </p:spTree>
    <p:extLst>
      <p:ext uri="{BB962C8B-B14F-4D97-AF65-F5344CB8AC3E}">
        <p14:creationId xmlns:p14="http://schemas.microsoft.com/office/powerpoint/2010/main" val="3519607826"/>
      </p:ext>
    </p:extLst>
  </p:cSld>
  <p:clrMapOvr>
    <a:masterClrMapping/>
  </p:clrMapOvr>
  <p:transition spd="slow">
    <p:wipe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bject 2"/>
          <p:cNvSpPr txBox="1"/>
          <p:nvPr/>
        </p:nvSpPr>
        <p:spPr>
          <a:xfrm>
            <a:off x="366823" y="1507551"/>
            <a:ext cx="8389088" cy="2719335"/>
          </a:xfrm>
          <a:prstGeom prst="rect">
            <a:avLst/>
          </a:prstGeom>
        </p:spPr>
        <p:txBody>
          <a:bodyPr vert="horz" wrap="square" lIns="0" tIns="33656" rIns="0" bIns="0" rtlCol="0">
            <a:spAutoFit/>
          </a:bodyPr>
          <a:lstStyle/>
          <a:p>
            <a:pPr marL="108283" marR="104478" algn="ctr" defTabSz="685800">
              <a:lnSpc>
                <a:spcPct val="150000"/>
              </a:lnSpc>
              <a:spcBef>
                <a:spcPts val="265"/>
              </a:spcBef>
            </a:pPr>
            <a:r>
              <a:rPr sz="2100" b="1" dirty="0">
                <a:solidFill>
                  <a:srgbClr val="FFFFFF"/>
                </a:solidFill>
                <a:latin typeface="ITC Lubalin Graph Std ExLight"/>
                <a:cs typeface="Arial"/>
              </a:rPr>
              <a:t>Il D.Lgs 81/2008 non indica in nessun  punto cosa voglia dire </a:t>
            </a:r>
            <a:r>
              <a:rPr sz="2100" b="1" dirty="0">
                <a:solidFill>
                  <a:srgbClr val="C00000"/>
                </a:solidFill>
                <a:latin typeface="ITC Lubalin Graph Std ExLight"/>
                <a:cs typeface="Arial"/>
              </a:rPr>
              <a:t>IDONEO ALLA  MANSIONE</a:t>
            </a:r>
            <a:endParaRPr sz="2100" dirty="0">
              <a:solidFill>
                <a:srgbClr val="FFFFFF"/>
              </a:solidFill>
              <a:latin typeface="ITC Lubalin Graph Std ExLight"/>
              <a:cs typeface="Arial"/>
            </a:endParaRPr>
          </a:p>
          <a:p>
            <a:pPr marL="5853" marR="2342" algn="ctr" defTabSz="685800">
              <a:lnSpc>
                <a:spcPct val="150000"/>
              </a:lnSpc>
              <a:spcBef>
                <a:spcPts val="491"/>
              </a:spcBef>
            </a:pPr>
            <a:r>
              <a:rPr sz="2100" b="1" dirty="0">
                <a:solidFill>
                  <a:srgbClr val="FFFFFF"/>
                </a:solidFill>
                <a:latin typeface="ITC Lubalin Graph Std ExLight"/>
                <a:cs typeface="Arial"/>
              </a:rPr>
              <a:t>Anche in dottrina non c’è praticamente  nulla.</a:t>
            </a:r>
            <a:endParaRPr sz="2100" dirty="0">
              <a:solidFill>
                <a:srgbClr val="FFFFFF"/>
              </a:solidFill>
              <a:latin typeface="ITC Lubalin Graph Std ExLight"/>
              <a:cs typeface="Arial"/>
            </a:endParaRPr>
          </a:p>
          <a:p>
            <a:pPr marL="76091" marR="72578" algn="ctr" defTabSz="685800">
              <a:lnSpc>
                <a:spcPct val="150000"/>
              </a:lnSpc>
              <a:spcBef>
                <a:spcPts val="466"/>
              </a:spcBef>
            </a:pPr>
            <a:r>
              <a:rPr sz="2100" b="1" dirty="0">
                <a:solidFill>
                  <a:srgbClr val="FFFFFF"/>
                </a:solidFill>
                <a:latin typeface="ITC Lubalin Graph Std ExLight"/>
                <a:cs typeface="Arial"/>
              </a:rPr>
              <a:t>Quindi … </a:t>
            </a:r>
            <a:r>
              <a:rPr sz="2100" b="1" dirty="0">
                <a:solidFill>
                  <a:prstClr val="white"/>
                </a:solidFill>
                <a:latin typeface="ITC Lubalin Graph Std ExLight"/>
                <a:cs typeface="Arial"/>
              </a:rPr>
              <a:t>cosa </a:t>
            </a:r>
            <a:r>
              <a:rPr sz="2100" b="1" dirty="0" err="1">
                <a:solidFill>
                  <a:prstClr val="white"/>
                </a:solidFill>
                <a:latin typeface="ITC Lubalin Graph Std ExLight"/>
                <a:cs typeface="Arial"/>
              </a:rPr>
              <a:t>vuol</a:t>
            </a:r>
            <a:r>
              <a:rPr sz="2100" b="1" dirty="0">
                <a:solidFill>
                  <a:prstClr val="white"/>
                </a:solidFill>
                <a:latin typeface="ITC Lubalin Graph Std ExLight"/>
                <a:cs typeface="Arial"/>
              </a:rPr>
              <a:t> dire</a:t>
            </a:r>
            <a:endParaRPr lang="it-IT" sz="2100" b="1" dirty="0">
              <a:solidFill>
                <a:prstClr val="white"/>
              </a:solidFill>
              <a:latin typeface="ITC Lubalin Graph Std ExLight"/>
              <a:cs typeface="Arial"/>
            </a:endParaRPr>
          </a:p>
          <a:p>
            <a:pPr marL="76091" marR="72578" algn="ctr" defTabSz="685800">
              <a:lnSpc>
                <a:spcPct val="150000"/>
              </a:lnSpc>
              <a:spcBef>
                <a:spcPts val="466"/>
              </a:spcBef>
            </a:pPr>
            <a:r>
              <a:rPr sz="2400" b="1" dirty="0">
                <a:solidFill>
                  <a:srgbClr val="C00000"/>
                </a:solidFill>
                <a:latin typeface="ITC Lubalin Graph Std ExLight"/>
                <a:cs typeface="Arial"/>
              </a:rPr>
              <a:t>IDONEO ALLA  MANSIONE?</a:t>
            </a:r>
            <a:endParaRPr sz="2400" dirty="0">
              <a:solidFill>
                <a:srgbClr val="C00000"/>
              </a:solidFill>
              <a:latin typeface="ITC Lubalin Graph Std ExLight"/>
              <a:cs typeface="Arial"/>
            </a:endParaRPr>
          </a:p>
        </p:txBody>
      </p:sp>
    </p:spTree>
    <p:extLst>
      <p:ext uri="{BB962C8B-B14F-4D97-AF65-F5344CB8AC3E}">
        <p14:creationId xmlns:p14="http://schemas.microsoft.com/office/powerpoint/2010/main" val="2364067699"/>
      </p:ext>
    </p:extLst>
  </p:cSld>
  <p:clrMapOvr>
    <a:masterClrMapping/>
  </p:clrMapOvr>
  <p:transition spd="slow">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bject 2"/>
          <p:cNvSpPr txBox="1"/>
          <p:nvPr/>
        </p:nvSpPr>
        <p:spPr>
          <a:xfrm>
            <a:off x="446569" y="1402701"/>
            <a:ext cx="8245550" cy="3576414"/>
          </a:xfrm>
          <a:prstGeom prst="rect">
            <a:avLst/>
          </a:prstGeom>
        </p:spPr>
        <p:txBody>
          <a:bodyPr vert="horz" wrap="square" lIns="0" tIns="6146" rIns="0" bIns="0" rtlCol="0">
            <a:spAutoFit/>
          </a:bodyPr>
          <a:lstStyle/>
          <a:p>
            <a:pPr marL="5853" algn="just" defTabSz="685800">
              <a:lnSpc>
                <a:spcPct val="150000"/>
              </a:lnSpc>
              <a:spcBef>
                <a:spcPts val="49"/>
              </a:spcBef>
              <a:tabLst>
                <a:tab pos="913964" algn="l"/>
                <a:tab pos="2378120" algn="l"/>
                <a:tab pos="3017279" algn="l"/>
                <a:tab pos="3407975" algn="l"/>
                <a:tab pos="4469144" algn="l"/>
              </a:tabLst>
            </a:pPr>
            <a:r>
              <a:rPr sz="2100" spc="-44" dirty="0">
                <a:solidFill>
                  <a:srgbClr val="FFFFFF"/>
                </a:solidFill>
                <a:latin typeface="ITC Lubalin Graph Std ExLight"/>
                <a:cs typeface="Times New Roman"/>
              </a:rPr>
              <a:t>D</a:t>
            </a:r>
            <a:r>
              <a:rPr sz="2100" spc="-23" dirty="0">
                <a:solidFill>
                  <a:srgbClr val="FFFFFF"/>
                </a:solidFill>
                <a:latin typeface="ITC Lubalin Graph Std ExLight"/>
                <a:cs typeface="Times New Roman"/>
              </a:rPr>
              <a:t>.</a:t>
            </a:r>
            <a:r>
              <a:rPr sz="2100" spc="-86" dirty="0">
                <a:solidFill>
                  <a:srgbClr val="FFFFFF"/>
                </a:solidFill>
                <a:latin typeface="ITC Lubalin Graph Std ExLight"/>
                <a:cs typeface="Times New Roman"/>
              </a:rPr>
              <a:t>L</a:t>
            </a:r>
            <a:r>
              <a:rPr sz="2100" spc="92" dirty="0">
                <a:solidFill>
                  <a:srgbClr val="FFFFFF"/>
                </a:solidFill>
                <a:latin typeface="ITC Lubalin Graph Std ExLight"/>
                <a:cs typeface="Times New Roman"/>
              </a:rPr>
              <a:t>gs</a:t>
            </a:r>
            <a:r>
              <a:rPr sz="2100" dirty="0">
                <a:solidFill>
                  <a:srgbClr val="FFFFFF"/>
                </a:solidFill>
                <a:latin typeface="ITC Lubalin Graph Std ExLight"/>
                <a:cs typeface="Times New Roman"/>
              </a:rPr>
              <a:t>	</a:t>
            </a:r>
            <a:r>
              <a:rPr sz="2100" spc="65" dirty="0">
                <a:solidFill>
                  <a:srgbClr val="FFFFFF"/>
                </a:solidFill>
                <a:latin typeface="ITC Lubalin Graph Std ExLight"/>
                <a:cs typeface="Times New Roman"/>
              </a:rPr>
              <a:t>8</a:t>
            </a:r>
            <a:r>
              <a:rPr sz="2100" spc="62" dirty="0">
                <a:solidFill>
                  <a:srgbClr val="FFFFFF"/>
                </a:solidFill>
                <a:latin typeface="ITC Lubalin Graph Std ExLight"/>
                <a:cs typeface="Times New Roman"/>
              </a:rPr>
              <a:t>1</a:t>
            </a:r>
            <a:r>
              <a:rPr sz="2100" spc="512" dirty="0">
                <a:solidFill>
                  <a:srgbClr val="FFFFFF"/>
                </a:solidFill>
                <a:latin typeface="ITC Lubalin Graph Std ExLight"/>
                <a:cs typeface="Times New Roman"/>
              </a:rPr>
              <a:t>/</a:t>
            </a:r>
            <a:r>
              <a:rPr sz="2100" spc="65" dirty="0">
                <a:solidFill>
                  <a:srgbClr val="FFFFFF"/>
                </a:solidFill>
                <a:latin typeface="ITC Lubalin Graph Std ExLight"/>
                <a:cs typeface="Times New Roman"/>
              </a:rPr>
              <a:t>2008</a:t>
            </a:r>
            <a:r>
              <a:rPr lang="it-IT" sz="2100" spc="65" dirty="0">
                <a:solidFill>
                  <a:srgbClr val="FFFFFF"/>
                </a:solidFill>
                <a:latin typeface="ITC Lubalin Graph Std ExLight"/>
                <a:cs typeface="Times New Roman"/>
              </a:rPr>
              <a:t>, </a:t>
            </a:r>
            <a:r>
              <a:rPr sz="2100" spc="-37" dirty="0">
                <a:solidFill>
                  <a:srgbClr val="FFFFFF"/>
                </a:solidFill>
                <a:latin typeface="ITC Lubalin Graph Std ExLight"/>
                <a:cs typeface="Times New Roman"/>
              </a:rPr>
              <a:t>a</a:t>
            </a:r>
            <a:r>
              <a:rPr sz="2100" spc="-103" dirty="0">
                <a:solidFill>
                  <a:srgbClr val="FFFFFF"/>
                </a:solidFill>
                <a:latin typeface="ITC Lubalin Graph Std ExLight"/>
                <a:cs typeface="Times New Roman"/>
              </a:rPr>
              <a:t>r</a:t>
            </a:r>
            <a:r>
              <a:rPr sz="2100" spc="101" dirty="0">
                <a:solidFill>
                  <a:srgbClr val="FFFFFF"/>
                </a:solidFill>
                <a:latin typeface="ITC Lubalin Graph Std ExLight"/>
                <a:cs typeface="Times New Roman"/>
              </a:rPr>
              <a:t>t</a:t>
            </a:r>
            <a:r>
              <a:rPr sz="2100" spc="-21" dirty="0">
                <a:solidFill>
                  <a:srgbClr val="FFFFFF"/>
                </a:solidFill>
                <a:latin typeface="ITC Lubalin Graph Std ExLight"/>
                <a:cs typeface="Times New Roman"/>
              </a:rPr>
              <a:t>.</a:t>
            </a:r>
            <a:r>
              <a:rPr sz="2100" dirty="0">
                <a:solidFill>
                  <a:srgbClr val="FFFFFF"/>
                </a:solidFill>
                <a:latin typeface="ITC Lubalin Graph Std ExLight"/>
                <a:cs typeface="Times New Roman"/>
              </a:rPr>
              <a:t>	</a:t>
            </a:r>
            <a:r>
              <a:rPr sz="2100" spc="65" dirty="0">
                <a:solidFill>
                  <a:srgbClr val="FFFFFF"/>
                </a:solidFill>
                <a:latin typeface="ITC Lubalin Graph Std ExLight"/>
                <a:cs typeface="Times New Roman"/>
              </a:rPr>
              <a:t>2</a:t>
            </a:r>
            <a:r>
              <a:rPr sz="2100" dirty="0">
                <a:solidFill>
                  <a:srgbClr val="FFFFFF"/>
                </a:solidFill>
                <a:latin typeface="ITC Lubalin Graph Std ExLight"/>
                <a:cs typeface="Times New Roman"/>
              </a:rPr>
              <a:t>	</a:t>
            </a:r>
            <a:r>
              <a:rPr sz="2100" spc="11" dirty="0">
                <a:solidFill>
                  <a:srgbClr val="FFFFFF"/>
                </a:solidFill>
                <a:latin typeface="ITC Lubalin Graph Std ExLight"/>
                <a:cs typeface="Times New Roman"/>
              </a:rPr>
              <a:t>comma</a:t>
            </a:r>
            <a:r>
              <a:rPr sz="2100" dirty="0">
                <a:solidFill>
                  <a:srgbClr val="FFFFFF"/>
                </a:solidFill>
                <a:latin typeface="ITC Lubalin Graph Std ExLight"/>
                <a:cs typeface="Times New Roman"/>
              </a:rPr>
              <a:t>	</a:t>
            </a:r>
            <a:r>
              <a:rPr sz="2100" spc="-9" dirty="0">
                <a:solidFill>
                  <a:srgbClr val="FFFFFF"/>
                </a:solidFill>
                <a:latin typeface="ITC Lubalin Graph Std ExLight"/>
                <a:cs typeface="Times New Roman"/>
              </a:rPr>
              <a:t>m)</a:t>
            </a:r>
            <a:r>
              <a:rPr lang="it-IT" sz="2100" spc="-9" dirty="0">
                <a:solidFill>
                  <a:srgbClr val="FFFFFF"/>
                </a:solidFill>
                <a:latin typeface="ITC Lubalin Graph Std ExLight"/>
                <a:cs typeface="Times New Roman"/>
              </a:rPr>
              <a:t>, </a:t>
            </a:r>
            <a:r>
              <a:rPr lang="it-IT" sz="2100" spc="-9" dirty="0" err="1">
                <a:solidFill>
                  <a:srgbClr val="C00000"/>
                </a:solidFill>
                <a:latin typeface="ITC Lubalin Graph Std ExLight"/>
                <a:cs typeface="Times New Roman"/>
              </a:rPr>
              <a:t>S</a:t>
            </a:r>
            <a:r>
              <a:rPr sz="2100" spc="14" dirty="0" err="1">
                <a:solidFill>
                  <a:srgbClr val="C00000"/>
                </a:solidFill>
                <a:latin typeface="ITC Lubalin Graph Std ExLight"/>
                <a:cs typeface="Times New Roman"/>
              </a:rPr>
              <a:t>orveglianza</a:t>
            </a:r>
            <a:r>
              <a:rPr sz="2100" spc="14" dirty="0">
                <a:solidFill>
                  <a:srgbClr val="C00000"/>
                </a:solidFill>
                <a:latin typeface="ITC Lubalin Graph Std ExLight"/>
                <a:cs typeface="Times New Roman"/>
              </a:rPr>
              <a:t> </a:t>
            </a:r>
            <a:r>
              <a:rPr lang="it-IT" sz="2100" spc="-9" dirty="0">
                <a:solidFill>
                  <a:srgbClr val="C00000"/>
                </a:solidFill>
                <a:latin typeface="ITC Lubalin Graph Std ExLight"/>
                <a:cs typeface="Times New Roman"/>
              </a:rPr>
              <a:t>S</a:t>
            </a:r>
            <a:r>
              <a:rPr sz="2100" spc="-9" dirty="0" err="1">
                <a:solidFill>
                  <a:srgbClr val="C00000"/>
                </a:solidFill>
                <a:latin typeface="ITC Lubalin Graph Std ExLight"/>
                <a:cs typeface="Times New Roman"/>
              </a:rPr>
              <a:t>anitaria</a:t>
            </a:r>
            <a:r>
              <a:rPr sz="2100" spc="-9" dirty="0">
                <a:solidFill>
                  <a:srgbClr val="FFFFFF"/>
                </a:solidFill>
                <a:latin typeface="ITC Lubalin Graph Std ExLight"/>
                <a:cs typeface="Times New Roman"/>
              </a:rPr>
              <a:t>:</a:t>
            </a:r>
            <a:endParaRPr lang="it-IT" sz="2100" spc="-9" dirty="0">
              <a:solidFill>
                <a:srgbClr val="FFFFFF"/>
              </a:solidFill>
              <a:latin typeface="ITC Lubalin Graph Std ExLight"/>
              <a:cs typeface="Times New Roman"/>
            </a:endParaRPr>
          </a:p>
          <a:p>
            <a:pPr marL="5853" marR="2342" algn="just" defTabSz="685800">
              <a:lnSpc>
                <a:spcPct val="150000"/>
              </a:lnSpc>
              <a:spcBef>
                <a:spcPts val="122"/>
              </a:spcBef>
            </a:pPr>
            <a:r>
              <a:rPr lang="it-IT" sz="2100" spc="35" dirty="0">
                <a:solidFill>
                  <a:srgbClr val="FFFFFF"/>
                </a:solidFill>
                <a:latin typeface="ITC Lubalin Graph Std ExLight"/>
                <a:cs typeface="Times New Roman"/>
              </a:rPr>
              <a:t>“</a:t>
            </a:r>
            <a:r>
              <a:rPr sz="2100" spc="35" dirty="0" err="1">
                <a:solidFill>
                  <a:srgbClr val="FFFFFF"/>
                </a:solidFill>
                <a:latin typeface="ITC Lubalin Graph Std ExLight"/>
                <a:cs typeface="Times New Roman"/>
              </a:rPr>
              <a:t>insieme</a:t>
            </a:r>
            <a:r>
              <a:rPr sz="2100" spc="35" dirty="0">
                <a:solidFill>
                  <a:srgbClr val="FFFFFF"/>
                </a:solidFill>
                <a:latin typeface="ITC Lubalin Graph Std ExLight"/>
                <a:cs typeface="Times New Roman"/>
              </a:rPr>
              <a:t> </a:t>
            </a:r>
            <a:r>
              <a:rPr sz="2100" spc="46" dirty="0">
                <a:solidFill>
                  <a:srgbClr val="FFFFFF"/>
                </a:solidFill>
                <a:latin typeface="ITC Lubalin Graph Std ExLight"/>
                <a:cs typeface="Times New Roman"/>
              </a:rPr>
              <a:t>degli  atti </a:t>
            </a:r>
            <a:r>
              <a:rPr sz="2100" spc="35" dirty="0">
                <a:solidFill>
                  <a:srgbClr val="FFFFFF"/>
                </a:solidFill>
                <a:latin typeface="ITC Lubalin Graph Std ExLight"/>
                <a:cs typeface="Times New Roman"/>
              </a:rPr>
              <a:t>medici, </a:t>
            </a:r>
            <a:r>
              <a:rPr sz="2100" spc="19" dirty="0">
                <a:solidFill>
                  <a:srgbClr val="FFFFFF"/>
                </a:solidFill>
                <a:latin typeface="ITC Lubalin Graph Std ExLight"/>
                <a:cs typeface="Times New Roman"/>
              </a:rPr>
              <a:t>finalizzati </a:t>
            </a:r>
            <a:r>
              <a:rPr sz="2100" spc="5" dirty="0">
                <a:solidFill>
                  <a:srgbClr val="FFFFFF"/>
                </a:solidFill>
                <a:latin typeface="ITC Lubalin Graph Std ExLight"/>
                <a:cs typeface="Times New Roman"/>
              </a:rPr>
              <a:t>alla </a:t>
            </a:r>
            <a:r>
              <a:rPr sz="2100" spc="41" dirty="0">
                <a:solidFill>
                  <a:srgbClr val="FFFFFF"/>
                </a:solidFill>
                <a:latin typeface="ITC Lubalin Graph Std ExLight"/>
                <a:cs typeface="Times New Roman"/>
              </a:rPr>
              <a:t>tutela </a:t>
            </a:r>
            <a:r>
              <a:rPr sz="2100" spc="49" dirty="0">
                <a:solidFill>
                  <a:srgbClr val="FFFFFF"/>
                </a:solidFill>
                <a:latin typeface="ITC Lubalin Graph Std ExLight"/>
                <a:cs typeface="Times New Roman"/>
              </a:rPr>
              <a:t>dello  </a:t>
            </a:r>
            <a:r>
              <a:rPr sz="2100" spc="58" dirty="0">
                <a:solidFill>
                  <a:srgbClr val="FFFFFF"/>
                </a:solidFill>
                <a:latin typeface="ITC Lubalin Graph Std ExLight"/>
                <a:cs typeface="Times New Roman"/>
              </a:rPr>
              <a:t>stato </a:t>
            </a:r>
            <a:r>
              <a:rPr sz="2100" spc="19" dirty="0">
                <a:solidFill>
                  <a:srgbClr val="FFFFFF"/>
                </a:solidFill>
                <a:latin typeface="ITC Lubalin Graph Std ExLight"/>
                <a:cs typeface="Times New Roman"/>
              </a:rPr>
              <a:t>di </a:t>
            </a:r>
            <a:r>
              <a:rPr sz="2100" spc="35" dirty="0">
                <a:solidFill>
                  <a:srgbClr val="C00000"/>
                </a:solidFill>
                <a:latin typeface="ITC Lubalin Graph Std ExLight"/>
                <a:cs typeface="Times New Roman"/>
              </a:rPr>
              <a:t>salute </a:t>
            </a:r>
            <a:r>
              <a:rPr sz="2100" spc="71" dirty="0">
                <a:solidFill>
                  <a:srgbClr val="C00000"/>
                </a:solidFill>
                <a:latin typeface="ITC Lubalin Graph Std ExLight"/>
                <a:cs typeface="Times New Roman"/>
              </a:rPr>
              <a:t>e </a:t>
            </a:r>
            <a:r>
              <a:rPr sz="2100" spc="11" dirty="0">
                <a:solidFill>
                  <a:srgbClr val="C00000"/>
                </a:solidFill>
                <a:latin typeface="ITC Lubalin Graph Std ExLight"/>
                <a:cs typeface="Times New Roman"/>
              </a:rPr>
              <a:t>sicurezza </a:t>
            </a:r>
            <a:r>
              <a:rPr sz="2100" spc="37" dirty="0">
                <a:solidFill>
                  <a:srgbClr val="C00000"/>
                </a:solidFill>
                <a:uFill>
                  <a:solidFill>
                    <a:srgbClr val="FF0000"/>
                  </a:solidFill>
                </a:uFill>
                <a:latin typeface="ITC Lubalin Graph Std ExLight"/>
                <a:cs typeface="Times New Roman"/>
              </a:rPr>
              <a:t>dei </a:t>
            </a:r>
            <a:r>
              <a:rPr sz="2100" dirty="0">
                <a:solidFill>
                  <a:srgbClr val="C00000"/>
                </a:solidFill>
                <a:uFill>
                  <a:solidFill>
                    <a:srgbClr val="FF0000"/>
                  </a:solidFill>
                </a:uFill>
                <a:latin typeface="ITC Lubalin Graph Std ExLight"/>
                <a:cs typeface="Times New Roman"/>
              </a:rPr>
              <a:t>lavoratori</a:t>
            </a:r>
            <a:r>
              <a:rPr sz="2100" dirty="0">
                <a:solidFill>
                  <a:srgbClr val="FFFFFF"/>
                </a:solidFill>
                <a:latin typeface="ITC Lubalin Graph Std ExLight"/>
                <a:cs typeface="Times New Roman"/>
              </a:rPr>
              <a:t>,  </a:t>
            </a:r>
            <a:r>
              <a:rPr sz="2100" spc="9" dirty="0">
                <a:solidFill>
                  <a:srgbClr val="FFFFFF"/>
                </a:solidFill>
                <a:latin typeface="ITC Lubalin Graph Std ExLight"/>
                <a:cs typeface="Times New Roman"/>
              </a:rPr>
              <a:t>in</a:t>
            </a:r>
            <a:r>
              <a:rPr sz="2100" spc="526" dirty="0">
                <a:solidFill>
                  <a:srgbClr val="FFFFFF"/>
                </a:solidFill>
                <a:latin typeface="ITC Lubalin Graph Std ExLight"/>
                <a:cs typeface="Times New Roman"/>
              </a:rPr>
              <a:t> </a:t>
            </a:r>
            <a:r>
              <a:rPr sz="2100" spc="21" dirty="0">
                <a:solidFill>
                  <a:srgbClr val="FFFFFF"/>
                </a:solidFill>
                <a:latin typeface="ITC Lubalin Graph Std ExLight"/>
                <a:cs typeface="Times New Roman"/>
              </a:rPr>
              <a:t>relazione </a:t>
            </a:r>
            <a:r>
              <a:rPr sz="2100" spc="-74" dirty="0">
                <a:solidFill>
                  <a:srgbClr val="FFFFFF"/>
                </a:solidFill>
                <a:latin typeface="ITC Lubalin Graph Std ExLight"/>
                <a:cs typeface="Arial"/>
              </a:rPr>
              <a:t>all’ambiente </a:t>
            </a:r>
            <a:r>
              <a:rPr sz="2100" spc="23" dirty="0">
                <a:solidFill>
                  <a:srgbClr val="FFFFFF"/>
                </a:solidFill>
                <a:latin typeface="ITC Lubalin Graph Std ExLight"/>
                <a:cs typeface="Times New Roman"/>
              </a:rPr>
              <a:t>di </a:t>
            </a:r>
            <a:r>
              <a:rPr sz="2100" spc="-9" dirty="0">
                <a:solidFill>
                  <a:srgbClr val="FFFFFF"/>
                </a:solidFill>
                <a:latin typeface="ITC Lubalin Graph Std ExLight"/>
                <a:cs typeface="Times New Roman"/>
              </a:rPr>
              <a:t>lavoro, </a:t>
            </a:r>
            <a:r>
              <a:rPr sz="2100" spc="5" dirty="0">
                <a:solidFill>
                  <a:srgbClr val="FFFFFF"/>
                </a:solidFill>
                <a:latin typeface="ITC Lubalin Graph Std ExLight"/>
                <a:cs typeface="Times New Roman"/>
              </a:rPr>
              <a:t>ai  </a:t>
            </a:r>
            <a:r>
              <a:rPr sz="2100" spc="28" dirty="0">
                <a:solidFill>
                  <a:srgbClr val="FFFFFF"/>
                </a:solidFill>
                <a:latin typeface="ITC Lubalin Graph Std ExLight"/>
                <a:cs typeface="Times New Roman"/>
              </a:rPr>
              <a:t>fattori </a:t>
            </a:r>
            <a:r>
              <a:rPr sz="2100" spc="19" dirty="0">
                <a:solidFill>
                  <a:srgbClr val="FFFFFF"/>
                </a:solidFill>
                <a:latin typeface="ITC Lubalin Graph Std ExLight"/>
                <a:cs typeface="Times New Roman"/>
              </a:rPr>
              <a:t>di </a:t>
            </a:r>
            <a:r>
              <a:rPr sz="2100" spc="23" dirty="0">
                <a:solidFill>
                  <a:srgbClr val="FFFFFF"/>
                </a:solidFill>
                <a:latin typeface="ITC Lubalin Graph Std ExLight"/>
                <a:cs typeface="Times New Roman"/>
              </a:rPr>
              <a:t>rischio professionali </a:t>
            </a:r>
            <a:r>
              <a:rPr sz="2100" spc="71" dirty="0">
                <a:solidFill>
                  <a:srgbClr val="FFFFFF"/>
                </a:solidFill>
                <a:latin typeface="ITC Lubalin Graph Std ExLight"/>
                <a:cs typeface="Times New Roman"/>
              </a:rPr>
              <a:t>e </a:t>
            </a:r>
            <a:r>
              <a:rPr sz="2100" spc="30" dirty="0">
                <a:solidFill>
                  <a:srgbClr val="FFFFFF"/>
                </a:solidFill>
                <a:latin typeface="ITC Lubalin Graph Std ExLight"/>
                <a:cs typeface="Times New Roman"/>
              </a:rPr>
              <a:t>alle  </a:t>
            </a:r>
            <a:r>
              <a:rPr sz="2100" spc="23" dirty="0">
                <a:solidFill>
                  <a:srgbClr val="FFFFFF"/>
                </a:solidFill>
                <a:latin typeface="ITC Lubalin Graph Std ExLight"/>
                <a:cs typeface="Times New Roman"/>
              </a:rPr>
              <a:t>modalità </a:t>
            </a:r>
            <a:r>
              <a:rPr sz="2100" spc="19" dirty="0">
                <a:solidFill>
                  <a:srgbClr val="FFFFFF"/>
                </a:solidFill>
                <a:latin typeface="ITC Lubalin Graph Std ExLight"/>
                <a:cs typeface="Times New Roman"/>
              </a:rPr>
              <a:t>di </a:t>
            </a:r>
            <a:r>
              <a:rPr sz="2100" spc="49" dirty="0">
                <a:solidFill>
                  <a:srgbClr val="FFFFFF"/>
                </a:solidFill>
                <a:latin typeface="ITC Lubalin Graph Std ExLight"/>
                <a:cs typeface="Times New Roman"/>
              </a:rPr>
              <a:t>svolgimento </a:t>
            </a:r>
            <a:r>
              <a:rPr sz="2100" spc="-30" dirty="0" err="1">
                <a:solidFill>
                  <a:srgbClr val="FFFFFF"/>
                </a:solidFill>
                <a:latin typeface="ITC Lubalin Graph Std ExLight"/>
                <a:cs typeface="Arial"/>
              </a:rPr>
              <a:t>dell’attività</a:t>
            </a:r>
            <a:r>
              <a:rPr sz="2100" spc="-30" dirty="0">
                <a:solidFill>
                  <a:srgbClr val="FFFFFF"/>
                </a:solidFill>
                <a:latin typeface="ITC Lubalin Graph Std ExLight"/>
                <a:cs typeface="Arial"/>
              </a:rPr>
              <a:t>  </a:t>
            </a:r>
            <a:r>
              <a:rPr sz="2100" spc="-30" dirty="0" err="1">
                <a:solidFill>
                  <a:srgbClr val="FFFFFF"/>
                </a:solidFill>
                <a:latin typeface="ITC Lubalin Graph Std ExLight"/>
                <a:cs typeface="Times New Roman"/>
              </a:rPr>
              <a:t>lavorativa</a:t>
            </a:r>
            <a:r>
              <a:rPr lang="it-IT" sz="2100" spc="-30" dirty="0">
                <a:solidFill>
                  <a:srgbClr val="FFFFFF"/>
                </a:solidFill>
                <a:latin typeface="ITC Lubalin Graph Std ExLight"/>
                <a:cs typeface="Times New Roman"/>
              </a:rPr>
              <a:t>;</a:t>
            </a:r>
          </a:p>
          <a:p>
            <a:pPr marL="5853" marR="2342" algn="just" defTabSz="685800">
              <a:lnSpc>
                <a:spcPct val="150000"/>
              </a:lnSpc>
              <a:spcBef>
                <a:spcPts val="122"/>
              </a:spcBef>
            </a:pPr>
            <a:endParaRPr lang="it-IT" sz="600" spc="-30" dirty="0">
              <a:solidFill>
                <a:srgbClr val="FFFFFF"/>
              </a:solidFill>
              <a:latin typeface="ITC Lubalin Graph Std ExLight"/>
              <a:cs typeface="Times New Roman"/>
            </a:endParaRPr>
          </a:p>
          <a:p>
            <a:pPr marL="5853" marR="2342" algn="ctr" defTabSz="685800">
              <a:lnSpc>
                <a:spcPct val="150000"/>
              </a:lnSpc>
              <a:spcBef>
                <a:spcPts val="122"/>
              </a:spcBef>
            </a:pPr>
            <a:r>
              <a:rPr lang="it-IT" sz="2100" spc="-30" dirty="0">
                <a:solidFill>
                  <a:srgbClr val="FFFFFF"/>
                </a:solidFill>
                <a:latin typeface="ITC Lubalin Graph Std ExLight"/>
                <a:cs typeface="Times New Roman"/>
              </a:rPr>
              <a:t>Lo stesso </a:t>
            </a:r>
            <a:r>
              <a:rPr lang="it-IT" sz="2100" spc="-30" dirty="0" err="1">
                <a:solidFill>
                  <a:srgbClr val="FFFFFF"/>
                </a:solidFill>
                <a:latin typeface="ITC Lubalin Graph Std ExLight"/>
                <a:cs typeface="Times New Roman"/>
              </a:rPr>
              <a:t>D.Lgs.</a:t>
            </a:r>
            <a:r>
              <a:rPr lang="it-IT" sz="2100" spc="-30" dirty="0">
                <a:solidFill>
                  <a:srgbClr val="FFFFFF"/>
                </a:solidFill>
                <a:latin typeface="ITC Lubalin Graph Std ExLight"/>
                <a:cs typeface="Times New Roman"/>
              </a:rPr>
              <a:t> 81/08 parla di “LAVORATORI” e non di </a:t>
            </a:r>
            <a:r>
              <a:rPr lang="it-IT" sz="2100" b="1" spc="-30" dirty="0">
                <a:solidFill>
                  <a:srgbClr val="C00000"/>
                </a:solidFill>
                <a:latin typeface="ITC Lubalin Graph Std ExLight"/>
                <a:cs typeface="Times New Roman"/>
              </a:rPr>
              <a:t>“LAVORATORE VISITATO”</a:t>
            </a:r>
            <a:endParaRPr sz="2100" b="1" dirty="0">
              <a:solidFill>
                <a:srgbClr val="C00000"/>
              </a:solidFill>
              <a:latin typeface="ITC Lubalin Graph Std ExLight"/>
              <a:cs typeface="Times New Roman"/>
            </a:endParaRPr>
          </a:p>
        </p:txBody>
      </p:sp>
    </p:spTree>
    <p:extLst>
      <p:ext uri="{BB962C8B-B14F-4D97-AF65-F5344CB8AC3E}">
        <p14:creationId xmlns:p14="http://schemas.microsoft.com/office/powerpoint/2010/main" val="318370309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3" y="1236805"/>
            <a:ext cx="2034712" cy="4413188"/>
          </a:xfrm>
          <a:prstGeom prst="rect">
            <a:avLst/>
          </a:prstGeom>
        </p:spPr>
      </p:pic>
      <p:pic>
        <p:nvPicPr>
          <p:cNvPr id="9" name="Immagine 8"/>
          <p:cNvPicPr>
            <a:picLocks noChangeAspect="1"/>
          </p:cNvPicPr>
          <p:nvPr/>
        </p:nvPicPr>
        <p:blipFill>
          <a:blip r:embed="rId3"/>
          <a:stretch>
            <a:fillRect/>
          </a:stretch>
        </p:blipFill>
        <p:spPr>
          <a:xfrm>
            <a:off x="2962407" y="1221867"/>
            <a:ext cx="2800000" cy="1357143"/>
          </a:xfrm>
          <a:prstGeom prst="rect">
            <a:avLst/>
          </a:prstGeom>
          <a:effectLst>
            <a:outerShdw blurRad="50800" dist="38100" dir="2700000" algn="tl" rotWithShape="0">
              <a:prstClr val="black">
                <a:alpha val="40000"/>
              </a:prstClr>
            </a:outerShdw>
          </a:effectLst>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486" y="2941446"/>
            <a:ext cx="3944247" cy="2251362"/>
          </a:xfrm>
          <a:prstGeom prst="rect">
            <a:avLst/>
          </a:prstGeom>
          <a:effectLst>
            <a:softEdge rad="63500"/>
          </a:effectLst>
        </p:spPr>
      </p:pic>
      <p:sp>
        <p:nvSpPr>
          <p:cNvPr id="8" name="CasellaDiTesto 7"/>
          <p:cNvSpPr txBox="1"/>
          <p:nvPr/>
        </p:nvSpPr>
        <p:spPr>
          <a:xfrm rot="21282335">
            <a:off x="4274806" y="3127078"/>
            <a:ext cx="1959116" cy="715581"/>
          </a:xfrm>
          <a:prstGeom prst="rect">
            <a:avLst/>
          </a:prstGeom>
          <a:noFill/>
        </p:spPr>
        <p:txBody>
          <a:bodyPr wrap="square" rtlCol="0">
            <a:spAutoFit/>
          </a:bodyPr>
          <a:lstStyle/>
          <a:p>
            <a:pPr algn="ctr" defTabSz="685800"/>
            <a:r>
              <a:rPr lang="it-IT" sz="4050" b="1" dirty="0">
                <a:solidFill>
                  <a:srgbClr val="FFFFCC"/>
                </a:solidFill>
                <a:latin typeface="Freestyle Script" panose="030804020302050B0404" pitchFamily="66" charset="0"/>
              </a:rPr>
              <a:t>Grazie per</a:t>
            </a:r>
          </a:p>
        </p:txBody>
      </p:sp>
      <p:sp>
        <p:nvSpPr>
          <p:cNvPr id="10" name="Titolo 9"/>
          <p:cNvSpPr>
            <a:spLocks noGrp="1"/>
          </p:cNvSpPr>
          <p:nvPr>
            <p:ph type="ctrTitle"/>
          </p:nvPr>
        </p:nvSpPr>
        <p:spPr>
          <a:xfrm rot="354475">
            <a:off x="5166949" y="3921640"/>
            <a:ext cx="2189487" cy="721644"/>
          </a:xfrm>
        </p:spPr>
        <p:txBody>
          <a:bodyPr>
            <a:noAutofit/>
          </a:bodyPr>
          <a:lstStyle/>
          <a:p>
            <a:r>
              <a:rPr lang="it-IT" sz="4050" b="1" dirty="0">
                <a:solidFill>
                  <a:srgbClr val="FFFFCC"/>
                </a:solidFill>
                <a:latin typeface="Freestyle Script" panose="030804020302050B0404" pitchFamily="66" charset="0"/>
                <a:ea typeface="+mn-ea"/>
                <a:cs typeface="+mn-cs"/>
              </a:rPr>
              <a:t>l’attenzione</a:t>
            </a:r>
          </a:p>
        </p:txBody>
      </p:sp>
    </p:spTree>
    <p:extLst>
      <p:ext uri="{BB962C8B-B14F-4D97-AF65-F5344CB8AC3E}">
        <p14:creationId xmlns:p14="http://schemas.microsoft.com/office/powerpoint/2010/main" val="18157515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bject 2"/>
          <p:cNvSpPr txBox="1"/>
          <p:nvPr/>
        </p:nvSpPr>
        <p:spPr>
          <a:xfrm>
            <a:off x="425365" y="1389835"/>
            <a:ext cx="8298650" cy="2998687"/>
          </a:xfrm>
          <a:prstGeom prst="rect">
            <a:avLst/>
          </a:prstGeom>
        </p:spPr>
        <p:txBody>
          <a:bodyPr vert="horz" wrap="square" lIns="0" tIns="43606" rIns="0" bIns="0" rtlCol="0">
            <a:spAutoFit/>
          </a:bodyPr>
          <a:lstStyle/>
          <a:p>
            <a:pPr marL="5853" marR="2342" algn="ctr" defTabSz="685800">
              <a:lnSpc>
                <a:spcPct val="200000"/>
              </a:lnSpc>
              <a:spcBef>
                <a:spcPts val="344"/>
              </a:spcBef>
            </a:pPr>
            <a:r>
              <a:rPr sz="2400" dirty="0">
                <a:solidFill>
                  <a:srgbClr val="FFFFFF"/>
                </a:solidFill>
                <a:latin typeface="ITC Lubalin Graph Std ExLight"/>
                <a:cs typeface="Arial"/>
              </a:rPr>
              <a:t>L’errore che le figure addette alla  sicurezza sul lavoro commettono più  frequentemente è quello di </a:t>
            </a:r>
            <a:r>
              <a:rPr sz="2400" dirty="0" err="1">
                <a:solidFill>
                  <a:srgbClr val="FFFFFF"/>
                </a:solidFill>
                <a:latin typeface="ITC Lubalin Graph Std ExLight"/>
                <a:cs typeface="Arial"/>
              </a:rPr>
              <a:t>credere</a:t>
            </a:r>
            <a:r>
              <a:rPr sz="2400" dirty="0">
                <a:solidFill>
                  <a:srgbClr val="FFFFFF"/>
                </a:solidFill>
                <a:latin typeface="ITC Lubalin Graph Std ExLight"/>
                <a:cs typeface="Arial"/>
              </a:rPr>
              <a:t> </a:t>
            </a:r>
            <a:r>
              <a:rPr sz="2400" dirty="0" err="1">
                <a:solidFill>
                  <a:srgbClr val="FFFFFF"/>
                </a:solidFill>
                <a:latin typeface="ITC Lubalin Graph Std ExLight"/>
                <a:cs typeface="Arial"/>
              </a:rPr>
              <a:t>che</a:t>
            </a:r>
            <a:r>
              <a:rPr sz="2400" dirty="0">
                <a:solidFill>
                  <a:srgbClr val="FFFFFF"/>
                </a:solidFill>
                <a:latin typeface="ITC Lubalin Graph Std ExLight"/>
                <a:cs typeface="Arial"/>
              </a:rPr>
              <a:t> il D.Lgs 81/2008 sia la legge più  importante in materia di sicurezza </a:t>
            </a:r>
            <a:r>
              <a:rPr sz="2400" dirty="0" err="1">
                <a:solidFill>
                  <a:srgbClr val="FFFFFF"/>
                </a:solidFill>
                <a:latin typeface="ITC Lubalin Graph Std ExLight"/>
                <a:cs typeface="Arial"/>
              </a:rPr>
              <a:t>sul</a:t>
            </a:r>
            <a:r>
              <a:rPr sz="2400" dirty="0">
                <a:solidFill>
                  <a:srgbClr val="FFFFFF"/>
                </a:solidFill>
                <a:latin typeface="ITC Lubalin Graph Std ExLight"/>
                <a:cs typeface="Arial"/>
              </a:rPr>
              <a:t>  </a:t>
            </a:r>
            <a:r>
              <a:rPr sz="2400" dirty="0" err="1">
                <a:solidFill>
                  <a:srgbClr val="FFFFFF"/>
                </a:solidFill>
                <a:latin typeface="ITC Lubalin Graph Std ExLight"/>
                <a:cs typeface="Arial"/>
              </a:rPr>
              <a:t>lavoro</a:t>
            </a:r>
            <a:endParaRPr sz="2400" dirty="0">
              <a:solidFill>
                <a:srgbClr val="FFFFFF"/>
              </a:solidFill>
              <a:latin typeface="ITC Lubalin Graph Std ExLight"/>
              <a:cs typeface="Arial"/>
            </a:endParaRPr>
          </a:p>
        </p:txBody>
      </p:sp>
    </p:spTree>
    <p:extLst>
      <p:ext uri="{BB962C8B-B14F-4D97-AF65-F5344CB8AC3E}">
        <p14:creationId xmlns:p14="http://schemas.microsoft.com/office/powerpoint/2010/main" val="3473414"/>
      </p:ext>
    </p:extLst>
  </p:cSld>
  <p:clrMapOvr>
    <a:masterClrMapping/>
  </p:clrMapOvr>
  <p:transition spd="slow">
    <p:wipe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bject 2"/>
          <p:cNvSpPr txBox="1"/>
          <p:nvPr/>
        </p:nvSpPr>
        <p:spPr>
          <a:xfrm>
            <a:off x="414669" y="1380216"/>
            <a:ext cx="8301370" cy="3262979"/>
          </a:xfrm>
          <a:prstGeom prst="rect">
            <a:avLst/>
          </a:prstGeom>
        </p:spPr>
        <p:txBody>
          <a:bodyPr vert="horz" wrap="square" lIns="0" tIns="31022" rIns="0" bIns="0" rtlCol="0">
            <a:spAutoFit/>
          </a:bodyPr>
          <a:lstStyle/>
          <a:p>
            <a:pPr marL="5853" marR="2342" indent="-1463" algn="ctr" defTabSz="685800">
              <a:lnSpc>
                <a:spcPct val="200000"/>
              </a:lnSpc>
              <a:spcBef>
                <a:spcPts val="244"/>
              </a:spcBef>
            </a:pPr>
            <a:r>
              <a:rPr sz="2100" spc="-2" dirty="0">
                <a:solidFill>
                  <a:srgbClr val="FFFFFF"/>
                </a:solidFill>
                <a:latin typeface="ITC Lubalin Graph Std ExLight"/>
                <a:cs typeface="Arial"/>
              </a:rPr>
              <a:t>La sorveglianza sanitaria </a:t>
            </a:r>
            <a:r>
              <a:rPr sz="2100" dirty="0">
                <a:solidFill>
                  <a:srgbClr val="FFFFFF"/>
                </a:solidFill>
                <a:latin typeface="ITC Lubalin Graph Std ExLight"/>
                <a:cs typeface="Arial"/>
              </a:rPr>
              <a:t>non </a:t>
            </a:r>
            <a:r>
              <a:rPr sz="2100" spc="-2" dirty="0">
                <a:solidFill>
                  <a:srgbClr val="FFFFFF"/>
                </a:solidFill>
                <a:latin typeface="ITC Lubalin Graph Std ExLight"/>
                <a:cs typeface="Arial"/>
              </a:rPr>
              <a:t>è </a:t>
            </a:r>
            <a:r>
              <a:rPr sz="2100" dirty="0">
                <a:solidFill>
                  <a:srgbClr val="FFFFFF"/>
                </a:solidFill>
                <a:latin typeface="ITC Lubalin Graph Std ExLight"/>
                <a:cs typeface="Arial"/>
              </a:rPr>
              <a:t>una  </a:t>
            </a:r>
            <a:r>
              <a:rPr sz="2100" spc="-2" dirty="0">
                <a:solidFill>
                  <a:srgbClr val="FFFFFF"/>
                </a:solidFill>
                <a:latin typeface="ITC Lubalin Graph Std ExLight"/>
                <a:cs typeface="Arial"/>
              </a:rPr>
              <a:t>semplice </a:t>
            </a:r>
            <a:r>
              <a:rPr sz="2100" dirty="0">
                <a:solidFill>
                  <a:srgbClr val="FFFFFF"/>
                </a:solidFill>
                <a:latin typeface="ITC Lubalin Graph Std ExLight"/>
                <a:cs typeface="Arial"/>
              </a:rPr>
              <a:t>visita medica ma </a:t>
            </a:r>
            <a:r>
              <a:rPr sz="2100" spc="-2" dirty="0">
                <a:solidFill>
                  <a:srgbClr val="FFFFFF"/>
                </a:solidFill>
                <a:latin typeface="ITC Lubalin Graph Std ExLight"/>
                <a:cs typeface="Arial"/>
              </a:rPr>
              <a:t>una </a:t>
            </a:r>
            <a:r>
              <a:rPr sz="2100" dirty="0">
                <a:solidFill>
                  <a:srgbClr val="FFFFFF"/>
                </a:solidFill>
                <a:latin typeface="ITC Lubalin Graph Std ExLight"/>
                <a:cs typeface="Arial"/>
              </a:rPr>
              <a:t>vera  </a:t>
            </a:r>
            <a:r>
              <a:rPr sz="2100" spc="-2" dirty="0">
                <a:solidFill>
                  <a:srgbClr val="FFFFFF"/>
                </a:solidFill>
                <a:latin typeface="ITC Lubalin Graph Std ExLight"/>
                <a:cs typeface="Arial"/>
              </a:rPr>
              <a:t>e propria </a:t>
            </a:r>
            <a:r>
              <a:rPr sz="2100" spc="-2" dirty="0">
                <a:solidFill>
                  <a:srgbClr val="FF0000"/>
                </a:solidFill>
                <a:latin typeface="ITC Lubalin Graph Std ExLight"/>
                <a:cs typeface="Arial"/>
              </a:rPr>
              <a:t>misura </a:t>
            </a:r>
            <a:r>
              <a:rPr sz="2100" dirty="0">
                <a:solidFill>
                  <a:srgbClr val="FF0000"/>
                </a:solidFill>
                <a:latin typeface="ITC Lubalin Graph Std ExLight"/>
                <a:cs typeface="Arial"/>
              </a:rPr>
              <a:t>di </a:t>
            </a:r>
            <a:r>
              <a:rPr sz="2100" spc="-2" dirty="0">
                <a:solidFill>
                  <a:srgbClr val="FF0000"/>
                </a:solidFill>
                <a:latin typeface="ITC Lubalin Graph Std ExLight"/>
                <a:cs typeface="Arial"/>
              </a:rPr>
              <a:t>sicurezza </a:t>
            </a:r>
            <a:r>
              <a:rPr sz="2100" spc="-2" dirty="0">
                <a:solidFill>
                  <a:srgbClr val="FFFFFF"/>
                </a:solidFill>
                <a:latin typeface="ITC Lubalin Graph Std ExLight"/>
                <a:cs typeface="Arial"/>
              </a:rPr>
              <a:t>(al </a:t>
            </a:r>
            <a:r>
              <a:rPr sz="2100" spc="-2" dirty="0" err="1">
                <a:solidFill>
                  <a:srgbClr val="FFFFFF"/>
                </a:solidFill>
                <a:latin typeface="ITC Lubalin Graph Std ExLight"/>
                <a:cs typeface="Arial"/>
              </a:rPr>
              <a:t>pari</a:t>
            </a:r>
            <a:r>
              <a:rPr sz="2100" spc="-2" dirty="0">
                <a:solidFill>
                  <a:srgbClr val="FFFFFF"/>
                </a:solidFill>
                <a:latin typeface="ITC Lubalin Graph Std ExLight"/>
                <a:cs typeface="Arial"/>
              </a:rPr>
              <a:t> </a:t>
            </a:r>
            <a:r>
              <a:rPr sz="2100" spc="-2" dirty="0" err="1">
                <a:solidFill>
                  <a:srgbClr val="FFFFFF"/>
                </a:solidFill>
                <a:latin typeface="ITC Lubalin Graph Std ExLight"/>
                <a:cs typeface="Arial"/>
              </a:rPr>
              <a:t>delle</a:t>
            </a:r>
            <a:r>
              <a:rPr sz="2100" spc="-2" dirty="0">
                <a:solidFill>
                  <a:srgbClr val="FFFFFF"/>
                </a:solidFill>
                <a:latin typeface="ITC Lubalin Graph Std ExLight"/>
                <a:cs typeface="Arial"/>
              </a:rPr>
              <a:t> misure </a:t>
            </a:r>
            <a:r>
              <a:rPr sz="2100" dirty="0">
                <a:solidFill>
                  <a:srgbClr val="FFFFFF"/>
                </a:solidFill>
                <a:latin typeface="ITC Lubalin Graph Std ExLight"/>
                <a:cs typeface="Arial"/>
              </a:rPr>
              <a:t>alla </a:t>
            </a:r>
            <a:r>
              <a:rPr sz="2100" spc="-2" dirty="0">
                <a:solidFill>
                  <a:srgbClr val="FFFFFF"/>
                </a:solidFill>
                <a:latin typeface="ITC Lubalin Graph Std ExLight"/>
                <a:cs typeface="Arial"/>
              </a:rPr>
              <a:t>fonte </a:t>
            </a:r>
            <a:r>
              <a:rPr sz="2100" dirty="0">
                <a:solidFill>
                  <a:srgbClr val="FFFFFF"/>
                </a:solidFill>
                <a:latin typeface="ITC Lubalin Graph Std ExLight"/>
                <a:cs typeface="Arial"/>
              </a:rPr>
              <a:t>e </a:t>
            </a:r>
            <a:r>
              <a:rPr sz="2100" spc="-2" dirty="0">
                <a:solidFill>
                  <a:srgbClr val="FFFFFF"/>
                </a:solidFill>
                <a:latin typeface="ITC Lubalin Graph Std ExLight"/>
                <a:cs typeface="Arial"/>
              </a:rPr>
              <a:t>dei </a:t>
            </a:r>
            <a:r>
              <a:rPr sz="2100" dirty="0">
                <a:solidFill>
                  <a:srgbClr val="FFFFFF"/>
                </a:solidFill>
                <a:latin typeface="ITC Lubalin Graph Std ExLight"/>
                <a:cs typeface="Arial"/>
              </a:rPr>
              <a:t>DPI e </a:t>
            </a:r>
            <a:r>
              <a:rPr sz="2100" spc="-2" dirty="0" err="1">
                <a:solidFill>
                  <a:srgbClr val="FFFFFF"/>
                </a:solidFill>
                <a:latin typeface="ITC Lubalin Graph Std ExLight"/>
                <a:cs typeface="Arial"/>
              </a:rPr>
              <a:t>sussidiaria</a:t>
            </a:r>
            <a:r>
              <a:rPr sz="2100" spc="-2" dirty="0">
                <a:solidFill>
                  <a:srgbClr val="FFFFFF"/>
                </a:solidFill>
                <a:latin typeface="ITC Lubalin Graph Std ExLight"/>
                <a:cs typeface="Arial"/>
              </a:rPr>
              <a:t> a queste) che </a:t>
            </a:r>
            <a:r>
              <a:rPr sz="2100" spc="-5" dirty="0">
                <a:solidFill>
                  <a:srgbClr val="FFFFFF"/>
                </a:solidFill>
                <a:latin typeface="ITC Lubalin Graph Std ExLight"/>
                <a:cs typeface="Arial"/>
              </a:rPr>
              <a:t>il </a:t>
            </a:r>
            <a:r>
              <a:rPr sz="2100" spc="-2" dirty="0">
                <a:solidFill>
                  <a:srgbClr val="FFFFFF"/>
                </a:solidFill>
                <a:latin typeface="ITC Lubalin Graph Std ExLight"/>
                <a:cs typeface="Arial"/>
              </a:rPr>
              <a:t>datore </a:t>
            </a:r>
            <a:r>
              <a:rPr sz="2100" dirty="0">
                <a:solidFill>
                  <a:srgbClr val="FFFFFF"/>
                </a:solidFill>
                <a:latin typeface="ITC Lubalin Graph Std ExLight"/>
                <a:cs typeface="Arial"/>
              </a:rPr>
              <a:t>di  </a:t>
            </a:r>
            <a:r>
              <a:rPr sz="2100" spc="-2" dirty="0">
                <a:solidFill>
                  <a:srgbClr val="FFFFFF"/>
                </a:solidFill>
                <a:latin typeface="ITC Lubalin Graph Std ExLight"/>
                <a:cs typeface="Arial"/>
              </a:rPr>
              <a:t>lavoro deve adottare per </a:t>
            </a:r>
            <a:r>
              <a:rPr sz="2100" spc="-2" dirty="0" err="1">
                <a:solidFill>
                  <a:srgbClr val="FFFFFF"/>
                </a:solidFill>
                <a:latin typeface="ITC Lubalin Graph Std ExLight"/>
                <a:cs typeface="Arial"/>
              </a:rPr>
              <a:t>dimostrare</a:t>
            </a:r>
            <a:r>
              <a:rPr sz="2100" spc="-2" dirty="0">
                <a:solidFill>
                  <a:srgbClr val="FFFFFF"/>
                </a:solidFill>
                <a:latin typeface="ITC Lubalin Graph Std ExLight"/>
                <a:cs typeface="Arial"/>
              </a:rPr>
              <a:t> </a:t>
            </a:r>
            <a:r>
              <a:rPr sz="2100" dirty="0">
                <a:solidFill>
                  <a:srgbClr val="FFFFFF"/>
                </a:solidFill>
                <a:latin typeface="ITC Lubalin Graph Std ExLight"/>
                <a:cs typeface="Arial"/>
              </a:rPr>
              <a:t>ex art.</a:t>
            </a:r>
            <a:r>
              <a:rPr lang="it-IT" sz="2100" dirty="0">
                <a:solidFill>
                  <a:srgbClr val="FFFFFF"/>
                </a:solidFill>
                <a:latin typeface="ITC Lubalin Graph Std ExLight"/>
                <a:cs typeface="Arial"/>
              </a:rPr>
              <a:t> </a:t>
            </a:r>
            <a:r>
              <a:rPr sz="2100" dirty="0">
                <a:solidFill>
                  <a:srgbClr val="FFFFFF"/>
                </a:solidFill>
                <a:latin typeface="ITC Lubalin Graph Std ExLight"/>
                <a:cs typeface="Arial"/>
              </a:rPr>
              <a:t>2087 c.c. di avere fatto tutto il  </a:t>
            </a:r>
            <a:r>
              <a:rPr sz="2100" spc="-2" dirty="0">
                <a:solidFill>
                  <a:srgbClr val="FFFFFF"/>
                </a:solidFill>
                <a:latin typeface="ITC Lubalin Graph Std ExLight"/>
                <a:cs typeface="Arial"/>
              </a:rPr>
              <a:t>possibile per prevenire le malattie  professionali</a:t>
            </a:r>
            <a:endParaRPr sz="2100" dirty="0">
              <a:solidFill>
                <a:srgbClr val="FFFFFF"/>
              </a:solidFill>
              <a:latin typeface="ITC Lubalin Graph Std ExLight"/>
              <a:cs typeface="Arial"/>
            </a:endParaRPr>
          </a:p>
        </p:txBody>
      </p:sp>
    </p:spTree>
    <p:extLst>
      <p:ext uri="{BB962C8B-B14F-4D97-AF65-F5344CB8AC3E}">
        <p14:creationId xmlns:p14="http://schemas.microsoft.com/office/powerpoint/2010/main" val="3848837136"/>
      </p:ext>
    </p:extLst>
  </p:cSld>
  <p:clrMapOvr>
    <a:masterClrMapping/>
  </p:clrMapOvr>
  <p:transition spd="slow">
    <p:wipe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bject 2"/>
          <p:cNvSpPr txBox="1"/>
          <p:nvPr/>
        </p:nvSpPr>
        <p:spPr>
          <a:xfrm>
            <a:off x="468163" y="1397781"/>
            <a:ext cx="8215982" cy="3781158"/>
          </a:xfrm>
          <a:prstGeom prst="rect">
            <a:avLst/>
          </a:prstGeom>
        </p:spPr>
        <p:txBody>
          <a:bodyPr vert="horz" wrap="square" lIns="0" tIns="37460" rIns="0" bIns="0" rtlCol="0">
            <a:spAutoFit/>
          </a:bodyPr>
          <a:lstStyle/>
          <a:p>
            <a:pPr marL="808607" marR="780806" algn="ctr" defTabSz="685800">
              <a:lnSpc>
                <a:spcPct val="150000"/>
              </a:lnSpc>
              <a:spcBef>
                <a:spcPts val="295"/>
              </a:spcBef>
            </a:pPr>
            <a:r>
              <a:rPr sz="2100" dirty="0">
                <a:solidFill>
                  <a:prstClr val="white"/>
                </a:solidFill>
                <a:latin typeface="ITC Lubalin Graph Std ExLight"/>
                <a:cs typeface="Arial"/>
              </a:rPr>
              <a:t>L’AMBITO DI LEGITTIMIT</a:t>
            </a:r>
            <a:r>
              <a:rPr lang="it-IT" sz="2100" dirty="0">
                <a:solidFill>
                  <a:prstClr val="white"/>
                </a:solidFill>
                <a:latin typeface="ITC Lubalin Graph Std ExLight"/>
                <a:cs typeface="Arial"/>
              </a:rPr>
              <a:t>À </a:t>
            </a:r>
            <a:r>
              <a:rPr sz="2100" dirty="0">
                <a:solidFill>
                  <a:prstClr val="white"/>
                </a:solidFill>
                <a:latin typeface="ITC Lubalin Graph Std ExLight"/>
                <a:cs typeface="Arial"/>
              </a:rPr>
              <a:t>DEL GIUDIZIO DI IDONEIT</a:t>
            </a:r>
            <a:r>
              <a:rPr lang="it-IT" sz="2100" dirty="0">
                <a:solidFill>
                  <a:prstClr val="white"/>
                </a:solidFill>
                <a:latin typeface="ITC Lubalin Graph Std ExLight"/>
                <a:cs typeface="Arial"/>
              </a:rPr>
              <a:t>À</a:t>
            </a:r>
            <a:endParaRPr sz="2100" dirty="0">
              <a:solidFill>
                <a:prstClr val="white"/>
              </a:solidFill>
              <a:latin typeface="ITC Lubalin Graph Std ExLight"/>
              <a:cs typeface="Arial"/>
            </a:endParaRPr>
          </a:p>
          <a:p>
            <a:pPr marL="833191" marR="809778" algn="ctr" defTabSz="685800">
              <a:lnSpc>
                <a:spcPct val="150000"/>
              </a:lnSpc>
            </a:pPr>
            <a:r>
              <a:rPr sz="2100" b="1" dirty="0">
                <a:solidFill>
                  <a:srgbClr val="C00000"/>
                </a:solidFill>
                <a:latin typeface="ITC Lubalin Graph Std ExLight"/>
                <a:cs typeface="Arial"/>
              </a:rPr>
              <a:t>ART. 5. L 300/70 - </a:t>
            </a:r>
            <a:r>
              <a:rPr sz="2100" b="1" dirty="0" err="1">
                <a:solidFill>
                  <a:srgbClr val="C00000"/>
                </a:solidFill>
                <a:latin typeface="ITC Lubalin Graph Std ExLight"/>
                <a:cs typeface="Arial"/>
              </a:rPr>
              <a:t>Accertamenti</a:t>
            </a:r>
            <a:r>
              <a:rPr sz="2100" b="1" dirty="0">
                <a:solidFill>
                  <a:srgbClr val="C00000"/>
                </a:solidFill>
                <a:latin typeface="ITC Lubalin Graph Std ExLight"/>
                <a:cs typeface="Arial"/>
              </a:rPr>
              <a:t>  </a:t>
            </a:r>
            <a:r>
              <a:rPr sz="2100" b="1" dirty="0" err="1">
                <a:solidFill>
                  <a:srgbClr val="C00000"/>
                </a:solidFill>
                <a:latin typeface="ITC Lubalin Graph Std ExLight"/>
                <a:cs typeface="Arial"/>
              </a:rPr>
              <a:t>sanitari</a:t>
            </a:r>
            <a:r>
              <a:rPr lang="it-IT" sz="2100" b="1" dirty="0">
                <a:solidFill>
                  <a:srgbClr val="C00000"/>
                </a:solidFill>
                <a:latin typeface="ITC Lubalin Graph Std ExLight"/>
                <a:cs typeface="Arial"/>
              </a:rPr>
              <a:t> </a:t>
            </a:r>
            <a:endParaRPr sz="2100" b="1" dirty="0">
              <a:solidFill>
                <a:prstClr val="white"/>
              </a:solidFill>
              <a:latin typeface="ITC Lubalin Graph Std ExLight"/>
              <a:cs typeface="Arial"/>
            </a:endParaRPr>
          </a:p>
          <a:p>
            <a:pPr marL="5853" marR="2342" algn="just" defTabSz="685800">
              <a:lnSpc>
                <a:spcPct val="150000"/>
              </a:lnSpc>
              <a:spcBef>
                <a:spcPts val="346"/>
              </a:spcBef>
            </a:pPr>
            <a:r>
              <a:rPr sz="1950" i="1" dirty="0">
                <a:solidFill>
                  <a:srgbClr val="FFFFFF"/>
                </a:solidFill>
                <a:latin typeface="ITC Lubalin Graph Std ExLight"/>
                <a:cs typeface="Times New Roman"/>
              </a:rPr>
              <a:t>«Sono vietati accertamenti da parte del datore di  lavoro sulla </a:t>
            </a:r>
            <a:r>
              <a:rPr sz="1950" i="1" dirty="0">
                <a:solidFill>
                  <a:srgbClr val="FF0000"/>
                </a:solidFill>
                <a:latin typeface="ITC Lubalin Graph Std ExLight"/>
                <a:cs typeface="Times New Roman"/>
              </a:rPr>
              <a:t>idoneità </a:t>
            </a:r>
            <a:r>
              <a:rPr sz="1950" i="1" dirty="0">
                <a:solidFill>
                  <a:srgbClr val="FFFFFF"/>
                </a:solidFill>
                <a:latin typeface="ITC Lubalin Graph Std ExLight"/>
                <a:cs typeface="Times New Roman"/>
              </a:rPr>
              <a:t>e sulla infermità per malattia o </a:t>
            </a:r>
            <a:r>
              <a:rPr sz="1950" i="1" dirty="0" err="1">
                <a:solidFill>
                  <a:srgbClr val="FFFFFF"/>
                </a:solidFill>
                <a:latin typeface="ITC Lubalin Graph Std ExLight"/>
                <a:cs typeface="Times New Roman"/>
              </a:rPr>
              <a:t>infortunio</a:t>
            </a:r>
            <a:r>
              <a:rPr sz="1950" i="1" dirty="0">
                <a:solidFill>
                  <a:srgbClr val="FFFFFF"/>
                </a:solidFill>
                <a:latin typeface="ITC Lubalin Graph Std ExLight"/>
                <a:cs typeface="Times New Roman"/>
              </a:rPr>
              <a:t> del lavoratore dipendente …Il datore di  lavoro ha facoltà di far controllare la </a:t>
            </a:r>
            <a:r>
              <a:rPr sz="1950" i="1" dirty="0">
                <a:solidFill>
                  <a:srgbClr val="FF0000"/>
                </a:solidFill>
                <a:latin typeface="ITC Lubalin Graph Std ExLight"/>
                <a:cs typeface="Times New Roman"/>
              </a:rPr>
              <a:t>idoneità fisica  </a:t>
            </a:r>
            <a:r>
              <a:rPr sz="1950" i="1" dirty="0">
                <a:solidFill>
                  <a:srgbClr val="FFFFFF"/>
                </a:solidFill>
                <a:latin typeface="ITC Lubalin Graph Std ExLight"/>
                <a:cs typeface="Times New Roman"/>
              </a:rPr>
              <a:t>del lavoratore da parte di enti pubblici ed </a:t>
            </a:r>
            <a:r>
              <a:rPr sz="1950" i="1" dirty="0" err="1">
                <a:solidFill>
                  <a:srgbClr val="FFFFFF"/>
                </a:solidFill>
                <a:latin typeface="ITC Lubalin Graph Std ExLight"/>
                <a:cs typeface="Times New Roman"/>
              </a:rPr>
              <a:t>istituti</a:t>
            </a:r>
            <a:r>
              <a:rPr sz="1950" i="1" dirty="0">
                <a:solidFill>
                  <a:srgbClr val="FFFFFF"/>
                </a:solidFill>
                <a:latin typeface="ITC Lubalin Graph Std ExLight"/>
                <a:cs typeface="Times New Roman"/>
              </a:rPr>
              <a:t> </a:t>
            </a:r>
            <a:r>
              <a:rPr sz="1950" i="1" dirty="0" err="1">
                <a:solidFill>
                  <a:srgbClr val="FFFFFF"/>
                </a:solidFill>
                <a:latin typeface="ITC Lubalin Graph Std ExLight"/>
                <a:cs typeface="Times New Roman"/>
              </a:rPr>
              <a:t>specializzati</a:t>
            </a:r>
            <a:r>
              <a:rPr sz="1950" i="1" dirty="0">
                <a:solidFill>
                  <a:srgbClr val="FFFFFF"/>
                </a:solidFill>
                <a:latin typeface="ITC Lubalin Graph Std ExLight"/>
                <a:cs typeface="Times New Roman"/>
              </a:rPr>
              <a:t> di diritto </a:t>
            </a:r>
            <a:r>
              <a:rPr sz="1950" i="1" dirty="0">
                <a:solidFill>
                  <a:prstClr val="white"/>
                </a:solidFill>
                <a:latin typeface="ITC Lubalin Graph Std ExLight"/>
                <a:cs typeface="Times New Roman"/>
              </a:rPr>
              <a:t>pubblico</a:t>
            </a:r>
            <a:r>
              <a:rPr sz="1950" i="1" dirty="0">
                <a:solidFill>
                  <a:srgbClr val="FFFFFF"/>
                </a:solidFill>
                <a:latin typeface="ITC Lubalin Graph Std ExLight"/>
                <a:cs typeface="Times New Roman"/>
              </a:rPr>
              <a:t>».</a:t>
            </a:r>
            <a:endParaRPr sz="1950" dirty="0">
              <a:solidFill>
                <a:srgbClr val="FFFFFF"/>
              </a:solidFill>
              <a:latin typeface="ITC Lubalin Graph Std ExLight"/>
              <a:cs typeface="Times New Roman"/>
            </a:endParaRPr>
          </a:p>
        </p:txBody>
      </p:sp>
    </p:spTree>
    <p:extLst>
      <p:ext uri="{BB962C8B-B14F-4D97-AF65-F5344CB8AC3E}">
        <p14:creationId xmlns:p14="http://schemas.microsoft.com/office/powerpoint/2010/main" val="212971930"/>
      </p:ext>
    </p:extLst>
  </p:cSld>
  <p:clrMapOvr>
    <a:masterClrMapping/>
  </p:clrMapOvr>
  <p:transition spd="slow">
    <p:wipe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370019"/>
            <a:ext cx="8370093" cy="619592"/>
          </a:xfrm>
          <a:prstGeom prst="rect">
            <a:avLst/>
          </a:prstGeom>
        </p:spPr>
        <p:txBody>
          <a:bodyPr anchor="t"/>
          <a:lstStyle/>
          <a:p>
            <a:pPr marL="1191" indent="-1191" algn="ctr" defTabSz="514350">
              <a:lnSpc>
                <a:spcPct val="150000"/>
              </a:lnSpc>
              <a:spcBef>
                <a:spcPts val="563"/>
              </a:spcBef>
              <a:buClr>
                <a:srgbClr val="FFC000"/>
              </a:buClr>
              <a:buSzPct val="80000"/>
              <a:defRPr/>
            </a:pPr>
            <a:r>
              <a:rPr lang="it-IT" sz="2400" dirty="0">
                <a:solidFill>
                  <a:srgbClr val="FFFFFF"/>
                </a:solidFill>
                <a:latin typeface="ITC Lubalin Graph Std ExLight"/>
                <a:cs typeface="Arial"/>
              </a:rPr>
              <a:t>I LIMITI DELL’OPERATO DEL MEDICO  COMPETENTE</a:t>
            </a:r>
          </a:p>
        </p:txBody>
      </p:sp>
      <p:sp>
        <p:nvSpPr>
          <p:cNvPr id="3" name="object 3"/>
          <p:cNvSpPr txBox="1"/>
          <p:nvPr/>
        </p:nvSpPr>
        <p:spPr>
          <a:xfrm>
            <a:off x="414670" y="2352168"/>
            <a:ext cx="8309345" cy="2507962"/>
          </a:xfrm>
          <a:prstGeom prst="rect">
            <a:avLst/>
          </a:prstGeom>
        </p:spPr>
        <p:txBody>
          <a:bodyPr vert="horz" wrap="square" lIns="0" tIns="83407" rIns="0" bIns="0" rtlCol="0">
            <a:spAutoFit/>
          </a:bodyPr>
          <a:lstStyle/>
          <a:p>
            <a:pPr marR="150425" indent="1191" algn="ctr" defTabSz="685800">
              <a:lnSpc>
                <a:spcPct val="150000"/>
              </a:lnSpc>
              <a:spcBef>
                <a:spcPts val="657"/>
              </a:spcBef>
            </a:pPr>
            <a:r>
              <a:rPr sz="2100" dirty="0" err="1">
                <a:solidFill>
                  <a:srgbClr val="C00000"/>
                </a:solidFill>
                <a:latin typeface="ITC Lubalin Graph Std ExLight"/>
                <a:cs typeface="Arial"/>
              </a:rPr>
              <a:t>L’art</a:t>
            </a:r>
            <a:r>
              <a:rPr sz="2100" dirty="0">
                <a:solidFill>
                  <a:srgbClr val="C00000"/>
                </a:solidFill>
                <a:latin typeface="ITC Lubalin Graph Std ExLight"/>
                <a:cs typeface="Arial"/>
              </a:rPr>
              <a:t>.</a:t>
            </a:r>
            <a:r>
              <a:rPr lang="it-IT" sz="2100" dirty="0">
                <a:solidFill>
                  <a:srgbClr val="C00000"/>
                </a:solidFill>
                <a:latin typeface="ITC Lubalin Graph Std ExLight"/>
                <a:cs typeface="Arial"/>
              </a:rPr>
              <a:t> </a:t>
            </a:r>
            <a:r>
              <a:rPr sz="2100" dirty="0">
                <a:solidFill>
                  <a:srgbClr val="C00000"/>
                </a:solidFill>
                <a:latin typeface="ITC Lubalin Graph Std ExLight"/>
                <a:cs typeface="Arial"/>
              </a:rPr>
              <a:t>5 SL</a:t>
            </a:r>
            <a:r>
              <a:rPr lang="it-IT" sz="2100" dirty="0">
                <a:solidFill>
                  <a:srgbClr val="C00000"/>
                </a:solidFill>
                <a:latin typeface="ITC Lubalin Graph Std ExLight"/>
                <a:cs typeface="Arial"/>
              </a:rPr>
              <a:t> n</a:t>
            </a:r>
            <a:r>
              <a:rPr sz="2100" dirty="0">
                <a:solidFill>
                  <a:srgbClr val="C00000"/>
                </a:solidFill>
                <a:latin typeface="ITC Lubalin Graph Std ExLight"/>
                <a:cs typeface="Arial"/>
              </a:rPr>
              <a:t>on vieta ciò che il D.Lgs 81/2008 non  indica!</a:t>
            </a:r>
          </a:p>
          <a:p>
            <a:pPr indent="1191" algn="just" defTabSz="685800">
              <a:lnSpc>
                <a:spcPct val="150000"/>
              </a:lnSpc>
            </a:pPr>
            <a:r>
              <a:rPr sz="2100" dirty="0">
                <a:solidFill>
                  <a:srgbClr val="FFFFFF"/>
                </a:solidFill>
                <a:latin typeface="ITC Lubalin Graph Std ExLight"/>
                <a:cs typeface="Arial"/>
              </a:rPr>
              <a:t>Qualunque atto del medico </a:t>
            </a:r>
            <a:r>
              <a:rPr sz="2100" dirty="0" err="1">
                <a:solidFill>
                  <a:srgbClr val="FFFFFF"/>
                </a:solidFill>
                <a:latin typeface="ITC Lubalin Graph Std ExLight"/>
                <a:cs typeface="Arial"/>
              </a:rPr>
              <a:t>competente</a:t>
            </a:r>
            <a:r>
              <a:rPr sz="2100" dirty="0">
                <a:solidFill>
                  <a:srgbClr val="FFFFFF"/>
                </a:solidFill>
                <a:latin typeface="ITC Lubalin Graph Std ExLight"/>
                <a:cs typeface="Arial"/>
              </a:rPr>
              <a:t> </a:t>
            </a:r>
            <a:r>
              <a:rPr sz="2100" dirty="0" err="1">
                <a:solidFill>
                  <a:srgbClr val="FFFFFF"/>
                </a:solidFill>
                <a:latin typeface="ITC Lubalin Graph Std ExLight"/>
                <a:cs typeface="Arial"/>
              </a:rPr>
              <a:t>finalizzato</a:t>
            </a:r>
            <a:r>
              <a:rPr lang="it-IT" sz="2100" dirty="0">
                <a:solidFill>
                  <a:srgbClr val="FFFFFF"/>
                </a:solidFill>
                <a:latin typeface="ITC Lubalin Graph Std ExLight"/>
                <a:cs typeface="Arial"/>
              </a:rPr>
              <a:t> </a:t>
            </a:r>
            <a:r>
              <a:rPr sz="2100" dirty="0" err="1">
                <a:solidFill>
                  <a:srgbClr val="FFFFFF"/>
                </a:solidFill>
                <a:latin typeface="ITC Lubalin Graph Std ExLight"/>
                <a:cs typeface="Arial"/>
              </a:rPr>
              <a:t>all’accertamento</a:t>
            </a:r>
            <a:r>
              <a:rPr sz="2100" dirty="0">
                <a:solidFill>
                  <a:srgbClr val="FFFFFF"/>
                </a:solidFill>
                <a:latin typeface="ITC Lubalin Graph Std ExLight"/>
                <a:cs typeface="Arial"/>
              </a:rPr>
              <a:t> della IDONEITA’, </a:t>
            </a:r>
            <a:r>
              <a:rPr sz="2100" dirty="0" err="1">
                <a:solidFill>
                  <a:srgbClr val="FFFFFF"/>
                </a:solidFill>
                <a:latin typeface="ITC Lubalin Graph Std ExLight"/>
                <a:cs typeface="Arial"/>
              </a:rPr>
              <a:t>cioè</a:t>
            </a:r>
            <a:r>
              <a:rPr sz="2100" dirty="0">
                <a:solidFill>
                  <a:srgbClr val="FFFFFF"/>
                </a:solidFill>
                <a:latin typeface="ITC Lubalin Graph Std ExLight"/>
                <a:cs typeface="Arial"/>
              </a:rPr>
              <a:t> </a:t>
            </a:r>
            <a:r>
              <a:rPr sz="2100" dirty="0" err="1">
                <a:solidFill>
                  <a:srgbClr val="FFFFFF"/>
                </a:solidFill>
                <a:latin typeface="ITC Lubalin Graph Std ExLight"/>
                <a:cs typeface="Arial"/>
              </a:rPr>
              <a:t>alla</a:t>
            </a:r>
            <a:r>
              <a:rPr lang="it-IT" sz="2100" dirty="0">
                <a:solidFill>
                  <a:srgbClr val="FFFFFF"/>
                </a:solidFill>
                <a:latin typeface="ITC Lubalin Graph Std ExLight"/>
                <a:cs typeface="Arial"/>
              </a:rPr>
              <a:t> </a:t>
            </a:r>
            <a:r>
              <a:rPr sz="2100" dirty="0">
                <a:solidFill>
                  <a:srgbClr val="FFFFFF"/>
                </a:solidFill>
                <a:latin typeface="ITC Lubalin Graph Std ExLight"/>
                <a:cs typeface="Arial"/>
              </a:rPr>
              <a:t>SICUREZZA SUL LAVORO (</a:t>
            </a:r>
            <a:r>
              <a:rPr lang="it-IT" sz="2100" dirty="0">
                <a:solidFill>
                  <a:srgbClr val="FFFFFF"/>
                </a:solidFill>
                <a:latin typeface="ITC Lubalin Graph Std ExLight"/>
                <a:cs typeface="Arial"/>
              </a:rPr>
              <a:t>nel senso </a:t>
            </a:r>
            <a:r>
              <a:rPr lang="it-IT" sz="2100" dirty="0" err="1">
                <a:solidFill>
                  <a:srgbClr val="FFFFFF"/>
                </a:solidFill>
                <a:latin typeface="ITC Lubalin Graph Std ExLight"/>
                <a:cs typeface="Arial"/>
              </a:rPr>
              <a:t>piu’</a:t>
            </a:r>
            <a:r>
              <a:rPr lang="it-IT" sz="2100" dirty="0">
                <a:solidFill>
                  <a:srgbClr val="FFFFFF"/>
                </a:solidFill>
                <a:latin typeface="ITC Lubalin Graph Std ExLight"/>
                <a:cs typeface="Arial"/>
              </a:rPr>
              <a:t> ampio e completo</a:t>
            </a:r>
            <a:r>
              <a:rPr sz="2100" dirty="0">
                <a:solidFill>
                  <a:srgbClr val="FFFFFF"/>
                </a:solidFill>
                <a:latin typeface="ITC Lubalin Graph Std ExLight"/>
                <a:cs typeface="Arial"/>
              </a:rPr>
              <a:t>) è </a:t>
            </a:r>
            <a:r>
              <a:rPr lang="it-IT" sz="2100" b="1" dirty="0">
                <a:solidFill>
                  <a:srgbClr val="C00000"/>
                </a:solidFill>
                <a:latin typeface="ITC Lubalin Graph Std ExLight"/>
                <a:cs typeface="Arial"/>
              </a:rPr>
              <a:t>LEGITTIMO</a:t>
            </a:r>
            <a:r>
              <a:rPr sz="2100" b="1" dirty="0">
                <a:solidFill>
                  <a:srgbClr val="C00000"/>
                </a:solidFill>
                <a:latin typeface="ITC Lubalin Graph Std ExLight"/>
                <a:cs typeface="Arial"/>
              </a:rPr>
              <a:t>!!!</a:t>
            </a:r>
            <a:endParaRPr lang="it-IT" sz="2100" b="1" dirty="0">
              <a:solidFill>
                <a:srgbClr val="C00000"/>
              </a:solidFill>
              <a:latin typeface="ITC Lubalin Graph Std ExLight"/>
              <a:cs typeface="Arial"/>
            </a:endParaRPr>
          </a:p>
          <a:p>
            <a:pPr indent="1191" algn="just" defTabSz="685800">
              <a:lnSpc>
                <a:spcPct val="150000"/>
              </a:lnSpc>
            </a:pPr>
            <a:r>
              <a:rPr sz="2100" dirty="0">
                <a:solidFill>
                  <a:srgbClr val="FFFFFF"/>
                </a:solidFill>
                <a:latin typeface="ITC Lubalin Graph Std ExLight"/>
                <a:cs typeface="Arial"/>
              </a:rPr>
              <a:t>Non può essere invece  strumentalizzato per soddisfare altri fini.</a:t>
            </a:r>
          </a:p>
        </p:txBody>
      </p:sp>
    </p:spTree>
    <p:extLst>
      <p:ext uri="{BB962C8B-B14F-4D97-AF65-F5344CB8AC3E}">
        <p14:creationId xmlns:p14="http://schemas.microsoft.com/office/powerpoint/2010/main" val="2099178147"/>
      </p:ext>
    </p:extLst>
  </p:cSld>
  <p:clrMapOvr>
    <a:masterClrMapping/>
  </p:clrMapOvr>
  <p:transition spd="slow">
    <p:wipe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bject 2"/>
          <p:cNvSpPr txBox="1"/>
          <p:nvPr/>
        </p:nvSpPr>
        <p:spPr>
          <a:xfrm>
            <a:off x="422723" y="1350400"/>
            <a:ext cx="8309265" cy="4091801"/>
          </a:xfrm>
          <a:prstGeom prst="rect">
            <a:avLst/>
          </a:prstGeom>
        </p:spPr>
        <p:txBody>
          <a:bodyPr vert="horz" wrap="square" lIns="0" tIns="33948" rIns="0" bIns="0" rtlCol="0">
            <a:spAutoFit/>
          </a:bodyPr>
          <a:lstStyle/>
          <a:p>
            <a:pPr marL="5853" defTabSz="685800">
              <a:lnSpc>
                <a:spcPct val="150000"/>
              </a:lnSpc>
              <a:spcBef>
                <a:spcPts val="267"/>
              </a:spcBef>
            </a:pPr>
            <a:r>
              <a:rPr sz="2100" dirty="0">
                <a:solidFill>
                  <a:srgbClr val="FFFFFF"/>
                </a:solidFill>
                <a:latin typeface="ITC Lubalin Graph Std ExLight"/>
                <a:cs typeface="Arial"/>
              </a:rPr>
              <a:t>Ricapitolando, concettualmente …</a:t>
            </a:r>
          </a:p>
          <a:p>
            <a:pPr marL="270272" marR="2342" indent="-270272" algn="just" defTabSz="685800">
              <a:lnSpc>
                <a:spcPct val="150000"/>
              </a:lnSpc>
              <a:spcBef>
                <a:spcPts val="500"/>
              </a:spcBef>
              <a:buFontTx/>
              <a:buChar char="•"/>
            </a:pPr>
            <a:r>
              <a:rPr sz="2100" dirty="0">
                <a:solidFill>
                  <a:srgbClr val="FFFFFF"/>
                </a:solidFill>
                <a:latin typeface="ITC Lubalin Graph Std ExLight"/>
                <a:cs typeface="Arial"/>
              </a:rPr>
              <a:t>L’idoneità certificata dal medico competente è una </a:t>
            </a:r>
            <a:r>
              <a:rPr sz="2100" dirty="0">
                <a:solidFill>
                  <a:srgbClr val="FF0000"/>
                </a:solidFill>
                <a:latin typeface="ITC Lubalin Graph Std ExLight"/>
                <a:cs typeface="Arial"/>
              </a:rPr>
              <a:t>misura di sicurezza </a:t>
            </a:r>
            <a:r>
              <a:rPr sz="2100" dirty="0">
                <a:solidFill>
                  <a:srgbClr val="FFFFFF"/>
                </a:solidFill>
                <a:latin typeface="ITC Lubalin Graph Std ExLight"/>
                <a:cs typeface="Arial"/>
              </a:rPr>
              <a:t>a tutti gli effetti</a:t>
            </a:r>
            <a:r>
              <a:rPr lang="it-IT" sz="2100" dirty="0">
                <a:solidFill>
                  <a:srgbClr val="FFFFFF"/>
                </a:solidFill>
                <a:latin typeface="ITC Lubalin Graph Std ExLight"/>
                <a:cs typeface="Arial"/>
              </a:rPr>
              <a:t>.</a:t>
            </a:r>
            <a:endParaRPr sz="2100" dirty="0">
              <a:solidFill>
                <a:srgbClr val="FFFFFF"/>
              </a:solidFill>
              <a:latin typeface="ITC Lubalin Graph Std ExLight"/>
              <a:cs typeface="Arial"/>
            </a:endParaRPr>
          </a:p>
          <a:p>
            <a:pPr marL="270272" marR="2342" indent="-270272" algn="just" defTabSz="685800">
              <a:lnSpc>
                <a:spcPct val="150000"/>
              </a:lnSpc>
              <a:spcBef>
                <a:spcPts val="461"/>
              </a:spcBef>
              <a:buFontTx/>
              <a:buChar char="•"/>
            </a:pPr>
            <a:r>
              <a:rPr sz="2100" dirty="0">
                <a:solidFill>
                  <a:srgbClr val="FFFFFF"/>
                </a:solidFill>
                <a:latin typeface="ITC Lubalin Graph Std ExLight"/>
                <a:cs typeface="Arial"/>
              </a:rPr>
              <a:t>Le misure di sicurezza sul lavoro tutelano </a:t>
            </a:r>
            <a:r>
              <a:rPr lang="it-IT" sz="2100" dirty="0">
                <a:solidFill>
                  <a:srgbClr val="FFFFFF"/>
                </a:solidFill>
                <a:latin typeface="ITC Lubalin Graph Std ExLight"/>
                <a:cs typeface="Arial"/>
              </a:rPr>
              <a:t>I</a:t>
            </a:r>
            <a:r>
              <a:rPr sz="2100" dirty="0">
                <a:solidFill>
                  <a:srgbClr val="FFFFFF"/>
                </a:solidFill>
                <a:latin typeface="ITC Lubalin Graph Std ExLight"/>
                <a:cs typeface="Arial"/>
              </a:rPr>
              <a:t> lavoratori, </a:t>
            </a:r>
            <a:r>
              <a:rPr sz="2100" dirty="0">
                <a:solidFill>
                  <a:srgbClr val="FF0000"/>
                </a:solidFill>
                <a:latin typeface="ITC Lubalin Graph Std ExLight"/>
                <a:cs typeface="Arial"/>
              </a:rPr>
              <a:t>i colleghi e anche gli estranei</a:t>
            </a:r>
            <a:r>
              <a:rPr sz="2100" dirty="0">
                <a:solidFill>
                  <a:srgbClr val="FFFFFF"/>
                </a:solidFill>
                <a:latin typeface="ITC Lubalin Graph Std ExLight"/>
                <a:cs typeface="Arial"/>
              </a:rPr>
              <a:t>.</a:t>
            </a:r>
          </a:p>
          <a:p>
            <a:pPr marL="270272" marR="2342" indent="-270272" algn="just" defTabSz="685800">
              <a:lnSpc>
                <a:spcPct val="150000"/>
              </a:lnSpc>
              <a:spcBef>
                <a:spcPts val="428"/>
              </a:spcBef>
              <a:buFont typeface="Arial"/>
              <a:buChar char="•"/>
            </a:pPr>
            <a:r>
              <a:rPr sz="2100" dirty="0">
                <a:solidFill>
                  <a:srgbClr val="FF0000"/>
                </a:solidFill>
                <a:latin typeface="ITC Lubalin Graph Std ExLight"/>
                <a:cs typeface="Arial"/>
              </a:rPr>
              <a:t>L’ambito di legittimità </a:t>
            </a:r>
            <a:r>
              <a:rPr sz="2100" dirty="0">
                <a:solidFill>
                  <a:srgbClr val="FFFFFF"/>
                </a:solidFill>
                <a:latin typeface="ITC Lubalin Graph Std ExLight"/>
                <a:cs typeface="Arial"/>
              </a:rPr>
              <a:t>del medico competente è esclusivamente coprire interamente quella quota sussidiaria di </a:t>
            </a:r>
            <a:r>
              <a:rPr sz="2100" dirty="0">
                <a:solidFill>
                  <a:srgbClr val="FF0000"/>
                </a:solidFill>
                <a:latin typeface="ITC Lubalin Graph Std ExLight"/>
                <a:cs typeface="Arial"/>
              </a:rPr>
              <a:t>sicurezza </a:t>
            </a:r>
            <a:r>
              <a:rPr sz="2100" dirty="0">
                <a:solidFill>
                  <a:srgbClr val="FFFFFF"/>
                </a:solidFill>
                <a:latin typeface="ITC Lubalin Graph Std ExLight"/>
                <a:cs typeface="Arial"/>
              </a:rPr>
              <a:t>sul lavoro che le misure alla fonte e i DPI non possono coprire.</a:t>
            </a:r>
          </a:p>
        </p:txBody>
      </p:sp>
    </p:spTree>
    <p:extLst>
      <p:ext uri="{BB962C8B-B14F-4D97-AF65-F5344CB8AC3E}">
        <p14:creationId xmlns:p14="http://schemas.microsoft.com/office/powerpoint/2010/main" val="331480918"/>
      </p:ext>
    </p:extLst>
  </p:cSld>
  <p:clrMapOvr>
    <a:masterClrMapping/>
  </p:clrMapOvr>
  <p:transition spd="slow">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olo 8"/>
          <p:cNvSpPr>
            <a:spLocks noGrp="1"/>
          </p:cNvSpPr>
          <p:nvPr>
            <p:ph type="title"/>
          </p:nvPr>
        </p:nvSpPr>
        <p:spPr>
          <a:xfrm>
            <a:off x="386955" y="1524253"/>
            <a:ext cx="8370093" cy="2980494"/>
          </a:xfrm>
        </p:spPr>
        <p:txBody>
          <a:bodyPr/>
          <a:lstStyle/>
          <a:p>
            <a:pPr>
              <a:lnSpc>
                <a:spcPct val="300000"/>
              </a:lnSpc>
            </a:pPr>
            <a:r>
              <a:rPr lang="it-IT" sz="2100" dirty="0"/>
              <a:t>L’Italia produce annualmente oltre 10 milioni di visite mediche con</a:t>
            </a:r>
            <a:br>
              <a:rPr lang="it-IT" sz="2100" dirty="0"/>
            </a:br>
            <a:r>
              <a:rPr lang="it-IT" sz="2100" b="1" spc="225" dirty="0"/>
              <a:t>GIUDIZIO DI IDONEITÀ </a:t>
            </a:r>
            <a:r>
              <a:rPr lang="it-IT" sz="2100" dirty="0"/>
              <a:t/>
            </a:r>
            <a:br>
              <a:rPr lang="it-IT" sz="2100" dirty="0"/>
            </a:br>
            <a:r>
              <a:rPr lang="it-IT" sz="1350" dirty="0"/>
              <a:t>(più di tutti i Paesi Europei messi insieme)</a:t>
            </a:r>
          </a:p>
        </p:txBody>
      </p:sp>
    </p:spTree>
    <p:extLst>
      <p:ext uri="{BB962C8B-B14F-4D97-AF65-F5344CB8AC3E}">
        <p14:creationId xmlns:p14="http://schemas.microsoft.com/office/powerpoint/2010/main" val="2698475303"/>
      </p:ext>
    </p:extLst>
  </p:cSld>
  <p:clrMapOvr>
    <a:masterClrMapping/>
  </p:clrMapOvr>
  <p:transition spd="slow">
    <p:wipe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egnaposto testo 3"/>
          <p:cNvSpPr>
            <a:spLocks noGrp="1"/>
          </p:cNvSpPr>
          <p:nvPr>
            <p:ph type="body" sz="quarter" idx="10"/>
          </p:nvPr>
        </p:nvSpPr>
        <p:spPr>
          <a:xfrm>
            <a:off x="386955" y="2558068"/>
            <a:ext cx="8370093" cy="2198663"/>
          </a:xfrm>
        </p:spPr>
        <p:txBody>
          <a:bodyPr/>
          <a:lstStyle/>
          <a:p>
            <a:pPr>
              <a:lnSpc>
                <a:spcPct val="200000"/>
              </a:lnSpc>
              <a:buNone/>
            </a:pPr>
            <a:r>
              <a:rPr lang="it-IT" sz="2100" dirty="0"/>
              <a:t>“Il medico competente sulla base delle VISITE MEDICHE di cui al comma 2, esprime uno dei seguenti giudizi relativi alla</a:t>
            </a:r>
          </a:p>
          <a:p>
            <a:pPr algn="ctr">
              <a:lnSpc>
                <a:spcPct val="200000"/>
              </a:lnSpc>
              <a:buNone/>
            </a:pPr>
            <a:r>
              <a:rPr lang="it-IT" sz="2100" dirty="0"/>
              <a:t>MANSIONE SPECIFICA”</a:t>
            </a:r>
          </a:p>
        </p:txBody>
      </p:sp>
      <p:sp>
        <p:nvSpPr>
          <p:cNvPr id="7" name="Rettangolo 6"/>
          <p:cNvSpPr/>
          <p:nvPr/>
        </p:nvSpPr>
        <p:spPr>
          <a:xfrm>
            <a:off x="406695" y="1882839"/>
            <a:ext cx="8296813" cy="577081"/>
          </a:xfrm>
          <a:prstGeom prst="rect">
            <a:avLst/>
          </a:prstGeom>
        </p:spPr>
        <p:txBody>
          <a:bodyPr wrap="square">
            <a:spAutoFit/>
          </a:bodyPr>
          <a:lstStyle/>
          <a:p>
            <a:pPr indent="3572" defTabSz="685800">
              <a:lnSpc>
                <a:spcPct val="150000"/>
              </a:lnSpc>
            </a:pPr>
            <a:r>
              <a:rPr lang="it-IT" sz="2100" dirty="0">
                <a:solidFill>
                  <a:srgbClr val="FFFFFF"/>
                </a:solidFill>
                <a:latin typeface="ITC Lubalin Graph Std ExLight"/>
                <a:cs typeface="Arial"/>
              </a:rPr>
              <a:t>L’art. 41, comma 6, del D.Lgs. 81/2008 recita:</a:t>
            </a:r>
            <a:endParaRPr lang="it-IT" sz="2100" spc="225" dirty="0">
              <a:solidFill>
                <a:srgbClr val="FFFFFF"/>
              </a:solidFill>
              <a:latin typeface="ITC Lubalin Graph Std ExLight"/>
              <a:cs typeface="Arial"/>
            </a:endParaRPr>
          </a:p>
        </p:txBody>
      </p:sp>
    </p:spTree>
    <p:extLst>
      <p:ext uri="{BB962C8B-B14F-4D97-AF65-F5344CB8AC3E}">
        <p14:creationId xmlns:p14="http://schemas.microsoft.com/office/powerpoint/2010/main" val="2579214271"/>
      </p:ext>
    </p:extLst>
  </p:cSld>
  <p:clrMapOvr>
    <a:masterClrMapping/>
  </p:clrMapOvr>
  <p:transition spd="slow">
    <p:wipe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egnaposto testo 3"/>
          <p:cNvSpPr>
            <a:spLocks noGrp="1"/>
          </p:cNvSpPr>
          <p:nvPr>
            <p:ph type="body" sz="quarter" idx="10"/>
          </p:nvPr>
        </p:nvSpPr>
        <p:spPr>
          <a:xfrm>
            <a:off x="386955" y="1406681"/>
            <a:ext cx="8370093" cy="4299011"/>
          </a:xfrm>
        </p:spPr>
        <p:txBody>
          <a:bodyPr/>
          <a:lstStyle/>
          <a:p>
            <a:pPr>
              <a:lnSpc>
                <a:spcPct val="200000"/>
              </a:lnSpc>
              <a:buClr>
                <a:schemeClr val="bg1"/>
              </a:buClr>
              <a:buFont typeface="+mj-lt"/>
              <a:buAutoNum type="alphaLcParenR"/>
            </a:pPr>
            <a:r>
              <a:rPr lang="it-IT" sz="2100" dirty="0"/>
              <a:t>IDONEITÀ</a:t>
            </a:r>
          </a:p>
          <a:p>
            <a:pPr>
              <a:lnSpc>
                <a:spcPct val="200000"/>
              </a:lnSpc>
              <a:buClr>
                <a:schemeClr val="bg1"/>
              </a:buClr>
              <a:buFont typeface="+mj-lt"/>
              <a:buAutoNum type="alphaLcParenR"/>
            </a:pPr>
            <a:r>
              <a:rPr lang="it-IT" sz="2100" dirty="0"/>
              <a:t>IDONEITÀ parziale, temporanea o permanente, con prescrizioni o limitazioni</a:t>
            </a:r>
          </a:p>
          <a:p>
            <a:pPr>
              <a:lnSpc>
                <a:spcPct val="200000"/>
              </a:lnSpc>
              <a:buClr>
                <a:schemeClr val="bg1"/>
              </a:buClr>
              <a:buFont typeface="+mj-lt"/>
              <a:buAutoNum type="alphaLcParenR"/>
            </a:pPr>
            <a:r>
              <a:rPr lang="it-IT" sz="2100" dirty="0"/>
              <a:t>INIDONEITÀ</a:t>
            </a:r>
          </a:p>
          <a:p>
            <a:pPr>
              <a:lnSpc>
                <a:spcPct val="200000"/>
              </a:lnSpc>
              <a:buClr>
                <a:schemeClr val="bg1"/>
              </a:buClr>
              <a:buFont typeface="+mj-lt"/>
              <a:buAutoNum type="alphaLcParenR"/>
            </a:pPr>
            <a:r>
              <a:rPr lang="it-IT" sz="2100" dirty="0"/>
              <a:t>INIDONEITÀ PERMANENTE</a:t>
            </a:r>
          </a:p>
        </p:txBody>
      </p:sp>
    </p:spTree>
    <p:extLst>
      <p:ext uri="{BB962C8B-B14F-4D97-AF65-F5344CB8AC3E}">
        <p14:creationId xmlns:p14="http://schemas.microsoft.com/office/powerpoint/2010/main" val="927952286"/>
      </p:ext>
    </p:extLst>
  </p:cSld>
  <p:clrMapOvr>
    <a:masterClrMapping/>
  </p:clrMapOvr>
  <p:transition spd="slow">
    <p:wipe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egnaposto testo 3"/>
          <p:cNvSpPr>
            <a:spLocks noGrp="1"/>
          </p:cNvSpPr>
          <p:nvPr>
            <p:ph type="body" sz="quarter" idx="10"/>
          </p:nvPr>
        </p:nvSpPr>
        <p:spPr>
          <a:xfrm>
            <a:off x="386955" y="1377805"/>
            <a:ext cx="8370093" cy="3913222"/>
          </a:xfrm>
        </p:spPr>
        <p:txBody>
          <a:bodyPr/>
          <a:lstStyle/>
          <a:p>
            <a:pPr marL="1191" indent="-1191" algn="just">
              <a:lnSpc>
                <a:spcPct val="150000"/>
              </a:lnSpc>
              <a:buNone/>
            </a:pPr>
            <a:r>
              <a:rPr lang="en-US" sz="2100" dirty="0"/>
              <a:t>Per idoneità </a:t>
            </a:r>
            <a:r>
              <a:rPr lang="en-US" sz="2100" dirty="0">
                <a:solidFill>
                  <a:srgbClr val="FF0000"/>
                </a:solidFill>
              </a:rPr>
              <a:t>incondizionata</a:t>
            </a:r>
            <a:r>
              <a:rPr lang="en-US" sz="2100" dirty="0"/>
              <a:t> alla mansione specifica non si intende necessariamente una situazione di completo benessere psicofisico del lavoratore, secondo la tradizionale definizione di salute dell'OMS, bensì una piena compatibilità tra le condizioni di salute fisica e mentale del lavoratore, anche se parzialmente compromesse, e le mansioni che egli svolge.</a:t>
            </a:r>
            <a:endParaRPr lang="it-IT" sz="2100" dirty="0"/>
          </a:p>
        </p:txBody>
      </p:sp>
    </p:spTree>
    <p:extLst>
      <p:ext uri="{BB962C8B-B14F-4D97-AF65-F5344CB8AC3E}">
        <p14:creationId xmlns:p14="http://schemas.microsoft.com/office/powerpoint/2010/main" val="946608058"/>
      </p:ext>
    </p:extLst>
  </p:cSld>
  <p:clrMapOvr>
    <a:masterClrMapping/>
  </p:clrMapOvr>
  <p:transition spd="slow">
    <p:wipe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386955" y="1359603"/>
            <a:ext cx="8370093" cy="4082945"/>
          </a:xfrm>
        </p:spPr>
        <p:txBody>
          <a:bodyPr/>
          <a:lstStyle/>
          <a:p>
            <a:pPr marL="1191" indent="-1191" algn="just">
              <a:lnSpc>
                <a:spcPct val="150000"/>
              </a:lnSpc>
              <a:buNone/>
            </a:pPr>
            <a:r>
              <a:rPr lang="en-US" sz="2100" dirty="0"/>
              <a:t>Per idoneità con </a:t>
            </a:r>
            <a:r>
              <a:rPr lang="en-US" sz="2100" dirty="0">
                <a:solidFill>
                  <a:srgbClr val="FF0000"/>
                </a:solidFill>
              </a:rPr>
              <a:t>limitazioni</a:t>
            </a:r>
            <a:r>
              <a:rPr lang="en-US" sz="2100" dirty="0"/>
              <a:t> si intende invece l'esonero del lavoratore da una o da più attività semplici che compongono la propria mansione.</a:t>
            </a:r>
          </a:p>
          <a:p>
            <a:pPr marL="1191" indent="-1191" algn="just">
              <a:lnSpc>
                <a:spcPct val="150000"/>
              </a:lnSpc>
              <a:buNone/>
            </a:pPr>
            <a:r>
              <a:rPr lang="en-US" sz="2100" dirty="0"/>
              <a:t>Si può ricorrere alla limitazione solo nel caso in cui non sia possibile modificare l’ambiente di lavoro con prescrizioni o indicazioni specifiche.</a:t>
            </a:r>
            <a:endParaRPr lang="it-IT" sz="2100" dirty="0"/>
          </a:p>
          <a:p>
            <a:pPr algn="just">
              <a:lnSpc>
                <a:spcPct val="150000"/>
              </a:lnSpc>
              <a:buNone/>
            </a:pPr>
            <a:endParaRPr lang="it-IT" sz="2100" dirty="0"/>
          </a:p>
        </p:txBody>
      </p:sp>
    </p:spTree>
    <p:extLst>
      <p:ext uri="{BB962C8B-B14F-4D97-AF65-F5344CB8AC3E}">
        <p14:creationId xmlns:p14="http://schemas.microsoft.com/office/powerpoint/2010/main" val="257840058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body" idx="1"/>
          </p:nvPr>
        </p:nvSpPr>
        <p:spPr>
          <a:xfrm>
            <a:off x="59349" y="965581"/>
            <a:ext cx="8895617" cy="570875"/>
          </a:xfrm>
          <a:prstGeom prst="rect">
            <a:avLst/>
          </a:prstGeom>
        </p:spPr>
        <p:txBody>
          <a:bodyPr lIns="0" tIns="0" rIns="0" bIns="0">
            <a:normAutofit fontScale="77500" lnSpcReduction="20000"/>
          </a:bodyPr>
          <a:lstStyle>
            <a:lvl1pPr defTabSz="777240">
              <a:spcBef>
                <a:spcPts val="800"/>
              </a:spcBef>
              <a:defRPr sz="1500">
                <a:solidFill>
                  <a:srgbClr val="0C2E5C"/>
                </a:solidFill>
                <a:latin typeface="Verdana"/>
                <a:ea typeface="Verdana"/>
                <a:cs typeface="Verdana"/>
                <a:sym typeface="Verdana"/>
              </a:defRPr>
            </a:lvl1pPr>
          </a:lstStyle>
          <a:p>
            <a:pPr algn="ctr">
              <a:lnSpc>
                <a:spcPct val="120000"/>
              </a:lnSpc>
            </a:pPr>
            <a:r>
              <a:rPr lang="it-IT" sz="2700" dirty="0"/>
              <a:t>II° Congresso Nazionale </a:t>
            </a:r>
            <a:r>
              <a:rPr lang="it-IT" sz="2700" dirty="0" err="1"/>
              <a:t>A.N.Me.Le.P.A</a:t>
            </a:r>
            <a:r>
              <a:rPr lang="it-IT" sz="2700" dirty="0"/>
              <a:t>.</a:t>
            </a:r>
            <a:r>
              <a:rPr lang="it-IT" sz="2700" i="1" dirty="0">
                <a:solidFill>
                  <a:srgbClr val="0070C0"/>
                </a:solidFill>
              </a:rPr>
              <a:t>  </a:t>
            </a:r>
            <a:r>
              <a:rPr lang="it-IT" sz="2100" dirty="0"/>
              <a:t>Paestum, 14 – 15 giugno 2019</a:t>
            </a:r>
            <a:endParaRPr sz="900" dirty="0">
              <a:solidFill>
                <a:srgbClr val="0070C0"/>
              </a:solidFill>
              <a:latin typeface="Bernard MT Condensed"/>
              <a:cs typeface="Bernard MT Condensed"/>
            </a:endParaRPr>
          </a:p>
        </p:txBody>
      </p:sp>
      <p:sp>
        <p:nvSpPr>
          <p:cNvPr id="99" name="Shape 99"/>
          <p:cNvSpPr/>
          <p:nvPr/>
        </p:nvSpPr>
        <p:spPr>
          <a:xfrm>
            <a:off x="2565055" y="4081615"/>
            <a:ext cx="117338" cy="484746"/>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685800"/>
            <a:endParaRPr lang="it-IT" sz="1350" kern="0" dirty="0">
              <a:solidFill>
                <a:sysClr val="windowText" lastClr="000000"/>
              </a:solidFill>
              <a:latin typeface="Helvetica"/>
              <a:cs typeface="Helvetica"/>
              <a:sym typeface="Helvetica"/>
            </a:endParaRPr>
          </a:p>
          <a:p>
            <a:pPr defTabSz="685800"/>
            <a:r>
              <a:rPr lang="it-IT" sz="1350" kern="0" dirty="0">
                <a:solidFill>
                  <a:sysClr val="windowText" lastClr="000000"/>
                </a:solidFill>
                <a:latin typeface="Helvetica"/>
                <a:cs typeface="Helvetica"/>
                <a:sym typeface="Helvetica"/>
              </a:rPr>
              <a:t> </a:t>
            </a:r>
          </a:p>
        </p:txBody>
      </p:sp>
      <p:sp>
        <p:nvSpPr>
          <p:cNvPr id="100" name="Shape 100"/>
          <p:cNvSpPr/>
          <p:nvPr/>
        </p:nvSpPr>
        <p:spPr>
          <a:xfrm>
            <a:off x="2162909" y="1551839"/>
            <a:ext cx="6852504" cy="1066444"/>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lvl1pPr>
              <a:lnSpc>
                <a:spcPct val="90000"/>
              </a:lnSpc>
              <a:spcBef>
                <a:spcPts val="1000"/>
              </a:spcBef>
              <a:defRPr sz="3200">
                <a:solidFill>
                  <a:srgbClr val="005493"/>
                </a:solidFill>
                <a:latin typeface="Trajan Pro 3"/>
                <a:ea typeface="Trajan Pro 3"/>
                <a:cs typeface="Trajan Pro 3"/>
                <a:sym typeface="Trajan Pro 3"/>
              </a:defRPr>
            </a:lvl1pPr>
          </a:lstStyle>
          <a:p>
            <a:pPr algn="ctr" defTabSz="685800">
              <a:spcBef>
                <a:spcPts val="750"/>
              </a:spcBef>
            </a:pPr>
            <a:r>
              <a:rPr lang="it-IT" sz="2400" kern="0" dirty="0"/>
              <a:t>La Medicina Legale della Pubblica Amministrazione tra diritto e nuove esigenze delle tutele sociali</a:t>
            </a:r>
            <a:endParaRPr sz="3000" kern="0" dirty="0">
              <a:solidFill>
                <a:srgbClr val="003399"/>
              </a:solidFill>
              <a:effectLst>
                <a:outerShdw blurRad="38100" dist="38100" dir="2700000" algn="tl">
                  <a:srgbClr val="000000">
                    <a:alpha val="43137"/>
                  </a:srgbClr>
                </a:outerShdw>
              </a:effectLst>
              <a:latin typeface="Stencil" panose="040409050D0802020404" pitchFamily="82" charset="0"/>
              <a:cs typeface="Bernard MT Condensed"/>
            </a:endParaRPr>
          </a:p>
        </p:txBody>
      </p:sp>
      <p:sp>
        <p:nvSpPr>
          <p:cNvPr id="2" name="Rettangolo 1"/>
          <p:cNvSpPr/>
          <p:nvPr/>
        </p:nvSpPr>
        <p:spPr>
          <a:xfrm>
            <a:off x="2083776" y="3760314"/>
            <a:ext cx="6930536" cy="1615827"/>
          </a:xfrm>
          <a:prstGeom prst="rect">
            <a:avLst/>
          </a:prstGeom>
        </p:spPr>
        <p:txBody>
          <a:bodyPr wrap="square">
            <a:spAutoFit/>
          </a:bodyPr>
          <a:lstStyle/>
          <a:p>
            <a:pPr algn="ctr" defTabSz="685800"/>
            <a:r>
              <a:rPr lang="it-IT" sz="3300" kern="0" dirty="0">
                <a:solidFill>
                  <a:srgbClr val="FFFFFF"/>
                </a:solidFill>
                <a:latin typeface="Helvetica"/>
                <a:cs typeface="Helvetica"/>
                <a:sym typeface="Helvetica"/>
              </a:rPr>
              <a:t>Aspetti medico-legali delle tutele del “lavoratore pubblico dipendente” di competenza INAIL </a:t>
            </a:r>
            <a:endParaRPr lang="it-IT" sz="3600" kern="0" dirty="0">
              <a:solidFill>
                <a:srgbClr val="FFFFFF"/>
              </a:solidFill>
              <a:latin typeface="Stencil" panose="040409050D0802020404" pitchFamily="82" charset="0"/>
              <a:cs typeface="Helvetica"/>
              <a:sym typeface="Helvetica"/>
            </a:endParaRPr>
          </a:p>
        </p:txBody>
      </p:sp>
      <p:sp>
        <p:nvSpPr>
          <p:cNvPr id="3" name="Rettangolo 2"/>
          <p:cNvSpPr/>
          <p:nvPr/>
        </p:nvSpPr>
        <p:spPr>
          <a:xfrm>
            <a:off x="7214165" y="5664421"/>
            <a:ext cx="1455848" cy="300082"/>
          </a:xfrm>
          <a:prstGeom prst="rect">
            <a:avLst/>
          </a:prstGeom>
        </p:spPr>
        <p:txBody>
          <a:bodyPr wrap="none">
            <a:spAutoFit/>
          </a:bodyPr>
          <a:lstStyle/>
          <a:p>
            <a:pPr defTabSz="685800"/>
            <a:r>
              <a:rPr lang="it-IT" sz="1350" b="1" kern="0" dirty="0">
                <a:solidFill>
                  <a:srgbClr val="5B9BD5">
                    <a:lumMod val="40000"/>
                    <a:lumOff val="6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patrizio rossi</a:t>
            </a:r>
            <a:endParaRPr lang="it-IT" sz="1350" kern="0" dirty="0">
              <a:solidFill>
                <a:srgbClr val="5B9BD5">
                  <a:lumMod val="40000"/>
                  <a:lumOff val="60000"/>
                </a:srgbClr>
              </a:solidFill>
              <a:latin typeface="Verdana" panose="020B0604030504040204" pitchFamily="34" charset="0"/>
              <a:ea typeface="Verdana" panose="020B0604030504040204" pitchFamily="34" charset="0"/>
              <a:cs typeface="Verdana" panose="020B0604030504040204" pitchFamily="34" charset="0"/>
              <a:sym typeface="Helvetica"/>
            </a:endParaRPr>
          </a:p>
        </p:txBody>
      </p:sp>
    </p:spTree>
    <p:extLst>
      <p:ext uri="{BB962C8B-B14F-4D97-AF65-F5344CB8AC3E}">
        <p14:creationId xmlns:p14="http://schemas.microsoft.com/office/powerpoint/2010/main" val="3876227229"/>
      </p:ext>
    </p:extLst>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386955" y="1750366"/>
            <a:ext cx="8370093" cy="2392358"/>
          </a:xfrm>
        </p:spPr>
        <p:txBody>
          <a:bodyPr/>
          <a:lstStyle/>
          <a:p>
            <a:pPr marL="1191" indent="-1191" algn="just">
              <a:lnSpc>
                <a:spcPct val="200000"/>
              </a:lnSpc>
              <a:spcBef>
                <a:spcPts val="450"/>
              </a:spcBef>
              <a:buNone/>
            </a:pPr>
            <a:r>
              <a:rPr lang="en-US" sz="2100" dirty="0"/>
              <a:t>La </a:t>
            </a:r>
            <a:r>
              <a:rPr lang="en-US" sz="2100" dirty="0">
                <a:solidFill>
                  <a:srgbClr val="FF0000"/>
                </a:solidFill>
              </a:rPr>
              <a:t>non idoneità o inidoneità</a:t>
            </a:r>
            <a:r>
              <a:rPr lang="en-US" sz="2100" dirty="0"/>
              <a:t> viene espressa quando lo stato di salute del lavoratore implica l’esonero da quasi tutte o da tutte le attività semplici che compongono la sua mansione. </a:t>
            </a:r>
            <a:endParaRPr lang="it-IT" sz="2100" dirty="0"/>
          </a:p>
          <a:p>
            <a:pPr algn="just">
              <a:lnSpc>
                <a:spcPct val="200000"/>
              </a:lnSpc>
              <a:spcBef>
                <a:spcPts val="450"/>
              </a:spcBef>
              <a:buNone/>
            </a:pPr>
            <a:endParaRPr lang="it-IT" sz="2100" dirty="0"/>
          </a:p>
        </p:txBody>
      </p:sp>
    </p:spTree>
    <p:extLst>
      <p:ext uri="{BB962C8B-B14F-4D97-AF65-F5344CB8AC3E}">
        <p14:creationId xmlns:p14="http://schemas.microsoft.com/office/powerpoint/2010/main" val="2050497180"/>
      </p:ext>
    </p:extLst>
  </p:cSld>
  <p:clrMapOvr>
    <a:masterClrMapping/>
  </p:clrMapOvr>
  <p:transition spd="slow">
    <p:wipe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386955" y="1447325"/>
            <a:ext cx="8370093" cy="3732053"/>
          </a:xfrm>
        </p:spPr>
        <p:txBody>
          <a:bodyPr/>
          <a:lstStyle/>
          <a:p>
            <a:pPr marL="1191" indent="-1191" algn="just">
              <a:lnSpc>
                <a:spcPct val="200000"/>
              </a:lnSpc>
              <a:spcBef>
                <a:spcPts val="450"/>
              </a:spcBef>
              <a:buNone/>
            </a:pPr>
            <a:r>
              <a:rPr lang="en-US" sz="2100" dirty="0"/>
              <a:t>Può essere un giudizio di non idoneità </a:t>
            </a:r>
            <a:r>
              <a:rPr lang="en-US" sz="2100" dirty="0">
                <a:solidFill>
                  <a:srgbClr val="FF0000"/>
                </a:solidFill>
              </a:rPr>
              <a:t>temporanea</a:t>
            </a:r>
            <a:r>
              <a:rPr lang="en-US" sz="2100" dirty="0"/>
              <a:t> (in tal caso vanno indicati i limiti temporali durante il quale si presuppone possa avvenire il recupero delle abilità temporaneamente perdute del lavoratore) o </a:t>
            </a:r>
            <a:r>
              <a:rPr lang="en-US" sz="2100" dirty="0">
                <a:solidFill>
                  <a:srgbClr val="FF0000"/>
                </a:solidFill>
              </a:rPr>
              <a:t>permanente</a:t>
            </a:r>
            <a:r>
              <a:rPr lang="en-US" sz="2100" dirty="0"/>
              <a:t> (in questo caso la condizione clinica, causa dell’inidoneità, appare stabile nel tempo, ovvero irreversibile).</a:t>
            </a:r>
            <a:endParaRPr lang="it-IT" sz="2100" dirty="0"/>
          </a:p>
          <a:p>
            <a:pPr algn="just">
              <a:lnSpc>
                <a:spcPct val="200000"/>
              </a:lnSpc>
              <a:spcBef>
                <a:spcPts val="450"/>
              </a:spcBef>
              <a:buNone/>
            </a:pPr>
            <a:endParaRPr lang="it-IT" sz="2100" dirty="0"/>
          </a:p>
        </p:txBody>
      </p:sp>
    </p:spTree>
    <p:extLst>
      <p:ext uri="{BB962C8B-B14F-4D97-AF65-F5344CB8AC3E}">
        <p14:creationId xmlns:p14="http://schemas.microsoft.com/office/powerpoint/2010/main" val="547369431"/>
      </p:ext>
    </p:extLst>
  </p:cSld>
  <p:clrMapOvr>
    <a:masterClrMapping/>
  </p:clrMapOvr>
  <p:transition spd="slow">
    <p:wipe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473691"/>
            <a:ext cx="8370093" cy="3051767"/>
          </a:xfrm>
          <a:prstGeom prst="rect">
            <a:avLst/>
          </a:prstGeom>
        </p:spPr>
        <p:txBody>
          <a:bodyPr anchor="t"/>
          <a:lstStyle/>
          <a:p>
            <a:pPr marL="1191" indent="-1191" algn="just"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Gli errori più frequenti nella formulazione del giudizio di idoneità riguardano:</a:t>
            </a:r>
          </a:p>
          <a:p>
            <a:pPr marL="535781" indent="-535781" defTabSz="514350">
              <a:lnSpc>
                <a:spcPct val="150000"/>
              </a:lnSpc>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LA DEFINIZIONE DEI FATTORI DI RISCHIO</a:t>
            </a:r>
          </a:p>
          <a:p>
            <a:pPr marL="535781" indent="-535781" defTabSz="514350">
              <a:lnSpc>
                <a:spcPct val="150000"/>
              </a:lnSpc>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LA MANCATA CORRISPONDENZA TRA GIUDIZIO E CARTELLA SANITARIA</a:t>
            </a:r>
          </a:p>
          <a:p>
            <a:pPr marL="535781" indent="-535781" defTabSz="514350">
              <a:lnSpc>
                <a:spcPct val="150000"/>
              </a:lnSpc>
              <a:spcBef>
                <a:spcPts val="563"/>
              </a:spcBef>
              <a:buClr>
                <a:prstClr val="white"/>
              </a:buClr>
              <a:buSzPct val="80000"/>
              <a:buFont typeface="+mj-lt"/>
              <a:buAutoNum type="arabicPeriod"/>
              <a:defRPr/>
            </a:pPr>
            <a:r>
              <a:rPr lang="it-IT" sz="2100" dirty="0">
                <a:solidFill>
                  <a:srgbClr val="FFFFFF"/>
                </a:solidFill>
                <a:latin typeface="ITC Lubalin Graph Std ExLight"/>
                <a:cs typeface="Arial"/>
              </a:rPr>
              <a:t>LA PRESENZA DI NOTAZIONI NON PREVISTE DALLA LEGGE</a:t>
            </a:r>
          </a:p>
        </p:txBody>
      </p:sp>
    </p:spTree>
    <p:extLst>
      <p:ext uri="{BB962C8B-B14F-4D97-AF65-F5344CB8AC3E}">
        <p14:creationId xmlns:p14="http://schemas.microsoft.com/office/powerpoint/2010/main" val="1359200199"/>
      </p:ext>
    </p:extLst>
  </p:cSld>
  <p:clrMapOvr>
    <a:masterClrMapping/>
  </p:clrMapOvr>
  <p:transition spd="slow">
    <p:wipe dir="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457742"/>
            <a:ext cx="8370093" cy="635531"/>
          </a:xfrm>
          <a:prstGeom prst="rect">
            <a:avLst/>
          </a:prstGeom>
        </p:spPr>
        <p:txBody>
          <a:bodyPr anchor="t"/>
          <a:lstStyle/>
          <a:p>
            <a:pPr marL="535781" indent="-535781" algn="ctr" defTabSz="514350">
              <a:spcBef>
                <a:spcPts val="563"/>
              </a:spcBef>
              <a:buClr>
                <a:srgbClr val="FFC000"/>
              </a:buClr>
              <a:buSzPct val="80000"/>
              <a:defRPr/>
            </a:pPr>
            <a:r>
              <a:rPr lang="it-IT" sz="2400" dirty="0">
                <a:solidFill>
                  <a:srgbClr val="FFFFFF"/>
                </a:solidFill>
                <a:latin typeface="ITC Lubalin Graph Std ExLight"/>
                <a:cs typeface="Arial"/>
              </a:rPr>
              <a:t>LA DEFINIZIONE DEI FATTORI DI RISCHIO</a:t>
            </a:r>
          </a:p>
        </p:txBody>
      </p:sp>
      <p:sp>
        <p:nvSpPr>
          <p:cNvPr id="4" name="Segnaposto testo 3"/>
          <p:cNvSpPr txBox="1">
            <a:spLocks/>
          </p:cNvSpPr>
          <p:nvPr/>
        </p:nvSpPr>
        <p:spPr>
          <a:xfrm>
            <a:off x="501255" y="2082425"/>
            <a:ext cx="8370093" cy="1518025"/>
          </a:xfrm>
          <a:prstGeom prst="rect">
            <a:avLst/>
          </a:prstGeom>
        </p:spPr>
        <p:txBody>
          <a:bodyPr anchor="t"/>
          <a:lstStyle/>
          <a:p>
            <a:pPr marL="1191" indent="-1191"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Nel giudizio di idoneità </a:t>
            </a:r>
            <a:r>
              <a:rPr lang="it-IT" sz="2100" u="sng" dirty="0">
                <a:solidFill>
                  <a:srgbClr val="FFFFFF"/>
                </a:solidFill>
                <a:latin typeface="ITC Lubalin Graph Std ExLight"/>
                <a:cs typeface="Arial"/>
              </a:rPr>
              <a:t>DEVONO</a:t>
            </a:r>
            <a:r>
              <a:rPr lang="it-IT" sz="2100" dirty="0">
                <a:solidFill>
                  <a:srgbClr val="FFFFFF"/>
                </a:solidFill>
                <a:latin typeface="ITC Lubalin Graph Std ExLight"/>
                <a:cs typeface="Arial"/>
              </a:rPr>
              <a:t> essere ripartiti i rischi a cui il lavoratore è esposto e per i quali viene attivata la sorveglianza sanitaria</a:t>
            </a:r>
          </a:p>
          <a:p>
            <a:pPr marL="535781" indent="-535781" defTabSz="514350">
              <a:spcBef>
                <a:spcPts val="563"/>
              </a:spcBef>
              <a:buClr>
                <a:srgbClr val="FFC000"/>
              </a:buClr>
              <a:buSzPct val="80000"/>
              <a:defRPr/>
            </a:pPr>
            <a:endParaRPr lang="it-IT" sz="2100" dirty="0">
              <a:solidFill>
                <a:srgbClr val="FFFFFF"/>
              </a:solidFill>
              <a:latin typeface="ITC Lubalin Graph Std ExLight"/>
              <a:cs typeface="Arial"/>
            </a:endParaRPr>
          </a:p>
        </p:txBody>
      </p:sp>
      <p:sp>
        <p:nvSpPr>
          <p:cNvPr id="7" name="Segnaposto testo 3"/>
          <p:cNvSpPr txBox="1">
            <a:spLocks/>
          </p:cNvSpPr>
          <p:nvPr/>
        </p:nvSpPr>
        <p:spPr>
          <a:xfrm>
            <a:off x="495934" y="3672054"/>
            <a:ext cx="8370093" cy="1523281"/>
          </a:xfrm>
          <a:prstGeom prst="rect">
            <a:avLst/>
          </a:prstGeom>
        </p:spPr>
        <p:txBody>
          <a:bodyPr anchor="t"/>
          <a:lstStyle/>
          <a:p>
            <a:pPr marL="1191" indent="-1191" algn="ctr"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OCCORRE INDICARE I RISCHI</a:t>
            </a:r>
          </a:p>
          <a:p>
            <a:pPr marL="1191" indent="-1191" algn="ctr"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NORMATI E VALUTATI DAL D.Lgs. 81/2008</a:t>
            </a:r>
          </a:p>
          <a:p>
            <a:pPr marL="535781" indent="-535781" algn="ctr" defTabSz="514350">
              <a:spcBef>
                <a:spcPts val="563"/>
              </a:spcBef>
              <a:buClr>
                <a:srgbClr val="FFC000"/>
              </a:buClr>
              <a:buSzPct val="80000"/>
              <a:defRPr/>
            </a:pPr>
            <a:endParaRPr lang="it-IT" sz="2100" dirty="0">
              <a:solidFill>
                <a:srgbClr val="FFFFFF"/>
              </a:solidFill>
              <a:latin typeface="ITC Lubalin Graph Std ExLight"/>
              <a:cs typeface="Arial"/>
            </a:endParaRPr>
          </a:p>
        </p:txBody>
      </p:sp>
    </p:spTree>
    <p:extLst>
      <p:ext uri="{BB962C8B-B14F-4D97-AF65-F5344CB8AC3E}">
        <p14:creationId xmlns:p14="http://schemas.microsoft.com/office/powerpoint/2010/main" val="655169603"/>
      </p:ext>
    </p:extLst>
  </p:cSld>
  <p:clrMapOvr>
    <a:masterClrMapping/>
  </p:clrMapOvr>
  <p:transition spd="slow">
    <p:wipe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370019"/>
            <a:ext cx="8370093" cy="834908"/>
          </a:xfrm>
          <a:prstGeom prst="rect">
            <a:avLst/>
          </a:prstGeom>
        </p:spPr>
        <p:txBody>
          <a:bodyPr anchor="t"/>
          <a:lstStyle/>
          <a:p>
            <a:pPr marL="535781" indent="-535781" algn="ctr" defTabSz="514350">
              <a:spcBef>
                <a:spcPts val="563"/>
              </a:spcBef>
              <a:buClr>
                <a:srgbClr val="FFC000"/>
              </a:buClr>
              <a:buSzPct val="80000"/>
              <a:defRPr/>
            </a:pPr>
            <a:r>
              <a:rPr lang="it-IT" sz="2400" dirty="0">
                <a:solidFill>
                  <a:srgbClr val="FFFFFF"/>
                </a:solidFill>
                <a:latin typeface="ITC Lubalin Graph Std ExLight"/>
                <a:cs typeface="Arial"/>
              </a:rPr>
              <a:t>LA MANCATA CORRISPONDENZA TRA GIUDIZIO E CARTELLA SANITARIA</a:t>
            </a:r>
          </a:p>
        </p:txBody>
      </p:sp>
      <p:sp>
        <p:nvSpPr>
          <p:cNvPr id="4" name="Segnaposto testo 3"/>
          <p:cNvSpPr txBox="1">
            <a:spLocks/>
          </p:cNvSpPr>
          <p:nvPr/>
        </p:nvSpPr>
        <p:spPr>
          <a:xfrm>
            <a:off x="389609" y="2568885"/>
            <a:ext cx="8370093" cy="2921509"/>
          </a:xfrm>
          <a:prstGeom prst="rect">
            <a:avLst/>
          </a:prstGeom>
        </p:spPr>
        <p:txBody>
          <a:bodyPr anchor="t"/>
          <a:lstStyle/>
          <a:p>
            <a:pPr marL="1191" indent="-1191" algn="just"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Ad ogni giudizio di </a:t>
            </a:r>
            <a:r>
              <a:rPr lang="it-IT" sz="2100" u="sng" dirty="0">
                <a:solidFill>
                  <a:prstClr val="white"/>
                </a:solidFill>
                <a:latin typeface="ITC Lubalin Graph Std ExLight"/>
                <a:cs typeface="Arial"/>
              </a:rPr>
              <a:t>IDONEITÀ</a:t>
            </a:r>
            <a:r>
              <a:rPr lang="it-IT" sz="2100" dirty="0">
                <a:solidFill>
                  <a:srgbClr val="FFFFFF"/>
                </a:solidFill>
                <a:latin typeface="ITC Lubalin Graph Std ExLight"/>
                <a:cs typeface="Arial"/>
              </a:rPr>
              <a:t> deve corrispondere una precisa tipologia di visita medica riportata nella Cartella Sanitaria (preventiva, periodica, di cambio mansione, richiesta dal lavoratore, al rientro dopo 60 giorni di astensione continuativa dal lavoro per motivi di salute).  </a:t>
            </a:r>
          </a:p>
        </p:txBody>
      </p:sp>
    </p:spTree>
    <p:extLst>
      <p:ext uri="{BB962C8B-B14F-4D97-AF65-F5344CB8AC3E}">
        <p14:creationId xmlns:p14="http://schemas.microsoft.com/office/powerpoint/2010/main" val="4204916758"/>
      </p:ext>
    </p:extLst>
  </p:cSld>
  <p:clrMapOvr>
    <a:masterClrMapping/>
  </p:clrMapOvr>
  <p:transition spd="slow">
    <p:wipe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393944"/>
            <a:ext cx="8370093" cy="978446"/>
          </a:xfrm>
          <a:prstGeom prst="rect">
            <a:avLst/>
          </a:prstGeom>
        </p:spPr>
        <p:txBody>
          <a:bodyPr anchor="t"/>
          <a:lstStyle/>
          <a:p>
            <a:pPr marL="1191" indent="-1191" algn="ctr" defTabSz="514350">
              <a:spcBef>
                <a:spcPts val="563"/>
              </a:spcBef>
              <a:buClr>
                <a:srgbClr val="FFC000"/>
              </a:buClr>
              <a:buSzPct val="80000"/>
              <a:defRPr/>
            </a:pPr>
            <a:r>
              <a:rPr lang="it-IT" sz="2400" dirty="0">
                <a:solidFill>
                  <a:srgbClr val="FFFFFF"/>
                </a:solidFill>
                <a:latin typeface="ITC Lubalin Graph Std ExLight"/>
                <a:cs typeface="Arial"/>
              </a:rPr>
              <a:t>LA PRESENZA DI NOTAZIONI NON PREVISTE DALLA LEGGE</a:t>
            </a:r>
          </a:p>
        </p:txBody>
      </p:sp>
      <p:sp>
        <p:nvSpPr>
          <p:cNvPr id="4" name="Segnaposto testo 3"/>
          <p:cNvSpPr txBox="1">
            <a:spLocks/>
          </p:cNvSpPr>
          <p:nvPr/>
        </p:nvSpPr>
        <p:spPr>
          <a:xfrm>
            <a:off x="389609" y="2624708"/>
            <a:ext cx="8370093" cy="2132030"/>
          </a:xfrm>
          <a:prstGeom prst="rect">
            <a:avLst/>
          </a:prstGeom>
        </p:spPr>
        <p:txBody>
          <a:bodyPr anchor="t"/>
          <a:lstStyle/>
          <a:p>
            <a:pPr marL="1191" indent="-1191" algn="just"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Il giudizio di idoneità può essere espresso solo con la terminologia indicata dal c. 2 art. 41 (D.Lgs. 81/08).</a:t>
            </a:r>
          </a:p>
          <a:p>
            <a:pPr marL="1191" indent="-1191" defTabSz="514350">
              <a:lnSpc>
                <a:spcPct val="150000"/>
              </a:lnSpc>
              <a:spcBef>
                <a:spcPts val="563"/>
              </a:spcBef>
              <a:buClr>
                <a:srgbClr val="FFC000"/>
              </a:buClr>
              <a:buSzPct val="80000"/>
              <a:defRPr/>
            </a:pPr>
            <a:r>
              <a:rPr lang="it-IT" sz="2100" dirty="0">
                <a:solidFill>
                  <a:srgbClr val="FFFFFF"/>
                </a:solidFill>
                <a:latin typeface="ITC Lubalin Graph Std ExLight"/>
                <a:cs typeface="Arial"/>
              </a:rPr>
              <a:t>Altre diciture</a:t>
            </a:r>
          </a:p>
          <a:p>
            <a:pPr marL="535781" indent="-535781" algn="ctr" defTabSz="514350">
              <a:lnSpc>
                <a:spcPct val="150000"/>
              </a:lnSpc>
              <a:spcBef>
                <a:spcPts val="563"/>
              </a:spcBef>
              <a:buClr>
                <a:srgbClr val="FFC000"/>
              </a:buClr>
              <a:buSzPct val="80000"/>
              <a:defRPr/>
            </a:pPr>
            <a:r>
              <a:rPr lang="it-IT" sz="2400" u="sng" dirty="0">
                <a:solidFill>
                  <a:srgbClr val="FF0000"/>
                </a:solidFill>
                <a:latin typeface="ITC Lubalin Graph Std ExLight"/>
                <a:cs typeface="Arial"/>
              </a:rPr>
              <a:t>NON SONO CONSENTITE</a:t>
            </a:r>
          </a:p>
        </p:txBody>
      </p:sp>
    </p:spTree>
    <p:extLst>
      <p:ext uri="{BB962C8B-B14F-4D97-AF65-F5344CB8AC3E}">
        <p14:creationId xmlns:p14="http://schemas.microsoft.com/office/powerpoint/2010/main" val="418608803"/>
      </p:ext>
    </p:extLst>
  </p:cSld>
  <p:clrMapOvr>
    <a:masterClrMapping/>
  </p:clrMapOvr>
  <p:transition spd="slow">
    <p:wipe dir="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egnaposto testo 3"/>
          <p:cNvSpPr txBox="1">
            <a:spLocks/>
          </p:cNvSpPr>
          <p:nvPr/>
        </p:nvSpPr>
        <p:spPr>
          <a:xfrm>
            <a:off x="386955" y="1306222"/>
            <a:ext cx="8370093" cy="3984803"/>
          </a:xfrm>
          <a:prstGeom prst="rect">
            <a:avLst/>
          </a:prstGeom>
        </p:spPr>
        <p:txBody>
          <a:bodyPr anchor="t"/>
          <a:lstStyle/>
          <a:p>
            <a:pPr marL="535781" indent="-535781" defTabSz="514350">
              <a:lnSpc>
                <a:spcPct val="150000"/>
              </a:lnSpc>
              <a:spcBef>
                <a:spcPts val="563"/>
              </a:spcBef>
              <a:buClr>
                <a:srgbClr val="FFC000"/>
              </a:buClr>
              <a:buSzPct val="80000"/>
              <a:defRPr/>
            </a:pPr>
            <a:r>
              <a:rPr lang="it-IT" u="sng" dirty="0">
                <a:solidFill>
                  <a:srgbClr val="FFFFFF"/>
                </a:solidFill>
                <a:latin typeface="ITC Lubalin Graph Std ExLight"/>
                <a:cs typeface="Arial"/>
              </a:rPr>
              <a:t>Non è possibile neppure inserire nel giudizio:</a:t>
            </a:r>
          </a:p>
          <a:p>
            <a:pPr marL="535781" indent="-535781" defTabSz="514350">
              <a:lnSpc>
                <a:spcPct val="150000"/>
              </a:lnSpc>
              <a:spcBef>
                <a:spcPts val="563"/>
              </a:spcBef>
              <a:buClr>
                <a:prstClr val="white"/>
              </a:buClr>
              <a:buSzPct val="80000"/>
              <a:buFont typeface="Wingdings" pitchFamily="2" charset="2"/>
              <a:buChar char="§"/>
              <a:defRPr/>
            </a:pPr>
            <a:r>
              <a:rPr lang="it-IT" dirty="0">
                <a:solidFill>
                  <a:srgbClr val="FFFFFF"/>
                </a:solidFill>
                <a:latin typeface="ITC Lubalin Graph Std ExLight"/>
                <a:cs typeface="Arial"/>
              </a:rPr>
              <a:t>INDICAZIONI CIRCA MANSIONI ALTERNATIVE</a:t>
            </a:r>
          </a:p>
          <a:p>
            <a:pPr marL="535781" indent="-535781" defTabSz="514350">
              <a:lnSpc>
                <a:spcPct val="150000"/>
              </a:lnSpc>
              <a:spcBef>
                <a:spcPts val="563"/>
              </a:spcBef>
              <a:buClr>
                <a:prstClr val="white"/>
              </a:buClr>
              <a:buSzPct val="80000"/>
              <a:buFont typeface="Wingdings" pitchFamily="2" charset="2"/>
              <a:buChar char="§"/>
              <a:defRPr/>
            </a:pPr>
            <a:r>
              <a:rPr lang="it-IT" dirty="0">
                <a:solidFill>
                  <a:srgbClr val="FFFFFF"/>
                </a:solidFill>
                <a:latin typeface="ITC Lubalin Graph Std ExLight"/>
                <a:cs typeface="Arial"/>
              </a:rPr>
              <a:t>FORNITURA DI DISPOSITIVI DI SICUREZZA (DPI o MPP)</a:t>
            </a:r>
          </a:p>
          <a:p>
            <a:pPr marL="1191" indent="-1191" defTabSz="514350">
              <a:lnSpc>
                <a:spcPct val="150000"/>
              </a:lnSpc>
              <a:spcBef>
                <a:spcPts val="563"/>
              </a:spcBef>
              <a:buClr>
                <a:prstClr val="white"/>
              </a:buClr>
              <a:buSzPct val="80000"/>
              <a:defRPr/>
            </a:pPr>
            <a:endParaRPr lang="it-IT" sz="600" dirty="0">
              <a:solidFill>
                <a:srgbClr val="FFFFFF"/>
              </a:solidFill>
              <a:latin typeface="ITC Lubalin Graph Std ExLight"/>
              <a:cs typeface="Arial"/>
            </a:endParaRPr>
          </a:p>
          <a:p>
            <a:pPr marL="1191" indent="-1191" defTabSz="514350">
              <a:lnSpc>
                <a:spcPct val="150000"/>
              </a:lnSpc>
              <a:spcBef>
                <a:spcPts val="563"/>
              </a:spcBef>
              <a:buClr>
                <a:prstClr val="white"/>
              </a:buClr>
              <a:buSzPct val="80000"/>
              <a:defRPr/>
            </a:pPr>
            <a:r>
              <a:rPr lang="it-IT" dirty="0">
                <a:solidFill>
                  <a:srgbClr val="FFFFFF"/>
                </a:solidFill>
                <a:latin typeface="ITC Lubalin Graph Std ExLight"/>
                <a:cs typeface="Arial"/>
              </a:rPr>
              <a:t>Queste indicazioni, utilissime, devono essere etichettate non come prescrizioni ma come </a:t>
            </a:r>
            <a:r>
              <a:rPr lang="it-IT" u="sng" dirty="0">
                <a:solidFill>
                  <a:prstClr val="white">
                    <a:lumMod val="95000"/>
                  </a:prstClr>
                </a:solidFill>
                <a:latin typeface="ITC Lubalin Graph Std ExLight"/>
                <a:cs typeface="Arial"/>
              </a:rPr>
              <a:t>INDICAZIONI</a:t>
            </a:r>
          </a:p>
          <a:p>
            <a:pPr marL="1191" indent="-1191" defTabSz="514350">
              <a:lnSpc>
                <a:spcPct val="150000"/>
              </a:lnSpc>
              <a:spcBef>
                <a:spcPts val="563"/>
              </a:spcBef>
              <a:buClr>
                <a:prstClr val="white"/>
              </a:buClr>
              <a:buSzPct val="80000"/>
              <a:defRPr/>
            </a:pPr>
            <a:endParaRPr lang="it-IT" sz="600" u="sng" dirty="0">
              <a:solidFill>
                <a:prstClr val="white">
                  <a:lumMod val="95000"/>
                </a:prstClr>
              </a:solidFill>
              <a:latin typeface="ITC Lubalin Graph Std ExLight"/>
              <a:cs typeface="Arial"/>
            </a:endParaRPr>
          </a:p>
          <a:p>
            <a:pPr marL="1191" indent="-1191" algn="ctr" defTabSz="514350">
              <a:lnSpc>
                <a:spcPct val="150000"/>
              </a:lnSpc>
              <a:spcBef>
                <a:spcPts val="563"/>
              </a:spcBef>
              <a:buClr>
                <a:prstClr val="white"/>
              </a:buClr>
              <a:buSzPct val="80000"/>
              <a:defRPr/>
            </a:pPr>
            <a:r>
              <a:rPr lang="it-IT" sz="2100" b="1" u="sng" dirty="0">
                <a:solidFill>
                  <a:srgbClr val="FF0000"/>
                </a:solidFill>
                <a:latin typeface="ITC Lubalin Graph Std ExLight"/>
                <a:cs typeface="Arial"/>
              </a:rPr>
              <a:t>IL GIUDIZIO DI IDONEITÀ DEVE ESSERE SEMPRE APPLICATO ALLA LETTERA</a:t>
            </a:r>
          </a:p>
        </p:txBody>
      </p:sp>
    </p:spTree>
    <p:extLst>
      <p:ext uri="{BB962C8B-B14F-4D97-AF65-F5344CB8AC3E}">
        <p14:creationId xmlns:p14="http://schemas.microsoft.com/office/powerpoint/2010/main" val="1449055970"/>
      </p:ext>
    </p:extLst>
  </p:cSld>
  <p:clrMapOvr>
    <a:masterClrMapping/>
  </p:clrMapOvr>
  <p:transition spd="slow">
    <p:wipe dir="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download.jpg"/>
          <p:cNvPicPr>
            <a:picLocks noChangeAspect="1"/>
          </p:cNvPicPr>
          <p:nvPr/>
        </p:nvPicPr>
        <p:blipFill>
          <a:blip r:embed="rId2" cstate="print">
            <a:lum/>
          </a:blip>
          <a:stretch>
            <a:fillRect/>
          </a:stretch>
        </p:blipFill>
        <p:spPr>
          <a:xfrm>
            <a:off x="1" y="854181"/>
            <a:ext cx="9143999" cy="5145965"/>
          </a:xfrm>
          <a:prstGeom prst="rect">
            <a:avLst/>
          </a:prstGeom>
          <a:effectLst/>
          <a:scene3d>
            <a:camera prst="orthographicFront"/>
            <a:lightRig rig="threePt" dir="t"/>
          </a:scene3d>
          <a:sp3d>
            <a:bevelT/>
          </a:sp3d>
        </p:spPr>
      </p:pic>
      <p:sp>
        <p:nvSpPr>
          <p:cNvPr id="4" name="Rettangolo 3"/>
          <p:cNvSpPr/>
          <p:nvPr/>
        </p:nvSpPr>
        <p:spPr>
          <a:xfrm>
            <a:off x="489857" y="2736137"/>
            <a:ext cx="8229600" cy="854080"/>
          </a:xfrm>
          <a:prstGeom prst="rect">
            <a:avLst/>
          </a:prstGeom>
        </p:spPr>
        <p:txBody>
          <a:bodyPr wrap="square">
            <a:spAutoFit/>
          </a:bodyPr>
          <a:lstStyle/>
          <a:p>
            <a:pPr marL="267891" indent="-267891" algn="ctr" defTabSz="685800">
              <a:lnSpc>
                <a:spcPct val="150000"/>
              </a:lnSpc>
            </a:pPr>
            <a:r>
              <a:rPr lang="it-IT" sz="3300" b="1" spc="225" dirty="0">
                <a:solidFill>
                  <a:srgbClr val="001E42"/>
                </a:solidFill>
                <a:latin typeface="ITC Lubalin Graph Std ExLight"/>
                <a:cs typeface="Arial"/>
              </a:rPr>
              <a:t>GRAZIE PER L’ATTENZIONE</a:t>
            </a:r>
          </a:p>
        </p:txBody>
      </p:sp>
      <p:sp>
        <p:nvSpPr>
          <p:cNvPr id="2" name="Rettangolo 1"/>
          <p:cNvSpPr/>
          <p:nvPr/>
        </p:nvSpPr>
        <p:spPr>
          <a:xfrm>
            <a:off x="3081880" y="3258184"/>
            <a:ext cx="2980238" cy="1397306"/>
          </a:xfrm>
          <a:prstGeom prst="rect">
            <a:avLst/>
          </a:prstGeom>
        </p:spPr>
        <p:txBody>
          <a:bodyPr wrap="none">
            <a:spAutoFit/>
          </a:bodyPr>
          <a:lstStyle/>
          <a:p>
            <a:pPr marL="171450" lvl="0" indent="-171450" algn="ctr" defTabSz="685800">
              <a:lnSpc>
                <a:spcPct val="90000"/>
              </a:lnSpc>
              <a:spcBef>
                <a:spcPts val="750"/>
              </a:spcBef>
              <a:defRPr/>
            </a:pPr>
            <a:endParaRPr lang="it-IT" b="1" dirty="0" smtClean="0">
              <a:solidFill>
                <a:schemeClr val="accent5">
                  <a:lumMod val="50000"/>
                </a:schemeClr>
              </a:solidFill>
            </a:endParaRPr>
          </a:p>
          <a:p>
            <a:pPr marL="171450" lvl="0" indent="-171450" algn="ctr" defTabSz="685800">
              <a:lnSpc>
                <a:spcPct val="90000"/>
              </a:lnSpc>
              <a:spcBef>
                <a:spcPts val="750"/>
              </a:spcBef>
              <a:defRPr/>
            </a:pPr>
            <a:endParaRPr lang="it-IT" b="1" dirty="0">
              <a:solidFill>
                <a:schemeClr val="accent5">
                  <a:lumMod val="50000"/>
                </a:schemeClr>
              </a:solidFill>
            </a:endParaRPr>
          </a:p>
          <a:p>
            <a:pPr marL="171450" lvl="0" indent="-171450" algn="ctr" defTabSz="685800">
              <a:lnSpc>
                <a:spcPct val="90000"/>
              </a:lnSpc>
              <a:spcBef>
                <a:spcPts val="750"/>
              </a:spcBef>
              <a:defRPr/>
            </a:pPr>
            <a:endParaRPr lang="it-IT" b="1" dirty="0" smtClean="0">
              <a:solidFill>
                <a:schemeClr val="accent5">
                  <a:lumMod val="50000"/>
                </a:schemeClr>
              </a:solidFill>
            </a:endParaRPr>
          </a:p>
          <a:p>
            <a:pPr marL="171450" lvl="0" indent="-171450" algn="ctr" defTabSz="685800">
              <a:lnSpc>
                <a:spcPct val="90000"/>
              </a:lnSpc>
              <a:spcBef>
                <a:spcPts val="750"/>
              </a:spcBef>
              <a:defRPr/>
            </a:pPr>
            <a:r>
              <a:rPr lang="it-IT" b="1" dirty="0" smtClean="0">
                <a:solidFill>
                  <a:schemeClr val="accent5">
                    <a:lumMod val="50000"/>
                  </a:schemeClr>
                </a:solidFill>
              </a:rPr>
              <a:t>Domenico </a:t>
            </a:r>
            <a:r>
              <a:rPr lang="it-IT" b="1" dirty="0">
                <a:solidFill>
                  <a:schemeClr val="accent5">
                    <a:lumMod val="50000"/>
                  </a:schemeClr>
                </a:solidFill>
              </a:rPr>
              <a:t>DELLA PORTA</a:t>
            </a:r>
          </a:p>
        </p:txBody>
      </p:sp>
    </p:spTree>
    <p:extLst>
      <p:ext uri="{BB962C8B-B14F-4D97-AF65-F5344CB8AC3E}">
        <p14:creationId xmlns:p14="http://schemas.microsoft.com/office/powerpoint/2010/main" val="212156308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8108" y="345800"/>
            <a:ext cx="3619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432" y="81377"/>
            <a:ext cx="3225614" cy="27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7364" y="81377"/>
            <a:ext cx="20669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olo 1"/>
          <p:cNvSpPr txBox="1">
            <a:spLocks/>
          </p:cNvSpPr>
          <p:nvPr/>
        </p:nvSpPr>
        <p:spPr>
          <a:xfrm>
            <a:off x="198783" y="3341625"/>
            <a:ext cx="8782498" cy="1521927"/>
          </a:xfrm>
          <a:prstGeom prst="rect">
            <a:avLst/>
          </a:prstGeom>
          <a:solidFill>
            <a:schemeClr val="accent5">
              <a:lumMod val="20000"/>
              <a:lumOff val="80000"/>
            </a:schemeClr>
          </a:solidFill>
          <a:ln w="38100">
            <a:solidFill>
              <a:srgbClr val="0070C0"/>
            </a:solidFill>
            <a:prstDash val="sysDash"/>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600" b="0" i="0" u="none" strike="noStrike" kern="1200" cap="none" spc="0" normalizeH="0" baseline="0" noProof="0" dirty="0" smtClean="0">
                <a:ln>
                  <a:noFill/>
                </a:ln>
                <a:solidFill>
                  <a:prstClr val="black"/>
                </a:solidFill>
                <a:effectLst/>
                <a:uLnTx/>
                <a:uFillTx/>
                <a:latin typeface="Calibri"/>
                <a:ea typeface="+mj-ea"/>
                <a:cs typeface="+mj-cs"/>
              </a:rPr>
              <a:t>Responsabilità professionale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600" b="0" i="0" u="none" strike="noStrike" kern="1200" cap="none" spc="0" normalizeH="0" baseline="0" noProof="0" dirty="0" smtClean="0">
                <a:ln>
                  <a:noFill/>
                </a:ln>
                <a:solidFill>
                  <a:prstClr val="black"/>
                </a:solidFill>
                <a:effectLst/>
                <a:uLnTx/>
                <a:uFillTx/>
                <a:latin typeface="Calibri"/>
                <a:ea typeface="+mj-ea"/>
                <a:cs typeface="+mj-cs"/>
              </a:rPr>
              <a:t>del medico legale</a:t>
            </a:r>
            <a:endParaRPr kumimoji="0" lang="it-IT" sz="46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CasellaDiTesto 6"/>
          <p:cNvSpPr txBox="1"/>
          <p:nvPr/>
        </p:nvSpPr>
        <p:spPr>
          <a:xfrm>
            <a:off x="808383" y="5015182"/>
            <a:ext cx="37816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srgbClr val="002060"/>
                </a:solidFill>
                <a:effectLst/>
                <a:uLnTx/>
                <a:uFillTx/>
                <a:latin typeface="Calibri"/>
                <a:ea typeface="+mn-ea"/>
                <a:cs typeface="+mn-cs"/>
              </a:rPr>
              <a:t>Prof. Giorgio BOLINO</a:t>
            </a:r>
            <a:endParaRPr kumimoji="0" lang="it-IT"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8" name="Immagine 7"/>
          <p:cNvPicPr>
            <a:picLocks noChangeAspect="1"/>
          </p:cNvPicPr>
          <p:nvPr/>
        </p:nvPicPr>
        <p:blipFill>
          <a:blip r:embed="rId5" cstate="print"/>
          <a:stretch>
            <a:fillRect/>
          </a:stretch>
        </p:blipFill>
        <p:spPr>
          <a:xfrm>
            <a:off x="1160351" y="5618888"/>
            <a:ext cx="3070811" cy="1008112"/>
          </a:xfrm>
          <a:prstGeom prst="rect">
            <a:avLst/>
          </a:prstGeom>
        </p:spPr>
      </p:pic>
      <p:pic>
        <p:nvPicPr>
          <p:cNvPr id="9" name="Immagine 8"/>
          <p:cNvPicPr>
            <a:picLocks noChangeAspect="1"/>
          </p:cNvPicPr>
          <p:nvPr/>
        </p:nvPicPr>
        <p:blipFill>
          <a:blip r:embed="rId6" cstate="print"/>
          <a:stretch>
            <a:fillRect/>
          </a:stretch>
        </p:blipFill>
        <p:spPr>
          <a:xfrm>
            <a:off x="4507239" y="5122039"/>
            <a:ext cx="3836240" cy="1316850"/>
          </a:xfrm>
          <a:prstGeom prst="rect">
            <a:avLst/>
          </a:prstGeom>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2302" y="1387959"/>
            <a:ext cx="4538280" cy="164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8908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2880" y="3584448"/>
            <a:ext cx="8790432" cy="2585323"/>
          </a:xfrm>
          <a:prstGeom prst="rect">
            <a:avLst/>
          </a:prstGeom>
          <a:noFill/>
        </p:spPr>
        <p:txBody>
          <a:bodyPr wrap="square" rtlCol="0">
            <a:spAutoFit/>
          </a:bodyPr>
          <a:lstStyle/>
          <a:p>
            <a:pPr marL="354013" marR="0" lvl="0" indent="-354013"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se svolge attività di ufficio, perché ritiene di celarsi dietro lo schermo del </a:t>
            </a:r>
            <a:r>
              <a:rPr kumimoji="0" lang="it-IT" sz="2400" b="0" i="1" u="sng" strike="noStrike" kern="1200" cap="none" spc="0" normalizeH="0" baseline="0" noProof="0" dirty="0" smtClean="0">
                <a:ln>
                  <a:noFill/>
                </a:ln>
                <a:solidFill>
                  <a:prstClr val="black"/>
                </a:solidFill>
                <a:effectLst/>
                <a:uLnTx/>
                <a:uFillTx/>
                <a:latin typeface="Calibri"/>
                <a:ea typeface="+mn-ea"/>
                <a:cs typeface="+mn-cs"/>
              </a:rPr>
              <a:t>magistrato </a:t>
            </a:r>
            <a:r>
              <a:rPr kumimoji="0" lang="it-IT" sz="2400" b="0" i="0" u="sng" strike="noStrike" kern="1200" cap="none" spc="0" normalizeH="0" baseline="0" noProof="0" dirty="0" err="1" smtClean="0">
                <a:ln>
                  <a:noFill/>
                </a:ln>
                <a:solidFill>
                  <a:prstClr val="black"/>
                </a:solidFill>
                <a:effectLst/>
                <a:uLnTx/>
                <a:uFillTx/>
                <a:latin typeface="Calibri"/>
                <a:ea typeface="+mn-ea"/>
                <a:cs typeface="+mn-cs"/>
              </a:rPr>
              <a:t>peritus</a:t>
            </a:r>
            <a:r>
              <a:rPr kumimoji="0" lang="it-IT" sz="2400" b="0" i="0" u="sng" strike="noStrike" kern="1200" cap="none" spc="0" normalizeH="0" baseline="0" noProof="0" dirty="0" smtClean="0">
                <a:ln>
                  <a:noFill/>
                </a:ln>
                <a:solidFill>
                  <a:prstClr val="black"/>
                </a:solidFill>
                <a:effectLst/>
                <a:uLnTx/>
                <a:uFillTx/>
                <a:latin typeface="Calibri"/>
                <a:ea typeface="+mn-ea"/>
                <a:cs typeface="+mn-cs"/>
              </a:rPr>
              <a:t> </a:t>
            </a:r>
            <a:r>
              <a:rPr kumimoji="0" lang="it-IT" sz="2400" b="0" i="0" u="sng" strike="noStrike" kern="1200" cap="none" spc="0" normalizeH="0" baseline="0" noProof="0" dirty="0" err="1" smtClean="0">
                <a:ln>
                  <a:noFill/>
                </a:ln>
                <a:solidFill>
                  <a:prstClr val="black"/>
                </a:solidFill>
                <a:effectLst/>
                <a:uLnTx/>
                <a:uFillTx/>
                <a:latin typeface="Calibri"/>
                <a:ea typeface="+mn-ea"/>
                <a:cs typeface="+mn-cs"/>
              </a:rPr>
              <a:t>peritorum</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 </a:t>
            </a: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354013" marR="0" lvl="0" indent="-354013"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negli altri casi, perché non svolge attività diagnostico-terapeutiche così da </a:t>
            </a:r>
            <a:r>
              <a:rPr kumimoji="0" lang="it-IT" sz="2400" b="0" i="1" u="sng" strike="noStrike" kern="1200" cap="none" spc="0" normalizeH="0" baseline="0" noProof="0" dirty="0" smtClean="0">
                <a:ln>
                  <a:noFill/>
                </a:ln>
                <a:solidFill>
                  <a:prstClr val="black"/>
                </a:solidFill>
                <a:effectLst/>
                <a:uLnTx/>
                <a:uFillTx/>
                <a:latin typeface="Calibri"/>
                <a:ea typeface="+mn-ea"/>
                <a:cs typeface="+mn-cs"/>
              </a:rPr>
              <a:t>non poter provocare danni alla salute</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 </a:t>
            </a:r>
          </a:p>
          <a:p>
            <a:pPr marL="354013" marR="0" lvl="0" indent="-354013"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oppure perché ritiene che un suo parere erroneo possa comunque trovare rimedio nella “</a:t>
            </a:r>
            <a:r>
              <a:rPr kumimoji="0" lang="it-IT" sz="2400" b="0" i="1" u="sng" strike="noStrike" kern="1200" cap="none" spc="0" normalizeH="0" baseline="0" noProof="0" dirty="0" smtClean="0">
                <a:ln>
                  <a:noFill/>
                </a:ln>
                <a:solidFill>
                  <a:prstClr val="black"/>
                </a:solidFill>
                <a:effectLst/>
                <a:uLnTx/>
                <a:uFillTx/>
                <a:latin typeface="Calibri"/>
                <a:ea typeface="+mn-ea"/>
                <a:cs typeface="+mn-cs"/>
              </a:rPr>
              <a:t>collegialità</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 o in </a:t>
            </a:r>
            <a:r>
              <a:rPr kumimoji="0" lang="it-IT" sz="2400" b="0" i="1" u="sng" strike="noStrike" kern="1200" cap="none" spc="0" normalizeH="0" baseline="0" noProof="0" dirty="0" smtClean="0">
                <a:ln>
                  <a:noFill/>
                </a:ln>
                <a:solidFill>
                  <a:prstClr val="black"/>
                </a:solidFill>
                <a:effectLst/>
                <a:uLnTx/>
                <a:uFillTx/>
                <a:latin typeface="Calibri"/>
                <a:ea typeface="+mn-ea"/>
                <a:cs typeface="+mn-cs"/>
              </a:rPr>
              <a:t>valutazioni successive</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a:t>
            </a: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Risultati immagini per medicina legale">
            <a:hlinkClick r:id="rId2"/>
          </p:cNvPr>
          <p:cNvPicPr>
            <a:picLocks noChangeAspect="1" noChangeArrowheads="1"/>
          </p:cNvPicPr>
          <p:nvPr/>
        </p:nvPicPr>
        <p:blipFill>
          <a:blip r:embed="rId3" cstate="print"/>
          <a:srcRect/>
          <a:stretch>
            <a:fillRect/>
          </a:stretch>
        </p:blipFill>
        <p:spPr bwMode="auto">
          <a:xfrm>
            <a:off x="4998720" y="540020"/>
            <a:ext cx="3917188" cy="2391307"/>
          </a:xfrm>
          <a:prstGeom prst="rect">
            <a:avLst/>
          </a:prstGeom>
          <a:noFill/>
        </p:spPr>
      </p:pic>
      <p:sp>
        <p:nvSpPr>
          <p:cNvPr id="6" name="CasellaDiTesto 5"/>
          <p:cNvSpPr txBox="1"/>
          <p:nvPr/>
        </p:nvSpPr>
        <p:spPr>
          <a:xfrm>
            <a:off x="182880" y="159818"/>
            <a:ext cx="4815840" cy="2800767"/>
          </a:xfrm>
          <a:prstGeom prst="rect">
            <a:avLst/>
          </a:prstGeom>
          <a:gradFill flip="none" rotWithShape="1">
            <a:gsLst>
              <a:gs pos="0">
                <a:srgbClr val="CCECFF">
                  <a:shade val="30000"/>
                  <a:satMod val="115000"/>
                  <a:alpha val="14000"/>
                </a:srgbClr>
              </a:gs>
              <a:gs pos="50000">
                <a:srgbClr val="CCECFF">
                  <a:shade val="67500"/>
                  <a:satMod val="115000"/>
                </a:srgbClr>
              </a:gs>
              <a:gs pos="100000">
                <a:srgbClr val="CCECFF">
                  <a:shade val="100000"/>
                  <a:satMod val="115000"/>
                </a:srgbClr>
              </a:gs>
            </a:gsLst>
            <a:path path="circle">
              <a:fillToRect l="50000" t="50000" r="50000" b="50000"/>
            </a:path>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smtClean="0">
                <a:ln>
                  <a:noFill/>
                </a:ln>
                <a:solidFill>
                  <a:prstClr val="black"/>
                </a:solidFill>
                <a:effectLst/>
                <a:uLnTx/>
                <a:uFillTx/>
                <a:latin typeface="Calibri"/>
                <a:ea typeface="+mn-ea"/>
                <a:cs typeface="+mn-cs"/>
              </a:rPr>
              <a:t>il medico legale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(chiunque pratichi a qualunque titolo la disciplina)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smtClean="0">
                <a:ln>
                  <a:noFill/>
                </a:ln>
                <a:solidFill>
                  <a:prstClr val="black"/>
                </a:solidFill>
                <a:effectLst/>
                <a:uLnTx/>
                <a:uFillTx/>
                <a:latin typeface="Calibri"/>
                <a:ea typeface="+mn-ea"/>
                <a:cs typeface="+mn-cs"/>
              </a:rPr>
              <a:t>è convinto che la responsabilità professionale interessi gli ‘</a:t>
            </a:r>
            <a:r>
              <a:rPr kumimoji="0" lang="it-IT" sz="3200" b="1" i="1" u="sng" strike="noStrike" kern="1200" cap="none" spc="0" normalizeH="0" baseline="0" noProof="0" dirty="0" smtClean="0">
                <a:ln>
                  <a:noFill/>
                </a:ln>
                <a:solidFill>
                  <a:prstClr val="black"/>
                </a:solidFill>
                <a:effectLst/>
                <a:uLnTx/>
                <a:uFillTx/>
                <a:latin typeface="Calibri"/>
                <a:ea typeface="+mn-ea"/>
                <a:cs typeface="+mn-cs"/>
              </a:rPr>
              <a:t>altri</a:t>
            </a:r>
            <a:r>
              <a:rPr kumimoji="0" lang="it-IT" sz="2400" b="1" i="1"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smtClean="0">
                <a:ln>
                  <a:noFill/>
                </a:ln>
                <a:solidFill>
                  <a:prstClr val="black"/>
                </a:solidFill>
                <a:effectLst/>
                <a:uLnTx/>
                <a:uFillTx/>
                <a:latin typeface="Calibri"/>
                <a:ea typeface="+mn-ea"/>
                <a:cs typeface="+mn-cs"/>
              </a:rPr>
              <a:t>cioè tutte le discipline mediche tranne la propria</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 </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199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945192" y="1100819"/>
            <a:ext cx="7304942" cy="1938992"/>
          </a:xfrm>
          <a:prstGeom prst="rect">
            <a:avLst/>
          </a:prstGeom>
        </p:spPr>
        <p:txBody>
          <a:bodyPr wrap="square">
            <a:spAutoFit/>
          </a:bodyPr>
          <a:lstStyle/>
          <a:p>
            <a:pPr algn="ctr" defTabSz="685800"/>
            <a:r>
              <a:rPr lang="it-IT" sz="2400" kern="0" dirty="0">
                <a:solidFill>
                  <a:srgbClr val="000000"/>
                </a:solidFill>
                <a:latin typeface="Helvetica"/>
                <a:cs typeface="Helvetica"/>
                <a:sym typeface="Helvetica"/>
              </a:rPr>
              <a:t>L’assicurazione contro gli infortuni e le malattie professionali dei dipendenti statali è attuata nella speciale forma della </a:t>
            </a:r>
          </a:p>
          <a:p>
            <a:pPr algn="ctr" defTabSz="685800"/>
            <a:endParaRPr lang="it-IT" sz="2400" kern="0" dirty="0">
              <a:solidFill>
                <a:srgbClr val="000000"/>
              </a:solidFill>
              <a:latin typeface="Helvetica"/>
              <a:cs typeface="Helvetica"/>
              <a:sym typeface="Helvetica"/>
            </a:endParaRPr>
          </a:p>
          <a:p>
            <a:pPr algn="ctr" defTabSz="685800"/>
            <a:r>
              <a:rPr lang="it-IT" sz="2400" b="1" kern="0" dirty="0">
                <a:solidFill>
                  <a:srgbClr val="000000"/>
                </a:solidFill>
                <a:latin typeface="Helvetica"/>
                <a:cs typeface="Helvetica"/>
                <a:sym typeface="Helvetica"/>
              </a:rPr>
              <a:t>GESTIONE PER CONTO </a:t>
            </a:r>
            <a:r>
              <a:rPr lang="it-IT" sz="2400" kern="0" dirty="0">
                <a:solidFill>
                  <a:srgbClr val="000000"/>
                </a:solidFill>
                <a:latin typeface="Helvetica"/>
                <a:cs typeface="Helvetica"/>
                <a:sym typeface="Helvetica"/>
              </a:rPr>
              <a:t>(STATO)</a:t>
            </a:r>
            <a:endParaRPr lang="it-IT" sz="1350" kern="0" dirty="0">
              <a:solidFill>
                <a:srgbClr val="000000"/>
              </a:solidFill>
              <a:latin typeface="Helvetica"/>
              <a:cs typeface="Helvetica"/>
              <a:sym typeface="Helvetica"/>
            </a:endParaRPr>
          </a:p>
        </p:txBody>
      </p:sp>
      <p:sp>
        <p:nvSpPr>
          <p:cNvPr id="2" name="Rettangolo 1"/>
          <p:cNvSpPr/>
          <p:nvPr/>
        </p:nvSpPr>
        <p:spPr>
          <a:xfrm>
            <a:off x="1377437" y="3690821"/>
            <a:ext cx="6615399" cy="1569660"/>
          </a:xfrm>
          <a:prstGeom prst="rect">
            <a:avLst/>
          </a:prstGeom>
        </p:spPr>
        <p:txBody>
          <a:bodyPr wrap="square">
            <a:spAutoFit/>
          </a:bodyPr>
          <a:lstStyle/>
          <a:p>
            <a:pPr algn="ctr" defTabSz="685800"/>
            <a:r>
              <a:rPr lang="it-IT" sz="2400" kern="0" dirty="0">
                <a:solidFill>
                  <a:srgbClr val="0000FF"/>
                </a:solidFill>
                <a:latin typeface="Helvetica"/>
                <a:cs typeface="Helvetica"/>
                <a:sym typeface="Helvetica"/>
              </a:rPr>
              <a:t>Una parte delle amministrazioni statali assicurano all’INAIL i propri lavoratori con la</a:t>
            </a:r>
          </a:p>
          <a:p>
            <a:pPr algn="ctr" defTabSz="685800"/>
            <a:endParaRPr lang="it-IT" sz="2400" kern="0" dirty="0">
              <a:solidFill>
                <a:srgbClr val="0000FF"/>
              </a:solidFill>
              <a:latin typeface="Helvetica"/>
              <a:cs typeface="Helvetica"/>
              <a:sym typeface="Helvetica"/>
            </a:endParaRPr>
          </a:p>
          <a:p>
            <a:pPr algn="ctr" defTabSz="685800"/>
            <a:r>
              <a:rPr lang="it-IT" sz="2400" kern="0" dirty="0">
                <a:solidFill>
                  <a:srgbClr val="0000FF"/>
                </a:solidFill>
                <a:latin typeface="Helvetica"/>
                <a:cs typeface="Helvetica"/>
                <a:sym typeface="Helvetica"/>
              </a:rPr>
              <a:t> </a:t>
            </a:r>
            <a:r>
              <a:rPr lang="it-IT" sz="2400" b="1" kern="0" dirty="0">
                <a:solidFill>
                  <a:srgbClr val="0000FF"/>
                </a:solidFill>
                <a:latin typeface="Helvetica"/>
                <a:cs typeface="Helvetica"/>
                <a:sym typeface="Helvetica"/>
              </a:rPr>
              <a:t>GESTIONE ORDINARIA</a:t>
            </a:r>
            <a:endParaRPr lang="it-IT" sz="1350" b="1"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361980392"/>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7625" y="475488"/>
            <a:ext cx="5331655" cy="5909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002060"/>
                </a:solidFill>
                <a:effectLst/>
                <a:uLnTx/>
                <a:uFillTx/>
                <a:latin typeface="Calibri"/>
                <a:ea typeface="+mn-ea"/>
                <a:cs typeface="+mn-cs"/>
              </a:rPr>
              <a:t>La prassi medico-legale (in genere):</a:t>
            </a: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non determina la necessità di affrontare casi di urgenza </a:t>
            </a:r>
            <a:r>
              <a:rPr kumimoji="0" lang="it-IT" sz="2400" b="0" i="0" u="none" strike="noStrike" kern="1200" cap="none" spc="0" normalizeH="0" baseline="0" noProof="0" dirty="0" smtClean="0">
                <a:ln>
                  <a:noFill/>
                </a:ln>
                <a:solidFill>
                  <a:srgbClr val="FF0000"/>
                </a:solidFill>
                <a:effectLst/>
                <a:uLnTx/>
                <a:uFillTx/>
                <a:latin typeface="Calibri"/>
                <a:ea typeface="+mn-ea"/>
                <a:cs typeface="+mn-cs"/>
              </a:rPr>
              <a:t>(sopralluogo?)</a:t>
            </a: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non interviene direttamente sulla salute dell’individuo </a:t>
            </a:r>
            <a:r>
              <a:rPr kumimoji="0" lang="it-IT" sz="2400" b="0" i="0" u="none" strike="noStrike" kern="1200" cap="none" spc="0" normalizeH="0" baseline="0" noProof="0" dirty="0" smtClean="0">
                <a:ln>
                  <a:noFill/>
                </a:ln>
                <a:solidFill>
                  <a:srgbClr val="FF0000"/>
                </a:solidFill>
                <a:effectLst/>
                <a:uLnTx/>
                <a:uFillTx/>
                <a:latin typeface="Calibri"/>
                <a:ea typeface="+mn-ea"/>
                <a:cs typeface="+mn-cs"/>
              </a:rPr>
              <a:t>(autopsia?)</a:t>
            </a: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it-IT" sz="2400" b="0" i="0" u="none" strike="noStrike" kern="1200" cap="none" spc="0" normalizeH="0" baseline="0" noProof="0" dirty="0" smtClean="0">
              <a:ln>
                <a:noFill/>
              </a:ln>
              <a:solidFill>
                <a:prstClr val="black"/>
              </a:solidFill>
              <a:effectLst/>
              <a:uLnTx/>
              <a:uFillTx/>
              <a:latin typeface="Calibri"/>
              <a:ea typeface="+mn-ea"/>
              <a:cs typeface="+mn-cs"/>
            </a:endParaRPr>
          </a:p>
          <a:p>
            <a:pPr marL="811213" marR="0" lvl="1" indent="-354013"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è priva di molte delle insidie che normalmente accompagnano l’attività clinica </a:t>
            </a:r>
            <a:r>
              <a:rPr kumimoji="0" lang="it-IT" sz="2400" b="0" i="0" u="none" strike="noStrike" kern="1200" cap="none" spc="0" normalizeH="0" baseline="0" noProof="0" dirty="0" smtClean="0">
                <a:ln>
                  <a:noFill/>
                </a:ln>
                <a:solidFill>
                  <a:srgbClr val="FF0000"/>
                </a:solidFill>
                <a:effectLst/>
                <a:uLnTx/>
                <a:uFillTx/>
                <a:latin typeface="Calibri"/>
                <a:ea typeface="+mn-ea"/>
                <a:cs typeface="+mn-cs"/>
              </a:rPr>
              <a:t>(dibattimento?)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52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pic>
        <p:nvPicPr>
          <p:cNvPr id="22531" name="Picture 3" descr="https://i2.wp.com/images.liveuniversity.it/2014/04/scena-del-crimine-sagoma.jpg"/>
          <p:cNvPicPr>
            <a:picLocks noChangeAspect="1" noChangeArrowheads="1"/>
          </p:cNvPicPr>
          <p:nvPr/>
        </p:nvPicPr>
        <p:blipFill>
          <a:blip r:embed="rId2" cstate="print"/>
          <a:srcRect/>
          <a:stretch>
            <a:fillRect/>
          </a:stretch>
        </p:blipFill>
        <p:spPr bwMode="auto">
          <a:xfrm>
            <a:off x="6442668" y="719328"/>
            <a:ext cx="1658112" cy="1658112"/>
          </a:xfrm>
          <a:prstGeom prst="rect">
            <a:avLst/>
          </a:prstGeom>
          <a:noFill/>
        </p:spPr>
      </p:pic>
      <p:pic>
        <p:nvPicPr>
          <p:cNvPr id="22533" name="Picture 5" descr="Immagine correlata">
            <a:hlinkClick r:id="rId3"/>
          </p:cNvPr>
          <p:cNvPicPr>
            <a:picLocks noChangeAspect="1" noChangeArrowheads="1"/>
          </p:cNvPicPr>
          <p:nvPr/>
        </p:nvPicPr>
        <p:blipFill>
          <a:blip r:embed="rId4" cstate="print"/>
          <a:srcRect/>
          <a:stretch>
            <a:fillRect/>
          </a:stretch>
        </p:blipFill>
        <p:spPr bwMode="auto">
          <a:xfrm>
            <a:off x="6284172" y="4940046"/>
            <a:ext cx="2000426" cy="1444752"/>
          </a:xfrm>
          <a:prstGeom prst="rect">
            <a:avLst/>
          </a:prstGeom>
          <a:noFill/>
        </p:spPr>
      </p:pic>
      <p:pic>
        <p:nvPicPr>
          <p:cNvPr id="9" name="Picture 8"/>
          <p:cNvPicPr>
            <a:picLocks noChangeAspect="1" noChangeArrowheads="1"/>
          </p:cNvPicPr>
          <p:nvPr/>
        </p:nvPicPr>
        <p:blipFill>
          <a:blip r:embed="rId5" cstate="print"/>
          <a:srcRect/>
          <a:stretch>
            <a:fillRect/>
          </a:stretch>
        </p:blipFill>
        <p:spPr bwMode="auto">
          <a:xfrm>
            <a:off x="6442668" y="2697010"/>
            <a:ext cx="1658112" cy="1874990"/>
          </a:xfrm>
          <a:prstGeom prst="rect">
            <a:avLst/>
          </a:prstGeom>
          <a:noFill/>
          <a:ln w="9525">
            <a:noFill/>
            <a:miter lim="800000"/>
            <a:headEnd/>
            <a:tailEnd/>
          </a:ln>
        </p:spPr>
      </p:pic>
    </p:spTree>
    <p:extLst>
      <p:ext uri="{BB962C8B-B14F-4D97-AF65-F5344CB8AC3E}">
        <p14:creationId xmlns:p14="http://schemas.microsoft.com/office/powerpoint/2010/main" val="234132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up)">
                                      <p:cBhvr>
                                        <p:cTn id="7" dur="1000"/>
                                        <p:tgtEl>
                                          <p:spTgt spid="22531"/>
                                        </p:tgtEl>
                                      </p:cBhvr>
                                    </p:animEffect>
                                  </p:childTnLst>
                                </p:cTn>
                              </p:par>
                            </p:childTnLst>
                          </p:cTn>
                        </p:par>
                        <p:par>
                          <p:cTn id="8" fill="hold">
                            <p:stCondLst>
                              <p:cond delay="1000"/>
                            </p:stCondLst>
                            <p:childTnLst>
                              <p:par>
                                <p:cTn id="9" presetID="2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2000"/>
                                        <p:tgtEl>
                                          <p:spTgt spid="9"/>
                                        </p:tgtEl>
                                      </p:cBhvr>
                                    </p:animEffect>
                                  </p:childTnLst>
                                </p:cTn>
                              </p:par>
                            </p:childTnLst>
                          </p:cTn>
                        </p:par>
                        <p:par>
                          <p:cTn id="12" fill="hold">
                            <p:stCondLst>
                              <p:cond delay="3000"/>
                            </p:stCondLst>
                            <p:childTnLst>
                              <p:par>
                                <p:cTn id="13" presetID="8" presetClass="entr" presetSubtype="16" fill="hold" nodeType="after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diamond(in)">
                                      <p:cBhvr>
                                        <p:cTn id="15" dur="30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0" name="Text Box 8"/>
          <p:cNvSpPr txBox="1">
            <a:spLocks noChangeArrowheads="1"/>
          </p:cNvSpPr>
          <p:nvPr/>
        </p:nvSpPr>
        <p:spPr bwMode="auto">
          <a:xfrm>
            <a:off x="1566672" y="3535680"/>
            <a:ext cx="7215666" cy="2739211"/>
          </a:xfrm>
          <a:prstGeom prst="rect">
            <a:avLst/>
          </a:prstGeom>
          <a:noFill/>
          <a:ln w="9525">
            <a:solidFill>
              <a:schemeClr val="tx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 L’incarico di definire così gravi questioni non deve essere affidato </a:t>
            </a:r>
            <a:r>
              <a:rPr kumimoji="0" lang="it-IT" sz="20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a </a:t>
            </a: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quelli </a:t>
            </a:r>
            <a:r>
              <a:rPr kumimoji="0" lang="it-IT" sz="2000" b="1" i="1" u="none" strike="noStrike" kern="1200" cap="none" spc="0" normalizeH="0" baseline="0" noProof="0" dirty="0" err="1">
                <a:ln>
                  <a:noFill/>
                </a:ln>
                <a:solidFill>
                  <a:srgbClr val="0000FF"/>
                </a:solidFill>
                <a:effectLst/>
                <a:uLnTx/>
                <a:uFillTx/>
                <a:latin typeface="Bookman Old Style" pitchFamily="18" charset="0"/>
                <a:ea typeface="+mn-ea"/>
                <a:cs typeface="+mn-cs"/>
              </a:rPr>
              <a:t>dottorelli</a:t>
            </a: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 che assumono il nome di </a:t>
            </a:r>
            <a:r>
              <a:rPr kumimoji="0" lang="it-IT" sz="2000" b="1" i="1" u="none" strike="noStrike" kern="1200" cap="none" spc="0" normalizeH="0" baseline="0" noProof="0" dirty="0" err="1" smtClean="0">
                <a:ln>
                  <a:noFill/>
                </a:ln>
                <a:solidFill>
                  <a:srgbClr val="0000FF"/>
                </a:solidFill>
                <a:effectLst/>
                <a:uLnTx/>
                <a:uFillTx/>
                <a:latin typeface="Bookman Old Style" pitchFamily="18" charset="0"/>
                <a:ea typeface="+mn-ea"/>
                <a:cs typeface="+mn-cs"/>
              </a:rPr>
              <a:t>medico…</a:t>
            </a:r>
            <a:endParaRPr kumimoji="0" lang="it-IT" sz="2000" b="1" i="1" u="none" strike="noStrike" kern="1200" cap="none" spc="0" normalizeH="0" baseline="0" noProof="0" dirty="0" smtClean="0">
              <a:ln>
                <a:noFill/>
              </a:ln>
              <a:solidFill>
                <a:srgbClr val="0000FF"/>
              </a:solidFill>
              <a:effectLst/>
              <a:uLnTx/>
              <a:uFillTx/>
              <a:latin typeface="Bookman Old Style"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Abbiamo </a:t>
            </a: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conosciuto </a:t>
            </a:r>
            <a:r>
              <a:rPr kumimoji="0" lang="it-IT" sz="2000" b="1" i="1" u="sng" strike="noStrike" kern="1200" cap="none" spc="0" normalizeH="0" baseline="0" noProof="0" dirty="0">
                <a:ln>
                  <a:noFill/>
                </a:ln>
                <a:solidFill>
                  <a:srgbClr val="0000FF"/>
                </a:solidFill>
                <a:effectLst/>
                <a:uLnTx/>
                <a:uFillTx/>
                <a:latin typeface="Bookman Old Style" pitchFamily="18" charset="0"/>
                <a:ea typeface="+mn-ea"/>
                <a:cs typeface="+mn-cs"/>
              </a:rPr>
              <a:t>non pochi di questi che, conducendo gli stessi giudici</a:t>
            </a: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 </a:t>
            </a:r>
            <a:endParaRPr kumimoji="0" lang="it-IT" sz="2000" b="1" i="1" u="none" strike="noStrike" kern="1200" cap="none" spc="0" normalizeH="0" baseline="0" noProof="0" dirty="0" smtClean="0">
              <a:ln>
                <a:noFill/>
              </a:ln>
              <a:solidFill>
                <a:srgbClr val="0000FF"/>
              </a:solidFill>
              <a:effectLst/>
              <a:uLnTx/>
              <a:uFillTx/>
              <a:latin typeface="Bookman Old Style"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sng" strike="noStrike" kern="1200" cap="none" spc="0" normalizeH="0" baseline="0" noProof="0" dirty="0" smtClean="0">
                <a:ln>
                  <a:noFill/>
                </a:ln>
                <a:solidFill>
                  <a:srgbClr val="0000FF"/>
                </a:solidFill>
                <a:effectLst/>
                <a:uLnTx/>
                <a:uFillTx/>
                <a:latin typeface="Bookman Old Style" pitchFamily="18" charset="0"/>
                <a:ea typeface="+mn-ea"/>
                <a:cs typeface="+mn-cs"/>
              </a:rPr>
              <a:t>come </a:t>
            </a:r>
            <a:r>
              <a:rPr kumimoji="0" lang="it-IT" sz="2000" b="1" i="1" u="sng" strike="noStrike" kern="1200" cap="none" spc="0" normalizeH="0" baseline="0" noProof="0" dirty="0">
                <a:ln>
                  <a:noFill/>
                </a:ln>
                <a:solidFill>
                  <a:srgbClr val="0000FF"/>
                </a:solidFill>
                <a:effectLst/>
                <a:uLnTx/>
                <a:uFillTx/>
                <a:latin typeface="Bookman Old Style" pitchFamily="18" charset="0"/>
                <a:ea typeface="+mn-ea"/>
                <a:cs typeface="+mn-cs"/>
              </a:rPr>
              <a:t>i ciechi conducono i ciechi</a:t>
            </a:r>
            <a:r>
              <a:rPr kumimoji="0" lang="it-IT" sz="20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a:t>
            </a: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caddero ambedue nella fossa...</a:t>
            </a:r>
            <a:r>
              <a:rPr kumimoji="0" lang="it-IT" sz="2000" b="1" i="0" u="none" strike="noStrike" kern="1200" cap="none" spc="0" normalizeH="0" baseline="0" noProof="0" dirty="0">
                <a:ln>
                  <a:noFill/>
                </a:ln>
                <a:solidFill>
                  <a:srgbClr val="0000FF"/>
                </a:solidFill>
                <a:effectLst/>
                <a:uLnTx/>
                <a:uFillTx/>
                <a:latin typeface="Bookman Old Style"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0000FF"/>
              </a:solidFill>
              <a:effectLst/>
              <a:uLnTx/>
              <a:uFillTx/>
              <a:latin typeface="Bookman Old Style"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FF"/>
                </a:solidFill>
                <a:effectLst/>
                <a:uLnTx/>
                <a:uFillTx/>
                <a:latin typeface="Bookman Old Style" pitchFamily="18" charset="0"/>
                <a:ea typeface="+mn-ea"/>
                <a:cs typeface="+mn-cs"/>
              </a:rPr>
              <a:t>(Ingrassia </a:t>
            </a:r>
            <a:r>
              <a:rPr kumimoji="0" lang="it-IT" sz="1800" b="1" i="0" u="none" strike="noStrike" kern="1200" cap="none" spc="0" normalizeH="0" baseline="0" noProof="0" dirty="0" err="1">
                <a:ln>
                  <a:noFill/>
                </a:ln>
                <a:solidFill>
                  <a:srgbClr val="0000FF"/>
                </a:solidFill>
                <a:effectLst/>
                <a:uLnTx/>
                <a:uFillTx/>
                <a:latin typeface="Bookman Old Style" pitchFamily="18" charset="0"/>
                <a:ea typeface="+mn-ea"/>
                <a:cs typeface="+mn-cs"/>
              </a:rPr>
              <a:t>G.F.</a:t>
            </a:r>
            <a:r>
              <a:rPr kumimoji="0" lang="it-IT" sz="1800" b="1" i="0" u="none" strike="noStrike" kern="1200" cap="none" spc="0" normalizeH="0" baseline="0" noProof="0" dirty="0">
                <a:ln>
                  <a:noFill/>
                </a:ln>
                <a:solidFill>
                  <a:srgbClr val="0000FF"/>
                </a:solidFill>
                <a:effectLst/>
                <a:uLnTx/>
                <a:uFillTx/>
                <a:latin typeface="Bookman Old Style" pitchFamily="18" charset="0"/>
                <a:ea typeface="+mn-ea"/>
                <a:cs typeface="+mn-cs"/>
              </a:rPr>
              <a:t>, </a:t>
            </a:r>
            <a:r>
              <a:rPr kumimoji="0" lang="it-IT" sz="1800" b="1" i="1" u="none" strike="noStrike" kern="1200" cap="none" spc="0" normalizeH="0" baseline="0" noProof="0" dirty="0" err="1">
                <a:ln>
                  <a:noFill/>
                </a:ln>
                <a:solidFill>
                  <a:srgbClr val="0000FF"/>
                </a:solidFill>
                <a:effectLst/>
                <a:uLnTx/>
                <a:uFillTx/>
                <a:latin typeface="Bookman Old Style" pitchFamily="18" charset="0"/>
                <a:ea typeface="+mn-ea"/>
                <a:cs typeface="+mn-cs"/>
              </a:rPr>
              <a:t>Methodus</a:t>
            </a:r>
            <a:r>
              <a:rPr kumimoji="0" lang="it-IT" sz="1800" b="1" i="1" u="none" strike="noStrike" kern="1200" cap="none" spc="0" normalizeH="0" baseline="0" noProof="0" dirty="0">
                <a:ln>
                  <a:noFill/>
                </a:ln>
                <a:solidFill>
                  <a:srgbClr val="0000FF"/>
                </a:solidFill>
                <a:effectLst/>
                <a:uLnTx/>
                <a:uFillTx/>
                <a:latin typeface="Bookman Old Style" pitchFamily="18" charset="0"/>
                <a:ea typeface="+mn-ea"/>
                <a:cs typeface="+mn-cs"/>
              </a:rPr>
              <a:t> </a:t>
            </a:r>
            <a:r>
              <a:rPr kumimoji="0" lang="it-IT" sz="1800" b="1" i="1" u="none" strike="noStrike" kern="1200" cap="none" spc="0" normalizeH="0" baseline="0" noProof="0" dirty="0" err="1">
                <a:ln>
                  <a:noFill/>
                </a:ln>
                <a:solidFill>
                  <a:srgbClr val="0000FF"/>
                </a:solidFill>
                <a:effectLst/>
                <a:uLnTx/>
                <a:uFillTx/>
                <a:latin typeface="Bookman Old Style" pitchFamily="18" charset="0"/>
                <a:ea typeface="+mn-ea"/>
                <a:cs typeface="+mn-cs"/>
              </a:rPr>
              <a:t>Dandi</a:t>
            </a:r>
            <a:r>
              <a:rPr kumimoji="0" lang="it-IT" sz="1800" b="1" i="1" u="none" strike="noStrike" kern="1200" cap="none" spc="0" normalizeH="0" baseline="0" noProof="0" dirty="0">
                <a:ln>
                  <a:noFill/>
                </a:ln>
                <a:solidFill>
                  <a:srgbClr val="0000FF"/>
                </a:solidFill>
                <a:effectLst/>
                <a:uLnTx/>
                <a:uFillTx/>
                <a:latin typeface="Bookman Old Style" pitchFamily="18" charset="0"/>
                <a:ea typeface="+mn-ea"/>
                <a:cs typeface="+mn-cs"/>
              </a:rPr>
              <a:t> </a:t>
            </a:r>
            <a:r>
              <a:rPr kumimoji="0" lang="it-IT" sz="1800" b="1" i="1" u="none" strike="noStrike" kern="1200" cap="none" spc="0" normalizeH="0" baseline="0" noProof="0" dirty="0" err="1">
                <a:ln>
                  <a:noFill/>
                </a:ln>
                <a:solidFill>
                  <a:srgbClr val="0000FF"/>
                </a:solidFill>
                <a:effectLst/>
                <a:uLnTx/>
                <a:uFillTx/>
                <a:latin typeface="Bookman Old Style" pitchFamily="18" charset="0"/>
                <a:ea typeface="+mn-ea"/>
                <a:cs typeface="+mn-cs"/>
              </a:rPr>
              <a:t>Relationes</a:t>
            </a:r>
            <a:r>
              <a:rPr kumimoji="0" lang="it-IT" sz="1800" b="1" i="0" u="none" strike="noStrike" kern="1200" cap="none" spc="0" normalizeH="0" baseline="0" noProof="0" dirty="0">
                <a:ln>
                  <a:noFill/>
                </a:ln>
                <a:solidFill>
                  <a:srgbClr val="0000FF"/>
                </a:solidFill>
                <a:effectLst/>
                <a:uLnTx/>
                <a:uFillTx/>
                <a:latin typeface="Bookman Old Style" pitchFamily="18" charset="0"/>
                <a:ea typeface="+mn-ea"/>
                <a:cs typeface="+mn-cs"/>
              </a:rPr>
              <a:t>, 1510</a:t>
            </a:r>
            <a:r>
              <a:rPr kumimoji="0" lang="it-IT" sz="18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a:t>
            </a:r>
            <a:endParaRPr kumimoji="0" lang="it-IT" sz="1800" b="1" i="0" u="none" strike="noStrike" kern="1200" cap="none" spc="0" normalizeH="0" baseline="0" noProof="0" dirty="0">
              <a:ln>
                <a:noFill/>
              </a:ln>
              <a:solidFill>
                <a:srgbClr val="0000FF"/>
              </a:solidFill>
              <a:effectLst/>
              <a:uLnTx/>
              <a:uFillTx/>
              <a:latin typeface="Bookman Old Style" pitchFamily="18" charset="0"/>
              <a:ea typeface="+mn-ea"/>
              <a:cs typeface="+mn-cs"/>
            </a:endParaRPr>
          </a:p>
        </p:txBody>
      </p:sp>
      <p:sp>
        <p:nvSpPr>
          <p:cNvPr id="6" name="Text Box 6"/>
          <p:cNvSpPr txBox="1">
            <a:spLocks noChangeArrowheads="1"/>
          </p:cNvSpPr>
          <p:nvPr/>
        </p:nvSpPr>
        <p:spPr bwMode="auto">
          <a:xfrm>
            <a:off x="233110" y="243840"/>
            <a:ext cx="6642354" cy="289310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800" b="1" i="0" u="none" strike="noStrike" kern="1200" cap="none" spc="0" normalizeH="0" baseline="0" noProof="0" dirty="0" smtClean="0">
                <a:ln>
                  <a:noFill/>
                </a:ln>
                <a:solidFill>
                  <a:srgbClr val="002060"/>
                </a:solidFill>
                <a:effectLst/>
                <a:uLnTx/>
                <a:uFillTx/>
                <a:latin typeface="Calibri"/>
                <a:ea typeface="+mn-ea"/>
                <a:cs typeface="+mn-cs"/>
              </a:rPr>
              <a:t>Di qui la storica, costante, vituperata ma mai emendata ‘invasione di </a:t>
            </a:r>
            <a:r>
              <a:rPr kumimoji="0" lang="it-IT" sz="2800" b="1" i="0" u="none" strike="noStrike" kern="1200" cap="none" spc="0" normalizeH="0" baseline="0" noProof="0" dirty="0" err="1" smtClean="0">
                <a:ln>
                  <a:noFill/>
                </a:ln>
                <a:solidFill>
                  <a:srgbClr val="002060"/>
                </a:solidFill>
                <a:effectLst/>
                <a:uLnTx/>
                <a:uFillTx/>
                <a:latin typeface="Calibri"/>
                <a:ea typeface="+mn-ea"/>
                <a:cs typeface="+mn-cs"/>
              </a:rPr>
              <a:t>campo’</a:t>
            </a:r>
            <a:r>
              <a:rPr kumimoji="0" lang="it-IT" sz="2800" b="1" i="0" u="none" strike="noStrike" kern="1200" cap="none" spc="0" normalizeH="0" baseline="0" noProof="0" dirty="0" smtClean="0">
                <a:ln>
                  <a:noFill/>
                </a:ln>
                <a:solidFill>
                  <a:srgbClr val="002060"/>
                </a:solidFill>
                <a:effectLst/>
                <a:uLnTx/>
                <a:uFillTx/>
                <a:latin typeface="Calibri"/>
                <a:ea typeface="+mn-ea"/>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800" b="1" i="0" u="none" strike="noStrike" kern="1200" cap="none" spc="0" normalizeH="0" baseline="0" noProof="0" dirty="0" smtClean="0">
                <a:ln>
                  <a:noFill/>
                </a:ln>
                <a:solidFill>
                  <a:srgbClr val="002060"/>
                </a:solidFill>
                <a:effectLst/>
                <a:uLnTx/>
                <a:uFillTx/>
                <a:latin typeface="Calibri"/>
                <a:ea typeface="+mn-ea"/>
                <a:cs typeface="+mn-cs"/>
              </a:rPr>
              <a:t>con l’area </a:t>
            </a:r>
            <a:r>
              <a:rPr kumimoji="0" lang="it-IT" sz="2800" b="1" i="0" u="none" strike="noStrike" kern="1200" cap="none" spc="0" normalizeH="0" baseline="0" noProof="0" dirty="0">
                <a:ln>
                  <a:noFill/>
                </a:ln>
                <a:solidFill>
                  <a:srgbClr val="002060"/>
                </a:solidFill>
                <a:effectLst/>
                <a:uLnTx/>
                <a:uFillTx/>
                <a:latin typeface="Calibri"/>
                <a:ea typeface="+mn-ea"/>
                <a:cs typeface="+mn-cs"/>
              </a:rPr>
              <a:t>medico-forense </a:t>
            </a:r>
            <a:r>
              <a:rPr kumimoji="0" lang="it-IT" sz="2800" b="1" i="0" u="none" strike="noStrike" kern="1200" cap="none" spc="0" normalizeH="0" baseline="0" noProof="0" dirty="0" smtClean="0">
                <a:ln>
                  <a:noFill/>
                </a:ln>
                <a:solidFill>
                  <a:srgbClr val="002060"/>
                </a:solidFill>
                <a:effectLst/>
                <a:uLnTx/>
                <a:uFillTx/>
                <a:latin typeface="Calibri"/>
                <a:ea typeface="+mn-ea"/>
                <a:cs typeface="+mn-cs"/>
              </a:rPr>
              <a:t>trasformata </a:t>
            </a:r>
            <a:r>
              <a:rPr kumimoji="0" lang="it-IT" sz="2800" b="1" i="0" u="none" strike="noStrike" kern="1200" cap="none" spc="0" normalizeH="0" baseline="0" noProof="0" dirty="0">
                <a:ln>
                  <a:noFill/>
                </a:ln>
                <a:solidFill>
                  <a:srgbClr val="002060"/>
                </a:solidFill>
                <a:effectLst/>
                <a:uLnTx/>
                <a:uFillTx/>
                <a:latin typeface="Calibri"/>
                <a:ea typeface="+mn-ea"/>
                <a:cs typeface="+mn-cs"/>
              </a:rPr>
              <a:t>in un’aia in cui </a:t>
            </a:r>
            <a:r>
              <a:rPr kumimoji="0" lang="it-IT" sz="2800" b="1" i="0" u="none" strike="noStrike" kern="1200" cap="none" spc="0" normalizeH="0" baseline="0" noProof="0" dirty="0" smtClean="0">
                <a:ln>
                  <a:noFill/>
                </a:ln>
                <a:solidFill>
                  <a:srgbClr val="002060"/>
                </a:solidFill>
                <a:effectLst/>
                <a:uLnTx/>
                <a:uFillTx/>
                <a:latin typeface="Calibri"/>
                <a:ea typeface="+mn-ea"/>
                <a:cs typeface="+mn-cs"/>
              </a:rPr>
              <a:t>entrare senza riguardo, col malcelato ed unico scopo di coltivare specifici interessi economici!</a:t>
            </a:r>
            <a:endParaRPr kumimoji="0" lang="it-IT"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 name="Picture 8"/>
          <p:cNvPicPr>
            <a:picLocks noChangeAspect="1" noChangeArrowheads="1"/>
          </p:cNvPicPr>
          <p:nvPr/>
        </p:nvPicPr>
        <p:blipFill>
          <a:blip r:embed="rId2" cstate="print"/>
          <a:srcRect/>
          <a:stretch>
            <a:fillRect/>
          </a:stretch>
        </p:blipFill>
        <p:spPr bwMode="auto">
          <a:xfrm>
            <a:off x="7019925" y="366763"/>
            <a:ext cx="1762413" cy="1253821"/>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7019925" y="1915248"/>
            <a:ext cx="1762413" cy="1221692"/>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233110" y="3998976"/>
            <a:ext cx="1707632" cy="258470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562993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56032" y="359601"/>
            <a:ext cx="8619744" cy="2431435"/>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it-IT" sz="4000" b="1" i="1" u="none" strike="noStrike" kern="1200" cap="none" spc="0" normalizeH="0" baseline="0" noProof="0" dirty="0">
                <a:ln>
                  <a:noFill/>
                </a:ln>
                <a:solidFill>
                  <a:srgbClr val="002060"/>
                </a:solidFill>
                <a:effectLst>
                  <a:outerShdw blurRad="38100" dist="38100" dir="2700000" algn="tl">
                    <a:srgbClr val="000000"/>
                  </a:outerShdw>
                </a:effectLst>
                <a:uLnTx/>
                <a:uFillTx/>
                <a:latin typeface="Times New Roman" pitchFamily="18" charset="0"/>
                <a:ea typeface="+mn-ea"/>
                <a:cs typeface="+mn-cs"/>
              </a:rPr>
              <a:t>Non omnia </a:t>
            </a:r>
            <a:r>
              <a:rPr kumimoji="0" lang="it-IT" sz="4000" b="1" i="1" u="none" strike="noStrike" kern="1200" cap="none" spc="0" normalizeH="0" baseline="0" noProof="0" dirty="0" err="1">
                <a:ln>
                  <a:noFill/>
                </a:ln>
                <a:solidFill>
                  <a:srgbClr val="002060"/>
                </a:solidFill>
                <a:effectLst>
                  <a:outerShdw blurRad="38100" dist="38100" dir="2700000" algn="tl">
                    <a:srgbClr val="000000"/>
                  </a:outerShdw>
                </a:effectLst>
                <a:uLnTx/>
                <a:uFillTx/>
                <a:latin typeface="Times New Roman" pitchFamily="18" charset="0"/>
                <a:ea typeface="+mn-ea"/>
                <a:cs typeface="+mn-cs"/>
              </a:rPr>
              <a:t>possumus</a:t>
            </a:r>
            <a:r>
              <a:rPr kumimoji="0" lang="it-IT" sz="4000" b="1" i="1" u="none" strike="noStrike" kern="1200" cap="none" spc="0" normalizeH="0" baseline="0" noProof="0" dirty="0">
                <a:ln>
                  <a:noFill/>
                </a:ln>
                <a:solidFill>
                  <a:srgbClr val="002060"/>
                </a:solidFill>
                <a:effectLst>
                  <a:outerShdw blurRad="38100" dist="38100" dir="2700000" algn="tl">
                    <a:srgbClr val="000000"/>
                  </a:outerShdw>
                </a:effectLst>
                <a:uLnTx/>
                <a:uFillTx/>
                <a:latin typeface="Times New Roman" pitchFamily="18" charset="0"/>
                <a:ea typeface="+mn-ea"/>
                <a:cs typeface="+mn-cs"/>
              </a:rPr>
              <a:t> </a:t>
            </a:r>
            <a:r>
              <a:rPr kumimoji="0" lang="it-IT" sz="4000" b="1" i="1" u="none" strike="noStrike" kern="1200" cap="none" spc="0" normalizeH="0" baseline="0" noProof="0" dirty="0" err="1">
                <a:ln>
                  <a:noFill/>
                </a:ln>
                <a:solidFill>
                  <a:srgbClr val="002060"/>
                </a:solidFill>
                <a:effectLst>
                  <a:outerShdw blurRad="38100" dist="38100" dir="2700000" algn="tl">
                    <a:srgbClr val="000000"/>
                  </a:outerShdw>
                </a:effectLst>
                <a:uLnTx/>
                <a:uFillTx/>
                <a:latin typeface="Times New Roman" pitchFamily="18" charset="0"/>
                <a:ea typeface="+mn-ea"/>
                <a:cs typeface="+mn-cs"/>
              </a:rPr>
              <a:t>omnes</a:t>
            </a:r>
            <a:r>
              <a:rPr kumimoji="0" lang="it-IT" sz="4000" b="1" i="0" u="none" strike="noStrike" kern="1200" cap="none" spc="0" normalizeH="0" baseline="0" noProof="0" dirty="0" smtClean="0">
                <a:ln>
                  <a:noFill/>
                </a:ln>
                <a:solidFill>
                  <a:srgbClr val="002060"/>
                </a:solidFill>
                <a:effectLst>
                  <a:outerShdw blurRad="38100" dist="38100" dir="2700000" algn="tl">
                    <a:srgbClr val="000000"/>
                  </a:outerShdw>
                </a:effectLst>
                <a:uLnTx/>
                <a:uFillTx/>
                <a:latin typeface="Times New Roman" pitchFamily="18" charset="0"/>
                <a:ea typeface="+mn-ea"/>
                <a:cs typeface="+mn-cs"/>
              </a:rPr>
              <a:t>!</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it-IT" sz="3200" b="0" i="0" u="none" strike="noStrike" kern="1200" cap="none" spc="0" normalizeH="0" baseline="0" noProof="0" dirty="0" smtClean="0">
                <a:ln>
                  <a:noFill/>
                </a:ln>
                <a:solidFill>
                  <a:srgbClr val="002060"/>
                </a:solidFill>
                <a:effectLst/>
                <a:uLnTx/>
                <a:uFillTx/>
                <a:latin typeface="Times New Roman" pitchFamily="18" charset="0"/>
                <a:ea typeface="+mn-ea"/>
                <a:cs typeface="+mn-cs"/>
              </a:rPr>
              <a:t>Nonostante questo monito, a parte la radiologia e per diversi aspetti l’anestesia e la medicina del lavoro: </a:t>
            </a:r>
            <a:r>
              <a:rPr kumimoji="0" lang="it-IT" sz="3200" b="1" i="0" u="none" strike="noStrike" kern="1200" cap="none" spc="0" normalizeH="0" baseline="0" noProof="0" dirty="0" smtClean="0">
                <a:ln>
                  <a:noFill/>
                </a:ln>
                <a:solidFill>
                  <a:srgbClr val="FF0000"/>
                </a:solidFill>
                <a:effectLst/>
                <a:uLnTx/>
                <a:uFillTx/>
                <a:latin typeface="Times New Roman" pitchFamily="18" charset="0"/>
                <a:ea typeface="+mn-ea"/>
                <a:cs typeface="+mn-cs"/>
              </a:rPr>
              <a:t>TUTTI POSSONO FAR TUTTO</a:t>
            </a:r>
            <a:endParaRPr kumimoji="0" lang="it-IT"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5" name="Text Box 16"/>
          <p:cNvSpPr txBox="1">
            <a:spLocks noChangeArrowheads="1"/>
          </p:cNvSpPr>
          <p:nvPr/>
        </p:nvSpPr>
        <p:spPr bwMode="auto">
          <a:xfrm>
            <a:off x="482092" y="2791036"/>
            <a:ext cx="8064500"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sz="3200" b="0" i="0" u="none" strike="noStrike" kern="1200" cap="none" spc="0" normalizeH="0" baseline="0" noProof="0" dirty="0" smtClean="0">
                <a:ln>
                  <a:noFill/>
                </a:ln>
                <a:solidFill>
                  <a:srgbClr val="0070C0"/>
                </a:solidFill>
                <a:effectLst/>
                <a:uLnTx/>
                <a:uFillTx/>
                <a:latin typeface="Calibri"/>
                <a:ea typeface="+mn-ea"/>
                <a:cs typeface="+mn-cs"/>
              </a:rPr>
              <a:t>(con buona pace delle 50 </a:t>
            </a:r>
            <a:r>
              <a:rPr kumimoji="0" lang="it-IT" sz="3200" b="0" i="0" u="none" strike="noStrike" kern="1200" cap="none" spc="0" normalizeH="0" baseline="0" noProof="0" dirty="0">
                <a:ln>
                  <a:noFill/>
                </a:ln>
                <a:solidFill>
                  <a:srgbClr val="0070C0"/>
                </a:solidFill>
                <a:effectLst/>
                <a:uLnTx/>
                <a:uFillTx/>
                <a:latin typeface="Calibri"/>
                <a:ea typeface="+mn-ea"/>
                <a:cs typeface="+mn-cs"/>
              </a:rPr>
              <a:t>scuole di specializzazione in </a:t>
            </a:r>
            <a:r>
              <a:rPr kumimoji="0" lang="it-IT" sz="3200" b="0" i="0" u="none" strike="noStrike" kern="1200" cap="none" spc="0" normalizeH="0" baseline="0" noProof="0" dirty="0" smtClean="0">
                <a:ln>
                  <a:noFill/>
                </a:ln>
                <a:solidFill>
                  <a:srgbClr val="0070C0"/>
                </a:solidFill>
                <a:effectLst/>
                <a:uLnTx/>
                <a:uFillTx/>
                <a:latin typeface="Calibri"/>
                <a:ea typeface="+mn-ea"/>
                <a:cs typeface="+mn-cs"/>
              </a:rPr>
              <a:t>medicina!)</a:t>
            </a:r>
            <a:endParaRPr kumimoji="0" lang="it-IT" sz="3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6" name="Picture 17" descr="Pico%2520della%2520Mirandola%2520Giovanni">
            <a:hlinkClick r:id="rId2"/>
          </p:cNvPr>
          <p:cNvPicPr>
            <a:picLocks noChangeAspect="1" noChangeArrowheads="1"/>
          </p:cNvPicPr>
          <p:nvPr/>
        </p:nvPicPr>
        <p:blipFill>
          <a:blip r:embed="rId3" cstate="print"/>
          <a:srcRect/>
          <a:stretch>
            <a:fillRect/>
          </a:stretch>
        </p:blipFill>
        <p:spPr bwMode="auto">
          <a:xfrm>
            <a:off x="1083818" y="4738079"/>
            <a:ext cx="1311275" cy="1655763"/>
          </a:xfrm>
          <a:prstGeom prst="rect">
            <a:avLst/>
          </a:prstGeom>
          <a:noFill/>
          <a:ln w="9525">
            <a:noFill/>
            <a:miter lim="800000"/>
            <a:headEnd/>
            <a:tailEnd/>
          </a:ln>
        </p:spPr>
      </p:pic>
      <p:sp>
        <p:nvSpPr>
          <p:cNvPr id="7" name="CasellaDiTesto 6"/>
          <p:cNvSpPr txBox="1"/>
          <p:nvPr/>
        </p:nvSpPr>
        <p:spPr>
          <a:xfrm>
            <a:off x="3060192" y="5470512"/>
            <a:ext cx="49499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srgbClr val="FF0000"/>
                </a:solidFill>
                <a:effectLst/>
                <a:uLnTx/>
                <a:uFillTx/>
                <a:latin typeface="Calibri"/>
                <a:ea typeface="+mn-ea"/>
                <a:cs typeface="+mn-cs"/>
              </a:rPr>
              <a:t>Pico</a:t>
            </a:r>
            <a:r>
              <a:rPr kumimoji="0" lang="it-IT" sz="1800" b="0" i="0" u="none" strike="noStrike" kern="1200" cap="none" spc="0" normalizeH="0" baseline="0" noProof="0" dirty="0" smtClean="0">
                <a:ln>
                  <a:noFill/>
                </a:ln>
                <a:solidFill>
                  <a:srgbClr val="FF0000"/>
                </a:solidFill>
                <a:effectLst/>
                <a:uLnTx/>
                <a:uFillTx/>
                <a:latin typeface="Calibri"/>
                <a:ea typeface="+mn-ea"/>
                <a:cs typeface="+mn-cs"/>
              </a:rPr>
              <a:t> della Mirandola nel 1487 (all’età di 23 anni) sostenne 900 dissertazioni su altrettanti argomenti dello scibile (medico)</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69051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84213" y="476250"/>
            <a:ext cx="7920037" cy="337015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800" b="1" i="0" u="none" strike="noStrike" kern="1200" cap="none" spc="0" normalizeH="0" baseline="0" noProof="0" dirty="0">
                <a:ln>
                  <a:noFill/>
                </a:ln>
                <a:solidFill>
                  <a:srgbClr val="1F497D"/>
                </a:solidFill>
                <a:effectLst/>
                <a:uLnTx/>
                <a:uFillTx/>
                <a:latin typeface="Calibri"/>
                <a:ea typeface="+mn-ea"/>
                <a:cs typeface="+mn-cs"/>
              </a:rPr>
              <a:t>Di </a:t>
            </a: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qui, la comprensibile necessità</a:t>
            </a:r>
            <a:r>
              <a:rPr kumimoji="0" lang="it-IT" sz="2800" b="1" i="0" u="none" strike="noStrike" kern="1200" cap="none" spc="0" normalizeH="0" baseline="0" noProof="0" dirty="0">
                <a:ln>
                  <a:noFill/>
                </a:ln>
                <a:solidFill>
                  <a:srgbClr val="1F497D"/>
                </a:solidFill>
                <a:effectLst/>
                <a:uLnTx/>
                <a:uFillTx/>
                <a:latin typeface="Calibri"/>
                <a:ea typeface="+mn-ea"/>
                <a:cs typeface="+mn-cs"/>
              </a:rPr>
              <a:t>, a cavallo fra 1500 e 1600, di creare un </a:t>
            </a:r>
            <a:r>
              <a:rPr kumimoji="0" lang="it-IT" sz="2800" b="1" i="0" u="sng" strike="noStrike" kern="1200" cap="none" spc="0" normalizeH="0" baseline="0" noProof="0" dirty="0" smtClean="0">
                <a:ln>
                  <a:noFill/>
                </a:ln>
                <a:solidFill>
                  <a:srgbClr val="1F497D"/>
                </a:solidFill>
                <a:effectLst/>
                <a:uLnTx/>
                <a:uFillTx/>
                <a:latin typeface="Calibri"/>
                <a:ea typeface="+mn-ea"/>
                <a:cs typeface="+mn-cs"/>
              </a:rPr>
              <a:t>METODO</a:t>
            </a: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800" b="1" i="0" u="none" strike="noStrike" kern="1200" cap="none" spc="0" normalizeH="0" baseline="0" noProof="0" dirty="0">
                <a:ln>
                  <a:noFill/>
                </a:ln>
                <a:solidFill>
                  <a:srgbClr val="1F497D"/>
                </a:solidFill>
                <a:effectLst/>
                <a:uLnTx/>
                <a:uFillTx/>
                <a:latin typeface="Calibri"/>
                <a:ea typeface="+mn-ea"/>
                <a:cs typeface="+mn-cs"/>
              </a:rPr>
              <a:t>proprio della medicina forense, iniziando dalle modalità </a:t>
            </a:r>
            <a:r>
              <a:rPr kumimoji="0" lang="it-IT" sz="2800" b="1" i="0" u="none" strike="noStrike" kern="1200" cap="none" spc="0" normalizeH="0" baseline="0" noProof="0" dirty="0" smtClean="0">
                <a:ln>
                  <a:noFill/>
                </a:ln>
                <a:solidFill>
                  <a:srgbClr val="1F497D"/>
                </a:solidFill>
                <a:effectLst/>
                <a:uLnTx/>
                <a:uFillTx/>
                <a:latin typeface="Calibri"/>
                <a:ea typeface="+mn-ea"/>
                <a:cs typeface="+mn-cs"/>
              </a:rPr>
              <a:t>di </a:t>
            </a:r>
            <a:r>
              <a:rPr kumimoji="0" lang="it-IT" sz="2800" b="1" i="0" u="none" strike="noStrike" kern="1200" cap="none" spc="0" normalizeH="0" baseline="0" noProof="0" dirty="0">
                <a:ln>
                  <a:noFill/>
                </a:ln>
                <a:solidFill>
                  <a:srgbClr val="1F497D"/>
                </a:solidFill>
                <a:effectLst/>
                <a:uLnTx/>
                <a:uFillTx/>
                <a:latin typeface="Calibri"/>
                <a:ea typeface="+mn-ea"/>
                <a:cs typeface="+mn-cs"/>
              </a:rPr>
              <a:t>redigere una corretta perizia medico legale.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t-IT" sz="14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dirty="0" smtClean="0">
                <a:ln>
                  <a:noFill/>
                </a:ln>
                <a:solidFill>
                  <a:srgbClr val="FF0000"/>
                </a:solidFill>
                <a:effectLst/>
                <a:uLnTx/>
                <a:uFillTx/>
                <a:latin typeface="Calibri"/>
                <a:ea typeface="+mn-ea"/>
                <a:cs typeface="+mn-cs"/>
              </a:rPr>
              <a:t>In pratica: LINEE GUIDA </a:t>
            </a:r>
            <a:r>
              <a:rPr kumimoji="0" lang="it-IT" sz="3200" b="1" i="1" u="none" strike="noStrike" kern="1200" cap="none" spc="0" normalizeH="0" baseline="0" noProof="0" dirty="0" smtClean="0">
                <a:ln>
                  <a:noFill/>
                </a:ln>
                <a:solidFill>
                  <a:srgbClr val="FF0000"/>
                </a:solidFill>
                <a:effectLst/>
                <a:uLnTx/>
                <a:uFillTx/>
                <a:latin typeface="Calibri"/>
                <a:ea typeface="+mn-ea"/>
                <a:cs typeface="+mn-cs"/>
              </a:rPr>
              <a:t>ante litteram</a:t>
            </a:r>
            <a:r>
              <a:rPr kumimoji="0" lang="it-IT" sz="3200" b="1" i="1" u="none" strike="noStrike" kern="1200" cap="none" spc="0" normalizeH="0" baseline="0" noProof="0" dirty="0" smtClean="0">
                <a:ln>
                  <a:noFill/>
                </a:ln>
                <a:solidFill>
                  <a:srgbClr val="FF0000"/>
                </a:solidFill>
                <a:effectLst/>
                <a:uLnTx/>
                <a:uFillTx/>
                <a:latin typeface="Calibri"/>
                <a:ea typeface="+mn-ea"/>
                <a:cs typeface="+mn-cs"/>
                <a:sym typeface="Wingdings" pitchFamily="2" charset="2"/>
              </a:rPr>
              <a:t> </a:t>
            </a:r>
            <a:r>
              <a:rPr kumimoji="0" lang="it-IT" sz="32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per una </a:t>
            </a:r>
            <a:r>
              <a:rPr kumimoji="0" lang="it-IT" sz="3200" b="1" i="1"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Evidence</a:t>
            </a:r>
            <a:r>
              <a:rPr kumimoji="0" lang="it-IT" sz="3200" b="1" i="1" u="none" strike="noStrike" kern="1200" cap="none" spc="0" normalizeH="0" baseline="0" noProof="0" dirty="0">
                <a:ln>
                  <a:noFill/>
                </a:ln>
                <a:solidFill>
                  <a:srgbClr val="FF0000"/>
                </a:solidFill>
                <a:effectLst/>
                <a:uLnTx/>
                <a:uFillTx/>
                <a:latin typeface="Calibri"/>
                <a:ea typeface="+mn-ea"/>
                <a:cs typeface="+mn-cs"/>
                <a:sym typeface="Wingdings" pitchFamily="2" charset="2"/>
              </a:rPr>
              <a:t> </a:t>
            </a:r>
            <a:r>
              <a:rPr kumimoji="0" lang="it-IT" sz="3200" b="1" i="1"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Based</a:t>
            </a:r>
            <a:r>
              <a:rPr kumimoji="0" lang="it-IT" sz="3200" b="1" i="1" u="none" strike="noStrike" kern="1200" cap="none" spc="0" normalizeH="0" baseline="0" noProof="0" dirty="0">
                <a:ln>
                  <a:noFill/>
                </a:ln>
                <a:solidFill>
                  <a:srgbClr val="FF0000"/>
                </a:solidFill>
                <a:effectLst/>
                <a:uLnTx/>
                <a:uFillTx/>
                <a:latin typeface="Calibri"/>
                <a:ea typeface="+mn-ea"/>
                <a:cs typeface="+mn-cs"/>
                <a:sym typeface="Wingdings" pitchFamily="2" charset="2"/>
              </a:rPr>
              <a:t> </a:t>
            </a:r>
            <a:r>
              <a:rPr kumimoji="0" lang="it-IT" sz="3200" b="1" i="1"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Legal</a:t>
            </a:r>
            <a:r>
              <a:rPr kumimoji="0" lang="it-IT" sz="3200" b="1" i="1" u="none" strike="noStrike" kern="1200" cap="none" spc="0" normalizeH="0" baseline="0" noProof="0" dirty="0">
                <a:ln>
                  <a:noFill/>
                </a:ln>
                <a:solidFill>
                  <a:srgbClr val="FF0000"/>
                </a:solidFill>
                <a:effectLst/>
                <a:uLnTx/>
                <a:uFillTx/>
                <a:latin typeface="Calibri"/>
                <a:ea typeface="+mn-ea"/>
                <a:cs typeface="+mn-cs"/>
                <a:sym typeface="Wingdings" pitchFamily="2" charset="2"/>
              </a:rPr>
              <a:t> </a:t>
            </a:r>
            <a:r>
              <a:rPr kumimoji="0" lang="it-IT" sz="3200" b="1" i="1" u="none" strike="noStrike" kern="1200" cap="none" spc="0" normalizeH="0" baseline="0" noProof="0" dirty="0" smtClean="0">
                <a:ln>
                  <a:noFill/>
                </a:ln>
                <a:solidFill>
                  <a:srgbClr val="FF0000"/>
                </a:solidFill>
                <a:effectLst/>
                <a:uLnTx/>
                <a:uFillTx/>
                <a:latin typeface="Calibri"/>
                <a:ea typeface="+mn-ea"/>
                <a:cs typeface="+mn-cs"/>
                <a:sym typeface="Wingdings" pitchFamily="2" charset="2"/>
              </a:rPr>
              <a:t>Medicine</a:t>
            </a:r>
            <a:endParaRPr kumimoji="0" lang="it-IT"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 Box 4"/>
          <p:cNvSpPr txBox="1">
            <a:spLocks noChangeArrowheads="1"/>
          </p:cNvSpPr>
          <p:nvPr/>
        </p:nvSpPr>
        <p:spPr bwMode="auto">
          <a:xfrm>
            <a:off x="755650" y="4267200"/>
            <a:ext cx="7848600" cy="193899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srgbClr val="0000FF"/>
                </a:solidFill>
                <a:effectLst/>
                <a:uLnTx/>
                <a:uFillTx/>
                <a:latin typeface="Bookman Old Style" pitchFamily="18" charset="0"/>
                <a:ea typeface="+mn-ea"/>
                <a:cs typeface="+mn-cs"/>
              </a:rPr>
              <a:t>“... Troppo grande è il numero dei medici e dei chirurghi che con somma audacia profanano i misteri della forense medicina, di cui non conobbero le elementari istituzioni...</a:t>
            </a:r>
            <a:r>
              <a:rPr kumimoji="0" lang="it-IT" sz="2400" b="1" i="0" u="none" strike="noStrike" kern="1200" cap="none" spc="0" normalizeH="0" baseline="0" noProof="0" dirty="0">
                <a:ln>
                  <a:noFill/>
                </a:ln>
                <a:solidFill>
                  <a:srgbClr val="0000FF"/>
                </a:solidFill>
                <a:effectLst/>
                <a:uLnTx/>
                <a:uFillTx/>
                <a:latin typeface="Bookman Old Style"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FF"/>
                </a:solidFill>
                <a:effectLst/>
                <a:uLnTx/>
                <a:uFillTx/>
                <a:latin typeface="Bookman Old Style" pitchFamily="18" charset="0"/>
                <a:ea typeface="+mn-ea"/>
                <a:cs typeface="+mn-cs"/>
              </a:rPr>
              <a:t>(</a:t>
            </a:r>
            <a:r>
              <a:rPr kumimoji="0" lang="it-IT" sz="2000" b="1" i="0" u="none" strike="noStrike" kern="1200" cap="none" spc="0" normalizeH="0" baseline="0" noProof="0" dirty="0">
                <a:ln>
                  <a:noFill/>
                </a:ln>
                <a:solidFill>
                  <a:srgbClr val="0000FF"/>
                </a:solidFill>
                <a:effectLst/>
                <a:uLnTx/>
                <a:uFillTx/>
                <a:latin typeface="Bookman Old Style" pitchFamily="18" charset="0"/>
                <a:ea typeface="+mn-ea"/>
                <a:cs typeface="+mn-cs"/>
              </a:rPr>
              <a:t>Tortosa G</a:t>
            </a:r>
            <a:r>
              <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rPr>
              <a:t>., Istituzioni di Medicina Forense, 1836)</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endParaRPr kumimoji="0" lang="it-IT" sz="2000" b="1" i="1" u="none" strike="noStrike" kern="1200" cap="none" spc="0" normalizeH="0" baseline="0" noProof="0" dirty="0">
              <a:ln>
                <a:noFill/>
              </a:ln>
              <a:solidFill>
                <a:srgbClr val="0000FF"/>
              </a:solidFill>
              <a:effectLst/>
              <a:uLnTx/>
              <a:uFillTx/>
              <a:latin typeface="Bookman Old Style" pitchFamily="18" charset="0"/>
              <a:ea typeface="+mn-ea"/>
              <a:cs typeface="+mn-cs"/>
            </a:endParaRPr>
          </a:p>
        </p:txBody>
      </p:sp>
    </p:spTree>
    <p:extLst>
      <p:ext uri="{BB962C8B-B14F-4D97-AF65-F5344CB8AC3E}">
        <p14:creationId xmlns:p14="http://schemas.microsoft.com/office/powerpoint/2010/main" val="100832247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7214617" y="0"/>
            <a:ext cx="1929383" cy="3417974"/>
          </a:xfrm>
          <a:prstGeom prst="rect">
            <a:avLst/>
          </a:prstGeom>
          <a:noFill/>
          <a:ln w="9525">
            <a:noFill/>
            <a:miter lim="800000"/>
            <a:headEnd/>
            <a:tailEnd/>
          </a:ln>
        </p:spPr>
      </p:pic>
      <p:sp>
        <p:nvSpPr>
          <p:cNvPr id="10244" name="Text Box 4"/>
          <p:cNvSpPr txBox="1">
            <a:spLocks noChangeArrowheads="1"/>
          </p:cNvSpPr>
          <p:nvPr/>
        </p:nvSpPr>
        <p:spPr bwMode="auto">
          <a:xfrm>
            <a:off x="24987" y="100208"/>
            <a:ext cx="2952750" cy="13700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Giovanni Filippo INGRASSIA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(Regalbuto, 1510)</a:t>
            </a:r>
          </a:p>
        </p:txBody>
      </p:sp>
      <p:sp>
        <p:nvSpPr>
          <p:cNvPr id="10245" name="Text Box 5"/>
          <p:cNvSpPr txBox="1">
            <a:spLocks noChangeArrowheads="1"/>
          </p:cNvSpPr>
          <p:nvPr/>
        </p:nvSpPr>
        <p:spPr bwMode="auto">
          <a:xfrm>
            <a:off x="3235129" y="321556"/>
            <a:ext cx="3607496" cy="1015663"/>
          </a:xfrm>
          <a:prstGeom prst="rect">
            <a:avLst/>
          </a:prstGeom>
          <a:solidFill>
            <a:schemeClr val="bg1"/>
          </a:solidFill>
          <a:ln w="28575">
            <a:solidFill>
              <a:srgbClr val="FFFF66"/>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000" b="1" i="0" u="none" strike="noStrike" kern="1200" cap="none" spc="0" normalizeH="0" baseline="0" noProof="0" dirty="0" smtClean="0">
                <a:ln>
                  <a:noFill/>
                </a:ln>
                <a:solidFill>
                  <a:srgbClr val="000099"/>
                </a:solidFill>
                <a:effectLst/>
                <a:uLnTx/>
                <a:uFillTx/>
                <a:latin typeface="Arial"/>
                <a:ea typeface="+mn-ea"/>
                <a:cs typeface="+mn-cs"/>
              </a:rPr>
              <a:t>METHODUS DANDI RELATIONES</a:t>
            </a:r>
            <a:r>
              <a:rPr kumimoji="0" lang="it-IT" sz="2000" b="0" i="0" u="none" strike="noStrike" kern="1200" cap="none" spc="0" normalizeH="0" baseline="0" noProof="0" dirty="0" smtClean="0">
                <a:ln>
                  <a:noFill/>
                </a:ln>
                <a:solidFill>
                  <a:srgbClr val="000000"/>
                </a:solidFill>
                <a:effectLst/>
                <a:uLnTx/>
                <a:uFillTx/>
                <a:latin typeface="Arial"/>
                <a:ea typeface="+mn-ea"/>
                <a:cs typeface="+mn-cs"/>
              </a:rPr>
              <a:t> = primo trattato di medicina forense (1578).</a:t>
            </a:r>
          </a:p>
        </p:txBody>
      </p:sp>
      <p:pic>
        <p:nvPicPr>
          <p:cNvPr id="8" name="Picture 2" descr="Risultati immagini per methodus testificandi">
            <a:hlinkClick r:id="rId3"/>
          </p:cNvPr>
          <p:cNvPicPr>
            <a:picLocks noChangeAspect="1" noChangeArrowheads="1"/>
          </p:cNvPicPr>
          <p:nvPr/>
        </p:nvPicPr>
        <p:blipFill>
          <a:blip r:embed="rId4" cstate="print"/>
          <a:srcRect/>
          <a:stretch>
            <a:fillRect/>
          </a:stretch>
        </p:blipFill>
        <p:spPr bwMode="auto">
          <a:xfrm>
            <a:off x="24987" y="1957605"/>
            <a:ext cx="2155411" cy="2920739"/>
          </a:xfrm>
          <a:prstGeom prst="rect">
            <a:avLst/>
          </a:prstGeom>
          <a:noFill/>
        </p:spPr>
      </p:pic>
      <p:sp>
        <p:nvSpPr>
          <p:cNvPr id="9" name="Text Box 4"/>
          <p:cNvSpPr txBox="1">
            <a:spLocks noChangeArrowheads="1"/>
          </p:cNvSpPr>
          <p:nvPr/>
        </p:nvSpPr>
        <p:spPr bwMode="auto">
          <a:xfrm>
            <a:off x="2304788" y="2494252"/>
            <a:ext cx="5060515" cy="156966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err="1" smtClean="0">
                <a:ln>
                  <a:noFill/>
                </a:ln>
                <a:solidFill>
                  <a:srgbClr val="FFFF66"/>
                </a:solidFill>
                <a:effectLst/>
                <a:uLnTx/>
                <a:uFillTx/>
                <a:latin typeface="Arial"/>
                <a:ea typeface="+mn-ea"/>
                <a:cs typeface="+mn-cs"/>
              </a:rPr>
              <a:t>Giovan</a:t>
            </a:r>
            <a:r>
              <a:rPr kumimoji="0" lang="it-IT" sz="2400" b="0" i="0" u="none" strike="noStrike" kern="1200" cap="none" spc="0" normalizeH="0" baseline="0" noProof="0" dirty="0" smtClean="0">
                <a:ln>
                  <a:noFill/>
                </a:ln>
                <a:solidFill>
                  <a:srgbClr val="FFFF66"/>
                </a:solidFill>
                <a:effectLst/>
                <a:uLnTx/>
                <a:uFillTx/>
                <a:latin typeface="Arial"/>
                <a:ea typeface="+mn-ea"/>
                <a:cs typeface="+mn-cs"/>
              </a:rPr>
              <a:t> Battista CODRONCHI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(1547, Imola)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METHODUS TESTIFICANDI, 1597</a:t>
            </a:r>
          </a:p>
        </p:txBody>
      </p:sp>
      <p:pic>
        <p:nvPicPr>
          <p:cNvPr id="10" name="Picture 2" descr="fortunatofedele">
            <a:hlinkClick r:id="rId5"/>
          </p:cNvPr>
          <p:cNvPicPr>
            <a:picLocks noChangeAspect="1" noChangeArrowheads="1"/>
          </p:cNvPicPr>
          <p:nvPr/>
        </p:nvPicPr>
        <p:blipFill>
          <a:blip r:embed="rId6" cstate="print"/>
          <a:srcRect/>
          <a:stretch>
            <a:fillRect/>
          </a:stretch>
        </p:blipFill>
        <p:spPr bwMode="auto">
          <a:xfrm>
            <a:off x="7365304" y="4677073"/>
            <a:ext cx="1667114" cy="2011825"/>
          </a:xfrm>
          <a:prstGeom prst="rect">
            <a:avLst/>
          </a:prstGeom>
          <a:noFill/>
          <a:ln w="9525">
            <a:noFill/>
            <a:miter lim="800000"/>
            <a:headEnd/>
            <a:tailEnd/>
          </a:ln>
        </p:spPr>
      </p:pic>
      <p:sp>
        <p:nvSpPr>
          <p:cNvPr id="11" name="Text Box 4"/>
          <p:cNvSpPr txBox="1">
            <a:spLocks noChangeArrowheads="1"/>
          </p:cNvSpPr>
          <p:nvPr/>
        </p:nvSpPr>
        <p:spPr bwMode="auto">
          <a:xfrm>
            <a:off x="914964" y="4990487"/>
            <a:ext cx="6265863" cy="156966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Fortunato FEDELE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(1550 circa, Algeria in Sicilia)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a:ln>
                  <a:noFill/>
                </a:ln>
                <a:solidFill>
                  <a:srgbClr val="FFFF66"/>
                </a:solidFill>
                <a:effectLst/>
                <a:uLnTx/>
                <a:uFillTx/>
                <a:latin typeface="Arial"/>
                <a:ea typeface="+mn-ea"/>
                <a:cs typeface="+mn-cs"/>
              </a:rPr>
              <a:t>DE RELATIONIBUS MEDICORUM, 1602</a:t>
            </a:r>
            <a:endParaRPr kumimoji="0" lang="it-IT" sz="2400" b="0" i="0" u="none" strike="noStrike" kern="1200" cap="none" spc="0" normalizeH="0" baseline="0" noProof="0" dirty="0" smtClean="0">
              <a:ln>
                <a:noFill/>
              </a:ln>
              <a:solidFill>
                <a:srgbClr val="FFFF66"/>
              </a:solidFill>
              <a:effectLst/>
              <a:uLnTx/>
              <a:uFillTx/>
              <a:latin typeface="Arial"/>
              <a:ea typeface="+mn-ea"/>
              <a:cs typeface="+mn-cs"/>
            </a:endParaRPr>
          </a:p>
        </p:txBody>
      </p:sp>
    </p:spTree>
    <p:extLst>
      <p:ext uri="{BB962C8B-B14F-4D97-AF65-F5344CB8AC3E}">
        <p14:creationId xmlns:p14="http://schemas.microsoft.com/office/powerpoint/2010/main" val="2144421761"/>
      </p:ext>
    </p:extLst>
  </p:cSld>
  <p:clrMapOvr>
    <a:masterClrMapping/>
  </p:clrMapOvr>
  <p:transition spd="med">
    <p:wedg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Risultati immagini per zacchia quaestiones medico legales">
            <a:hlinkClick r:id="rId2"/>
          </p:cNvPr>
          <p:cNvPicPr>
            <a:picLocks noChangeAspect="1" noChangeArrowheads="1"/>
          </p:cNvPicPr>
          <p:nvPr/>
        </p:nvPicPr>
        <p:blipFill>
          <a:blip r:embed="rId3" cstate="print"/>
          <a:srcRect/>
          <a:stretch>
            <a:fillRect/>
          </a:stretch>
        </p:blipFill>
        <p:spPr bwMode="auto">
          <a:xfrm>
            <a:off x="5835379" y="394825"/>
            <a:ext cx="3164071" cy="2514227"/>
          </a:xfrm>
          <a:prstGeom prst="rect">
            <a:avLst/>
          </a:prstGeom>
          <a:noFill/>
        </p:spPr>
      </p:pic>
      <p:sp>
        <p:nvSpPr>
          <p:cNvPr id="13316" name="Text Box 6"/>
          <p:cNvSpPr txBox="1">
            <a:spLocks noChangeArrowheads="1"/>
          </p:cNvSpPr>
          <p:nvPr/>
        </p:nvSpPr>
        <p:spPr bwMode="auto">
          <a:xfrm>
            <a:off x="575469" y="698761"/>
            <a:ext cx="5545137" cy="209288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800" b="0" i="0" u="none" strike="noStrike" kern="1200" cap="none" spc="0" normalizeH="0" baseline="0" noProof="0" dirty="0" smtClean="0">
                <a:ln>
                  <a:noFill/>
                </a:ln>
                <a:solidFill>
                  <a:srgbClr val="FFFF66"/>
                </a:solidFill>
                <a:effectLst/>
                <a:uLnTx/>
                <a:uFillTx/>
                <a:latin typeface="Arial"/>
                <a:ea typeface="+mn-ea"/>
                <a:cs typeface="+mn-cs"/>
              </a:rPr>
              <a:t>Paolo ZACCHIA (1587, Roma)</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t-IT" sz="1200" b="0" i="0" u="none" strike="noStrike" kern="1200" cap="none" spc="0" normalizeH="0" baseline="0" noProof="0" dirty="0" smtClean="0">
              <a:ln>
                <a:noFill/>
              </a:ln>
              <a:solidFill>
                <a:srgbClr val="FFFF66"/>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2400" b="0" i="0" u="none" strike="noStrike" kern="1200" cap="none" spc="0" normalizeH="0" baseline="0" noProof="0" dirty="0" smtClean="0">
                <a:ln>
                  <a:noFill/>
                </a:ln>
                <a:solidFill>
                  <a:srgbClr val="FFFF66"/>
                </a:solidFill>
                <a:effectLst/>
                <a:uLnTx/>
                <a:uFillTx/>
                <a:latin typeface="Arial"/>
                <a:ea typeface="+mn-ea"/>
                <a:cs typeface="+mn-cs"/>
              </a:rPr>
              <a:t>QUAESTIONES MEDICO-LEGALES, 1621 = testo base della medicina legale moderna</a:t>
            </a:r>
          </a:p>
        </p:txBody>
      </p:sp>
      <p:sp>
        <p:nvSpPr>
          <p:cNvPr id="13317" name="Text Box 7"/>
          <p:cNvSpPr txBox="1">
            <a:spLocks noChangeArrowheads="1"/>
          </p:cNvSpPr>
          <p:nvPr/>
        </p:nvSpPr>
        <p:spPr bwMode="auto">
          <a:xfrm>
            <a:off x="3348038" y="3500438"/>
            <a:ext cx="5472112" cy="255454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3200" b="0" i="0" u="none" strike="noStrike" kern="1200" cap="none" spc="0" normalizeH="0" baseline="0" noProof="0" dirty="0" smtClean="0">
                <a:ln>
                  <a:noFill/>
                </a:ln>
                <a:solidFill>
                  <a:srgbClr val="99FF66"/>
                </a:solidFill>
                <a:effectLst/>
                <a:uLnTx/>
                <a:uFillTx/>
                <a:latin typeface="Arial"/>
                <a:ea typeface="+mn-ea"/>
                <a:cs typeface="+mn-cs"/>
              </a:rPr>
              <a:t>3 tomi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3200" b="0" i="0" u="none" strike="noStrike" kern="1200" cap="none" spc="0" normalizeH="0" baseline="0" noProof="0" dirty="0" smtClean="0">
                <a:ln>
                  <a:noFill/>
                </a:ln>
                <a:solidFill>
                  <a:srgbClr val="99FF66"/>
                </a:solidFill>
                <a:effectLst/>
                <a:uLnTx/>
                <a:uFillTx/>
                <a:latin typeface="Arial"/>
                <a:ea typeface="+mn-ea"/>
                <a:cs typeface="+mn-cs"/>
              </a:rPr>
              <a:t>suddivisi in 9 libri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3200" b="0" i="0" u="none" strike="noStrike" kern="1200" cap="none" spc="0" normalizeH="0" baseline="0" noProof="0" dirty="0" smtClean="0">
                <a:ln>
                  <a:noFill/>
                </a:ln>
                <a:solidFill>
                  <a:srgbClr val="99FF66"/>
                </a:solidFill>
                <a:effectLst/>
                <a:uLnTx/>
                <a:uFillTx/>
                <a:latin typeface="Arial"/>
                <a:ea typeface="+mn-ea"/>
                <a:cs typeface="+mn-cs"/>
              </a:rPr>
              <a:t>39 titoli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3200" b="0" i="0" u="none" strike="noStrike" kern="1200" cap="none" spc="0" normalizeH="0" baseline="0" noProof="0" dirty="0" smtClean="0">
                <a:ln>
                  <a:noFill/>
                </a:ln>
                <a:solidFill>
                  <a:srgbClr val="99FF66"/>
                </a:solidFill>
                <a:effectLst/>
                <a:uLnTx/>
                <a:uFillTx/>
                <a:latin typeface="Arial"/>
                <a:ea typeface="+mn-ea"/>
                <a:cs typeface="+mn-cs"/>
              </a:rPr>
              <a:t>280 argomenti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3200" b="0" i="0" u="none" strike="noStrike" kern="1200" cap="none" spc="0" normalizeH="0" baseline="0" noProof="0" dirty="0" smtClean="0">
                <a:ln>
                  <a:noFill/>
                </a:ln>
                <a:solidFill>
                  <a:srgbClr val="99FF66"/>
                </a:solidFill>
                <a:effectLst/>
                <a:uLnTx/>
                <a:uFillTx/>
                <a:latin typeface="Arial"/>
                <a:ea typeface="+mn-ea"/>
                <a:cs typeface="+mn-cs"/>
              </a:rPr>
              <a:t>85 pareri ! ! !</a:t>
            </a:r>
          </a:p>
        </p:txBody>
      </p:sp>
      <p:pic>
        <p:nvPicPr>
          <p:cNvPr id="27655" name="Picture 7" descr="Risultati immagini per zacchia quaestiones medico legales">
            <a:hlinkClick r:id="rId4"/>
          </p:cNvPr>
          <p:cNvPicPr>
            <a:picLocks noChangeAspect="1" noChangeArrowheads="1"/>
          </p:cNvPicPr>
          <p:nvPr/>
        </p:nvPicPr>
        <p:blipFill>
          <a:blip r:embed="rId5" cstate="print"/>
          <a:srcRect/>
          <a:stretch>
            <a:fillRect/>
          </a:stretch>
        </p:blipFill>
        <p:spPr bwMode="auto">
          <a:xfrm>
            <a:off x="905435" y="3500437"/>
            <a:ext cx="1990165" cy="3226829"/>
          </a:xfrm>
          <a:prstGeom prst="rect">
            <a:avLst/>
          </a:prstGeom>
          <a:noFill/>
        </p:spPr>
      </p:pic>
    </p:spTree>
    <p:extLst>
      <p:ext uri="{BB962C8B-B14F-4D97-AF65-F5344CB8AC3E}">
        <p14:creationId xmlns:p14="http://schemas.microsoft.com/office/powerpoint/2010/main" val="3208954364"/>
      </p:ext>
    </p:extLst>
  </p:cSld>
  <p:clrMapOvr>
    <a:masterClrMapping/>
  </p:clrMapOvr>
  <p:transition spd="med">
    <p:wedg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027176"/>
            <a:ext cx="8229600" cy="1143000"/>
          </a:xfrm>
        </p:spPr>
        <p:txBody>
          <a:bodyPr/>
          <a:lstStyle/>
          <a:p>
            <a:r>
              <a:rPr lang="it-IT" dirty="0" smtClean="0"/>
              <a:t>Ma torniamo ai giorni </a:t>
            </a:r>
            <a:r>
              <a:rPr lang="it-IT" dirty="0" err="1" smtClean="0"/>
              <a:t>nostri…</a:t>
            </a:r>
            <a:endParaRPr lang="it-IT" dirty="0"/>
          </a:p>
        </p:txBody>
      </p:sp>
      <p:pic>
        <p:nvPicPr>
          <p:cNvPr id="69634" name="Picture 2" descr="Risultati immagini per giorni nostri">
            <a:hlinkClick r:id="rId2"/>
          </p:cNvPr>
          <p:cNvPicPr>
            <a:picLocks noChangeAspect="1" noChangeArrowheads="1"/>
          </p:cNvPicPr>
          <p:nvPr/>
        </p:nvPicPr>
        <p:blipFill>
          <a:blip r:embed="rId3" cstate="print"/>
          <a:srcRect/>
          <a:stretch>
            <a:fillRect/>
          </a:stretch>
        </p:blipFill>
        <p:spPr bwMode="auto">
          <a:xfrm>
            <a:off x="3633216" y="2523160"/>
            <a:ext cx="4376928" cy="3501542"/>
          </a:xfrm>
          <a:prstGeom prst="rect">
            <a:avLst/>
          </a:prstGeom>
          <a:noFill/>
        </p:spPr>
      </p:pic>
    </p:spTree>
    <p:extLst>
      <p:ext uri="{BB962C8B-B14F-4D97-AF65-F5344CB8AC3E}">
        <p14:creationId xmlns:p14="http://schemas.microsoft.com/office/powerpoint/2010/main" val="13806510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isultati immagini per gisdap">
            <a:hlinkClick r:id="rId2"/>
          </p:cNvPr>
          <p:cNvPicPr>
            <a:picLocks noChangeAspect="1" noChangeArrowheads="1"/>
          </p:cNvPicPr>
          <p:nvPr/>
        </p:nvPicPr>
        <p:blipFill>
          <a:blip r:embed="rId3" cstate="print"/>
          <a:srcRect/>
          <a:stretch>
            <a:fillRect/>
          </a:stretch>
        </p:blipFill>
        <p:spPr bwMode="auto">
          <a:xfrm>
            <a:off x="5076825" y="260350"/>
            <a:ext cx="3816350" cy="1565275"/>
          </a:xfrm>
          <a:prstGeom prst="rect">
            <a:avLst/>
          </a:prstGeom>
          <a:noFill/>
          <a:ln w="9525">
            <a:noFill/>
            <a:miter lim="800000"/>
            <a:headEnd/>
            <a:tailEnd/>
          </a:ln>
        </p:spPr>
      </p:pic>
      <p:sp>
        <p:nvSpPr>
          <p:cNvPr id="21507" name="CasellaDiTesto 4"/>
          <p:cNvSpPr txBox="1">
            <a:spLocks noChangeArrowheads="1"/>
          </p:cNvSpPr>
          <p:nvPr/>
        </p:nvSpPr>
        <p:spPr bwMode="auto">
          <a:xfrm>
            <a:off x="342425" y="260350"/>
            <a:ext cx="5678074" cy="378565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a:ln>
                  <a:noFill/>
                </a:ln>
                <a:solidFill>
                  <a:srgbClr val="0000CC"/>
                </a:solidFill>
                <a:effectLst/>
                <a:uLnTx/>
                <a:uFillTx/>
                <a:latin typeface="Calibri"/>
                <a:ea typeface="+mn-ea"/>
                <a:cs typeface="+mn-cs"/>
              </a:rPr>
              <a:t>E’ INNEGABILE CHE LA MEDICINA LEGALE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a:ln>
                  <a:noFill/>
                </a:ln>
                <a:solidFill>
                  <a:srgbClr val="0000CC"/>
                </a:solidFill>
                <a:effectLst/>
                <a:uLnTx/>
                <a:uFillTx/>
                <a:latin typeface="Calibri"/>
                <a:ea typeface="+mn-ea"/>
                <a:cs typeface="+mn-cs"/>
              </a:rPr>
              <a:t>‘PUBBLICA’ (E NON SOLO) FORMULI GIUDIZI CHE FINISCONO PER INCIDERE SU </a:t>
            </a:r>
            <a:endParaRPr kumimoji="0" lang="it-IT" altLang="it-IT" sz="2400" b="1" i="0" u="none" strike="noStrike" kern="1200" cap="none" spc="0" normalizeH="0" baseline="0" noProof="0" dirty="0" smtClean="0">
              <a:ln>
                <a:noFill/>
              </a:ln>
              <a:solidFill>
                <a:srgbClr val="0000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2400" b="1" i="0" u="none" strike="noStrike" kern="1200" cap="none" spc="0" normalizeH="0" baseline="0" noProof="0" dirty="0" smtClean="0">
              <a:ln>
                <a:noFill/>
              </a:ln>
              <a:solidFill>
                <a:srgbClr val="0000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ENORMI </a:t>
            </a:r>
            <a:r>
              <a:rPr kumimoji="0" lang="it-IT" altLang="it-IT" sz="3200" b="1" i="0" u="none" strike="noStrike" kern="1200" cap="none" spc="0" normalizeH="0" baseline="0" noProof="0" dirty="0">
                <a:ln>
                  <a:noFill/>
                </a:ln>
                <a:solidFill>
                  <a:srgbClr val="0000CC"/>
                </a:solidFill>
                <a:effectLst/>
                <a:uLnTx/>
                <a:uFillTx/>
                <a:latin typeface="Calibri"/>
                <a:ea typeface="+mn-ea"/>
                <a:cs typeface="+mn-cs"/>
              </a:rPr>
              <a:t>PORZIONI DI </a:t>
            </a:r>
            <a:r>
              <a:rPr kumimoji="0" lang="it-IT" altLang="it-IT" sz="3200" b="1" i="0" u="sng" strike="noStrike" kern="1200" cap="none" spc="0" normalizeH="0" baseline="0" noProof="0" dirty="0">
                <a:ln>
                  <a:noFill/>
                </a:ln>
                <a:solidFill>
                  <a:srgbClr val="0000CC"/>
                </a:solidFill>
                <a:effectLst/>
                <a:uLnTx/>
                <a:uFillTx/>
                <a:latin typeface="Calibri"/>
                <a:ea typeface="+mn-ea"/>
                <a:cs typeface="+mn-cs"/>
              </a:rPr>
              <a:t>WELFARE</a:t>
            </a:r>
            <a:r>
              <a:rPr kumimoji="0" lang="it-IT" altLang="it-IT" sz="3200" b="1" i="0" u="none" strike="noStrike" kern="1200" cap="none" spc="0" normalizeH="0" baseline="0" noProof="0" dirty="0">
                <a:ln>
                  <a:noFill/>
                </a:ln>
                <a:solidFill>
                  <a:srgbClr val="0000CC"/>
                </a:solidFill>
                <a:effectLst/>
                <a:uLnTx/>
                <a:uFillTx/>
                <a:latin typeface="Calibri"/>
                <a:ea typeface="+mn-ea"/>
                <a:cs typeface="+mn-cs"/>
              </a:rPr>
              <a:t> </a:t>
            </a: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(latamente inteso)</a:t>
            </a:r>
            <a:endParaRPr kumimoji="0" lang="it-IT" altLang="it-IT" sz="3200" b="1" i="0" u="none" strike="noStrike" kern="1200" cap="none" spc="0" normalizeH="0" baseline="0" noProof="0" dirty="0">
              <a:ln>
                <a:noFill/>
              </a:ln>
              <a:solidFill>
                <a:srgbClr val="0000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600" b="1" i="0" u="none" strike="noStrike" kern="1200" cap="none" spc="0" normalizeH="0" baseline="0" noProof="0" dirty="0">
              <a:ln>
                <a:noFill/>
              </a:ln>
              <a:solidFill>
                <a:srgbClr val="0000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E</a:t>
            </a:r>
            <a:r>
              <a:rPr kumimoji="0" lang="it-IT" altLang="it-IT" sz="3200" b="1" i="0" u="none" strike="noStrike" kern="1200" cap="none" spc="0" normalizeH="0" baseline="0" noProof="0" dirty="0">
                <a:ln>
                  <a:noFill/>
                </a:ln>
                <a:solidFill>
                  <a:srgbClr val="0000CC"/>
                </a:solidFill>
                <a:effectLst/>
                <a:uLnTx/>
                <a:uFillTx/>
                <a:latin typeface="Calibri"/>
                <a:ea typeface="+mn-ea"/>
                <a:cs typeface="+mn-cs"/>
              </a:rPr>
              <a:t>, QUINDI, ANCHE </a:t>
            </a:r>
            <a:r>
              <a:rPr kumimoji="0" lang="it-IT" altLang="it-IT" sz="3200" b="1" i="0" u="none" strike="noStrike" kern="1200" cap="none" spc="0" normalizeH="0" baseline="0" noProof="0" dirty="0" err="1">
                <a:ln>
                  <a:noFill/>
                </a:ln>
                <a:solidFill>
                  <a:srgbClr val="0000CC"/>
                </a:solidFill>
                <a:effectLst/>
                <a:uLnTx/>
                <a:uFillTx/>
                <a:latin typeface="Calibri"/>
                <a:ea typeface="+mn-ea"/>
                <a:cs typeface="+mn-cs"/>
              </a:rPr>
              <a:t>DI</a:t>
            </a:r>
            <a:r>
              <a:rPr kumimoji="0" lang="it-IT" altLang="it-IT" sz="3200" b="1" i="0" u="none" strike="noStrike" kern="1200" cap="none" spc="0" normalizeH="0" baseline="0" noProof="0" dirty="0">
                <a:ln>
                  <a:noFill/>
                </a:ln>
                <a:solidFill>
                  <a:srgbClr val="0000CC"/>
                </a:solidFill>
                <a:effectLst/>
                <a:uLnTx/>
                <a:uFillTx/>
                <a:latin typeface="Calibri"/>
                <a:ea typeface="+mn-ea"/>
                <a:cs typeface="+mn-cs"/>
              </a:rPr>
              <a:t> </a:t>
            </a:r>
            <a:r>
              <a:rPr kumimoji="0" lang="it-IT" altLang="it-IT" sz="3200" b="1" i="0" u="sng" strike="noStrike" kern="1200" cap="none" spc="0" normalizeH="0" baseline="0" noProof="0" dirty="0">
                <a:ln>
                  <a:noFill/>
                </a:ln>
                <a:solidFill>
                  <a:srgbClr val="0000CC"/>
                </a:solidFill>
                <a:effectLst/>
                <a:uLnTx/>
                <a:uFillTx/>
                <a:latin typeface="Calibri"/>
                <a:ea typeface="+mn-ea"/>
                <a:cs typeface="+mn-cs"/>
              </a:rPr>
              <a:t>SPESA </a:t>
            </a:r>
            <a:r>
              <a:rPr kumimoji="0" lang="it-IT" altLang="it-IT" sz="3200" b="1" i="0" u="sng" strike="noStrike" kern="1200" cap="none" spc="0" normalizeH="0" baseline="0" noProof="0" dirty="0" smtClean="0">
                <a:ln>
                  <a:noFill/>
                </a:ln>
                <a:solidFill>
                  <a:srgbClr val="0000CC"/>
                </a:solidFill>
                <a:effectLst/>
                <a:uLnTx/>
                <a:uFillTx/>
                <a:latin typeface="Calibri"/>
                <a:ea typeface="+mn-ea"/>
                <a:cs typeface="+mn-cs"/>
              </a:rPr>
              <a:t>PUBBLICA</a:t>
            </a:r>
            <a:endPar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endParaRPr>
          </a:p>
        </p:txBody>
      </p:sp>
      <p:pic>
        <p:nvPicPr>
          <p:cNvPr id="46082" name="Picture 2" descr="Risultati immagini per pubblica amministrazione">
            <a:hlinkClick r:id="rId4"/>
          </p:cNvPr>
          <p:cNvPicPr>
            <a:picLocks noChangeAspect="1" noChangeArrowheads="1"/>
          </p:cNvPicPr>
          <p:nvPr/>
        </p:nvPicPr>
        <p:blipFill>
          <a:blip r:embed="rId5" cstate="print"/>
          <a:srcRect/>
          <a:stretch>
            <a:fillRect/>
          </a:stretch>
        </p:blipFill>
        <p:spPr bwMode="auto">
          <a:xfrm>
            <a:off x="263136" y="4123189"/>
            <a:ext cx="3035714" cy="2340200"/>
          </a:xfrm>
          <a:prstGeom prst="rect">
            <a:avLst/>
          </a:prstGeom>
          <a:noFill/>
        </p:spPr>
      </p:pic>
      <p:pic>
        <p:nvPicPr>
          <p:cNvPr id="24578" name="Picture 2" descr="Risultati immagini per euro">
            <a:hlinkClick r:id="rId6"/>
          </p:cNvPr>
          <p:cNvPicPr>
            <a:picLocks noChangeAspect="1" noChangeArrowheads="1"/>
          </p:cNvPicPr>
          <p:nvPr/>
        </p:nvPicPr>
        <p:blipFill>
          <a:blip r:embed="rId7" cstate="print"/>
          <a:srcRect/>
          <a:stretch>
            <a:fillRect/>
          </a:stretch>
        </p:blipFill>
        <p:spPr bwMode="auto">
          <a:xfrm>
            <a:off x="6020499" y="2184198"/>
            <a:ext cx="2756131" cy="1550842"/>
          </a:xfrm>
          <a:prstGeom prst="rect">
            <a:avLst/>
          </a:prstGeom>
          <a:noFill/>
        </p:spPr>
      </p:pic>
      <p:sp>
        <p:nvSpPr>
          <p:cNvPr id="7" name="CasellaDiTesto 6"/>
          <p:cNvSpPr txBox="1"/>
          <p:nvPr/>
        </p:nvSpPr>
        <p:spPr>
          <a:xfrm>
            <a:off x="2375647" y="4329953"/>
            <a:ext cx="6643035" cy="233910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MA ANCHE SULLO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3200" b="1" i="0" u="sng" strike="noStrike" kern="1200" cap="none" spc="0" normalizeH="0" baseline="0" noProof="0" dirty="0" smtClean="0">
                <a:ln>
                  <a:noFill/>
                </a:ln>
                <a:solidFill>
                  <a:srgbClr val="0000CC"/>
                </a:solidFill>
                <a:effectLst/>
                <a:uLnTx/>
                <a:uFillTx/>
                <a:latin typeface="Calibri"/>
                <a:ea typeface="+mn-ea"/>
                <a:cs typeface="+mn-cs"/>
              </a:rPr>
              <a:t>STATO SOCIALE</a:t>
            </a: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 E SULLA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3200" b="1" i="0" u="sng" strike="noStrike" kern="1200" cap="none" spc="0" normalizeH="0" baseline="0" noProof="0" dirty="0" smtClean="0">
                <a:ln>
                  <a:noFill/>
                </a:ln>
                <a:solidFill>
                  <a:srgbClr val="0000CC"/>
                </a:solidFill>
                <a:effectLst/>
                <a:uLnTx/>
                <a:uFillTx/>
                <a:latin typeface="Calibri"/>
                <a:ea typeface="+mn-ea"/>
                <a:cs typeface="+mn-cs"/>
              </a:rPr>
              <a:t>BUONA ORGANIZZAZIONE</a:t>
            </a: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3200" b="1" i="0" u="none" strike="noStrike" kern="1200" cap="none" spc="0" normalizeH="0" baseline="0" noProof="0" dirty="0" smtClean="0">
                <a:ln>
                  <a:noFill/>
                </a:ln>
                <a:solidFill>
                  <a:srgbClr val="0000CC"/>
                </a:solidFill>
                <a:effectLst/>
                <a:uLnTx/>
                <a:uFillTx/>
                <a:latin typeface="Calibri"/>
                <a:ea typeface="+mn-ea"/>
                <a:cs typeface="+mn-cs"/>
              </a:rPr>
              <a:t>DELLA PUBBLICA AMMINISTRAZIONE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864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203773" y="335217"/>
            <a:ext cx="3929315" cy="2536674"/>
          </a:xfrm>
          <a:prstGeom prst="rect">
            <a:avLst/>
          </a:prstGeom>
          <a:noFill/>
          <a:ln w="38100">
            <a:solidFill>
              <a:srgbClr val="0070C0"/>
            </a:solidFill>
            <a:miter lim="800000"/>
            <a:headEnd/>
            <a:tailEnd/>
          </a:ln>
        </p:spPr>
      </p:pic>
      <p:pic>
        <p:nvPicPr>
          <p:cNvPr id="72706" name="Picture 2" descr="assenteismo"/>
          <p:cNvPicPr>
            <a:picLocks noChangeAspect="1" noChangeArrowheads="1"/>
          </p:cNvPicPr>
          <p:nvPr/>
        </p:nvPicPr>
        <p:blipFill>
          <a:blip r:embed="rId3" cstate="print"/>
          <a:srcRect/>
          <a:stretch>
            <a:fillRect/>
          </a:stretch>
        </p:blipFill>
        <p:spPr bwMode="auto">
          <a:xfrm>
            <a:off x="6298692" y="4410075"/>
            <a:ext cx="2857500" cy="2447925"/>
          </a:xfrm>
          <a:prstGeom prst="rect">
            <a:avLst/>
          </a:prstGeom>
          <a:noFill/>
        </p:spPr>
      </p:pic>
      <p:sp>
        <p:nvSpPr>
          <p:cNvPr id="5" name="CasellaDiTesto 4"/>
          <p:cNvSpPr txBox="1"/>
          <p:nvPr/>
        </p:nvSpPr>
        <p:spPr>
          <a:xfrm>
            <a:off x="179389" y="3253244"/>
            <a:ext cx="85211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Medici e psicologi a cui è controindicato il contatto con l’utenza,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autisti che non possono guidare, netturbini che non possono spazzare, giardinieri che diventano portieri, insegnanti bibliotecari, portantini che non </a:t>
            </a:r>
            <a:r>
              <a:rPr kumimoji="0" lang="it-IT" sz="2400" b="0" i="0" u="none" strike="noStrike" kern="1200" cap="none" spc="0" normalizeH="0" baseline="0" noProof="0" dirty="0" err="1" smtClean="0">
                <a:ln>
                  <a:noFill/>
                </a:ln>
                <a:solidFill>
                  <a:prstClr val="black"/>
                </a:solidFill>
                <a:effectLst/>
                <a:uLnTx/>
                <a:uFillTx/>
                <a:latin typeface="Calibri"/>
                <a:ea typeface="+mn-ea"/>
                <a:cs typeface="+mn-cs"/>
              </a:rPr>
              <a:t>portano…</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p:cNvSpPr txBox="1"/>
          <p:nvPr/>
        </p:nvSpPr>
        <p:spPr>
          <a:xfrm>
            <a:off x="167197" y="5023104"/>
            <a:ext cx="659936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0" u="sng" strike="noStrike" kern="1200" cap="none" spc="0" normalizeH="0" baseline="0" noProof="0" dirty="0" smtClean="0">
                <a:ln>
                  <a:noFill/>
                </a:ln>
                <a:solidFill>
                  <a:srgbClr val="FF0000"/>
                </a:solidFill>
                <a:effectLst/>
                <a:uLnTx/>
                <a:uFillTx/>
                <a:latin typeface="Calibri"/>
                <a:ea typeface="+mn-ea"/>
                <a:cs typeface="+mn-cs"/>
              </a:rPr>
              <a:t>TUTTI I MEDICI POSSONO SVOLGERE ATTIVITÀ MEDICO-LEGALI</a:t>
            </a:r>
            <a:r>
              <a:rPr kumimoji="0" lang="it-IT" sz="1900" b="1" i="0" u="none" strike="noStrike" kern="1200" cap="none" spc="0" normalizeH="0" baseline="0" noProof="0" dirty="0" smtClean="0">
                <a:ln>
                  <a:noFill/>
                </a:ln>
                <a:solidFill>
                  <a:srgbClr val="FF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smtClean="0">
              <a:ln>
                <a:noFill/>
              </a:ln>
              <a:solidFill>
                <a:srgbClr val="0000FF"/>
              </a:solidFill>
              <a:effectLst/>
              <a:uLnTx/>
              <a:uFillTx/>
              <a:latin typeface="Bookman Old Styl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Ogni perito medico è medico, 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non tutti i medici sono </a:t>
            </a:r>
            <a:r>
              <a:rPr kumimoji="0" lang="it-IT" sz="1900" b="1" i="1" u="none" strike="noStrike" kern="1200" cap="none" spc="0" normalizeH="0" baseline="0" noProof="0" dirty="0" err="1" smtClean="0">
                <a:ln>
                  <a:noFill/>
                </a:ln>
                <a:solidFill>
                  <a:srgbClr val="0000FF"/>
                </a:solidFill>
                <a:effectLst/>
                <a:uLnTx/>
                <a:uFillTx/>
                <a:latin typeface="Bookman Old Style" pitchFamily="18" charset="0"/>
                <a:ea typeface="+mn-ea"/>
                <a:cs typeface="+mn-cs"/>
              </a:rPr>
              <a:t>periti…</a:t>
            </a:r>
            <a:r>
              <a:rPr kumimoji="0" lang="it-IT" sz="19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       (</a:t>
            </a:r>
            <a:r>
              <a:rPr kumimoji="0" lang="it-IT" sz="1600" b="1" i="0" u="none" strike="noStrike" kern="1200" cap="none" spc="0" normalizeH="0" baseline="0" noProof="0" dirty="0" err="1" smtClean="0">
                <a:ln>
                  <a:noFill/>
                </a:ln>
                <a:solidFill>
                  <a:srgbClr val="0000FF"/>
                </a:solidFill>
                <a:effectLst/>
                <a:uLnTx/>
                <a:uFillTx/>
                <a:latin typeface="Bookman Old Style" pitchFamily="18" charset="0"/>
                <a:ea typeface="+mn-ea"/>
                <a:cs typeface="+mn-cs"/>
              </a:rPr>
              <a:t>Maida</a:t>
            </a:r>
            <a:r>
              <a:rPr kumimoji="0" lang="it-IT" sz="16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 E., </a:t>
            </a:r>
            <a:r>
              <a:rPr kumimoji="0" lang="it-IT" sz="16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Compendio di Medicina Legale</a:t>
            </a:r>
            <a:r>
              <a:rPr kumimoji="0" lang="it-IT" sz="16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 1896) </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2707" name="Picture 3"/>
          <p:cNvPicPr>
            <a:picLocks noChangeAspect="1" noChangeArrowheads="1"/>
          </p:cNvPicPr>
          <p:nvPr/>
        </p:nvPicPr>
        <p:blipFill>
          <a:blip r:embed="rId4" cstate="print"/>
          <a:srcRect/>
          <a:stretch>
            <a:fillRect/>
          </a:stretch>
        </p:blipFill>
        <p:spPr bwMode="auto">
          <a:xfrm>
            <a:off x="4267200" y="48768"/>
            <a:ext cx="4760405" cy="3157196"/>
          </a:xfrm>
          <a:prstGeom prst="rect">
            <a:avLst/>
          </a:prstGeom>
          <a:noFill/>
          <a:ln w="9525">
            <a:noFill/>
            <a:miter lim="800000"/>
            <a:headEnd/>
            <a:tailEnd/>
          </a:ln>
        </p:spPr>
      </p:pic>
      <p:sp>
        <p:nvSpPr>
          <p:cNvPr id="8" name="Freccia in giù 7"/>
          <p:cNvSpPr/>
          <p:nvPr/>
        </p:nvSpPr>
        <p:spPr>
          <a:xfrm>
            <a:off x="3935858" y="4410075"/>
            <a:ext cx="2420112" cy="613029"/>
          </a:xfrm>
          <a:prstGeom prst="downArrow">
            <a:avLst>
              <a:gd name="adj1" fmla="val 50000"/>
              <a:gd name="adj2" fmla="val 500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asellaDiTesto 8"/>
          <p:cNvSpPr txBox="1"/>
          <p:nvPr/>
        </p:nvSpPr>
        <p:spPr>
          <a:xfrm>
            <a:off x="4634753" y="4347876"/>
            <a:ext cx="1030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smtClean="0">
                <a:ln>
                  <a:noFill/>
                </a:ln>
                <a:solidFill>
                  <a:srgbClr val="FF0000"/>
                </a:solidFill>
                <a:effectLst/>
                <a:uLnTx/>
                <a:uFillTx/>
                <a:latin typeface="Calibri"/>
                <a:ea typeface="+mn-ea"/>
                <a:cs typeface="+mn-cs"/>
              </a:rPr>
              <a:t>?</a:t>
            </a:r>
            <a:endParaRPr kumimoji="0" lang="it-IT" sz="2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6818968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581469" y="207264"/>
            <a:ext cx="6599363"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0" u="sng" strike="noStrike" kern="1200" cap="none" spc="0" normalizeH="0" baseline="0" noProof="0" dirty="0" smtClean="0">
                <a:ln>
                  <a:noFill/>
                </a:ln>
                <a:solidFill>
                  <a:srgbClr val="FF0000"/>
                </a:solidFill>
                <a:effectLst/>
                <a:uLnTx/>
                <a:uFillTx/>
                <a:latin typeface="Calibri"/>
                <a:ea typeface="+mn-ea"/>
                <a:cs typeface="+mn-cs"/>
              </a:rPr>
              <a:t>TUTTI I MEDICI POSSONO SVOLGERE ATTIVITÀ MEDICO-LEGALI</a:t>
            </a:r>
            <a:r>
              <a:rPr kumimoji="0" lang="it-IT" sz="1900" b="1" i="0" u="none" strike="noStrike" kern="1200" cap="none" spc="0" normalizeH="0" baseline="0" noProof="0" dirty="0" smtClean="0">
                <a:ln>
                  <a:noFill/>
                </a:ln>
                <a:solidFill>
                  <a:srgbClr val="FF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00" b="1" i="1" u="none" strike="noStrike" kern="1200" cap="none" spc="0" normalizeH="0" baseline="0" noProof="0" dirty="0" smtClean="0">
              <a:ln>
                <a:noFill/>
              </a:ln>
              <a:solidFill>
                <a:srgbClr val="0000FF"/>
              </a:solidFill>
              <a:effectLst/>
              <a:uLnTx/>
              <a:uFillTx/>
              <a:latin typeface="Bookman Old Styl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Ogni perito medico è medico, 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non tutti i medici sono </a:t>
            </a:r>
            <a:r>
              <a:rPr kumimoji="0" lang="it-IT" sz="1900" b="1" i="1" u="none" strike="noStrike" kern="1200" cap="none" spc="0" normalizeH="0" baseline="0" noProof="0" dirty="0" err="1" smtClean="0">
                <a:ln>
                  <a:noFill/>
                </a:ln>
                <a:solidFill>
                  <a:srgbClr val="0000FF"/>
                </a:solidFill>
                <a:effectLst/>
                <a:uLnTx/>
                <a:uFillTx/>
                <a:latin typeface="Bookman Old Style" pitchFamily="18" charset="0"/>
                <a:ea typeface="+mn-ea"/>
                <a:cs typeface="+mn-cs"/>
              </a:rPr>
              <a:t>periti…</a:t>
            </a:r>
            <a:r>
              <a:rPr kumimoji="0" lang="it-IT" sz="19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       (</a:t>
            </a:r>
            <a:r>
              <a:rPr kumimoji="0" lang="it-IT" sz="1600" b="1" i="0" u="none" strike="noStrike" kern="1200" cap="none" spc="0" normalizeH="0" baseline="0" noProof="0" dirty="0" err="1" smtClean="0">
                <a:ln>
                  <a:noFill/>
                </a:ln>
                <a:solidFill>
                  <a:srgbClr val="0000FF"/>
                </a:solidFill>
                <a:effectLst/>
                <a:uLnTx/>
                <a:uFillTx/>
                <a:latin typeface="Bookman Old Style" pitchFamily="18" charset="0"/>
                <a:ea typeface="+mn-ea"/>
                <a:cs typeface="+mn-cs"/>
              </a:rPr>
              <a:t>Maida</a:t>
            </a:r>
            <a:r>
              <a:rPr kumimoji="0" lang="it-IT" sz="16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 E., </a:t>
            </a:r>
            <a:r>
              <a:rPr kumimoji="0" lang="it-IT" sz="16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Compendio di Medicina Legale</a:t>
            </a:r>
            <a:r>
              <a:rPr kumimoji="0" lang="it-IT" sz="1600" b="1" i="0" u="none" strike="noStrike" kern="1200" cap="none" spc="0" normalizeH="0" baseline="0" noProof="0" dirty="0" smtClean="0">
                <a:ln>
                  <a:noFill/>
                </a:ln>
                <a:solidFill>
                  <a:srgbClr val="0000FF"/>
                </a:solidFill>
                <a:effectLst/>
                <a:uLnTx/>
                <a:uFillTx/>
                <a:latin typeface="Bookman Old Style" pitchFamily="18" charset="0"/>
                <a:ea typeface="+mn-ea"/>
                <a:cs typeface="+mn-cs"/>
              </a:rPr>
              <a:t>, 1896) </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512064" y="1767334"/>
            <a:ext cx="81930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FF0000"/>
                </a:solidFill>
                <a:effectLst/>
                <a:uLnTx/>
                <a:uFillTx/>
                <a:latin typeface="Calibri"/>
                <a:ea typeface="+mn-ea"/>
                <a:cs typeface="+mn-cs"/>
              </a:rPr>
              <a:t>ED INOLTRE: TUTTI GLI SPECIALISTI IN MEDICINA LEGALE POSSONO SVOLGERE LA LORO ATTIVITÀ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FF0000"/>
                </a:solidFill>
                <a:effectLst/>
                <a:uLnTx/>
                <a:uFillTx/>
                <a:latin typeface="Calibri"/>
                <a:ea typeface="+mn-ea"/>
                <a:cs typeface="+mn-cs"/>
              </a:rPr>
              <a:t>ANCHE NEL SETTORE DELLA COSIDDETTA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FF0000"/>
                </a:solidFill>
                <a:effectLst/>
                <a:uLnTx/>
                <a:uFillTx/>
                <a:latin typeface="Calibri"/>
                <a:ea typeface="+mn-ea"/>
                <a:cs typeface="+mn-cs"/>
              </a:rPr>
              <a:t>MEDICINA LEGALE PUBBLICA?</a:t>
            </a:r>
          </a:p>
        </p:txBody>
      </p:sp>
      <p:pic>
        <p:nvPicPr>
          <p:cNvPr id="73732" name="Picture 4" descr="Risultati immagini per statua parmenide">
            <a:hlinkClick r:id="rId2"/>
          </p:cNvPr>
          <p:cNvPicPr>
            <a:picLocks noChangeAspect="1" noChangeArrowheads="1"/>
          </p:cNvPicPr>
          <p:nvPr/>
        </p:nvPicPr>
        <p:blipFill>
          <a:blip r:embed="rId3" cstate="print"/>
          <a:srcRect/>
          <a:stretch>
            <a:fillRect/>
          </a:stretch>
        </p:blipFill>
        <p:spPr bwMode="auto">
          <a:xfrm>
            <a:off x="4809008" y="3339694"/>
            <a:ext cx="5740945" cy="3232152"/>
          </a:xfrm>
          <a:prstGeom prst="rect">
            <a:avLst/>
          </a:prstGeom>
          <a:noFill/>
        </p:spPr>
      </p:pic>
      <p:sp>
        <p:nvSpPr>
          <p:cNvPr id="10" name="CasellaDiTesto 9"/>
          <p:cNvSpPr txBox="1"/>
          <p:nvPr/>
        </p:nvSpPr>
        <p:spPr>
          <a:xfrm>
            <a:off x="512064" y="4038213"/>
            <a:ext cx="416966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DOVE SIAMO BEN LONTANI DALLA NETTEZZA DEFINITORIA PARMENIDEA FRA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CIÒ CHE È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E CIÒ CHE NON È !!!</a:t>
            </a:r>
            <a:endParaRPr kumimoji="0" lang="it-IT" sz="24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Forma 11"/>
          <p:cNvCxnSpPr>
            <a:stCxn id="8" idx="2"/>
            <a:endCxn id="10" idx="0"/>
          </p:cNvCxnSpPr>
          <p:nvPr/>
        </p:nvCxnSpPr>
        <p:spPr>
          <a:xfrm rot="5400000">
            <a:off x="3252127" y="2681763"/>
            <a:ext cx="701219" cy="2011680"/>
          </a:xfrm>
          <a:prstGeom prst="bentConnector3">
            <a:avLst>
              <a:gd name="adj1" fmla="val 50000"/>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096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233122" y="1765004"/>
            <a:ext cx="7392132" cy="3416320"/>
          </a:xfrm>
          <a:prstGeom prst="rect">
            <a:avLst/>
          </a:prstGeom>
        </p:spPr>
        <p:txBody>
          <a:bodyPr wrap="square">
            <a:spAutoFit/>
          </a:bodyPr>
          <a:lstStyle/>
          <a:p>
            <a:pPr defTabSz="685800"/>
            <a:r>
              <a:rPr lang="it-IT" sz="2400" kern="0" dirty="0">
                <a:solidFill>
                  <a:sysClr val="windowText" lastClr="000000"/>
                </a:solidFill>
                <a:latin typeface="Helvetica"/>
                <a:cs typeface="Helvetica"/>
                <a:sym typeface="Helvetica"/>
              </a:rPr>
              <a:t>Le amministrazioni statali </a:t>
            </a:r>
            <a:r>
              <a:rPr lang="it-IT" sz="2400" kern="0" dirty="0">
                <a:solidFill>
                  <a:srgbClr val="0000FF"/>
                </a:solidFill>
                <a:latin typeface="Helvetica"/>
                <a:cs typeface="Helvetica"/>
                <a:sym typeface="Helvetica"/>
              </a:rPr>
              <a:t>NON PAGANO I PREMI ASSICURATIVI</a:t>
            </a:r>
            <a:r>
              <a:rPr lang="it-IT" sz="2400" kern="0" dirty="0">
                <a:solidFill>
                  <a:sysClr val="windowText" lastClr="000000"/>
                </a:solidFill>
                <a:latin typeface="Helvetica"/>
                <a:cs typeface="Helvetica"/>
                <a:sym typeface="Helvetica"/>
              </a:rPr>
              <a:t> </a:t>
            </a:r>
          </a:p>
          <a:p>
            <a:pPr defTabSz="685800"/>
            <a:endParaRPr lang="it-IT" sz="2400" kern="0" dirty="0">
              <a:solidFill>
                <a:sysClr val="windowText" lastClr="000000"/>
              </a:solidFill>
              <a:latin typeface="Helvetica"/>
              <a:cs typeface="Helvetica"/>
              <a:sym typeface="Helvetica"/>
            </a:endParaRPr>
          </a:p>
          <a:p>
            <a:pPr defTabSz="685800"/>
            <a:r>
              <a:rPr lang="it-IT" sz="2400" kern="0" dirty="0">
                <a:solidFill>
                  <a:sysClr val="windowText" lastClr="000000"/>
                </a:solidFill>
                <a:latin typeface="Helvetica"/>
                <a:cs typeface="Helvetica"/>
                <a:sym typeface="Helvetica"/>
              </a:rPr>
              <a:t>ma </a:t>
            </a:r>
            <a:r>
              <a:rPr lang="it-IT" sz="2400" kern="0" dirty="0">
                <a:solidFill>
                  <a:srgbClr val="0000FF"/>
                </a:solidFill>
                <a:latin typeface="Helvetica"/>
                <a:cs typeface="Helvetica"/>
                <a:sym typeface="Helvetica"/>
              </a:rPr>
              <a:t>RIMBORSANO ANNUALMENTE ALL’INAIL LE SPESE CONSEGUENTI ALLE PRESTAZIONI EROGATE</a:t>
            </a:r>
            <a:r>
              <a:rPr lang="it-IT" sz="2400" kern="0" dirty="0">
                <a:solidFill>
                  <a:sysClr val="windowText" lastClr="000000"/>
                </a:solidFill>
                <a:latin typeface="Helvetica"/>
                <a:cs typeface="Helvetica"/>
                <a:sym typeface="Helvetica"/>
              </a:rPr>
              <a:t> </a:t>
            </a:r>
          </a:p>
          <a:p>
            <a:pPr defTabSz="685800"/>
            <a:endParaRPr lang="it-IT" sz="2400" kern="0" dirty="0">
              <a:solidFill>
                <a:sysClr val="windowText" lastClr="000000"/>
              </a:solidFill>
              <a:latin typeface="Helvetica"/>
              <a:cs typeface="Helvetica"/>
              <a:sym typeface="Helvetica"/>
            </a:endParaRPr>
          </a:p>
          <a:p>
            <a:pPr defTabSz="685800"/>
            <a:r>
              <a:rPr lang="it-IT" sz="2400" kern="0" dirty="0">
                <a:solidFill>
                  <a:sysClr val="windowText" lastClr="000000"/>
                </a:solidFill>
                <a:latin typeface="Helvetica"/>
                <a:cs typeface="Helvetica"/>
                <a:sym typeface="Helvetica"/>
              </a:rPr>
              <a:t>connesse agli infortuni e alle malattie professionali denunciati per i propri dipendenti e riconosciute</a:t>
            </a:r>
          </a:p>
        </p:txBody>
      </p:sp>
      <p:sp>
        <p:nvSpPr>
          <p:cNvPr id="6" name="Rettangolo 5"/>
          <p:cNvSpPr/>
          <p:nvPr/>
        </p:nvSpPr>
        <p:spPr>
          <a:xfrm>
            <a:off x="58617" y="961611"/>
            <a:ext cx="4645268" cy="461665"/>
          </a:xfrm>
          <a:prstGeom prst="rect">
            <a:avLst/>
          </a:prstGeom>
        </p:spPr>
        <p:txBody>
          <a:bodyPr wrap="square">
            <a:spAutoFit/>
          </a:bodyPr>
          <a:lstStyle/>
          <a:p>
            <a:pPr algn="ctr" defTabSz="685800"/>
            <a:r>
              <a:rPr lang="it-IT" sz="2400" b="1" kern="0" dirty="0">
                <a:solidFill>
                  <a:srgbClr val="FF0000"/>
                </a:solidFill>
                <a:latin typeface="Helvetica"/>
                <a:cs typeface="Helvetica"/>
                <a:sym typeface="Helvetica"/>
              </a:rPr>
              <a:t>gestione per conto dello Stato</a:t>
            </a:r>
            <a:r>
              <a:rPr lang="it-IT" sz="1350" b="1" kern="0" dirty="0">
                <a:solidFill>
                  <a:sysClr val="windowText" lastClr="000000"/>
                </a:solidFill>
                <a:latin typeface="Helvetica"/>
                <a:cs typeface="Helvetica"/>
                <a:sym typeface="Helvetica"/>
              </a:rPr>
              <a:t> </a:t>
            </a:r>
          </a:p>
        </p:txBody>
      </p:sp>
    </p:spTree>
    <p:extLst>
      <p:ext uri="{BB962C8B-B14F-4D97-AF65-F5344CB8AC3E}">
        <p14:creationId xmlns:p14="http://schemas.microsoft.com/office/powerpoint/2010/main" val="3942906039"/>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ttore 1 6"/>
          <p:cNvCxnSpPr/>
          <p:nvPr/>
        </p:nvCxnSpPr>
        <p:spPr>
          <a:xfrm flipV="1">
            <a:off x="3361765" y="2420471"/>
            <a:ext cx="2187388" cy="2115670"/>
          </a:xfrm>
          <a:prstGeom prst="line">
            <a:avLst/>
          </a:prstGeom>
          <a:ln w="76200">
            <a:solidFill>
              <a:srgbClr val="002060"/>
            </a:solidFill>
          </a:ln>
          <a:effectLst>
            <a:outerShdw blurRad="50800" dist="50800" dir="5400000" algn="ctr" rotWithShape="0">
              <a:srgbClr val="000000"/>
            </a:outerShdw>
          </a:effectLst>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50178" name="Picture 2"/>
          <p:cNvPicPr>
            <a:picLocks noChangeAspect="1" noChangeArrowheads="1"/>
          </p:cNvPicPr>
          <p:nvPr/>
        </p:nvPicPr>
        <p:blipFill>
          <a:blip r:embed="rId2" cstate="print"/>
          <a:srcRect/>
          <a:stretch>
            <a:fillRect/>
          </a:stretch>
        </p:blipFill>
        <p:spPr bwMode="auto">
          <a:xfrm>
            <a:off x="0" y="0"/>
            <a:ext cx="4769224" cy="3880893"/>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3971555" y="3236259"/>
            <a:ext cx="5172445" cy="3621742"/>
          </a:xfrm>
          <a:prstGeom prst="rect">
            <a:avLst/>
          </a:prstGeom>
          <a:noFill/>
          <a:ln w="9525">
            <a:noFill/>
            <a:miter lim="800000"/>
            <a:headEnd/>
            <a:tailEnd/>
          </a:ln>
        </p:spPr>
      </p:pic>
      <p:sp>
        <p:nvSpPr>
          <p:cNvPr id="4" name="Titolo 1"/>
          <p:cNvSpPr txBox="1">
            <a:spLocks/>
          </p:cNvSpPr>
          <p:nvPr/>
        </p:nvSpPr>
        <p:spPr>
          <a:xfrm>
            <a:off x="5387783" y="1131116"/>
            <a:ext cx="3218329" cy="1432811"/>
          </a:xfrm>
          <a:prstGeom prst="rect">
            <a:avLst/>
          </a:prstGeom>
          <a:gradFill flip="none" rotWithShape="1">
            <a:gsLst>
              <a:gs pos="7100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50000" t="50000" r="50000" b="50000"/>
            </a:path>
            <a:tileRect/>
          </a:gradFill>
          <a:effectLst>
            <a:innerShdw blurRad="114300">
              <a:prstClr val="black"/>
            </a:innerShdw>
          </a:effectLst>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0070C0"/>
                </a:solidFill>
                <a:effectLst/>
                <a:uLnTx/>
                <a:uFillTx/>
                <a:latin typeface="Calibri"/>
                <a:ea typeface="+mn-ea"/>
                <a:cs typeface="+mn-cs"/>
              </a:rPr>
              <a:t>… la galassia della medicina legale ‘pubblica’…</a:t>
            </a:r>
            <a:endParaRPr kumimoji="0" lang="it-IT" sz="2800" b="1"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Titolo 1"/>
          <p:cNvSpPr txBox="1">
            <a:spLocks/>
          </p:cNvSpPr>
          <p:nvPr/>
        </p:nvSpPr>
        <p:spPr>
          <a:xfrm>
            <a:off x="573742" y="4410621"/>
            <a:ext cx="2904566" cy="1398495"/>
          </a:xfrm>
          <a:prstGeom prst="rect">
            <a:avLst/>
          </a:prstGeom>
          <a:gradFill flip="none" rotWithShape="1">
            <a:gsLst>
              <a:gs pos="5400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a:innerShdw blurRad="114300">
              <a:prstClr val="black"/>
            </a:innerShdw>
          </a:effectLst>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800" b="1" i="0" u="none" strike="noStrike" kern="1200" cap="none" spc="0" normalizeH="0" baseline="0" noProof="0" dirty="0" smtClean="0">
                <a:ln>
                  <a:noFill/>
                </a:ln>
                <a:solidFill>
                  <a:srgbClr val="002060"/>
                </a:solidFill>
                <a:effectLst/>
                <a:uLnTx/>
                <a:uFillTx/>
                <a:latin typeface="Calibri"/>
                <a:ea typeface="+mn-ea"/>
                <a:cs typeface="+mn-cs"/>
              </a:rPr>
              <a:t>… e la n</a:t>
            </a:r>
            <a:r>
              <a:rPr kumimoji="0" lang="it-IT" altLang="it-IT" sz="2800" b="1" i="0" u="none" strike="noStrike" kern="1200" cap="none" spc="0" normalizeH="0" baseline="0" noProof="0" dirty="0" err="1" smtClean="0">
                <a:ln>
                  <a:noFill/>
                </a:ln>
                <a:solidFill>
                  <a:srgbClr val="002060"/>
                </a:solidFill>
                <a:effectLst/>
                <a:uLnTx/>
                <a:uFillTx/>
                <a:latin typeface="Calibri"/>
                <a:ea typeface="+mn-ea"/>
                <a:cs typeface="+mn-cs"/>
              </a:rPr>
              <a:t>ebulosa</a:t>
            </a:r>
            <a:r>
              <a:rPr kumimoji="0" lang="it-IT" altLang="it-IT" sz="2800" b="1" i="0" u="none" strike="noStrike" kern="1200" cap="none" spc="0" normalizeH="0" baseline="0" noProof="0" dirty="0" smtClean="0">
                <a:ln>
                  <a:noFill/>
                </a:ln>
                <a:solidFill>
                  <a:srgbClr val="002060"/>
                </a:solidFill>
                <a:effectLst/>
                <a:uLnTx/>
                <a:uFillTx/>
                <a:latin typeface="Calibri"/>
                <a:ea typeface="+mn-ea"/>
                <a:cs typeface="+mn-cs"/>
              </a:rPr>
              <a:t> valutativa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800" b="1" i="0" u="none" strike="noStrike" kern="1200" cap="none" spc="0" normalizeH="0" baseline="0" noProof="0" dirty="0" smtClean="0">
                <a:ln>
                  <a:noFill/>
                </a:ln>
                <a:solidFill>
                  <a:srgbClr val="002060"/>
                </a:solidFill>
                <a:effectLst/>
                <a:uLnTx/>
                <a:uFillTx/>
                <a:latin typeface="Calibri"/>
                <a:ea typeface="+mn-ea"/>
                <a:cs typeface="+mn-cs"/>
              </a:rPr>
              <a:t>medico-legale !</a:t>
            </a:r>
          </a:p>
        </p:txBody>
      </p:sp>
    </p:spTree>
    <p:extLst>
      <p:ext uri="{BB962C8B-B14F-4D97-AF65-F5344CB8AC3E}">
        <p14:creationId xmlns:p14="http://schemas.microsoft.com/office/powerpoint/2010/main" val="20951346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62671"/>
            <a:ext cx="8229600" cy="3084901"/>
          </a:xfrm>
        </p:spPr>
        <p:txBody>
          <a:bodyPr>
            <a:noAutofit/>
          </a:bodyPr>
          <a:lstStyle/>
          <a:p>
            <a:r>
              <a:rPr lang="it-IT" dirty="0" smtClean="0"/>
              <a:t>Forte il richiamo all’etica, </a:t>
            </a:r>
            <a:br>
              <a:rPr lang="it-IT" dirty="0" smtClean="0"/>
            </a:br>
            <a:r>
              <a:rPr lang="it-IT" dirty="0" smtClean="0"/>
              <a:t>all’onestà intellettuale, </a:t>
            </a:r>
            <a:br>
              <a:rPr lang="it-IT" dirty="0" smtClean="0"/>
            </a:br>
            <a:r>
              <a:rPr lang="it-IT" dirty="0" smtClean="0"/>
              <a:t>alla virtù, </a:t>
            </a:r>
            <a:br>
              <a:rPr lang="it-IT" dirty="0" smtClean="0"/>
            </a:br>
            <a:r>
              <a:rPr lang="it-IT" dirty="0" smtClean="0"/>
              <a:t>al Demone Socratico !</a:t>
            </a:r>
            <a:endParaRPr lang="it-IT" dirty="0"/>
          </a:p>
        </p:txBody>
      </p:sp>
      <p:sp>
        <p:nvSpPr>
          <p:cNvPr id="3" name="Rettangolo 2"/>
          <p:cNvSpPr/>
          <p:nvPr/>
        </p:nvSpPr>
        <p:spPr>
          <a:xfrm>
            <a:off x="5606958" y="993230"/>
            <a:ext cx="31451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Calibri"/>
                <a:ea typeface="+mn-ea"/>
                <a:cs typeface="+mn-cs"/>
              </a:rPr>
              <a:t>l</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03940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CasellaDiTesto 1"/>
          <p:cNvSpPr txBox="1"/>
          <p:nvPr/>
        </p:nvSpPr>
        <p:spPr>
          <a:xfrm>
            <a:off x="3756212" y="1797581"/>
            <a:ext cx="5169126" cy="4154984"/>
          </a:xfrm>
          <a:prstGeom prst="rect">
            <a:avLst/>
          </a:prstGeom>
          <a:gradFill flip="none" rotWithShape="1">
            <a:gsLst>
              <a:gs pos="76000">
                <a:srgbClr val="DDEEEF">
                  <a:shade val="30000"/>
                  <a:satMod val="115000"/>
                </a:srgbClr>
              </a:gs>
              <a:gs pos="50000">
                <a:srgbClr val="DDEEEF">
                  <a:shade val="67500"/>
                  <a:satMod val="115000"/>
                </a:srgbClr>
              </a:gs>
              <a:gs pos="100000">
                <a:srgbClr val="DDEEEF">
                  <a:shade val="100000"/>
                  <a:satMod val="115000"/>
                </a:srgbClr>
              </a:gs>
            </a:gsLst>
            <a:path path="circle">
              <a:fillToRect l="50000" t="50000" r="50000" b="50000"/>
            </a:path>
            <a:tileRect/>
          </a:gradFill>
          <a:effectLst>
            <a:glow rad="2286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Calibri"/>
                <a:ea typeface="+mn-ea"/>
                <a:cs typeface="+mn-cs"/>
              </a:rPr>
              <a:t>L</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a </a:t>
            </a:r>
            <a:r>
              <a:rPr kumimoji="0" lang="it-IT" sz="2400" b="1" i="0" u="none" strike="noStrike" kern="1200" cap="none" spc="0" normalizeH="0" baseline="0" noProof="0" dirty="0">
                <a:ln>
                  <a:noFill/>
                </a:ln>
                <a:solidFill>
                  <a:srgbClr val="002060"/>
                </a:solidFill>
                <a:effectLst/>
                <a:uLnTx/>
                <a:uFillTx/>
                <a:latin typeface="Calibri"/>
                <a:ea typeface="+mn-ea"/>
                <a:cs typeface="+mn-cs"/>
              </a:rPr>
              <a:t>Verità </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esce </a:t>
            </a:r>
            <a:r>
              <a:rPr kumimoji="0" lang="it-IT" sz="2400" b="1" i="0" u="none" strike="noStrike" kern="1200" cap="none" spc="0" normalizeH="0" baseline="0" noProof="0" dirty="0">
                <a:ln>
                  <a:noFill/>
                </a:ln>
                <a:solidFill>
                  <a:srgbClr val="002060"/>
                </a:solidFill>
                <a:effectLst/>
                <a:uLnTx/>
                <a:uFillTx/>
                <a:latin typeface="Calibri"/>
                <a:ea typeface="+mn-ea"/>
                <a:cs typeface="+mn-cs"/>
              </a:rPr>
              <a:t>dal </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pozzo,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fondo dell’anima </a:t>
            </a:r>
            <a:r>
              <a:rPr kumimoji="0" lang="it-IT" sz="2400" b="1" i="0" u="none" strike="noStrike" kern="1200" cap="none" spc="0" normalizeH="0" baseline="0" noProof="0" dirty="0">
                <a:ln>
                  <a:noFill/>
                </a:ln>
                <a:solidFill>
                  <a:srgbClr val="002060"/>
                </a:solidFill>
                <a:effectLst/>
                <a:uLnTx/>
                <a:uFillTx/>
                <a:latin typeface="Calibri"/>
                <a:ea typeface="+mn-ea"/>
                <a:cs typeface="+mn-cs"/>
              </a:rPr>
              <a:t>o della coscienza, </a:t>
            </a: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armata</a:t>
            </a:r>
            <a:r>
              <a:rPr kumimoji="0" lang="it-IT" sz="2400" b="1" i="0" u="none" strike="noStrike" kern="1200" cap="none" spc="0" normalizeH="0" baseline="0" noProof="0" dirty="0">
                <a:ln>
                  <a:noFill/>
                </a:ln>
                <a:solidFill>
                  <a:srgbClr val="002060"/>
                </a:solidFill>
                <a:effectLst/>
                <a:uLnTx/>
                <a:uFillTx/>
                <a:latin typeface="Calibri"/>
                <a:ea typeface="+mn-ea"/>
                <a:cs typeface="+mn-cs"/>
              </a:rPr>
              <a:t>, per colpirci e scuoterci, </a:t>
            </a: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nuda </a:t>
            </a:r>
            <a:r>
              <a:rPr kumimoji="0" lang="it-IT" sz="2400" b="1" i="0" u="none" strike="noStrike" kern="1200" cap="none" spc="0" normalizeH="0" baseline="0" noProof="0" dirty="0">
                <a:ln>
                  <a:noFill/>
                </a:ln>
                <a:solidFill>
                  <a:srgbClr val="002060"/>
                </a:solidFill>
                <a:effectLst/>
                <a:uLnTx/>
                <a:uFillTx/>
                <a:latin typeface="Calibri"/>
                <a:ea typeface="+mn-ea"/>
                <a:cs typeface="+mn-cs"/>
              </a:rPr>
              <a:t>perché non ha bisogno </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di altro</a:t>
            </a:r>
            <a:r>
              <a:rPr kumimoji="0" lang="it-IT" sz="2400" b="1" i="0" u="none" strike="noStrike" kern="1200" cap="none" spc="0" normalizeH="0" baseline="0" noProof="0" dirty="0">
                <a:ln>
                  <a:noFill/>
                </a:ln>
                <a:solidFill>
                  <a:srgbClr val="002060"/>
                </a:solidFill>
                <a:effectLst/>
                <a:uLnTx/>
                <a:uFillTx/>
                <a:latin typeface="Calibri"/>
                <a:ea typeface="+mn-ea"/>
                <a:cs typeface="+mn-cs"/>
              </a:rPr>
              <a:t>. </a:t>
            </a: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La </a:t>
            </a:r>
            <a:r>
              <a:rPr kumimoji="0" lang="it-IT" sz="2400" b="1" i="0" u="none" strike="noStrike" kern="1200" cap="none" spc="0" normalizeH="0" baseline="0" noProof="0" dirty="0">
                <a:ln>
                  <a:noFill/>
                </a:ln>
                <a:solidFill>
                  <a:srgbClr val="002060"/>
                </a:solidFill>
                <a:effectLst/>
                <a:uLnTx/>
                <a:uFillTx/>
                <a:latin typeface="Calibri"/>
                <a:ea typeface="+mn-ea"/>
                <a:cs typeface="+mn-cs"/>
              </a:rPr>
              <a:t>bocca </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è spalancata </a:t>
            </a:r>
            <a:r>
              <a:rPr kumimoji="0" lang="it-IT" sz="2400" b="1" i="0" u="none" strike="noStrike" kern="1200" cap="none" spc="0" normalizeH="0" baseline="0" noProof="0" dirty="0">
                <a:ln>
                  <a:noFill/>
                </a:ln>
                <a:solidFill>
                  <a:srgbClr val="002060"/>
                </a:solidFill>
                <a:effectLst/>
                <a:uLnTx/>
                <a:uFillTx/>
                <a:latin typeface="Calibri"/>
                <a:ea typeface="+mn-ea"/>
                <a:cs typeface="+mn-cs"/>
              </a:rPr>
              <a:t>in un </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forte richiamo: </a:t>
            </a:r>
            <a:r>
              <a:rPr kumimoji="0" lang="it-IT" sz="2400" b="1" i="0" u="none" strike="noStrike" kern="1200" cap="none" spc="0" normalizeH="0" baseline="0" noProof="0" dirty="0">
                <a:ln>
                  <a:noFill/>
                </a:ln>
                <a:solidFill>
                  <a:srgbClr val="002060"/>
                </a:solidFill>
                <a:effectLst/>
                <a:uLnTx/>
                <a:uFillTx/>
                <a:latin typeface="Calibri"/>
                <a:ea typeface="+mn-ea"/>
                <a:cs typeface="+mn-cs"/>
              </a:rPr>
              <a:t>non si può scappare da lei </a:t>
            </a:r>
            <a:r>
              <a:rPr kumimoji="0" lang="it-IT" sz="2400" b="1" i="0" u="none" strike="noStrike" kern="1200" cap="none" spc="0" normalizeH="0" baseline="0" noProof="0" dirty="0" smtClean="0">
                <a:ln>
                  <a:noFill/>
                </a:ln>
                <a:solidFill>
                  <a:srgbClr val="002060"/>
                </a:solidFill>
                <a:effectLst/>
                <a:uLnTx/>
                <a:uFillTx/>
                <a:latin typeface="Calibri"/>
                <a:ea typeface="+mn-ea"/>
                <a:cs typeface="+mn-cs"/>
              </a:rPr>
              <a:t>che sempre ci raggiunge.</a:t>
            </a:r>
            <a:endParaRPr kumimoji="0" lang="it-IT"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CasellaDiTesto 3"/>
          <p:cNvSpPr txBox="1"/>
          <p:nvPr/>
        </p:nvSpPr>
        <p:spPr>
          <a:xfrm>
            <a:off x="3617843" y="304800"/>
            <a:ext cx="5307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Jean-Léon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Gérôme</a:t>
            </a:r>
            <a:r>
              <a:rPr kumimoji="0" lang="it-IT" sz="1800" b="1" i="0" u="none" strike="noStrike" kern="1200" cap="none" spc="0" normalizeH="0" baseline="0" noProof="0" dirty="0">
                <a:ln>
                  <a:noFill/>
                </a:ln>
                <a:solidFill>
                  <a:prstClr val="black"/>
                </a:solidFill>
                <a:effectLst/>
                <a:uLnTx/>
                <a:uFillTx/>
                <a:latin typeface="Calibri"/>
                <a:ea typeface="+mn-ea"/>
                <a:cs typeface="+mn-cs"/>
              </a:rPr>
              <a:t> - La verità </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che esce </a:t>
            </a:r>
            <a:r>
              <a:rPr kumimoji="0" lang="it-IT" sz="1800" b="1" i="0" u="none" strike="noStrike" kern="1200" cap="none" spc="0" normalizeH="0" baseline="0" noProof="0" dirty="0">
                <a:ln>
                  <a:noFill/>
                </a:ln>
                <a:solidFill>
                  <a:prstClr val="black"/>
                </a:solidFill>
                <a:effectLst/>
                <a:uLnTx/>
                <a:uFillTx/>
                <a:latin typeface="Calibri"/>
                <a:ea typeface="+mn-ea"/>
                <a:cs typeface="+mn-cs"/>
              </a:rPr>
              <a:t>dal </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pozzo, 1896</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4" descr="Risultati immagini per la verità che esce dal pozzo">
            <a:hlinkClick r:id="rId2"/>
          </p:cNvPr>
          <p:cNvSpPr>
            <a:spLocks noChangeAspect="1" noChangeArrowheads="1"/>
          </p:cNvSpPr>
          <p:nvPr/>
        </p:nvSpPr>
        <p:spPr bwMode="auto">
          <a:xfrm>
            <a:off x="920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434" name="Picture 2" descr="Risultati immagini per Jean-Léon Gérôme - La verità che esce dal pozzo">
            <a:hlinkClick r:id="rId3"/>
          </p:cNvPr>
          <p:cNvPicPr>
            <a:picLocks noChangeAspect="1" noChangeArrowheads="1"/>
          </p:cNvPicPr>
          <p:nvPr/>
        </p:nvPicPr>
        <p:blipFill>
          <a:blip r:embed="rId4" cstate="print">
            <a:lum bright="10000"/>
          </a:blip>
          <a:srcRect/>
          <a:stretch>
            <a:fillRect/>
          </a:stretch>
        </p:blipFill>
        <p:spPr bwMode="auto">
          <a:xfrm>
            <a:off x="240180" y="417400"/>
            <a:ext cx="3287805" cy="4163564"/>
          </a:xfrm>
          <a:prstGeom prst="rect">
            <a:avLst/>
          </a:prstGeom>
          <a:noFill/>
        </p:spPr>
      </p:pic>
    </p:spTree>
    <p:extLst>
      <p:ext uri="{BB962C8B-B14F-4D97-AF65-F5344CB8AC3E}">
        <p14:creationId xmlns:p14="http://schemas.microsoft.com/office/powerpoint/2010/main" val="253615993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CasellaDiTesto 1"/>
          <p:cNvSpPr txBox="1"/>
          <p:nvPr/>
        </p:nvSpPr>
        <p:spPr>
          <a:xfrm>
            <a:off x="396875" y="1108575"/>
            <a:ext cx="8136835" cy="2862322"/>
          </a:xfrm>
          <a:prstGeom prst="rect">
            <a:avLst/>
          </a:prstGeom>
          <a:noFill/>
          <a:ln w="19050">
            <a:solidFill>
              <a:schemeClr val="tx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Secondo MAX WEBER, dobbiamo distinguere: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ETICA DEI PRINCÌPI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segue principi assoluti, a prescindere dalle conseguenze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a cui essi conducono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ETICA DELLA RESPONSABILITÀ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bada al rapporto mezzi/fini e alle conseguenze;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senza assumere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princìpi</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assoluti, l’etica della responsabilità agisce tenendo sempre presenti le conseguenza del suo agire</a:t>
            </a:r>
          </a:p>
        </p:txBody>
      </p:sp>
      <p:sp>
        <p:nvSpPr>
          <p:cNvPr id="1027" name="AutoShape 3" descr="Risultati immagini per max weber">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9" name="Picture 5" descr="Risultati immagini per max weber">
            <a:hlinkClick r:id="rId3"/>
          </p:cNvPr>
          <p:cNvPicPr>
            <a:picLocks noChangeAspect="1" noChangeArrowheads="1"/>
          </p:cNvPicPr>
          <p:nvPr/>
        </p:nvPicPr>
        <p:blipFill>
          <a:blip r:embed="rId4" cstate="print"/>
          <a:srcRect/>
          <a:stretch>
            <a:fillRect/>
          </a:stretch>
        </p:blipFill>
        <p:spPr bwMode="auto">
          <a:xfrm>
            <a:off x="6745357" y="0"/>
            <a:ext cx="2398643" cy="3168646"/>
          </a:xfrm>
          <a:prstGeom prst="rect">
            <a:avLst/>
          </a:prstGeom>
          <a:noFill/>
        </p:spPr>
      </p:pic>
      <p:sp>
        <p:nvSpPr>
          <p:cNvPr id="5" name="Rettangolo 4"/>
          <p:cNvSpPr/>
          <p:nvPr/>
        </p:nvSpPr>
        <p:spPr>
          <a:xfrm>
            <a:off x="941294" y="4312024"/>
            <a:ext cx="7100047" cy="216945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white"/>
                </a:solidFill>
                <a:effectLst/>
                <a:uLnTx/>
                <a:uFillTx/>
                <a:latin typeface="Calibri"/>
                <a:ea typeface="+mn-ea"/>
                <a:cs typeface="+mn-cs"/>
              </a:rPr>
              <a:t>E’ quindi auspicabile una MEDICINA LEGALE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white"/>
                </a:solidFill>
                <a:effectLst/>
                <a:uLnTx/>
                <a:uFillTx/>
                <a:latin typeface="Calibri"/>
                <a:ea typeface="+mn-ea"/>
                <a:cs typeface="+mn-cs"/>
              </a:rPr>
              <a:t>che parta da </a:t>
            </a:r>
            <a:r>
              <a:rPr kumimoji="0" lang="it-IT" sz="2800" b="0" i="0" u="sng" strike="noStrike" kern="1200" cap="none" spc="0" normalizeH="0" baseline="0" noProof="0" dirty="0" smtClean="0">
                <a:ln>
                  <a:noFill/>
                </a:ln>
                <a:solidFill>
                  <a:prstClr val="white"/>
                </a:solidFill>
                <a:effectLst/>
                <a:uLnTx/>
                <a:uFillTx/>
                <a:latin typeface="Calibri"/>
                <a:ea typeface="+mn-ea"/>
                <a:cs typeface="+mn-cs"/>
              </a:rPr>
              <a:t>forti </a:t>
            </a:r>
            <a:r>
              <a:rPr kumimoji="0" lang="it-IT" sz="2800" b="0" i="0" u="sng" strike="noStrike" kern="1200" cap="none" spc="0" normalizeH="0" baseline="0" noProof="0" dirty="0" err="1" smtClean="0">
                <a:ln>
                  <a:noFill/>
                </a:ln>
                <a:solidFill>
                  <a:prstClr val="white"/>
                </a:solidFill>
                <a:effectLst/>
                <a:uLnTx/>
                <a:uFillTx/>
                <a:latin typeface="Calibri"/>
                <a:ea typeface="+mn-ea"/>
                <a:cs typeface="+mn-cs"/>
              </a:rPr>
              <a:t>princìpi</a:t>
            </a:r>
            <a:r>
              <a:rPr kumimoji="0" lang="it-IT" sz="2800" b="0" i="0" u="none" strike="noStrike" kern="120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white"/>
                </a:solidFill>
                <a:effectLst/>
                <a:uLnTx/>
                <a:uFillTx/>
                <a:latin typeface="Calibri"/>
                <a:ea typeface="+mn-ea"/>
                <a:cs typeface="+mn-cs"/>
              </a:rPr>
              <a:t>ed approdi ad </a:t>
            </a:r>
            <a:r>
              <a:rPr kumimoji="0" lang="it-IT" sz="2800" b="0" i="0" u="sng" strike="noStrike" kern="1200" cap="none" spc="0" normalizeH="0" baseline="0" noProof="0" dirty="0" smtClean="0">
                <a:ln>
                  <a:noFill/>
                </a:ln>
                <a:solidFill>
                  <a:prstClr val="white"/>
                </a:solidFill>
                <a:effectLst/>
                <a:uLnTx/>
                <a:uFillTx/>
                <a:latin typeface="Calibri"/>
                <a:ea typeface="+mn-ea"/>
                <a:cs typeface="+mn-cs"/>
              </a:rPr>
              <a:t>un’etica responsabilità</a:t>
            </a:r>
            <a:r>
              <a:rPr kumimoji="0" lang="it-IT" sz="2800" b="0" i="0" u="none" strike="noStrike" kern="1200" cap="none" spc="0" normalizeH="0" baseline="0" noProof="0" dirty="0" smtClean="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white"/>
                </a:solidFill>
                <a:effectLst/>
                <a:uLnTx/>
                <a:uFillTx/>
                <a:latin typeface="Calibri"/>
                <a:ea typeface="+mn-ea"/>
                <a:cs typeface="+mn-cs"/>
              </a:rPr>
              <a:t>del suo operato !</a:t>
            </a:r>
            <a:endParaRPr kumimoji="0" lang="it-IT"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57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3344" y="785663"/>
            <a:ext cx="5799681" cy="17081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srgbClr val="1F497D"/>
                </a:solidFill>
                <a:effectLst/>
                <a:uLnTx/>
                <a:uFillTx/>
                <a:latin typeface="Calibri"/>
                <a:ea typeface="+mn-ea"/>
                <a:cs typeface="+mn-cs"/>
              </a:rPr>
              <a:t>Art. 21 </a:t>
            </a:r>
            <a:r>
              <a:rPr kumimoji="0" lang="it-IT" sz="2100" b="0" i="0" u="none" strike="noStrike" kern="1200" cap="none" spc="0" normalizeH="0" baseline="0" noProof="0" dirty="0" smtClean="0">
                <a:ln>
                  <a:noFill/>
                </a:ln>
                <a:solidFill>
                  <a:srgbClr val="1F497D"/>
                </a:solidFill>
                <a:effectLst/>
                <a:uLnTx/>
                <a:uFillTx/>
                <a:latin typeface="Calibri"/>
                <a:ea typeface="+mn-ea"/>
                <a:cs typeface="+mn-cs"/>
              </a:rPr>
              <a:t>- </a:t>
            </a:r>
            <a:r>
              <a:rPr kumimoji="0" lang="it-IT" sz="2100" b="0" i="0" u="none" strike="noStrike" kern="1200" cap="none" spc="0" normalizeH="0" baseline="0" noProof="0" dirty="0">
                <a:ln>
                  <a:noFill/>
                </a:ln>
                <a:solidFill>
                  <a:srgbClr val="1F497D"/>
                </a:solidFill>
                <a:effectLst/>
                <a:uLnTx/>
                <a:uFillTx/>
                <a:latin typeface="Calibri"/>
                <a:ea typeface="+mn-ea"/>
                <a:cs typeface="+mn-cs"/>
              </a:rPr>
              <a:t>Competenza </a:t>
            </a:r>
            <a:r>
              <a:rPr kumimoji="0" lang="it-IT" sz="2100" b="0" i="0" u="none" strike="noStrike" kern="1200" cap="none" spc="0" normalizeH="0" baseline="0" noProof="0" dirty="0" smtClean="0">
                <a:ln>
                  <a:noFill/>
                </a:ln>
                <a:solidFill>
                  <a:srgbClr val="1F497D"/>
                </a:solidFill>
                <a:effectLst/>
                <a:uLnTx/>
                <a:uFillTx/>
                <a:latin typeface="Calibri"/>
                <a:ea typeface="+mn-ea"/>
                <a:cs typeface="+mn-cs"/>
              </a:rPr>
              <a:t>professionale.-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smtClean="0">
                <a:ln>
                  <a:noFill/>
                </a:ln>
                <a:solidFill>
                  <a:srgbClr val="1F497D"/>
                </a:solidFill>
                <a:effectLst/>
                <a:uLnTx/>
                <a:uFillTx/>
                <a:latin typeface="Calibri"/>
                <a:ea typeface="+mn-ea"/>
                <a:cs typeface="+mn-cs"/>
              </a:rPr>
              <a:t>Il </a:t>
            </a:r>
            <a:r>
              <a:rPr kumimoji="0" lang="it-IT" sz="2100" b="0" i="0" u="none" strike="noStrike" kern="1200" cap="none" spc="0" normalizeH="0" baseline="0" noProof="0" dirty="0">
                <a:ln>
                  <a:noFill/>
                </a:ln>
                <a:solidFill>
                  <a:srgbClr val="1F497D"/>
                </a:solidFill>
                <a:effectLst/>
                <a:uLnTx/>
                <a:uFillTx/>
                <a:latin typeface="Calibri"/>
                <a:ea typeface="+mn-ea"/>
                <a:cs typeface="+mn-cs"/>
              </a:rPr>
              <a:t>medico garantisce impegno e competenze nelle attività riservate alla professione di appartenenza, </a:t>
            </a:r>
            <a:endParaRPr kumimoji="0" lang="it-IT" sz="2100" b="0" i="0" u="none" strike="noStrike" kern="1200" cap="none" spc="0" normalizeH="0" baseline="0" noProof="0" dirty="0" smtClean="0">
              <a:ln>
                <a:noFill/>
              </a:ln>
              <a:solidFill>
                <a:srgbClr val="1F497D"/>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100" b="0" i="0" u="sng" strike="noStrike" kern="1200" cap="none" spc="0" normalizeH="0" baseline="0" noProof="0" dirty="0" smtClean="0">
                <a:ln>
                  <a:noFill/>
                </a:ln>
                <a:solidFill>
                  <a:srgbClr val="1F497D"/>
                </a:solidFill>
                <a:effectLst/>
                <a:uLnTx/>
                <a:uFillTx/>
                <a:latin typeface="Calibri"/>
                <a:ea typeface="+mn-ea"/>
                <a:cs typeface="+mn-cs"/>
              </a:rPr>
              <a:t>non </a:t>
            </a:r>
            <a:r>
              <a:rPr kumimoji="0" lang="it-IT" sz="2100" b="0" i="0" u="sng" strike="noStrike" kern="1200" cap="none" spc="0" normalizeH="0" baseline="0" noProof="0" dirty="0">
                <a:ln>
                  <a:noFill/>
                </a:ln>
                <a:solidFill>
                  <a:srgbClr val="1F497D"/>
                </a:solidFill>
                <a:effectLst/>
                <a:uLnTx/>
                <a:uFillTx/>
                <a:latin typeface="Calibri"/>
                <a:ea typeface="+mn-ea"/>
                <a:cs typeface="+mn-cs"/>
              </a:rPr>
              <a:t>assumendo compiti che non sia in grado di soddisfare </a:t>
            </a:r>
            <a:r>
              <a:rPr kumimoji="0" lang="it-IT" sz="2100" b="0" i="0" u="none" strike="noStrike" kern="1200" cap="none" spc="0" normalizeH="0" baseline="0" noProof="0" dirty="0" smtClean="0">
                <a:ln>
                  <a:noFill/>
                </a:ln>
                <a:solidFill>
                  <a:srgbClr val="1F497D"/>
                </a:solidFill>
                <a:effectLst/>
                <a:uLnTx/>
                <a:uFillTx/>
                <a:latin typeface="Calibri"/>
                <a:ea typeface="+mn-ea"/>
                <a:cs typeface="+mn-cs"/>
              </a:rPr>
              <a:t>o che non sia legittimato a svolgere. </a:t>
            </a:r>
            <a:endParaRPr kumimoji="0" lang="it-IT" sz="210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CasellaDiTesto 2"/>
          <p:cNvSpPr txBox="1"/>
          <p:nvPr/>
        </p:nvSpPr>
        <p:spPr>
          <a:xfrm>
            <a:off x="428151" y="2707336"/>
            <a:ext cx="660435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srgbClr val="1F497D"/>
                </a:solidFill>
                <a:effectLst/>
                <a:uLnTx/>
                <a:uFillTx/>
                <a:latin typeface="Calibri"/>
                <a:ea typeface="+mn-ea"/>
                <a:cs typeface="+mn-cs"/>
              </a:rPr>
              <a:t>Art. 62 </a:t>
            </a:r>
            <a:r>
              <a:rPr kumimoji="0" lang="it-IT" sz="2100" b="0" i="0" u="none" strike="noStrike" kern="1200" cap="none" spc="0" normalizeH="0" baseline="0" noProof="0" dirty="0" smtClean="0">
                <a:ln>
                  <a:noFill/>
                </a:ln>
                <a:solidFill>
                  <a:srgbClr val="1F497D"/>
                </a:solidFill>
                <a:effectLst/>
                <a:uLnTx/>
                <a:uFillTx/>
                <a:latin typeface="Calibri"/>
                <a:ea typeface="+mn-ea"/>
                <a:cs typeface="+mn-cs"/>
              </a:rPr>
              <a:t>- Attività medico-legale.-</a:t>
            </a:r>
            <a:endParaRPr kumimoji="0" lang="it-IT" sz="21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smtClean="0">
                <a:ln>
                  <a:noFill/>
                </a:ln>
                <a:solidFill>
                  <a:srgbClr val="1F497D"/>
                </a:solidFill>
                <a:effectLst/>
                <a:uLnTx/>
                <a:uFillTx/>
                <a:latin typeface="Calibri"/>
                <a:ea typeface="+mn-ea"/>
                <a:cs typeface="+mn-cs"/>
              </a:rPr>
              <a:t>L’attività </a:t>
            </a:r>
            <a:r>
              <a:rPr kumimoji="0" lang="it-IT" sz="2100" b="0" i="0" u="none" strike="noStrike" kern="1200" cap="none" spc="0" normalizeH="0" baseline="0" noProof="0" dirty="0">
                <a:ln>
                  <a:noFill/>
                </a:ln>
                <a:solidFill>
                  <a:srgbClr val="1F497D"/>
                </a:solidFill>
                <a:effectLst/>
                <a:uLnTx/>
                <a:uFillTx/>
                <a:latin typeface="Calibri"/>
                <a:ea typeface="+mn-ea"/>
                <a:cs typeface="+mn-cs"/>
              </a:rPr>
              <a:t>medico-legale, qualunque sia la posizione di garanzia nella quale viene esercitata, deve evitare situazioni di conflitto di interesse ed </a:t>
            </a:r>
            <a:r>
              <a:rPr kumimoji="0" lang="it-IT" sz="2100" b="0" i="0" u="sng" strike="noStrike" kern="1200" cap="none" spc="0" normalizeH="0" baseline="0" noProof="0" dirty="0">
                <a:ln>
                  <a:noFill/>
                </a:ln>
                <a:solidFill>
                  <a:srgbClr val="1F497D"/>
                </a:solidFill>
                <a:effectLst/>
                <a:uLnTx/>
                <a:uFillTx/>
                <a:latin typeface="Calibri"/>
                <a:ea typeface="+mn-ea"/>
                <a:cs typeface="+mn-cs"/>
              </a:rPr>
              <a:t>è subordinata all’effettivo possesso delle specifiche competenze </a:t>
            </a:r>
            <a:endParaRPr kumimoji="0" lang="it-IT" sz="2100" b="0" i="0" u="sng" strike="noStrike" kern="1200" cap="none" spc="0" normalizeH="0" baseline="0" noProof="0" dirty="0" smtClean="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100" b="0" i="0" u="sng" strike="noStrike" kern="1200" cap="none" spc="0" normalizeH="0" baseline="0" noProof="0" dirty="0" smtClean="0">
                <a:ln>
                  <a:noFill/>
                </a:ln>
                <a:solidFill>
                  <a:srgbClr val="1F497D"/>
                </a:solidFill>
                <a:effectLst/>
                <a:uLnTx/>
                <a:uFillTx/>
                <a:latin typeface="Calibri"/>
                <a:ea typeface="+mn-ea"/>
                <a:cs typeface="+mn-cs"/>
              </a:rPr>
              <a:t>richieste </a:t>
            </a:r>
            <a:r>
              <a:rPr kumimoji="0" lang="it-IT" sz="2100" b="0" i="0" u="sng" strike="noStrike" kern="1200" cap="none" spc="0" normalizeH="0" baseline="0" noProof="0" dirty="0">
                <a:ln>
                  <a:noFill/>
                </a:ln>
                <a:solidFill>
                  <a:srgbClr val="1F497D"/>
                </a:solidFill>
                <a:effectLst/>
                <a:uLnTx/>
                <a:uFillTx/>
                <a:latin typeface="Calibri"/>
                <a:ea typeface="+mn-ea"/>
                <a:cs typeface="+mn-cs"/>
              </a:rPr>
              <a:t>dal </a:t>
            </a:r>
            <a:r>
              <a:rPr kumimoji="0" lang="it-IT" sz="2100" b="0" i="0" u="sng" strike="noStrike" kern="1200" cap="none" spc="0" normalizeH="0" baseline="0" noProof="0" dirty="0" err="1" smtClean="0">
                <a:ln>
                  <a:noFill/>
                </a:ln>
                <a:solidFill>
                  <a:srgbClr val="1F497D"/>
                </a:solidFill>
                <a:effectLst/>
                <a:uLnTx/>
                <a:uFillTx/>
                <a:latin typeface="Calibri"/>
                <a:ea typeface="+mn-ea"/>
                <a:cs typeface="+mn-cs"/>
              </a:rPr>
              <a:t>caso</a:t>
            </a:r>
            <a:r>
              <a:rPr kumimoji="0" lang="it-IT" sz="2100" b="0" i="0" u="none" strike="noStrike" kern="1200" cap="none" spc="0" normalizeH="0" baseline="0" noProof="0" dirty="0" err="1" smtClean="0">
                <a:ln>
                  <a:noFill/>
                </a:ln>
                <a:solidFill>
                  <a:srgbClr val="1F497D"/>
                </a:solidFill>
                <a:effectLst/>
                <a:uLnTx/>
                <a:uFillTx/>
                <a:latin typeface="Calibri"/>
                <a:ea typeface="+mn-ea"/>
                <a:cs typeface="+mn-cs"/>
              </a:rPr>
              <a:t>…</a:t>
            </a:r>
            <a:endParaRPr kumimoji="0" lang="it-IT" sz="21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51202" name="Picture 2" descr="Risultati immagini per fnomceo">
            <a:hlinkClick r:id="rId2"/>
          </p:cNvPr>
          <p:cNvPicPr>
            <a:picLocks noChangeAspect="1" noChangeArrowheads="1"/>
          </p:cNvPicPr>
          <p:nvPr/>
        </p:nvPicPr>
        <p:blipFill>
          <a:blip r:embed="rId3" cstate="print"/>
          <a:srcRect/>
          <a:stretch>
            <a:fillRect/>
          </a:stretch>
        </p:blipFill>
        <p:spPr bwMode="auto">
          <a:xfrm>
            <a:off x="6083011" y="4897136"/>
            <a:ext cx="2339023" cy="1871218"/>
          </a:xfrm>
          <a:prstGeom prst="rect">
            <a:avLst/>
          </a:prstGeom>
          <a:noFill/>
        </p:spPr>
      </p:pic>
      <p:pic>
        <p:nvPicPr>
          <p:cNvPr id="51204" name="Picture 4" descr="Risultati immagini per codice deontologia medica">
            <a:hlinkClick r:id="rId4"/>
          </p:cNvPr>
          <p:cNvPicPr>
            <a:picLocks noChangeAspect="1" noChangeArrowheads="1"/>
          </p:cNvPicPr>
          <p:nvPr/>
        </p:nvPicPr>
        <p:blipFill>
          <a:blip r:embed="rId5" cstate="print"/>
          <a:srcRect/>
          <a:stretch>
            <a:fillRect/>
          </a:stretch>
        </p:blipFill>
        <p:spPr bwMode="auto">
          <a:xfrm>
            <a:off x="275844" y="359663"/>
            <a:ext cx="2857500" cy="2143125"/>
          </a:xfrm>
          <a:prstGeom prst="rect">
            <a:avLst/>
          </a:prstGeom>
          <a:noFill/>
        </p:spPr>
      </p:pic>
      <p:sp>
        <p:nvSpPr>
          <p:cNvPr id="6" name="Ovale 5"/>
          <p:cNvSpPr/>
          <p:nvPr/>
        </p:nvSpPr>
        <p:spPr>
          <a:xfrm>
            <a:off x="1918461" y="4810381"/>
            <a:ext cx="4482353" cy="1868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sellaDiTesto 6"/>
          <p:cNvSpPr txBox="1"/>
          <p:nvPr/>
        </p:nvSpPr>
        <p:spPr>
          <a:xfrm>
            <a:off x="2859741" y="5250193"/>
            <a:ext cx="259976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Responsabilità disciplinare</a:t>
            </a:r>
            <a:endParaRPr kumimoji="0" lang="it-IT" sz="2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Connettore 4 8"/>
          <p:cNvCxnSpPr/>
          <p:nvPr/>
        </p:nvCxnSpPr>
        <p:spPr>
          <a:xfrm rot="5400000">
            <a:off x="4968834" y="3818213"/>
            <a:ext cx="2756370" cy="107590"/>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6106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040186" y="144088"/>
            <a:ext cx="6739345" cy="52322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660033"/>
                </a:solidFill>
                <a:effectLst/>
                <a:uLnTx/>
                <a:uFillTx/>
                <a:latin typeface="Bookman Old Style" pitchFamily="18" charset="0"/>
                <a:ea typeface="+mn-ea"/>
                <a:cs typeface="+mn-cs"/>
              </a:rPr>
              <a:t>Responsabilità Consulente Tecnico</a:t>
            </a:r>
            <a:endParaRPr kumimoji="0" lang="it-IT" sz="2800" b="1" i="0" u="none" strike="noStrike" kern="1200" cap="none" spc="0" normalizeH="0" baseline="0" noProof="0" dirty="0">
              <a:ln>
                <a:noFill/>
              </a:ln>
              <a:solidFill>
                <a:srgbClr val="660033"/>
              </a:solidFill>
              <a:effectLst/>
              <a:uLnTx/>
              <a:uFillTx/>
              <a:latin typeface="Bookman Old Style" pitchFamily="18" charset="0"/>
              <a:ea typeface="+mn-ea"/>
              <a:cs typeface="+mn-cs"/>
            </a:endParaRPr>
          </a:p>
        </p:txBody>
      </p:sp>
      <p:sp>
        <p:nvSpPr>
          <p:cNvPr id="61444" name="Text Box 4"/>
          <p:cNvSpPr txBox="1">
            <a:spLocks noChangeArrowheads="1"/>
          </p:cNvSpPr>
          <p:nvPr/>
        </p:nvSpPr>
        <p:spPr bwMode="auto">
          <a:xfrm>
            <a:off x="349624" y="747993"/>
            <a:ext cx="5791200" cy="584775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1" u="none" strike="noStrike" kern="1200" cap="none" spc="0" normalizeH="0" baseline="0" noProof="0" dirty="0">
                <a:ln>
                  <a:noFill/>
                </a:ln>
                <a:solidFill>
                  <a:srgbClr val="0000FF"/>
                </a:solidFill>
                <a:effectLst/>
                <a:uLnTx/>
                <a:uFillTx/>
                <a:latin typeface="Bookman Old Style" pitchFamily="18" charset="0"/>
                <a:ea typeface="+mn-ea"/>
                <a:cs typeface="+mn-cs"/>
              </a:rPr>
              <a:t>Art. 64 (Responsabilità del consulente) </a:t>
            </a:r>
            <a:r>
              <a:rPr kumimoji="0" lang="it-IT" sz="2200" b="1" i="1" u="none" strike="noStrike" kern="1200" cap="none" spc="0" normalizeH="0" baseline="0" noProof="0" dirty="0" err="1">
                <a:ln>
                  <a:noFill/>
                </a:ln>
                <a:solidFill>
                  <a:srgbClr val="0000FF"/>
                </a:solidFill>
                <a:effectLst/>
                <a:uLnTx/>
                <a:uFillTx/>
                <a:latin typeface="Bookman Old Style" pitchFamily="18" charset="0"/>
                <a:ea typeface="+mn-ea"/>
                <a:cs typeface="+mn-cs"/>
              </a:rPr>
              <a:t>c.p.c.</a:t>
            </a:r>
            <a:endParaRPr kumimoji="0" lang="it-IT" sz="2200" b="1" i="1" u="none" strike="noStrike" kern="1200" cap="none" spc="0" normalizeH="0" baseline="0" noProof="0" dirty="0">
              <a:ln>
                <a:noFill/>
              </a:ln>
              <a:solidFill>
                <a:srgbClr val="0000FF"/>
              </a:solidFill>
              <a:effectLst/>
              <a:uLnTx/>
              <a:uFillTx/>
              <a:latin typeface="Bookman Old Styl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200" b="0" i="1" u="none" strike="noStrike" kern="1200" cap="none" spc="0" normalizeH="0" baseline="0" noProof="0" dirty="0" smtClean="0">
              <a:ln>
                <a:noFill/>
              </a:ln>
              <a:solidFill>
                <a:srgbClr val="0000FF"/>
              </a:solidFill>
              <a:effectLst/>
              <a:uLnTx/>
              <a:uFillTx/>
              <a:latin typeface="Bookman Old Styl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smtClean="0">
                <a:ln>
                  <a:noFill/>
                </a:ln>
                <a:solidFill>
                  <a:srgbClr val="0000FF"/>
                </a:solidFill>
                <a:effectLst/>
                <a:uLnTx/>
                <a:uFillTx/>
                <a:latin typeface="Bookman Old Style" pitchFamily="18" charset="0"/>
                <a:ea typeface="+mn-ea"/>
                <a:cs typeface="+mn-cs"/>
              </a:rPr>
              <a:t>“</a:t>
            </a:r>
            <a:r>
              <a:rPr kumimoji="0" lang="it-IT" sz="2200" b="0" i="1" u="none" strike="noStrike" kern="1200" cap="none" spc="0" normalizeH="0" baseline="0" noProof="0" dirty="0">
                <a:ln>
                  <a:noFill/>
                </a:ln>
                <a:solidFill>
                  <a:srgbClr val="0000FF"/>
                </a:solidFill>
                <a:effectLst/>
                <a:uLnTx/>
                <a:uFillTx/>
                <a:latin typeface="Bookman Old Style" pitchFamily="18" charset="0"/>
                <a:ea typeface="+mn-ea"/>
                <a:cs typeface="+mn-cs"/>
              </a:rPr>
              <a:t>Si applicano al consulente tecnico le disposizioni del Codice penale relative ai periti (314 </a:t>
            </a:r>
            <a:r>
              <a:rPr kumimoji="0" lang="it-IT" sz="2200" b="0" i="1" u="none" strike="noStrike" kern="1200" cap="none" spc="0" normalizeH="0" baseline="0" noProof="0" dirty="0" smtClean="0">
                <a:ln>
                  <a:noFill/>
                </a:ln>
                <a:solidFill>
                  <a:srgbClr val="0000FF"/>
                </a:solidFill>
                <a:effectLst/>
                <a:uLnTx/>
                <a:uFillTx/>
                <a:latin typeface="Bookman Old Style" pitchFamily="18" charset="0"/>
                <a:ea typeface="+mn-ea"/>
                <a:cs typeface="+mn-cs"/>
              </a:rPr>
              <a:t>- peculato, 366 - rifiuto atti ufficio, </a:t>
            </a:r>
            <a:r>
              <a:rPr kumimoji="0" lang="it-IT" sz="2200" b="0" i="1" u="none" strike="noStrike" kern="1200" cap="none" spc="0" normalizeH="0" baseline="0" noProof="0" dirty="0">
                <a:ln>
                  <a:noFill/>
                </a:ln>
                <a:solidFill>
                  <a:srgbClr val="0000FF"/>
                </a:solidFill>
                <a:effectLst/>
                <a:uLnTx/>
                <a:uFillTx/>
                <a:latin typeface="Bookman Old Style" pitchFamily="18" charset="0"/>
                <a:ea typeface="+mn-ea"/>
                <a:cs typeface="+mn-cs"/>
              </a:rPr>
              <a:t>373 </a:t>
            </a:r>
            <a:r>
              <a:rPr kumimoji="0" lang="it-IT" sz="2200" b="0" i="1" u="none" strike="noStrike" kern="1200" cap="none" spc="0" normalizeH="0" baseline="0" noProof="0" dirty="0" smtClean="0">
                <a:ln>
                  <a:noFill/>
                </a:ln>
                <a:solidFill>
                  <a:srgbClr val="0000FF"/>
                </a:solidFill>
                <a:effectLst/>
                <a:uLnTx/>
                <a:uFillTx/>
                <a:latin typeface="Bookman Old Style" pitchFamily="18" charset="0"/>
                <a:ea typeface="+mn-ea"/>
                <a:cs typeface="+mn-cs"/>
              </a:rPr>
              <a:t>- falsa perizia, e seguenti).</a:t>
            </a:r>
            <a:endParaRPr kumimoji="0" lang="it-IT" sz="2200" b="0" i="1" u="none" strike="noStrike" kern="1200" cap="none" spc="0" normalizeH="0" baseline="0" noProof="0" dirty="0">
              <a:ln>
                <a:noFill/>
              </a:ln>
              <a:solidFill>
                <a:srgbClr val="0000FF"/>
              </a:solidFill>
              <a:effectLst/>
              <a:uLnTx/>
              <a:uFillTx/>
              <a:latin typeface="Bookman Old Styl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srgbClr val="0000FF"/>
                </a:solidFill>
                <a:effectLst/>
                <a:uLnTx/>
                <a:uFillTx/>
                <a:latin typeface="Bookman Old Style" pitchFamily="18" charset="0"/>
                <a:ea typeface="+mn-ea"/>
                <a:cs typeface="+mn-cs"/>
              </a:rPr>
              <a:t>In ogni caso, il consulente tecnico che incorre in colpa grave nell’esecuzione degli atti che gli sono richiesti</a:t>
            </a:r>
            <a:r>
              <a:rPr kumimoji="0" lang="it-IT" sz="2200" b="1" i="1" u="none" strike="noStrike" kern="1200" cap="none" spc="0" normalizeH="0" baseline="0" noProof="0" dirty="0">
                <a:ln>
                  <a:noFill/>
                </a:ln>
                <a:solidFill>
                  <a:srgbClr val="0000FF"/>
                </a:solidFill>
                <a:effectLst/>
                <a:uLnTx/>
                <a:uFillTx/>
                <a:latin typeface="Bookman Old Style" pitchFamily="18" charset="0"/>
                <a:ea typeface="+mn-ea"/>
                <a:cs typeface="+mn-cs"/>
              </a:rPr>
              <a:t>, è punito con l’arresto fino a un anno o con la ammenda fino a € 10.329. </a:t>
            </a:r>
            <a:endParaRPr kumimoji="0" lang="it-IT" sz="2200" b="1" i="1" u="none" strike="noStrike" kern="1200" cap="none" spc="0" normalizeH="0" baseline="0" noProof="0" dirty="0" smtClean="0">
              <a:ln>
                <a:noFill/>
              </a:ln>
              <a:solidFill>
                <a:srgbClr val="0000FF"/>
              </a:solidFill>
              <a:effectLst/>
              <a:uLnTx/>
              <a:uFillTx/>
              <a:latin typeface="Bookman Old Styl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Si </a:t>
            </a:r>
            <a:r>
              <a:rPr kumimoji="0" lang="it-IT" sz="2200" b="1" i="1" u="none" strike="noStrike" kern="1200" cap="none" spc="0" normalizeH="0" baseline="0" noProof="0" dirty="0">
                <a:ln>
                  <a:noFill/>
                </a:ln>
                <a:solidFill>
                  <a:srgbClr val="0000FF"/>
                </a:solidFill>
                <a:effectLst/>
                <a:uLnTx/>
                <a:uFillTx/>
                <a:latin typeface="Bookman Old Style" pitchFamily="18" charset="0"/>
                <a:ea typeface="+mn-ea"/>
                <a:cs typeface="+mn-cs"/>
              </a:rPr>
              <a:t>applica l'articolo 35 del codice </a:t>
            </a:r>
            <a:r>
              <a:rPr kumimoji="0" lang="it-IT" sz="22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penale (sospensione esercizio professionale).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1" u="none" strike="noStrike" kern="1200" cap="none" spc="0" normalizeH="0" baseline="0" noProof="0" dirty="0" smtClean="0">
                <a:ln>
                  <a:noFill/>
                </a:ln>
                <a:solidFill>
                  <a:srgbClr val="0000FF"/>
                </a:solidFill>
                <a:effectLst/>
                <a:uLnTx/>
                <a:uFillTx/>
                <a:latin typeface="Bookman Old Style" pitchFamily="18" charset="0"/>
                <a:ea typeface="+mn-ea"/>
                <a:cs typeface="+mn-cs"/>
              </a:rPr>
              <a:t>In </a:t>
            </a:r>
            <a:r>
              <a:rPr kumimoji="0" lang="it-IT" sz="2200" b="1" i="1" u="none" strike="noStrike" kern="1200" cap="none" spc="0" normalizeH="0" baseline="0" noProof="0" dirty="0">
                <a:ln>
                  <a:noFill/>
                </a:ln>
                <a:solidFill>
                  <a:srgbClr val="0000FF"/>
                </a:solidFill>
                <a:effectLst/>
                <a:uLnTx/>
                <a:uFillTx/>
                <a:latin typeface="Bookman Old Style" pitchFamily="18" charset="0"/>
                <a:ea typeface="+mn-ea"/>
                <a:cs typeface="+mn-cs"/>
              </a:rPr>
              <a:t>ogni caso </a:t>
            </a:r>
            <a:r>
              <a:rPr kumimoji="0" lang="it-IT" sz="2200" b="0" i="1" u="none" strike="noStrike" kern="1200" cap="none" spc="0" normalizeH="0" baseline="0" noProof="0" dirty="0">
                <a:ln>
                  <a:noFill/>
                </a:ln>
                <a:solidFill>
                  <a:srgbClr val="0000FF"/>
                </a:solidFill>
                <a:effectLst/>
                <a:uLnTx/>
                <a:uFillTx/>
                <a:latin typeface="Bookman Old Style" pitchFamily="18" charset="0"/>
                <a:ea typeface="+mn-ea"/>
                <a:cs typeface="+mn-cs"/>
              </a:rPr>
              <a:t>è dovuto il risarcimento dei danni causati alle parti</a:t>
            </a:r>
            <a:r>
              <a:rPr kumimoji="0" lang="it-IT" sz="2200" b="0" i="1" u="none" strike="noStrike" kern="1200" cap="none" spc="0" normalizeH="0" baseline="0" noProof="0" dirty="0" smtClean="0">
                <a:ln>
                  <a:noFill/>
                </a:ln>
                <a:solidFill>
                  <a:srgbClr val="0000FF"/>
                </a:solidFill>
                <a:effectLst/>
                <a:uLnTx/>
                <a:uFillTx/>
                <a:latin typeface="Bookman Old Style" pitchFamily="18" charset="0"/>
                <a:ea typeface="+mn-ea"/>
                <a:cs typeface="+mn-cs"/>
              </a:rPr>
              <a:t>”.</a:t>
            </a:r>
            <a:endParaRPr kumimoji="0" lang="it-IT" sz="2200" b="1" i="1" u="none" strike="noStrike" kern="1200" cap="none" spc="0" normalizeH="0" baseline="0" noProof="0" dirty="0">
              <a:ln>
                <a:noFill/>
              </a:ln>
              <a:solidFill>
                <a:srgbClr val="0000FF"/>
              </a:solidFill>
              <a:effectLst/>
              <a:uLnTx/>
              <a:uFillTx/>
              <a:latin typeface="Bookman Old Style" pitchFamily="18" charset="0"/>
              <a:ea typeface="+mn-ea"/>
              <a:cs typeface="+mn-cs"/>
            </a:endParaRPr>
          </a:p>
        </p:txBody>
      </p:sp>
      <p:pic>
        <p:nvPicPr>
          <p:cNvPr id="64514" name="Picture 2" descr="Risultati immagini per sanzioni">
            <a:hlinkClick r:id="rId2"/>
          </p:cNvPr>
          <p:cNvPicPr>
            <a:picLocks noChangeAspect="1" noChangeArrowheads="1"/>
          </p:cNvPicPr>
          <p:nvPr/>
        </p:nvPicPr>
        <p:blipFill>
          <a:blip r:embed="rId3" cstate="print"/>
          <a:srcRect/>
          <a:stretch>
            <a:fillRect/>
          </a:stretch>
        </p:blipFill>
        <p:spPr bwMode="auto">
          <a:xfrm>
            <a:off x="6426981" y="3692429"/>
            <a:ext cx="2125348" cy="3165571"/>
          </a:xfrm>
          <a:prstGeom prst="rect">
            <a:avLst/>
          </a:prstGeom>
          <a:noFill/>
        </p:spPr>
      </p:pic>
      <p:pic>
        <p:nvPicPr>
          <p:cNvPr id="64516" name="Picture 4" descr="Immagine correlata">
            <a:hlinkClick r:id="rId4"/>
          </p:cNvPr>
          <p:cNvPicPr>
            <a:picLocks noChangeAspect="1" noChangeArrowheads="1"/>
          </p:cNvPicPr>
          <p:nvPr/>
        </p:nvPicPr>
        <p:blipFill>
          <a:blip r:embed="rId5" cstate="print"/>
          <a:srcRect/>
          <a:stretch>
            <a:fillRect/>
          </a:stretch>
        </p:blipFill>
        <p:spPr bwMode="auto">
          <a:xfrm>
            <a:off x="6037051" y="846608"/>
            <a:ext cx="2113172" cy="2685489"/>
          </a:xfrm>
          <a:prstGeom prst="rect">
            <a:avLst/>
          </a:prstGeom>
          <a:noFill/>
        </p:spPr>
      </p:pic>
    </p:spTree>
    <p:extLst>
      <p:ext uri="{BB962C8B-B14F-4D97-AF65-F5344CB8AC3E}">
        <p14:creationId xmlns:p14="http://schemas.microsoft.com/office/powerpoint/2010/main" val="252169377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040186" y="144088"/>
            <a:ext cx="6739345" cy="52322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660033"/>
                </a:solidFill>
                <a:effectLst/>
                <a:uLnTx/>
                <a:uFillTx/>
                <a:latin typeface="Bookman Old Style" pitchFamily="18" charset="0"/>
                <a:ea typeface="+mn-ea"/>
                <a:cs typeface="+mn-cs"/>
              </a:rPr>
              <a:t>Responsabilità Consulente Tecnico</a:t>
            </a:r>
            <a:endParaRPr kumimoji="0" lang="it-IT" sz="2800" b="1" i="0" u="none" strike="noStrike" kern="1200" cap="none" spc="0" normalizeH="0" baseline="0" noProof="0" dirty="0">
              <a:ln>
                <a:noFill/>
              </a:ln>
              <a:solidFill>
                <a:srgbClr val="660033"/>
              </a:solidFill>
              <a:effectLst/>
              <a:uLnTx/>
              <a:uFillTx/>
              <a:latin typeface="Bookman Old Style" pitchFamily="18" charset="0"/>
              <a:ea typeface="+mn-ea"/>
              <a:cs typeface="+mn-cs"/>
            </a:endParaRPr>
          </a:p>
        </p:txBody>
      </p:sp>
      <p:sp>
        <p:nvSpPr>
          <p:cNvPr id="5" name="CasellaDiTesto 4"/>
          <p:cNvSpPr txBox="1"/>
          <p:nvPr/>
        </p:nvSpPr>
        <p:spPr>
          <a:xfrm>
            <a:off x="277905" y="1004047"/>
            <a:ext cx="862404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sng" strike="noStrike" kern="1200" cap="none" spc="0" normalizeH="0" baseline="0" noProof="0" dirty="0" smtClean="0">
                <a:ln>
                  <a:noFill/>
                </a:ln>
                <a:solidFill>
                  <a:prstClr val="black"/>
                </a:solidFill>
                <a:effectLst/>
                <a:uLnTx/>
                <a:uFillTx/>
                <a:latin typeface="Calibri"/>
                <a:ea typeface="+mn-ea"/>
                <a:cs typeface="+mn-cs"/>
              </a:rPr>
              <a:t>Sanzioni disciplinari (ALBO)</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 art. 70 norme attuazione </a:t>
            </a:r>
            <a:r>
              <a:rPr kumimoji="0" lang="it-IT" sz="2400" b="0" i="0" u="sng" strike="noStrike" kern="1200" cap="none" spc="0" normalizeH="0" baseline="0" noProof="0" dirty="0" err="1" smtClean="0">
                <a:ln>
                  <a:noFill/>
                </a:ln>
                <a:solidFill>
                  <a:prstClr val="black"/>
                </a:solidFill>
                <a:effectLst/>
                <a:uLnTx/>
                <a:uFillTx/>
                <a:latin typeface="Calibri"/>
                <a:ea typeface="+mn-ea"/>
                <a:cs typeface="+mn-cs"/>
              </a:rPr>
              <a:t>c.p.penale</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Agli iscritti nell’albo dei periti che non abbiano adempiuto agli obblighi derivanti dal conferimento dell’incarico possono essere applicate, su segnalazione del giudice procedente, le sanzioni dell’avvertimento, della sospensione dall’albo per un periodo non superiore ad un anno o della cancellazione</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Provvedimenti contemplati anche dalle disposizioni di attuazione del </a:t>
            </a:r>
            <a:r>
              <a:rPr kumimoji="0" lang="it-IT" sz="2400" b="0" i="0" u="sng" strike="noStrike" kern="1200" cap="none" spc="0" normalizeH="0" baseline="0" noProof="0" dirty="0" err="1" smtClean="0">
                <a:ln>
                  <a:noFill/>
                </a:ln>
                <a:solidFill>
                  <a:prstClr val="black"/>
                </a:solidFill>
                <a:effectLst/>
                <a:uLnTx/>
                <a:uFillTx/>
                <a:latin typeface="Calibri"/>
                <a:ea typeface="+mn-ea"/>
                <a:cs typeface="+mn-cs"/>
              </a:rPr>
              <a:t>c.p.civile</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 (artt. 19 e 20) nei confronti dei consulenti tecnici d’ufficio che “</a:t>
            </a:r>
            <a:r>
              <a:rPr kumimoji="0" lang="it-IT" sz="2400" b="0" i="1" u="none" strike="noStrike" kern="1200" cap="none" spc="0" normalizeH="0" baseline="0" noProof="0" dirty="0" smtClean="0">
                <a:ln>
                  <a:noFill/>
                </a:ln>
                <a:solidFill>
                  <a:prstClr val="black"/>
                </a:solidFill>
                <a:effectLst/>
                <a:uLnTx/>
                <a:uFillTx/>
                <a:latin typeface="Calibri"/>
                <a:ea typeface="+mn-ea"/>
                <a:cs typeface="+mn-cs"/>
              </a:rPr>
              <a:t>non hanno ottemperato agli obblighi derivanti dagli incarichi ricevuti</a:t>
            </a:r>
            <a:r>
              <a:rPr kumimoji="0" lang="it-IT" sz="24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362" name="Picture 2" descr="Risultati immagini per gogna">
            <a:hlinkClick r:id="rId2"/>
          </p:cNvPr>
          <p:cNvPicPr>
            <a:picLocks noChangeAspect="1" noChangeArrowheads="1"/>
          </p:cNvPicPr>
          <p:nvPr/>
        </p:nvPicPr>
        <p:blipFill>
          <a:blip r:embed="rId3" cstate="print"/>
          <a:srcRect/>
          <a:stretch>
            <a:fillRect/>
          </a:stretch>
        </p:blipFill>
        <p:spPr bwMode="auto">
          <a:xfrm>
            <a:off x="4589929" y="4464423"/>
            <a:ext cx="4267200" cy="2133601"/>
          </a:xfrm>
          <a:prstGeom prst="rect">
            <a:avLst/>
          </a:prstGeom>
          <a:noFill/>
        </p:spPr>
      </p:pic>
    </p:spTree>
    <p:extLst>
      <p:ext uri="{BB962C8B-B14F-4D97-AF65-F5344CB8AC3E}">
        <p14:creationId xmlns:p14="http://schemas.microsoft.com/office/powerpoint/2010/main" val="21211573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400" b="1" dirty="0" smtClean="0"/>
              <a:t>SCUOLA </a:t>
            </a:r>
            <a:r>
              <a:rPr lang="it-IT" sz="2400" b="1" dirty="0"/>
              <a:t>SUPERIORE DELLA MAGISTRATURA</a:t>
            </a:r>
            <a:r>
              <a:rPr lang="it-IT" sz="2400" dirty="0"/>
              <a:t/>
            </a:r>
            <a:br>
              <a:rPr lang="it-IT" sz="2400" dirty="0"/>
            </a:br>
            <a:r>
              <a:rPr lang="it-IT" sz="2400" b="1" dirty="0"/>
              <a:t>Struttura didattica territoriale </a:t>
            </a:r>
            <a:r>
              <a:rPr lang="it-IT" sz="2400" b="1" dirty="0" smtClean="0"/>
              <a:t>Corte </a:t>
            </a:r>
            <a:r>
              <a:rPr lang="it-IT" sz="2400" b="1" dirty="0"/>
              <a:t>di Appello di </a:t>
            </a:r>
            <a:r>
              <a:rPr lang="it-IT" sz="2400" b="1" dirty="0" smtClean="0"/>
              <a:t>Roma</a:t>
            </a:r>
            <a:r>
              <a:rPr lang="it-IT" sz="2400" dirty="0" smtClean="0"/>
              <a:t> </a:t>
            </a:r>
            <a:endParaRPr lang="it-IT" sz="2400" dirty="0"/>
          </a:p>
        </p:txBody>
      </p:sp>
      <p:sp>
        <p:nvSpPr>
          <p:cNvPr id="3" name="Segnaposto contenuto 2"/>
          <p:cNvSpPr>
            <a:spLocks noGrp="1"/>
          </p:cNvSpPr>
          <p:nvPr>
            <p:ph idx="1"/>
          </p:nvPr>
        </p:nvSpPr>
        <p:spPr/>
        <p:txBody>
          <a:bodyPr>
            <a:normAutofit fontScale="85000" lnSpcReduction="20000"/>
          </a:bodyPr>
          <a:lstStyle/>
          <a:p>
            <a:pPr marL="0" indent="0" algn="ctr">
              <a:buNone/>
            </a:pPr>
            <a:r>
              <a:rPr lang="it-IT" dirty="0" smtClean="0"/>
              <a:t>“Proprio </a:t>
            </a:r>
            <a:r>
              <a:rPr lang="it-IT" dirty="0"/>
              <a:t>per facilitare il lavoro dei giudici e per assicurare rotazione e trasparenza presso il Tribunale di Roma da ottobre 2011 è stato realizzato, in collaborazione con gli ordini professionali interessati, </a:t>
            </a:r>
            <a:r>
              <a:rPr lang="it-IT" u="sng" dirty="0"/>
              <a:t>l’albo informatico dei C.T.U.</a:t>
            </a:r>
            <a:r>
              <a:rPr lang="it-IT" dirty="0"/>
              <a:t>, denominato “</a:t>
            </a:r>
            <a:r>
              <a:rPr lang="it-IT" b="1" u="sng" dirty="0" err="1">
                <a:solidFill>
                  <a:srgbClr val="FF0000"/>
                </a:solidFill>
              </a:rPr>
              <a:t>MagCTU</a:t>
            </a:r>
            <a:r>
              <a:rPr lang="it-IT" dirty="0"/>
              <a:t>”, a disposizione di ogni magistrato sul suo computer e con tutte le informazioni professionali necessarie in ordine al consulente da scegliere, ivi compreso, ai fini della c.d. “rotazione”, il numero degli incarichi già conferiti, il tetto massimo di nomine ed un </a:t>
            </a:r>
            <a:r>
              <a:rPr lang="it-IT" u="sng" dirty="0"/>
              <a:t>sistema di “feedback” per valutare l’operato del consulente e portarlo a conoscenza degli altri giudici interessati alla sua nomina</a:t>
            </a:r>
            <a:r>
              <a:rPr lang="it-IT" dirty="0" smtClean="0"/>
              <a:t>.”</a:t>
            </a:r>
            <a:endParaRPr lang="it-IT" dirty="0"/>
          </a:p>
          <a:p>
            <a:endParaRPr lang="it-IT" dirty="0"/>
          </a:p>
        </p:txBody>
      </p:sp>
    </p:spTree>
    <p:extLst>
      <p:ext uri="{BB962C8B-B14F-4D97-AF65-F5344CB8AC3E}">
        <p14:creationId xmlns:p14="http://schemas.microsoft.com/office/powerpoint/2010/main" val="386467551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1694" y="788894"/>
            <a:ext cx="8462682" cy="5863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smtClean="0">
                <a:ln>
                  <a:noFill/>
                </a:ln>
                <a:solidFill>
                  <a:prstClr val="black"/>
                </a:solidFill>
                <a:effectLst/>
                <a:uLnTx/>
                <a:uFillTx/>
                <a:latin typeface="Calibri"/>
                <a:ea typeface="+mn-ea"/>
                <a:cs typeface="+mn-cs"/>
              </a:rPr>
              <a:t>Anche per il medico legale vi è obbligatorietà dei mezzi e non del risultato, spesso (anche se non solo) rappresentato da un beneficio economico.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Responsabilità professionale = </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danno</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al proprio committente x </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colpa generica</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(negligenza, imprudenza, imperizia) e/o </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colpa specifica</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(inosservanza di leggi, regolamenti, ordini o 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1" u="sng" strike="noStrike" kern="1200" cap="none" spc="0" normalizeH="0" baseline="0" noProof="0" dirty="0" smtClean="0">
                <a:ln>
                  <a:noFill/>
                </a:ln>
                <a:solidFill>
                  <a:prstClr val="black"/>
                </a:solidFill>
                <a:effectLst/>
                <a:uLnTx/>
                <a:uFillTx/>
                <a:latin typeface="Calibri"/>
                <a:ea typeface="+mn-ea"/>
                <a:cs typeface="+mn-cs"/>
              </a:rPr>
              <a:t>colpa generica</a:t>
            </a:r>
            <a:r>
              <a:rPr kumimoji="0" lang="it-IT" sz="1900" b="1" i="1" u="none" strike="noStrike" kern="1200" cap="none" spc="0" normalizeH="0" baseline="0" noProof="0" dirty="0" smtClean="0">
                <a:ln>
                  <a:noFill/>
                </a:ln>
                <a:solidFill>
                  <a:prstClr val="black"/>
                </a:solidFill>
                <a:effectLst/>
                <a:uLnTx/>
                <a:uFillTx/>
                <a:latin typeface="Calibri"/>
                <a:ea typeface="+mn-ea"/>
                <a:cs typeface="+mn-cs"/>
              </a:rPr>
              <a:t> (linee guida e buone pratiche)</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a:t>
            </a:r>
            <a:endParaRPr kumimoji="0" lang="it-IT" sz="1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0" i="0" u="sng" strike="noStrike" kern="1200" cap="none" spc="0" normalizeH="0" baseline="0" noProof="0" dirty="0" smtClean="0">
                <a:ln>
                  <a:noFill/>
                </a:ln>
                <a:solidFill>
                  <a:prstClr val="black"/>
                </a:solidFill>
                <a:effectLst/>
                <a:uLnTx/>
                <a:uFillTx/>
                <a:latin typeface="Calibri"/>
                <a:ea typeface="+mn-ea"/>
                <a:cs typeface="+mn-cs"/>
              </a:rPr>
              <a:t>imperizia</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0" i="0" u="none" strike="noStrike" kern="1200" cap="none" spc="0" normalizeH="0" baseline="0" noProof="0" dirty="0" smtClean="0">
                <a:ln>
                  <a:noFill/>
                </a:ln>
                <a:solidFill>
                  <a:prstClr val="black"/>
                </a:solidFill>
                <a:effectLst/>
                <a:uLnTx/>
                <a:uFillTx/>
                <a:latin typeface="Calibri"/>
                <a:ea typeface="+mn-ea"/>
                <a:cs typeface="+mn-cs"/>
                <a:sym typeface="Wingdings"/>
              </a:rPr>
              <a:t></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accertamenti e valutazione medico-legale non basati sul rigorismo metodologico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0" i="0" u="sng" strike="noStrike" kern="1200" cap="none" spc="0" normalizeH="0" baseline="0" noProof="0" dirty="0" smtClean="0">
                <a:ln>
                  <a:noFill/>
                </a:ln>
                <a:solidFill>
                  <a:prstClr val="black"/>
                </a:solidFill>
                <a:effectLst/>
                <a:uLnTx/>
                <a:uFillTx/>
                <a:latin typeface="Calibri"/>
                <a:ea typeface="+mn-ea"/>
                <a:cs typeface="+mn-cs"/>
              </a:rPr>
              <a:t>negligenza</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0" i="0" u="none" strike="noStrike" kern="1200" cap="none" spc="0" normalizeH="0" baseline="0" noProof="0" dirty="0" smtClean="0">
                <a:ln>
                  <a:noFill/>
                </a:ln>
                <a:solidFill>
                  <a:prstClr val="black"/>
                </a:solidFill>
                <a:effectLst/>
                <a:uLnTx/>
                <a:uFillTx/>
                <a:latin typeface="Calibri"/>
                <a:ea typeface="+mn-ea"/>
                <a:cs typeface="+mn-cs"/>
                <a:sym typeface="Wingdings"/>
              </a:rPr>
              <a:t></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non dovuta considerazione ed attenzione degli elementi di giudizio per la migliore comprensione e risoluzione del caso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0" i="0" u="sng" strike="noStrike" kern="1200" cap="none" spc="0" normalizeH="0" baseline="0" noProof="0" dirty="0" smtClean="0">
                <a:ln>
                  <a:noFill/>
                </a:ln>
                <a:solidFill>
                  <a:prstClr val="black"/>
                </a:solidFill>
                <a:effectLst/>
                <a:uLnTx/>
                <a:uFillTx/>
                <a:latin typeface="Calibri"/>
                <a:ea typeface="+mn-ea"/>
                <a:cs typeface="+mn-cs"/>
              </a:rPr>
              <a:t>imprudenza</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0" i="0" u="none" strike="noStrike" kern="1200" cap="none" spc="0" normalizeH="0" baseline="0" noProof="0" dirty="0" smtClean="0">
                <a:ln>
                  <a:noFill/>
                </a:ln>
                <a:solidFill>
                  <a:prstClr val="black"/>
                </a:solidFill>
                <a:effectLst/>
                <a:uLnTx/>
                <a:uFillTx/>
                <a:latin typeface="Calibri"/>
                <a:ea typeface="+mn-ea"/>
                <a:cs typeface="+mn-cs"/>
                <a:sym typeface="Wingdings"/>
              </a:rPr>
              <a:t></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richiesta di accertamenti strumentali incompatibili con la pratica medico-legale (esami strumentali invasivi o in grado di recare un seppur minimo pericolo alla salute)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1" u="sng" strike="noStrike" kern="1200" cap="none" spc="0" normalizeH="0" baseline="0" noProof="0" dirty="0" smtClean="0">
                <a:ln>
                  <a:noFill/>
                </a:ln>
                <a:solidFill>
                  <a:prstClr val="black"/>
                </a:solidFill>
                <a:effectLst/>
                <a:uLnTx/>
                <a:uFillTx/>
                <a:latin typeface="Calibri"/>
                <a:ea typeface="+mn-ea"/>
                <a:cs typeface="+mn-cs"/>
              </a:rPr>
              <a:t>colpa specifica</a:t>
            </a:r>
            <a:r>
              <a:rPr kumimoji="0" lang="it-IT" sz="19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inosservanza </a:t>
            </a:r>
            <a:r>
              <a:rPr kumimoji="0" lang="it-IT" sz="19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indagini radiodiagnostiche a fini medico-legali (D. </a:t>
            </a:r>
            <a:r>
              <a:rPr kumimoji="0" lang="it-IT" sz="1900" b="0" i="0" u="none" strike="noStrike" kern="1200" cap="none" spc="0" normalizeH="0" baseline="0" noProof="0" dirty="0" err="1" smtClean="0">
                <a:ln>
                  <a:noFill/>
                </a:ln>
                <a:solidFill>
                  <a:prstClr val="black"/>
                </a:solidFill>
                <a:effectLst/>
                <a:uLnTx/>
                <a:uFillTx/>
                <a:latin typeface="Calibri"/>
                <a:ea typeface="+mn-ea"/>
                <a:cs typeface="+mn-cs"/>
              </a:rPr>
              <a:t>Lgs</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26.5.00, n. 187 esposizione ‘giustificata’); circolare </a:t>
            </a:r>
            <a:r>
              <a:rPr kumimoji="0" lang="it-IT" sz="1900" b="0" i="0" u="none" strike="noStrike" kern="1200" cap="none" spc="0" normalizeH="0" baseline="0" noProof="0" dirty="0" err="1" smtClean="0">
                <a:ln>
                  <a:noFill/>
                </a:ln>
                <a:solidFill>
                  <a:prstClr val="black"/>
                </a:solidFill>
                <a:effectLst/>
                <a:uLnTx/>
                <a:uFillTx/>
                <a:latin typeface="Calibri"/>
                <a:ea typeface="+mn-ea"/>
                <a:cs typeface="+mn-cs"/>
              </a:rPr>
              <a:t>Fani</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del 1910 (Regolamento Autopsie Giudiziarie); DPR 285/1990 (Regolamento Polizia Mortuaria); </a:t>
            </a:r>
            <a:r>
              <a:rPr kumimoji="0" lang="it-IT" sz="1900" b="1" i="0" u="sng" strike="noStrike" kern="1200" cap="none" spc="0" normalizeH="0" baseline="0" noProof="0" dirty="0" smtClean="0">
                <a:ln>
                  <a:noFill/>
                </a:ln>
                <a:solidFill>
                  <a:srgbClr val="FF0000"/>
                </a:solidFill>
                <a:effectLst/>
                <a:uLnTx/>
                <a:uFillTx/>
                <a:latin typeface="Calibri"/>
                <a:ea typeface="+mn-ea"/>
                <a:cs typeface="+mn-cs"/>
              </a:rPr>
              <a:t>circolari MEF su idoneità e inabilità</a:t>
            </a:r>
            <a:r>
              <a:rPr kumimoji="0" lang="it-IT" sz="1900" b="0" i="0" u="none" strike="noStrike" kern="1200" cap="none" spc="0" normalizeH="0" baseline="0" noProof="0" dirty="0" smtClean="0">
                <a:ln>
                  <a:noFill/>
                </a:ln>
                <a:solidFill>
                  <a:prstClr val="black"/>
                </a:solidFill>
                <a:effectLst/>
                <a:uLnTx/>
                <a:uFillTx/>
                <a:latin typeface="Calibri"/>
                <a:ea typeface="+mn-ea"/>
                <a:cs typeface="+mn-cs"/>
              </a:rPr>
              <a:t>; etc. etc.</a:t>
            </a:r>
            <a:endParaRPr kumimoji="0" lang="it-IT"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 Box 3"/>
          <p:cNvSpPr txBox="1">
            <a:spLocks noChangeArrowheads="1"/>
          </p:cNvSpPr>
          <p:nvPr/>
        </p:nvSpPr>
        <p:spPr bwMode="auto">
          <a:xfrm>
            <a:off x="860886" y="144088"/>
            <a:ext cx="7420621" cy="52322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660033"/>
                </a:solidFill>
                <a:effectLst/>
                <a:uLnTx/>
                <a:uFillTx/>
                <a:latin typeface="Bookman Old Style" pitchFamily="18" charset="0"/>
                <a:ea typeface="+mn-ea"/>
                <a:cs typeface="+mn-cs"/>
              </a:rPr>
              <a:t>Responsabilità del Consulente Tecnico</a:t>
            </a:r>
            <a:endParaRPr kumimoji="0" lang="it-IT" sz="2800" b="1" i="0" u="none" strike="noStrike" kern="1200" cap="none" spc="0" normalizeH="0" baseline="0" noProof="0" dirty="0">
              <a:ln>
                <a:noFill/>
              </a:ln>
              <a:solidFill>
                <a:srgbClr val="660033"/>
              </a:solidFill>
              <a:effectLst/>
              <a:uLnTx/>
              <a:uFillTx/>
              <a:latin typeface="Bookman Old Style" pitchFamily="18" charset="0"/>
              <a:ea typeface="+mn-ea"/>
              <a:cs typeface="+mn-cs"/>
            </a:endParaRPr>
          </a:p>
        </p:txBody>
      </p:sp>
    </p:spTree>
    <p:extLst>
      <p:ext uri="{BB962C8B-B14F-4D97-AF65-F5344CB8AC3E}">
        <p14:creationId xmlns:p14="http://schemas.microsoft.com/office/powerpoint/2010/main" val="220579531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1694" y="798105"/>
            <a:ext cx="642769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Il medico che si rechi a giurare davanti ad un magistrato ovvero assuma un incarico di consulenza di parte, consapevole della sua ignoranza nella materia medico-legale o comunque in quel settore, espletando il giuramento e assumendo ugualmente l’incarico, compie un vero e proprio atto di scorrettezza giuridica e deontologica poiché non è certamente in grado: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002060"/>
                </a:solidFill>
                <a:effectLst/>
                <a:uLnTx/>
                <a:uFillTx/>
                <a:latin typeface="Calibri"/>
                <a:ea typeface="+mn-ea"/>
                <a:cs typeface="+mn-cs"/>
                <a:sym typeface="Wingdings" pitchFamily="2" charset="2"/>
              </a:rPr>
              <a:t></a:t>
            </a:r>
            <a:r>
              <a:rPr kumimoji="0" lang="it-IT" sz="1800" b="0" i="0" u="none" strike="noStrike" kern="1200" cap="none" spc="0" normalizeH="0" baseline="0" noProof="0" dirty="0" smtClean="0">
                <a:ln>
                  <a:noFill/>
                </a:ln>
                <a:solidFill>
                  <a:srgbClr val="002060"/>
                </a:solidFill>
                <a:effectLst/>
                <a:uLnTx/>
                <a:uFillTx/>
                <a:latin typeface="Calibri"/>
                <a:ea typeface="+mn-ea"/>
                <a:cs typeface="+mn-cs"/>
              </a:rPr>
              <a:t> di “</a:t>
            </a:r>
            <a:r>
              <a:rPr kumimoji="0" lang="it-IT" sz="1800" b="0" i="1" u="none" strike="noStrike" kern="1200" cap="none" spc="0" normalizeH="0" baseline="0" noProof="0" dirty="0" smtClean="0">
                <a:ln>
                  <a:noFill/>
                </a:ln>
                <a:solidFill>
                  <a:srgbClr val="002060"/>
                </a:solidFill>
                <a:effectLst/>
                <a:uLnTx/>
                <a:uFillTx/>
                <a:latin typeface="Calibri"/>
                <a:ea typeface="+mn-ea"/>
                <a:cs typeface="+mn-cs"/>
              </a:rPr>
              <a:t>bene e fedelmente adempiere le funzioni affidategli al solo scopo di fare conoscere al giudice la verità</a:t>
            </a:r>
            <a:r>
              <a:rPr kumimoji="0" lang="it-IT" sz="1800" b="0" i="0" u="none" strike="noStrike" kern="1200" cap="none" spc="0" normalizeH="0" baseline="0" noProof="0" dirty="0" smtClean="0">
                <a:ln>
                  <a:noFill/>
                </a:ln>
                <a:solidFill>
                  <a:srgbClr val="002060"/>
                </a:solidFill>
                <a:effectLst/>
                <a:uLnTx/>
                <a:uFillTx/>
                <a:latin typeface="Calibri"/>
                <a:ea typeface="+mn-ea"/>
                <a:cs typeface="+mn-cs"/>
              </a:rPr>
              <a:t>” (art. 193 c.p. civile);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002060"/>
              </a:solidFill>
              <a:effectLst/>
              <a:uLnTx/>
              <a:uFillTx/>
              <a:latin typeface="Calibri"/>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002060"/>
                </a:solidFill>
                <a:effectLst/>
                <a:uLnTx/>
                <a:uFillTx/>
                <a:latin typeface="Calibri"/>
                <a:ea typeface="+mn-ea"/>
                <a:cs typeface="+mn-cs"/>
                <a:sym typeface="Wingdings" pitchFamily="2" charset="2"/>
              </a:rPr>
              <a:t> </a:t>
            </a:r>
            <a:r>
              <a:rPr kumimoji="0" lang="it-IT" sz="1800" b="0" i="0" u="none" strike="noStrike" kern="1200" cap="none" spc="0" normalizeH="0" baseline="0" noProof="0" dirty="0" smtClean="0">
                <a:ln>
                  <a:noFill/>
                </a:ln>
                <a:solidFill>
                  <a:srgbClr val="002060"/>
                </a:solidFill>
                <a:effectLst/>
                <a:uLnTx/>
                <a:uFillTx/>
                <a:latin typeface="Calibri"/>
                <a:ea typeface="+mn-ea"/>
                <a:cs typeface="+mn-cs"/>
              </a:rPr>
              <a:t>di adempiere all’ufficio “</a:t>
            </a:r>
            <a:r>
              <a:rPr kumimoji="0" lang="it-IT" sz="1800" b="0" i="1" u="none" strike="noStrike" kern="1200" cap="none" spc="0" normalizeH="0" baseline="0" noProof="0" dirty="0" smtClean="0">
                <a:ln>
                  <a:noFill/>
                </a:ln>
                <a:solidFill>
                  <a:srgbClr val="002060"/>
                </a:solidFill>
                <a:effectLst/>
                <a:uLnTx/>
                <a:uFillTx/>
                <a:latin typeface="Calibri"/>
                <a:ea typeface="+mn-ea"/>
                <a:cs typeface="+mn-cs"/>
              </a:rPr>
              <a:t>senza altro scopo che quello di far conoscere la verità</a:t>
            </a:r>
            <a:r>
              <a:rPr kumimoji="0" lang="it-IT" sz="1800" b="0" i="0" u="none" strike="noStrike" kern="1200" cap="none" spc="0" normalizeH="0" baseline="0" noProof="0" dirty="0" smtClean="0">
                <a:ln>
                  <a:noFill/>
                </a:ln>
                <a:solidFill>
                  <a:srgbClr val="002060"/>
                </a:solidFill>
                <a:effectLst/>
                <a:uLnTx/>
                <a:uFillTx/>
                <a:latin typeface="Calibri"/>
                <a:ea typeface="+mn-ea"/>
                <a:cs typeface="+mn-cs"/>
              </a:rPr>
              <a:t>” (art. 226 c.p. penale);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002060"/>
                </a:solidFill>
                <a:effectLst/>
                <a:uLnTx/>
                <a:uFillTx/>
                <a:latin typeface="Calibri"/>
                <a:ea typeface="+mn-ea"/>
                <a:cs typeface="+mn-cs"/>
                <a:sym typeface="Wingdings" pitchFamily="2" charset="2"/>
              </a:rPr>
              <a:t> </a:t>
            </a:r>
            <a:r>
              <a:rPr kumimoji="0" lang="it-IT" sz="1800" b="0" i="0" u="none" strike="noStrike" kern="1200" cap="none" spc="0" normalizeH="0" baseline="0" noProof="0" dirty="0" smtClean="0">
                <a:ln>
                  <a:noFill/>
                </a:ln>
                <a:solidFill>
                  <a:srgbClr val="002060"/>
                </a:solidFill>
                <a:effectLst/>
                <a:uLnTx/>
                <a:uFillTx/>
                <a:latin typeface="Calibri"/>
                <a:ea typeface="+mn-ea"/>
                <a:cs typeface="+mn-cs"/>
              </a:rPr>
              <a:t>di rispettare i “</a:t>
            </a:r>
            <a:r>
              <a:rPr kumimoji="0" lang="it-IT" sz="1800" b="0" i="1" u="none" strike="noStrike" kern="1200" cap="none" spc="0" normalizeH="0" baseline="0" noProof="0" dirty="0" smtClean="0">
                <a:ln>
                  <a:noFill/>
                </a:ln>
                <a:solidFill>
                  <a:srgbClr val="002060"/>
                </a:solidFill>
                <a:effectLst/>
                <a:uLnTx/>
                <a:uFillTx/>
                <a:latin typeface="Calibri"/>
                <a:ea typeface="+mn-ea"/>
                <a:cs typeface="+mn-cs"/>
              </a:rPr>
              <a:t>principi deontologici che ispirano la buona pratica professionale</a:t>
            </a:r>
            <a:r>
              <a:rPr kumimoji="0" lang="it-IT" sz="1800" b="0" i="0" u="none" strike="noStrike" kern="1200" cap="none" spc="0" normalizeH="0" baseline="0" noProof="0" dirty="0" smtClean="0">
                <a:ln>
                  <a:noFill/>
                </a:ln>
                <a:solidFill>
                  <a:srgbClr val="002060"/>
                </a:solidFill>
                <a:effectLst/>
                <a:uLnTx/>
                <a:uFillTx/>
                <a:latin typeface="Calibri"/>
                <a:ea typeface="+mn-ea"/>
                <a:cs typeface="+mn-cs"/>
              </a:rPr>
              <a:t>” (art. 62 CDM).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 Box 3"/>
          <p:cNvSpPr txBox="1">
            <a:spLocks noChangeArrowheads="1"/>
          </p:cNvSpPr>
          <p:nvPr/>
        </p:nvSpPr>
        <p:spPr bwMode="auto">
          <a:xfrm>
            <a:off x="1739456" y="144088"/>
            <a:ext cx="5655715" cy="52322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660033"/>
                </a:solidFill>
                <a:effectLst/>
                <a:uLnTx/>
                <a:uFillTx/>
                <a:latin typeface="Bookman Old Style" pitchFamily="18" charset="0"/>
                <a:ea typeface="+mn-ea"/>
                <a:cs typeface="+mn-cs"/>
              </a:rPr>
              <a:t>Etica del Consulente Tecnico</a:t>
            </a:r>
            <a:endParaRPr kumimoji="0" lang="it-IT" sz="2800" b="1" i="0" u="none" strike="noStrike" kern="1200" cap="none" spc="0" normalizeH="0" baseline="0" noProof="0" dirty="0">
              <a:ln>
                <a:noFill/>
              </a:ln>
              <a:solidFill>
                <a:srgbClr val="660033"/>
              </a:solidFill>
              <a:effectLst/>
              <a:uLnTx/>
              <a:uFillTx/>
              <a:latin typeface="Bookman Old Style" pitchFamily="18" charset="0"/>
              <a:ea typeface="+mn-ea"/>
              <a:cs typeface="+mn-cs"/>
            </a:endParaRPr>
          </a:p>
        </p:txBody>
      </p:sp>
      <p:pic>
        <p:nvPicPr>
          <p:cNvPr id="67586" name="Picture 2" descr="Risultati immagini per etica">
            <a:hlinkClick r:id="rId2"/>
          </p:cNvPr>
          <p:cNvPicPr>
            <a:picLocks noChangeAspect="1" noChangeArrowheads="1"/>
          </p:cNvPicPr>
          <p:nvPr/>
        </p:nvPicPr>
        <p:blipFill>
          <a:blip r:embed="rId3" cstate="print"/>
          <a:srcRect/>
          <a:stretch>
            <a:fillRect/>
          </a:stretch>
        </p:blipFill>
        <p:spPr bwMode="auto">
          <a:xfrm>
            <a:off x="6158751" y="4663332"/>
            <a:ext cx="2796633" cy="1970551"/>
          </a:xfrm>
          <a:prstGeom prst="rect">
            <a:avLst/>
          </a:prstGeom>
          <a:noFill/>
        </p:spPr>
      </p:pic>
    </p:spTree>
    <p:extLst>
      <p:ext uri="{BB962C8B-B14F-4D97-AF65-F5344CB8AC3E}">
        <p14:creationId xmlns:p14="http://schemas.microsoft.com/office/powerpoint/2010/main" val="1903492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53158" y="1045885"/>
            <a:ext cx="8445971" cy="1090646"/>
          </a:xfrm>
        </p:spPr>
        <p:txBody>
          <a:bodyPr/>
          <a:lstStyle/>
          <a:p>
            <a:pPr algn="ctr">
              <a:lnSpc>
                <a:spcPct val="100000"/>
              </a:lnSpc>
            </a:pPr>
            <a:r>
              <a:rPr lang="it-IT" sz="2100" b="1" u="sng" dirty="0">
                <a:solidFill>
                  <a:srgbClr val="FF0000"/>
                </a:solidFill>
              </a:rPr>
              <a:t>ELENCO DELLE AMMINISTRAZIONI IN GESTIONE PER CONTO DELLO STATO</a:t>
            </a:r>
            <a:r>
              <a:rPr lang="it-IT" sz="2100" dirty="0"/>
              <a:t/>
            </a:r>
            <a:br>
              <a:rPr lang="it-IT" sz="2100" dirty="0"/>
            </a:br>
            <a:r>
              <a:rPr lang="it-IT" sz="2100" b="1" dirty="0"/>
              <a:t> </a:t>
            </a:r>
            <a:r>
              <a:rPr lang="it-IT" sz="2100" b="1" u="sng" dirty="0"/>
              <a:t>AMMINISTRAZIONI DELLO STATO</a:t>
            </a:r>
            <a:r>
              <a:rPr lang="it-IT" dirty="0"/>
              <a:t/>
            </a:r>
            <a:br>
              <a:rPr lang="it-IT" dirty="0"/>
            </a:br>
            <a:endParaRPr lang="it-IT" dirty="0"/>
          </a:p>
        </p:txBody>
      </p:sp>
      <p:sp>
        <p:nvSpPr>
          <p:cNvPr id="4" name="Segnaposto contenuto 3"/>
          <p:cNvSpPr>
            <a:spLocks noGrp="1"/>
          </p:cNvSpPr>
          <p:nvPr>
            <p:ph idx="1"/>
          </p:nvPr>
        </p:nvSpPr>
        <p:spPr>
          <a:xfrm>
            <a:off x="145074" y="2479431"/>
            <a:ext cx="8849458" cy="3099288"/>
          </a:xfrm>
        </p:spPr>
        <p:txBody>
          <a:bodyPr/>
          <a:lstStyle/>
          <a:p>
            <a:pPr>
              <a:lnSpc>
                <a:spcPct val="100000"/>
              </a:lnSpc>
            </a:pPr>
            <a:r>
              <a:rPr lang="it-IT" sz="2100" dirty="0">
                <a:effectLst>
                  <a:outerShdw blurRad="38100" dist="38100" dir="2700000" algn="tl">
                    <a:srgbClr val="000000">
                      <a:alpha val="43137"/>
                    </a:srgbClr>
                  </a:outerShdw>
                </a:effectLst>
              </a:rPr>
              <a:t>SEGRETARIATO GENERALE DELLA PRESIDENZA DELLA REPUBBLICA</a:t>
            </a:r>
          </a:p>
          <a:p>
            <a:pPr algn="ctr">
              <a:lnSpc>
                <a:spcPct val="100000"/>
              </a:lnSpc>
            </a:pPr>
            <a:r>
              <a:rPr lang="it-IT" sz="2100" dirty="0">
                <a:effectLst>
                  <a:outerShdw blurRad="38100" dist="38100" dir="2700000" algn="tl">
                    <a:srgbClr val="000000">
                      <a:alpha val="43137"/>
                    </a:srgbClr>
                  </a:outerShdw>
                </a:effectLst>
              </a:rPr>
              <a:t>PRESIDENZA DEL CONSIGLIO DEI MINISTRI</a:t>
            </a:r>
          </a:p>
          <a:p>
            <a:pPr algn="r">
              <a:lnSpc>
                <a:spcPct val="100000"/>
              </a:lnSpc>
            </a:pPr>
            <a:r>
              <a:rPr lang="it-IT" sz="2100" dirty="0">
                <a:effectLst>
                  <a:outerShdw blurRad="38100" dist="38100" dir="2700000" algn="tl">
                    <a:srgbClr val="000000">
                      <a:alpha val="43137"/>
                    </a:srgbClr>
                  </a:outerShdw>
                </a:effectLst>
              </a:rPr>
              <a:t>MINISTERO DEGLI AFFARI ESTERI - MINISTERO DELL’AMBIENTE E DELLA TUTELA DEL TERRITORIO E DEL MARE - MINISTERO DEI BENI E DELLE ATTIVITA' CULTURALI E DEL TURISMO - MINISTERO DELLA DIFESA - MINISTERO DELL’ECONOMIA E DELLE FINANZE – MINISTERO DELLA GIUSTIZIA – MINISTERO DELLE INFRASTRUTTURE E …</a:t>
            </a:r>
          </a:p>
        </p:txBody>
      </p:sp>
    </p:spTree>
    <p:extLst>
      <p:ext uri="{BB962C8B-B14F-4D97-AF65-F5344CB8AC3E}">
        <p14:creationId xmlns:p14="http://schemas.microsoft.com/office/powerpoint/2010/main" val="3658131563"/>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6304" y="26895"/>
            <a:ext cx="86807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sng" strike="noStrike" kern="1200" cap="none" spc="0" normalizeH="0" baseline="0" noProof="0" dirty="0" smtClean="0">
                <a:ln>
                  <a:noFill/>
                </a:ln>
                <a:solidFill>
                  <a:srgbClr val="0000FF"/>
                </a:solidFill>
                <a:effectLst/>
                <a:uLnTx/>
                <a:uFillTx/>
                <a:latin typeface="Bookman Old Style"/>
                <a:ea typeface="Times New Roman"/>
                <a:cs typeface="+mn-cs"/>
              </a:rPr>
              <a:t>Delitti</a:t>
            </a:r>
            <a:r>
              <a:rPr kumimoji="0" lang="it-IT" sz="2000" b="0" i="0" u="none" strike="noStrike" kern="1200" cap="none" spc="0" normalizeH="0" baseline="0" noProof="0" dirty="0" smtClean="0">
                <a:ln>
                  <a:noFill/>
                </a:ln>
                <a:solidFill>
                  <a:srgbClr val="0000FF"/>
                </a:solidFill>
                <a:effectLst/>
                <a:uLnTx/>
                <a:uFillTx/>
                <a:latin typeface="Bookman Old Style"/>
                <a:ea typeface="Times New Roman"/>
                <a:cs typeface="+mn-cs"/>
              </a:rPr>
              <a:t> connessi all’attività di consulente tecnico o perito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0000FF"/>
                </a:solidFill>
                <a:effectLst/>
                <a:uLnTx/>
                <a:uFillTx/>
                <a:latin typeface="Bookman Old Style"/>
                <a:ea typeface="Times New Roman"/>
                <a:cs typeface="+mn-cs"/>
              </a:rPr>
              <a:t>(contro l’amministrazione della giustizia):</a:t>
            </a:r>
            <a:endParaRPr kumimoji="0" lang="it-IT" sz="1800" b="0" i="0" u="none" strike="noStrike" kern="1200" cap="none" spc="0" normalizeH="0" baseline="0" noProof="0" dirty="0" smtClean="0">
              <a:ln>
                <a:noFill/>
              </a:ln>
              <a:solidFill>
                <a:prstClr val="black"/>
              </a:solidFill>
              <a:effectLst/>
              <a:uLnTx/>
              <a:uFillTx/>
              <a:latin typeface="Times New Roman"/>
              <a:ea typeface="Times New Roman"/>
              <a:cs typeface="+mn-cs"/>
            </a:endParaRPr>
          </a:p>
        </p:txBody>
      </p:sp>
      <p:graphicFrame>
        <p:nvGraphicFramePr>
          <p:cNvPr id="3" name="Tabella 2"/>
          <p:cNvGraphicFramePr>
            <a:graphicFrameLocks noGrp="1"/>
          </p:cNvGraphicFramePr>
          <p:nvPr/>
        </p:nvGraphicFramePr>
        <p:xfrm>
          <a:off x="146304" y="743296"/>
          <a:ext cx="8809436" cy="6050973"/>
        </p:xfrm>
        <a:graphic>
          <a:graphicData uri="http://schemas.openxmlformats.org/drawingml/2006/table">
            <a:tbl>
              <a:tblPr/>
              <a:tblGrid>
                <a:gridCol w="1084736">
                  <a:extLst>
                    <a:ext uri="{9D8B030D-6E8A-4147-A177-3AD203B41FA5}">
                      <a16:colId xmlns:a16="http://schemas.microsoft.com/office/drawing/2014/main" val="20000"/>
                    </a:ext>
                  </a:extLst>
                </a:gridCol>
                <a:gridCol w="5108357">
                  <a:extLst>
                    <a:ext uri="{9D8B030D-6E8A-4147-A177-3AD203B41FA5}">
                      <a16:colId xmlns:a16="http://schemas.microsoft.com/office/drawing/2014/main" val="20001"/>
                    </a:ext>
                  </a:extLst>
                </a:gridCol>
                <a:gridCol w="2616343">
                  <a:extLst>
                    <a:ext uri="{9D8B030D-6E8A-4147-A177-3AD203B41FA5}">
                      <a16:colId xmlns:a16="http://schemas.microsoft.com/office/drawing/2014/main" val="20002"/>
                    </a:ext>
                  </a:extLst>
                </a:gridCol>
              </a:tblGrid>
              <a:tr h="1207424">
                <a:tc>
                  <a:txBody>
                    <a:bodyPr/>
                    <a:lstStyle/>
                    <a:p>
                      <a:pPr marL="0" indent="0" algn="just">
                        <a:spcAft>
                          <a:spcPts val="0"/>
                        </a:spcAft>
                      </a:pPr>
                      <a:r>
                        <a:rPr lang="it-IT" sz="1400" dirty="0">
                          <a:solidFill>
                            <a:srgbClr val="000080"/>
                          </a:solidFill>
                          <a:latin typeface="Tahoma"/>
                          <a:ea typeface="Times New Roman"/>
                          <a:cs typeface="Times New Roman"/>
                        </a:rPr>
                        <a:t>art. 373</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i="1" dirty="0">
                          <a:solidFill>
                            <a:srgbClr val="000080"/>
                          </a:solidFill>
                          <a:latin typeface="Tahoma"/>
                          <a:ea typeface="Times New Roman"/>
                          <a:cs typeface="Times New Roman"/>
                        </a:rPr>
                        <a:t>Falsa perizia o interpretazione</a:t>
                      </a:r>
                      <a:r>
                        <a:rPr lang="it-IT" sz="1400" dirty="0">
                          <a:solidFill>
                            <a:srgbClr val="000080"/>
                          </a:solidFill>
                          <a:latin typeface="Tahoma"/>
                          <a:ea typeface="Times New Roman"/>
                          <a:cs typeface="Times New Roman"/>
                        </a:rPr>
                        <a:t>: </a:t>
                      </a:r>
                      <a:endParaRPr lang="it-IT" sz="1400" dirty="0">
                        <a:latin typeface="Times New Roman"/>
                        <a:ea typeface="Times New Roman"/>
                      </a:endParaRPr>
                    </a:p>
                    <a:p>
                      <a:pPr indent="449580" algn="just">
                        <a:spcAft>
                          <a:spcPts val="0"/>
                        </a:spcAft>
                      </a:pPr>
                      <a:r>
                        <a:rPr lang="it-IT" sz="1400" dirty="0">
                          <a:solidFill>
                            <a:srgbClr val="000080"/>
                          </a:solidFill>
                          <a:latin typeface="Tahoma"/>
                          <a:ea typeface="Times New Roman"/>
                          <a:cs typeface="Times New Roman"/>
                        </a:rPr>
                        <a:t>il perito esprime pareri o interpretazioni mendaci ovvero afferma fatti non veri</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dirty="0">
                          <a:solidFill>
                            <a:srgbClr val="000080"/>
                          </a:solidFill>
                          <a:latin typeface="Tahoma"/>
                          <a:ea typeface="Times New Roman"/>
                          <a:cs typeface="Times New Roman"/>
                        </a:rPr>
                        <a:t>reclusione, interdizione dai pubblici uffici e interdizione dalla professione (necessità di conseguire nuova abilitazione professionale)</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2401">
                <a:tc>
                  <a:txBody>
                    <a:bodyPr/>
                    <a:lstStyle/>
                    <a:p>
                      <a:pPr marL="0" indent="0" algn="just">
                        <a:spcAft>
                          <a:spcPts val="0"/>
                        </a:spcAft>
                      </a:pPr>
                      <a:r>
                        <a:rPr lang="it-IT" sz="1400" dirty="0">
                          <a:solidFill>
                            <a:srgbClr val="000080"/>
                          </a:solidFill>
                          <a:latin typeface="Tahoma"/>
                          <a:ea typeface="Times New Roman"/>
                          <a:cs typeface="Times New Roman"/>
                        </a:rPr>
                        <a:t>art 374</a:t>
                      </a:r>
                      <a:r>
                        <a:rPr lang="it-IT" sz="1400" i="1" dirty="0">
                          <a:solidFill>
                            <a:srgbClr val="000080"/>
                          </a:solidFill>
                          <a:latin typeface="Tahoma"/>
                          <a:ea typeface="Times New Roman"/>
                          <a:cs typeface="Times New Roman"/>
                        </a:rPr>
                        <a:t>bis</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i="1" dirty="0">
                          <a:solidFill>
                            <a:srgbClr val="000080"/>
                          </a:solidFill>
                          <a:latin typeface="Tahoma"/>
                          <a:ea typeface="Times New Roman"/>
                          <a:cs typeface="Times New Roman"/>
                        </a:rPr>
                        <a:t>False dichiarazioni o attestazioni in atti destinati all’autorità giudiziaria</a:t>
                      </a:r>
                      <a:r>
                        <a:rPr lang="it-IT" sz="1400" dirty="0">
                          <a:solidFill>
                            <a:srgbClr val="000080"/>
                          </a:solidFill>
                          <a:latin typeface="Tahoma"/>
                          <a:ea typeface="Times New Roman"/>
                          <a:cs typeface="Times New Roman"/>
                        </a:rPr>
                        <a:t>:</a:t>
                      </a:r>
                      <a:endParaRPr lang="it-IT" sz="1400" dirty="0">
                        <a:latin typeface="Times New Roman"/>
                        <a:ea typeface="Times New Roman"/>
                      </a:endParaRPr>
                    </a:p>
                    <a:p>
                      <a:pPr indent="449580" algn="just">
                        <a:spcAft>
                          <a:spcPts val="0"/>
                        </a:spcAft>
                      </a:pPr>
                      <a:r>
                        <a:rPr lang="it-IT" sz="1400" dirty="0">
                          <a:solidFill>
                            <a:srgbClr val="000080"/>
                          </a:solidFill>
                          <a:latin typeface="Tahoma"/>
                          <a:ea typeface="Times New Roman"/>
                          <a:cs typeface="Times New Roman"/>
                        </a:rPr>
                        <a:t>salvo che il fatto costituisca più grave reato, chiunque è punito se dichiara o attesta falsamente, in certificati o atti destinati ad essere prodotti all’autorità giudiziaria, condizioni, qualità personali, trattamenti </a:t>
                      </a:r>
                      <a:r>
                        <a:rPr lang="it-IT" sz="1400" dirty="0" err="1">
                          <a:solidFill>
                            <a:srgbClr val="000080"/>
                          </a:solidFill>
                          <a:latin typeface="Tahoma"/>
                          <a:ea typeface="Times New Roman"/>
                          <a:cs typeface="Times New Roman"/>
                        </a:rPr>
                        <a:t>terapeutici…</a:t>
                      </a:r>
                      <a:r>
                        <a:rPr lang="it-IT" sz="1400" dirty="0">
                          <a:solidFill>
                            <a:srgbClr val="000080"/>
                          </a:solidFill>
                          <a:latin typeface="Tahoma"/>
                          <a:ea typeface="Times New Roman"/>
                          <a:cs typeface="Times New Roman"/>
                        </a:rPr>
                        <a:t> relativi all’imputato, al condannato o alla persona sottoposta a procedimento di prevenzione</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dirty="0">
                          <a:solidFill>
                            <a:srgbClr val="000080"/>
                          </a:solidFill>
                          <a:latin typeface="Tahoma"/>
                          <a:ea typeface="Times New Roman"/>
                          <a:cs typeface="Times New Roman"/>
                        </a:rPr>
                        <a:t>reclusione </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2445">
                <a:tc>
                  <a:txBody>
                    <a:bodyPr/>
                    <a:lstStyle/>
                    <a:p>
                      <a:pPr marL="0" indent="0" algn="ctr">
                        <a:spcAft>
                          <a:spcPts val="0"/>
                        </a:spcAft>
                      </a:pPr>
                      <a:r>
                        <a:rPr lang="it-IT" sz="1400" dirty="0">
                          <a:solidFill>
                            <a:srgbClr val="000080"/>
                          </a:solidFill>
                          <a:latin typeface="Tahoma"/>
                          <a:ea typeface="Times New Roman"/>
                          <a:cs typeface="Times New Roman"/>
                        </a:rPr>
                        <a:t>art. 380</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i="1" dirty="0">
                          <a:solidFill>
                            <a:srgbClr val="000080"/>
                          </a:solidFill>
                          <a:latin typeface="Tahoma"/>
                          <a:ea typeface="Times New Roman"/>
                          <a:cs typeface="Times New Roman"/>
                        </a:rPr>
                        <a:t>Patrocinio o consulenza infedele</a:t>
                      </a:r>
                      <a:r>
                        <a:rPr lang="it-IT" sz="1400" dirty="0">
                          <a:solidFill>
                            <a:srgbClr val="000080"/>
                          </a:solidFill>
                          <a:latin typeface="Tahoma"/>
                          <a:ea typeface="Times New Roman"/>
                          <a:cs typeface="Times New Roman"/>
                        </a:rPr>
                        <a:t>:</a:t>
                      </a:r>
                      <a:endParaRPr lang="it-IT" sz="1400" dirty="0">
                        <a:latin typeface="Times New Roman"/>
                        <a:ea typeface="Times New Roman"/>
                      </a:endParaRPr>
                    </a:p>
                    <a:p>
                      <a:pPr indent="449580" algn="just">
                        <a:spcAft>
                          <a:spcPts val="0"/>
                        </a:spcAft>
                      </a:pPr>
                      <a:r>
                        <a:rPr lang="it-IT" sz="1400" dirty="0">
                          <a:solidFill>
                            <a:srgbClr val="000080"/>
                          </a:solidFill>
                          <a:latin typeface="Tahoma"/>
                          <a:ea typeface="Times New Roman"/>
                          <a:cs typeface="Times New Roman"/>
                        </a:rPr>
                        <a:t>il consulente tecnico si rende infedele ai suoi doveri professionali ed arreca nocumento agli interessi della parte da lui difesa, assistita o rappresentata dinanzi all’Autorità giudiziaria</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a:solidFill>
                            <a:srgbClr val="000080"/>
                          </a:solidFill>
                          <a:latin typeface="Tahoma"/>
                          <a:ea typeface="Times New Roman"/>
                          <a:cs typeface="Times New Roman"/>
                        </a:rPr>
                        <a:t>reclusione e multa, interdizione dai pubblici uffici</a:t>
                      </a:r>
                      <a:endParaRPr lang="it-IT" sz="140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69869">
                <a:tc>
                  <a:txBody>
                    <a:bodyPr/>
                    <a:lstStyle/>
                    <a:p>
                      <a:pPr marL="0" indent="0" algn="ctr">
                        <a:spcAft>
                          <a:spcPts val="0"/>
                        </a:spcAft>
                      </a:pPr>
                      <a:r>
                        <a:rPr lang="it-IT" sz="1400" dirty="0">
                          <a:solidFill>
                            <a:srgbClr val="000080"/>
                          </a:solidFill>
                          <a:latin typeface="Tahoma"/>
                          <a:ea typeface="Times New Roman"/>
                          <a:cs typeface="Times New Roman"/>
                        </a:rPr>
                        <a:t>art. 381</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i="1" dirty="0">
                          <a:solidFill>
                            <a:srgbClr val="000080"/>
                          </a:solidFill>
                          <a:latin typeface="Tahoma"/>
                          <a:ea typeface="Times New Roman"/>
                          <a:cs typeface="Times New Roman"/>
                        </a:rPr>
                        <a:t>Altre infedeltà del patrocinatore o del consulente tecnico</a:t>
                      </a:r>
                      <a:r>
                        <a:rPr lang="it-IT" sz="1400" dirty="0">
                          <a:solidFill>
                            <a:srgbClr val="000080"/>
                          </a:solidFill>
                          <a:latin typeface="Tahoma"/>
                          <a:ea typeface="Times New Roman"/>
                          <a:cs typeface="Times New Roman"/>
                        </a:rPr>
                        <a:t>:</a:t>
                      </a:r>
                      <a:endParaRPr lang="it-IT" sz="1400" dirty="0">
                        <a:latin typeface="Times New Roman"/>
                        <a:ea typeface="Times New Roman"/>
                      </a:endParaRPr>
                    </a:p>
                    <a:p>
                      <a:pPr indent="449580" algn="just">
                        <a:spcAft>
                          <a:spcPts val="0"/>
                        </a:spcAft>
                      </a:pPr>
                      <a:r>
                        <a:rPr lang="it-IT" sz="1400" dirty="0">
                          <a:solidFill>
                            <a:srgbClr val="000080"/>
                          </a:solidFill>
                          <a:latin typeface="Tahoma"/>
                          <a:ea typeface="Times New Roman"/>
                          <a:cs typeface="Times New Roman"/>
                        </a:rPr>
                        <a:t>a) il consulente tecnico in un procedimento dinanzi all’Autorità giudiziaria, presta contemporaneamente, anche per interposta persona, il suo patrocinio o la sua consulenza a favore di parti  contrarie, </a:t>
                      </a:r>
                      <a:endParaRPr lang="it-IT" sz="1400" dirty="0">
                        <a:latin typeface="Times New Roman"/>
                        <a:ea typeface="Times New Roman"/>
                      </a:endParaRPr>
                    </a:p>
                    <a:p>
                      <a:pPr indent="449580" algn="just">
                        <a:spcAft>
                          <a:spcPts val="0"/>
                        </a:spcAft>
                      </a:pPr>
                      <a:r>
                        <a:rPr lang="it-IT" sz="1400" dirty="0">
                          <a:solidFill>
                            <a:srgbClr val="000080"/>
                          </a:solidFill>
                          <a:latin typeface="Tahoma"/>
                          <a:ea typeface="Times New Roman"/>
                          <a:cs typeface="Times New Roman"/>
                        </a:rPr>
                        <a:t>b) il consulente, dopo aver difeso, assistito o rappresentato una parte, assume, senza  il consenso di questa, nello stesso procedimento, il patrocinio o la  consulenza della parte avversaria</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dirty="0">
                          <a:solidFill>
                            <a:srgbClr val="000080"/>
                          </a:solidFill>
                          <a:latin typeface="Tahoma"/>
                          <a:ea typeface="Times New Roman"/>
                          <a:cs typeface="Times New Roman"/>
                        </a:rPr>
                        <a:t>reclusione e multa, interdizione dai pubblici uffici</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971102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48237" y="3883318"/>
            <a:ext cx="635597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(Cass. Pen., Sez.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VI</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6 ottobre 1995, in </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Cass. </a:t>
            </a:r>
            <a:r>
              <a:rPr kumimoji="0" lang="it-IT" sz="1800" b="0" i="1" u="none" strike="noStrike" kern="1200" cap="none" spc="0" normalizeH="0" baseline="0" noProof="0" dirty="0" err="1" smtClean="0">
                <a:ln>
                  <a:noFill/>
                </a:ln>
                <a:solidFill>
                  <a:prstClr val="black"/>
                </a:solidFill>
                <a:effectLst/>
                <a:uLnTx/>
                <a:uFillTx/>
                <a:latin typeface="Calibri"/>
                <a:ea typeface="+mn-ea"/>
                <a:cs typeface="+mn-cs"/>
              </a:rPr>
              <a:t>pen</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407, 1997):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rientra nella previsione dell’art. 374-bis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l’attività del </a:t>
            </a:r>
            <a:r>
              <a:rPr kumimoji="0" lang="it-IT" sz="1800" b="0" i="1" u="sng" strike="noStrike" kern="1200" cap="none" spc="0" normalizeH="0" baseline="0" noProof="0" dirty="0" smtClean="0">
                <a:ln>
                  <a:noFill/>
                </a:ln>
                <a:solidFill>
                  <a:prstClr val="black"/>
                </a:solidFill>
                <a:effectLst/>
                <a:uLnTx/>
                <a:uFillTx/>
                <a:latin typeface="Calibri"/>
                <a:ea typeface="+mn-ea"/>
                <a:cs typeface="+mn-cs"/>
              </a:rPr>
              <a:t>consulente tecnico di parte</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 dichiarante o attestante in modo difforme dal vero </a:t>
            </a:r>
            <a:r>
              <a:rPr kumimoji="0" lang="it-IT" sz="1800" b="0" i="1" u="sng" strike="noStrike" kern="1200" cap="none" spc="0" normalizeH="0" baseline="0" noProof="0" dirty="0" smtClean="0">
                <a:ln>
                  <a:noFill/>
                </a:ln>
                <a:solidFill>
                  <a:prstClr val="black"/>
                </a:solidFill>
                <a:effectLst/>
                <a:uLnTx/>
                <a:uFillTx/>
                <a:latin typeface="Calibri"/>
                <a:ea typeface="+mn-ea"/>
                <a:cs typeface="+mn-cs"/>
              </a:rPr>
              <a:t>dati, qualità, condizioni</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 Nelle corrispondenti parti, infatti, la consulenza tecnica ha </a:t>
            </a:r>
            <a:r>
              <a:rPr kumimoji="0" lang="it-IT" sz="1800" b="1" i="1" u="sng" strike="noStrike" kern="1200" cap="none" spc="0" normalizeH="0" baseline="0" noProof="0" dirty="0" smtClean="0">
                <a:ln>
                  <a:noFill/>
                </a:ln>
                <a:solidFill>
                  <a:srgbClr val="FF0000"/>
                </a:solidFill>
                <a:effectLst/>
                <a:uLnTx/>
                <a:uFillTx/>
                <a:latin typeface="Calibri"/>
                <a:ea typeface="+mn-ea"/>
                <a:cs typeface="+mn-cs"/>
              </a:rPr>
              <a:t>natura </a:t>
            </a:r>
            <a:r>
              <a:rPr kumimoji="0" lang="it-IT" sz="1800" b="1" i="1" u="sng" strike="noStrike" kern="1200" cap="none" spc="0" normalizeH="0" baseline="0" noProof="0" dirty="0" err="1" smtClean="0">
                <a:ln>
                  <a:noFill/>
                </a:ln>
                <a:solidFill>
                  <a:srgbClr val="FF0000"/>
                </a:solidFill>
                <a:effectLst/>
                <a:uLnTx/>
                <a:uFillTx/>
                <a:latin typeface="Calibri"/>
                <a:ea typeface="+mn-ea"/>
                <a:cs typeface="+mn-cs"/>
              </a:rPr>
              <a:t>certificativa</a:t>
            </a:r>
            <a:r>
              <a:rPr kumimoji="0" lang="it-IT" sz="1800" b="1" i="1" u="sng" strike="noStrike" kern="1200" cap="none" spc="0" normalizeH="0" baseline="0" noProof="0" dirty="0" smtClean="0">
                <a:ln>
                  <a:noFill/>
                </a:ln>
                <a:solidFill>
                  <a:srgbClr val="FF0000"/>
                </a:solidFill>
                <a:effectLst/>
                <a:uLnTx/>
                <a:uFillTx/>
                <a:latin typeface="Calibri"/>
                <a:ea typeface="+mn-ea"/>
                <a:cs typeface="+mn-cs"/>
              </a:rPr>
              <a:t> o </a:t>
            </a:r>
            <a:r>
              <a:rPr kumimoji="0" lang="it-IT" sz="1800" b="1" i="1" u="sng" strike="noStrike" kern="1200" cap="none" spc="0" normalizeH="0" baseline="0" noProof="0" dirty="0" err="1" smtClean="0">
                <a:ln>
                  <a:noFill/>
                </a:ln>
                <a:solidFill>
                  <a:srgbClr val="FF0000"/>
                </a:solidFill>
                <a:effectLst/>
                <a:uLnTx/>
                <a:uFillTx/>
                <a:latin typeface="Calibri"/>
                <a:ea typeface="+mn-ea"/>
                <a:cs typeface="+mn-cs"/>
              </a:rPr>
              <a:t>attestativa</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 da escludere, invece, quanto alle </a:t>
            </a:r>
            <a:r>
              <a:rPr kumimoji="0" lang="it-IT" sz="1800" b="1" i="1" u="sng" strike="noStrike" kern="1200" cap="none" spc="0" normalizeH="0" baseline="0" noProof="0" dirty="0" smtClean="0">
                <a:ln>
                  <a:noFill/>
                </a:ln>
                <a:solidFill>
                  <a:prstClr val="black"/>
                </a:solidFill>
                <a:effectLst/>
                <a:uLnTx/>
                <a:uFillTx/>
                <a:latin typeface="Calibri"/>
                <a:ea typeface="+mn-ea"/>
                <a:cs typeface="+mn-cs"/>
              </a:rPr>
              <a:t>valutazioni </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ed ai </a:t>
            </a:r>
            <a:r>
              <a:rPr kumimoji="0" lang="it-IT" sz="1800" b="1" i="1" u="sng" strike="noStrike" kern="1200" cap="none" spc="0" normalizeH="0" baseline="0" noProof="0" dirty="0" smtClean="0">
                <a:ln>
                  <a:noFill/>
                </a:ln>
                <a:solidFill>
                  <a:prstClr val="black"/>
                </a:solidFill>
                <a:effectLst/>
                <a:uLnTx/>
                <a:uFillTx/>
                <a:latin typeface="Calibri"/>
                <a:ea typeface="+mn-ea"/>
                <a:cs typeface="+mn-cs"/>
              </a:rPr>
              <a:t>pareri</a:t>
            </a: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 in essa formulati dal consulente</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ella 3"/>
          <p:cNvGraphicFramePr>
            <a:graphicFrameLocks noGrp="1"/>
          </p:cNvGraphicFramePr>
          <p:nvPr/>
        </p:nvGraphicFramePr>
        <p:xfrm>
          <a:off x="448237" y="268941"/>
          <a:ext cx="8310283" cy="1706880"/>
        </p:xfrm>
        <a:graphic>
          <a:graphicData uri="http://schemas.openxmlformats.org/drawingml/2006/table">
            <a:tbl>
              <a:tblPr/>
              <a:tblGrid>
                <a:gridCol w="1023274">
                  <a:extLst>
                    <a:ext uri="{9D8B030D-6E8A-4147-A177-3AD203B41FA5}">
                      <a16:colId xmlns:a16="http://schemas.microsoft.com/office/drawing/2014/main" val="20000"/>
                    </a:ext>
                  </a:extLst>
                </a:gridCol>
                <a:gridCol w="4818911">
                  <a:extLst>
                    <a:ext uri="{9D8B030D-6E8A-4147-A177-3AD203B41FA5}">
                      <a16:colId xmlns:a16="http://schemas.microsoft.com/office/drawing/2014/main" val="20001"/>
                    </a:ext>
                  </a:extLst>
                </a:gridCol>
                <a:gridCol w="2468098">
                  <a:extLst>
                    <a:ext uri="{9D8B030D-6E8A-4147-A177-3AD203B41FA5}">
                      <a16:colId xmlns:a16="http://schemas.microsoft.com/office/drawing/2014/main" val="20002"/>
                    </a:ext>
                  </a:extLst>
                </a:gridCol>
              </a:tblGrid>
              <a:tr h="1552401">
                <a:tc>
                  <a:txBody>
                    <a:bodyPr/>
                    <a:lstStyle/>
                    <a:p>
                      <a:pPr marL="0" indent="0" algn="just">
                        <a:spcAft>
                          <a:spcPts val="0"/>
                        </a:spcAft>
                      </a:pPr>
                      <a:r>
                        <a:rPr lang="it-IT" sz="1400" dirty="0">
                          <a:solidFill>
                            <a:srgbClr val="000080"/>
                          </a:solidFill>
                          <a:latin typeface="Tahoma"/>
                          <a:ea typeface="Times New Roman"/>
                          <a:cs typeface="Times New Roman"/>
                        </a:rPr>
                        <a:t>art 374</a:t>
                      </a:r>
                      <a:r>
                        <a:rPr lang="it-IT" sz="1400" i="1" dirty="0">
                          <a:solidFill>
                            <a:srgbClr val="000080"/>
                          </a:solidFill>
                          <a:latin typeface="Tahoma"/>
                          <a:ea typeface="Times New Roman"/>
                          <a:cs typeface="Times New Roman"/>
                        </a:rPr>
                        <a:t>bis</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i="1" dirty="0">
                          <a:solidFill>
                            <a:srgbClr val="000080"/>
                          </a:solidFill>
                          <a:latin typeface="Tahoma"/>
                          <a:ea typeface="Times New Roman"/>
                          <a:cs typeface="Times New Roman"/>
                        </a:rPr>
                        <a:t>False dichiarazioni o attestazioni in atti destinati all’autorità giudiziaria</a:t>
                      </a:r>
                      <a:r>
                        <a:rPr lang="it-IT" sz="1400" dirty="0">
                          <a:solidFill>
                            <a:srgbClr val="000080"/>
                          </a:solidFill>
                          <a:latin typeface="Tahoma"/>
                          <a:ea typeface="Times New Roman"/>
                          <a:cs typeface="Times New Roman"/>
                        </a:rPr>
                        <a:t>:</a:t>
                      </a:r>
                      <a:endParaRPr lang="it-IT" sz="1400" dirty="0">
                        <a:latin typeface="Times New Roman"/>
                        <a:ea typeface="Times New Roman"/>
                      </a:endParaRPr>
                    </a:p>
                    <a:p>
                      <a:pPr indent="449580" algn="just">
                        <a:spcAft>
                          <a:spcPts val="0"/>
                        </a:spcAft>
                      </a:pPr>
                      <a:r>
                        <a:rPr lang="it-IT" sz="1400" dirty="0">
                          <a:solidFill>
                            <a:srgbClr val="000080"/>
                          </a:solidFill>
                          <a:latin typeface="Tahoma"/>
                          <a:ea typeface="Times New Roman"/>
                          <a:cs typeface="Times New Roman"/>
                        </a:rPr>
                        <a:t>salvo che il fatto costituisca più grave reato, chiunque è punito se dichiara o attesta falsamente, in certificati o atti destinati ad essere prodotti all’autorità giudiziaria, condizioni, qualità personali, trattamenti </a:t>
                      </a:r>
                      <a:r>
                        <a:rPr lang="it-IT" sz="1400" dirty="0" err="1">
                          <a:solidFill>
                            <a:srgbClr val="000080"/>
                          </a:solidFill>
                          <a:latin typeface="Tahoma"/>
                          <a:ea typeface="Times New Roman"/>
                          <a:cs typeface="Times New Roman"/>
                        </a:rPr>
                        <a:t>terapeutici…</a:t>
                      </a:r>
                      <a:r>
                        <a:rPr lang="it-IT" sz="1400" dirty="0">
                          <a:solidFill>
                            <a:srgbClr val="000080"/>
                          </a:solidFill>
                          <a:latin typeface="Tahoma"/>
                          <a:ea typeface="Times New Roman"/>
                          <a:cs typeface="Times New Roman"/>
                        </a:rPr>
                        <a:t> relativi all’imputato, al condannato o alla persona sottoposta a procedimento di prevenzione</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just">
                        <a:spcAft>
                          <a:spcPts val="0"/>
                        </a:spcAft>
                      </a:pPr>
                      <a:r>
                        <a:rPr lang="it-IT" sz="1400" dirty="0">
                          <a:solidFill>
                            <a:srgbClr val="000080"/>
                          </a:solidFill>
                          <a:latin typeface="Tahoma"/>
                          <a:ea typeface="Times New Roman"/>
                          <a:cs typeface="Times New Roman"/>
                        </a:rPr>
                        <a:t>reclusione </a:t>
                      </a:r>
                      <a:endParaRPr lang="it-IT" sz="1400" dirty="0">
                        <a:latin typeface="Times New Roman"/>
                        <a:ea typeface="Times New Roman"/>
                      </a:endParaRPr>
                    </a:p>
                  </a:txBody>
                  <a:tcPr marL="31864" marR="31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6563" name="Picture 3" descr="Risultati immagini per cassazione">
            <a:hlinkClick r:id="rId2"/>
          </p:cNvPr>
          <p:cNvPicPr>
            <a:picLocks noChangeAspect="1" noChangeArrowheads="1"/>
          </p:cNvPicPr>
          <p:nvPr/>
        </p:nvPicPr>
        <p:blipFill>
          <a:blip r:embed="rId3" cstate="print"/>
          <a:srcRect/>
          <a:stretch>
            <a:fillRect/>
          </a:stretch>
        </p:blipFill>
        <p:spPr bwMode="auto">
          <a:xfrm>
            <a:off x="5986780" y="1775910"/>
            <a:ext cx="2926751" cy="2034092"/>
          </a:xfrm>
          <a:prstGeom prst="rect">
            <a:avLst/>
          </a:prstGeom>
          <a:noFill/>
        </p:spPr>
      </p:pic>
    </p:spTree>
    <p:extLst>
      <p:ext uri="{BB962C8B-B14F-4D97-AF65-F5344CB8AC3E}">
        <p14:creationId xmlns:p14="http://schemas.microsoft.com/office/powerpoint/2010/main" val="63369754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Risultati immagini per ippocrate giuramento">
            <a:hlinkClick r:id="rId2"/>
          </p:cNvPr>
          <p:cNvPicPr>
            <a:picLocks noChangeAspect="1" noChangeArrowheads="1"/>
          </p:cNvPicPr>
          <p:nvPr/>
        </p:nvPicPr>
        <p:blipFill>
          <a:blip r:embed="rId3" cstate="print"/>
          <a:srcRect/>
          <a:stretch>
            <a:fillRect/>
          </a:stretch>
        </p:blipFill>
        <p:spPr bwMode="auto">
          <a:xfrm>
            <a:off x="0" y="-1"/>
            <a:ext cx="9144000" cy="5140065"/>
          </a:xfrm>
          <a:prstGeom prst="rect">
            <a:avLst/>
          </a:prstGeom>
          <a:noFill/>
        </p:spPr>
      </p:pic>
      <p:pic>
        <p:nvPicPr>
          <p:cNvPr id="70658" name="Picture 2" descr="Risultati immagini per ippocrate">
            <a:hlinkClick r:id="rId4"/>
          </p:cNvPr>
          <p:cNvPicPr>
            <a:picLocks noChangeAspect="1" noChangeArrowheads="1"/>
          </p:cNvPicPr>
          <p:nvPr/>
        </p:nvPicPr>
        <p:blipFill>
          <a:blip r:embed="rId5" cstate="print"/>
          <a:srcRect/>
          <a:stretch>
            <a:fillRect/>
          </a:stretch>
        </p:blipFill>
        <p:spPr bwMode="auto">
          <a:xfrm>
            <a:off x="0" y="1832068"/>
            <a:ext cx="3200400" cy="5343526"/>
          </a:xfrm>
          <a:prstGeom prst="rect">
            <a:avLst/>
          </a:prstGeom>
          <a:noFill/>
        </p:spPr>
      </p:pic>
      <p:sp>
        <p:nvSpPr>
          <p:cNvPr id="2" name="CasellaDiTesto 1"/>
          <p:cNvSpPr txBox="1"/>
          <p:nvPr/>
        </p:nvSpPr>
        <p:spPr>
          <a:xfrm>
            <a:off x="3684492" y="1814138"/>
            <a:ext cx="5217459" cy="547842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Lapidaria resta la saggezza del giuramento di Ippocrate dove appaiono ‘scolpiti’ i molteplici temi </a:t>
            </a:r>
            <a:r>
              <a:rPr kumimoji="0" lang="it-IT" sz="2200" b="0" i="0" u="none" strike="noStrike" kern="1200" cap="none" spc="0" normalizeH="0" baseline="0" noProof="0" smtClean="0">
                <a:ln>
                  <a:noFill/>
                </a:ln>
                <a:solidFill>
                  <a:srgbClr val="002060"/>
                </a:solidFill>
                <a:effectLst/>
                <a:uLnTx/>
                <a:uFillTx/>
                <a:latin typeface="Calibri"/>
                <a:ea typeface="+mn-ea"/>
                <a:cs typeface="+mn-cs"/>
              </a:rPr>
              <a:t>fin qui trattati</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smtClean="0">
                <a:ln>
                  <a:noFill/>
                </a:ln>
                <a:solidFill>
                  <a:srgbClr val="002060"/>
                </a:solidFill>
                <a:effectLst/>
                <a:uLnTx/>
                <a:uFillTx/>
                <a:latin typeface="Calibri"/>
                <a:ea typeface="+mn-ea"/>
                <a:cs typeface="+mn-cs"/>
              </a:rPr>
              <a:t>“</a:t>
            </a:r>
            <a:r>
              <a:rPr kumimoji="0" lang="it-IT" sz="2200" b="1" i="1" u="none" strike="noStrike" kern="1200" cap="none" spc="0" normalizeH="0" baseline="0" noProof="0" dirty="0" smtClean="0">
                <a:ln>
                  <a:noFill/>
                </a:ln>
                <a:solidFill>
                  <a:srgbClr val="002060"/>
                </a:solidFill>
                <a:effectLst/>
                <a:uLnTx/>
                <a:uFillTx/>
                <a:latin typeface="Calibri"/>
                <a:ea typeface="+mn-ea"/>
                <a:cs typeface="+mn-cs"/>
              </a:rPr>
              <a:t>… mi asterrò da ogni mala azione e da ogni </a:t>
            </a:r>
            <a:r>
              <a:rPr kumimoji="0" lang="it-IT" sz="2200" b="1" i="1" u="none" strike="noStrike" kern="1200" cap="none" spc="0" normalizeH="0" baseline="0" noProof="0" dirty="0" err="1" smtClean="0">
                <a:ln>
                  <a:noFill/>
                </a:ln>
                <a:solidFill>
                  <a:srgbClr val="002060"/>
                </a:solidFill>
                <a:effectLst/>
                <a:uLnTx/>
                <a:uFillTx/>
                <a:latin typeface="Calibri"/>
                <a:ea typeface="+mn-ea"/>
                <a:cs typeface="+mn-cs"/>
              </a:rPr>
              <a:t>ingiustizia…</a:t>
            </a:r>
            <a:r>
              <a:rPr kumimoji="0" lang="it-IT" sz="2200" b="1" i="1" u="none" strike="noStrike" kern="1200" cap="none" spc="0" normalizeH="0" baseline="0" noProof="0" dirty="0" smtClean="0">
                <a:ln>
                  <a:noFill/>
                </a:ln>
                <a:solidFill>
                  <a:srgbClr val="002060"/>
                </a:solidFill>
                <a:effectLst/>
                <a:uLnTx/>
                <a:uFillTx/>
                <a:latin typeface="Calibri"/>
                <a:ea typeface="+mn-ea"/>
                <a:cs typeface="+mn-cs"/>
              </a:rPr>
              <a:t>”</a:t>
            </a:r>
            <a:endParaRPr kumimoji="0" lang="it-IT" sz="2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ἐπὶ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δηλήσει</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δὲ καὶ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ἀδικίῃ</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εἴρξειν</a:t>
            </a:r>
            <a:endParaRPr kumimoji="0" lang="it-IT" sz="2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1" u="none" strike="noStrike" kern="1200" cap="none" spc="0" normalizeH="0" baseline="0" noProof="0" dirty="0" smtClean="0">
                <a:ln>
                  <a:noFill/>
                </a:ln>
                <a:solidFill>
                  <a:srgbClr val="002060"/>
                </a:solidFill>
                <a:effectLst/>
                <a:uLnTx/>
                <a:uFillTx/>
                <a:latin typeface="Calibri"/>
                <a:ea typeface="+mn-ea"/>
                <a:cs typeface="+mn-cs"/>
              </a:rPr>
              <a:t>“Non praticherò l’operazione del mal della pietra ma la lascerò eseguire da coloro che se ne occupano</a:t>
            </a:r>
            <a:r>
              <a:rPr kumimoji="0" lang="it-IT" sz="2200" b="1" i="0" u="none" strike="noStrike" kern="1200" cap="none" spc="0" normalizeH="0" baseline="0" noProof="0" dirty="0" smtClean="0">
                <a:ln>
                  <a:noFill/>
                </a:ln>
                <a:solidFill>
                  <a:srgbClr val="002060"/>
                </a:solidFill>
                <a:effectLst/>
                <a:uLnTx/>
                <a:uFillTx/>
                <a:latin typeface="Calibri"/>
                <a:ea typeface="+mn-ea"/>
                <a:cs typeface="+mn-cs"/>
              </a:rPr>
              <a:t>”</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Οὐ</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τεμέω</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δὲ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οὐδὲ</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μὴν</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λιθιῶντας</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ἐκχωρήσω</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δὲ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ἐργάτῃσιν</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ἀνδράσι</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πρήξιος</a:t>
            </a:r>
            <a:r>
              <a:rPr kumimoji="0" lang="it-IT" sz="2200" b="0" i="0" u="none" strike="noStrike" kern="1200" cap="none" spc="0" normalizeH="0" baseline="0" noProof="0" dirty="0" smtClean="0">
                <a:ln>
                  <a:noFill/>
                </a:ln>
                <a:solidFill>
                  <a:srgbClr val="002060"/>
                </a:solidFill>
                <a:effectLst/>
                <a:uLnTx/>
                <a:uFillTx/>
                <a:latin typeface="Calibri"/>
                <a:ea typeface="+mn-ea"/>
                <a:cs typeface="+mn-cs"/>
              </a:rPr>
              <a:t> </a:t>
            </a:r>
            <a:r>
              <a:rPr kumimoji="0" lang="it-IT" sz="2200" b="0" i="0" u="none" strike="noStrike" kern="1200" cap="none" spc="0" normalizeH="0" baseline="0" noProof="0" dirty="0" err="1" smtClean="0">
                <a:ln>
                  <a:noFill/>
                </a:ln>
                <a:solidFill>
                  <a:srgbClr val="002060"/>
                </a:solidFill>
                <a:effectLst/>
                <a:uLnTx/>
                <a:uFillTx/>
                <a:latin typeface="Calibri"/>
                <a:ea typeface="+mn-ea"/>
                <a:cs typeface="+mn-cs"/>
              </a:rPr>
              <a:t>τῆσδε</a:t>
            </a:r>
            <a:endParaRPr kumimoji="0" lang="it-IT" sz="2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2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00503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53158" y="935984"/>
            <a:ext cx="8445971" cy="451005"/>
          </a:xfrm>
        </p:spPr>
        <p:txBody>
          <a:bodyPr/>
          <a:lstStyle/>
          <a:p>
            <a:pPr algn="ctr">
              <a:lnSpc>
                <a:spcPct val="100000"/>
              </a:lnSpc>
            </a:pPr>
            <a:r>
              <a:rPr lang="it-IT" sz="1200" b="1" u="sng" dirty="0">
                <a:solidFill>
                  <a:srgbClr val="0000FF"/>
                </a:solidFill>
              </a:rPr>
              <a:t>ELENCO DELLE AMMINISTRAZIONI IN GESTIONE PER CONTO DELLO STATO</a:t>
            </a:r>
            <a:r>
              <a:rPr lang="it-IT" sz="1200" dirty="0">
                <a:solidFill>
                  <a:srgbClr val="0000FF"/>
                </a:solidFill>
              </a:rPr>
              <a:t/>
            </a:r>
            <a:br>
              <a:rPr lang="it-IT" sz="1200" dirty="0">
                <a:solidFill>
                  <a:srgbClr val="0000FF"/>
                </a:solidFill>
              </a:rPr>
            </a:br>
            <a:r>
              <a:rPr lang="it-IT" sz="1200" b="1" dirty="0">
                <a:solidFill>
                  <a:srgbClr val="0000FF"/>
                </a:solidFill>
              </a:rPr>
              <a:t> </a:t>
            </a:r>
            <a:r>
              <a:rPr lang="it-IT" sz="1200" b="1" u="sng" dirty="0">
                <a:solidFill>
                  <a:srgbClr val="0000FF"/>
                </a:solidFill>
              </a:rPr>
              <a:t>AMMINISTRAZIONI DELLO STATO</a:t>
            </a:r>
            <a:r>
              <a:rPr lang="it-IT" sz="1200" dirty="0">
                <a:solidFill>
                  <a:srgbClr val="0000FF"/>
                </a:solidFill>
              </a:rPr>
              <a:t/>
            </a:r>
            <a:br>
              <a:rPr lang="it-IT" sz="1200" dirty="0">
                <a:solidFill>
                  <a:srgbClr val="0000FF"/>
                </a:solidFill>
              </a:rPr>
            </a:br>
            <a:endParaRPr lang="it-IT" sz="1200" dirty="0">
              <a:solidFill>
                <a:srgbClr val="0000FF"/>
              </a:solidFill>
            </a:endParaRPr>
          </a:p>
        </p:txBody>
      </p:sp>
      <p:sp>
        <p:nvSpPr>
          <p:cNvPr id="4" name="Segnaposto contenuto 3"/>
          <p:cNvSpPr>
            <a:spLocks noGrp="1"/>
          </p:cNvSpPr>
          <p:nvPr>
            <p:ph idx="1"/>
          </p:nvPr>
        </p:nvSpPr>
        <p:spPr>
          <a:xfrm>
            <a:off x="688731" y="1470074"/>
            <a:ext cx="8220075" cy="3968699"/>
          </a:xfrm>
        </p:spPr>
        <p:txBody>
          <a:bodyPr/>
          <a:lstStyle/>
          <a:p>
            <a:pPr>
              <a:lnSpc>
                <a:spcPct val="100000"/>
              </a:lnSpc>
            </a:pPr>
            <a:r>
              <a:rPr lang="it-IT" sz="2100" dirty="0">
                <a:effectLst>
                  <a:outerShdw blurRad="38100" dist="38100" dir="2700000" algn="tl">
                    <a:srgbClr val="000000">
                      <a:alpha val="43137"/>
                    </a:srgbClr>
                  </a:outerShdw>
                </a:effectLst>
              </a:rPr>
              <a:t>MINISTERO DELLE POLITICHE AGRICOLE, ALIMENTARI E FORESTALI … </a:t>
            </a:r>
          </a:p>
          <a:p>
            <a:pPr>
              <a:lnSpc>
                <a:spcPct val="100000"/>
              </a:lnSpc>
            </a:pPr>
            <a:endParaRPr lang="it-IT" sz="2100" dirty="0">
              <a:effectLst>
                <a:outerShdw blurRad="38100" dist="38100" dir="2700000" algn="tl">
                  <a:srgbClr val="000000">
                    <a:alpha val="43137"/>
                  </a:srgbClr>
                </a:outerShdw>
              </a:effectLst>
            </a:endParaRPr>
          </a:p>
          <a:p>
            <a:pPr lvl="1">
              <a:lnSpc>
                <a:spcPct val="100000"/>
              </a:lnSpc>
            </a:pPr>
            <a:r>
              <a:rPr lang="it-IT" sz="2100" dirty="0">
                <a:effectLst>
                  <a:outerShdw blurRad="38100" dist="38100" dir="2700000" algn="tl">
                    <a:srgbClr val="000000">
                      <a:alpha val="43137"/>
                    </a:srgbClr>
                  </a:outerShdw>
                </a:effectLst>
              </a:rPr>
              <a:t>CONSIGLIO NAZIONALE DELL’ECONOMIA E DEL LAVORO</a:t>
            </a:r>
          </a:p>
          <a:p>
            <a:pPr lvl="1">
              <a:lnSpc>
                <a:spcPct val="100000"/>
              </a:lnSpc>
            </a:pPr>
            <a:r>
              <a:rPr lang="it-IT" sz="2100" dirty="0">
                <a:effectLst>
                  <a:outerShdw blurRad="38100" dist="38100" dir="2700000" algn="tl">
                    <a:srgbClr val="000000">
                      <a:alpha val="43137"/>
                    </a:srgbClr>
                  </a:outerShdw>
                </a:effectLst>
              </a:rPr>
              <a:t>CONSIGLIO DI STATO</a:t>
            </a:r>
          </a:p>
          <a:p>
            <a:pPr lvl="1">
              <a:lnSpc>
                <a:spcPct val="100000"/>
              </a:lnSpc>
            </a:pPr>
            <a:r>
              <a:rPr lang="it-IT" sz="2100" dirty="0">
                <a:effectLst>
                  <a:outerShdw blurRad="38100" dist="38100" dir="2700000" algn="tl">
                    <a:srgbClr val="000000">
                      <a:alpha val="43137"/>
                    </a:srgbClr>
                  </a:outerShdw>
                </a:effectLst>
              </a:rPr>
              <a:t>CORTE DEI CONTI</a:t>
            </a:r>
          </a:p>
          <a:p>
            <a:pPr lvl="1">
              <a:lnSpc>
                <a:spcPct val="100000"/>
              </a:lnSpc>
            </a:pPr>
            <a:r>
              <a:rPr lang="it-IT" sz="2100" dirty="0">
                <a:effectLst>
                  <a:outerShdw blurRad="38100" dist="38100" dir="2700000" algn="tl">
                    <a:srgbClr val="000000">
                      <a:alpha val="43137"/>
                    </a:srgbClr>
                  </a:outerShdw>
                </a:effectLst>
              </a:rPr>
              <a:t>AVVOCATURA GENERALE DELLO STATO</a:t>
            </a:r>
          </a:p>
          <a:p>
            <a:pPr lvl="1">
              <a:lnSpc>
                <a:spcPct val="100000"/>
              </a:lnSpc>
            </a:pPr>
            <a:r>
              <a:rPr lang="it-IT" sz="2100" dirty="0">
                <a:effectLst>
                  <a:outerShdw blurRad="38100" dist="38100" dir="2700000" algn="tl">
                    <a:srgbClr val="000000">
                      <a:alpha val="43137"/>
                    </a:srgbClr>
                  </a:outerShdw>
                </a:effectLst>
              </a:rPr>
              <a:t>ARCHIVI NOTARILI</a:t>
            </a:r>
          </a:p>
          <a:p>
            <a:pPr lvl="1">
              <a:lnSpc>
                <a:spcPct val="100000"/>
              </a:lnSpc>
            </a:pPr>
            <a:r>
              <a:rPr lang="it-IT" sz="2100" dirty="0">
                <a:effectLst>
                  <a:outerShdw blurRad="38100" dist="38100" dir="2700000" algn="tl">
                    <a:srgbClr val="000000">
                      <a:alpha val="43137"/>
                    </a:srgbClr>
                  </a:outerShdw>
                </a:effectLst>
              </a:rPr>
              <a:t>STRUTTURA DEL "COMMISSARIO DELEGATO ART. 1 DL N.74/2012”</a:t>
            </a:r>
          </a:p>
          <a:p>
            <a:pPr>
              <a:lnSpc>
                <a:spcPct val="100000"/>
              </a:lnSpc>
            </a:pPr>
            <a:endParaRPr lang="it-IT" sz="2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773624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700" y="885828"/>
            <a:ext cx="3717679" cy="446209"/>
          </a:xfrm>
        </p:spPr>
        <p:txBody>
          <a:bodyPr/>
          <a:lstStyle/>
          <a:p>
            <a:pPr algn="l"/>
            <a:r>
              <a:rPr lang="it-IT" sz="2400" dirty="0">
                <a:solidFill>
                  <a:srgbClr val="0000FF"/>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ALTRE AMMINISTRAZIONI</a:t>
            </a:r>
            <a:r>
              <a:rPr lang="it-IT" sz="2100" dirty="0">
                <a:latin typeface="Calibri" panose="020F0502020204030204" pitchFamily="34" charset="0"/>
                <a:ea typeface="Calibri" panose="020F0502020204030204" pitchFamily="34" charset="0"/>
                <a:cs typeface="Times New Roman" panose="02020603050405020304" pitchFamily="18" charset="0"/>
              </a:rPr>
              <a:t/>
            </a:r>
            <a:br>
              <a:rPr lang="it-IT" sz="2100" dirty="0">
                <a:latin typeface="Calibri" panose="020F0502020204030204" pitchFamily="34" charset="0"/>
                <a:ea typeface="Calibri" panose="020F0502020204030204" pitchFamily="34" charset="0"/>
                <a:cs typeface="Times New Roman" panose="02020603050405020304" pitchFamily="18" charset="0"/>
              </a:rPr>
            </a:br>
            <a:endParaRPr lang="it-IT" dirty="0"/>
          </a:p>
        </p:txBody>
      </p:sp>
      <p:sp>
        <p:nvSpPr>
          <p:cNvPr id="4" name="Rettangolo 3"/>
          <p:cNvSpPr/>
          <p:nvPr/>
        </p:nvSpPr>
        <p:spPr>
          <a:xfrm>
            <a:off x="622791" y="1277084"/>
            <a:ext cx="8499229" cy="4293483"/>
          </a:xfrm>
          <a:prstGeom prst="rect">
            <a:avLst/>
          </a:prstGeom>
        </p:spPr>
        <p:txBody>
          <a:bodyPr wrap="square">
            <a:spAutoFit/>
          </a:bodyPr>
          <a:lstStyle/>
          <a:p>
            <a:pPr marL="342900" indent="-342900" defTabSz="685800">
              <a:buFont typeface="Wingdings" panose="05000000000000000000" pitchFamily="2" charset="2"/>
              <a:buChar char="q"/>
            </a:pPr>
            <a:r>
              <a:rPr lang="it-IT" sz="21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ISTITUTO NAZIONALE AGRONOMICO PER L’OLTREMARE</a:t>
            </a:r>
            <a:endParaRPr lang="it-IT" sz="21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ISTITUTO NAZIONALE DI GEOFISICA E VULCANOLOGIA</a:t>
            </a:r>
            <a:endParaRPr lang="it-IT" sz="21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ISTITUTO NAZIONALE DI STATISTICA</a:t>
            </a:r>
            <a:endParaRPr lang="it-IT" sz="21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CONSIGLIO NAZIONALE DELLE  RICERCHE</a:t>
            </a:r>
          </a:p>
          <a:p>
            <a:pPr defTabSz="685800"/>
            <a:endPar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AGENZIA DELLE DOGANE E DEI MONOPOLI</a:t>
            </a:r>
            <a:endPar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AGENZIA DELLE ENTRATE (PER IL PERSONALE ASSUNTO ANTECEDENTEMENTE ALL' 1/1/2001) COMPRESA EX AGENZIA DEL TERRITORIO</a:t>
            </a:r>
            <a:endPar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AGENZIA INDUSTRIE DIFESA</a:t>
            </a:r>
          </a:p>
          <a:p>
            <a:pPr defTabSz="685800"/>
            <a:endParaRPr lang="it-IT" sz="21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100" kern="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ANAS (PER IL PERSONALE ASSUNTO ANTECEDENTEMENTE IL 20/8/1995)</a:t>
            </a:r>
            <a:endParaRPr lang="it-IT" sz="1350"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147591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5240" y="1162998"/>
            <a:ext cx="6436187" cy="235163"/>
          </a:xfrm>
        </p:spPr>
        <p:txBody>
          <a:bodyPr anchor="ctr">
            <a:noAutofit/>
          </a:bodyPr>
          <a:lstStyle/>
          <a:p>
            <a:r>
              <a:rPr lang="it-IT" sz="1350" dirty="0">
                <a:latin typeface="+mn-lt"/>
              </a:rPr>
              <a:t>Attività istituzionali dell’INPS   </a:t>
            </a:r>
            <a:r>
              <a:rPr lang="it-IT" sz="1050" dirty="0"/>
              <a:t>(anno 2017)</a:t>
            </a:r>
          </a:p>
        </p:txBody>
      </p:sp>
      <p:graphicFrame>
        <p:nvGraphicFramePr>
          <p:cNvPr id="4" name="Tabella 3"/>
          <p:cNvGraphicFramePr>
            <a:graphicFrameLocks noGrp="1"/>
          </p:cNvGraphicFramePr>
          <p:nvPr>
            <p:extLst/>
          </p:nvPr>
        </p:nvGraphicFramePr>
        <p:xfrm>
          <a:off x="798028" y="1693404"/>
          <a:ext cx="4939511" cy="3469406"/>
        </p:xfrm>
        <a:graphic>
          <a:graphicData uri="http://schemas.openxmlformats.org/drawingml/2006/table">
            <a:tbl>
              <a:tblPr firstRow="1" firstCol="1" bandRow="1">
                <a:tableStyleId>{5C22544A-7EE6-4342-B048-85BDC9FD1C3A}</a:tableStyleId>
              </a:tblPr>
              <a:tblGrid>
                <a:gridCol w="1114485">
                  <a:extLst>
                    <a:ext uri="{9D8B030D-6E8A-4147-A177-3AD203B41FA5}">
                      <a16:colId xmlns:a16="http://schemas.microsoft.com/office/drawing/2014/main" val="20000"/>
                    </a:ext>
                  </a:extLst>
                </a:gridCol>
                <a:gridCol w="2646608">
                  <a:extLst>
                    <a:ext uri="{9D8B030D-6E8A-4147-A177-3AD203B41FA5}">
                      <a16:colId xmlns:a16="http://schemas.microsoft.com/office/drawing/2014/main" val="20001"/>
                    </a:ext>
                  </a:extLst>
                </a:gridCol>
                <a:gridCol w="1178418">
                  <a:extLst>
                    <a:ext uri="{9D8B030D-6E8A-4147-A177-3AD203B41FA5}">
                      <a16:colId xmlns:a16="http://schemas.microsoft.com/office/drawing/2014/main" val="20002"/>
                    </a:ext>
                  </a:extLst>
                </a:gridCol>
              </a:tblGrid>
              <a:tr h="226949">
                <a:tc gridSpan="2">
                  <a:txBody>
                    <a:bodyPr/>
                    <a:lstStyle/>
                    <a:p>
                      <a:pPr algn="ctr">
                        <a:lnSpc>
                          <a:spcPct val="107000"/>
                        </a:lnSpc>
                        <a:spcAft>
                          <a:spcPts val="0"/>
                        </a:spcAft>
                      </a:pPr>
                      <a:r>
                        <a:rPr lang="it-IT" sz="1400" dirty="0" smtClean="0">
                          <a:solidFill>
                            <a:srgbClr val="FFFF99"/>
                          </a:solidFill>
                          <a:effectLst/>
                          <a:latin typeface="+mn-lt"/>
                        </a:rPr>
                        <a:t>INDICATORI  PRODUTTIVITA’</a:t>
                      </a:r>
                      <a:endParaRPr lang="it-IT" sz="1400" dirty="0">
                        <a:solidFill>
                          <a:srgbClr val="FFFF99"/>
                        </a:solidFill>
                        <a:effectLst/>
                        <a:latin typeface="+mn-lt"/>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tx1">
                        <a:lumMod val="65000"/>
                        <a:lumOff val="35000"/>
                      </a:schemeClr>
                    </a:solidFill>
                  </a:tcPr>
                </a:tc>
                <a:tc hMerge="1">
                  <a:txBody>
                    <a:bodyPr/>
                    <a:lstStyle/>
                    <a:p>
                      <a:endParaRPr lang="it-IT"/>
                    </a:p>
                  </a:txBody>
                  <a:tcPr/>
                </a:tc>
                <a:tc>
                  <a:txBody>
                    <a:bodyPr/>
                    <a:lstStyle/>
                    <a:p>
                      <a:pPr marL="0" algn="ctr" defTabSz="914400" rtl="0" eaLnBrk="1" latinLnBrk="0" hangingPunct="1">
                        <a:lnSpc>
                          <a:spcPct val="107000"/>
                        </a:lnSpc>
                        <a:spcAft>
                          <a:spcPts val="0"/>
                        </a:spcAft>
                      </a:pPr>
                      <a:r>
                        <a:rPr lang="it-IT" sz="1400" b="1" kern="1200" dirty="0" smtClean="0">
                          <a:solidFill>
                            <a:srgbClr val="FFFF99"/>
                          </a:solidFill>
                          <a:effectLst/>
                          <a:latin typeface="+mn-lt"/>
                          <a:ea typeface="+mn-ea"/>
                          <a:cs typeface="+mn-cs"/>
                        </a:rPr>
                        <a:t>QUANTITA’</a:t>
                      </a:r>
                      <a:endParaRPr lang="it-IT" sz="1400" b="1" kern="1200" dirty="0">
                        <a:solidFill>
                          <a:srgbClr val="FFFF99"/>
                        </a:solidFill>
                        <a:effectLst/>
                        <a:latin typeface="+mn-lt"/>
                        <a:ea typeface="+mn-ea"/>
                        <a:cs typeface="+mn-cs"/>
                      </a:endParaRPr>
                    </a:p>
                  </a:txBody>
                  <a:tcPr marL="51435" marR="51435" marT="0" marB="0" anchor="ctr">
                    <a:lnL w="12700" cap="flat" cmpd="sng" algn="ctr">
                      <a:solidFill>
                        <a:schemeClr val="bg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0"/>
                  </a:ext>
                </a:extLst>
              </a:tr>
              <a:tr h="255273">
                <a:tc gridSpan="2">
                  <a:txBody>
                    <a:bodyPr/>
                    <a:lstStyle/>
                    <a:p>
                      <a:pPr marL="107950" algn="l">
                        <a:lnSpc>
                          <a:spcPct val="100000"/>
                        </a:lnSpc>
                        <a:spcAft>
                          <a:spcPts val="0"/>
                        </a:spcAft>
                      </a:pPr>
                      <a:r>
                        <a:rPr lang="it-IT" sz="1200" b="0" dirty="0" smtClean="0">
                          <a:solidFill>
                            <a:srgbClr val="002060"/>
                          </a:solidFill>
                          <a:effectLst/>
                          <a:latin typeface="+mn-lt"/>
                          <a:ea typeface="Calibri" panose="020F0502020204030204" pitchFamily="34" charset="0"/>
                          <a:cs typeface="Times New Roman" panose="02020603050405020304" pitchFamily="18" charset="0"/>
                        </a:rPr>
                        <a:t>Lavoratori assicurati</a:t>
                      </a:r>
                      <a:endParaRPr lang="it-IT" sz="1200" b="0" dirty="0">
                        <a:solidFill>
                          <a:srgbClr val="002060"/>
                        </a:solidFill>
                        <a:effectLst/>
                        <a:latin typeface="+mn-lt"/>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tc hMerge="1">
                  <a:txBody>
                    <a:bodyPr/>
                    <a:lstStyle/>
                    <a:p>
                      <a:endParaRPr lang="it-IT"/>
                    </a:p>
                  </a:txBody>
                  <a:tcPr/>
                </a:tc>
                <a:tc>
                  <a:txBody>
                    <a:bodyPr/>
                    <a:lstStyle/>
                    <a:p>
                      <a:pPr marL="0" lvl="0" indent="0" algn="r">
                        <a:lnSpc>
                          <a:spcPct val="100000"/>
                        </a:lnSpc>
                        <a:spcAft>
                          <a:spcPts val="0"/>
                        </a:spcAft>
                        <a:buFont typeface="+mj-lt"/>
                        <a:buNone/>
                      </a:pPr>
                      <a:r>
                        <a:rPr lang="it-IT" sz="1200" b="1" dirty="0" smtClean="0">
                          <a:effectLst/>
                          <a:latin typeface="+mn-lt"/>
                        </a:rPr>
                        <a:t>22.600.000</a:t>
                      </a: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extLst>
                  <a:ext uri="{0D108BD9-81ED-4DB2-BD59-A6C34878D82A}">
                    <a16:rowId xmlns:a16="http://schemas.microsoft.com/office/drawing/2014/main" val="10001"/>
                  </a:ext>
                </a:extLst>
              </a:tr>
              <a:tr h="255273">
                <a:tc gridSpan="2">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200" b="0" dirty="0" smtClean="0">
                          <a:solidFill>
                            <a:schemeClr val="tx1"/>
                          </a:solidFill>
                          <a:effectLst/>
                          <a:latin typeface="+mn-lt"/>
                        </a:rPr>
                        <a:t>Aziende iscritte all’A.G.O.</a:t>
                      </a: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C9F1FF"/>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1.500.000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C9F1FF"/>
                    </a:solidFill>
                  </a:tcPr>
                </a:tc>
                <a:extLst>
                  <a:ext uri="{0D108BD9-81ED-4DB2-BD59-A6C34878D82A}">
                    <a16:rowId xmlns:a16="http://schemas.microsoft.com/office/drawing/2014/main" val="10002"/>
                  </a:ext>
                </a:extLst>
              </a:tr>
              <a:tr h="255273">
                <a:tc gridSpan="2">
                  <a:txBody>
                    <a:bodyPr/>
                    <a:lstStyle/>
                    <a:p>
                      <a:pPr marL="107950" algn="l">
                        <a:lnSpc>
                          <a:spcPct val="100000"/>
                        </a:lnSpc>
                        <a:spcBef>
                          <a:spcPts val="300"/>
                        </a:spcBef>
                        <a:spcAft>
                          <a:spcPts val="0"/>
                        </a:spcAft>
                      </a:pPr>
                      <a:r>
                        <a:rPr lang="it-IT" sz="1200" b="0" dirty="0" smtClean="0">
                          <a:solidFill>
                            <a:schemeClr val="tx1"/>
                          </a:solidFill>
                          <a:effectLst/>
                          <a:latin typeface="+mn-lt"/>
                          <a:cs typeface="Times New Roman" panose="02020603050405020304" pitchFamily="18" charset="0"/>
                        </a:rPr>
                        <a:t>Pensionati</a:t>
                      </a:r>
                      <a:endParaRPr lang="it-IT" sz="1200" b="0" dirty="0">
                        <a:solidFill>
                          <a:schemeClr val="tx1"/>
                        </a:solidFill>
                        <a:effectLst/>
                        <a:latin typeface="+mn-lt"/>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18.100.000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tx2">
                          <a:lumMod val="40000"/>
                          <a:lumOff val="6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extLst>
                  <a:ext uri="{0D108BD9-81ED-4DB2-BD59-A6C34878D82A}">
                    <a16:rowId xmlns:a16="http://schemas.microsoft.com/office/drawing/2014/main" val="10003"/>
                  </a:ext>
                </a:extLst>
              </a:tr>
              <a:tr h="255273">
                <a:tc gridSpan="2">
                  <a:txBody>
                    <a:bodyPr/>
                    <a:lstStyle/>
                    <a:p>
                      <a:pPr marL="107950" algn="l">
                        <a:lnSpc>
                          <a:spcPct val="100000"/>
                        </a:lnSpc>
                        <a:spcBef>
                          <a:spcPts val="300"/>
                        </a:spcBef>
                        <a:spcAft>
                          <a:spcPts val="0"/>
                        </a:spcAft>
                      </a:pPr>
                      <a:r>
                        <a:rPr lang="it-IT" sz="1200" b="0" dirty="0" smtClean="0">
                          <a:solidFill>
                            <a:schemeClr val="tx1"/>
                          </a:solidFill>
                          <a:effectLst/>
                          <a:latin typeface="+mn-lt"/>
                          <a:cs typeface="Times New Roman" panose="02020603050405020304" pitchFamily="18" charset="0"/>
                        </a:rPr>
                        <a:t>Beneficiari trattamenti economici d’Invalidità civile</a:t>
                      </a:r>
                      <a:endParaRPr lang="it-IT" sz="1200" b="0" dirty="0">
                        <a:solidFill>
                          <a:schemeClr val="tx1"/>
                        </a:solidFill>
                        <a:effectLst/>
                        <a:latin typeface="+mn-lt"/>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1E0FF"/>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2.600.000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1E0FF"/>
                    </a:solidFill>
                  </a:tcPr>
                </a:tc>
                <a:extLst>
                  <a:ext uri="{0D108BD9-81ED-4DB2-BD59-A6C34878D82A}">
                    <a16:rowId xmlns:a16="http://schemas.microsoft.com/office/drawing/2014/main" val="10004"/>
                  </a:ext>
                </a:extLst>
              </a:tr>
              <a:tr h="255273">
                <a:tc gridSpan="2">
                  <a:txBody>
                    <a:bodyPr/>
                    <a:lstStyle/>
                    <a:p>
                      <a:pPr marL="107950" algn="l">
                        <a:lnSpc>
                          <a:spcPct val="100000"/>
                        </a:lnSpc>
                        <a:spcBef>
                          <a:spcPts val="300"/>
                        </a:spcBef>
                        <a:spcAft>
                          <a:spcPts val="0"/>
                        </a:spcAft>
                      </a:pPr>
                      <a:r>
                        <a:rPr lang="it-IT" sz="1200" b="0" dirty="0" smtClean="0">
                          <a:solidFill>
                            <a:schemeClr val="tx1"/>
                          </a:solidFill>
                          <a:effectLst/>
                          <a:latin typeface="+mn-lt"/>
                          <a:cs typeface="Times New Roman" panose="02020603050405020304" pitchFamily="18" charset="0"/>
                        </a:rPr>
                        <a:t>Beneficiari di prestazioni a </a:t>
                      </a:r>
                      <a:r>
                        <a:rPr lang="it-IT" sz="1200" b="0" i="1" dirty="0" smtClean="0">
                          <a:solidFill>
                            <a:schemeClr val="tx1"/>
                          </a:solidFill>
                          <a:effectLst/>
                          <a:latin typeface="+mn-lt"/>
                          <a:cs typeface="Times New Roman" panose="02020603050405020304" pitchFamily="18" charset="0"/>
                        </a:rPr>
                        <a:t>sostegno del reddito</a:t>
                      </a:r>
                      <a:endParaRPr lang="it-IT" sz="1200" b="0" i="1" dirty="0">
                        <a:solidFill>
                          <a:schemeClr val="tx1"/>
                        </a:solidFill>
                        <a:effectLst/>
                        <a:latin typeface="+mn-lt"/>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1E0FF"/>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4.800.000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1E0FF"/>
                    </a:solidFill>
                  </a:tcPr>
                </a:tc>
                <a:extLst>
                  <a:ext uri="{0D108BD9-81ED-4DB2-BD59-A6C34878D82A}">
                    <a16:rowId xmlns:a16="http://schemas.microsoft.com/office/drawing/2014/main" val="10005"/>
                  </a:ext>
                </a:extLst>
              </a:tr>
              <a:tr h="255273">
                <a:tc gridSpan="2">
                  <a:txBody>
                    <a:bodyPr/>
                    <a:lstStyle/>
                    <a:p>
                      <a:pPr marL="107950" algn="l">
                        <a:lnSpc>
                          <a:spcPct val="100000"/>
                        </a:lnSpc>
                        <a:spcBef>
                          <a:spcPts val="300"/>
                        </a:spcBef>
                        <a:spcAft>
                          <a:spcPts val="0"/>
                        </a:spcAft>
                      </a:pPr>
                      <a:r>
                        <a:rPr lang="it-IT" sz="1200" b="0" dirty="0" smtClean="0">
                          <a:solidFill>
                            <a:schemeClr val="tx1"/>
                          </a:solidFill>
                          <a:effectLst/>
                          <a:latin typeface="+mn-lt"/>
                          <a:cs typeface="Times New Roman" panose="02020603050405020304" pitchFamily="18" charset="0"/>
                        </a:rPr>
                        <a:t>Flussi finanziari totali/anno</a:t>
                      </a:r>
                      <a:endParaRPr lang="it-IT" sz="1200" b="0" dirty="0">
                        <a:solidFill>
                          <a:schemeClr val="tx1"/>
                        </a:solidFill>
                        <a:effectLst/>
                        <a:latin typeface="+mn-lt"/>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1E0FF"/>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828.000.000.000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1E0FF"/>
                    </a:solidFill>
                  </a:tcPr>
                </a:tc>
                <a:extLst>
                  <a:ext uri="{0D108BD9-81ED-4DB2-BD59-A6C34878D82A}">
                    <a16:rowId xmlns:a16="http://schemas.microsoft.com/office/drawing/2014/main" val="10006"/>
                  </a:ext>
                </a:extLst>
              </a:tr>
              <a:tr h="255273">
                <a:tc gridSpan="2">
                  <a:txBody>
                    <a:bodyPr/>
                    <a:lstStyle/>
                    <a:p>
                      <a:pPr marL="107950" algn="l">
                        <a:lnSpc>
                          <a:spcPct val="100000"/>
                        </a:lnSpc>
                        <a:spcBef>
                          <a:spcPts val="300"/>
                        </a:spcBef>
                        <a:spcAft>
                          <a:spcPts val="0"/>
                        </a:spcAft>
                      </a:pPr>
                      <a:r>
                        <a:rPr lang="it-IT" sz="1200" b="0" dirty="0" smtClean="0">
                          <a:solidFill>
                            <a:schemeClr val="tx1"/>
                          </a:solidFill>
                          <a:effectLst/>
                          <a:latin typeface="+mn-lt"/>
                          <a:cs typeface="Times New Roman" panose="02020603050405020304" pitchFamily="18" charset="0"/>
                        </a:rPr>
                        <a:t>Servizi</a:t>
                      </a:r>
                      <a:r>
                        <a:rPr lang="it-IT" sz="1200" b="0" baseline="0" dirty="0" smtClean="0">
                          <a:solidFill>
                            <a:schemeClr val="tx1"/>
                          </a:solidFill>
                          <a:effectLst/>
                          <a:latin typeface="+mn-lt"/>
                          <a:cs typeface="Times New Roman" panose="02020603050405020304" pitchFamily="18" charset="0"/>
                        </a:rPr>
                        <a:t> erogati</a:t>
                      </a:r>
                      <a:endParaRPr lang="it-IT" sz="1200" b="0" dirty="0">
                        <a:solidFill>
                          <a:schemeClr val="tx1"/>
                        </a:solidFill>
                        <a:effectLst/>
                        <a:latin typeface="+mn-lt"/>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6D5F3"/>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144.000.000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6D5F3"/>
                    </a:solidFill>
                  </a:tcPr>
                </a:tc>
                <a:extLst>
                  <a:ext uri="{0D108BD9-81ED-4DB2-BD59-A6C34878D82A}">
                    <a16:rowId xmlns:a16="http://schemas.microsoft.com/office/drawing/2014/main" val="10007"/>
                  </a:ext>
                </a:extLst>
              </a:tr>
              <a:tr h="255273">
                <a:tc gridSpan="2">
                  <a:txBody>
                    <a:bodyPr/>
                    <a:lstStyle/>
                    <a:p>
                      <a:pPr marL="107950" algn="l">
                        <a:lnSpc>
                          <a:spcPct val="100000"/>
                        </a:lnSpc>
                        <a:spcBef>
                          <a:spcPts val="300"/>
                        </a:spcBef>
                        <a:spcAft>
                          <a:spcPts val="0"/>
                        </a:spcAft>
                      </a:pPr>
                      <a:r>
                        <a:rPr lang="it-IT" sz="1200" b="0" dirty="0" smtClean="0">
                          <a:solidFill>
                            <a:schemeClr val="tx1"/>
                          </a:solidFill>
                          <a:effectLst/>
                          <a:latin typeface="+mn-lt"/>
                          <a:cs typeface="Times New Roman" panose="02020603050405020304" pitchFamily="18" charset="0"/>
                        </a:rPr>
                        <a:t>P.I.N. rilasciati a</a:t>
                      </a:r>
                      <a:r>
                        <a:rPr lang="it-IT" sz="1200" b="0" baseline="0" dirty="0" smtClean="0">
                          <a:solidFill>
                            <a:schemeClr val="tx1"/>
                          </a:solidFill>
                          <a:effectLst/>
                          <a:latin typeface="+mn-lt"/>
                          <a:cs typeface="Times New Roman" panose="02020603050405020304" pitchFamily="18" charset="0"/>
                        </a:rPr>
                        <a:t> clienti e fornitori</a:t>
                      </a:r>
                      <a:endParaRPr lang="it-IT" sz="1200" b="0" dirty="0">
                        <a:solidFill>
                          <a:schemeClr val="tx1"/>
                        </a:solidFill>
                        <a:effectLst/>
                        <a:latin typeface="+mn-lt"/>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E4BE"/>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    20.000.000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E4BE"/>
                    </a:solidFill>
                  </a:tcPr>
                </a:tc>
                <a:extLst>
                  <a:ext uri="{0D108BD9-81ED-4DB2-BD59-A6C34878D82A}">
                    <a16:rowId xmlns:a16="http://schemas.microsoft.com/office/drawing/2014/main" val="10008"/>
                  </a:ext>
                </a:extLst>
              </a:tr>
              <a:tr h="189000">
                <a:tc rowSpan="2" gridSpan="2">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200" b="0" dirty="0" smtClean="0">
                          <a:solidFill>
                            <a:srgbClr val="0070C0"/>
                          </a:solidFill>
                          <a:effectLst/>
                          <a:latin typeface="+mn-lt"/>
                          <a:cs typeface="Times New Roman" panose="02020603050405020304" pitchFamily="18" charset="0"/>
                        </a:rPr>
                        <a:t>Visite nel ‘</a:t>
                      </a:r>
                      <a:r>
                        <a:rPr lang="it-IT" sz="1200" b="0" i="1" dirty="0" smtClean="0">
                          <a:solidFill>
                            <a:schemeClr val="tx1"/>
                          </a:solidFill>
                          <a:effectLst/>
                          <a:latin typeface="+mn-lt"/>
                          <a:cs typeface="Times New Roman" panose="02020603050405020304" pitchFamily="18" charset="0"/>
                        </a:rPr>
                        <a:t>Sito web</a:t>
                      </a:r>
                      <a:r>
                        <a:rPr lang="it-IT" sz="1200" b="0" dirty="0" smtClean="0">
                          <a:solidFill>
                            <a:srgbClr val="0070C0"/>
                          </a:solidFill>
                          <a:effectLst/>
                          <a:latin typeface="+mn-lt"/>
                          <a:cs typeface="Times New Roman" panose="02020603050405020304" pitchFamily="18" charset="0"/>
                        </a:rPr>
                        <a:t>’</a:t>
                      </a: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E4BE"/>
                    </a:solidFill>
                  </a:tcPr>
                </a:tc>
                <a:tc rowSpan="2" hMerge="1">
                  <a:txBody>
                    <a:bodyPr/>
                    <a:lstStyle/>
                    <a:p>
                      <a:endParaRPr lang="it-IT"/>
                    </a:p>
                  </a:txBody>
                  <a:tcPr/>
                </a:tc>
                <a:tc>
                  <a:txBody>
                    <a:bodyPr/>
                    <a:lstStyle/>
                    <a:p>
                      <a:pPr algn="l">
                        <a:lnSpc>
                          <a:spcPct val="100000"/>
                        </a:lnSpc>
                        <a:spcAft>
                          <a:spcPts val="0"/>
                        </a:spcAft>
                      </a:pPr>
                      <a:r>
                        <a:rPr lang="it-IT" sz="1100" b="1" dirty="0" smtClean="0">
                          <a:solidFill>
                            <a:srgbClr val="0070C0"/>
                          </a:solidFill>
                          <a:effectLst/>
                          <a:latin typeface="+mn-lt"/>
                          <a:ea typeface="Calibri" panose="020F0502020204030204" pitchFamily="34" charset="0"/>
                          <a:cs typeface="Times New Roman" panose="02020603050405020304" pitchFamily="18" charset="0"/>
                        </a:rPr>
                        <a:t> 556.000.000</a:t>
                      </a:r>
                      <a:r>
                        <a:rPr lang="it-IT" sz="1100" b="0" dirty="0" smtClean="0">
                          <a:solidFill>
                            <a:srgbClr val="0070C0"/>
                          </a:solidFill>
                          <a:effectLst/>
                          <a:latin typeface="+mn-lt"/>
                          <a:ea typeface="Calibri" panose="020F0502020204030204" pitchFamily="34" charset="0"/>
                          <a:cs typeface="Times New Roman" panose="02020603050405020304" pitchFamily="18" charset="0"/>
                        </a:rPr>
                        <a:t>/anno</a:t>
                      </a:r>
                      <a:endParaRPr lang="it-IT" sz="1100" b="0" dirty="0">
                        <a:solidFill>
                          <a:srgbClr val="0070C0"/>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ysDash"/>
                      <a:round/>
                      <a:headEnd type="none" w="med" len="med"/>
                      <a:tailEnd type="none" w="med" len="med"/>
                    </a:lnB>
                    <a:solidFill>
                      <a:srgbClr val="CDE4BE"/>
                    </a:solidFill>
                  </a:tcPr>
                </a:tc>
                <a:extLst>
                  <a:ext uri="{0D108BD9-81ED-4DB2-BD59-A6C34878D82A}">
                    <a16:rowId xmlns:a16="http://schemas.microsoft.com/office/drawing/2014/main" val="10009"/>
                  </a:ext>
                </a:extLst>
              </a:tr>
              <a:tr h="189000">
                <a:tc gridSpan="2" vMerge="1">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endParaRPr lang="it-IT" sz="1600" b="0" dirty="0" smtClean="0">
                        <a:solidFill>
                          <a:schemeClr val="tx1"/>
                        </a:solidFill>
                        <a:effectLst/>
                        <a:latin typeface="+mn-lt"/>
                        <a:cs typeface="Times New Roman" panose="02020603050405020304" pitchFamily="18" charset="0"/>
                      </a:endParaRPr>
                    </a:p>
                  </a:txBody>
                  <a:tcPr marL="68580" marR="68580"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6D5F3"/>
                    </a:solidFill>
                  </a:tcPr>
                </a:tc>
                <a:tc hMerge="1" vMerge="1">
                  <a:txBody>
                    <a:bodyPr/>
                    <a:lstStyle/>
                    <a:p>
                      <a:endParaRPr lang="it-IT"/>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b="1" baseline="0" dirty="0" smtClean="0">
                          <a:solidFill>
                            <a:srgbClr val="0070C0"/>
                          </a:solidFill>
                          <a:effectLst/>
                          <a:latin typeface="+mn-lt"/>
                          <a:ea typeface="Calibri" panose="020F0502020204030204" pitchFamily="34" charset="0"/>
                          <a:cs typeface="Times New Roman" panose="02020603050405020304" pitchFamily="18" charset="0"/>
                        </a:rPr>
                        <a:t> </a:t>
                      </a:r>
                      <a:r>
                        <a:rPr lang="it-IT" sz="800" b="0" dirty="0" smtClean="0">
                          <a:solidFill>
                            <a:srgbClr val="0070C0"/>
                          </a:solidFill>
                          <a:effectLst/>
                          <a:latin typeface="+mn-lt"/>
                          <a:ea typeface="Calibri" panose="020F0502020204030204" pitchFamily="34" charset="0"/>
                          <a:cs typeface="Times New Roman" panose="02020603050405020304" pitchFamily="18" charset="0"/>
                        </a:rPr>
                        <a:t>PIN: </a:t>
                      </a:r>
                      <a:r>
                        <a:rPr lang="it-IT" sz="1100" b="1" dirty="0" smtClean="0">
                          <a:solidFill>
                            <a:srgbClr val="0070C0"/>
                          </a:solidFill>
                          <a:effectLst/>
                          <a:latin typeface="+mn-lt"/>
                          <a:ea typeface="Calibri" panose="020F0502020204030204" pitchFamily="34" charset="0"/>
                          <a:cs typeface="Times New Roman" panose="02020603050405020304" pitchFamily="18" charset="0"/>
                        </a:rPr>
                        <a:t>400.000</a:t>
                      </a:r>
                      <a:r>
                        <a:rPr lang="it-IT" sz="1100" b="0" dirty="0" smtClean="0">
                          <a:solidFill>
                            <a:srgbClr val="0070C0"/>
                          </a:solidFill>
                          <a:effectLst/>
                          <a:latin typeface="+mn-lt"/>
                          <a:ea typeface="Calibri" panose="020F0502020204030204" pitchFamily="34" charset="0"/>
                          <a:cs typeface="Times New Roman" panose="02020603050405020304" pitchFamily="18" charset="0"/>
                        </a:rPr>
                        <a:t>/giorno</a:t>
                      </a:r>
                      <a:endParaRPr lang="it-IT" sz="1100" b="0" dirty="0">
                        <a:solidFill>
                          <a:srgbClr val="0070C0"/>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65000"/>
                        </a:schemeClr>
                      </a:solidFill>
                      <a:prstDash val="sysDash"/>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E4BE"/>
                    </a:solidFill>
                  </a:tcPr>
                </a:tc>
                <a:extLst>
                  <a:ext uri="{0D108BD9-81ED-4DB2-BD59-A6C34878D82A}">
                    <a16:rowId xmlns:a16="http://schemas.microsoft.com/office/drawing/2014/main" val="10010"/>
                  </a:ext>
                </a:extLst>
              </a:tr>
              <a:tr h="255273">
                <a:tc gridSpan="2">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200" b="0" dirty="0" smtClean="0">
                          <a:solidFill>
                            <a:schemeClr val="tx1"/>
                          </a:solidFill>
                          <a:effectLst/>
                          <a:latin typeface="+mn-lt"/>
                          <a:cs typeface="Times New Roman" panose="02020603050405020304" pitchFamily="18" charset="0"/>
                        </a:rPr>
                        <a:t>Dipendenti</a:t>
                      </a:r>
                    </a:p>
                  </a:txBody>
                  <a:tcPr marL="51435" marR="51435" marT="0" marB="0"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hMerge="1">
                  <a:txBody>
                    <a:bodyPr/>
                    <a:lstStyle/>
                    <a:p>
                      <a:endParaRPr lang="it-IT"/>
                    </a:p>
                  </a:txBody>
                  <a:tcPr/>
                </a:tc>
                <a:tc>
                  <a:txBody>
                    <a:bodyPr/>
                    <a:lstStyle/>
                    <a:p>
                      <a:pPr algn="r">
                        <a:lnSpc>
                          <a:spcPct val="100000"/>
                        </a:lnSpc>
                        <a:spcAft>
                          <a:spcPts val="0"/>
                        </a:spcAft>
                      </a:pPr>
                      <a:r>
                        <a:rPr lang="it-IT" sz="1200" b="1" dirty="0" smtClean="0">
                          <a:effectLst/>
                          <a:latin typeface="+mn-lt"/>
                          <a:ea typeface="Calibri" panose="020F0502020204030204" pitchFamily="34" charset="0"/>
                          <a:cs typeface="Times New Roman" panose="02020603050405020304" pitchFamily="18" charset="0"/>
                        </a:rPr>
                        <a:t>28.000</a:t>
                      </a:r>
                      <a:endParaRPr lang="it-IT" sz="1200" b="1"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extLst>
                  <a:ext uri="{0D108BD9-81ED-4DB2-BD59-A6C34878D82A}">
                    <a16:rowId xmlns:a16="http://schemas.microsoft.com/office/drawing/2014/main" val="10011"/>
                  </a:ext>
                </a:extLst>
              </a:tr>
              <a:tr h="189000">
                <a:tc rowSpan="3">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200" b="0" dirty="0" smtClean="0">
                          <a:solidFill>
                            <a:srgbClr val="C00000"/>
                          </a:solidFill>
                          <a:effectLst/>
                          <a:latin typeface="+mn-lt"/>
                          <a:cs typeface="Times New Roman" panose="02020603050405020304" pitchFamily="18" charset="0"/>
                        </a:rPr>
                        <a:t>Medici legali</a:t>
                      </a:r>
                    </a:p>
                  </a:txBody>
                  <a:tcPr marL="51435" marR="51435" marT="0" marB="0" anchor="ctr">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100" b="0" dirty="0" smtClean="0">
                          <a:solidFill>
                            <a:srgbClr val="C00000"/>
                          </a:solidFill>
                          <a:effectLst/>
                          <a:latin typeface="+mn-lt"/>
                          <a:cs typeface="Times New Roman" panose="02020603050405020304" pitchFamily="18" charset="0"/>
                        </a:rPr>
                        <a:t>dipendenti</a:t>
                      </a:r>
                    </a:p>
                  </a:txBody>
                  <a:tcPr marL="51435" marR="51435" marT="0"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a:txBody>
                    <a:bodyPr/>
                    <a:lstStyle/>
                    <a:p>
                      <a:pPr algn="l">
                        <a:lnSpc>
                          <a:spcPct val="100000"/>
                        </a:lnSpc>
                        <a:spcAft>
                          <a:spcPts val="0"/>
                        </a:spcAft>
                      </a:pPr>
                      <a:r>
                        <a:rPr lang="it-IT" sz="1100" b="1" dirty="0" smtClean="0">
                          <a:solidFill>
                            <a:srgbClr val="C00000"/>
                          </a:solidFill>
                          <a:effectLst/>
                          <a:latin typeface="+mn-lt"/>
                          <a:ea typeface="Calibri" panose="020F0502020204030204" pitchFamily="34" charset="0"/>
                          <a:cs typeface="Times New Roman" panose="02020603050405020304" pitchFamily="18" charset="0"/>
                        </a:rPr>
                        <a:t>                         493   </a:t>
                      </a:r>
                      <a:endParaRPr lang="it-IT" sz="1100" b="1" dirty="0">
                        <a:solidFill>
                          <a:srgbClr val="C00000"/>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extLst>
                  <a:ext uri="{0D108BD9-81ED-4DB2-BD59-A6C34878D82A}">
                    <a16:rowId xmlns:a16="http://schemas.microsoft.com/office/drawing/2014/main" val="10012"/>
                  </a:ext>
                </a:extLst>
              </a:tr>
              <a:tr h="189000">
                <a:tc vMerge="1">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endParaRPr lang="it-IT" sz="1600" b="0" dirty="0" smtClean="0">
                        <a:solidFill>
                          <a:schemeClr val="tx1"/>
                        </a:solidFill>
                        <a:effectLst/>
                        <a:latin typeface="+mn-lt"/>
                        <a:cs typeface="Times New Roman" panose="02020603050405020304" pitchFamily="18" charset="0"/>
                      </a:endParaRPr>
                    </a:p>
                  </a:txBody>
                  <a:tcPr marL="68580" marR="68580" marT="0" marB="0" anchor="ctr">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100" b="0" dirty="0" smtClean="0">
                          <a:solidFill>
                            <a:srgbClr val="C00000"/>
                          </a:solidFill>
                          <a:effectLst/>
                          <a:latin typeface="+mn-lt"/>
                          <a:cs typeface="Times New Roman" panose="02020603050405020304" pitchFamily="18" charset="0"/>
                        </a:rPr>
                        <a:t>convenzionati</a:t>
                      </a:r>
                    </a:p>
                  </a:txBody>
                  <a:tcPr marL="51435" marR="51435" marT="0"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a:txBody>
                    <a:bodyPr/>
                    <a:lstStyle/>
                    <a:p>
                      <a:pPr algn="l">
                        <a:lnSpc>
                          <a:spcPct val="100000"/>
                        </a:lnSpc>
                        <a:spcAft>
                          <a:spcPts val="0"/>
                        </a:spcAft>
                      </a:pPr>
                      <a:r>
                        <a:rPr lang="it-IT" sz="1100" b="1" dirty="0" smtClean="0">
                          <a:solidFill>
                            <a:srgbClr val="C00000"/>
                          </a:solidFill>
                          <a:effectLst/>
                          <a:latin typeface="+mn-lt"/>
                          <a:ea typeface="Calibri" panose="020F0502020204030204" pitchFamily="34" charset="0"/>
                          <a:cs typeface="Times New Roman" panose="02020603050405020304" pitchFamily="18" charset="0"/>
                        </a:rPr>
                        <a:t>                         900</a:t>
                      </a:r>
                      <a:endParaRPr lang="it-IT" sz="1100" b="1" dirty="0">
                        <a:solidFill>
                          <a:srgbClr val="C00000"/>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extLst>
                  <a:ext uri="{0D108BD9-81ED-4DB2-BD59-A6C34878D82A}">
                    <a16:rowId xmlns:a16="http://schemas.microsoft.com/office/drawing/2014/main" val="10013"/>
                  </a:ext>
                </a:extLst>
              </a:tr>
              <a:tr h="189000">
                <a:tc vMerge="1">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endParaRPr lang="it-IT" sz="1600" b="0" dirty="0" smtClean="0">
                        <a:solidFill>
                          <a:schemeClr val="tx1"/>
                        </a:solidFill>
                        <a:effectLst/>
                        <a:latin typeface="+mn-lt"/>
                        <a:cs typeface="Times New Roman" panose="02020603050405020304" pitchFamily="18" charset="0"/>
                      </a:endParaRPr>
                    </a:p>
                  </a:txBody>
                  <a:tcPr marL="68580" marR="68580" marT="0" marB="0" anchor="ctr">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a:txBody>
                    <a:bodyPr/>
                    <a:lstStyle/>
                    <a:p>
                      <a:pPr marL="107950" marR="0" indent="0" algn="l" defTabSz="914400" rtl="0" eaLnBrk="1" fontAlgn="auto" latinLnBrk="0" hangingPunct="1">
                        <a:lnSpc>
                          <a:spcPct val="100000"/>
                        </a:lnSpc>
                        <a:spcBef>
                          <a:spcPts val="300"/>
                        </a:spcBef>
                        <a:spcAft>
                          <a:spcPts val="0"/>
                        </a:spcAft>
                        <a:buClrTx/>
                        <a:buSzTx/>
                        <a:buFontTx/>
                        <a:buNone/>
                        <a:tabLst/>
                        <a:defRPr/>
                      </a:pPr>
                      <a:r>
                        <a:rPr lang="it-IT" sz="1100" b="0" dirty="0" err="1" smtClean="0">
                          <a:solidFill>
                            <a:srgbClr val="C00000"/>
                          </a:solidFill>
                          <a:effectLst/>
                          <a:latin typeface="+mn-lt"/>
                          <a:cs typeface="Times New Roman" panose="02020603050405020304" pitchFamily="18" charset="0"/>
                        </a:rPr>
                        <a:t>collaborat</a:t>
                      </a:r>
                      <a:r>
                        <a:rPr lang="it-IT" sz="1100" b="0" dirty="0" smtClean="0">
                          <a:solidFill>
                            <a:srgbClr val="C00000"/>
                          </a:solidFill>
                          <a:effectLst/>
                          <a:latin typeface="+mn-lt"/>
                          <a:cs typeface="Times New Roman" panose="02020603050405020304" pitchFamily="18" charset="0"/>
                        </a:rPr>
                        <a:t>. (</a:t>
                      </a:r>
                      <a:r>
                        <a:rPr lang="it-IT" sz="900" b="0" i="1" dirty="0" err="1" smtClean="0">
                          <a:solidFill>
                            <a:srgbClr val="C00000"/>
                          </a:solidFill>
                          <a:effectLst/>
                          <a:latin typeface="+mn-lt"/>
                          <a:cs typeface="Times New Roman" panose="02020603050405020304" pitchFamily="18" charset="0"/>
                        </a:rPr>
                        <a:t>rappres.categg</a:t>
                      </a:r>
                      <a:r>
                        <a:rPr lang="it-IT" sz="900" b="0" i="1" dirty="0" smtClean="0">
                          <a:solidFill>
                            <a:srgbClr val="C00000"/>
                          </a:solidFill>
                          <a:effectLst/>
                          <a:latin typeface="+mn-lt"/>
                          <a:cs typeface="Times New Roman" panose="02020603050405020304" pitchFamily="18" charset="0"/>
                        </a:rPr>
                        <a:t>., </a:t>
                      </a:r>
                      <a:r>
                        <a:rPr lang="it-IT" sz="900" b="0" i="1" dirty="0" err="1" smtClean="0">
                          <a:solidFill>
                            <a:srgbClr val="C00000"/>
                          </a:solidFill>
                          <a:effectLst/>
                          <a:latin typeface="+mn-lt"/>
                          <a:cs typeface="Times New Roman" panose="02020603050405020304" pitchFamily="18" charset="0"/>
                        </a:rPr>
                        <a:t>Med.fiscali</a:t>
                      </a:r>
                      <a:r>
                        <a:rPr lang="it-IT" sz="900" b="0" i="1" dirty="0" smtClean="0">
                          <a:solidFill>
                            <a:srgbClr val="C00000"/>
                          </a:solidFill>
                          <a:effectLst/>
                          <a:latin typeface="+mn-lt"/>
                          <a:cs typeface="Times New Roman" panose="02020603050405020304" pitchFamily="18" charset="0"/>
                        </a:rPr>
                        <a:t>, </a:t>
                      </a:r>
                      <a:r>
                        <a:rPr lang="it-IT" sz="900" b="0" i="1" dirty="0" err="1" smtClean="0">
                          <a:solidFill>
                            <a:srgbClr val="C00000"/>
                          </a:solidFill>
                          <a:effectLst/>
                          <a:latin typeface="+mn-lt"/>
                          <a:cs typeface="Times New Roman" panose="02020603050405020304" pitchFamily="18" charset="0"/>
                        </a:rPr>
                        <a:t>Op.soc</a:t>
                      </a:r>
                      <a:r>
                        <a:rPr lang="it-IT" sz="1100" b="0" dirty="0" smtClean="0">
                          <a:solidFill>
                            <a:srgbClr val="C00000"/>
                          </a:solidFill>
                          <a:effectLst/>
                          <a:latin typeface="+mn-lt"/>
                          <a:cs typeface="Times New Roman" panose="02020603050405020304" pitchFamily="18" charset="0"/>
                        </a:rPr>
                        <a:t>..)</a:t>
                      </a:r>
                    </a:p>
                  </a:txBody>
                  <a:tcPr marL="51435" marR="51435" marT="0"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tc>
                  <a:txBody>
                    <a:bodyPr/>
                    <a:lstStyle/>
                    <a:p>
                      <a:pPr algn="l">
                        <a:lnSpc>
                          <a:spcPct val="100000"/>
                        </a:lnSpc>
                        <a:spcAft>
                          <a:spcPts val="0"/>
                        </a:spcAft>
                      </a:pPr>
                      <a:r>
                        <a:rPr lang="it-IT" sz="1100" b="1" dirty="0" smtClean="0">
                          <a:solidFill>
                            <a:srgbClr val="C00000"/>
                          </a:solidFill>
                          <a:effectLst/>
                          <a:latin typeface="+mn-lt"/>
                          <a:ea typeface="Calibri" panose="020F0502020204030204" pitchFamily="34" charset="0"/>
                          <a:cs typeface="Times New Roman" panose="02020603050405020304" pitchFamily="18" charset="0"/>
                        </a:rPr>
                        <a:t>                      1.200</a:t>
                      </a:r>
                      <a:endParaRPr lang="it-IT" sz="1100" b="1" dirty="0">
                        <a:solidFill>
                          <a:srgbClr val="C00000"/>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CCC"/>
                    </a:solidFill>
                  </a:tcPr>
                </a:tc>
                <a:extLst>
                  <a:ext uri="{0D108BD9-81ED-4DB2-BD59-A6C34878D82A}">
                    <a16:rowId xmlns:a16="http://schemas.microsoft.com/office/drawing/2014/main" val="10014"/>
                  </a:ext>
                </a:extLst>
              </a:tr>
            </a:tbl>
          </a:graphicData>
        </a:graphic>
      </p:graphicFrame>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6897">
            <a:off x="6840420" y="1840831"/>
            <a:ext cx="1434348" cy="18567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asellaDiTesto 7"/>
          <p:cNvSpPr txBox="1"/>
          <p:nvPr/>
        </p:nvSpPr>
        <p:spPr>
          <a:xfrm rot="21038826">
            <a:off x="6325617" y="1821514"/>
            <a:ext cx="2208690" cy="784830"/>
          </a:xfrm>
          <a:prstGeom prst="rect">
            <a:avLst/>
          </a:prstGeom>
          <a:noFill/>
        </p:spPr>
        <p:txBody>
          <a:bodyPr wrap="square" rtlCol="0">
            <a:spAutoFit/>
          </a:bodyPr>
          <a:lstStyle/>
          <a:p>
            <a:pPr algn="ctr" defTabSz="685800"/>
            <a:r>
              <a:rPr lang="it-IT" sz="2100" b="1" dirty="0">
                <a:solidFill>
                  <a:srgbClr val="FF0000"/>
                </a:solidFill>
                <a:latin typeface="Calibri" panose="020F0502020204030204"/>
              </a:rPr>
              <a:t>48 prestazioni</a:t>
            </a:r>
          </a:p>
          <a:p>
            <a:pPr algn="ctr" defTabSz="685800"/>
            <a:r>
              <a:rPr lang="it-IT" sz="1200" dirty="0">
                <a:solidFill>
                  <a:srgbClr val="FF0000"/>
                </a:solidFill>
                <a:latin typeface="Calibri" panose="020F0502020204030204"/>
              </a:rPr>
              <a:t>d’opera  professionale</a:t>
            </a:r>
          </a:p>
          <a:p>
            <a:pPr algn="ctr" defTabSz="685800"/>
            <a:r>
              <a:rPr lang="it-IT" sz="1200" dirty="0">
                <a:solidFill>
                  <a:srgbClr val="FF0000"/>
                </a:solidFill>
                <a:latin typeface="Calibri" panose="020F0502020204030204"/>
              </a:rPr>
              <a:t>medico  legale</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2159">
            <a:off x="7250621" y="4897043"/>
            <a:ext cx="1601611" cy="790994"/>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4077">
            <a:off x="7295566" y="3943793"/>
            <a:ext cx="1712402" cy="971127"/>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6284">
            <a:off x="6159836" y="4349409"/>
            <a:ext cx="1423788" cy="918573"/>
          </a:xfrm>
          <a:prstGeom prst="rect">
            <a:avLst/>
          </a:prstGeom>
          <a:effectLst>
            <a:outerShdw blurRad="165100" dist="38100" dir="2700000" algn="tl" rotWithShape="0">
              <a:prstClr val="black">
                <a:alpha val="40000"/>
              </a:prstClr>
            </a:outerShdw>
          </a:effectLst>
        </p:spPr>
      </p:pic>
    </p:spTree>
    <p:extLst>
      <p:ext uri="{BB962C8B-B14F-4D97-AF65-F5344CB8AC3E}">
        <p14:creationId xmlns:p14="http://schemas.microsoft.com/office/powerpoint/2010/main" val="122254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3158" y="1045886"/>
            <a:ext cx="8445971" cy="299338"/>
          </a:xfrm>
        </p:spPr>
        <p:txBody>
          <a:bodyPr/>
          <a:lstStyle/>
          <a:p>
            <a:pPr algn="ctr"/>
            <a:r>
              <a:rPr lang="it-IT" sz="2400" b="1" u="sng" dirty="0">
                <a:solidFill>
                  <a:srgbClr val="FF0000"/>
                </a:solidFill>
              </a:rPr>
              <a:t>UNIVERSITA' STATALI E ISTITUZIONI STATALI ASSIMILATE</a:t>
            </a:r>
            <a:r>
              <a:rPr lang="it-IT" sz="2400" dirty="0">
                <a:solidFill>
                  <a:srgbClr val="FF0000"/>
                </a:solidFill>
              </a:rPr>
              <a:t/>
            </a:r>
            <a:br>
              <a:rPr lang="it-IT" sz="2400" dirty="0">
                <a:solidFill>
                  <a:srgbClr val="FF0000"/>
                </a:solidFill>
              </a:rPr>
            </a:br>
            <a:endParaRPr lang="it-IT" sz="2400" dirty="0">
              <a:solidFill>
                <a:srgbClr val="FF0000"/>
              </a:solidFill>
            </a:endParaRPr>
          </a:p>
        </p:txBody>
      </p:sp>
      <p:sp>
        <p:nvSpPr>
          <p:cNvPr id="3" name="Segnaposto contenuto 2"/>
          <p:cNvSpPr>
            <a:spLocks noGrp="1"/>
          </p:cNvSpPr>
          <p:nvPr>
            <p:ph idx="1"/>
          </p:nvPr>
        </p:nvSpPr>
        <p:spPr>
          <a:xfrm>
            <a:off x="481382" y="1748496"/>
            <a:ext cx="8526341" cy="3803844"/>
          </a:xfrm>
        </p:spPr>
        <p:txBody>
          <a:bodyPr/>
          <a:lstStyle/>
          <a:p>
            <a:pPr algn="ctr">
              <a:lnSpc>
                <a:spcPct val="150000"/>
              </a:lnSpc>
            </a:pPr>
            <a:r>
              <a:rPr lang="it-IT" sz="2100" dirty="0">
                <a:effectLst>
                  <a:outerShdw blurRad="38100" dist="38100" dir="2700000" algn="tl">
                    <a:srgbClr val="000000">
                      <a:alpha val="43137"/>
                    </a:srgbClr>
                  </a:outerShdw>
                </a:effectLst>
              </a:rPr>
              <a:t>UNIVERSITA’ DI TORINO - UNIVERSITA’ PIEMONTE ORIENTALE - UNIVERSITA’ DI BERGAMO - UNIVERSITA’ DI BRESCIA - UNIVERSITA’ DI MILANO - UNIVERSITA’ DI MILANO “ BICOCCA “ - UNIVERSITA’ DI PAVIA - UNIVERSITA’ DELL’INSUBRIA - UNIVERSITA’ DI TRENTO - UNIVERSITA’ DI VERONA - UNIVERSITA’ DI PADOVA - UNIVERSITA’ DI VENEZIA CA’ FOSCARI - UNIVERSITA’ IUAV DI VENEZIA - UNIVERSITA’ DI TRIESTE</a:t>
            </a:r>
          </a:p>
          <a:p>
            <a:pPr>
              <a:lnSpc>
                <a:spcPct val="100000"/>
              </a:lnSpc>
            </a:pPr>
            <a:endParaRPr lang="it-IT" dirty="0"/>
          </a:p>
        </p:txBody>
      </p:sp>
    </p:spTree>
    <p:extLst>
      <p:ext uri="{BB962C8B-B14F-4D97-AF65-F5344CB8AC3E}">
        <p14:creationId xmlns:p14="http://schemas.microsoft.com/office/powerpoint/2010/main" val="238984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3158" y="920600"/>
            <a:ext cx="8445971" cy="299338"/>
          </a:xfrm>
        </p:spPr>
        <p:txBody>
          <a:bodyPr/>
          <a:lstStyle/>
          <a:p>
            <a:pPr algn="ctr"/>
            <a:r>
              <a:rPr lang="it-IT" sz="2400" b="1" u="sng" dirty="0">
                <a:solidFill>
                  <a:srgbClr val="FF0000"/>
                </a:solidFill>
                <a:effectLst>
                  <a:outerShdw blurRad="38100" dist="38100" dir="2700000" algn="tl">
                    <a:srgbClr val="000000">
                      <a:alpha val="43137"/>
                    </a:srgbClr>
                  </a:outerShdw>
                </a:effectLst>
              </a:rPr>
              <a:t>UNIVERSITA' STATALI E ISTITUZIONI STATALI ASSIMILATE</a:t>
            </a:r>
            <a:r>
              <a:rPr lang="it-IT" sz="2400" b="1" dirty="0">
                <a:solidFill>
                  <a:srgbClr val="FF0000"/>
                </a:solidFill>
                <a:effectLst>
                  <a:outerShdw blurRad="38100" dist="38100" dir="2700000" algn="tl">
                    <a:srgbClr val="000000">
                      <a:alpha val="43137"/>
                    </a:srgbClr>
                  </a:outerShdw>
                </a:effectLst>
              </a:rPr>
              <a:t/>
            </a:r>
            <a:br>
              <a:rPr lang="it-IT" sz="2400" b="1" dirty="0">
                <a:solidFill>
                  <a:srgbClr val="FF0000"/>
                </a:solidFill>
                <a:effectLst>
                  <a:outerShdw blurRad="38100" dist="38100" dir="2700000" algn="tl">
                    <a:srgbClr val="000000">
                      <a:alpha val="43137"/>
                    </a:srgbClr>
                  </a:outerShdw>
                </a:effectLst>
              </a:rPr>
            </a:br>
            <a:endParaRPr lang="it-IT" sz="2400" b="1" dirty="0">
              <a:solidFill>
                <a:srgbClr val="FF0000"/>
              </a:solidFill>
              <a:effectLst>
                <a:outerShdw blurRad="38100" dist="38100" dir="2700000" algn="tl">
                  <a:srgbClr val="000000">
                    <a:alpha val="43137"/>
                  </a:srgbClr>
                </a:outerShdw>
              </a:effectLst>
            </a:endParaRPr>
          </a:p>
        </p:txBody>
      </p:sp>
      <p:sp>
        <p:nvSpPr>
          <p:cNvPr id="4" name="Rettangolo 3"/>
          <p:cNvSpPr/>
          <p:nvPr/>
        </p:nvSpPr>
        <p:spPr>
          <a:xfrm>
            <a:off x="692395" y="1565950"/>
            <a:ext cx="8264996" cy="3970318"/>
          </a:xfrm>
          <a:prstGeom prst="rect">
            <a:avLst/>
          </a:prstGeom>
        </p:spPr>
        <p:txBody>
          <a:bodyPr wrap="square">
            <a:spAutoFit/>
          </a:bodyPr>
          <a:lstStyle/>
          <a:p>
            <a:pPr marL="214313" indent="-214313" defTabSz="685800">
              <a:lnSpc>
                <a:spcPct val="150000"/>
              </a:lnSpc>
              <a:buFont typeface="Wingdings" panose="05000000000000000000" pitchFamily="2" charset="2"/>
              <a:buChar char="q"/>
            </a:pPr>
            <a:r>
              <a:rPr lang="it-IT" sz="2100" u="sng" kern="0" dirty="0">
                <a:solidFill>
                  <a:sysClr val="windowText" lastClr="000000"/>
                </a:solidFill>
                <a:effectLst>
                  <a:outerShdw blurRad="38100" dist="38100" dir="2700000" algn="tl">
                    <a:srgbClr val="000000">
                      <a:alpha val="43137"/>
                    </a:srgbClr>
                  </a:outerShdw>
                </a:effectLst>
                <a:latin typeface="Helvetica"/>
                <a:cs typeface="Helvetica"/>
                <a:sym typeface="Helvetica"/>
              </a:rPr>
              <a:t>ISTITUTO SUPERIORE STUDI UNIVERSITARI E PERFEZIONAMENTO S.ANNA DI PISA</a:t>
            </a:r>
          </a:p>
          <a:p>
            <a:pPr marL="214313" indent="-214313" defTabSz="685800">
              <a:lnSpc>
                <a:spcPct val="150000"/>
              </a:lnSpc>
              <a:buFont typeface="Wingdings" panose="05000000000000000000" pitchFamily="2" charset="2"/>
              <a:buChar char="q"/>
            </a:pPr>
            <a:r>
              <a:rPr lang="it-IT" sz="2100" u="sng" kern="0" dirty="0">
                <a:solidFill>
                  <a:sysClr val="windowText" lastClr="000000"/>
                </a:solidFill>
                <a:effectLst>
                  <a:outerShdw blurRad="38100" dist="38100" dir="2700000" algn="tl">
                    <a:srgbClr val="000000">
                      <a:alpha val="43137"/>
                    </a:srgbClr>
                  </a:outerShdw>
                </a:effectLst>
                <a:latin typeface="Helvetica"/>
                <a:cs typeface="Helvetica"/>
                <a:sym typeface="Helvetica"/>
              </a:rPr>
              <a:t>POLITECNICO DI BARI</a:t>
            </a:r>
          </a:p>
          <a:p>
            <a:pPr marL="214313" indent="-214313" defTabSz="685800">
              <a:lnSpc>
                <a:spcPct val="150000"/>
              </a:lnSpc>
              <a:buFont typeface="Wingdings" panose="05000000000000000000" pitchFamily="2" charset="2"/>
              <a:buChar char="q"/>
            </a:pPr>
            <a:r>
              <a:rPr lang="it-IT" sz="2100" u="sng" kern="0" dirty="0">
                <a:solidFill>
                  <a:sysClr val="windowText" lastClr="000000"/>
                </a:solidFill>
                <a:effectLst>
                  <a:outerShdw blurRad="38100" dist="38100" dir="2700000" algn="tl">
                    <a:srgbClr val="000000">
                      <a:alpha val="43137"/>
                    </a:srgbClr>
                  </a:outerShdw>
                </a:effectLst>
                <a:latin typeface="Helvetica"/>
                <a:cs typeface="Helvetica"/>
                <a:sym typeface="Helvetica"/>
              </a:rPr>
              <a:t>POLITECNICO DI MILANO</a:t>
            </a:r>
          </a:p>
          <a:p>
            <a:pPr marL="214313" indent="-214313" defTabSz="685800">
              <a:lnSpc>
                <a:spcPct val="150000"/>
              </a:lnSpc>
              <a:buFont typeface="Wingdings" panose="05000000000000000000" pitchFamily="2" charset="2"/>
              <a:buChar char="q"/>
            </a:pPr>
            <a:r>
              <a:rPr lang="it-IT" sz="2100" u="sng" kern="0" dirty="0">
                <a:solidFill>
                  <a:sysClr val="windowText" lastClr="000000"/>
                </a:solidFill>
                <a:effectLst>
                  <a:outerShdw blurRad="38100" dist="38100" dir="2700000" algn="tl">
                    <a:srgbClr val="000000">
                      <a:alpha val="43137"/>
                    </a:srgbClr>
                  </a:outerShdw>
                </a:effectLst>
                <a:latin typeface="Helvetica"/>
                <a:cs typeface="Helvetica"/>
                <a:sym typeface="Helvetica"/>
              </a:rPr>
              <a:t>POLITECNICO DI TORINO</a:t>
            </a:r>
          </a:p>
          <a:p>
            <a:pPr marL="214313" indent="-214313" defTabSz="685800">
              <a:lnSpc>
                <a:spcPct val="150000"/>
              </a:lnSpc>
              <a:buFont typeface="Wingdings" panose="05000000000000000000" pitchFamily="2" charset="2"/>
              <a:buChar char="q"/>
            </a:pPr>
            <a:r>
              <a:rPr lang="it-IT" sz="2100" u="sng" kern="0" dirty="0">
                <a:solidFill>
                  <a:sysClr val="windowText" lastClr="000000"/>
                </a:solidFill>
                <a:effectLst>
                  <a:outerShdw blurRad="38100" dist="38100" dir="2700000" algn="tl">
                    <a:srgbClr val="000000">
                      <a:alpha val="43137"/>
                    </a:srgbClr>
                  </a:outerShdw>
                </a:effectLst>
                <a:latin typeface="Helvetica"/>
                <a:cs typeface="Helvetica"/>
                <a:sym typeface="Helvetica"/>
              </a:rPr>
              <a:t>SCUOLA INTERNAZIONALE SUPERIORE STUDI AVANZATI DI TRIESTE</a:t>
            </a:r>
          </a:p>
          <a:p>
            <a:pPr marL="214313" indent="-214313" defTabSz="685800">
              <a:lnSpc>
                <a:spcPct val="150000"/>
              </a:lnSpc>
              <a:buFont typeface="Wingdings" panose="05000000000000000000" pitchFamily="2" charset="2"/>
              <a:buChar char="q"/>
            </a:pPr>
            <a:r>
              <a:rPr lang="it-IT" sz="2100" u="sng" kern="0" dirty="0">
                <a:solidFill>
                  <a:sysClr val="windowText" lastClr="000000"/>
                </a:solidFill>
                <a:effectLst>
                  <a:outerShdw blurRad="38100" dist="38100" dir="2700000" algn="tl">
                    <a:srgbClr val="000000">
                      <a:alpha val="43137"/>
                    </a:srgbClr>
                  </a:outerShdw>
                </a:effectLst>
                <a:latin typeface="Helvetica"/>
                <a:cs typeface="Helvetica"/>
                <a:sym typeface="Helvetica"/>
              </a:rPr>
              <a:t>SCUOLA NORMALE SUPERIORE DI PISA</a:t>
            </a:r>
          </a:p>
        </p:txBody>
      </p:sp>
    </p:spTree>
    <p:extLst>
      <p:ext uri="{BB962C8B-B14F-4D97-AF65-F5344CB8AC3E}">
        <p14:creationId xmlns:p14="http://schemas.microsoft.com/office/powerpoint/2010/main" val="1217983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45174" y="1635928"/>
            <a:ext cx="8022980" cy="3693319"/>
          </a:xfrm>
          <a:prstGeom prst="rect">
            <a:avLst/>
          </a:prstGeom>
        </p:spPr>
        <p:txBody>
          <a:bodyPr wrap="square">
            <a:spAutoFit/>
          </a:bodyPr>
          <a:lstStyle/>
          <a:p>
            <a:pPr marL="342900" indent="-342900" defTabSz="685800">
              <a:buFont typeface="Wingdings" panose="05000000000000000000" pitchFamily="2" charset="2"/>
              <a:buChar char="v"/>
            </a:pPr>
            <a:r>
              <a:rPr lang="it-IT"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Helvetica"/>
              </a:rPr>
              <a:t>ACCADEMIA NAZIONALE ARTE DRAMMATICA DI ROMA</a:t>
            </a:r>
          </a:p>
          <a:p>
            <a:pPr defTabSz="685800"/>
            <a:endParaRPr lang="it-IT" sz="30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Wingdings" panose="05000000000000000000" pitchFamily="2" charset="2"/>
              <a:buChar char="v"/>
            </a:pPr>
            <a:r>
              <a:rPr lang="it-IT"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Helvetica"/>
              </a:rPr>
              <a:t>ACCADEMIA NAZIONALE DI DANZA DI ROMA</a:t>
            </a:r>
          </a:p>
          <a:p>
            <a:pPr defTabSz="685800"/>
            <a:endParaRPr lang="it-IT" sz="30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Wingdings" panose="05000000000000000000" pitchFamily="2" charset="2"/>
              <a:buChar char="v"/>
            </a:pPr>
            <a:r>
              <a:rPr lang="it-IT"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Helvetica"/>
              </a:rPr>
              <a:t>ACCADEMIA DI BELLE ARTI DI ROMA, BARI, BOLOGNA, CARRARA</a:t>
            </a:r>
            <a:r>
              <a:rPr lang="it-IT" sz="3000" kern="0" dirty="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sym typeface="Helvetica"/>
              </a:rPr>
              <a:t>, </a:t>
            </a:r>
            <a:r>
              <a:rPr lang="it-IT"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Helvetica"/>
              </a:rPr>
              <a:t>CATANIA, CATANZARO, FIRENZE, FOGGIA, FROSINONE, L’AQUILA, LECCE, MACERATA, MILANO, NAPOLI, PALERMO, CALABRIA, SASSARI, TORINO, URBINO, VENEZIA</a:t>
            </a:r>
            <a:endParaRPr lang="it-IT" sz="30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Helvetica"/>
            </a:endParaRPr>
          </a:p>
        </p:txBody>
      </p:sp>
    </p:spTree>
    <p:extLst>
      <p:ext uri="{BB962C8B-B14F-4D97-AF65-F5344CB8AC3E}">
        <p14:creationId xmlns:p14="http://schemas.microsoft.com/office/powerpoint/2010/main" val="14124240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371600" y="1030737"/>
            <a:ext cx="7576772" cy="4524315"/>
          </a:xfrm>
          <a:prstGeom prst="rect">
            <a:avLst/>
          </a:prstGeom>
        </p:spPr>
        <p:txBody>
          <a:bodyPr wrap="square">
            <a:spAutoFit/>
          </a:bodyPr>
          <a:lstStyle/>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ADRIA</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ALESSANDRIA</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AVELLINO</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BARI</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BENEVENTO</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BOLOGNA</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BOLZANO</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BRESCIA</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CAGLIARI</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CAMPOBASSO</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CASTELFRANCO VENETO</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a:p>
            <a:pPr marL="342900" indent="-342900" defTabSz="685800">
              <a:buFont typeface="Arial" panose="020B0604020202020204" pitchFamily="34" charset="0"/>
              <a:buChar char="•"/>
            </a:pPr>
            <a:r>
              <a:rPr lang="it-IT" sz="2400" kern="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sym typeface="Helvetica"/>
              </a:rPr>
              <a:t>CONSERVATORIO DI CESENA</a:t>
            </a:r>
            <a:endParaRPr lang="it-IT" sz="3000" kern="0" dirty="0">
              <a:solidFill>
                <a:sysClr val="windowText" lastClr="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sym typeface="Helvetica"/>
            </a:endParaRPr>
          </a:p>
        </p:txBody>
      </p:sp>
    </p:spTree>
    <p:extLst>
      <p:ext uri="{BB962C8B-B14F-4D97-AF65-F5344CB8AC3E}">
        <p14:creationId xmlns:p14="http://schemas.microsoft.com/office/powerpoint/2010/main" val="186580965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40020" y="1972038"/>
            <a:ext cx="8316056" cy="3647152"/>
          </a:xfrm>
          <a:prstGeom prst="rect">
            <a:avLst/>
          </a:prstGeom>
        </p:spPr>
        <p:txBody>
          <a:bodyPr wrap="square">
            <a:spAutoFit/>
          </a:bodyPr>
          <a:lstStyle/>
          <a:p>
            <a:pPr algn="ctr" defTabSz="685800"/>
            <a:r>
              <a:rPr lang="it-IT" sz="2100" kern="0" dirty="0">
                <a:solidFill>
                  <a:srgbClr val="0000FF"/>
                </a:solidFill>
                <a:latin typeface="Helvetica"/>
                <a:cs typeface="Helvetica"/>
                <a:sym typeface="Helvetica"/>
              </a:rPr>
              <a:t>ELENCO DELLE PUBBLICHE AMMINISTRAZIONI ITALIANE AGGIORNATO AL 30 SETTEMBRE 2017</a:t>
            </a:r>
          </a:p>
          <a:p>
            <a:pPr algn="ctr" defTabSz="685800"/>
            <a:endParaRPr lang="it-IT" sz="2100" kern="0" dirty="0">
              <a:solidFill>
                <a:srgbClr val="0000FF"/>
              </a:solidFill>
              <a:latin typeface="Helvetica"/>
              <a:cs typeface="Helvetica"/>
              <a:sym typeface="Helvetica"/>
            </a:endParaRPr>
          </a:p>
          <a:p>
            <a:pPr defTabSz="685800"/>
            <a:r>
              <a:rPr lang="it-IT" sz="2100" kern="0" dirty="0">
                <a:solidFill>
                  <a:sysClr val="windowText" lastClr="000000"/>
                </a:solidFill>
                <a:latin typeface="Helvetica"/>
                <a:cs typeface="Helvetica"/>
                <a:sym typeface="Helvetica"/>
              </a:rPr>
              <a:t>Per amministrazioni pubbliche si intendono gli enti e i soggetti indicati a fini statistici nell’elenco oggetto del comunicato dell’Istituto nazionale di statistica (ISTAT) che viene aggiornato entro il 30 settembre di ogni anno. </a:t>
            </a:r>
          </a:p>
          <a:p>
            <a:pPr defTabSz="685800"/>
            <a:r>
              <a:rPr lang="it-IT" sz="2100" kern="0" dirty="0">
                <a:solidFill>
                  <a:sysClr val="windowText" lastClr="000000"/>
                </a:solidFill>
                <a:latin typeface="Helvetica"/>
                <a:cs typeface="Helvetica"/>
                <a:sym typeface="Helvetica"/>
              </a:rPr>
              <a:t>L’elencazione Istat delle amministrazioni pubbliche, resa necessaria per l’applicabilità delle norme in materia di finanza pubblica, costituisce un utile riferimento per individuare gli enti e i soggetti che possono rientrare in questa definizione.</a:t>
            </a:r>
          </a:p>
        </p:txBody>
      </p:sp>
      <p:sp>
        <p:nvSpPr>
          <p:cNvPr id="4" name="Rettangolo 3"/>
          <p:cNvSpPr/>
          <p:nvPr/>
        </p:nvSpPr>
        <p:spPr>
          <a:xfrm>
            <a:off x="1566862" y="-1151922"/>
            <a:ext cx="7577138" cy="1061829"/>
          </a:xfrm>
          <a:prstGeom prst="rect">
            <a:avLst/>
          </a:prstGeom>
        </p:spPr>
        <p:txBody>
          <a:bodyPr wrap="square">
            <a:spAutoFit/>
          </a:bodyPr>
          <a:lstStyle/>
          <a:p>
            <a:pPr defTabSz="685800">
              <a:defRPr/>
            </a:pPr>
            <a:r>
              <a:rPr lang="it-IT" sz="2100" kern="0" dirty="0" err="1">
                <a:solidFill>
                  <a:sysClr val="windowText" lastClr="000000"/>
                </a:solidFill>
                <a:latin typeface="Helvetica"/>
                <a:cs typeface="Helvetica"/>
                <a:sym typeface="Helvetica"/>
              </a:rPr>
              <a:t>dentifica</a:t>
            </a:r>
            <a:r>
              <a:rPr lang="it-IT" sz="2100" kern="0" dirty="0">
                <a:solidFill>
                  <a:sysClr val="windowText" lastClr="000000"/>
                </a:solidFill>
                <a:latin typeface="Helvetica"/>
                <a:cs typeface="Helvetica"/>
                <a:sym typeface="Helvetica"/>
              </a:rPr>
              <a:t> l'insieme degli enti pubblici che concorrono all'esercizio ed alle funzioni dell'amministrazione di uno Stato nelle materie di sua competenza</a:t>
            </a:r>
          </a:p>
        </p:txBody>
      </p:sp>
      <p:sp>
        <p:nvSpPr>
          <p:cNvPr id="5" name="Rettangolo 4"/>
          <p:cNvSpPr/>
          <p:nvPr/>
        </p:nvSpPr>
        <p:spPr>
          <a:xfrm>
            <a:off x="315058" y="1059269"/>
            <a:ext cx="8572499" cy="646331"/>
          </a:xfrm>
          <a:prstGeom prst="rect">
            <a:avLst/>
          </a:prstGeom>
        </p:spPr>
        <p:txBody>
          <a:bodyPr wrap="square">
            <a:spAutoFit/>
          </a:bodyPr>
          <a:lstStyle/>
          <a:p>
            <a:pPr defTabSz="685800"/>
            <a:r>
              <a:rPr lang="it-IT" kern="0" dirty="0">
                <a:solidFill>
                  <a:srgbClr val="FF0000"/>
                </a:solidFill>
                <a:latin typeface="Helvetica"/>
                <a:cs typeface="Helvetica"/>
                <a:sym typeface="Helvetica"/>
              </a:rPr>
              <a:t>PA dovrebbe identificare l'insieme degli enti pubblici che concorrono all'esercizio ed alle funzioni dell'amministrazione di uno Stato nelle materie di sua competenza</a:t>
            </a:r>
          </a:p>
        </p:txBody>
      </p:sp>
    </p:spTree>
    <p:extLst>
      <p:ext uri="{BB962C8B-B14F-4D97-AF65-F5344CB8AC3E}">
        <p14:creationId xmlns:p14="http://schemas.microsoft.com/office/powerpoint/2010/main" val="755988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233122" y="2666633"/>
            <a:ext cx="7392132" cy="1569660"/>
          </a:xfrm>
          <a:prstGeom prst="rect">
            <a:avLst/>
          </a:prstGeom>
        </p:spPr>
        <p:txBody>
          <a:bodyPr wrap="square">
            <a:spAutoFit/>
          </a:bodyPr>
          <a:lstStyle/>
          <a:p>
            <a:pPr defTabSz="685800"/>
            <a:r>
              <a:rPr lang="it-IT" sz="2400" kern="0" dirty="0">
                <a:solidFill>
                  <a:sysClr val="windowText" lastClr="000000"/>
                </a:solidFill>
                <a:latin typeface="Helvetica"/>
                <a:cs typeface="Helvetica"/>
                <a:sym typeface="Helvetica"/>
              </a:rPr>
              <a:t>Le amministrazioni statali assicurano alcune tipologie di lavoratori con la gestione ordinaria</a:t>
            </a:r>
          </a:p>
          <a:p>
            <a:pPr defTabSz="685800"/>
            <a:endParaRPr lang="it-IT" sz="2400" kern="0" dirty="0">
              <a:solidFill>
                <a:sysClr val="windowText" lastClr="000000"/>
              </a:solidFill>
              <a:latin typeface="Helvetica"/>
              <a:cs typeface="Helvetica"/>
              <a:sym typeface="Helvetica"/>
            </a:endParaRPr>
          </a:p>
          <a:p>
            <a:pPr defTabSz="685800"/>
            <a:r>
              <a:rPr lang="it-IT" sz="2400" kern="0" dirty="0">
                <a:solidFill>
                  <a:sysClr val="windowText" lastClr="000000"/>
                </a:solidFill>
                <a:latin typeface="Helvetica"/>
                <a:cs typeface="Helvetica"/>
                <a:sym typeface="Helvetica"/>
              </a:rPr>
              <a:t>Es.: collaboratori a progetto, tirocinanti </a:t>
            </a:r>
          </a:p>
        </p:txBody>
      </p:sp>
      <p:sp>
        <p:nvSpPr>
          <p:cNvPr id="6" name="Rettangolo 5"/>
          <p:cNvSpPr/>
          <p:nvPr/>
        </p:nvSpPr>
        <p:spPr>
          <a:xfrm>
            <a:off x="58616" y="961611"/>
            <a:ext cx="8997461" cy="923330"/>
          </a:xfrm>
          <a:prstGeom prst="rect">
            <a:avLst/>
          </a:prstGeom>
        </p:spPr>
        <p:txBody>
          <a:bodyPr wrap="square">
            <a:spAutoFit/>
          </a:bodyPr>
          <a:lstStyle/>
          <a:p>
            <a:pPr algn="ctr" defTabSz="685800"/>
            <a:r>
              <a:rPr lang="it-IT" sz="2700" kern="0" dirty="0">
                <a:solidFill>
                  <a:srgbClr val="FF0000"/>
                </a:solidFill>
                <a:latin typeface="Helvetica"/>
                <a:cs typeface="Helvetica"/>
                <a:sym typeface="Helvetica"/>
              </a:rPr>
              <a:t>DEROGHE alla GESTIONE PER CONTO </a:t>
            </a:r>
          </a:p>
          <a:p>
            <a:pPr algn="ctr" defTabSz="685800"/>
            <a:r>
              <a:rPr lang="it-IT" sz="2700" kern="0" dirty="0">
                <a:solidFill>
                  <a:srgbClr val="FF0000"/>
                </a:solidFill>
                <a:latin typeface="Helvetica"/>
                <a:cs typeface="Helvetica"/>
                <a:sym typeface="Helvetica"/>
              </a:rPr>
              <a:t>in ragione di specifici lavori</a:t>
            </a:r>
            <a:endParaRPr lang="it-IT" sz="1500"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29739514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233122" y="1948173"/>
            <a:ext cx="7392132" cy="2677656"/>
          </a:xfrm>
          <a:prstGeom prst="rect">
            <a:avLst/>
          </a:prstGeom>
        </p:spPr>
        <p:txBody>
          <a:bodyPr wrap="square">
            <a:spAutoFit/>
          </a:bodyPr>
          <a:lstStyle/>
          <a:p>
            <a:pPr algn="ctr" defTabSz="685800"/>
            <a:r>
              <a:rPr lang="it-IT" sz="2400" kern="0" dirty="0">
                <a:solidFill>
                  <a:sysClr val="windowText" lastClr="000000"/>
                </a:solidFill>
                <a:latin typeface="Helvetica"/>
                <a:cs typeface="Helvetica"/>
                <a:sym typeface="Helvetica"/>
              </a:rPr>
              <a:t>Gli enti locali e tutti gli enti dotati di personalità giuridica di diritto pubblico autonoma rispetto allo Stato</a:t>
            </a:r>
          </a:p>
          <a:p>
            <a:pPr defTabSz="685800"/>
            <a:endParaRPr lang="it-IT" sz="2400" kern="0" dirty="0">
              <a:solidFill>
                <a:sysClr val="windowText" lastClr="000000"/>
              </a:solidFill>
              <a:latin typeface="Helvetica"/>
              <a:cs typeface="Helvetica"/>
              <a:sym typeface="Helvetica"/>
            </a:endParaRPr>
          </a:p>
          <a:p>
            <a:pPr defTabSz="685800"/>
            <a:r>
              <a:rPr lang="it-IT" sz="2400" kern="0" dirty="0">
                <a:solidFill>
                  <a:sysClr val="windowText" lastClr="000000"/>
                </a:solidFill>
                <a:latin typeface="Helvetica"/>
                <a:cs typeface="Helvetica"/>
                <a:sym typeface="Helvetica"/>
              </a:rPr>
              <a:t>sono in            GESTIONE ORDINARIA</a:t>
            </a:r>
          </a:p>
          <a:p>
            <a:pPr defTabSz="685800"/>
            <a:endParaRPr lang="it-IT" sz="2400" kern="0" dirty="0">
              <a:solidFill>
                <a:sysClr val="windowText" lastClr="000000"/>
              </a:solidFill>
              <a:latin typeface="Helvetica"/>
              <a:cs typeface="Helvetica"/>
              <a:sym typeface="Helvetica"/>
            </a:endParaRPr>
          </a:p>
          <a:p>
            <a:pPr defTabSz="685800"/>
            <a:r>
              <a:rPr lang="it-IT" sz="2400" kern="0" dirty="0">
                <a:solidFill>
                  <a:sysClr val="windowText" lastClr="000000"/>
                </a:solidFill>
                <a:latin typeface="Helvetica"/>
                <a:cs typeface="Helvetica"/>
                <a:sym typeface="Helvetica"/>
              </a:rPr>
              <a:t>sono                titolari di codice ditta e PAT</a:t>
            </a:r>
          </a:p>
        </p:txBody>
      </p:sp>
      <p:sp>
        <p:nvSpPr>
          <p:cNvPr id="6" name="Rettangolo 5"/>
          <p:cNvSpPr/>
          <p:nvPr/>
        </p:nvSpPr>
        <p:spPr>
          <a:xfrm>
            <a:off x="58616" y="961611"/>
            <a:ext cx="8997461" cy="669414"/>
          </a:xfrm>
          <a:prstGeom prst="rect">
            <a:avLst/>
          </a:prstGeom>
        </p:spPr>
        <p:txBody>
          <a:bodyPr wrap="square">
            <a:spAutoFit/>
          </a:bodyPr>
          <a:lstStyle/>
          <a:p>
            <a:pPr algn="ctr" defTabSz="685800"/>
            <a:r>
              <a:rPr lang="it-IT" sz="2400" b="1" kern="0" dirty="0">
                <a:solidFill>
                  <a:srgbClr val="FF0000"/>
                </a:solidFill>
                <a:latin typeface="Helvetica"/>
                <a:cs typeface="Helvetica"/>
                <a:sym typeface="Helvetica"/>
              </a:rPr>
              <a:t>PUBBLICA AMMINISTRAZIONE</a:t>
            </a:r>
            <a:r>
              <a:rPr lang="it-IT" sz="1350" b="1" kern="0" dirty="0">
                <a:solidFill>
                  <a:sysClr val="windowText" lastClr="000000"/>
                </a:solidFill>
                <a:latin typeface="Helvetica"/>
                <a:cs typeface="Helvetica"/>
                <a:sym typeface="Helvetica"/>
              </a:rPr>
              <a:t> </a:t>
            </a:r>
          </a:p>
          <a:p>
            <a:pPr algn="ctr" defTabSz="685800"/>
            <a:endParaRPr lang="it-IT" sz="1350" b="1"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363065051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27332" y="2513389"/>
            <a:ext cx="7810501" cy="1938992"/>
          </a:xfrm>
          <a:prstGeom prst="rect">
            <a:avLst/>
          </a:prstGeom>
        </p:spPr>
        <p:txBody>
          <a:bodyPr wrap="square">
            <a:spAutoFit/>
          </a:bodyPr>
          <a:lstStyle/>
          <a:p>
            <a:pPr defTabSz="685800"/>
            <a:r>
              <a:rPr lang="it-IT" sz="2400" kern="0" dirty="0">
                <a:solidFill>
                  <a:sysClr val="windowText" lastClr="000000"/>
                </a:solidFill>
                <a:latin typeface="Helvetica"/>
                <a:cs typeface="Helvetica"/>
                <a:sym typeface="Helvetica"/>
              </a:rPr>
              <a:t>Gli enti locali: regioni /  province / comuni </a:t>
            </a:r>
          </a:p>
          <a:p>
            <a:pPr defTabSz="685800"/>
            <a:r>
              <a:rPr lang="it-IT" sz="2400" kern="0" dirty="0">
                <a:solidFill>
                  <a:sysClr val="windowText" lastClr="000000"/>
                </a:solidFill>
                <a:latin typeface="Helvetica"/>
                <a:cs typeface="Helvetica"/>
                <a:sym typeface="Helvetica"/>
              </a:rPr>
              <a:t>assicurano i loro lavoratori con la gestione “ordinaria”.</a:t>
            </a:r>
          </a:p>
          <a:p>
            <a:pPr defTabSz="685800"/>
            <a:endParaRPr lang="it-IT" sz="2400" kern="0" dirty="0">
              <a:solidFill>
                <a:sysClr val="windowText" lastClr="000000"/>
              </a:solidFill>
              <a:latin typeface="Helvetica"/>
              <a:cs typeface="Helvetica"/>
              <a:sym typeface="Helvetica"/>
            </a:endParaRPr>
          </a:p>
          <a:p>
            <a:pPr defTabSz="685800"/>
            <a:r>
              <a:rPr lang="it-IT" sz="2400" kern="0" dirty="0">
                <a:solidFill>
                  <a:sysClr val="windowText" lastClr="000000"/>
                </a:solidFill>
                <a:latin typeface="Helvetica"/>
                <a:cs typeface="Helvetica"/>
                <a:sym typeface="Helvetica"/>
              </a:rPr>
              <a:t>Procedono con denunce telematiche con le modalità previste per i soggetti titolari di codice ditta e </a:t>
            </a:r>
            <a:r>
              <a:rPr lang="it-IT" sz="2400" kern="0" dirty="0" err="1">
                <a:solidFill>
                  <a:sysClr val="windowText" lastClr="000000"/>
                </a:solidFill>
                <a:latin typeface="Helvetica"/>
                <a:cs typeface="Helvetica"/>
                <a:sym typeface="Helvetica"/>
              </a:rPr>
              <a:t>Pat</a:t>
            </a:r>
            <a:r>
              <a:rPr lang="it-IT" sz="2400" kern="0" dirty="0">
                <a:solidFill>
                  <a:sysClr val="windowText" lastClr="000000"/>
                </a:solidFill>
                <a:latin typeface="Helvetica"/>
                <a:cs typeface="Helvetica"/>
                <a:sym typeface="Helvetica"/>
              </a:rPr>
              <a:t>. </a:t>
            </a:r>
          </a:p>
        </p:txBody>
      </p:sp>
      <p:sp>
        <p:nvSpPr>
          <p:cNvPr id="6" name="Rettangolo 5"/>
          <p:cNvSpPr/>
          <p:nvPr/>
        </p:nvSpPr>
        <p:spPr>
          <a:xfrm>
            <a:off x="58616" y="961611"/>
            <a:ext cx="8997461" cy="461665"/>
          </a:xfrm>
          <a:prstGeom prst="rect">
            <a:avLst/>
          </a:prstGeom>
        </p:spPr>
        <p:txBody>
          <a:bodyPr wrap="square">
            <a:spAutoFit/>
          </a:bodyPr>
          <a:lstStyle/>
          <a:p>
            <a:pPr algn="ctr" defTabSz="685800"/>
            <a:r>
              <a:rPr lang="it-IT" sz="2400" b="1" kern="0" dirty="0">
                <a:solidFill>
                  <a:srgbClr val="FF0000"/>
                </a:solidFill>
                <a:latin typeface="Helvetica"/>
                <a:cs typeface="Helvetica"/>
                <a:sym typeface="Helvetica"/>
              </a:rPr>
              <a:t>GESTIONE ORDINARIA</a:t>
            </a:r>
            <a:r>
              <a:rPr lang="it-IT" sz="1350" b="1" kern="0" dirty="0">
                <a:solidFill>
                  <a:sysClr val="windowText" lastClr="000000"/>
                </a:solidFill>
                <a:latin typeface="Helvetica"/>
                <a:cs typeface="Helvetica"/>
                <a:sym typeface="Helvetica"/>
              </a:rPr>
              <a:t> </a:t>
            </a:r>
          </a:p>
        </p:txBody>
      </p:sp>
    </p:spTree>
    <p:extLst>
      <p:ext uri="{BB962C8B-B14F-4D97-AF65-F5344CB8AC3E}">
        <p14:creationId xmlns:p14="http://schemas.microsoft.com/office/powerpoint/2010/main" val="295832188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82540" y="1859573"/>
            <a:ext cx="7589960" cy="3416320"/>
          </a:xfrm>
          <a:prstGeom prst="rect">
            <a:avLst/>
          </a:prstGeom>
        </p:spPr>
        <p:txBody>
          <a:bodyPr wrap="square">
            <a:spAutoFit/>
          </a:bodyPr>
          <a:lstStyle/>
          <a:p>
            <a:pPr algn="ctr" defTabSz="685800"/>
            <a:r>
              <a:rPr lang="it-IT" sz="2700" kern="0" dirty="0">
                <a:solidFill>
                  <a:srgbClr val="3333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GESTIONE PER CONTO</a:t>
            </a:r>
          </a:p>
          <a:p>
            <a:pPr marL="342900" indent="-342900" defTabSz="685800">
              <a:buFont typeface="Wingdings" panose="05000000000000000000" pitchFamily="2" charset="2"/>
              <a:buChar char="q"/>
            </a:pPr>
            <a:endParaRPr lang="it-IT" sz="21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endParaRPr>
          </a:p>
          <a:p>
            <a:pPr marL="342900" indent="-342900" defTabSz="685800">
              <a:buFont typeface="Wingdings" panose="05000000000000000000" pitchFamily="2" charset="2"/>
              <a:buChar char="q"/>
            </a:pPr>
            <a:r>
              <a:rPr lang="it-IT" sz="24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PROVINCIA AUTONOMA DI TRENTO (SCUOLE ED ISTITUTI SCOLASTICI, CONVITTI ED EDUCANDATI</a:t>
            </a:r>
            <a:r>
              <a:rPr lang="it-IT" sz="24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rPr>
              <a:t>)</a:t>
            </a:r>
          </a:p>
          <a:p>
            <a:pPr defTabSz="685800"/>
            <a:endParaRPr lang="it-IT" sz="24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endParaRPr>
          </a:p>
          <a:p>
            <a:pPr marL="342900" indent="-342900" defTabSz="685800">
              <a:buFont typeface="Wingdings" panose="05000000000000000000" pitchFamily="2" charset="2"/>
              <a:buChar char="q"/>
            </a:pPr>
            <a:r>
              <a:rPr lang="it-IT" sz="24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PROVINCIA AUTONOMA DI BOLZANO </a:t>
            </a:r>
            <a:r>
              <a:rPr lang="it-IT" sz="24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rPr>
              <a:t>(</a:t>
            </a:r>
            <a:r>
              <a:rPr lang="it-IT" sz="2400" kern="0"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Calibri" panose="020F0502020204030204" pitchFamily="34" charset="0"/>
                <a:sym typeface="Helvetica"/>
              </a:rPr>
              <a:t>SCUOLE ED ISTITUTI SCOLASTICI, CONVITTI ED EDUCANDATI</a:t>
            </a:r>
            <a:r>
              <a:rPr lang="it-IT" sz="2400"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sym typeface="Helvetica"/>
              </a:rPr>
              <a:t>)</a:t>
            </a:r>
          </a:p>
        </p:txBody>
      </p:sp>
    </p:spTree>
    <p:extLst>
      <p:ext uri="{BB962C8B-B14F-4D97-AF65-F5344CB8AC3E}">
        <p14:creationId xmlns:p14="http://schemas.microsoft.com/office/powerpoint/2010/main" val="1444710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5459" y="1510200"/>
            <a:ext cx="8440271" cy="3993401"/>
          </a:xfrm>
          <a:prstGeom prst="rect">
            <a:avLst/>
          </a:prstGeom>
        </p:spPr>
        <p:txBody>
          <a:bodyPr wrap="square">
            <a:spAutoFit/>
          </a:bodyPr>
          <a:lstStyle/>
          <a:p>
            <a:pPr defTabSz="685800"/>
            <a:r>
              <a:rPr lang="it-IT" sz="2400" kern="0" dirty="0">
                <a:solidFill>
                  <a:srgbClr val="000000"/>
                </a:solidFill>
                <a:latin typeface="Open Sans"/>
                <a:cs typeface="Helvetica"/>
                <a:sym typeface="Helvetica"/>
              </a:rPr>
              <a:t>Lo speciale sistema si applica altresì ai </a:t>
            </a:r>
            <a:r>
              <a:rPr lang="it-IT" sz="2400" b="1" kern="0" dirty="0">
                <a:solidFill>
                  <a:srgbClr val="000000"/>
                </a:solidFill>
                <a:latin typeface="Open Sans"/>
                <a:cs typeface="Helvetica"/>
                <a:sym typeface="Helvetica"/>
              </a:rPr>
              <a:t>medici </a:t>
            </a:r>
            <a:r>
              <a:rPr lang="it-IT" sz="2400" kern="0" dirty="0">
                <a:solidFill>
                  <a:srgbClr val="000000"/>
                </a:solidFill>
                <a:latin typeface="Open Sans"/>
                <a:cs typeface="Helvetica"/>
                <a:sym typeface="Helvetica"/>
              </a:rPr>
              <a:t>esposti all’azione dei raggi X e delle sostanze radioattive che prestano la loro attività alle dipendenze dello Stato </a:t>
            </a:r>
            <a:r>
              <a:rPr lang="it-IT" sz="2400" b="1" kern="0" dirty="0">
                <a:solidFill>
                  <a:srgbClr val="000000"/>
                </a:solidFill>
                <a:latin typeface="Open Sans"/>
                <a:cs typeface="Helvetica"/>
                <a:sym typeface="Helvetica"/>
              </a:rPr>
              <a:t>COME DOCENTI E ASSISTENTI UNIVERSITARI, AI MEDICI ADDETTI ALLE CLINICHE UNIVERSITARIE</a:t>
            </a:r>
            <a:br>
              <a:rPr lang="it-IT" sz="2400" b="1" kern="0" dirty="0">
                <a:solidFill>
                  <a:srgbClr val="000000"/>
                </a:solidFill>
                <a:latin typeface="Open Sans"/>
                <a:cs typeface="Helvetica"/>
                <a:sym typeface="Helvetica"/>
              </a:rPr>
            </a:br>
            <a:r>
              <a:rPr lang="it-IT" sz="2400" b="1" kern="0" dirty="0">
                <a:solidFill>
                  <a:srgbClr val="3333FF"/>
                </a:solidFill>
                <a:latin typeface="Open Sans"/>
                <a:cs typeface="Helvetica"/>
                <a:sym typeface="Helvetica"/>
              </a:rPr>
              <a:t>MEDICI CARCERARI dicotomia di posizione assicurativa</a:t>
            </a:r>
            <a:endParaRPr lang="it-IT" sz="2400" b="1" kern="0" dirty="0">
              <a:solidFill>
                <a:srgbClr val="000000"/>
              </a:solidFill>
              <a:latin typeface="Open Sans"/>
              <a:cs typeface="Helvetica"/>
              <a:sym typeface="Helvetica"/>
            </a:endParaRPr>
          </a:p>
          <a:p>
            <a:pPr defTabSz="685800"/>
            <a:r>
              <a:rPr lang="it-IT" sz="2400" kern="0" dirty="0">
                <a:solidFill>
                  <a:srgbClr val="000000"/>
                </a:solidFill>
                <a:latin typeface="Open Sans"/>
                <a:cs typeface="Helvetica"/>
                <a:sym typeface="Helvetica"/>
              </a:rPr>
              <a:t>Non sono soggetti alla gestione per conto dello Stato i </a:t>
            </a:r>
            <a:r>
              <a:rPr lang="it-IT" sz="2400" b="1" kern="0" dirty="0">
                <a:solidFill>
                  <a:srgbClr val="000000"/>
                </a:solidFill>
                <a:latin typeface="Open Sans"/>
                <a:cs typeface="Helvetica"/>
                <a:sym typeface="Helvetica"/>
              </a:rPr>
              <a:t>dipendenti statali</a:t>
            </a:r>
            <a:r>
              <a:rPr lang="it-IT" sz="2400" kern="0" dirty="0">
                <a:solidFill>
                  <a:srgbClr val="000000"/>
                </a:solidFill>
                <a:latin typeface="Open Sans"/>
                <a:cs typeface="Helvetica"/>
                <a:sym typeface="Helvetica"/>
              </a:rPr>
              <a:t> rientranti nel campo di applicazione del titolo II del Testo unico (agricoltura), per i quali è previsto il pagamento dei contributi tramite Inps (SCAU)</a:t>
            </a:r>
            <a:r>
              <a:rPr lang="it-IT" sz="1350" kern="0" dirty="0">
                <a:solidFill>
                  <a:srgbClr val="000000"/>
                </a:solidFill>
                <a:latin typeface="Open Sans"/>
                <a:cs typeface="Helvetica"/>
                <a:sym typeface="Helvetica"/>
              </a:rPr>
              <a:t/>
            </a:r>
            <a:br>
              <a:rPr lang="it-IT" sz="1350" kern="0" dirty="0">
                <a:solidFill>
                  <a:srgbClr val="000000"/>
                </a:solidFill>
                <a:latin typeface="Open Sans"/>
                <a:cs typeface="Helvetica"/>
                <a:sym typeface="Helvetica"/>
              </a:rPr>
            </a:br>
            <a:r>
              <a:rPr lang="it-IT" sz="1350" kern="0" dirty="0">
                <a:solidFill>
                  <a:srgbClr val="000000"/>
                </a:solidFill>
                <a:latin typeface="Open Sans"/>
                <a:cs typeface="Helvetica"/>
                <a:sym typeface="Helvetica"/>
              </a:rPr>
              <a:t>: </a:t>
            </a:r>
          </a:p>
        </p:txBody>
      </p:sp>
      <p:sp>
        <p:nvSpPr>
          <p:cNvPr id="3" name="Rettangolo 2"/>
          <p:cNvSpPr/>
          <p:nvPr/>
        </p:nvSpPr>
        <p:spPr>
          <a:xfrm>
            <a:off x="68469" y="894660"/>
            <a:ext cx="8923131" cy="461665"/>
          </a:xfrm>
          <a:prstGeom prst="rect">
            <a:avLst/>
          </a:prstGeom>
        </p:spPr>
        <p:txBody>
          <a:bodyPr wrap="square">
            <a:spAutoFit/>
          </a:bodyPr>
          <a:lstStyle/>
          <a:p>
            <a:pPr algn="ctr" defTabSz="685800">
              <a:defRPr/>
            </a:pPr>
            <a:r>
              <a:rPr lang="it-IT" sz="2400" b="1" kern="0" dirty="0">
                <a:solidFill>
                  <a:srgbClr val="3333FF"/>
                </a:solidFill>
                <a:latin typeface="Open Sans"/>
                <a:cs typeface="Helvetica"/>
                <a:sym typeface="Helvetica"/>
              </a:rPr>
              <a:t>Gestione per conto dello Stato / Gestione Ordinaria</a:t>
            </a:r>
          </a:p>
        </p:txBody>
      </p:sp>
    </p:spTree>
    <p:extLst>
      <p:ext uri="{BB962C8B-B14F-4D97-AF65-F5344CB8AC3E}">
        <p14:creationId xmlns:p14="http://schemas.microsoft.com/office/powerpoint/2010/main" val="26226651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93426" y="1240272"/>
            <a:ext cx="6858000" cy="235163"/>
          </a:xfrm>
        </p:spPr>
        <p:txBody>
          <a:bodyPr anchor="ctr">
            <a:noAutofit/>
          </a:bodyPr>
          <a:lstStyle/>
          <a:p>
            <a:r>
              <a:rPr lang="it-IT" sz="1350" dirty="0">
                <a:latin typeface="+mn-lt"/>
              </a:rPr>
              <a:t>Le principali attività nei Centri Medico Legali (C.M.L.) territoriali dell’INPS</a:t>
            </a:r>
          </a:p>
        </p:txBody>
      </p:sp>
      <p:graphicFrame>
        <p:nvGraphicFramePr>
          <p:cNvPr id="5" name="Tabella 4"/>
          <p:cNvGraphicFramePr>
            <a:graphicFrameLocks noGrp="1"/>
          </p:cNvGraphicFramePr>
          <p:nvPr>
            <p:extLst/>
          </p:nvPr>
        </p:nvGraphicFramePr>
        <p:xfrm>
          <a:off x="579550" y="1589710"/>
          <a:ext cx="8036418" cy="3536999"/>
        </p:xfrm>
        <a:graphic>
          <a:graphicData uri="http://schemas.openxmlformats.org/drawingml/2006/table">
            <a:tbl>
              <a:tblPr firstRow="1" firstCol="1" bandRow="1">
                <a:tableStyleId>{5C22544A-7EE6-4342-B048-85BDC9FD1C3A}</a:tableStyleId>
              </a:tblPr>
              <a:tblGrid>
                <a:gridCol w="2820473">
                  <a:extLst>
                    <a:ext uri="{9D8B030D-6E8A-4147-A177-3AD203B41FA5}">
                      <a16:colId xmlns:a16="http://schemas.microsoft.com/office/drawing/2014/main" val="20000"/>
                    </a:ext>
                  </a:extLst>
                </a:gridCol>
                <a:gridCol w="2009105">
                  <a:extLst>
                    <a:ext uri="{9D8B030D-6E8A-4147-A177-3AD203B41FA5}">
                      <a16:colId xmlns:a16="http://schemas.microsoft.com/office/drawing/2014/main" val="20001"/>
                    </a:ext>
                  </a:extLst>
                </a:gridCol>
                <a:gridCol w="3206841">
                  <a:extLst>
                    <a:ext uri="{9D8B030D-6E8A-4147-A177-3AD203B41FA5}">
                      <a16:colId xmlns:a16="http://schemas.microsoft.com/office/drawing/2014/main" val="20002"/>
                    </a:ext>
                  </a:extLst>
                </a:gridCol>
              </a:tblGrid>
              <a:tr h="228970">
                <a:tc gridSpan="2">
                  <a:txBody>
                    <a:bodyPr/>
                    <a:lstStyle/>
                    <a:p>
                      <a:pPr algn="ctr">
                        <a:lnSpc>
                          <a:spcPct val="107000"/>
                        </a:lnSpc>
                        <a:spcAft>
                          <a:spcPts val="0"/>
                        </a:spcAft>
                      </a:pPr>
                      <a:r>
                        <a:rPr lang="it-IT" sz="1400" dirty="0" smtClean="0">
                          <a:effectLst/>
                        </a:rPr>
                        <a:t>PRESTAZIONI    PREVIDENZIALI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hMerge="1">
                  <a:txBody>
                    <a:bodyPr/>
                    <a:lstStyle/>
                    <a:p>
                      <a:pPr algn="ctr">
                        <a:lnSpc>
                          <a:spcPct val="107000"/>
                        </a:lnSpc>
                        <a:spcAft>
                          <a:spcPts val="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it-IT" sz="1400" b="1" kern="1200" dirty="0" smtClean="0">
                          <a:solidFill>
                            <a:schemeClr val="lt1"/>
                          </a:solidFill>
                          <a:effectLst/>
                          <a:latin typeface="+mn-lt"/>
                          <a:ea typeface="+mn-ea"/>
                          <a:cs typeface="+mn-cs"/>
                        </a:rPr>
                        <a:t>PROVVIDENZE    ASSISTENZIALI</a:t>
                      </a:r>
                      <a:endParaRPr lang="it-IT" sz="1400" b="1" kern="1200" dirty="0">
                        <a:solidFill>
                          <a:schemeClr val="lt1"/>
                        </a:solidFill>
                        <a:effectLst/>
                        <a:latin typeface="+mn-lt"/>
                        <a:ea typeface="+mn-ea"/>
                        <a:cs typeface="+mn-cs"/>
                      </a:endParaRPr>
                    </a:p>
                  </a:txBody>
                  <a:tcPr marL="51435" marR="51435" marT="0" marB="0" anchor="ctr">
                    <a:lnL w="12700" cap="flat" cmpd="sng" algn="ctr">
                      <a:solidFill>
                        <a:schemeClr val="bg1">
                          <a:lumMod val="50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1130117">
                <a:tc gridSpan="2">
                  <a:txBody>
                    <a:bodyPr/>
                    <a:lstStyle/>
                    <a:p>
                      <a:pPr marL="0">
                        <a:lnSpc>
                          <a:spcPct val="100000"/>
                        </a:lnSpc>
                        <a:spcAft>
                          <a:spcPts val="0"/>
                        </a:spcAft>
                      </a:pPr>
                      <a:r>
                        <a:rPr lang="it-IT" sz="1100" b="0" dirty="0" smtClean="0">
                          <a:solidFill>
                            <a:schemeClr val="tx1"/>
                          </a:solidFill>
                          <a:effectLst/>
                        </a:rPr>
                        <a:t>1- </a:t>
                      </a:r>
                      <a:r>
                        <a:rPr lang="it-IT" sz="1400" b="0" dirty="0" smtClean="0">
                          <a:solidFill>
                            <a:schemeClr val="tx1"/>
                          </a:solidFill>
                          <a:effectLst/>
                        </a:rPr>
                        <a:t>Accertamenti I.V.S.</a:t>
                      </a:r>
                      <a:r>
                        <a:rPr lang="it-IT" sz="1400" b="0" baseline="0" dirty="0" smtClean="0">
                          <a:solidFill>
                            <a:schemeClr val="tx1"/>
                          </a:solidFill>
                          <a:effectLst/>
                        </a:rPr>
                        <a:t> iscritti </a:t>
                      </a:r>
                      <a:r>
                        <a:rPr lang="it-IT" sz="1400" b="0" dirty="0" smtClean="0">
                          <a:solidFill>
                            <a:schemeClr val="tx1"/>
                          </a:solidFill>
                          <a:effectLst/>
                        </a:rPr>
                        <a:t>Gestione privata:</a:t>
                      </a:r>
                      <a:endParaRPr lang="it-IT" sz="1100" b="0" dirty="0">
                        <a:solidFill>
                          <a:schemeClr val="tx1"/>
                        </a:solidFill>
                        <a:effectLst/>
                      </a:endParaRPr>
                    </a:p>
                    <a:p>
                      <a:pPr marL="432000" lvl="0" indent="-108000">
                        <a:lnSpc>
                          <a:spcPct val="100000"/>
                        </a:lnSpc>
                        <a:spcAft>
                          <a:spcPts val="0"/>
                        </a:spcAft>
                        <a:buFont typeface="Symbol" panose="05050102010706020507" pitchFamily="18" charset="2"/>
                        <a:buChar char=""/>
                      </a:pPr>
                      <a:r>
                        <a:rPr lang="it-IT" sz="900" b="0" dirty="0" smtClean="0">
                          <a:solidFill>
                            <a:schemeClr val="tx1"/>
                          </a:solidFill>
                          <a:effectLst/>
                        </a:rPr>
                        <a:t>addetti Industria, Agricoltura e Terziario</a:t>
                      </a:r>
                    </a:p>
                    <a:p>
                      <a:pPr marL="432000" lvl="0" indent="-108000">
                        <a:lnSpc>
                          <a:spcPct val="100000"/>
                        </a:lnSpc>
                        <a:spcAft>
                          <a:spcPts val="0"/>
                        </a:spcAft>
                        <a:buFont typeface="Symbol" panose="05050102010706020507" pitchFamily="18" charset="2"/>
                        <a:buChar char=""/>
                      </a:pPr>
                      <a:r>
                        <a:rPr lang="it-IT" sz="900" b="0" baseline="0" dirty="0" smtClean="0">
                          <a:solidFill>
                            <a:schemeClr val="tx1"/>
                          </a:solidFill>
                          <a:effectLst/>
                        </a:rPr>
                        <a:t>lavoratori spettacolo, </a:t>
                      </a:r>
                      <a:r>
                        <a:rPr lang="it-IT" sz="900" b="0" dirty="0" smtClean="0">
                          <a:solidFill>
                            <a:schemeClr val="tx1"/>
                          </a:solidFill>
                          <a:effectLst/>
                        </a:rPr>
                        <a:t>marittimi, autoferrotranvieri, clero, piloti,</a:t>
                      </a:r>
                      <a:r>
                        <a:rPr lang="it-IT" sz="900" b="0" baseline="0" dirty="0" smtClean="0">
                          <a:solidFill>
                            <a:schemeClr val="tx1"/>
                          </a:solidFill>
                          <a:effectLst/>
                        </a:rPr>
                        <a:t> </a:t>
                      </a:r>
                      <a:r>
                        <a:rPr lang="it-IT" sz="900" b="0" dirty="0" smtClean="0">
                          <a:solidFill>
                            <a:schemeClr val="tx1"/>
                          </a:solidFill>
                          <a:effectLst/>
                        </a:rPr>
                        <a:t>dazieri, ..</a:t>
                      </a:r>
                      <a:r>
                        <a:rPr lang="it-IT" sz="900" b="0" i="1" dirty="0" smtClean="0">
                          <a:solidFill>
                            <a:schemeClr val="tx1"/>
                          </a:solidFill>
                          <a:effectLst/>
                        </a:rPr>
                        <a:t> </a:t>
                      </a:r>
                    </a:p>
                    <a:p>
                      <a:pPr marL="432000" lvl="0" indent="-108000">
                        <a:lnSpc>
                          <a:spcPct val="100000"/>
                        </a:lnSpc>
                        <a:spcAft>
                          <a:spcPts val="0"/>
                        </a:spcAft>
                        <a:buFont typeface="Symbol" panose="05050102010706020507" pitchFamily="18" charset="2"/>
                        <a:buChar char=""/>
                      </a:pPr>
                      <a:r>
                        <a:rPr lang="it-IT" sz="900" b="0" i="0" dirty="0" smtClean="0">
                          <a:solidFill>
                            <a:schemeClr val="tx1"/>
                          </a:solidFill>
                          <a:effectLst/>
                        </a:rPr>
                        <a:t>migranti in Paesi dell’U.E, </a:t>
                      </a:r>
                    </a:p>
                    <a:p>
                      <a:pPr marL="432000" marR="0" lvl="0" indent="-108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it-IT" sz="900" b="0" baseline="0" dirty="0" smtClean="0">
                          <a:solidFill>
                            <a:schemeClr val="tx1"/>
                          </a:solidFill>
                          <a:effectLst/>
                        </a:rPr>
                        <a:t>iscritti </a:t>
                      </a:r>
                      <a:r>
                        <a:rPr lang="it-IT" sz="900" b="0" dirty="0" smtClean="0">
                          <a:solidFill>
                            <a:schemeClr val="tx1"/>
                          </a:solidFill>
                          <a:effectLst/>
                        </a:rPr>
                        <a:t>alla Gestione separata (</a:t>
                      </a:r>
                      <a:r>
                        <a:rPr lang="it-IT" sz="900" b="0" i="1" dirty="0" smtClean="0">
                          <a:solidFill>
                            <a:schemeClr val="tx1"/>
                          </a:solidFill>
                          <a:effectLst/>
                        </a:rPr>
                        <a:t>L.335/95</a:t>
                      </a:r>
                      <a:r>
                        <a:rPr lang="it-IT" sz="900" b="0" dirty="0" smtClean="0">
                          <a:solidFill>
                            <a:schemeClr val="tx1"/>
                          </a:solidFill>
                          <a:effectLst/>
                        </a:rPr>
                        <a:t>), </a:t>
                      </a:r>
                      <a:r>
                        <a:rPr lang="it-IT" sz="900" b="0" i="0" dirty="0" smtClean="0">
                          <a:solidFill>
                            <a:schemeClr val="tx1"/>
                          </a:solidFill>
                          <a:effectLst/>
                        </a:rPr>
                        <a:t>c</a:t>
                      </a:r>
                      <a:r>
                        <a:rPr lang="it-IT" sz="900" b="0" i="0" kern="1200" dirty="0" smtClean="0">
                          <a:solidFill>
                            <a:schemeClr val="tx1"/>
                          </a:solidFill>
                          <a:effectLst/>
                          <a:latin typeface="+mn-lt"/>
                          <a:ea typeface="+mn-ea"/>
                          <a:cs typeface="+mn-cs"/>
                        </a:rPr>
                        <a:t>onvenzioni</a:t>
                      </a:r>
                      <a:r>
                        <a:rPr lang="it-IT" sz="900" b="0" i="0" dirty="0" smtClean="0">
                          <a:solidFill>
                            <a:schemeClr val="tx1"/>
                          </a:solidFill>
                          <a:effectLst/>
                        </a:rPr>
                        <a:t> Casse previdenziali private,..</a:t>
                      </a:r>
                      <a:endParaRPr lang="it-IT" sz="900" b="0" i="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it-IT" sz="1100" b="0" baseline="0" dirty="0" smtClean="0">
                          <a:solidFill>
                            <a:schemeClr val="tx1"/>
                          </a:solidFill>
                          <a:effectLst/>
                        </a:rPr>
                        <a:t>2- </a:t>
                      </a:r>
                      <a:r>
                        <a:rPr lang="it-IT" sz="1400" b="0" kern="1200" dirty="0" smtClean="0">
                          <a:solidFill>
                            <a:schemeClr val="tx1"/>
                          </a:solidFill>
                          <a:effectLst/>
                          <a:latin typeface="+mn-lt"/>
                          <a:ea typeface="+mn-ea"/>
                          <a:cs typeface="+mn-cs"/>
                        </a:rPr>
                        <a:t>Accertamenti M.L. iscritti alla </a:t>
                      </a:r>
                      <a:r>
                        <a:rPr lang="it-IT" sz="1400" b="1" kern="1200" dirty="0" smtClean="0">
                          <a:solidFill>
                            <a:schemeClr val="tx1"/>
                          </a:solidFill>
                          <a:effectLst/>
                          <a:latin typeface="+mn-lt"/>
                          <a:ea typeface="+mn-ea"/>
                          <a:cs typeface="+mn-cs"/>
                        </a:rPr>
                        <a:t>Gestione pubblica </a:t>
                      </a:r>
                      <a:endParaRPr lang="it-IT" sz="1100" b="1" dirty="0" smtClean="0">
                        <a:solidFill>
                          <a:srgbClr val="002060"/>
                        </a:solidFill>
                        <a:effectLst/>
                      </a:endParaRPr>
                    </a:p>
                    <a:p>
                      <a:pPr marL="612000" marR="0" lvl="0" indent="-285750" algn="l" defTabSz="914400" rtl="0" eaLnBrk="1" fontAlgn="auto" latinLnBrk="0" hangingPunct="1">
                        <a:lnSpc>
                          <a:spcPct val="100000"/>
                        </a:lnSpc>
                        <a:spcBef>
                          <a:spcPts val="0"/>
                        </a:spcBef>
                        <a:spcAft>
                          <a:spcPts val="200"/>
                        </a:spcAft>
                        <a:buClrTx/>
                        <a:buSzTx/>
                        <a:buFont typeface="Wingdings" panose="05000000000000000000" pitchFamily="2" charset="2"/>
                        <a:buChar char="§"/>
                        <a:tabLst/>
                        <a:defRPr/>
                      </a:pPr>
                      <a:r>
                        <a:rPr lang="it-IT" sz="1100" b="0" kern="1200" dirty="0" smtClean="0">
                          <a:solidFill>
                            <a:schemeClr val="tx1"/>
                          </a:solidFill>
                          <a:effectLst/>
                          <a:latin typeface="+mn-lt"/>
                          <a:ea typeface="+mn-ea"/>
                          <a:cs typeface="+mn-cs"/>
                        </a:rPr>
                        <a:t>accertamenti A.N.F. </a:t>
                      </a:r>
                      <a:r>
                        <a:rPr lang="it-IT" sz="1100" b="0" dirty="0" smtClean="0">
                          <a:solidFill>
                            <a:srgbClr val="002060"/>
                          </a:solidFill>
                          <a:effectLst/>
                        </a:rPr>
                        <a:t>(+ </a:t>
                      </a:r>
                      <a:r>
                        <a:rPr lang="it-IT" sz="1100" b="0" i="1" dirty="0" err="1" smtClean="0">
                          <a:solidFill>
                            <a:srgbClr val="002060"/>
                          </a:solidFill>
                          <a:effectLst/>
                        </a:rPr>
                        <a:t>accertam</a:t>
                      </a:r>
                      <a:r>
                        <a:rPr lang="it-IT" sz="1100" b="0" i="1" dirty="0" smtClean="0">
                          <a:solidFill>
                            <a:srgbClr val="002060"/>
                          </a:solidFill>
                          <a:effectLst/>
                        </a:rPr>
                        <a:t>. delle C.M.O. di Min. Economia ed ASL,</a:t>
                      </a:r>
                      <a:r>
                        <a:rPr lang="it-IT" sz="1100" b="0" dirty="0" smtClean="0">
                          <a:solidFill>
                            <a:srgbClr val="002060"/>
                          </a:solidFill>
                          <a:effectLst/>
                        </a:rPr>
                        <a:t>..)</a:t>
                      </a:r>
                      <a:endParaRPr lang="it-IT" sz="1100" b="0" kern="1200" dirty="0" smtClean="0">
                        <a:solidFill>
                          <a:schemeClr val="tx1"/>
                        </a:solidFill>
                        <a:effectLst/>
                        <a:latin typeface="+mn-lt"/>
                        <a:ea typeface="+mn-ea"/>
                        <a:cs typeface="+mn-cs"/>
                      </a:endParaRPr>
                    </a:p>
                  </a:txBody>
                  <a:tcPr marL="51435" marR="51435" marT="0" marB="0">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tc hMerge="1">
                  <a:txBody>
                    <a:bodyPr/>
                    <a:lstStyle/>
                    <a:p>
                      <a:pPr marL="0" lvl="0" indent="0">
                        <a:lnSpc>
                          <a:spcPct val="100000"/>
                        </a:lnSpc>
                        <a:spcAft>
                          <a:spcPts val="0"/>
                        </a:spcAft>
                        <a:buFont typeface="Symbol" panose="05050102010706020507" pitchFamily="18" charset="2"/>
                        <a:buNone/>
                      </a:pPr>
                      <a:endParaRPr lang="it-IT" sz="1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75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lvl="0" indent="-342900" algn="l">
                        <a:lnSpc>
                          <a:spcPts val="2000"/>
                        </a:lnSpc>
                        <a:spcAft>
                          <a:spcPts val="0"/>
                        </a:spcAft>
                        <a:buFont typeface="+mj-lt"/>
                        <a:buAutoNum type="arabicParenR" startAt="7"/>
                      </a:pPr>
                      <a:r>
                        <a:rPr lang="it-IT" sz="1400" dirty="0" smtClean="0">
                          <a:effectLst/>
                        </a:rPr>
                        <a:t>Stati </a:t>
                      </a:r>
                      <a:r>
                        <a:rPr lang="it-IT" sz="1400" i="0" dirty="0" smtClean="0">
                          <a:effectLst/>
                        </a:rPr>
                        <a:t>d’</a:t>
                      </a:r>
                      <a:r>
                        <a:rPr lang="it-IT" sz="1400" b="1" i="0" dirty="0" smtClean="0">
                          <a:effectLst/>
                        </a:rPr>
                        <a:t>invalidità civile</a:t>
                      </a:r>
                      <a:r>
                        <a:rPr lang="it-IT" sz="1400" i="0" dirty="0" smtClean="0">
                          <a:effectLst/>
                        </a:rPr>
                        <a:t> </a:t>
                      </a:r>
                      <a:r>
                        <a:rPr lang="it-IT" sz="1400" dirty="0" smtClean="0">
                          <a:effectLst/>
                        </a:rPr>
                        <a:t>nelle C.M.I. della</a:t>
                      </a:r>
                      <a:r>
                        <a:rPr lang="it-IT" sz="1400" baseline="0" dirty="0" smtClean="0">
                          <a:effectLst/>
                        </a:rPr>
                        <a:t>  </a:t>
                      </a:r>
                      <a:r>
                        <a:rPr lang="it-IT" sz="1400" dirty="0" smtClean="0">
                          <a:effectLst/>
                        </a:rPr>
                        <a:t>ASL </a:t>
                      </a:r>
                      <a:r>
                        <a:rPr lang="it-IT" sz="1100" dirty="0" smtClean="0">
                          <a:effectLst/>
                        </a:rPr>
                        <a:t>(+</a:t>
                      </a:r>
                      <a:r>
                        <a:rPr lang="it-IT" sz="1100" i="1" dirty="0" smtClean="0">
                          <a:effectLst/>
                        </a:rPr>
                        <a:t> handicap, sordità</a:t>
                      </a:r>
                      <a:r>
                        <a:rPr lang="it-IT" sz="1100" i="1" baseline="0" dirty="0" smtClean="0">
                          <a:effectLst/>
                        </a:rPr>
                        <a:t> e cecità,</a:t>
                      </a:r>
                      <a:r>
                        <a:rPr lang="it-IT" sz="1100" i="1" dirty="0" smtClean="0">
                          <a:effectLst/>
                        </a:rPr>
                        <a:t> L. </a:t>
                      </a:r>
                      <a:r>
                        <a:rPr lang="it-IT" sz="1100" i="1" dirty="0">
                          <a:effectLst/>
                        </a:rPr>
                        <a:t>102/2009</a:t>
                      </a:r>
                      <a:r>
                        <a:rPr lang="it-IT" sz="1100" dirty="0" smtClean="0">
                          <a:effectLst/>
                        </a:rPr>
                        <a:t>),</a:t>
                      </a:r>
                      <a:endParaRPr lang="it-IT" sz="1100" dirty="0">
                        <a:effectLst/>
                      </a:endParaRPr>
                    </a:p>
                    <a:p>
                      <a:pPr marL="540000" lvl="0" indent="-180000" algn="l">
                        <a:lnSpc>
                          <a:spcPct val="100000"/>
                        </a:lnSpc>
                        <a:spcAft>
                          <a:spcPts val="0"/>
                        </a:spcAft>
                        <a:buFont typeface="Arial" panose="020B0604020202020204" pitchFamily="34" charset="0"/>
                        <a:buChar char="•"/>
                      </a:pPr>
                      <a:r>
                        <a:rPr lang="it-IT" sz="1100" dirty="0" smtClean="0">
                          <a:effectLst/>
                        </a:rPr>
                        <a:t>«accertamento unico» nell’INPS, per convenzioni regionali (</a:t>
                      </a:r>
                      <a:r>
                        <a:rPr lang="it-IT" sz="1100" i="1" dirty="0" smtClean="0">
                          <a:effectLst/>
                        </a:rPr>
                        <a:t>L. 111/2011</a:t>
                      </a:r>
                      <a:r>
                        <a:rPr lang="it-IT" sz="1100" dirty="0" smtClean="0">
                          <a:effectLst/>
                        </a:rPr>
                        <a:t>), </a:t>
                      </a:r>
                    </a:p>
                    <a:p>
                      <a:pPr marL="54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smtClean="0">
                          <a:effectLst/>
                        </a:rPr>
                        <a:t>revisioni sanitarie  (</a:t>
                      </a:r>
                      <a:r>
                        <a:rPr lang="it-IT" sz="1100" i="1" dirty="0" smtClean="0">
                          <a:effectLst/>
                        </a:rPr>
                        <a:t>L. 114/2014</a:t>
                      </a:r>
                      <a:r>
                        <a:rPr lang="it-IT" sz="1100" dirty="0" smtClean="0">
                          <a:effectLst/>
                        </a:rPr>
                        <a:t>).</a:t>
                      </a:r>
                      <a:endParaRPr lang="it-IT" sz="1100" dirty="0">
                        <a:effectLst/>
                      </a:endParaRPr>
                    </a:p>
                  </a:txBody>
                  <a:tcPr marL="51435" marR="51435" marT="0" marB="0">
                    <a:lnL w="12700" cap="flat" cmpd="sng" algn="ctr">
                      <a:solidFill>
                        <a:schemeClr val="bg1">
                          <a:lumMod val="50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BDAA6"/>
                    </a:solidFill>
                  </a:tcPr>
                </a:tc>
                <a:extLst>
                  <a:ext uri="{0D108BD9-81ED-4DB2-BD59-A6C34878D82A}">
                    <a16:rowId xmlns:a16="http://schemas.microsoft.com/office/drawing/2014/main" val="10001"/>
                  </a:ext>
                </a:extLst>
              </a:tr>
              <a:tr h="1160868">
                <a:tc>
                  <a:txBody>
                    <a:bodyPr/>
                    <a:lstStyle/>
                    <a:p>
                      <a:pPr marL="0" algn="l">
                        <a:lnSpc>
                          <a:spcPct val="100000"/>
                        </a:lnSpc>
                        <a:spcBef>
                          <a:spcPts val="300"/>
                        </a:spcBef>
                        <a:spcAft>
                          <a:spcPts val="0"/>
                        </a:spcAft>
                      </a:pPr>
                      <a:r>
                        <a:rPr lang="it-IT" sz="1100" b="0" dirty="0" smtClean="0">
                          <a:solidFill>
                            <a:schemeClr val="tx1"/>
                          </a:solidFill>
                          <a:effectLst/>
                        </a:rPr>
                        <a:t>3- </a:t>
                      </a:r>
                      <a:r>
                        <a:rPr lang="it-IT" sz="1400" b="0" dirty="0" smtClean="0">
                          <a:solidFill>
                            <a:srgbClr val="002060"/>
                          </a:solidFill>
                          <a:effectLst/>
                        </a:rPr>
                        <a:t>Controlli stati malattia</a:t>
                      </a:r>
                      <a:r>
                        <a:rPr lang="it-IT" sz="1400" b="1" dirty="0" smtClean="0">
                          <a:solidFill>
                            <a:srgbClr val="002060"/>
                          </a:solidFill>
                          <a:effectLst/>
                        </a:rPr>
                        <a:t> </a:t>
                      </a:r>
                      <a:r>
                        <a:rPr lang="it-IT" sz="1400" b="0" dirty="0" smtClean="0">
                          <a:solidFill>
                            <a:srgbClr val="002060"/>
                          </a:solidFill>
                          <a:effectLst/>
                        </a:rPr>
                        <a:t>temporanea:</a:t>
                      </a:r>
                    </a:p>
                    <a:p>
                      <a:pPr marL="360000" lvl="0" indent="-108000" algn="l">
                        <a:lnSpc>
                          <a:spcPct val="100000"/>
                        </a:lnSpc>
                        <a:spcAft>
                          <a:spcPts val="0"/>
                        </a:spcAft>
                        <a:buFont typeface="Symbol" panose="05050102010706020507" pitchFamily="18" charset="2"/>
                        <a:buChar char=""/>
                      </a:pPr>
                      <a:r>
                        <a:rPr lang="it-IT" sz="1100" b="0" dirty="0" smtClean="0">
                          <a:solidFill>
                            <a:schemeClr val="tx1"/>
                          </a:solidFill>
                          <a:effectLst/>
                        </a:rPr>
                        <a:t>addetti Industria, Agricoltura e Terziario,</a:t>
                      </a:r>
                    </a:p>
                    <a:p>
                      <a:pPr marL="360000" lvl="0" indent="-108000" algn="l">
                        <a:lnSpc>
                          <a:spcPct val="100000"/>
                        </a:lnSpc>
                        <a:spcAft>
                          <a:spcPts val="0"/>
                        </a:spcAft>
                        <a:buFont typeface="Symbol" panose="05050102010706020507" pitchFamily="18" charset="2"/>
                        <a:buChar char=""/>
                      </a:pPr>
                      <a:r>
                        <a:rPr lang="it-IT" sz="1100" b="0" dirty="0" smtClean="0">
                          <a:solidFill>
                            <a:schemeClr val="tx1"/>
                          </a:solidFill>
                          <a:effectLst/>
                        </a:rPr>
                        <a:t>lavoratori dello Spettacolo, precari ed </a:t>
                      </a:r>
                      <a:r>
                        <a:rPr lang="it-IT" sz="1100" b="0" baseline="0" dirty="0" smtClean="0">
                          <a:solidFill>
                            <a:schemeClr val="tx1"/>
                          </a:solidFill>
                          <a:effectLst/>
                        </a:rPr>
                        <a:t>iscritti </a:t>
                      </a:r>
                      <a:r>
                        <a:rPr lang="it-IT" sz="1100" b="0" dirty="0" smtClean="0">
                          <a:solidFill>
                            <a:schemeClr val="tx1"/>
                          </a:solidFill>
                          <a:effectLst/>
                        </a:rPr>
                        <a:t>a Gestione separata (</a:t>
                      </a:r>
                      <a:r>
                        <a:rPr lang="it-IT" sz="1100" b="0" i="1" dirty="0" smtClean="0">
                          <a:solidFill>
                            <a:schemeClr val="tx1"/>
                          </a:solidFill>
                          <a:effectLst/>
                        </a:rPr>
                        <a:t>L.335/95</a:t>
                      </a:r>
                      <a:r>
                        <a:rPr lang="it-IT" sz="1100" b="0" dirty="0" smtClean="0">
                          <a:solidFill>
                            <a:schemeClr val="tx1"/>
                          </a:solidFill>
                          <a:effectLst/>
                        </a:rPr>
                        <a:t>)</a:t>
                      </a:r>
                    </a:p>
                    <a:p>
                      <a:pPr marL="360000" lvl="0" indent="-108000" algn="l">
                        <a:lnSpc>
                          <a:spcPct val="100000"/>
                        </a:lnSpc>
                        <a:spcAft>
                          <a:spcPts val="300"/>
                        </a:spcAft>
                        <a:buFont typeface="Symbol" panose="05050102010706020507" pitchFamily="18" charset="2"/>
                        <a:buChar char=""/>
                      </a:pPr>
                      <a:r>
                        <a:rPr lang="it-IT" sz="1100" b="1" dirty="0" smtClean="0">
                          <a:solidFill>
                            <a:schemeClr val="tx1"/>
                          </a:solidFill>
                          <a:effectLst/>
                        </a:rPr>
                        <a:t>dipendenti della P.A. </a:t>
                      </a:r>
                      <a:r>
                        <a:rPr lang="it-IT" sz="1100" b="0" dirty="0" smtClean="0">
                          <a:solidFill>
                            <a:schemeClr val="tx1"/>
                          </a:solidFill>
                          <a:effectLst/>
                        </a:rPr>
                        <a:t>(</a:t>
                      </a:r>
                      <a:r>
                        <a:rPr lang="it-IT" sz="1100" b="0" i="1" dirty="0" smtClean="0">
                          <a:solidFill>
                            <a:schemeClr val="tx1"/>
                          </a:solidFill>
                          <a:effectLst/>
                        </a:rPr>
                        <a:t>D.M. 75/2017</a:t>
                      </a:r>
                      <a:r>
                        <a:rPr lang="it-IT" sz="1100" b="0" dirty="0" smtClean="0">
                          <a:solidFill>
                            <a:schemeClr val="tx1"/>
                          </a:solidFill>
                          <a:effectLst/>
                        </a:rPr>
                        <a:t>).</a:t>
                      </a:r>
                    </a:p>
                    <a:p>
                      <a:pPr marL="107950">
                        <a:lnSpc>
                          <a:spcPct val="100000"/>
                        </a:lnSpc>
                        <a:spcAft>
                          <a:spcPts val="0"/>
                        </a:spcAft>
                      </a:pPr>
                      <a:endParaRPr lang="it-IT" sz="1100" b="0" dirty="0" smtClean="0">
                        <a:solidFill>
                          <a:schemeClr val="tx1"/>
                        </a:solidFill>
                        <a:effectLst/>
                      </a:endParaRPr>
                    </a:p>
                  </a:txBody>
                  <a:tcPr marL="51435" marR="51435" marT="0" marB="0">
                    <a:lnR w="12700" cap="flat" cmpd="sng" algn="ctr">
                      <a:solidFill>
                        <a:schemeClr val="bg1">
                          <a:lumMod val="75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5F8FF"/>
                    </a:solidFill>
                  </a:tcPr>
                </a:tc>
                <a:tc>
                  <a:txBody>
                    <a:bodyPr/>
                    <a:lstStyle/>
                    <a:p>
                      <a:pPr marL="0">
                        <a:lnSpc>
                          <a:spcPts val="2000"/>
                        </a:lnSpc>
                        <a:spcAft>
                          <a:spcPts val="0"/>
                        </a:spcAft>
                      </a:pPr>
                      <a:r>
                        <a:rPr lang="it-IT" sz="1100" b="0" dirty="0" smtClean="0">
                          <a:solidFill>
                            <a:srgbClr val="C00000"/>
                          </a:solidFill>
                          <a:effectLst/>
                        </a:rPr>
                        <a:t>5-  </a:t>
                      </a:r>
                      <a:r>
                        <a:rPr lang="it-IT" sz="1400" b="0" dirty="0" smtClean="0">
                          <a:solidFill>
                            <a:srgbClr val="C00000"/>
                          </a:solidFill>
                          <a:effectLst/>
                        </a:rPr>
                        <a:t>Medicina del lavoro:</a:t>
                      </a:r>
                    </a:p>
                    <a:p>
                      <a:pPr marL="360000" lvl="0" indent="-108000">
                        <a:lnSpc>
                          <a:spcPct val="100000"/>
                        </a:lnSpc>
                        <a:spcAft>
                          <a:spcPts val="0"/>
                        </a:spcAft>
                        <a:buFont typeface="Symbol" panose="05050102010706020507" pitchFamily="18" charset="2"/>
                        <a:buChar char=""/>
                      </a:pPr>
                      <a:r>
                        <a:rPr lang="it-IT" sz="1100" b="0" dirty="0" smtClean="0">
                          <a:solidFill>
                            <a:schemeClr val="tx1"/>
                          </a:solidFill>
                          <a:effectLst/>
                        </a:rPr>
                        <a:t>sorveglianza sanitaria dei dipendenti, </a:t>
                      </a:r>
                    </a:p>
                    <a:p>
                      <a:pPr marL="360000" marR="0" lvl="0" indent="-108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it-IT" sz="1100" b="0" dirty="0" smtClean="0">
                          <a:solidFill>
                            <a:schemeClr val="tx1"/>
                          </a:solidFill>
                          <a:effectLst/>
                        </a:rPr>
                        <a:t>idoneità imbarco </a:t>
                      </a:r>
                      <a:r>
                        <a:rPr lang="it-IT" sz="1100" b="0" i="1" dirty="0" smtClean="0">
                          <a:solidFill>
                            <a:schemeClr val="tx1"/>
                          </a:solidFill>
                          <a:effectLst/>
                        </a:rPr>
                        <a:t>Gente di mare</a:t>
                      </a:r>
                      <a:r>
                        <a:rPr lang="it-IT" sz="1100" b="0" dirty="0" smtClean="0">
                          <a:solidFill>
                            <a:schemeClr val="tx1"/>
                          </a:solidFill>
                          <a:effectLst/>
                        </a:rPr>
                        <a:t> (</a:t>
                      </a:r>
                      <a:r>
                        <a:rPr lang="it-IT" sz="1100" b="0" i="1" dirty="0" smtClean="0">
                          <a:solidFill>
                            <a:schemeClr val="tx1"/>
                          </a:solidFill>
                          <a:effectLst/>
                        </a:rPr>
                        <a:t>D.L. 76/13</a:t>
                      </a:r>
                      <a:r>
                        <a:rPr lang="it-IT" sz="1100" b="0" dirty="0" smtClean="0">
                          <a:solidFill>
                            <a:schemeClr val="tx1"/>
                          </a:solidFill>
                          <a:effectLst/>
                        </a:rPr>
                        <a:t>); </a:t>
                      </a:r>
                    </a:p>
                    <a:p>
                      <a:pPr marL="360000" marR="0" lvl="0" indent="-108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it-IT" sz="1100" b="1" dirty="0" smtClean="0">
                          <a:solidFill>
                            <a:schemeClr val="tx1"/>
                          </a:solidFill>
                          <a:effectLst/>
                        </a:rPr>
                        <a:t>idoneità </a:t>
                      </a:r>
                      <a:r>
                        <a:rPr lang="it-IT" sz="1100" b="1" dirty="0" err="1" smtClean="0">
                          <a:solidFill>
                            <a:schemeClr val="tx1"/>
                          </a:solidFill>
                          <a:effectLst/>
                        </a:rPr>
                        <a:t>dip</a:t>
                      </a:r>
                      <a:r>
                        <a:rPr lang="it-IT" sz="1100" b="0" dirty="0" smtClean="0">
                          <a:solidFill>
                            <a:schemeClr val="tx1"/>
                          </a:solidFill>
                          <a:effectLst/>
                        </a:rPr>
                        <a:t>. Min. Lav. P.S.; ..</a:t>
                      </a:r>
                    </a:p>
                    <a:p>
                      <a:pPr marL="360000" marR="0" lvl="0" indent="-108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it-IT" sz="1100" b="0" dirty="0" smtClean="0">
                          <a:solidFill>
                            <a:schemeClr val="tx1"/>
                          </a:solidFill>
                          <a:effectLst/>
                        </a:rPr>
                        <a:t>cure balneo-termali </a:t>
                      </a:r>
                      <a:r>
                        <a:rPr lang="it-IT" sz="1100" b="0" dirty="0" err="1" smtClean="0">
                          <a:solidFill>
                            <a:schemeClr val="tx1"/>
                          </a:solidFill>
                          <a:effectLst/>
                        </a:rPr>
                        <a:t>prevent</a:t>
                      </a:r>
                      <a:r>
                        <a:rPr lang="it-IT" sz="1100" b="0" dirty="0" smtClean="0">
                          <a:solidFill>
                            <a:schemeClr val="tx1"/>
                          </a:solidFill>
                          <a:effectLst/>
                          <a:latin typeface="Calibri" panose="020F0502020204030204" pitchFamily="34" charset="0"/>
                          <a:cs typeface="Times New Roman" panose="02020603050405020304" pitchFamily="18" charset="0"/>
                        </a:rPr>
                        <a:t>.</a:t>
                      </a:r>
                      <a:endParaRPr lang="it-IT" sz="1100" b="0" dirty="0" smtClean="0">
                        <a:solidFill>
                          <a:schemeClr val="tx1"/>
                        </a:solidFill>
                        <a:effectLst/>
                      </a:endParaRPr>
                    </a:p>
                  </a:txBody>
                  <a:tcPr marL="51435" marR="51435" marT="0" marB="0">
                    <a:lnL w="12700" cap="flat" cmpd="sng" algn="ctr">
                      <a:solidFill>
                        <a:schemeClr val="bg1">
                          <a:lumMod val="75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342900" marR="0" lvl="0" indent="-342900" algn="just" defTabSz="914400" rtl="0" eaLnBrk="1" fontAlgn="auto" latinLnBrk="0" hangingPunct="1">
                        <a:lnSpc>
                          <a:spcPts val="2000"/>
                        </a:lnSpc>
                        <a:spcBef>
                          <a:spcPts val="0"/>
                        </a:spcBef>
                        <a:spcAft>
                          <a:spcPts val="0"/>
                        </a:spcAft>
                        <a:buClrTx/>
                        <a:buSzTx/>
                        <a:buFont typeface="+mj-lt"/>
                        <a:buAutoNum type="arabicParenR" startAt="8"/>
                        <a:tabLst/>
                        <a:defRPr/>
                      </a:pPr>
                      <a:r>
                        <a:rPr lang="it-IT" sz="1400" b="0" kern="1200" dirty="0" smtClean="0">
                          <a:solidFill>
                            <a:schemeClr val="tx1"/>
                          </a:solidFill>
                          <a:effectLst/>
                          <a:latin typeface="+mn-lt"/>
                          <a:ea typeface="+mn-ea"/>
                          <a:cs typeface="+mn-cs"/>
                        </a:rPr>
                        <a:t> Verifiche ordinarie </a:t>
                      </a:r>
                      <a:r>
                        <a:rPr lang="it-IT" sz="1400" dirty="0" smtClean="0">
                          <a:effectLst/>
                        </a:rPr>
                        <a:t>(</a:t>
                      </a:r>
                      <a:r>
                        <a:rPr lang="it-IT" sz="1400" i="1" dirty="0" smtClean="0">
                          <a:effectLst/>
                        </a:rPr>
                        <a:t>della sussistenza dello stato invalidante, L. 248/2005</a:t>
                      </a:r>
                      <a:r>
                        <a:rPr lang="it-IT" sz="1400" dirty="0" smtClean="0">
                          <a:effectLst/>
                        </a:rPr>
                        <a:t>)</a:t>
                      </a:r>
                      <a:endParaRPr lang="it-IT" sz="1400" b="0" dirty="0" smtClean="0">
                        <a:solidFill>
                          <a:schemeClr val="tx1"/>
                        </a:solidFill>
                        <a:effectLst/>
                      </a:endParaRPr>
                    </a:p>
                    <a:p>
                      <a:pPr marL="342900" lvl="0" indent="-342900" algn="just">
                        <a:lnSpc>
                          <a:spcPts val="1800"/>
                        </a:lnSpc>
                        <a:spcAft>
                          <a:spcPts val="0"/>
                        </a:spcAft>
                        <a:buFont typeface="+mj-lt"/>
                        <a:buAutoNum type="arabicParenR" startAt="8"/>
                      </a:pPr>
                      <a:r>
                        <a:rPr lang="it-IT" sz="1400" b="0" dirty="0" smtClean="0">
                          <a:solidFill>
                            <a:schemeClr val="tx1"/>
                          </a:solidFill>
                          <a:effectLst/>
                        </a:rPr>
                        <a:t> </a:t>
                      </a:r>
                      <a:r>
                        <a:rPr lang="it-IT" sz="1400" b="1" dirty="0" smtClean="0">
                          <a:effectLst/>
                        </a:rPr>
                        <a:t>Verifiche </a:t>
                      </a:r>
                      <a:r>
                        <a:rPr lang="it-IT" sz="1400" b="1" dirty="0">
                          <a:effectLst/>
                        </a:rPr>
                        <a:t>straordinarie </a:t>
                      </a:r>
                      <a:r>
                        <a:rPr lang="it-IT" sz="1100" dirty="0" smtClean="0">
                          <a:effectLst/>
                        </a:rPr>
                        <a:t>(P</a:t>
                      </a:r>
                      <a:r>
                        <a:rPr lang="it-IT" sz="1100" i="1" dirty="0" smtClean="0">
                          <a:effectLst/>
                        </a:rPr>
                        <a:t>iani </a:t>
                      </a:r>
                      <a:r>
                        <a:rPr lang="it-IT" sz="1100" i="1" dirty="0">
                          <a:effectLst/>
                        </a:rPr>
                        <a:t>straordinari</a:t>
                      </a:r>
                      <a:r>
                        <a:rPr lang="it-IT" sz="1100" i="1" dirty="0" smtClean="0">
                          <a:effectLst/>
                        </a:rPr>
                        <a:t>, segnalazione di Autorità o cittadini, </a:t>
                      </a:r>
                      <a:r>
                        <a:rPr lang="it-IT" sz="1100" i="1" dirty="0">
                          <a:effectLst/>
                        </a:rPr>
                        <a:t>L. 102/2009</a:t>
                      </a:r>
                      <a:r>
                        <a:rPr lang="it-IT" sz="1100" dirty="0" smtClean="0">
                          <a:effectLst/>
                        </a:rPr>
                        <a:t>), </a:t>
                      </a:r>
                    </a:p>
                    <a:p>
                      <a:pPr marL="3600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dirty="0" smtClean="0">
                          <a:effectLst/>
                        </a:rPr>
                        <a:t>   Verifiche sui disabili da avviare al lavoro (</a:t>
                      </a:r>
                      <a:r>
                        <a:rPr lang="it-IT" sz="1100" i="1" dirty="0" smtClean="0">
                          <a:effectLst/>
                        </a:rPr>
                        <a:t>o in corsi di riqualificazione, L. 68/99 e DPCM 13/ 01/2000</a:t>
                      </a:r>
                      <a:r>
                        <a:rPr lang="it-IT" sz="1100" dirty="0" smtClean="0">
                          <a:effectLst/>
                        </a:rPr>
                        <a:t>)</a:t>
                      </a:r>
                      <a:endParaRPr lang="it-IT"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E4BE"/>
                    </a:solidFill>
                  </a:tcPr>
                </a:tc>
                <a:extLst>
                  <a:ext uri="{0D108BD9-81ED-4DB2-BD59-A6C34878D82A}">
                    <a16:rowId xmlns:a16="http://schemas.microsoft.com/office/drawing/2014/main" val="10002"/>
                  </a:ext>
                </a:extLst>
              </a:tr>
              <a:tr h="744641">
                <a:tc>
                  <a:txBody>
                    <a:bodyPr/>
                    <a:lstStyle/>
                    <a:p>
                      <a:pPr marL="0" lvl="0" indent="0" algn="l">
                        <a:lnSpc>
                          <a:spcPct val="100000"/>
                        </a:lnSpc>
                        <a:spcAft>
                          <a:spcPts val="300"/>
                        </a:spcAft>
                        <a:buFont typeface="Symbol" panose="05050102010706020507" pitchFamily="18" charset="2"/>
                        <a:buNone/>
                      </a:pPr>
                      <a:r>
                        <a:rPr lang="it-IT" sz="1100" b="0" dirty="0" smtClean="0">
                          <a:solidFill>
                            <a:schemeClr val="tx1"/>
                          </a:solidFill>
                          <a:effectLst/>
                        </a:rPr>
                        <a:t>4- </a:t>
                      </a:r>
                      <a:r>
                        <a:rPr lang="it-IT" sz="1400" b="0" dirty="0" smtClean="0">
                          <a:solidFill>
                            <a:srgbClr val="002060"/>
                          </a:solidFill>
                          <a:effectLst/>
                        </a:rPr>
                        <a:t>Altre assicurazioni sociali:</a:t>
                      </a:r>
                    </a:p>
                    <a:p>
                      <a:pPr marL="360000" lvl="0" indent="-108000" algn="l" defTabSz="914400" rtl="0" eaLnBrk="1" latinLnBrk="0" hangingPunct="1">
                        <a:lnSpc>
                          <a:spcPct val="100000"/>
                        </a:lnSpc>
                        <a:spcAft>
                          <a:spcPts val="0"/>
                        </a:spcAft>
                        <a:buFont typeface="Symbol" panose="05050102010706020507" pitchFamily="18" charset="2"/>
                        <a:buChar char=""/>
                      </a:pPr>
                      <a:r>
                        <a:rPr lang="it-IT" sz="1100" b="0" kern="1200" dirty="0" smtClean="0">
                          <a:solidFill>
                            <a:schemeClr val="tx1"/>
                          </a:solidFill>
                          <a:effectLst/>
                          <a:latin typeface="+mn-lt"/>
                          <a:ea typeface="+mn-ea"/>
                          <a:cs typeface="+mn-cs"/>
                        </a:rPr>
                        <a:t>maternità e paternità,</a:t>
                      </a:r>
                    </a:p>
                    <a:p>
                      <a:pPr marL="360000" lvl="0" indent="-108000" algn="l" defTabSz="914400" rtl="0" eaLnBrk="1" latinLnBrk="0" hangingPunct="1">
                        <a:lnSpc>
                          <a:spcPct val="100000"/>
                        </a:lnSpc>
                        <a:spcAft>
                          <a:spcPts val="0"/>
                        </a:spcAft>
                        <a:buFont typeface="Symbol" panose="05050102010706020507" pitchFamily="18" charset="2"/>
                        <a:buChar char=""/>
                      </a:pPr>
                      <a:r>
                        <a:rPr lang="it-IT" sz="1100" b="0" kern="1200" dirty="0" smtClean="0">
                          <a:solidFill>
                            <a:schemeClr val="tx1"/>
                          </a:solidFill>
                          <a:effectLst/>
                          <a:latin typeface="+mn-lt"/>
                          <a:ea typeface="+mn-ea"/>
                          <a:cs typeface="+mn-cs"/>
                        </a:rPr>
                        <a:t>malattia tubercolare…</a:t>
                      </a:r>
                      <a:endParaRPr lang="it-IT" sz="1100" b="0" kern="1200" dirty="0">
                        <a:solidFill>
                          <a:schemeClr val="tx1"/>
                        </a:solidFill>
                        <a:effectLst/>
                        <a:latin typeface="+mn-lt"/>
                        <a:ea typeface="+mn-ea"/>
                        <a:cs typeface="+mn-cs"/>
                      </a:endParaRPr>
                    </a:p>
                  </a:txBody>
                  <a:tcPr marL="51435" marR="51435" marT="0" marB="0">
                    <a:lnR w="12700" cap="flat" cmpd="sng" algn="ctr">
                      <a:solidFill>
                        <a:schemeClr val="bg1">
                          <a:lumMod val="75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tc>
                  <a:txBody>
                    <a:bodyPr/>
                    <a:lstStyle/>
                    <a:p>
                      <a:pPr marL="0" lvl="0" indent="0" algn="l">
                        <a:lnSpc>
                          <a:spcPct val="100000"/>
                        </a:lnSpc>
                        <a:spcAft>
                          <a:spcPts val="300"/>
                        </a:spcAft>
                        <a:buFont typeface="Symbol" panose="05050102010706020507" pitchFamily="18" charset="2"/>
                        <a:buNone/>
                      </a:pPr>
                      <a:r>
                        <a:rPr lang="it-IT" sz="1100" b="0" baseline="0" dirty="0" smtClean="0">
                          <a:solidFill>
                            <a:srgbClr val="C00000"/>
                          </a:solidFill>
                          <a:effectLst/>
                        </a:rPr>
                        <a:t> </a:t>
                      </a:r>
                      <a:r>
                        <a:rPr lang="it-IT" sz="1100" b="0" kern="1200" dirty="0" smtClean="0">
                          <a:solidFill>
                            <a:srgbClr val="C00000"/>
                          </a:solidFill>
                          <a:effectLst/>
                          <a:latin typeface="+mn-lt"/>
                          <a:ea typeface="+mn-ea"/>
                          <a:cs typeface="+mn-cs"/>
                        </a:rPr>
                        <a:t>6-</a:t>
                      </a:r>
                      <a:r>
                        <a:rPr lang="it-IT" sz="800" b="0" dirty="0" smtClean="0">
                          <a:solidFill>
                            <a:srgbClr val="C00000"/>
                          </a:solidFill>
                          <a:effectLst/>
                        </a:rPr>
                        <a:t> </a:t>
                      </a:r>
                      <a:r>
                        <a:rPr lang="it-IT" sz="1400" b="0" kern="1200" dirty="0" smtClean="0">
                          <a:solidFill>
                            <a:srgbClr val="C00000"/>
                          </a:solidFill>
                          <a:effectLst/>
                          <a:latin typeface="+mn-lt"/>
                          <a:ea typeface="+mn-ea"/>
                          <a:cs typeface="+mn-cs"/>
                        </a:rPr>
                        <a:t>Ammortizzatori sociali</a:t>
                      </a:r>
                      <a:r>
                        <a:rPr lang="it-IT" sz="1100" b="0" dirty="0" smtClean="0">
                          <a:solidFill>
                            <a:srgbClr val="C00000"/>
                          </a:solidFill>
                          <a:effectLst/>
                        </a:rPr>
                        <a:t>:</a:t>
                      </a:r>
                    </a:p>
                    <a:p>
                      <a:pPr marL="360000" lvl="0" indent="-108000" algn="l" defTabSz="914400" rtl="0" eaLnBrk="1" latinLnBrk="0" hangingPunct="1">
                        <a:lnSpc>
                          <a:spcPct val="100000"/>
                        </a:lnSpc>
                        <a:spcAft>
                          <a:spcPts val="0"/>
                        </a:spcAft>
                        <a:buFont typeface="Symbol" panose="05050102010706020507" pitchFamily="18" charset="2"/>
                        <a:buChar char=""/>
                      </a:pPr>
                      <a:r>
                        <a:rPr lang="it-IT" sz="1100" b="0" kern="1200" dirty="0" smtClean="0">
                          <a:solidFill>
                            <a:schemeClr val="tx1"/>
                          </a:solidFill>
                          <a:effectLst/>
                          <a:latin typeface="+mn-lt"/>
                          <a:ea typeface="+mn-ea"/>
                          <a:cs typeface="+mn-cs"/>
                        </a:rPr>
                        <a:t>contribuzioni figurative,</a:t>
                      </a:r>
                    </a:p>
                    <a:p>
                      <a:pPr marL="360000" lvl="0" indent="-108000" algn="l" defTabSz="914400" rtl="0" eaLnBrk="1" latinLnBrk="0" hangingPunct="1">
                        <a:lnSpc>
                          <a:spcPct val="100000"/>
                        </a:lnSpc>
                        <a:spcAft>
                          <a:spcPts val="0"/>
                        </a:spcAft>
                        <a:buFont typeface="Symbol" panose="05050102010706020507" pitchFamily="18" charset="2"/>
                        <a:buChar char=""/>
                      </a:pPr>
                      <a:r>
                        <a:rPr lang="it-IT" sz="1100" b="0" kern="1200" dirty="0" smtClean="0">
                          <a:solidFill>
                            <a:schemeClr val="tx1"/>
                          </a:solidFill>
                          <a:effectLst/>
                          <a:latin typeface="+mn-lt"/>
                          <a:ea typeface="+mn-ea"/>
                          <a:cs typeface="+mn-cs"/>
                        </a:rPr>
                        <a:t>esoneri contributivi,</a:t>
                      </a:r>
                    </a:p>
                    <a:p>
                      <a:pPr marL="360000" lvl="0" indent="-108000" algn="l" defTabSz="914400" rtl="0" eaLnBrk="1" latinLnBrk="0" hangingPunct="1">
                        <a:lnSpc>
                          <a:spcPct val="100000"/>
                        </a:lnSpc>
                        <a:spcAft>
                          <a:spcPts val="0"/>
                        </a:spcAft>
                        <a:buFont typeface="Symbol" panose="05050102010706020507" pitchFamily="18" charset="2"/>
                        <a:buChar char=""/>
                      </a:pPr>
                      <a:r>
                        <a:rPr lang="it-IT" sz="1100" b="0" kern="1200" dirty="0" smtClean="0">
                          <a:solidFill>
                            <a:schemeClr val="tx1"/>
                          </a:solidFill>
                          <a:effectLst/>
                          <a:latin typeface="+mn-lt"/>
                          <a:ea typeface="+mn-ea"/>
                          <a:cs typeface="+mn-cs"/>
                        </a:rPr>
                        <a:t>cancellazione da elenchi,..</a:t>
                      </a:r>
                    </a:p>
                  </a:txBody>
                  <a:tcPr marL="51435" marR="51435" marT="0" marB="0">
                    <a:lnL w="12700" cap="flat" cmpd="sng" algn="ctr">
                      <a:solidFill>
                        <a:schemeClr val="bg1">
                          <a:lumMod val="75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lvl="0" indent="-342900" algn="just">
                        <a:lnSpc>
                          <a:spcPct val="100000"/>
                        </a:lnSpc>
                        <a:spcAft>
                          <a:spcPts val="0"/>
                        </a:spcAft>
                        <a:buFont typeface="+mj-lt"/>
                        <a:buAutoNum type="arabicParenR" startAt="10"/>
                      </a:pPr>
                      <a:r>
                        <a:rPr lang="it-IT" sz="1400" b="0" dirty="0" smtClean="0">
                          <a:solidFill>
                            <a:srgbClr val="002060"/>
                          </a:solidFill>
                          <a:effectLst/>
                        </a:rPr>
                        <a:t> </a:t>
                      </a:r>
                      <a:r>
                        <a:rPr lang="it-IT" sz="1400" b="1" dirty="0" smtClean="0">
                          <a:solidFill>
                            <a:srgbClr val="002060"/>
                          </a:solidFill>
                          <a:effectLst/>
                        </a:rPr>
                        <a:t>Home Care Premium </a:t>
                      </a:r>
                      <a:r>
                        <a:rPr lang="it-IT" sz="1100" dirty="0" smtClean="0">
                          <a:solidFill>
                            <a:srgbClr val="002060"/>
                          </a:solidFill>
                          <a:effectLst/>
                        </a:rPr>
                        <a:t>(</a:t>
                      </a:r>
                      <a:r>
                        <a:rPr lang="it-IT" sz="1100" i="1" dirty="0" smtClean="0">
                          <a:solidFill>
                            <a:srgbClr val="002060"/>
                          </a:solidFill>
                          <a:effectLst/>
                        </a:rPr>
                        <a:t>L. 248/2005</a:t>
                      </a:r>
                      <a:r>
                        <a:rPr lang="it-IT" sz="1100" dirty="0" smtClean="0">
                          <a:solidFill>
                            <a:srgbClr val="002060"/>
                          </a:solidFill>
                          <a:effectLst/>
                        </a:rPr>
                        <a:t>)</a:t>
                      </a:r>
                      <a:r>
                        <a:rPr lang="it-IT" sz="1100" baseline="0" dirty="0" smtClean="0">
                          <a:solidFill>
                            <a:srgbClr val="002060"/>
                          </a:solidFill>
                          <a:effectLst/>
                        </a:rPr>
                        <a:t> e </a:t>
                      </a:r>
                      <a:r>
                        <a:rPr lang="it-IT" sz="1100" dirty="0" smtClean="0">
                          <a:solidFill>
                            <a:srgbClr val="002060"/>
                          </a:solidFill>
                          <a:effectLst/>
                        </a:rPr>
                        <a:t>Long </a:t>
                      </a:r>
                      <a:r>
                        <a:rPr lang="it-IT" sz="1100" dirty="0" err="1" smtClean="0">
                          <a:solidFill>
                            <a:srgbClr val="002060"/>
                          </a:solidFill>
                          <a:effectLst/>
                        </a:rPr>
                        <a:t>Term</a:t>
                      </a:r>
                      <a:r>
                        <a:rPr lang="it-IT" sz="1100" dirty="0" smtClean="0">
                          <a:solidFill>
                            <a:srgbClr val="002060"/>
                          </a:solidFill>
                          <a:effectLst/>
                        </a:rPr>
                        <a:t> Care,</a:t>
                      </a:r>
                    </a:p>
                    <a:p>
                      <a:pPr marL="342900" lvl="0" indent="-342900" algn="just">
                        <a:lnSpc>
                          <a:spcPct val="100000"/>
                        </a:lnSpc>
                        <a:spcAft>
                          <a:spcPts val="0"/>
                        </a:spcAft>
                        <a:buFont typeface="+mj-lt"/>
                        <a:buAutoNum type="arabicParenR" startAt="10"/>
                      </a:pPr>
                      <a:r>
                        <a:rPr lang="it-IT" sz="1400" dirty="0" smtClean="0">
                          <a:solidFill>
                            <a:srgbClr val="002060"/>
                          </a:solidFill>
                          <a:effectLst/>
                        </a:rPr>
                        <a:t>Social</a:t>
                      </a:r>
                      <a:r>
                        <a:rPr lang="it-IT" sz="1400" baseline="0" dirty="0" smtClean="0">
                          <a:solidFill>
                            <a:srgbClr val="002060"/>
                          </a:solidFill>
                          <a:effectLst/>
                        </a:rPr>
                        <a:t> APE </a:t>
                      </a:r>
                      <a:r>
                        <a:rPr lang="it-IT" sz="900" baseline="0" dirty="0" smtClean="0">
                          <a:solidFill>
                            <a:srgbClr val="002060"/>
                          </a:solidFill>
                          <a:effectLst/>
                        </a:rPr>
                        <a:t>(conversione </a:t>
                      </a:r>
                      <a:r>
                        <a:rPr lang="it-IT" sz="900" baseline="0" dirty="0" err="1" smtClean="0">
                          <a:solidFill>
                            <a:srgbClr val="002060"/>
                          </a:solidFill>
                          <a:effectLst/>
                        </a:rPr>
                        <a:t>categ</a:t>
                      </a:r>
                      <a:r>
                        <a:rPr lang="it-IT" sz="900" baseline="0" dirty="0" smtClean="0">
                          <a:solidFill>
                            <a:srgbClr val="002060"/>
                          </a:solidFill>
                          <a:effectLst/>
                        </a:rPr>
                        <a:t>. </a:t>
                      </a:r>
                      <a:r>
                        <a:rPr lang="it-IT" sz="900" baseline="0" dirty="0" err="1" smtClean="0">
                          <a:solidFill>
                            <a:srgbClr val="002060"/>
                          </a:solidFill>
                          <a:effectLst/>
                        </a:rPr>
                        <a:t>pens</a:t>
                      </a:r>
                      <a:r>
                        <a:rPr lang="it-IT" sz="900" baseline="0" dirty="0" smtClean="0">
                          <a:solidFill>
                            <a:srgbClr val="002060"/>
                          </a:solidFill>
                          <a:effectLst/>
                        </a:rPr>
                        <a:t>. guerra), ..</a:t>
                      </a:r>
                    </a:p>
                    <a:p>
                      <a:pPr algn="just">
                        <a:lnSpc>
                          <a:spcPts val="1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BDAA6"/>
                    </a:solidFill>
                  </a:tcPr>
                </a:tc>
                <a:extLst>
                  <a:ext uri="{0D108BD9-81ED-4DB2-BD59-A6C34878D82A}">
                    <a16:rowId xmlns:a16="http://schemas.microsoft.com/office/drawing/2014/main" val="10003"/>
                  </a:ext>
                </a:extLst>
              </a:tr>
              <a:tr h="272405">
                <a:tc gridSpan="3">
                  <a:txBody>
                    <a:bodyPr/>
                    <a:lstStyle/>
                    <a:p>
                      <a:pPr marL="107950" algn="ctr">
                        <a:lnSpc>
                          <a:spcPts val="2500"/>
                        </a:lnSpc>
                        <a:spcBef>
                          <a:spcPts val="300"/>
                        </a:spcBef>
                        <a:spcAft>
                          <a:spcPts val="300"/>
                        </a:spcAft>
                      </a:pPr>
                      <a:r>
                        <a:rPr lang="it-IT" sz="1100" b="0" kern="1200" dirty="0" smtClean="0">
                          <a:solidFill>
                            <a:schemeClr val="accent5">
                              <a:lumMod val="50000"/>
                            </a:schemeClr>
                          </a:solidFill>
                          <a:effectLst/>
                          <a:latin typeface="+mn-lt"/>
                          <a:ea typeface="+mn-ea"/>
                          <a:cs typeface="+mn-cs"/>
                        </a:rPr>
                        <a:t>12-</a:t>
                      </a:r>
                      <a:r>
                        <a:rPr lang="it-IT" sz="1400" b="0" dirty="0" smtClean="0">
                          <a:solidFill>
                            <a:schemeClr val="accent5">
                              <a:lumMod val="50000"/>
                            </a:schemeClr>
                          </a:solidFill>
                          <a:effectLst/>
                        </a:rPr>
                        <a:t> C.T.P</a:t>
                      </a:r>
                      <a:r>
                        <a:rPr lang="it-IT" sz="1400" b="0" dirty="0">
                          <a:solidFill>
                            <a:schemeClr val="accent5">
                              <a:lumMod val="50000"/>
                            </a:schemeClr>
                          </a:solidFill>
                          <a:effectLst/>
                        </a:rPr>
                        <a:t>. </a:t>
                      </a:r>
                      <a:r>
                        <a:rPr lang="it-IT" sz="1400" b="0" dirty="0" smtClean="0">
                          <a:solidFill>
                            <a:schemeClr val="accent5">
                              <a:lumMod val="50000"/>
                            </a:schemeClr>
                          </a:solidFill>
                          <a:effectLst/>
                        </a:rPr>
                        <a:t>nell’Accertamento </a:t>
                      </a:r>
                      <a:r>
                        <a:rPr lang="it-IT" sz="1400" b="0" dirty="0">
                          <a:solidFill>
                            <a:schemeClr val="accent5">
                              <a:lumMod val="50000"/>
                            </a:schemeClr>
                          </a:solidFill>
                          <a:effectLst/>
                        </a:rPr>
                        <a:t>Tecnico Preventivo Ordinario </a:t>
                      </a:r>
                      <a:r>
                        <a:rPr lang="it-IT" sz="1100" b="0" dirty="0" smtClean="0">
                          <a:solidFill>
                            <a:schemeClr val="accent5">
                              <a:lumMod val="50000"/>
                            </a:schemeClr>
                          </a:solidFill>
                          <a:effectLst/>
                        </a:rPr>
                        <a:t>(</a:t>
                      </a:r>
                      <a:r>
                        <a:rPr lang="it-IT" sz="1100" b="1" dirty="0" smtClean="0">
                          <a:solidFill>
                            <a:schemeClr val="accent5">
                              <a:lumMod val="50000"/>
                            </a:schemeClr>
                          </a:solidFill>
                          <a:effectLst/>
                        </a:rPr>
                        <a:t>A.T.P.O</a:t>
                      </a:r>
                      <a:r>
                        <a:rPr lang="it-IT" sz="1100" b="0" dirty="0" smtClean="0">
                          <a:solidFill>
                            <a:schemeClr val="accent5">
                              <a:lumMod val="50000"/>
                            </a:schemeClr>
                          </a:solidFill>
                          <a:effectLst/>
                        </a:rPr>
                        <a:t>. </a:t>
                      </a:r>
                      <a:r>
                        <a:rPr lang="it-IT" sz="1100" b="0" i="1" dirty="0" smtClean="0">
                          <a:solidFill>
                            <a:schemeClr val="accent5">
                              <a:lumMod val="50000"/>
                            </a:schemeClr>
                          </a:solidFill>
                          <a:effectLst/>
                        </a:rPr>
                        <a:t>nelle </a:t>
                      </a:r>
                      <a:r>
                        <a:rPr lang="it-IT" sz="1100" b="0" i="1" dirty="0">
                          <a:solidFill>
                            <a:schemeClr val="accent5">
                              <a:lumMod val="50000"/>
                            </a:schemeClr>
                          </a:solidFill>
                          <a:effectLst/>
                        </a:rPr>
                        <a:t>controversie giudiziarie, ex art. 445 bis </a:t>
                      </a:r>
                      <a:r>
                        <a:rPr lang="it-IT" sz="1100" b="0" i="1" dirty="0" err="1">
                          <a:solidFill>
                            <a:schemeClr val="accent5">
                              <a:lumMod val="50000"/>
                            </a:schemeClr>
                          </a:solidFill>
                          <a:effectLst/>
                        </a:rPr>
                        <a:t>c.p.c.</a:t>
                      </a:r>
                      <a:r>
                        <a:rPr lang="it-IT" sz="1100" b="0" i="1" dirty="0">
                          <a:solidFill>
                            <a:schemeClr val="accent5">
                              <a:lumMod val="50000"/>
                            </a:schemeClr>
                          </a:solidFill>
                          <a:effectLst/>
                        </a:rPr>
                        <a:t>)</a:t>
                      </a:r>
                      <a:endParaRPr lang="it-IT" sz="1100" b="0" i="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bg1">
                          <a:lumMod val="50000"/>
                        </a:schemeClr>
                      </a:solidFill>
                      <a:prstDash val="solid"/>
                      <a:round/>
                      <a:headEnd type="none" w="med" len="med"/>
                      <a:tailEnd type="none" w="med" len="med"/>
                    </a:lnT>
                    <a:solidFill>
                      <a:srgbClr val="FCBC8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9509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9422" y="886560"/>
            <a:ext cx="8440616" cy="4524315"/>
          </a:xfrm>
          <a:prstGeom prst="rect">
            <a:avLst/>
          </a:prstGeom>
        </p:spPr>
        <p:txBody>
          <a:bodyPr wrap="square">
            <a:spAutoFit/>
          </a:bodyPr>
          <a:lstStyle/>
          <a:p>
            <a:pPr algn="ctr" defTabSz="685800"/>
            <a:r>
              <a:rPr lang="it-IT" sz="2400" kern="0" dirty="0">
                <a:solidFill>
                  <a:srgbClr val="FF0000"/>
                </a:solidFill>
                <a:latin typeface="Arial"/>
                <a:ea typeface="ＭＳ 明朝"/>
                <a:cs typeface="Arial"/>
                <a:sym typeface="Helvetica"/>
              </a:rPr>
              <a:t>DETENUTI</a:t>
            </a:r>
          </a:p>
          <a:p>
            <a:pPr algn="ctr" defTabSz="685800"/>
            <a:endParaRPr lang="it-IT" sz="2400" kern="0" dirty="0">
              <a:solidFill>
                <a:srgbClr val="FF0000"/>
              </a:solidFill>
              <a:latin typeface="Arial"/>
              <a:ea typeface="ＭＳ 明朝"/>
              <a:cs typeface="Arial"/>
              <a:sym typeface="Helvetica"/>
            </a:endParaRPr>
          </a:p>
          <a:p>
            <a:pPr marL="342900" indent="-342900" defTabSz="685800">
              <a:buFont typeface="Wingdings" charset="2"/>
              <a:buChar char="v"/>
            </a:pPr>
            <a:r>
              <a:rPr lang="it-IT" sz="2400" kern="0" dirty="0">
                <a:solidFill>
                  <a:sysClr val="windowText" lastClr="000000"/>
                </a:solidFill>
                <a:latin typeface="Arial"/>
                <a:ea typeface="ＭＳ 明朝"/>
                <a:cs typeface="Arial"/>
                <a:sym typeface="Helvetica"/>
              </a:rPr>
              <a:t> DETENUTI LAVORATORI INTRA-CARCERARI:  </a:t>
            </a:r>
            <a:r>
              <a:rPr lang="it-IT" sz="2400" kern="0" dirty="0">
                <a:solidFill>
                  <a:srgbClr val="0000FF"/>
                </a:solidFill>
                <a:latin typeface="Arial"/>
                <a:ea typeface="ＭＳ 明朝"/>
                <a:cs typeface="Arial"/>
                <a:sym typeface="Helvetica"/>
              </a:rPr>
              <a:t>GESTIONE PER CONTO </a:t>
            </a:r>
          </a:p>
          <a:p>
            <a:pPr defTabSz="685800"/>
            <a:r>
              <a:rPr lang="it-IT" sz="2400" kern="0" dirty="0">
                <a:solidFill>
                  <a:sysClr val="windowText" lastClr="000000"/>
                </a:solidFill>
                <a:latin typeface="Arial"/>
                <a:ea typeface="ＭＳ 明朝"/>
                <a:cs typeface="Arial"/>
                <a:sym typeface="Helvetica"/>
              </a:rPr>
              <a:t>Peculiarità rispetto a tutte le altre gestioni  per conto: è erogata una ITA a valore economico ridotto/simbolico</a:t>
            </a:r>
          </a:p>
          <a:p>
            <a:pPr marL="342900" indent="-342900" defTabSz="685800">
              <a:buFont typeface="Wingdings" charset="2"/>
              <a:buChar char="v"/>
            </a:pPr>
            <a:r>
              <a:rPr lang="it-IT" sz="2400" kern="0" dirty="0">
                <a:solidFill>
                  <a:sysClr val="windowText" lastClr="000000"/>
                </a:solidFill>
                <a:latin typeface="Arial"/>
                <a:ea typeface="ＭＳ 明朝"/>
                <a:cs typeface="Arial"/>
                <a:sym typeface="Helvetica"/>
              </a:rPr>
              <a:t>DETENUTI LAVORATORI EXTRACARCERARI: </a:t>
            </a:r>
            <a:r>
              <a:rPr lang="it-IT" sz="2400" kern="0" dirty="0">
                <a:solidFill>
                  <a:srgbClr val="0000FF"/>
                </a:solidFill>
                <a:latin typeface="Arial"/>
                <a:ea typeface="ＭＳ 明朝"/>
                <a:cs typeface="Arial"/>
                <a:sym typeface="Helvetica"/>
              </a:rPr>
              <a:t>GESTIONE ORDINARIA</a:t>
            </a:r>
          </a:p>
          <a:p>
            <a:pPr defTabSz="685800"/>
            <a:r>
              <a:rPr lang="it-IT" sz="2400" kern="0" dirty="0">
                <a:solidFill>
                  <a:sysClr val="windowText" lastClr="000000"/>
                </a:solidFill>
                <a:latin typeface="Arial"/>
                <a:ea typeface="ＭＳ 明朝"/>
                <a:cs typeface="Arial"/>
                <a:sym typeface="Helvetica"/>
              </a:rPr>
              <a:t> </a:t>
            </a:r>
            <a:endParaRPr lang="it-IT" sz="2400" kern="0" dirty="0">
              <a:solidFill>
                <a:srgbClr val="FF0000"/>
              </a:solidFill>
              <a:latin typeface="Arial"/>
              <a:ea typeface="ＭＳ 明朝"/>
              <a:cs typeface="Arial"/>
              <a:sym typeface="Helvetica"/>
            </a:endParaRPr>
          </a:p>
          <a:p>
            <a:pPr algn="ctr" defTabSz="685800"/>
            <a:r>
              <a:rPr lang="it-IT" sz="2400" kern="0" dirty="0">
                <a:solidFill>
                  <a:srgbClr val="FF0000"/>
                </a:solidFill>
                <a:latin typeface="Arial"/>
                <a:ea typeface="ＭＳ 明朝"/>
                <a:cs typeface="Arial"/>
                <a:sym typeface="Helvetica"/>
              </a:rPr>
              <a:t>STUDENTI</a:t>
            </a:r>
          </a:p>
          <a:p>
            <a:pPr marL="342900" indent="-342900" defTabSz="685800">
              <a:buFont typeface="Wingdings" charset="2"/>
              <a:buChar char="²"/>
            </a:pPr>
            <a:r>
              <a:rPr lang="it-IT" sz="2400" kern="0" dirty="0">
                <a:solidFill>
                  <a:sysClr val="windowText" lastClr="000000"/>
                </a:solidFill>
                <a:latin typeface="Arial"/>
                <a:ea typeface="ＭＳ 明朝"/>
                <a:cs typeface="Arial"/>
                <a:sym typeface="Helvetica"/>
              </a:rPr>
              <a:t>STUDENTI DI OGNI ORDINE A GRADO: GESTIONE PER CONTO (NO ITA - NO RETRIBUZIONE)</a:t>
            </a:r>
          </a:p>
        </p:txBody>
      </p:sp>
    </p:spTree>
    <p:extLst>
      <p:ext uri="{BB962C8B-B14F-4D97-AF65-F5344CB8AC3E}">
        <p14:creationId xmlns:p14="http://schemas.microsoft.com/office/powerpoint/2010/main" val="122442192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7" name="Rectangle 7"/>
          <p:cNvSpPr>
            <a:spLocks noChangeArrowheads="1"/>
          </p:cNvSpPr>
          <p:nvPr/>
        </p:nvSpPr>
        <p:spPr bwMode="auto">
          <a:xfrm>
            <a:off x="731960" y="1174040"/>
            <a:ext cx="8223006" cy="4108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defTabSz="685800"/>
            <a:r>
              <a:rPr lang="it-IT" altLang="it-IT" sz="24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L’assicurazione comprende tutti gli </a:t>
            </a:r>
            <a:r>
              <a:rPr lang="it-IT" altLang="it-IT" sz="2400" b="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infortuni</a:t>
            </a:r>
            <a:r>
              <a:rPr lang="it-IT" altLang="it-IT" sz="24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 (compresi quelli in itinere -occorsi alle persone assicurate durante il normale percorso di andata e ritorno dal luogo di abitazione a quello di lavoro o tra posti di lavoro diversi)</a:t>
            </a:r>
          </a:p>
          <a:p>
            <a:pPr algn="ctr" defTabSz="685800"/>
            <a:endParaRPr lang="it-IT" altLang="it-IT" sz="24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a:endParaRPr lang="it-IT" altLang="it-IT" sz="3600" kern="0" dirty="0">
              <a:solidFill>
                <a:srgbClr val="0033CC"/>
              </a:solidFill>
              <a:latin typeface="Comic Sans MS" panose="030F0702030302020204" pitchFamily="66" charset="0"/>
              <a:cs typeface="Helvetica"/>
              <a:sym typeface="Helvetica"/>
            </a:endParaRPr>
          </a:p>
          <a:p>
            <a:pPr algn="ctr" defTabSz="685800"/>
            <a:r>
              <a:rPr lang="it-IT" altLang="it-IT" sz="27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Tutela tutte le </a:t>
            </a:r>
            <a:r>
              <a:rPr lang="it-IT" altLang="it-IT" sz="2700" b="1" kern="0" dirty="0">
                <a:solidFill>
                  <a:srgbClr val="0033CC"/>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malattie derivate dal lavoro</a:t>
            </a:r>
            <a:r>
              <a:rPr lang="it-IT" altLang="it-IT" sz="27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 sia quelle «tabellate» sia quelle non tabellate comunque derivanti dal lavoro svolto</a:t>
            </a:r>
            <a:endParaRPr lang="it-IT" altLang="it-IT" sz="24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endParaRPr>
          </a:p>
        </p:txBody>
      </p:sp>
    </p:spTree>
    <p:extLst>
      <p:ext uri="{BB962C8B-B14F-4D97-AF65-F5344CB8AC3E}">
        <p14:creationId xmlns:p14="http://schemas.microsoft.com/office/powerpoint/2010/main" val="2063263465"/>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86963" y="852293"/>
            <a:ext cx="7556988" cy="4767200"/>
          </a:xfrm>
          <a:prstGeom prst="rect">
            <a:avLst/>
          </a:prstGeom>
        </p:spPr>
        <p:txBody>
          <a:bodyPr wrap="square" lIns="68579" tIns="34289" rIns="68579" bIns="34289">
            <a:spAutoFit/>
          </a:bodyPr>
          <a:lstStyle/>
          <a:p>
            <a:pPr algn="ctr" defTabSz="685800">
              <a:defRPr/>
            </a:pPr>
            <a:r>
              <a:rPr lang="it-IT" sz="3000" b="1" kern="0" cap="all" dirty="0">
                <a:solidFill>
                  <a:srgbClr val="3D6DFB"/>
                </a:solidFill>
                <a:latin typeface="Verdana" panose="020B0604030504040204" pitchFamily="34" charset="0"/>
                <a:ea typeface="Verdana" panose="020B0604030504040204" pitchFamily="34" charset="0"/>
                <a:cs typeface="Verdana" panose="020B0604030504040204" pitchFamily="34" charset="0"/>
                <a:sym typeface="Helvetica"/>
              </a:rPr>
              <a:t>Le prestazioni</a:t>
            </a:r>
          </a:p>
          <a:p>
            <a:pPr defTabSz="685800">
              <a:defRPr/>
            </a:pPr>
            <a:r>
              <a:rPr lang="it-IT" sz="2848" i="1"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INAIL eroga ai lavoratori infortunati e </a:t>
            </a:r>
            <a:r>
              <a:rPr lang="it-IT" sz="2848" i="1" kern="0" dirty="0" err="1">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tecnopatici</a:t>
            </a:r>
            <a:r>
              <a:rPr lang="it-IT" sz="2848" i="1" kern="0" dirty="0">
                <a:solidFill>
                  <a:sysClr val="windowText" lastClr="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 le seguenti PRESTAZIONI</a:t>
            </a:r>
            <a:r>
              <a:rPr lang="it-IT" sz="2848"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a:t>
            </a:r>
          </a:p>
          <a:p>
            <a:pPr defTabSz="685800">
              <a:defRPr/>
            </a:pPr>
            <a:endParaRPr lang="it-IT" sz="2848"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endParaRPr>
          </a:p>
          <a:p>
            <a:pPr marL="514350" lvl="3" indent="-514350" defTabSz="685800">
              <a:buFont typeface="Wingdings" panose="05000000000000000000" pitchFamily="2" charset="2"/>
              <a:buChar char="v"/>
              <a:defRPr/>
            </a:pPr>
            <a:r>
              <a:rPr lang="it-IT" sz="3164" b="1" kern="0" dirty="0">
                <a:solidFill>
                  <a:srgbClr val="3D6DFB"/>
                </a:solidFill>
                <a:latin typeface="Verdana" panose="020B0604030504040204" pitchFamily="34" charset="0"/>
                <a:ea typeface="Verdana" panose="020B0604030504040204" pitchFamily="34" charset="0"/>
                <a:cs typeface="Verdana" panose="020B0604030504040204" pitchFamily="34" charset="0"/>
                <a:sym typeface="Helvetica"/>
              </a:rPr>
              <a:t>socio-sanitarie integrative (di cura e riabilitazione)</a:t>
            </a:r>
          </a:p>
          <a:p>
            <a:pPr marL="428625" indent="-428625" defTabSz="685800">
              <a:buFont typeface="Wingdings" panose="05000000000000000000" pitchFamily="2" charset="2"/>
              <a:buChar char="v"/>
              <a:defRPr/>
            </a:pPr>
            <a:r>
              <a:rPr lang="it-IT" sz="3164" b="1" kern="0" dirty="0">
                <a:solidFill>
                  <a:srgbClr val="3D6DFB"/>
                </a:solidFill>
                <a:latin typeface="Verdana" panose="020B0604030504040204" pitchFamily="34" charset="0"/>
                <a:ea typeface="Verdana" panose="020B0604030504040204" pitchFamily="34" charset="0"/>
                <a:cs typeface="Verdana" panose="020B0604030504040204" pitchFamily="34" charset="0"/>
                <a:sym typeface="Helvetica"/>
              </a:rPr>
              <a:t> di reinserimento sociale e lavorativo</a:t>
            </a:r>
          </a:p>
          <a:p>
            <a:pPr marL="514350" lvl="3" indent="-514350" defTabSz="685800">
              <a:buFont typeface="Wingdings" panose="05000000000000000000" pitchFamily="2" charset="2"/>
              <a:buChar char="v"/>
              <a:defRPr/>
            </a:pPr>
            <a:r>
              <a:rPr lang="it-IT" sz="3480" b="1" kern="0" dirty="0">
                <a:solidFill>
                  <a:srgbClr val="3D6DFB"/>
                </a:solidFill>
                <a:latin typeface="Verdana" panose="020B0604030504040204" pitchFamily="34" charset="0"/>
                <a:ea typeface="Verdana" panose="020B0604030504040204" pitchFamily="34" charset="0"/>
                <a:cs typeface="Verdana" panose="020B0604030504040204" pitchFamily="34" charset="0"/>
                <a:sym typeface="Helvetica"/>
              </a:rPr>
              <a:t>economiche</a:t>
            </a:r>
          </a:p>
          <a:p>
            <a:pPr defTabSz="685800">
              <a:defRPr/>
            </a:pPr>
            <a:endParaRPr lang="it-IT" sz="2848"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endParaRPr>
          </a:p>
        </p:txBody>
      </p:sp>
    </p:spTree>
    <p:extLst>
      <p:ext uri="{BB962C8B-B14F-4D97-AF65-F5344CB8AC3E}">
        <p14:creationId xmlns:p14="http://schemas.microsoft.com/office/powerpoint/2010/main" val="133200424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37219" name="Rectangle 4"/>
          <p:cNvSpPr>
            <a:spLocks noChangeArrowheads="1"/>
          </p:cNvSpPr>
          <p:nvPr/>
        </p:nvSpPr>
        <p:spPr bwMode="auto">
          <a:xfrm>
            <a:off x="3165231" y="1475275"/>
            <a:ext cx="5163283" cy="3670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lnSpc>
                <a:spcPct val="125000"/>
              </a:lnSpc>
              <a:spcBef>
                <a:spcPct val="0"/>
              </a:spcBef>
              <a:buClrTx/>
              <a:buSzTx/>
              <a:buNone/>
              <a:defRPr/>
            </a:pPr>
            <a:r>
              <a:rPr lang="it-IT" altLang="it-IT" sz="2400" b="1" kern="0" dirty="0">
                <a:solidFill>
                  <a:srgbClr val="FF0000"/>
                </a:solidFill>
                <a:latin typeface="Helvetica"/>
                <a:cs typeface="Helvetica"/>
                <a:sym typeface="Helvetica"/>
              </a:rPr>
              <a:t>Legge 11 marzo 1988, n. 67 art. 12</a:t>
            </a:r>
            <a:r>
              <a:rPr lang="it-IT" altLang="it-IT" sz="2100" kern="0" dirty="0">
                <a:solidFill>
                  <a:srgbClr val="000066"/>
                </a:solidFill>
                <a:latin typeface="Helvetica"/>
                <a:cs typeface="Helvetica"/>
                <a:sym typeface="Helvetica"/>
              </a:rPr>
              <a:t>: </a:t>
            </a:r>
          </a:p>
          <a:p>
            <a:pPr algn="ctr" defTabSz="685800" eaLnBrk="1" hangingPunct="1">
              <a:lnSpc>
                <a:spcPct val="125000"/>
              </a:lnSpc>
              <a:spcBef>
                <a:spcPct val="0"/>
              </a:spcBef>
              <a:buClrTx/>
              <a:buSzTx/>
              <a:buNone/>
              <a:defRPr/>
            </a:pPr>
            <a:endParaRPr lang="it-IT" altLang="it-IT" sz="2100" kern="0" dirty="0">
              <a:solidFill>
                <a:srgbClr val="000066"/>
              </a:solidFill>
              <a:latin typeface="Helvetica"/>
              <a:cs typeface="Helvetica"/>
              <a:sym typeface="Helvetica"/>
            </a:endParaRPr>
          </a:p>
          <a:p>
            <a:pPr algn="ctr" defTabSz="685800" eaLnBrk="1" hangingPunct="1">
              <a:lnSpc>
                <a:spcPct val="125000"/>
              </a:lnSpc>
              <a:spcBef>
                <a:spcPct val="0"/>
              </a:spcBef>
              <a:buClrTx/>
              <a:buSzTx/>
              <a:buNone/>
              <a:defRPr/>
            </a:pPr>
            <a:endParaRPr lang="it-IT" altLang="it-IT" sz="2100" kern="0" dirty="0">
              <a:solidFill>
                <a:srgbClr val="000066"/>
              </a:solidFill>
              <a:latin typeface="Helvetica"/>
              <a:cs typeface="Helvetica"/>
              <a:sym typeface="Helvetica"/>
            </a:endParaRPr>
          </a:p>
          <a:p>
            <a:pPr algn="ctr" defTabSz="685800" eaLnBrk="1" hangingPunct="1">
              <a:spcBef>
                <a:spcPct val="0"/>
              </a:spcBef>
              <a:buClrTx/>
              <a:buSzTx/>
              <a:buNone/>
              <a:defRPr/>
            </a:pPr>
            <a:r>
              <a:rPr lang="it-IT" altLang="it-IT" sz="2100" kern="0" dirty="0">
                <a:solidFill>
                  <a:srgbClr val="000066"/>
                </a:solidFill>
                <a:latin typeface="Helvetica"/>
                <a:cs typeface="Helvetica"/>
                <a:sym typeface="Helvetica"/>
              </a:rPr>
              <a:t>INAIL </a:t>
            </a:r>
            <a:r>
              <a:rPr lang="it-IT" altLang="it-IT" sz="2400" kern="0" dirty="0">
                <a:solidFill>
                  <a:srgbClr val="000066"/>
                </a:solidFill>
                <a:latin typeface="Helvetica"/>
                <a:cs typeface="Helvetica"/>
                <a:sym typeface="Helvetica"/>
              </a:rPr>
              <a:t>provvede … all’erogazione delle «</a:t>
            </a:r>
            <a:r>
              <a:rPr lang="it-IT" altLang="it-IT" sz="2400" b="1" kern="0" dirty="0">
                <a:solidFill>
                  <a:srgbClr val="000066"/>
                </a:solidFill>
                <a:effectLst>
                  <a:outerShdw blurRad="38100" dist="38100" dir="2700000" algn="tl">
                    <a:srgbClr val="000000">
                      <a:alpha val="43137"/>
                    </a:srgbClr>
                  </a:outerShdw>
                </a:effectLst>
                <a:latin typeface="Helvetica"/>
                <a:cs typeface="Helvetica"/>
                <a:sym typeface="Helvetica"/>
              </a:rPr>
              <a:t>prime cure ambulatoriali</a:t>
            </a:r>
            <a:r>
              <a:rPr lang="it-IT" altLang="it-IT" sz="2400" kern="0" dirty="0">
                <a:solidFill>
                  <a:srgbClr val="000066"/>
                </a:solidFill>
                <a:latin typeface="Helvetica"/>
                <a:cs typeface="Helvetica"/>
                <a:sym typeface="Helvetica"/>
              </a:rPr>
              <a:t>», in coordinamento con le aziende sanitarie locali</a:t>
            </a:r>
          </a:p>
          <a:p>
            <a:pPr algn="ctr" defTabSz="685800" eaLnBrk="1" hangingPunct="1">
              <a:spcBef>
                <a:spcPct val="0"/>
              </a:spcBef>
              <a:buClrTx/>
              <a:buSzTx/>
              <a:buNone/>
              <a:defRPr/>
            </a:pPr>
            <a:endParaRPr lang="it-IT" altLang="it-IT" sz="2400" kern="0" dirty="0">
              <a:solidFill>
                <a:srgbClr val="000066"/>
              </a:solidFill>
              <a:latin typeface="Helvetica"/>
              <a:cs typeface="Helvetica"/>
              <a:sym typeface="Helvetica"/>
            </a:endParaRPr>
          </a:p>
        </p:txBody>
      </p:sp>
      <p:sp>
        <p:nvSpPr>
          <p:cNvPr id="12291" name="Rectangle 3"/>
          <p:cNvSpPr>
            <a:spLocks noChangeArrowheads="1"/>
          </p:cNvSpPr>
          <p:nvPr/>
        </p:nvSpPr>
        <p:spPr bwMode="auto">
          <a:xfrm>
            <a:off x="59347" y="1118455"/>
            <a:ext cx="2367330" cy="3945914"/>
          </a:xfrm>
          <a:prstGeom prst="rect">
            <a:avLst/>
          </a:prstGeom>
          <a:noFill/>
          <a:ln w="9525">
            <a:noFill/>
            <a:miter lim="800000"/>
            <a:headEnd/>
            <a:tailEnd/>
          </a:ln>
        </p:spPr>
        <p:txBody>
          <a:bodyPr anchor="ctr"/>
          <a:lstStyle/>
          <a:p>
            <a:pPr algn="ctr" defTabSz="685800">
              <a:defRPr/>
            </a:pPr>
            <a:r>
              <a:rPr lang="it-IT" sz="2400" kern="0" spc="-75" dirty="0">
                <a:ln w="3200">
                  <a:solidFill>
                    <a:srgbClr val="535353">
                      <a:shade val="75000"/>
                      <a:alpha val="25000"/>
                    </a:srgbClr>
                  </a:solidFill>
                  <a:prstDash val="solid"/>
                  <a:round/>
                </a:ln>
                <a:solidFill>
                  <a:srgbClr val="FF0000"/>
                </a:solidFill>
                <a:effectLst>
                  <a:innerShdw blurRad="50800" dist="25400" dir="13500000">
                    <a:prstClr val="black">
                      <a:alpha val="70000"/>
                    </a:prstClr>
                  </a:innerShdw>
                </a:effectLst>
                <a:latin typeface="Helvetica"/>
                <a:cs typeface="Helvetica"/>
                <a:sym typeface="Helvetica"/>
              </a:rPr>
              <a:t>ALTRE NORMATIVE </a:t>
            </a:r>
          </a:p>
          <a:p>
            <a:pPr algn="ctr" defTabSz="685800">
              <a:defRPr/>
            </a:pPr>
            <a:r>
              <a:rPr lang="it-IT" sz="2400" kern="0" spc="-75" dirty="0">
                <a:ln w="3200">
                  <a:solidFill>
                    <a:srgbClr val="535353">
                      <a:shade val="75000"/>
                      <a:alpha val="25000"/>
                    </a:srgbClr>
                  </a:solidFill>
                  <a:prstDash val="solid"/>
                  <a:round/>
                </a:ln>
                <a:solidFill>
                  <a:srgbClr val="FF0000"/>
                </a:solidFill>
                <a:effectLst>
                  <a:innerShdw blurRad="50800" dist="25400" dir="13500000">
                    <a:prstClr val="black">
                      <a:alpha val="70000"/>
                    </a:prstClr>
                  </a:innerShdw>
                </a:effectLst>
                <a:latin typeface="Helvetica"/>
                <a:cs typeface="Helvetica"/>
                <a:sym typeface="Helvetica"/>
              </a:rPr>
              <a:t>DI RIFERIMENTO DI ATTUALE INTERESSE:</a:t>
            </a:r>
          </a:p>
          <a:p>
            <a:pPr algn="ctr" defTabSz="685800">
              <a:defRPr/>
            </a:pPr>
            <a:endParaRPr lang="it-IT" sz="2400" kern="0" spc="-75" dirty="0">
              <a:ln w="3200">
                <a:solidFill>
                  <a:srgbClr val="535353">
                    <a:shade val="75000"/>
                    <a:alpha val="25000"/>
                  </a:srgbClr>
                </a:solidFill>
                <a:prstDash val="solid"/>
                <a:round/>
              </a:ln>
              <a:solidFill>
                <a:srgbClr val="FF0000"/>
              </a:solidFill>
              <a:effectLst>
                <a:innerShdw blurRad="50800" dist="25400" dir="13500000">
                  <a:prstClr val="black">
                    <a:alpha val="70000"/>
                  </a:prstClr>
                </a:innerShdw>
              </a:effectLst>
              <a:latin typeface="Helvetica"/>
              <a:cs typeface="Helvetica"/>
              <a:sym typeface="Helvetica"/>
            </a:endParaRPr>
          </a:p>
          <a:p>
            <a:pPr algn="ctr" defTabSz="685800">
              <a:defRPr/>
            </a:pPr>
            <a:r>
              <a:rPr lang="it-IT" sz="2400" kern="0" spc="-75" dirty="0">
                <a:ln w="3200">
                  <a:solidFill>
                    <a:srgbClr val="535353">
                      <a:shade val="75000"/>
                      <a:alpha val="25000"/>
                    </a:srgbClr>
                  </a:solidFill>
                  <a:prstDash val="solid"/>
                  <a:round/>
                </a:ln>
                <a:solidFill>
                  <a:srgbClr val="FF0000"/>
                </a:solidFill>
                <a:effectLst>
                  <a:innerShdw blurRad="50800" dist="25400" dir="13500000">
                    <a:prstClr val="black">
                      <a:alpha val="70000"/>
                    </a:prstClr>
                  </a:innerShdw>
                </a:effectLst>
                <a:latin typeface="Helvetica"/>
                <a:cs typeface="Helvetica"/>
                <a:sym typeface="Helvetica"/>
              </a:rPr>
              <a:t>«</a:t>
            </a:r>
            <a:r>
              <a:rPr lang="it-IT" sz="2400" b="1" kern="0" spc="-75" dirty="0">
                <a:ln w="3200">
                  <a:solidFill>
                    <a:srgbClr val="535353">
                      <a:shade val="75000"/>
                      <a:alpha val="25000"/>
                    </a:srgbClr>
                  </a:solidFill>
                  <a:prstDash val="solid"/>
                  <a:round/>
                </a:ln>
                <a:solidFill>
                  <a:srgbClr val="FF0000"/>
                </a:solidFill>
                <a:effectLst>
                  <a:outerShdw blurRad="38100" dist="38100" dir="2700000" algn="tl">
                    <a:srgbClr val="000000">
                      <a:alpha val="43137"/>
                    </a:srgbClr>
                  </a:outerShdw>
                </a:effectLst>
                <a:latin typeface="Helvetica"/>
                <a:cs typeface="Helvetica"/>
                <a:sym typeface="Helvetica"/>
              </a:rPr>
              <a:t>prime cure ambulatoriali</a:t>
            </a:r>
            <a:r>
              <a:rPr lang="it-IT" sz="2400" kern="0" spc="-75" dirty="0">
                <a:ln w="3200">
                  <a:solidFill>
                    <a:srgbClr val="535353">
                      <a:shade val="75000"/>
                      <a:alpha val="25000"/>
                    </a:srgbClr>
                  </a:solidFill>
                  <a:prstDash val="solid"/>
                  <a:round/>
                </a:ln>
                <a:solidFill>
                  <a:srgbClr val="FF0000"/>
                </a:solidFill>
                <a:effectLst>
                  <a:innerShdw blurRad="50800" dist="25400" dir="13500000">
                    <a:prstClr val="black">
                      <a:alpha val="70000"/>
                    </a:prstClr>
                  </a:innerShdw>
                </a:effectLst>
                <a:latin typeface="Helvetica"/>
                <a:cs typeface="Helvetica"/>
                <a:sym typeface="Helvetica"/>
              </a:rPr>
              <a:t>»</a:t>
            </a:r>
          </a:p>
        </p:txBody>
      </p:sp>
    </p:spTree>
    <p:extLst>
      <p:ext uri="{BB962C8B-B14F-4D97-AF65-F5344CB8AC3E}">
        <p14:creationId xmlns:p14="http://schemas.microsoft.com/office/powerpoint/2010/main" val="1661073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7"/>
          <p:cNvSpPr>
            <a:spLocks noGrp="1"/>
          </p:cNvSpPr>
          <p:nvPr>
            <p:ph type="body" idx="4294967295"/>
          </p:nvPr>
        </p:nvSpPr>
        <p:spPr>
          <a:xfrm>
            <a:off x="666019" y="896541"/>
            <a:ext cx="8451605" cy="4636019"/>
          </a:xfrm>
        </p:spPr>
        <p:txBody>
          <a:bodyPr/>
          <a:lstStyle/>
          <a:p>
            <a:pPr algn="r">
              <a:lnSpc>
                <a:spcPct val="100000"/>
              </a:lnSpc>
            </a:pPr>
            <a:r>
              <a:rPr lang="it-IT" sz="1800" b="1" dirty="0">
                <a:solidFill>
                  <a:srgbClr val="FF0000"/>
                </a:solidFill>
              </a:rPr>
              <a:t>Destinatari</a:t>
            </a:r>
            <a:r>
              <a:rPr lang="it-IT" sz="1800" dirty="0"/>
              <a:t>:</a:t>
            </a:r>
            <a:r>
              <a:rPr lang="it-IT" sz="1800" b="1" dirty="0"/>
              <a:t> </a:t>
            </a:r>
            <a:r>
              <a:rPr lang="it-IT" sz="1800" dirty="0"/>
              <a:t>Lavoratori infortunati e/o affetti da malattia prof.</a:t>
            </a:r>
          </a:p>
          <a:p>
            <a:pPr algn="r">
              <a:lnSpc>
                <a:spcPct val="100000"/>
              </a:lnSpc>
            </a:pPr>
            <a:r>
              <a:rPr lang="it-IT" sz="1800" b="1" dirty="0">
                <a:solidFill>
                  <a:srgbClr val="FF0000"/>
                </a:solidFill>
              </a:rPr>
              <a:t>Caratteristiche</a:t>
            </a:r>
            <a:r>
              <a:rPr lang="it-IT" sz="1800" dirty="0"/>
              <a:t>:</a:t>
            </a:r>
            <a:r>
              <a:rPr lang="it-IT" sz="1800" b="1" dirty="0"/>
              <a:t> </a:t>
            </a:r>
            <a:r>
              <a:rPr lang="it-IT" sz="1800" dirty="0"/>
              <a:t>Prestazioni di cure mediche e chirurgiche, diagnostiche e strumentali/ambulatoriali, durante il periodo di inabilità temporanea assoluta. Queste prestazioni sono svolte tramite medici specialisti ambulatoriali nelle Direzioni territoriali Inail presso le quali il servizio è stato attivato con apposita convenzione tra </a:t>
            </a:r>
            <a:r>
              <a:rPr lang="it-IT" sz="1800" dirty="0" err="1"/>
              <a:t>l’Inail</a:t>
            </a:r>
            <a:r>
              <a:rPr lang="it-IT" sz="1800" dirty="0"/>
              <a:t> e il Servizio sanitario regionale.</a:t>
            </a:r>
          </a:p>
          <a:p>
            <a:pPr>
              <a:lnSpc>
                <a:spcPct val="100000"/>
              </a:lnSpc>
            </a:pPr>
            <a:r>
              <a:rPr lang="it-IT" sz="1800" dirty="0"/>
              <a:t>Le discipline specialistiche utilizzate a tal fine, in via prioritaria, sono </a:t>
            </a:r>
            <a:r>
              <a:rPr lang="it-IT" sz="1800" b="1" dirty="0">
                <a:solidFill>
                  <a:srgbClr val="002060"/>
                </a:solidFill>
                <a:effectLst>
                  <a:outerShdw blurRad="38100" dist="38100" dir="2700000" algn="tl">
                    <a:srgbClr val="000000">
                      <a:alpha val="43137"/>
                    </a:srgbClr>
                  </a:outerShdw>
                </a:effectLst>
              </a:rPr>
              <a:t>ortopedia</a:t>
            </a:r>
            <a:r>
              <a:rPr lang="it-IT" sz="1800" dirty="0">
                <a:solidFill>
                  <a:srgbClr val="002060"/>
                </a:solidFill>
              </a:rPr>
              <a:t>,</a:t>
            </a:r>
            <a:r>
              <a:rPr lang="it-IT" sz="1800" b="1" dirty="0">
                <a:solidFill>
                  <a:srgbClr val="002060"/>
                </a:solidFill>
                <a:effectLst>
                  <a:outerShdw blurRad="38100" dist="38100" dir="2700000" algn="tl">
                    <a:srgbClr val="000000">
                      <a:alpha val="43137"/>
                    </a:srgbClr>
                  </a:outerShdw>
                </a:effectLst>
              </a:rPr>
              <a:t> chirurgia</a:t>
            </a:r>
            <a:r>
              <a:rPr lang="it-IT" sz="1800" dirty="0">
                <a:solidFill>
                  <a:srgbClr val="002060"/>
                </a:solidFill>
              </a:rPr>
              <a:t>,</a:t>
            </a:r>
            <a:r>
              <a:rPr lang="it-IT" sz="1800" b="1" dirty="0">
                <a:solidFill>
                  <a:srgbClr val="002060"/>
                </a:solidFill>
                <a:effectLst>
                  <a:outerShdw blurRad="38100" dist="38100" dir="2700000" algn="tl">
                    <a:srgbClr val="000000">
                      <a:alpha val="43137"/>
                    </a:srgbClr>
                  </a:outerShdw>
                </a:effectLst>
              </a:rPr>
              <a:t> oculistica</a:t>
            </a:r>
            <a:r>
              <a:rPr lang="it-IT" sz="1800" dirty="0">
                <a:solidFill>
                  <a:srgbClr val="002060"/>
                </a:solidFill>
              </a:rPr>
              <a:t>,</a:t>
            </a:r>
            <a:r>
              <a:rPr lang="it-IT" sz="1800" b="1" dirty="0">
                <a:solidFill>
                  <a:srgbClr val="002060"/>
                </a:solidFill>
                <a:effectLst>
                  <a:outerShdw blurRad="38100" dist="38100" dir="2700000" algn="tl">
                    <a:srgbClr val="000000">
                      <a:alpha val="43137"/>
                    </a:srgbClr>
                  </a:outerShdw>
                </a:effectLst>
              </a:rPr>
              <a:t> neurologia</a:t>
            </a:r>
            <a:r>
              <a:rPr lang="it-IT" sz="1800" dirty="0">
                <a:solidFill>
                  <a:srgbClr val="002060"/>
                </a:solidFill>
              </a:rPr>
              <a:t>,</a:t>
            </a:r>
            <a:r>
              <a:rPr lang="it-IT" sz="1800" b="1" dirty="0">
                <a:solidFill>
                  <a:srgbClr val="002060"/>
                </a:solidFill>
                <a:effectLst>
                  <a:outerShdw blurRad="38100" dist="38100" dir="2700000" algn="tl">
                    <a:srgbClr val="000000">
                      <a:alpha val="43137"/>
                    </a:srgbClr>
                  </a:outerShdw>
                </a:effectLst>
              </a:rPr>
              <a:t> radiologia</a:t>
            </a:r>
          </a:p>
          <a:p>
            <a:pPr algn="l">
              <a:lnSpc>
                <a:spcPct val="100000"/>
              </a:lnSpc>
            </a:pPr>
            <a:r>
              <a:rPr lang="it-IT" sz="1800" b="1" dirty="0" err="1">
                <a:solidFill>
                  <a:srgbClr val="0033CC"/>
                </a:solidFill>
                <a:effectLst>
                  <a:outerShdw blurRad="38100" dist="38100" dir="2700000" algn="tl">
                    <a:srgbClr val="000000">
                      <a:alpha val="43137"/>
                    </a:srgbClr>
                  </a:outerShdw>
                </a:effectLst>
              </a:rPr>
              <a:t>Co</a:t>
            </a:r>
            <a:r>
              <a:rPr lang="it-IT" sz="1800" b="1" dirty="0" err="1">
                <a:solidFill>
                  <a:srgbClr val="0033CC"/>
                </a:solidFill>
              </a:rPr>
              <a:t>mprendono</a:t>
            </a:r>
            <a:r>
              <a:rPr lang="it-IT" sz="1800" dirty="0" err="1"/>
              <a:t>:visite</a:t>
            </a:r>
            <a:r>
              <a:rPr lang="it-IT" sz="1800" dirty="0"/>
              <a:t> specialistiche; vaccinazione e sieroprofilassi antitetanica; medicazioni, rimozione punti, bendaggio, accertamenti radiologici</a:t>
            </a:r>
          </a:p>
          <a:p>
            <a:pPr algn="r">
              <a:lnSpc>
                <a:spcPct val="100000"/>
              </a:lnSpc>
            </a:pPr>
            <a:r>
              <a:rPr lang="it-IT" sz="1800" b="1" dirty="0">
                <a:solidFill>
                  <a:srgbClr val="FF0000"/>
                </a:solidFill>
              </a:rPr>
              <a:t>Modalità di erogazione del servizio</a:t>
            </a:r>
            <a:r>
              <a:rPr lang="it-IT" sz="1800" dirty="0"/>
              <a:t>: presso Direzioni territoriali Inail, dove sono attive le prime cure ambulatoriali.</a:t>
            </a:r>
          </a:p>
          <a:p>
            <a:pPr>
              <a:lnSpc>
                <a:spcPct val="100000"/>
              </a:lnSpc>
            </a:pPr>
            <a:endParaRPr lang="it-IT" sz="1350" dirty="0"/>
          </a:p>
        </p:txBody>
      </p:sp>
      <p:sp>
        <p:nvSpPr>
          <p:cNvPr id="7" name="Titolo 6"/>
          <p:cNvSpPr>
            <a:spLocks noGrp="1"/>
          </p:cNvSpPr>
          <p:nvPr>
            <p:ph type="title" idx="4294967295"/>
          </p:nvPr>
        </p:nvSpPr>
        <p:spPr>
          <a:xfrm rot="16200000">
            <a:off x="-1362351" y="2752449"/>
            <a:ext cx="3692771" cy="509042"/>
          </a:xfrm>
        </p:spPr>
        <p:txBody>
          <a:bodyPr/>
          <a:lstStyle/>
          <a:p>
            <a:pPr algn="l"/>
            <a:r>
              <a:rPr lang="it-IT" sz="2100" dirty="0">
                <a:solidFill>
                  <a:srgbClr val="FF0000"/>
                </a:solidFill>
                <a:effectLst>
                  <a:outerShdw blurRad="38100" dist="38100" dir="2700000" algn="tl">
                    <a:srgbClr val="000000">
                      <a:alpha val="43137"/>
                    </a:srgbClr>
                  </a:outerShdw>
                </a:effectLst>
              </a:rPr>
              <a:t>«prime cure ambulatoriali»</a:t>
            </a:r>
            <a:r>
              <a:rPr lang="it-IT" sz="2100" b="1" dirty="0">
                <a:effectLst>
                  <a:outerShdw blurRad="38100" dist="38100" dir="2700000" algn="tl">
                    <a:srgbClr val="000000">
                      <a:alpha val="43137"/>
                    </a:srgbClr>
                  </a:outerShdw>
                </a:effectLst>
              </a:rPr>
              <a:t/>
            </a:r>
            <a:br>
              <a:rPr lang="it-IT" sz="2100" b="1" dirty="0">
                <a:effectLst>
                  <a:outerShdw blurRad="38100" dist="38100" dir="2700000" algn="tl">
                    <a:srgbClr val="000000">
                      <a:alpha val="43137"/>
                    </a:srgbClr>
                  </a:outerShdw>
                </a:effectLst>
              </a:rPr>
            </a:br>
            <a:endParaRPr lang="it-IT"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230343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37219" name="Rectangle 4"/>
          <p:cNvSpPr>
            <a:spLocks noChangeArrowheads="1"/>
          </p:cNvSpPr>
          <p:nvPr/>
        </p:nvSpPr>
        <p:spPr bwMode="auto">
          <a:xfrm>
            <a:off x="2657472" y="967521"/>
            <a:ext cx="6383216" cy="4939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0"/>
              </a:spcBef>
              <a:buClrTx/>
              <a:buSzTx/>
              <a:buNone/>
              <a:defRPr/>
            </a:pPr>
            <a:r>
              <a:rPr lang="it-IT" altLang="it-IT" sz="2250" kern="0" dirty="0">
                <a:solidFill>
                  <a:srgbClr val="FF0000"/>
                </a:solidFill>
                <a:latin typeface="Verdana "/>
                <a:cs typeface="Helvetica"/>
                <a:sym typeface="Helvetica"/>
              </a:rPr>
              <a:t>Legge 28.12.1995, n. 549, art. 2 comma 6; legge 23.12.1996, art. 2, comma 130</a:t>
            </a:r>
            <a:r>
              <a:rPr lang="it-IT" altLang="it-IT" sz="2250" kern="0" dirty="0">
                <a:solidFill>
                  <a:srgbClr val="000066"/>
                </a:solidFill>
                <a:latin typeface="Verdana "/>
                <a:cs typeface="Helvetica"/>
                <a:sym typeface="Helvetica"/>
              </a:rPr>
              <a:t>: </a:t>
            </a:r>
          </a:p>
          <a:p>
            <a:pPr algn="ctr" defTabSz="685800" eaLnBrk="1" hangingPunct="1">
              <a:spcBef>
                <a:spcPct val="0"/>
              </a:spcBef>
              <a:buClrTx/>
              <a:buSzTx/>
              <a:buNone/>
              <a:defRPr/>
            </a:pPr>
            <a:r>
              <a:rPr lang="it-IT" altLang="it-IT" sz="2250" kern="0" dirty="0">
                <a:solidFill>
                  <a:srgbClr val="000066"/>
                </a:solidFill>
                <a:latin typeface="Verdana "/>
                <a:cs typeface="Helvetica"/>
                <a:sym typeface="Helvetica"/>
              </a:rPr>
              <a:t>INAIL, previa intesa con le regioni, può realizzare e gestire centri per la riabilitazione da destinare in via prioritaria agli infortunati sul lavoro</a:t>
            </a:r>
          </a:p>
          <a:p>
            <a:pPr algn="ctr" defTabSz="685800" eaLnBrk="1" hangingPunct="1">
              <a:spcBef>
                <a:spcPct val="0"/>
              </a:spcBef>
              <a:buClrTx/>
              <a:buSzTx/>
              <a:buNone/>
              <a:defRPr/>
            </a:pPr>
            <a:endParaRPr lang="it-IT" altLang="it-IT" sz="2250" kern="0" dirty="0">
              <a:solidFill>
                <a:srgbClr val="000066"/>
              </a:solidFill>
              <a:latin typeface="Verdana "/>
              <a:cs typeface="Helvetica"/>
              <a:sym typeface="Helvetica"/>
            </a:endParaRPr>
          </a:p>
          <a:p>
            <a:pPr algn="ctr" defTabSz="685800" eaLnBrk="1" hangingPunct="1">
              <a:spcBef>
                <a:spcPct val="0"/>
              </a:spcBef>
              <a:buClrTx/>
              <a:buSzTx/>
              <a:buNone/>
              <a:defRPr/>
            </a:pPr>
            <a:r>
              <a:rPr lang="it-IT" altLang="it-IT" sz="2250" kern="0" dirty="0" err="1">
                <a:solidFill>
                  <a:srgbClr val="FF0000"/>
                </a:solidFill>
                <a:latin typeface="Verdana "/>
                <a:cs typeface="Helvetica"/>
                <a:sym typeface="Helvetica"/>
              </a:rPr>
              <a:t>D.Lgs.</a:t>
            </a:r>
            <a:r>
              <a:rPr lang="it-IT" altLang="it-IT" sz="2250" kern="0" dirty="0">
                <a:solidFill>
                  <a:srgbClr val="FF0000"/>
                </a:solidFill>
                <a:latin typeface="Verdana "/>
                <a:cs typeface="Helvetica"/>
                <a:sym typeface="Helvetica"/>
              </a:rPr>
              <a:t> 9.04.2008, n. 81, come modificato </a:t>
            </a:r>
            <a:r>
              <a:rPr lang="it-IT" altLang="it-IT" sz="2250" kern="0" dirty="0" err="1">
                <a:solidFill>
                  <a:srgbClr val="FF0000"/>
                </a:solidFill>
                <a:latin typeface="Verdana "/>
                <a:cs typeface="Helvetica"/>
                <a:sym typeface="Helvetica"/>
              </a:rPr>
              <a:t>D.Lgs.</a:t>
            </a:r>
            <a:r>
              <a:rPr lang="it-IT" altLang="it-IT" sz="2250" kern="0" dirty="0">
                <a:solidFill>
                  <a:srgbClr val="FF0000"/>
                </a:solidFill>
                <a:latin typeface="Verdana "/>
                <a:cs typeface="Helvetica"/>
                <a:sym typeface="Helvetica"/>
              </a:rPr>
              <a:t> 3.08.2009, n. 106:</a:t>
            </a:r>
            <a:endParaRPr lang="it-IT" altLang="it-IT" sz="2250" kern="0" dirty="0">
              <a:solidFill>
                <a:srgbClr val="000066"/>
              </a:solidFill>
              <a:latin typeface="Verdana "/>
              <a:cs typeface="Helvetica"/>
              <a:sym typeface="Helvetica"/>
            </a:endParaRPr>
          </a:p>
          <a:p>
            <a:pPr algn="ctr" defTabSz="685800" eaLnBrk="1" hangingPunct="1">
              <a:spcBef>
                <a:spcPct val="0"/>
              </a:spcBef>
              <a:buClrTx/>
              <a:buSzTx/>
              <a:buNone/>
              <a:defRPr/>
            </a:pPr>
            <a:r>
              <a:rPr lang="it-IT" altLang="it-IT" sz="2250" kern="0" dirty="0">
                <a:solidFill>
                  <a:srgbClr val="000066"/>
                </a:solidFill>
                <a:latin typeface="Verdana "/>
                <a:cs typeface="Helvetica"/>
                <a:sym typeface="Helvetica"/>
              </a:rPr>
              <a:t>INAIL può erogare prestazioni di assistenza sanitaria riabilitativa non ospedaliera, previo accordo quadro stipulato in sede di Conferenza permanente per i rapporti tra Stato-Regioni-Province autonome</a:t>
            </a:r>
          </a:p>
        </p:txBody>
      </p:sp>
      <p:sp>
        <p:nvSpPr>
          <p:cNvPr id="12291" name="Rectangle 3"/>
          <p:cNvSpPr>
            <a:spLocks noChangeArrowheads="1"/>
          </p:cNvSpPr>
          <p:nvPr/>
        </p:nvSpPr>
        <p:spPr bwMode="auto">
          <a:xfrm>
            <a:off x="59347" y="857250"/>
            <a:ext cx="2598125" cy="4629150"/>
          </a:xfrm>
          <a:prstGeom prst="rect">
            <a:avLst/>
          </a:prstGeom>
          <a:noFill/>
          <a:ln w="9525">
            <a:noFill/>
            <a:miter lim="800000"/>
            <a:headEnd/>
            <a:tailEnd/>
          </a:ln>
        </p:spPr>
        <p:txBody>
          <a:bodyPr anchor="ctr"/>
          <a:lstStyle/>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ALTRE NORMATIVE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DI RIFERIMENTO DI ATTUALE INTERESSE:</a:t>
            </a:r>
          </a:p>
          <a:p>
            <a:pPr algn="ctr" defTabSz="685800">
              <a:defRPr/>
            </a:pPr>
            <a:endPar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endParaRP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r>
              <a:rPr lang="it-IT" sz="2400" b="1" kern="0" spc="-75" dirty="0">
                <a:ln w="3200">
                  <a:solidFill>
                    <a:srgbClr val="535353">
                      <a:shade val="75000"/>
                      <a:alpha val="25000"/>
                    </a:srgbClr>
                  </a:solidFill>
                  <a:prstDash val="solid"/>
                  <a:round/>
                </a:ln>
                <a:solidFill>
                  <a:srgbClr val="3333FF"/>
                </a:solidFill>
                <a:effectLst>
                  <a:outerShdw blurRad="38100" dist="38100" dir="2700000" algn="tl">
                    <a:srgbClr val="000000">
                      <a:alpha val="43137"/>
                    </a:srgbClr>
                  </a:outerShdw>
                </a:effectLst>
                <a:latin typeface="Helvetica"/>
                <a:cs typeface="Helvetica"/>
                <a:sym typeface="Helvetica"/>
              </a:rPr>
              <a:t>cure riabilitative ambulatoriali, semiresidenziali e residenziali non ospedaliere </a:t>
            </a:r>
            <a:r>
              <a:rPr lang="it-IT" sz="2400" kern="0" spc="-75" dirty="0">
                <a:ln w="3200">
                  <a:solidFill>
                    <a:srgbClr val="535353">
                      <a:shade val="75000"/>
                      <a:alpha val="25000"/>
                    </a:srgbClr>
                  </a:solidFill>
                  <a:prstDash val="solid"/>
                  <a:round/>
                </a:ln>
                <a:solidFill>
                  <a:srgbClr val="3333FF"/>
                </a:solidFill>
                <a:effectLst>
                  <a:outerShdw blurRad="38100" dist="38100" dir="2700000" algn="tl">
                    <a:srgbClr val="000000">
                      <a:alpha val="43137"/>
                    </a:srgbClr>
                  </a:outerShdw>
                </a:effectLst>
                <a:latin typeface="Helvetica"/>
                <a:cs typeface="Helvetica"/>
                <a:sym typeface="Helvetica"/>
              </a:rPr>
              <a:t>(ex art. 26)</a:t>
            </a: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p>
        </p:txBody>
      </p:sp>
    </p:spTree>
    <p:extLst>
      <p:ext uri="{BB962C8B-B14F-4D97-AF65-F5344CB8AC3E}">
        <p14:creationId xmlns:p14="http://schemas.microsoft.com/office/powerpoint/2010/main" val="2037034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37219" name="Rectangle 4"/>
          <p:cNvSpPr>
            <a:spLocks noChangeArrowheads="1"/>
          </p:cNvSpPr>
          <p:nvPr/>
        </p:nvSpPr>
        <p:spPr bwMode="auto">
          <a:xfrm>
            <a:off x="2934433" y="1646727"/>
            <a:ext cx="6000752"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0"/>
              </a:spcBef>
              <a:buClrTx/>
              <a:buSzTx/>
              <a:buNone/>
              <a:defRPr/>
            </a:pPr>
            <a:endParaRPr lang="it-IT" altLang="it-IT" sz="2250" kern="0" dirty="0">
              <a:solidFill>
                <a:srgbClr val="000066"/>
              </a:solidFill>
              <a:latin typeface="Verdana "/>
              <a:cs typeface="Helvetica"/>
              <a:sym typeface="Helvetica"/>
            </a:endParaRPr>
          </a:p>
          <a:p>
            <a:pPr algn="ctr" defTabSz="685800" eaLnBrk="1" hangingPunct="1">
              <a:spcBef>
                <a:spcPct val="0"/>
              </a:spcBef>
              <a:buClrTx/>
              <a:buSzTx/>
              <a:buNone/>
              <a:defRPr/>
            </a:pPr>
            <a:r>
              <a:rPr lang="it-IT" altLang="it-IT" sz="2250" kern="0" dirty="0" err="1">
                <a:solidFill>
                  <a:srgbClr val="FF0000"/>
                </a:solidFill>
                <a:latin typeface="Verdana "/>
                <a:cs typeface="Helvetica"/>
                <a:sym typeface="Helvetica"/>
              </a:rPr>
              <a:t>D.Lgs.</a:t>
            </a:r>
            <a:r>
              <a:rPr lang="it-IT" altLang="it-IT" sz="2250" kern="0" dirty="0">
                <a:solidFill>
                  <a:srgbClr val="FF0000"/>
                </a:solidFill>
                <a:latin typeface="Verdana "/>
                <a:cs typeface="Helvetica"/>
                <a:sym typeface="Helvetica"/>
              </a:rPr>
              <a:t> 9.04.2008, n. 81, art. 11, comma 5 bis:</a:t>
            </a:r>
          </a:p>
          <a:p>
            <a:pPr algn="ctr" defTabSz="685800" eaLnBrk="1" hangingPunct="1">
              <a:spcBef>
                <a:spcPct val="0"/>
              </a:spcBef>
              <a:buClrTx/>
              <a:buSzTx/>
              <a:buNone/>
              <a:defRPr/>
            </a:pPr>
            <a:endParaRPr lang="it-IT" altLang="it-IT" sz="2250" kern="0" dirty="0">
              <a:solidFill>
                <a:srgbClr val="000066"/>
              </a:solidFill>
              <a:latin typeface="Verdana "/>
              <a:cs typeface="Helvetica"/>
              <a:sym typeface="Helvetica"/>
            </a:endParaRPr>
          </a:p>
          <a:p>
            <a:pPr algn="ctr" defTabSz="685800" eaLnBrk="1" hangingPunct="1">
              <a:spcBef>
                <a:spcPct val="0"/>
              </a:spcBef>
              <a:buClrTx/>
              <a:buSzTx/>
              <a:buNone/>
              <a:defRPr/>
            </a:pPr>
            <a:r>
              <a:rPr lang="it-IT" altLang="it-IT" sz="2250" kern="0" dirty="0">
                <a:solidFill>
                  <a:srgbClr val="000066"/>
                </a:solidFill>
                <a:latin typeface="Verdana "/>
                <a:cs typeface="Helvetica"/>
                <a:sym typeface="Helvetica"/>
              </a:rPr>
              <a:t>al fine di garantire il diritto agli infortunati e </a:t>
            </a:r>
            <a:r>
              <a:rPr lang="it-IT" altLang="it-IT" sz="2250" kern="0" dirty="0" err="1">
                <a:solidFill>
                  <a:srgbClr val="000066"/>
                </a:solidFill>
                <a:latin typeface="Verdana "/>
                <a:cs typeface="Helvetica"/>
                <a:sym typeface="Helvetica"/>
              </a:rPr>
              <a:t>tecnopatici</a:t>
            </a:r>
            <a:r>
              <a:rPr lang="it-IT" altLang="it-IT" sz="2250" kern="0" dirty="0">
                <a:solidFill>
                  <a:srgbClr val="000066"/>
                </a:solidFill>
                <a:latin typeface="Verdana "/>
                <a:cs typeface="Helvetica"/>
                <a:sym typeface="Helvetica"/>
              </a:rPr>
              <a:t> a tutte le cure necessarie ai sensi del DPR n. 1124/65 e </a:t>
            </a:r>
            <a:r>
              <a:rPr lang="it-IT" altLang="it-IT" sz="2250" kern="0" dirty="0" err="1">
                <a:solidFill>
                  <a:srgbClr val="000066"/>
                </a:solidFill>
                <a:latin typeface="Verdana "/>
                <a:cs typeface="Helvetica"/>
                <a:sym typeface="Helvetica"/>
              </a:rPr>
              <a:t>smi</a:t>
            </a:r>
            <a:r>
              <a:rPr lang="it-IT" altLang="it-IT" sz="2250" kern="0" dirty="0">
                <a:solidFill>
                  <a:srgbClr val="000066"/>
                </a:solidFill>
                <a:latin typeface="Verdana "/>
                <a:cs typeface="Helvetica"/>
                <a:sym typeface="Helvetica"/>
              </a:rPr>
              <a:t> INAIL può provvedere, utilizzando servizi pubblici e privati, d’intesa con le regioni interessate…</a:t>
            </a:r>
          </a:p>
        </p:txBody>
      </p:sp>
      <p:sp>
        <p:nvSpPr>
          <p:cNvPr id="12291" name="Rectangle 3"/>
          <p:cNvSpPr>
            <a:spLocks noChangeArrowheads="1"/>
          </p:cNvSpPr>
          <p:nvPr/>
        </p:nvSpPr>
        <p:spPr bwMode="auto">
          <a:xfrm>
            <a:off x="59347" y="857250"/>
            <a:ext cx="2598125" cy="4629150"/>
          </a:xfrm>
          <a:prstGeom prst="rect">
            <a:avLst/>
          </a:prstGeom>
          <a:noFill/>
          <a:ln w="9525">
            <a:noFill/>
            <a:miter lim="800000"/>
            <a:headEnd/>
            <a:tailEnd/>
          </a:ln>
        </p:spPr>
        <p:txBody>
          <a:bodyPr anchor="ctr"/>
          <a:lstStyle/>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ALTRE NORMATIVE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DI RIFERIMENTO DI ATTUALE INTERESSE:</a:t>
            </a:r>
          </a:p>
          <a:p>
            <a:pPr algn="ctr" defTabSz="685800">
              <a:defRPr/>
            </a:pPr>
            <a:endPar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endParaRP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r>
              <a:rPr lang="it-IT" sz="2400" b="1" kern="0" spc="-75" dirty="0">
                <a:ln w="3200">
                  <a:solidFill>
                    <a:srgbClr val="535353">
                      <a:shade val="75000"/>
                      <a:alpha val="25000"/>
                    </a:srgbClr>
                  </a:solidFill>
                  <a:prstDash val="solid"/>
                  <a:round/>
                </a:ln>
                <a:solidFill>
                  <a:srgbClr val="3333FF"/>
                </a:solidFill>
                <a:effectLst>
                  <a:outerShdw blurRad="38100" dist="38100" dir="2700000" algn="tl">
                    <a:srgbClr val="000000">
                      <a:alpha val="43137"/>
                    </a:srgbClr>
                  </a:outerShdw>
                </a:effectLst>
                <a:latin typeface="Helvetica"/>
                <a:cs typeface="Helvetica"/>
                <a:sym typeface="Helvetica"/>
              </a:rPr>
              <a:t>cure riabilitative ambulatoriali, semiresidenziali e residenziali non ospedaliere </a:t>
            </a:r>
            <a:r>
              <a:rPr lang="it-IT" sz="2400" kern="0" spc="-75" dirty="0">
                <a:ln w="3200">
                  <a:solidFill>
                    <a:srgbClr val="535353">
                      <a:shade val="75000"/>
                      <a:alpha val="25000"/>
                    </a:srgbClr>
                  </a:solidFill>
                  <a:prstDash val="solid"/>
                  <a:round/>
                </a:ln>
                <a:solidFill>
                  <a:srgbClr val="3333FF"/>
                </a:solidFill>
                <a:effectLst>
                  <a:outerShdw blurRad="38100" dist="38100" dir="2700000" algn="tl">
                    <a:srgbClr val="000000">
                      <a:alpha val="43137"/>
                    </a:srgbClr>
                  </a:outerShdw>
                </a:effectLst>
                <a:latin typeface="Helvetica"/>
                <a:cs typeface="Helvetica"/>
                <a:sym typeface="Helvetica"/>
              </a:rPr>
              <a:t>(ex art. 26)</a:t>
            </a: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p>
        </p:txBody>
      </p:sp>
    </p:spTree>
    <p:extLst>
      <p:ext uri="{BB962C8B-B14F-4D97-AF65-F5344CB8AC3E}">
        <p14:creationId xmlns:p14="http://schemas.microsoft.com/office/powerpoint/2010/main" val="35074304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4294967295"/>
          </p:nvPr>
        </p:nvSpPr>
        <p:spPr>
          <a:xfrm>
            <a:off x="7306408" y="1358413"/>
            <a:ext cx="1707906" cy="4022481"/>
          </a:xfrm>
          <a:ln>
            <a:solidFill>
              <a:srgbClr val="00B0F0"/>
            </a:solidFill>
          </a:ln>
        </p:spPr>
        <p:txBody>
          <a:bodyPr>
            <a:noAutofit/>
          </a:bodyPr>
          <a:lstStyle/>
          <a:p>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DT INAIL ove insistono centri di riabilitazione:</a:t>
            </a:r>
          </a:p>
          <a:p>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Asti </a:t>
            </a:r>
            <a:r>
              <a:rPr lang="it-IT" dirty="0">
                <a:solidFill>
                  <a:srgbClr val="002060"/>
                </a:solidFill>
                <a:latin typeface="Verdana" panose="020B0604030504040204" pitchFamily="34" charset="0"/>
                <a:ea typeface="Verdana" panose="020B0604030504040204" pitchFamily="34" charset="0"/>
                <a:cs typeface="Verdana" panose="020B0604030504040204" pitchFamily="34" charset="0"/>
              </a:rPr>
              <a:t>e Alessandria (Piemonte</a:t>
            </a:r>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Milano</a:t>
            </a:r>
            <a:r>
              <a:rPr lang="it-IT" dirty="0">
                <a:solidFill>
                  <a:srgbClr val="002060"/>
                </a:solidFill>
                <a:latin typeface="Verdana" panose="020B0604030504040204" pitchFamily="34" charset="0"/>
                <a:ea typeface="Verdana" panose="020B0604030504040204" pitchFamily="34" charset="0"/>
                <a:cs typeface="Verdana" panose="020B0604030504040204" pitchFamily="34" charset="0"/>
              </a:rPr>
              <a:t>, Mantova e Brescia (Lombardia</a:t>
            </a:r>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Firenze </a:t>
            </a:r>
            <a:r>
              <a:rPr lang="it-IT" dirty="0">
                <a:solidFill>
                  <a:srgbClr val="002060"/>
                </a:solidFill>
                <a:latin typeface="Verdana" panose="020B0604030504040204" pitchFamily="34" charset="0"/>
                <a:ea typeface="Verdana" panose="020B0604030504040204" pitchFamily="34" charset="0"/>
                <a:cs typeface="Verdana" panose="020B0604030504040204" pitchFamily="34" charset="0"/>
              </a:rPr>
              <a:t>(Toscana</a:t>
            </a:r>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Bari </a:t>
            </a:r>
            <a:r>
              <a:rPr lang="it-IT" dirty="0">
                <a:solidFill>
                  <a:srgbClr val="002060"/>
                </a:solidFill>
                <a:latin typeface="Verdana" panose="020B0604030504040204" pitchFamily="34" charset="0"/>
                <a:ea typeface="Verdana" panose="020B0604030504040204" pitchFamily="34" charset="0"/>
                <a:cs typeface="Verdana" panose="020B0604030504040204" pitchFamily="34" charset="0"/>
              </a:rPr>
              <a:t>(Puglia</a:t>
            </a:r>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Palermo</a:t>
            </a:r>
            <a:r>
              <a:rPr lang="it-IT" dirty="0">
                <a:solidFill>
                  <a:srgbClr val="002060"/>
                </a:solidFill>
                <a:latin typeface="Verdana" panose="020B0604030504040204" pitchFamily="34" charset="0"/>
                <a:ea typeface="Verdana" panose="020B0604030504040204" pitchFamily="34" charset="0"/>
                <a:cs typeface="Verdana" panose="020B0604030504040204" pitchFamily="34" charset="0"/>
              </a:rPr>
              <a:t>, Caltanissetta, Messina e Catania (Sicilia)</a:t>
            </a:r>
            <a:br>
              <a:rPr lang="it-IT" dirty="0">
                <a:solidFill>
                  <a:srgbClr val="002060"/>
                </a:solidFill>
                <a:latin typeface="Verdana" panose="020B0604030504040204" pitchFamily="34" charset="0"/>
                <a:ea typeface="Verdana" panose="020B0604030504040204" pitchFamily="34" charset="0"/>
                <a:cs typeface="Verdana" panose="020B0604030504040204" pitchFamily="34" charset="0"/>
              </a:rPr>
            </a:br>
            <a:endParaRPr lang="it-IT"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tolo 3"/>
          <p:cNvSpPr>
            <a:spLocks noGrp="1"/>
          </p:cNvSpPr>
          <p:nvPr>
            <p:ph type="title" idx="4294967295"/>
          </p:nvPr>
        </p:nvSpPr>
        <p:spPr>
          <a:xfrm>
            <a:off x="1529863" y="948012"/>
            <a:ext cx="4965455" cy="4525199"/>
          </a:xfrm>
        </p:spPr>
        <p:txBody>
          <a:bodyPr/>
          <a:lstStyle/>
          <a:p>
            <a:r>
              <a:rPr lang="it-IT" dirty="0"/>
              <a:t/>
            </a:r>
            <a:br>
              <a:rPr lang="it-IT" dirty="0"/>
            </a:br>
            <a:r>
              <a:rPr lang="it-IT" sz="1800" b="1" dirty="0"/>
              <a:t>Destinatari</a:t>
            </a:r>
            <a:r>
              <a:rPr lang="it-IT" sz="1800" dirty="0"/>
              <a:t>:</a:t>
            </a:r>
            <a:r>
              <a:rPr lang="it-IT" sz="1800" b="1" dirty="0"/>
              <a:t> </a:t>
            </a:r>
            <a:r>
              <a:rPr lang="it-IT" sz="1800" dirty="0"/>
              <a:t>Lavoratori infortunati e/o affetti da malattia professionale</a:t>
            </a:r>
            <a:br>
              <a:rPr lang="it-IT" sz="1800" dirty="0"/>
            </a:br>
            <a:r>
              <a:rPr lang="it-IT" sz="1800" dirty="0"/>
              <a:t/>
            </a:r>
            <a:br>
              <a:rPr lang="it-IT" sz="1800" dirty="0"/>
            </a:br>
            <a:r>
              <a:rPr lang="it-IT" sz="1800" b="1" dirty="0"/>
              <a:t>Caratteristiche</a:t>
            </a:r>
            <a:r>
              <a:rPr lang="it-IT" sz="1800" dirty="0"/>
              <a:t>: Le cure riabilitative ambulatoriali sono rivolte esclusivamente agli assicurati durante il periodo di inabilità temporanea assoluta</a:t>
            </a:r>
            <a:br>
              <a:rPr lang="it-IT" sz="1800" dirty="0"/>
            </a:br>
            <a:r>
              <a:rPr lang="it-IT" sz="1800" dirty="0"/>
              <a:t/>
            </a:r>
            <a:br>
              <a:rPr lang="it-IT" sz="1800" dirty="0"/>
            </a:br>
            <a:r>
              <a:rPr lang="it-IT" sz="1800" b="1" dirty="0"/>
              <a:t>Modalità di erogazione del servizio</a:t>
            </a:r>
            <a:r>
              <a:rPr lang="it-IT" sz="1800" dirty="0"/>
              <a:t/>
            </a:r>
            <a:br>
              <a:rPr lang="it-IT" sz="1800" dirty="0"/>
            </a:br>
            <a:r>
              <a:rPr lang="it-IT" sz="1800" dirty="0"/>
              <a:t>Le cure vengono erogate, oltre che presso il Centro di riabilitazione motoria di Volterra, </a:t>
            </a:r>
            <a:br>
              <a:rPr lang="it-IT" sz="1800" dirty="0"/>
            </a:br>
            <a:r>
              <a:rPr lang="it-IT" sz="1800" dirty="0"/>
              <a:t>presso: Polo Integrato Filiale di Roma Centro Protesi e ASL Roma2-CTO, presso: 11 centri di fisiokinesiterapia, presso gli ambulatori delle Direzioni territoriali Inail </a:t>
            </a:r>
          </a:p>
        </p:txBody>
      </p:sp>
      <p:sp>
        <p:nvSpPr>
          <p:cNvPr id="6" name="Rettangolo 5"/>
          <p:cNvSpPr/>
          <p:nvPr/>
        </p:nvSpPr>
        <p:spPr>
          <a:xfrm rot="16200000">
            <a:off x="-514353" y="2612943"/>
            <a:ext cx="2103559" cy="738664"/>
          </a:xfrm>
          <a:prstGeom prst="rect">
            <a:avLst/>
          </a:prstGeom>
        </p:spPr>
        <p:txBody>
          <a:bodyPr wrap="square">
            <a:spAutoFit/>
          </a:bodyPr>
          <a:lstStyle/>
          <a:p>
            <a:pPr defTabSz="685800"/>
            <a:r>
              <a:rPr lang="it-IT" sz="2100" b="1" kern="0" dirty="0">
                <a:solidFill>
                  <a:srgbClr val="FF0000"/>
                </a:solidFill>
                <a:effectLst>
                  <a:outerShdw blurRad="38100" dist="38100" dir="2700000" algn="tl">
                    <a:srgbClr val="000000">
                      <a:alpha val="43137"/>
                    </a:srgbClr>
                  </a:outerShdw>
                </a:effectLst>
                <a:latin typeface="Helvetica"/>
                <a:cs typeface="Helvetica"/>
                <a:sym typeface="Helvetica"/>
              </a:rPr>
              <a:t>CURE </a:t>
            </a:r>
          </a:p>
          <a:p>
            <a:pPr defTabSz="685800"/>
            <a:r>
              <a:rPr lang="it-IT" sz="2100" b="1" kern="0" dirty="0">
                <a:solidFill>
                  <a:srgbClr val="FF0000"/>
                </a:solidFill>
                <a:effectLst>
                  <a:outerShdw blurRad="38100" dist="38100" dir="2700000" algn="tl">
                    <a:srgbClr val="000000">
                      <a:alpha val="43137"/>
                    </a:srgbClr>
                  </a:outerShdw>
                </a:effectLst>
                <a:latin typeface="Helvetica"/>
                <a:cs typeface="Helvetica"/>
                <a:sym typeface="Helvetica"/>
              </a:rPr>
              <a:t>RIABILITATIVE</a:t>
            </a:r>
            <a:endParaRPr lang="it-IT" sz="2100" kern="0" dirty="0">
              <a:solidFill>
                <a:srgbClr val="FF0000"/>
              </a:solidFill>
              <a:latin typeface="Helvetica"/>
              <a:cs typeface="Helvetica"/>
              <a:sym typeface="Helvetica"/>
            </a:endParaRPr>
          </a:p>
        </p:txBody>
      </p:sp>
    </p:spTree>
    <p:extLst>
      <p:ext uri="{BB962C8B-B14F-4D97-AF65-F5344CB8AC3E}">
        <p14:creationId xmlns:p14="http://schemas.microsoft.com/office/powerpoint/2010/main" val="304934824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egnaposto numero diapositiva 5"/>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2312A353-4D21-4CA1-B5F9-F217F46ED3D3}" type="slidenum">
              <a:rPr lang="it-IT" altLang="it-IT" sz="1050" kern="0">
                <a:solidFill>
                  <a:srgbClr val="333399"/>
                </a:solidFill>
              </a:rPr>
              <a:pPr defTabSz="685800">
                <a:spcBef>
                  <a:spcPct val="0"/>
                </a:spcBef>
                <a:buNone/>
              </a:pPr>
              <a:t>38</a:t>
            </a:fld>
            <a:endParaRPr lang="it-IT" altLang="it-IT" sz="1050" kern="0">
              <a:solidFill>
                <a:srgbClr val="333399"/>
              </a:solidFill>
            </a:endParaRPr>
          </a:p>
        </p:txBody>
      </p:sp>
      <p:sp>
        <p:nvSpPr>
          <p:cNvPr id="299011" name="Rectangle 2"/>
          <p:cNvSpPr>
            <a:spLocks noGrp="1" noChangeArrowheads="1"/>
          </p:cNvSpPr>
          <p:nvPr>
            <p:ph type="title"/>
          </p:nvPr>
        </p:nvSpPr>
        <p:spPr bwMode="auto">
          <a:xfrm>
            <a:off x="565056" y="911036"/>
            <a:ext cx="7859528" cy="48696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a:r>
              <a:rPr lang="it-IT" altLang="it-IT" sz="2100" dirty="0">
                <a:solidFill>
                  <a:srgbClr val="FF0000"/>
                </a:solidFill>
                <a:latin typeface="Verdana" panose="020B0604030504040204" pitchFamily="34" charset="0"/>
                <a:ea typeface="Verdana" panose="020B0604030504040204" pitchFamily="34" charset="0"/>
                <a:cs typeface="Verdana" panose="020B0604030504040204" pitchFamily="34" charset="0"/>
              </a:rPr>
              <a:t>Dalla tutela del lavoratore alla tutela della persona</a:t>
            </a:r>
            <a:r>
              <a:rPr lang="it-IT" altLang="it-IT" b="1" dirty="0">
                <a:solidFill>
                  <a:srgbClr val="000099"/>
                </a:solidFill>
                <a:latin typeface="Verdana" panose="020B0604030504040204" pitchFamily="34" charset="0"/>
                <a:ea typeface="Verdana" panose="020B0604030504040204" pitchFamily="34" charset="0"/>
                <a:cs typeface="Verdana" panose="020B0604030504040204" pitchFamily="34" charset="0"/>
              </a:rPr>
              <a:t/>
            </a:r>
            <a:br>
              <a:rPr lang="it-IT" altLang="it-IT" b="1" dirty="0">
                <a:solidFill>
                  <a:srgbClr val="000099"/>
                </a:solidFill>
                <a:latin typeface="Verdana" panose="020B0604030504040204" pitchFamily="34" charset="0"/>
                <a:ea typeface="Verdana" panose="020B0604030504040204" pitchFamily="34" charset="0"/>
                <a:cs typeface="Verdana" panose="020B0604030504040204" pitchFamily="34" charset="0"/>
              </a:rPr>
            </a:br>
            <a:endParaRPr lang="it-IT" altLang="it-IT" b="1" dirty="0">
              <a:solidFill>
                <a:srgbClr val="33CC33"/>
              </a:solidFill>
              <a:latin typeface="Verdana" panose="020B0604030504040204" pitchFamily="34" charset="0"/>
            </a:endParaRPr>
          </a:p>
        </p:txBody>
      </p:sp>
      <p:sp>
        <p:nvSpPr>
          <p:cNvPr id="7" name="Rettangolo 6"/>
          <p:cNvSpPr/>
          <p:nvPr/>
        </p:nvSpPr>
        <p:spPr>
          <a:xfrm>
            <a:off x="2013785" y="875579"/>
            <a:ext cx="353013" cy="323165"/>
          </a:xfrm>
          <a:prstGeom prst="rect">
            <a:avLst/>
          </a:prstGeom>
          <a:noFill/>
        </p:spPr>
        <p:txBody>
          <a:bodyPr>
            <a:spAutoFit/>
          </a:bodyPr>
          <a:lstStyle/>
          <a:p>
            <a:pPr algn="ctr" defTabSz="685800">
              <a:defRPr/>
            </a:pPr>
            <a:r>
              <a:rPr lang="it-IT" sz="1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Helvetica"/>
                <a:sym typeface="Helvetica"/>
              </a:rPr>
              <a:t>S</a:t>
            </a:r>
          </a:p>
        </p:txBody>
      </p:sp>
      <p:pic>
        <p:nvPicPr>
          <p:cNvPr id="299013" name="Picture 2" descr="http://www.sinch.it/nuovo/sites/default/files/cartina_ital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780" y="1754774"/>
            <a:ext cx="3456384" cy="4083844"/>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99014" name="CasellaDiTesto 12"/>
          <p:cNvSpPr txBox="1">
            <a:spLocks noChangeArrowheads="1"/>
          </p:cNvSpPr>
          <p:nvPr/>
        </p:nvSpPr>
        <p:spPr bwMode="auto">
          <a:xfrm>
            <a:off x="1543051" y="1803799"/>
            <a:ext cx="27446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r>
              <a:rPr lang="it-IT" altLang="it-IT" sz="1200" b="1" kern="0">
                <a:solidFill>
                  <a:srgbClr val="000099"/>
                </a:solidFill>
                <a:cs typeface="Helvetica"/>
                <a:sym typeface="Helvetica"/>
              </a:rPr>
              <a:t>Centri di FKT presenti sul territorio</a:t>
            </a:r>
          </a:p>
        </p:txBody>
      </p:sp>
      <p:sp>
        <p:nvSpPr>
          <p:cNvPr id="14" name="Ovale 13"/>
          <p:cNvSpPr/>
          <p:nvPr/>
        </p:nvSpPr>
        <p:spPr>
          <a:xfrm>
            <a:off x="5607845" y="3267076"/>
            <a:ext cx="107156" cy="1071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15" name="Ovale 14"/>
          <p:cNvSpPr/>
          <p:nvPr/>
        </p:nvSpPr>
        <p:spPr>
          <a:xfrm>
            <a:off x="4842272" y="2511028"/>
            <a:ext cx="108347"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16" name="Ovale 15"/>
          <p:cNvSpPr/>
          <p:nvPr/>
        </p:nvSpPr>
        <p:spPr>
          <a:xfrm>
            <a:off x="6409135" y="5438322"/>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17" name="Ovale 16"/>
          <p:cNvSpPr/>
          <p:nvPr/>
        </p:nvSpPr>
        <p:spPr>
          <a:xfrm>
            <a:off x="4680349" y="2564608"/>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18" name="Ovale 17"/>
          <p:cNvSpPr/>
          <p:nvPr/>
        </p:nvSpPr>
        <p:spPr>
          <a:xfrm>
            <a:off x="5334001" y="2186584"/>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19" name="Ovale 18"/>
          <p:cNvSpPr/>
          <p:nvPr/>
        </p:nvSpPr>
        <p:spPr>
          <a:xfrm>
            <a:off x="5112545" y="2294335"/>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0" name="Ovale 19"/>
          <p:cNvSpPr/>
          <p:nvPr/>
        </p:nvSpPr>
        <p:spPr>
          <a:xfrm>
            <a:off x="6731795" y="5426870"/>
            <a:ext cx="108347"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1" name="Ovale 20"/>
          <p:cNvSpPr/>
          <p:nvPr/>
        </p:nvSpPr>
        <p:spPr>
          <a:xfrm>
            <a:off x="7218761" y="4054078"/>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2" name="Ovale 21"/>
          <p:cNvSpPr/>
          <p:nvPr/>
        </p:nvSpPr>
        <p:spPr>
          <a:xfrm>
            <a:off x="6191251" y="5303501"/>
            <a:ext cx="108347" cy="1071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3" name="CasellaDiTesto 22"/>
          <p:cNvSpPr txBox="1">
            <a:spLocks noChangeArrowheads="1"/>
          </p:cNvSpPr>
          <p:nvPr/>
        </p:nvSpPr>
        <p:spPr bwMode="auto">
          <a:xfrm>
            <a:off x="2412207" y="2057400"/>
            <a:ext cx="1245394" cy="212365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r>
              <a:rPr lang="it-IT" altLang="it-IT" sz="1200" b="1" kern="0">
                <a:solidFill>
                  <a:srgbClr val="000099"/>
                </a:solidFill>
                <a:cs typeface="Helvetica"/>
                <a:sym typeface="Helvetica"/>
              </a:rPr>
              <a:t>Alessandria</a:t>
            </a:r>
          </a:p>
          <a:p>
            <a:pPr defTabSz="685800">
              <a:spcBef>
                <a:spcPct val="0"/>
              </a:spcBef>
              <a:buNone/>
            </a:pPr>
            <a:r>
              <a:rPr lang="it-IT" altLang="it-IT" sz="1200" b="1" kern="0">
                <a:solidFill>
                  <a:srgbClr val="000099"/>
                </a:solidFill>
                <a:cs typeface="Helvetica"/>
                <a:sym typeface="Helvetica"/>
              </a:rPr>
              <a:t>Caltanissetta</a:t>
            </a:r>
          </a:p>
          <a:p>
            <a:pPr defTabSz="685800">
              <a:spcBef>
                <a:spcPct val="0"/>
              </a:spcBef>
              <a:buNone/>
            </a:pPr>
            <a:r>
              <a:rPr lang="it-IT" altLang="it-IT" sz="1200" b="1" kern="0">
                <a:solidFill>
                  <a:srgbClr val="000099"/>
                </a:solidFill>
                <a:cs typeface="Helvetica"/>
                <a:sym typeface="Helvetica"/>
              </a:rPr>
              <a:t>Asti</a:t>
            </a:r>
          </a:p>
          <a:p>
            <a:pPr defTabSz="685800">
              <a:spcBef>
                <a:spcPct val="0"/>
              </a:spcBef>
              <a:buNone/>
            </a:pPr>
            <a:r>
              <a:rPr lang="it-IT" altLang="it-IT" sz="1200" b="1" kern="0">
                <a:solidFill>
                  <a:srgbClr val="000099"/>
                </a:solidFill>
                <a:cs typeface="Helvetica"/>
                <a:sym typeface="Helvetica"/>
              </a:rPr>
              <a:t>Palermo</a:t>
            </a:r>
          </a:p>
          <a:p>
            <a:pPr defTabSz="685800">
              <a:spcBef>
                <a:spcPct val="0"/>
              </a:spcBef>
              <a:buNone/>
            </a:pPr>
            <a:r>
              <a:rPr lang="it-IT" altLang="it-IT" sz="1200" b="1" kern="0">
                <a:solidFill>
                  <a:srgbClr val="000099"/>
                </a:solidFill>
                <a:cs typeface="Helvetica"/>
                <a:sym typeface="Helvetica"/>
              </a:rPr>
              <a:t>Brescia</a:t>
            </a:r>
          </a:p>
          <a:p>
            <a:pPr defTabSz="685800">
              <a:spcBef>
                <a:spcPct val="0"/>
              </a:spcBef>
              <a:buNone/>
            </a:pPr>
            <a:r>
              <a:rPr lang="it-IT" altLang="it-IT" sz="1200" b="1" kern="0">
                <a:solidFill>
                  <a:srgbClr val="000099"/>
                </a:solidFill>
                <a:cs typeface="Helvetica"/>
                <a:sym typeface="Helvetica"/>
              </a:rPr>
              <a:t>Milano Cpd </a:t>
            </a:r>
          </a:p>
          <a:p>
            <a:pPr defTabSz="685800">
              <a:spcBef>
                <a:spcPct val="0"/>
              </a:spcBef>
              <a:buNone/>
            </a:pPr>
            <a:r>
              <a:rPr lang="it-IT" altLang="it-IT" sz="1200" b="1" kern="0">
                <a:solidFill>
                  <a:srgbClr val="000099"/>
                </a:solidFill>
                <a:cs typeface="Helvetica"/>
                <a:sym typeface="Helvetica"/>
              </a:rPr>
              <a:t>Mantova</a:t>
            </a:r>
          </a:p>
          <a:p>
            <a:pPr defTabSz="685800">
              <a:spcBef>
                <a:spcPct val="0"/>
              </a:spcBef>
              <a:buNone/>
            </a:pPr>
            <a:r>
              <a:rPr lang="it-IT" altLang="it-IT" sz="1200" b="1" kern="0">
                <a:solidFill>
                  <a:srgbClr val="000099"/>
                </a:solidFill>
                <a:cs typeface="Helvetica"/>
                <a:sym typeface="Helvetica"/>
              </a:rPr>
              <a:t>Firenze Cpd Messina</a:t>
            </a:r>
          </a:p>
          <a:p>
            <a:pPr defTabSz="685800">
              <a:spcBef>
                <a:spcPct val="0"/>
              </a:spcBef>
              <a:buNone/>
            </a:pPr>
            <a:r>
              <a:rPr lang="it-IT" altLang="it-IT" sz="1200" b="1" kern="0">
                <a:solidFill>
                  <a:srgbClr val="000099"/>
                </a:solidFill>
                <a:cs typeface="Helvetica"/>
                <a:sym typeface="Helvetica"/>
              </a:rPr>
              <a:t>Bari Cpd </a:t>
            </a:r>
          </a:p>
          <a:p>
            <a:pPr defTabSz="685800">
              <a:spcBef>
                <a:spcPct val="0"/>
              </a:spcBef>
              <a:buNone/>
            </a:pPr>
            <a:r>
              <a:rPr lang="it-IT" altLang="it-IT" sz="1200" b="1" kern="0">
                <a:solidFill>
                  <a:srgbClr val="000099"/>
                </a:solidFill>
                <a:cs typeface="Helvetica"/>
                <a:sym typeface="Helvetica"/>
              </a:rPr>
              <a:t>Catania</a:t>
            </a:r>
          </a:p>
        </p:txBody>
      </p:sp>
      <p:sp>
        <p:nvSpPr>
          <p:cNvPr id="25" name="Ovale 24"/>
          <p:cNvSpPr/>
          <p:nvPr/>
        </p:nvSpPr>
        <p:spPr>
          <a:xfrm>
            <a:off x="6786564" y="5264945"/>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6" name="Ovale 25"/>
          <p:cNvSpPr/>
          <p:nvPr/>
        </p:nvSpPr>
        <p:spPr>
          <a:xfrm>
            <a:off x="5381626" y="2402683"/>
            <a:ext cx="108347"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7" name="Ovale 26"/>
          <p:cNvSpPr/>
          <p:nvPr/>
        </p:nvSpPr>
        <p:spPr>
          <a:xfrm>
            <a:off x="5441158" y="3008710"/>
            <a:ext cx="97631" cy="109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8" name="Ovale 27"/>
          <p:cNvSpPr/>
          <p:nvPr/>
        </p:nvSpPr>
        <p:spPr>
          <a:xfrm>
            <a:off x="5598320" y="2702720"/>
            <a:ext cx="108347" cy="108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29" name="Ovale 28"/>
          <p:cNvSpPr/>
          <p:nvPr/>
        </p:nvSpPr>
        <p:spPr>
          <a:xfrm>
            <a:off x="6000751" y="3713421"/>
            <a:ext cx="108347" cy="108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0" name="CasellaDiTesto 29"/>
          <p:cNvSpPr txBox="1">
            <a:spLocks noChangeArrowheads="1"/>
          </p:cNvSpPr>
          <p:nvPr/>
        </p:nvSpPr>
        <p:spPr bwMode="auto">
          <a:xfrm>
            <a:off x="1657350" y="4449367"/>
            <a:ext cx="2628900" cy="83099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r>
              <a:rPr lang="it-IT" altLang="it-IT" sz="1200" b="1" kern="0">
                <a:solidFill>
                  <a:srgbClr val="000099"/>
                </a:solidFill>
                <a:cs typeface="Helvetica"/>
                <a:sym typeface="Helvetica"/>
              </a:rPr>
              <a:t>Centro Protesi Vigorso di Budrio</a:t>
            </a:r>
          </a:p>
          <a:p>
            <a:pPr defTabSz="685800">
              <a:spcBef>
                <a:spcPct val="0"/>
              </a:spcBef>
              <a:buNone/>
            </a:pPr>
            <a:r>
              <a:rPr lang="it-IT" altLang="it-IT" sz="1200" b="1" kern="0">
                <a:solidFill>
                  <a:srgbClr val="000099"/>
                </a:solidFill>
                <a:cs typeface="Helvetica"/>
                <a:sym typeface="Helvetica"/>
              </a:rPr>
              <a:t>Centro Riabilitazione Motoria di Volterra</a:t>
            </a:r>
          </a:p>
          <a:p>
            <a:pPr defTabSz="685800">
              <a:spcBef>
                <a:spcPct val="0"/>
              </a:spcBef>
              <a:buNone/>
            </a:pPr>
            <a:r>
              <a:rPr lang="it-IT" altLang="it-IT" sz="1200" b="1" kern="0">
                <a:solidFill>
                  <a:srgbClr val="000099"/>
                </a:solidFill>
                <a:cs typeface="Helvetica"/>
                <a:sym typeface="Helvetica"/>
              </a:rPr>
              <a:t>C.T.O. di Roma</a:t>
            </a:r>
          </a:p>
        </p:txBody>
      </p:sp>
      <p:sp>
        <p:nvSpPr>
          <p:cNvPr id="31" name="Ovale 30"/>
          <p:cNvSpPr/>
          <p:nvPr/>
        </p:nvSpPr>
        <p:spPr>
          <a:xfrm>
            <a:off x="1494236" y="4514850"/>
            <a:ext cx="97631" cy="109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2" name="Ovale 31"/>
          <p:cNvSpPr/>
          <p:nvPr/>
        </p:nvSpPr>
        <p:spPr>
          <a:xfrm>
            <a:off x="1494236" y="4722019"/>
            <a:ext cx="97631" cy="109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3" name="Ovale 32"/>
          <p:cNvSpPr/>
          <p:nvPr/>
        </p:nvSpPr>
        <p:spPr>
          <a:xfrm>
            <a:off x="1494236" y="5073253"/>
            <a:ext cx="97631" cy="109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4" name="Ovale 33"/>
          <p:cNvSpPr/>
          <p:nvPr/>
        </p:nvSpPr>
        <p:spPr>
          <a:xfrm>
            <a:off x="2181226" y="2132410"/>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5" name="Ovale 34"/>
          <p:cNvSpPr/>
          <p:nvPr/>
        </p:nvSpPr>
        <p:spPr>
          <a:xfrm>
            <a:off x="2181226" y="2294335"/>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6" name="Ovale 35"/>
          <p:cNvSpPr/>
          <p:nvPr/>
        </p:nvSpPr>
        <p:spPr>
          <a:xfrm>
            <a:off x="2181226" y="2487217"/>
            <a:ext cx="107156" cy="1071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7" name="Ovale 36"/>
          <p:cNvSpPr/>
          <p:nvPr/>
        </p:nvSpPr>
        <p:spPr>
          <a:xfrm>
            <a:off x="2181226" y="2649142"/>
            <a:ext cx="107156" cy="1071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8" name="Ovale 37"/>
          <p:cNvSpPr/>
          <p:nvPr/>
        </p:nvSpPr>
        <p:spPr>
          <a:xfrm>
            <a:off x="2181226" y="2881314"/>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39" name="Ovale 38"/>
          <p:cNvSpPr/>
          <p:nvPr/>
        </p:nvSpPr>
        <p:spPr>
          <a:xfrm>
            <a:off x="2181226" y="3043239"/>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40" name="Ovale 39"/>
          <p:cNvSpPr/>
          <p:nvPr/>
        </p:nvSpPr>
        <p:spPr>
          <a:xfrm>
            <a:off x="2181226" y="3234928"/>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41" name="Ovale 40"/>
          <p:cNvSpPr/>
          <p:nvPr/>
        </p:nvSpPr>
        <p:spPr>
          <a:xfrm>
            <a:off x="2181226" y="3396853"/>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42" name="Ovale 41"/>
          <p:cNvSpPr/>
          <p:nvPr/>
        </p:nvSpPr>
        <p:spPr>
          <a:xfrm>
            <a:off x="2181226" y="3587353"/>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43" name="Ovale 42"/>
          <p:cNvSpPr/>
          <p:nvPr/>
        </p:nvSpPr>
        <p:spPr>
          <a:xfrm>
            <a:off x="2181226" y="3779045"/>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
        <p:nvSpPr>
          <p:cNvPr id="44" name="Ovale 43"/>
          <p:cNvSpPr/>
          <p:nvPr/>
        </p:nvSpPr>
        <p:spPr>
          <a:xfrm>
            <a:off x="2181226" y="3940970"/>
            <a:ext cx="107156" cy="1083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it-IT" sz="2700" kern="0">
              <a:solidFill>
                <a:srgbClr val="FFFFFF"/>
              </a:solidFill>
              <a:latin typeface="Helvetica Neue"/>
              <a:sym typeface="Helvetica"/>
            </a:endParaRPr>
          </a:p>
        </p:txBody>
      </p:sp>
    </p:spTree>
    <p:extLst>
      <p:ext uri="{BB962C8B-B14F-4D97-AF65-F5344CB8AC3E}">
        <p14:creationId xmlns:p14="http://schemas.microsoft.com/office/powerpoint/2010/main" val="2053174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0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0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0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20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0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20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20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2000"/>
                                        <p:tgtEl>
                                          <p:spTgt spid="4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2000"/>
                                        <p:tgtEl>
                                          <p:spTgt spid="4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20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2000"/>
                                        <p:tgtEl>
                                          <p:spTgt spid="4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egnaposto numero diapositiva 5"/>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C08094BC-ABF8-411E-BBF9-F97993747E91}" type="slidenum">
              <a:rPr lang="it-IT" altLang="it-IT" sz="1050" kern="0">
                <a:solidFill>
                  <a:srgbClr val="333399"/>
                </a:solidFill>
              </a:rPr>
              <a:pPr defTabSz="685800">
                <a:spcBef>
                  <a:spcPct val="0"/>
                </a:spcBef>
                <a:buNone/>
              </a:pPr>
              <a:t>39</a:t>
            </a:fld>
            <a:endParaRPr lang="it-IT" altLang="it-IT" sz="1050" kern="0">
              <a:solidFill>
                <a:srgbClr val="333399"/>
              </a:solidFill>
            </a:endParaRPr>
          </a:p>
        </p:txBody>
      </p:sp>
      <p:sp>
        <p:nvSpPr>
          <p:cNvPr id="301059" name="Rectangle 2"/>
          <p:cNvSpPr>
            <a:spLocks noGrp="1" noChangeArrowheads="1"/>
          </p:cNvSpPr>
          <p:nvPr>
            <p:ph type="title"/>
          </p:nvPr>
        </p:nvSpPr>
        <p:spPr bwMode="auto">
          <a:xfrm>
            <a:off x="302559" y="1028700"/>
            <a:ext cx="7355541" cy="628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it-IT" altLang="it-IT" sz="2100" dirty="0">
                <a:solidFill>
                  <a:srgbClr val="FF0000"/>
                </a:solidFill>
                <a:latin typeface="Verdana" panose="020B0604030504040204" pitchFamily="34" charset="0"/>
                <a:ea typeface="Verdana" panose="020B0604030504040204" pitchFamily="34" charset="0"/>
                <a:cs typeface="Verdana" panose="020B0604030504040204" pitchFamily="34" charset="0"/>
              </a:rPr>
              <a:t>Dalla tutela del lavoratore alla tutela della persona</a:t>
            </a:r>
            <a:br>
              <a:rPr lang="it-IT" altLang="it-IT" sz="2100" dirty="0">
                <a:solidFill>
                  <a:srgbClr val="FF0000"/>
                </a:solidFill>
                <a:latin typeface="Verdana" panose="020B0604030504040204" pitchFamily="34" charset="0"/>
                <a:ea typeface="Verdana" panose="020B0604030504040204" pitchFamily="34" charset="0"/>
                <a:cs typeface="Verdana" panose="020B0604030504040204" pitchFamily="34" charset="0"/>
              </a:rPr>
            </a:br>
            <a:endParaRPr lang="it-IT" altLang="it-IT" sz="2100" dirty="0">
              <a:solidFill>
                <a:srgbClr val="FF0000"/>
              </a:solidFill>
              <a:latin typeface="Verdana" panose="020B0604030504040204" pitchFamily="34" charset="0"/>
            </a:endParaRPr>
          </a:p>
        </p:txBody>
      </p:sp>
      <p:sp>
        <p:nvSpPr>
          <p:cNvPr id="6" name="Rectangle 3"/>
          <p:cNvSpPr>
            <a:spLocks noGrp="1" noChangeArrowheads="1"/>
          </p:cNvSpPr>
          <p:nvPr>
            <p:ph idx="1"/>
          </p:nvPr>
        </p:nvSpPr>
        <p:spPr>
          <a:xfrm>
            <a:off x="1257300" y="1771650"/>
            <a:ext cx="6515100" cy="2457450"/>
          </a:xfrm>
        </p:spPr>
        <p:txBody>
          <a:bodyPr/>
          <a:lstStyle/>
          <a:p>
            <a:pPr marL="0" indent="0" algn="ctr">
              <a:buNone/>
            </a:pPr>
            <a:endParaRPr lang="it-IT" altLang="it-IT" sz="1575"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it-IT" altLang="it-IT" sz="1575" b="1" dirty="0">
                <a:solidFill>
                  <a:srgbClr val="000099"/>
                </a:solidFill>
                <a:latin typeface="Verdana" panose="020B0604030504040204" pitchFamily="34" charset="0"/>
                <a:ea typeface="Verdana" panose="020B0604030504040204" pitchFamily="34" charset="0"/>
                <a:cs typeface="Verdana" panose="020B0604030504040204" pitchFamily="34" charset="0"/>
              </a:rPr>
              <a:t>1999  … </a:t>
            </a:r>
            <a:r>
              <a:rPr lang="it-IT" altLang="it-IT" sz="1575" dirty="0">
                <a:solidFill>
                  <a:srgbClr val="000099"/>
                </a:solidFill>
                <a:latin typeface="Verdana" panose="020B0604030504040204" pitchFamily="34" charset="0"/>
                <a:ea typeface="Verdana" panose="020B0604030504040204" pitchFamily="34" charset="0"/>
                <a:cs typeface="Verdana" panose="020B0604030504040204" pitchFamily="34" charset="0"/>
              </a:rPr>
              <a:t>nasce il </a:t>
            </a:r>
          </a:p>
          <a:p>
            <a:pPr marL="0" indent="0" algn="ctr">
              <a:buNone/>
            </a:pPr>
            <a:r>
              <a:rPr lang="it-IT" altLang="it-IT" sz="1575" b="1" dirty="0">
                <a:solidFill>
                  <a:srgbClr val="000099"/>
                </a:solidFill>
                <a:latin typeface="Verdana" panose="020B0604030504040204" pitchFamily="34" charset="0"/>
                <a:ea typeface="Verdana" panose="020B0604030504040204" pitchFamily="34" charset="0"/>
                <a:cs typeface="Verdana" panose="020B0604030504040204" pitchFamily="34" charset="0"/>
              </a:rPr>
              <a:t>Centro di Riabilitazione Motoria INAIL di Volterra</a:t>
            </a:r>
            <a:r>
              <a:rPr lang="it-IT" altLang="it-IT" sz="1575" dirty="0">
                <a:solidFill>
                  <a:srgbClr val="000099"/>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it-IT" altLang="it-IT" sz="1575" dirty="0">
              <a:solidFill>
                <a:srgbClr val="000000"/>
              </a:solidFill>
              <a:cs typeface="Arial" panose="020B0604020202020204" pitchFamily="34" charset="0"/>
            </a:endParaRPr>
          </a:p>
          <a:p>
            <a:pPr marL="0" indent="0" algn="ctr">
              <a:lnSpc>
                <a:spcPct val="110000"/>
              </a:lnSpc>
              <a:buClr>
                <a:srgbClr val="0000CC"/>
              </a:buClr>
              <a:buNone/>
            </a:pPr>
            <a:endParaRPr lang="it-IT" altLang="it-IT" sz="1575" b="1" dirty="0">
              <a:solidFill>
                <a:srgbClr val="000099"/>
              </a:solidFill>
              <a:cs typeface="Arial" panose="020B0604020202020204" pitchFamily="34" charset="0"/>
            </a:endParaRPr>
          </a:p>
          <a:p>
            <a:pPr marL="0" indent="0" algn="ctr">
              <a:lnSpc>
                <a:spcPct val="110000"/>
              </a:lnSpc>
              <a:buClr>
                <a:srgbClr val="0000CC"/>
              </a:buClr>
              <a:buNone/>
            </a:pPr>
            <a:endParaRPr lang="it-IT" altLang="it-IT" sz="1575" b="1" dirty="0">
              <a:solidFill>
                <a:srgbClr val="33CC33"/>
              </a:solidFill>
              <a:latin typeface="Verdana" panose="020B0604030504040204" pitchFamily="34" charset="0"/>
            </a:endParaRPr>
          </a:p>
          <a:p>
            <a:pPr marL="0" indent="0" algn="ctr">
              <a:lnSpc>
                <a:spcPct val="110000"/>
              </a:lnSpc>
              <a:buClr>
                <a:srgbClr val="0000CC"/>
              </a:buClr>
              <a:buNone/>
            </a:pPr>
            <a:endParaRPr lang="it-IT" altLang="it-IT" sz="1575" b="1" dirty="0">
              <a:solidFill>
                <a:srgbClr val="33CC33"/>
              </a:solidFill>
              <a:latin typeface="Verdana" panose="020B0604030504040204" pitchFamily="34" charset="0"/>
            </a:endParaRPr>
          </a:p>
          <a:p>
            <a:pPr marL="0" indent="0" algn="ctr">
              <a:lnSpc>
                <a:spcPct val="110000"/>
              </a:lnSpc>
              <a:buClr>
                <a:srgbClr val="0000CC"/>
              </a:buClr>
              <a:buNone/>
            </a:pPr>
            <a:endParaRPr lang="it-IT" altLang="it-IT" sz="1575" b="1" dirty="0">
              <a:solidFill>
                <a:srgbClr val="000099"/>
              </a:solidFill>
              <a:latin typeface="Verdana" panose="020B0604030504040204" pitchFamily="34" charset="0"/>
            </a:endParaRPr>
          </a:p>
          <a:p>
            <a:pPr marL="0" indent="0" algn="ctr">
              <a:lnSpc>
                <a:spcPct val="110000"/>
              </a:lnSpc>
              <a:buClr>
                <a:srgbClr val="0000CC"/>
              </a:buClr>
              <a:buNone/>
            </a:pPr>
            <a:endParaRPr lang="it-IT" altLang="it-IT" sz="1575" b="1" dirty="0">
              <a:solidFill>
                <a:srgbClr val="000099"/>
              </a:solidFill>
              <a:latin typeface="Verdana" panose="020B0604030504040204" pitchFamily="34" charset="0"/>
            </a:endParaRPr>
          </a:p>
          <a:p>
            <a:pPr marL="0" indent="0" algn="ctr">
              <a:lnSpc>
                <a:spcPct val="110000"/>
              </a:lnSpc>
              <a:buClr>
                <a:srgbClr val="0000CC"/>
              </a:buClr>
              <a:buNone/>
            </a:pPr>
            <a:endParaRPr lang="it-IT" altLang="it-IT" sz="1575" b="1" dirty="0">
              <a:solidFill>
                <a:srgbClr val="000099"/>
              </a:solidFill>
              <a:latin typeface="Verdana" panose="020B0604030504040204" pitchFamily="34" charset="0"/>
            </a:endParaRPr>
          </a:p>
        </p:txBody>
      </p:sp>
      <p:graphicFrame>
        <p:nvGraphicFramePr>
          <p:cNvPr id="2" name="Tabella 1"/>
          <p:cNvGraphicFramePr>
            <a:graphicFrameLocks noGrp="1"/>
          </p:cNvGraphicFramePr>
          <p:nvPr>
            <p:extLst/>
          </p:nvPr>
        </p:nvGraphicFramePr>
        <p:xfrm>
          <a:off x="1828800" y="3314700"/>
          <a:ext cx="5372100" cy="556290"/>
        </p:xfrm>
        <a:graphic>
          <a:graphicData uri="http://schemas.openxmlformats.org/drawingml/2006/table">
            <a:tbl>
              <a:tblPr firstRow="1" bandRow="1">
                <a:tableStyleId>{5C22544A-7EE6-4342-B048-85BDC9FD1C3A}</a:tableStyleId>
              </a:tblPr>
              <a:tblGrid>
                <a:gridCol w="4166118">
                  <a:extLst>
                    <a:ext uri="{9D8B030D-6E8A-4147-A177-3AD203B41FA5}">
                      <a16:colId xmlns:a16="http://schemas.microsoft.com/office/drawing/2014/main" val="20000"/>
                    </a:ext>
                  </a:extLst>
                </a:gridCol>
                <a:gridCol w="1205982">
                  <a:extLst>
                    <a:ext uri="{9D8B030D-6E8A-4147-A177-3AD203B41FA5}">
                      <a16:colId xmlns:a16="http://schemas.microsoft.com/office/drawing/2014/main" val="20001"/>
                    </a:ext>
                  </a:extLst>
                </a:gridCol>
              </a:tblGrid>
              <a:tr h="548879">
                <a:tc>
                  <a:txBody>
                    <a:bodyPr/>
                    <a:lstStyle/>
                    <a:p>
                      <a:r>
                        <a:rPr lang="it-IT" sz="16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Prestazioni erogate </a:t>
                      </a:r>
                    </a:p>
                    <a:p>
                      <a:r>
                        <a:rPr lang="it-IT" sz="1600" b="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dati anno</a:t>
                      </a:r>
                      <a:r>
                        <a:rPr lang="it-IT" sz="1600" b="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2014</a:t>
                      </a:r>
                      <a:endParaRPr lang="it-IT" sz="1600" b="0"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305" marB="34305"/>
                </a:tc>
                <a:tc>
                  <a:txBody>
                    <a:bodyPr/>
                    <a:lstStyle/>
                    <a:p>
                      <a:pPr algn="r"/>
                      <a:r>
                        <a:rPr lang="it-IT" sz="16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62.394</a:t>
                      </a:r>
                      <a:endParaRPr lang="it-IT" sz="16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305" marB="34305"/>
                </a:tc>
                <a:extLst>
                  <a:ext uri="{0D108BD9-81ED-4DB2-BD59-A6C34878D82A}">
                    <a16:rowId xmlns:a16="http://schemas.microsoft.com/office/drawing/2014/main" val="10000"/>
                  </a:ext>
                </a:extLst>
              </a:tr>
            </a:tbl>
          </a:graphicData>
        </a:graphic>
      </p:graphicFrame>
      <p:sp>
        <p:nvSpPr>
          <p:cNvPr id="7" name="Rettangolo 6"/>
          <p:cNvSpPr/>
          <p:nvPr/>
        </p:nvSpPr>
        <p:spPr>
          <a:xfrm>
            <a:off x="2013785" y="875579"/>
            <a:ext cx="353013" cy="323165"/>
          </a:xfrm>
          <a:prstGeom prst="rect">
            <a:avLst/>
          </a:prstGeom>
          <a:noFill/>
        </p:spPr>
        <p:txBody>
          <a:bodyPr>
            <a:spAutoFit/>
          </a:bodyPr>
          <a:lstStyle/>
          <a:p>
            <a:pPr algn="ctr" defTabSz="685800">
              <a:defRPr/>
            </a:pPr>
            <a:r>
              <a:rPr lang="it-IT" sz="1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Helvetica"/>
                <a:sym typeface="Helvetica"/>
              </a:rPr>
              <a:t>S</a:t>
            </a:r>
          </a:p>
        </p:txBody>
      </p:sp>
    </p:spTree>
    <p:extLst>
      <p:ext uri="{BB962C8B-B14F-4D97-AF65-F5344CB8AC3E}">
        <p14:creationId xmlns:p14="http://schemas.microsoft.com/office/powerpoint/2010/main" val="418403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ella 20"/>
          <p:cNvGraphicFramePr>
            <a:graphicFrameLocks noGrp="1"/>
          </p:cNvGraphicFramePr>
          <p:nvPr>
            <p:extLst/>
          </p:nvPr>
        </p:nvGraphicFramePr>
        <p:xfrm>
          <a:off x="888649" y="1662234"/>
          <a:ext cx="4984118" cy="2165869"/>
        </p:xfrm>
        <a:graphic>
          <a:graphicData uri="http://schemas.openxmlformats.org/drawingml/2006/table">
            <a:tbl>
              <a:tblPr firstRow="1" firstCol="1" bandRow="1">
                <a:tableStyleId>{5C22544A-7EE6-4342-B048-85BDC9FD1C3A}</a:tableStyleId>
              </a:tblPr>
              <a:tblGrid>
                <a:gridCol w="1246893">
                  <a:extLst>
                    <a:ext uri="{9D8B030D-6E8A-4147-A177-3AD203B41FA5}">
                      <a16:colId xmlns:a16="http://schemas.microsoft.com/office/drawing/2014/main" val="20000"/>
                    </a:ext>
                  </a:extLst>
                </a:gridCol>
                <a:gridCol w="1262175">
                  <a:extLst>
                    <a:ext uri="{9D8B030D-6E8A-4147-A177-3AD203B41FA5}">
                      <a16:colId xmlns:a16="http://schemas.microsoft.com/office/drawing/2014/main" val="20001"/>
                    </a:ext>
                  </a:extLst>
                </a:gridCol>
                <a:gridCol w="2475050">
                  <a:extLst>
                    <a:ext uri="{9D8B030D-6E8A-4147-A177-3AD203B41FA5}">
                      <a16:colId xmlns:a16="http://schemas.microsoft.com/office/drawing/2014/main" val="20002"/>
                    </a:ext>
                  </a:extLst>
                </a:gridCol>
              </a:tblGrid>
              <a:tr h="97822">
                <a:tc gridSpan="2">
                  <a:txBody>
                    <a:bodyPr/>
                    <a:lstStyle/>
                    <a:p>
                      <a:pPr algn="ctr">
                        <a:lnSpc>
                          <a:spcPct val="107000"/>
                        </a:lnSpc>
                        <a:spcAft>
                          <a:spcPts val="0"/>
                        </a:spcAft>
                      </a:pPr>
                      <a:r>
                        <a:rPr lang="it-IT" sz="600" dirty="0" smtClean="0">
                          <a:effectLst/>
                          <a:latin typeface="+mn-lt"/>
                        </a:rPr>
                        <a:t>PRESTAZIONI    PREVIDENZIALI</a:t>
                      </a:r>
                      <a:endParaRPr lang="it-IT" sz="600" dirty="0">
                        <a:effectLst/>
                        <a:latin typeface="+mn-lt"/>
                        <a:ea typeface="Calibri" panose="020F0502020204030204" pitchFamily="34" charset="0"/>
                        <a:cs typeface="Times New Roman" panose="02020603050405020304" pitchFamily="18" charset="0"/>
                      </a:endParaRPr>
                    </a:p>
                  </a:txBody>
                  <a:tcPr marL="51435" marR="51435" marT="0" marB="0" anchor="ctr">
                    <a:lnR w="12700" cap="flat" cmpd="sng" algn="ctr">
                      <a:solidFill>
                        <a:schemeClr val="bg1">
                          <a:lumMod val="50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hMerge="1">
                  <a:txBody>
                    <a:bodyPr/>
                    <a:lstStyle/>
                    <a:p>
                      <a:pPr algn="ctr">
                        <a:lnSpc>
                          <a:spcPct val="107000"/>
                        </a:lnSpc>
                        <a:spcAft>
                          <a:spcPts val="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it-IT" sz="600" b="1" kern="1200" dirty="0" smtClean="0">
                          <a:solidFill>
                            <a:schemeClr val="lt1"/>
                          </a:solidFill>
                          <a:effectLst/>
                          <a:latin typeface="+mn-lt"/>
                          <a:ea typeface="+mn-ea"/>
                          <a:cs typeface="+mn-cs"/>
                        </a:rPr>
                        <a:t>PROVVIDENZE    ASSISTENZIALI</a:t>
                      </a:r>
                      <a:endParaRPr lang="it-IT" sz="600" b="1" kern="1200" dirty="0">
                        <a:solidFill>
                          <a:schemeClr val="lt1"/>
                        </a:solidFill>
                        <a:effectLst/>
                        <a:latin typeface="+mn-lt"/>
                        <a:ea typeface="+mn-ea"/>
                        <a:cs typeface="+mn-cs"/>
                      </a:endParaRPr>
                    </a:p>
                  </a:txBody>
                  <a:tcPr marL="51435" marR="51435" marT="0" marB="0" anchor="ctr">
                    <a:lnL w="12700" cap="flat" cmpd="sng" algn="ctr">
                      <a:solidFill>
                        <a:schemeClr val="bg1">
                          <a:lumMod val="50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66750">
                <a:tc gridSpan="2">
                  <a:txBody>
                    <a:bodyPr/>
                    <a:lstStyle/>
                    <a:p>
                      <a:pPr marL="0">
                        <a:lnSpc>
                          <a:spcPts val="960"/>
                        </a:lnSpc>
                        <a:spcAft>
                          <a:spcPts val="0"/>
                        </a:spcAft>
                      </a:pPr>
                      <a:r>
                        <a:rPr lang="it-IT" sz="600" b="0" dirty="0" smtClean="0">
                          <a:solidFill>
                            <a:schemeClr val="tx1"/>
                          </a:solidFill>
                          <a:effectLst/>
                          <a:latin typeface="+mn-lt"/>
                        </a:rPr>
                        <a:t>1- </a:t>
                      </a:r>
                      <a:r>
                        <a:rPr lang="it-IT" sz="600" b="1" dirty="0" smtClean="0">
                          <a:solidFill>
                            <a:schemeClr val="tx1"/>
                          </a:solidFill>
                          <a:effectLst/>
                          <a:latin typeface="+mn-lt"/>
                        </a:rPr>
                        <a:t>Accertamenti I.V.S. </a:t>
                      </a:r>
                      <a:r>
                        <a:rPr lang="it-IT" sz="600" b="0" dirty="0" smtClean="0">
                          <a:solidFill>
                            <a:schemeClr val="tx1"/>
                          </a:solidFill>
                          <a:effectLst/>
                          <a:latin typeface="+mn-lt"/>
                        </a:rPr>
                        <a:t>iscritti nell’A.G.O.:</a:t>
                      </a:r>
                      <a:endParaRPr lang="it-IT" sz="600" b="0" dirty="0">
                        <a:solidFill>
                          <a:schemeClr val="tx1"/>
                        </a:solidFill>
                        <a:effectLst/>
                        <a:latin typeface="+mn-lt"/>
                      </a:endParaRPr>
                    </a:p>
                    <a:p>
                      <a:pPr marL="432000" lvl="0" indent="-108000">
                        <a:lnSpc>
                          <a:spcPts val="960"/>
                        </a:lnSpc>
                        <a:spcAft>
                          <a:spcPts val="0"/>
                        </a:spcAft>
                        <a:buFont typeface="Symbol" panose="05050102010706020507" pitchFamily="18" charset="2"/>
                        <a:buChar char=""/>
                      </a:pPr>
                      <a:r>
                        <a:rPr lang="it-IT" sz="600" b="0" baseline="0" dirty="0" smtClean="0">
                          <a:solidFill>
                            <a:schemeClr val="tx1"/>
                          </a:solidFill>
                          <a:effectLst/>
                          <a:latin typeface="+mn-lt"/>
                        </a:rPr>
                        <a:t>lavoratori spettacolo, </a:t>
                      </a:r>
                      <a:r>
                        <a:rPr lang="it-IT" sz="600" b="0" dirty="0" smtClean="0">
                          <a:solidFill>
                            <a:schemeClr val="tx1"/>
                          </a:solidFill>
                          <a:effectLst/>
                          <a:latin typeface="+mn-lt"/>
                        </a:rPr>
                        <a:t>marittimi, </a:t>
                      </a:r>
                      <a:r>
                        <a:rPr lang="it-IT" sz="600" b="0" dirty="0" err="1" smtClean="0">
                          <a:solidFill>
                            <a:schemeClr val="tx1"/>
                          </a:solidFill>
                          <a:effectLst/>
                          <a:latin typeface="+mn-lt"/>
                        </a:rPr>
                        <a:t>autoferro</a:t>
                      </a:r>
                      <a:r>
                        <a:rPr lang="it-IT" sz="600" b="0" dirty="0" smtClean="0">
                          <a:solidFill>
                            <a:schemeClr val="tx1"/>
                          </a:solidFill>
                          <a:effectLst/>
                          <a:latin typeface="+mn-lt"/>
                        </a:rPr>
                        <a:t>-tramvieri, clero, piloti,</a:t>
                      </a:r>
                      <a:r>
                        <a:rPr lang="it-IT" sz="600" b="0" baseline="0" dirty="0" smtClean="0">
                          <a:solidFill>
                            <a:schemeClr val="tx1"/>
                          </a:solidFill>
                          <a:effectLst/>
                          <a:latin typeface="+mn-lt"/>
                        </a:rPr>
                        <a:t> </a:t>
                      </a:r>
                      <a:r>
                        <a:rPr lang="it-IT" sz="600" b="0" dirty="0" smtClean="0">
                          <a:solidFill>
                            <a:schemeClr val="tx1"/>
                          </a:solidFill>
                          <a:effectLst/>
                          <a:latin typeface="+mn-lt"/>
                        </a:rPr>
                        <a:t>dazieri, ..</a:t>
                      </a:r>
                      <a:r>
                        <a:rPr lang="it-IT" sz="600" b="0" i="1" dirty="0" smtClean="0">
                          <a:solidFill>
                            <a:schemeClr val="tx1"/>
                          </a:solidFill>
                          <a:effectLst/>
                          <a:latin typeface="+mn-lt"/>
                        </a:rPr>
                        <a:t> </a:t>
                      </a:r>
                    </a:p>
                    <a:p>
                      <a:pPr marL="432000" lvl="0" indent="-108000">
                        <a:lnSpc>
                          <a:spcPts val="960"/>
                        </a:lnSpc>
                        <a:spcAft>
                          <a:spcPts val="0"/>
                        </a:spcAft>
                        <a:buFont typeface="Symbol" panose="05050102010706020507" pitchFamily="18" charset="2"/>
                        <a:buChar char=""/>
                      </a:pPr>
                      <a:r>
                        <a:rPr lang="it-IT" sz="600" b="0" i="0" dirty="0" smtClean="0">
                          <a:solidFill>
                            <a:schemeClr val="tx1"/>
                          </a:solidFill>
                          <a:effectLst/>
                          <a:latin typeface="+mn-lt"/>
                        </a:rPr>
                        <a:t>migranti in Paesi dell’U.E, </a:t>
                      </a:r>
                    </a:p>
                    <a:p>
                      <a:pPr marL="432000" marR="0" lvl="0" indent="-108000" algn="l" defTabSz="914400" rtl="0" eaLnBrk="1" fontAlgn="auto" latinLnBrk="0" hangingPunct="1">
                        <a:lnSpc>
                          <a:spcPts val="960"/>
                        </a:lnSpc>
                        <a:spcBef>
                          <a:spcPts val="0"/>
                        </a:spcBef>
                        <a:spcAft>
                          <a:spcPts val="0"/>
                        </a:spcAft>
                        <a:buClrTx/>
                        <a:buSzTx/>
                        <a:buFont typeface="Symbol" panose="05050102010706020507" pitchFamily="18" charset="2"/>
                        <a:buChar char=""/>
                        <a:tabLst/>
                        <a:defRPr/>
                      </a:pPr>
                      <a:r>
                        <a:rPr lang="it-IT" sz="600" b="0" i="0" dirty="0" smtClean="0">
                          <a:solidFill>
                            <a:schemeClr val="tx1"/>
                          </a:solidFill>
                          <a:effectLst/>
                          <a:latin typeface="+mn-lt"/>
                        </a:rPr>
                        <a:t>c</a:t>
                      </a:r>
                      <a:r>
                        <a:rPr lang="it-IT" sz="600" b="0" i="0" kern="1200" dirty="0" smtClean="0">
                          <a:solidFill>
                            <a:schemeClr val="tx1"/>
                          </a:solidFill>
                          <a:effectLst/>
                          <a:latin typeface="+mn-lt"/>
                          <a:ea typeface="+mn-ea"/>
                          <a:cs typeface="+mn-cs"/>
                        </a:rPr>
                        <a:t>onvenzion</a:t>
                      </a:r>
                      <a:r>
                        <a:rPr lang="it-IT" sz="600" b="0" i="0" dirty="0" smtClean="0">
                          <a:solidFill>
                            <a:schemeClr val="tx1"/>
                          </a:solidFill>
                          <a:effectLst/>
                          <a:latin typeface="+mn-lt"/>
                        </a:rPr>
                        <a:t>e con Casse previdenziali private</a:t>
                      </a:r>
                      <a:endParaRPr lang="it-IT" sz="600" b="0" i="0" dirty="0">
                        <a:solidFill>
                          <a:schemeClr val="tx1"/>
                        </a:solidFill>
                        <a:effectLst/>
                        <a:latin typeface="+mn-lt"/>
                      </a:endParaRPr>
                    </a:p>
                    <a:p>
                      <a:pPr marL="0" marR="0" lvl="0" indent="0" algn="l" defTabSz="914400" rtl="0" eaLnBrk="1" fontAlgn="auto" latinLnBrk="0" hangingPunct="1">
                        <a:lnSpc>
                          <a:spcPts val="960"/>
                        </a:lnSpc>
                        <a:spcBef>
                          <a:spcPts val="0"/>
                        </a:spcBef>
                        <a:spcAft>
                          <a:spcPts val="0"/>
                        </a:spcAft>
                        <a:buClrTx/>
                        <a:buSzTx/>
                        <a:buFont typeface="Symbol" panose="05050102010706020507" pitchFamily="18" charset="2"/>
                        <a:buNone/>
                        <a:tabLst/>
                        <a:defRPr/>
                      </a:pPr>
                      <a:r>
                        <a:rPr lang="it-IT" sz="600" b="0" baseline="0" dirty="0" smtClean="0">
                          <a:solidFill>
                            <a:schemeClr val="tx1"/>
                          </a:solidFill>
                          <a:effectLst/>
                          <a:latin typeface="+mn-lt"/>
                        </a:rPr>
                        <a:t>2- </a:t>
                      </a:r>
                      <a:r>
                        <a:rPr lang="it-IT" sz="600" b="0" kern="1200" dirty="0" smtClean="0">
                          <a:solidFill>
                            <a:schemeClr val="tx1"/>
                          </a:solidFill>
                          <a:effectLst/>
                          <a:latin typeface="+mn-lt"/>
                          <a:ea typeface="+mn-ea"/>
                          <a:cs typeface="+mn-cs"/>
                        </a:rPr>
                        <a:t>Accertamenti per la P.A. </a:t>
                      </a:r>
                      <a:r>
                        <a:rPr lang="it-IT" sz="600" b="0" dirty="0" smtClean="0">
                          <a:solidFill>
                            <a:srgbClr val="002060"/>
                          </a:solidFill>
                          <a:effectLst/>
                          <a:latin typeface="+mn-lt"/>
                        </a:rPr>
                        <a:t>(+ </a:t>
                      </a:r>
                      <a:r>
                        <a:rPr lang="it-IT" sz="600" b="0" i="1" dirty="0" err="1" smtClean="0">
                          <a:solidFill>
                            <a:srgbClr val="002060"/>
                          </a:solidFill>
                          <a:effectLst/>
                          <a:latin typeface="+mn-lt"/>
                        </a:rPr>
                        <a:t>accertam</a:t>
                      </a:r>
                      <a:r>
                        <a:rPr lang="it-IT" sz="600" b="0" i="1" dirty="0" smtClean="0">
                          <a:solidFill>
                            <a:srgbClr val="002060"/>
                          </a:solidFill>
                          <a:effectLst/>
                          <a:latin typeface="+mn-lt"/>
                        </a:rPr>
                        <a:t>. delle C.M.O. di Min. Economia ed ASL,</a:t>
                      </a:r>
                      <a:r>
                        <a:rPr lang="it-IT" sz="600" b="0" dirty="0" smtClean="0">
                          <a:solidFill>
                            <a:srgbClr val="002060"/>
                          </a:solidFill>
                          <a:effectLst/>
                          <a:latin typeface="+mn-lt"/>
                        </a:rPr>
                        <a:t>..)</a:t>
                      </a:r>
                      <a:endParaRPr lang="it-IT" sz="600" b="0" dirty="0" smtClean="0">
                        <a:solidFill>
                          <a:schemeClr val="tx1"/>
                        </a:solidFill>
                        <a:effectLst/>
                        <a:latin typeface="+mn-lt"/>
                        <a:cs typeface="Times New Roman" panose="02020603050405020304" pitchFamily="18" charset="0"/>
                      </a:endParaRPr>
                    </a:p>
                  </a:txBody>
                  <a:tcPr marL="51435" marR="51435" marT="0" marB="0">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tc hMerge="1">
                  <a:txBody>
                    <a:bodyPr/>
                    <a:lstStyle/>
                    <a:p>
                      <a:pPr marL="0" lvl="0" indent="0">
                        <a:lnSpc>
                          <a:spcPct val="100000"/>
                        </a:lnSpc>
                        <a:spcAft>
                          <a:spcPts val="0"/>
                        </a:spcAft>
                        <a:buFont typeface="Symbol" panose="05050102010706020507" pitchFamily="18" charset="2"/>
                        <a:buNone/>
                      </a:pPr>
                      <a:endParaRPr lang="it-IT" sz="1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75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lvl="0" indent="-342900" algn="l">
                        <a:lnSpc>
                          <a:spcPts val="960"/>
                        </a:lnSpc>
                        <a:spcBef>
                          <a:spcPts val="0"/>
                        </a:spcBef>
                        <a:spcAft>
                          <a:spcPts val="0"/>
                        </a:spcAft>
                        <a:buFont typeface="+mj-lt"/>
                        <a:buAutoNum type="arabicParenR" startAt="7"/>
                      </a:pPr>
                      <a:r>
                        <a:rPr lang="it-IT" sz="600" dirty="0" smtClean="0">
                          <a:effectLst/>
                          <a:latin typeface="+mn-lt"/>
                        </a:rPr>
                        <a:t>Stati </a:t>
                      </a:r>
                      <a:r>
                        <a:rPr lang="it-IT" sz="600" i="0" dirty="0" smtClean="0">
                          <a:effectLst/>
                          <a:latin typeface="+mn-lt"/>
                        </a:rPr>
                        <a:t>d’</a:t>
                      </a:r>
                      <a:r>
                        <a:rPr lang="it-IT" sz="600" b="1" i="0" dirty="0" smtClean="0">
                          <a:effectLst/>
                          <a:latin typeface="+mn-lt"/>
                        </a:rPr>
                        <a:t>invalidità civile</a:t>
                      </a:r>
                      <a:r>
                        <a:rPr lang="it-IT" sz="600" i="0" dirty="0" smtClean="0">
                          <a:effectLst/>
                          <a:latin typeface="+mn-lt"/>
                        </a:rPr>
                        <a:t> </a:t>
                      </a:r>
                      <a:r>
                        <a:rPr lang="it-IT" sz="600" dirty="0" smtClean="0">
                          <a:effectLst/>
                          <a:latin typeface="+mn-lt"/>
                        </a:rPr>
                        <a:t>nelle C.M.I. della</a:t>
                      </a:r>
                      <a:r>
                        <a:rPr lang="it-IT" sz="600" baseline="0" dirty="0" smtClean="0">
                          <a:effectLst/>
                          <a:latin typeface="+mn-lt"/>
                        </a:rPr>
                        <a:t>  </a:t>
                      </a:r>
                      <a:r>
                        <a:rPr lang="it-IT" sz="600" dirty="0" smtClean="0">
                          <a:effectLst/>
                          <a:latin typeface="+mn-lt"/>
                        </a:rPr>
                        <a:t>ASL (+</a:t>
                      </a:r>
                      <a:r>
                        <a:rPr lang="it-IT" sz="600" i="1" dirty="0" smtClean="0">
                          <a:effectLst/>
                          <a:latin typeface="+mn-lt"/>
                        </a:rPr>
                        <a:t> handicap, sordità</a:t>
                      </a:r>
                      <a:r>
                        <a:rPr lang="it-IT" sz="600" i="1" baseline="0" dirty="0" smtClean="0">
                          <a:effectLst/>
                          <a:latin typeface="+mn-lt"/>
                        </a:rPr>
                        <a:t> e cecità,</a:t>
                      </a:r>
                      <a:r>
                        <a:rPr lang="it-IT" sz="600" i="1" dirty="0" smtClean="0">
                          <a:effectLst/>
                          <a:latin typeface="+mn-lt"/>
                        </a:rPr>
                        <a:t> L. </a:t>
                      </a:r>
                      <a:r>
                        <a:rPr lang="it-IT" sz="600" i="1" dirty="0">
                          <a:effectLst/>
                          <a:latin typeface="+mn-lt"/>
                        </a:rPr>
                        <a:t>102/2009</a:t>
                      </a:r>
                      <a:r>
                        <a:rPr lang="it-IT" sz="600" dirty="0" smtClean="0">
                          <a:effectLst/>
                          <a:latin typeface="+mn-lt"/>
                        </a:rPr>
                        <a:t>),</a:t>
                      </a:r>
                      <a:endParaRPr lang="it-IT" sz="600" dirty="0">
                        <a:effectLst/>
                        <a:latin typeface="+mn-lt"/>
                      </a:endParaRPr>
                    </a:p>
                    <a:p>
                      <a:pPr marL="540000" lvl="0" indent="-180000" algn="l">
                        <a:lnSpc>
                          <a:spcPts val="960"/>
                        </a:lnSpc>
                        <a:spcBef>
                          <a:spcPts val="0"/>
                        </a:spcBef>
                        <a:spcAft>
                          <a:spcPts val="0"/>
                        </a:spcAft>
                        <a:buFont typeface="Arial" panose="020B0604020202020204" pitchFamily="34" charset="0"/>
                        <a:buChar char="•"/>
                      </a:pPr>
                      <a:r>
                        <a:rPr lang="it-IT" sz="600" dirty="0" smtClean="0">
                          <a:effectLst/>
                          <a:latin typeface="+mn-lt"/>
                        </a:rPr>
                        <a:t>nell’INPS, per </a:t>
                      </a:r>
                      <a:r>
                        <a:rPr lang="it-IT" sz="600" dirty="0">
                          <a:effectLst/>
                          <a:latin typeface="+mn-lt"/>
                        </a:rPr>
                        <a:t>convenzione </a:t>
                      </a:r>
                      <a:r>
                        <a:rPr lang="it-IT" sz="600" dirty="0" smtClean="0">
                          <a:effectLst/>
                          <a:latin typeface="+mn-lt"/>
                        </a:rPr>
                        <a:t>regionale (</a:t>
                      </a:r>
                      <a:r>
                        <a:rPr lang="it-IT" sz="600" i="1" dirty="0" smtClean="0">
                          <a:effectLst/>
                          <a:latin typeface="+mn-lt"/>
                        </a:rPr>
                        <a:t>C.I.C., L. 111/2011</a:t>
                      </a:r>
                      <a:r>
                        <a:rPr lang="it-IT" sz="600" dirty="0" smtClean="0">
                          <a:effectLst/>
                          <a:latin typeface="+mn-lt"/>
                        </a:rPr>
                        <a:t>), </a:t>
                      </a:r>
                    </a:p>
                    <a:p>
                      <a:pPr marL="540000" marR="0" lvl="0" indent="-180000" algn="l" defTabSz="914400" rtl="0" eaLnBrk="1" fontAlgn="auto" latinLnBrk="0" hangingPunct="1">
                        <a:lnSpc>
                          <a:spcPts val="960"/>
                        </a:lnSpc>
                        <a:spcBef>
                          <a:spcPts val="0"/>
                        </a:spcBef>
                        <a:spcAft>
                          <a:spcPts val="0"/>
                        </a:spcAft>
                        <a:buClrTx/>
                        <a:buSzTx/>
                        <a:buFont typeface="Arial" panose="020B0604020202020204" pitchFamily="34" charset="0"/>
                        <a:buChar char="•"/>
                        <a:tabLst/>
                        <a:defRPr/>
                      </a:pPr>
                      <a:r>
                        <a:rPr lang="it-IT" sz="600" dirty="0" smtClean="0">
                          <a:effectLst/>
                          <a:latin typeface="+mn-lt"/>
                        </a:rPr>
                        <a:t>revisioni sanitarie  (</a:t>
                      </a:r>
                      <a:r>
                        <a:rPr lang="it-IT" sz="600" i="1" dirty="0" smtClean="0">
                          <a:effectLst/>
                          <a:latin typeface="+mn-lt"/>
                        </a:rPr>
                        <a:t>L. 114/2014</a:t>
                      </a:r>
                      <a:r>
                        <a:rPr lang="it-IT" sz="600" dirty="0" smtClean="0">
                          <a:effectLst/>
                          <a:latin typeface="+mn-lt"/>
                        </a:rPr>
                        <a:t>).</a:t>
                      </a:r>
                      <a:endParaRPr lang="it-IT" sz="600" dirty="0">
                        <a:effectLst/>
                        <a:latin typeface="+mn-lt"/>
                      </a:endParaRPr>
                    </a:p>
                  </a:txBody>
                  <a:tcPr marL="51435" marR="51435" marT="0" marB="0">
                    <a:lnL w="12700" cap="flat" cmpd="sng" algn="ctr">
                      <a:solidFill>
                        <a:schemeClr val="bg1">
                          <a:lumMod val="50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BDAA6"/>
                    </a:solidFill>
                  </a:tcPr>
                </a:tc>
                <a:extLst>
                  <a:ext uri="{0D108BD9-81ED-4DB2-BD59-A6C34878D82A}">
                    <a16:rowId xmlns:a16="http://schemas.microsoft.com/office/drawing/2014/main" val="10001"/>
                  </a:ext>
                </a:extLst>
              </a:tr>
              <a:tr h="857250">
                <a:tc>
                  <a:txBody>
                    <a:bodyPr/>
                    <a:lstStyle/>
                    <a:p>
                      <a:pPr marL="0" algn="l">
                        <a:lnSpc>
                          <a:spcPts val="960"/>
                        </a:lnSpc>
                        <a:spcBef>
                          <a:spcPts val="300"/>
                        </a:spcBef>
                        <a:spcAft>
                          <a:spcPts val="0"/>
                        </a:spcAft>
                      </a:pPr>
                      <a:r>
                        <a:rPr lang="it-IT" sz="600" b="0" dirty="0" smtClean="0">
                          <a:solidFill>
                            <a:schemeClr val="tx1"/>
                          </a:solidFill>
                          <a:effectLst/>
                          <a:latin typeface="+mn-lt"/>
                        </a:rPr>
                        <a:t>3- Controlli stato </a:t>
                      </a:r>
                      <a:r>
                        <a:rPr lang="it-IT" sz="600" b="1" dirty="0" smtClean="0">
                          <a:solidFill>
                            <a:schemeClr val="tx1"/>
                          </a:solidFill>
                          <a:effectLst/>
                          <a:latin typeface="+mn-lt"/>
                        </a:rPr>
                        <a:t>malattia </a:t>
                      </a:r>
                      <a:r>
                        <a:rPr lang="it-IT" sz="600" b="0" dirty="0" smtClean="0">
                          <a:solidFill>
                            <a:schemeClr val="tx1"/>
                          </a:solidFill>
                          <a:effectLst/>
                          <a:latin typeface="+mn-lt"/>
                        </a:rPr>
                        <a:t>temporanea:</a:t>
                      </a:r>
                    </a:p>
                    <a:p>
                      <a:pPr marL="360000" lvl="0" indent="-108000" algn="l">
                        <a:lnSpc>
                          <a:spcPts val="960"/>
                        </a:lnSpc>
                        <a:spcAft>
                          <a:spcPts val="0"/>
                        </a:spcAft>
                        <a:buFont typeface="Symbol" panose="05050102010706020507" pitchFamily="18" charset="2"/>
                        <a:buChar char=""/>
                      </a:pPr>
                      <a:r>
                        <a:rPr lang="it-IT" sz="600" b="0" dirty="0" smtClean="0">
                          <a:solidFill>
                            <a:schemeClr val="tx1"/>
                          </a:solidFill>
                          <a:effectLst/>
                          <a:latin typeface="+mn-lt"/>
                        </a:rPr>
                        <a:t>addetti Industria, Agricoltura e Terziario,</a:t>
                      </a:r>
                    </a:p>
                    <a:p>
                      <a:pPr marL="360000" lvl="0" indent="-108000" algn="l">
                        <a:lnSpc>
                          <a:spcPts val="960"/>
                        </a:lnSpc>
                        <a:spcAft>
                          <a:spcPts val="0"/>
                        </a:spcAft>
                        <a:buFont typeface="Symbol" panose="05050102010706020507" pitchFamily="18" charset="2"/>
                        <a:buChar char=""/>
                      </a:pPr>
                      <a:r>
                        <a:rPr lang="it-IT" sz="600" b="0" dirty="0" smtClean="0">
                          <a:solidFill>
                            <a:schemeClr val="tx1"/>
                          </a:solidFill>
                          <a:effectLst/>
                          <a:latin typeface="+mn-lt"/>
                        </a:rPr>
                        <a:t>lavoratori dello Spettacolo, precari ed </a:t>
                      </a:r>
                      <a:r>
                        <a:rPr lang="it-IT" sz="600" b="0" baseline="0" dirty="0" smtClean="0">
                          <a:solidFill>
                            <a:schemeClr val="tx1"/>
                          </a:solidFill>
                          <a:effectLst/>
                          <a:latin typeface="+mn-lt"/>
                        </a:rPr>
                        <a:t>iscritti </a:t>
                      </a:r>
                      <a:r>
                        <a:rPr lang="it-IT" sz="600" b="0" dirty="0" smtClean="0">
                          <a:solidFill>
                            <a:schemeClr val="tx1"/>
                          </a:solidFill>
                          <a:effectLst/>
                          <a:latin typeface="+mn-lt"/>
                        </a:rPr>
                        <a:t>a Gestione separata (</a:t>
                      </a:r>
                      <a:r>
                        <a:rPr lang="it-IT" sz="600" b="0" i="1" dirty="0" smtClean="0">
                          <a:solidFill>
                            <a:schemeClr val="tx1"/>
                          </a:solidFill>
                          <a:effectLst/>
                          <a:latin typeface="+mn-lt"/>
                        </a:rPr>
                        <a:t>L.335/95</a:t>
                      </a:r>
                      <a:r>
                        <a:rPr lang="it-IT" sz="600" b="0" dirty="0" smtClean="0">
                          <a:solidFill>
                            <a:schemeClr val="tx1"/>
                          </a:solidFill>
                          <a:effectLst/>
                          <a:latin typeface="+mn-lt"/>
                        </a:rPr>
                        <a:t>)</a:t>
                      </a:r>
                    </a:p>
                    <a:p>
                      <a:pPr marL="360000" lvl="0" indent="-108000" algn="l">
                        <a:lnSpc>
                          <a:spcPts val="960"/>
                        </a:lnSpc>
                        <a:spcAft>
                          <a:spcPts val="0"/>
                        </a:spcAft>
                        <a:buFont typeface="Symbol" panose="05050102010706020507" pitchFamily="18" charset="2"/>
                        <a:buChar char=""/>
                      </a:pPr>
                      <a:r>
                        <a:rPr lang="it-IT" sz="600" b="0" dirty="0" smtClean="0">
                          <a:solidFill>
                            <a:schemeClr val="tx1"/>
                          </a:solidFill>
                          <a:effectLst/>
                          <a:latin typeface="+mn-lt"/>
                        </a:rPr>
                        <a:t>dipendenti della P.A. (</a:t>
                      </a:r>
                      <a:r>
                        <a:rPr lang="it-IT" sz="600" b="0" i="1" dirty="0" smtClean="0">
                          <a:solidFill>
                            <a:schemeClr val="tx1"/>
                          </a:solidFill>
                          <a:effectLst/>
                          <a:latin typeface="+mn-lt"/>
                        </a:rPr>
                        <a:t>D.M. 75/2017</a:t>
                      </a:r>
                      <a:r>
                        <a:rPr lang="it-IT" sz="600" b="0" dirty="0" smtClean="0">
                          <a:solidFill>
                            <a:schemeClr val="tx1"/>
                          </a:solidFill>
                          <a:effectLst/>
                          <a:latin typeface="+mn-lt"/>
                        </a:rPr>
                        <a:t>).</a:t>
                      </a:r>
                    </a:p>
                  </a:txBody>
                  <a:tcPr marL="51435" marR="51435" marT="0" marB="0">
                    <a:lnR w="12700" cap="flat" cmpd="sng" algn="ctr">
                      <a:solidFill>
                        <a:schemeClr val="bg1">
                          <a:lumMod val="75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5F8FF"/>
                    </a:solidFill>
                  </a:tcPr>
                </a:tc>
                <a:tc>
                  <a:txBody>
                    <a:bodyPr/>
                    <a:lstStyle/>
                    <a:p>
                      <a:pPr marL="0">
                        <a:lnSpc>
                          <a:spcPts val="960"/>
                        </a:lnSpc>
                        <a:spcAft>
                          <a:spcPts val="0"/>
                        </a:spcAft>
                      </a:pPr>
                      <a:r>
                        <a:rPr lang="it-IT" sz="600" b="0" dirty="0" smtClean="0">
                          <a:solidFill>
                            <a:srgbClr val="C00000"/>
                          </a:solidFill>
                          <a:effectLst/>
                          <a:latin typeface="+mn-lt"/>
                        </a:rPr>
                        <a:t>5-  </a:t>
                      </a:r>
                      <a:r>
                        <a:rPr lang="it-IT" sz="600" b="1" dirty="0" smtClean="0">
                          <a:solidFill>
                            <a:srgbClr val="C00000"/>
                          </a:solidFill>
                          <a:effectLst/>
                          <a:latin typeface="+mn-lt"/>
                        </a:rPr>
                        <a:t>Medicina del lavoro</a:t>
                      </a:r>
                      <a:r>
                        <a:rPr lang="it-IT" sz="600" b="0" dirty="0" smtClean="0">
                          <a:solidFill>
                            <a:srgbClr val="C00000"/>
                          </a:solidFill>
                          <a:effectLst/>
                          <a:latin typeface="+mn-lt"/>
                        </a:rPr>
                        <a:t>:</a:t>
                      </a:r>
                    </a:p>
                    <a:p>
                      <a:pPr marL="360000" lvl="0" indent="-108000">
                        <a:lnSpc>
                          <a:spcPts val="960"/>
                        </a:lnSpc>
                        <a:spcAft>
                          <a:spcPts val="0"/>
                        </a:spcAft>
                        <a:buFont typeface="Symbol" panose="05050102010706020507" pitchFamily="18" charset="2"/>
                        <a:buChar char=""/>
                      </a:pPr>
                      <a:r>
                        <a:rPr lang="it-IT" sz="600" b="0" dirty="0" smtClean="0">
                          <a:solidFill>
                            <a:schemeClr val="tx1"/>
                          </a:solidFill>
                          <a:effectLst/>
                          <a:latin typeface="+mn-lt"/>
                        </a:rPr>
                        <a:t>sorveglianza sanitaria dei dipendenti, </a:t>
                      </a:r>
                    </a:p>
                    <a:p>
                      <a:pPr marL="360000" marR="0" lvl="0" indent="-108000" algn="l" defTabSz="914400" rtl="0" eaLnBrk="1" fontAlgn="auto" latinLnBrk="0" hangingPunct="1">
                        <a:lnSpc>
                          <a:spcPts val="960"/>
                        </a:lnSpc>
                        <a:spcBef>
                          <a:spcPts val="0"/>
                        </a:spcBef>
                        <a:spcAft>
                          <a:spcPts val="0"/>
                        </a:spcAft>
                        <a:buClrTx/>
                        <a:buSzTx/>
                        <a:buFont typeface="Symbol" panose="05050102010706020507" pitchFamily="18" charset="2"/>
                        <a:buChar char=""/>
                        <a:tabLst/>
                        <a:defRPr/>
                      </a:pPr>
                      <a:r>
                        <a:rPr lang="it-IT" sz="600" b="0" dirty="0" smtClean="0">
                          <a:solidFill>
                            <a:schemeClr val="tx1"/>
                          </a:solidFill>
                          <a:effectLst/>
                          <a:latin typeface="+mn-lt"/>
                        </a:rPr>
                        <a:t>idoneità imbarco </a:t>
                      </a:r>
                      <a:r>
                        <a:rPr lang="it-IT" sz="600" b="0" i="1" dirty="0" smtClean="0">
                          <a:solidFill>
                            <a:schemeClr val="tx1"/>
                          </a:solidFill>
                          <a:effectLst/>
                          <a:latin typeface="+mn-lt"/>
                        </a:rPr>
                        <a:t>Gente di mare</a:t>
                      </a:r>
                      <a:r>
                        <a:rPr lang="it-IT" sz="600" b="0" dirty="0" smtClean="0">
                          <a:solidFill>
                            <a:schemeClr val="tx1"/>
                          </a:solidFill>
                          <a:effectLst/>
                          <a:latin typeface="+mn-lt"/>
                        </a:rPr>
                        <a:t> (</a:t>
                      </a:r>
                      <a:r>
                        <a:rPr lang="it-IT" sz="600" b="0" i="1" dirty="0" smtClean="0">
                          <a:solidFill>
                            <a:schemeClr val="tx1"/>
                          </a:solidFill>
                          <a:effectLst/>
                          <a:latin typeface="+mn-lt"/>
                        </a:rPr>
                        <a:t>D.L. 76/13</a:t>
                      </a:r>
                      <a:r>
                        <a:rPr lang="it-IT" sz="600" b="0" dirty="0" smtClean="0">
                          <a:solidFill>
                            <a:schemeClr val="tx1"/>
                          </a:solidFill>
                          <a:effectLst/>
                          <a:latin typeface="+mn-lt"/>
                        </a:rPr>
                        <a:t>); idoneità </a:t>
                      </a:r>
                      <a:r>
                        <a:rPr lang="it-IT" sz="600" b="0" dirty="0" err="1" smtClean="0">
                          <a:solidFill>
                            <a:schemeClr val="tx1"/>
                          </a:solidFill>
                          <a:effectLst/>
                          <a:latin typeface="+mn-lt"/>
                        </a:rPr>
                        <a:t>dip</a:t>
                      </a:r>
                      <a:r>
                        <a:rPr lang="it-IT" sz="600" b="0" dirty="0" smtClean="0">
                          <a:solidFill>
                            <a:schemeClr val="tx1"/>
                          </a:solidFill>
                          <a:effectLst/>
                          <a:latin typeface="+mn-lt"/>
                        </a:rPr>
                        <a:t>. Min. Lav. P.S.; ..</a:t>
                      </a:r>
                    </a:p>
                    <a:p>
                      <a:pPr marL="360000" marR="0" lvl="0" indent="-108000" algn="l" defTabSz="914400" rtl="0" eaLnBrk="1" fontAlgn="auto" latinLnBrk="0" hangingPunct="1">
                        <a:lnSpc>
                          <a:spcPts val="960"/>
                        </a:lnSpc>
                        <a:spcBef>
                          <a:spcPts val="0"/>
                        </a:spcBef>
                        <a:spcAft>
                          <a:spcPts val="0"/>
                        </a:spcAft>
                        <a:buClrTx/>
                        <a:buSzTx/>
                        <a:buFont typeface="Symbol" panose="05050102010706020507" pitchFamily="18" charset="2"/>
                        <a:buChar char=""/>
                        <a:tabLst/>
                        <a:defRPr/>
                      </a:pPr>
                      <a:r>
                        <a:rPr lang="it-IT" sz="600" b="0" dirty="0" smtClean="0">
                          <a:solidFill>
                            <a:schemeClr val="tx1"/>
                          </a:solidFill>
                          <a:effectLst/>
                          <a:latin typeface="+mn-lt"/>
                        </a:rPr>
                        <a:t>cure balneo-termali </a:t>
                      </a:r>
                      <a:r>
                        <a:rPr lang="it-IT" sz="600" b="0" dirty="0" err="1" smtClean="0">
                          <a:solidFill>
                            <a:schemeClr val="tx1"/>
                          </a:solidFill>
                          <a:effectLst/>
                          <a:latin typeface="+mn-lt"/>
                        </a:rPr>
                        <a:t>prevent</a:t>
                      </a:r>
                      <a:r>
                        <a:rPr lang="it-IT" sz="600" b="0" dirty="0" smtClean="0">
                          <a:solidFill>
                            <a:schemeClr val="tx1"/>
                          </a:solidFill>
                          <a:effectLst/>
                          <a:latin typeface="+mn-lt"/>
                          <a:cs typeface="Times New Roman" panose="02020603050405020304" pitchFamily="18" charset="0"/>
                        </a:rPr>
                        <a:t>.</a:t>
                      </a:r>
                      <a:endParaRPr lang="it-IT" sz="600" b="0" dirty="0" smtClean="0">
                        <a:solidFill>
                          <a:schemeClr val="tx1"/>
                        </a:solidFill>
                        <a:effectLst/>
                        <a:latin typeface="+mn-lt"/>
                      </a:endParaRPr>
                    </a:p>
                  </a:txBody>
                  <a:tcPr marL="51435" marR="51435" marT="0" marB="0">
                    <a:lnL w="12700" cap="flat" cmpd="sng" algn="ctr">
                      <a:solidFill>
                        <a:schemeClr val="bg1">
                          <a:lumMod val="75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342900" marR="0" lvl="0" indent="-342900" algn="just" defTabSz="914400" rtl="0" eaLnBrk="1" fontAlgn="auto" latinLnBrk="0" hangingPunct="1">
                        <a:lnSpc>
                          <a:spcPts val="960"/>
                        </a:lnSpc>
                        <a:spcBef>
                          <a:spcPts val="0"/>
                        </a:spcBef>
                        <a:spcAft>
                          <a:spcPts val="0"/>
                        </a:spcAft>
                        <a:buClrTx/>
                        <a:buSzTx/>
                        <a:buFont typeface="+mj-lt"/>
                        <a:buAutoNum type="arabicParenR" startAt="8"/>
                        <a:tabLst/>
                        <a:defRPr/>
                      </a:pPr>
                      <a:r>
                        <a:rPr lang="it-IT" sz="600" b="0" kern="1200" dirty="0" smtClean="0">
                          <a:solidFill>
                            <a:schemeClr val="tx1"/>
                          </a:solidFill>
                          <a:effectLst/>
                          <a:latin typeface="+mn-lt"/>
                          <a:ea typeface="+mn-ea"/>
                          <a:cs typeface="+mn-cs"/>
                        </a:rPr>
                        <a:t> </a:t>
                      </a:r>
                      <a:r>
                        <a:rPr lang="it-IT" sz="600" b="1" kern="1200" dirty="0" smtClean="0">
                          <a:solidFill>
                            <a:schemeClr val="tx1"/>
                          </a:solidFill>
                          <a:effectLst/>
                          <a:latin typeface="+mn-lt"/>
                          <a:ea typeface="+mn-ea"/>
                          <a:cs typeface="+mn-cs"/>
                        </a:rPr>
                        <a:t>Verifiche ordinarie </a:t>
                      </a:r>
                      <a:r>
                        <a:rPr lang="it-IT" sz="600" dirty="0" smtClean="0">
                          <a:effectLst/>
                          <a:latin typeface="+mn-lt"/>
                        </a:rPr>
                        <a:t>(</a:t>
                      </a:r>
                      <a:r>
                        <a:rPr lang="it-IT" sz="600" i="1" dirty="0" smtClean="0">
                          <a:effectLst/>
                          <a:latin typeface="+mn-lt"/>
                        </a:rPr>
                        <a:t>della sussistenza dello stato invalidante, L. 248/2005</a:t>
                      </a:r>
                      <a:r>
                        <a:rPr lang="it-IT" sz="600" dirty="0" smtClean="0">
                          <a:effectLst/>
                          <a:latin typeface="+mn-lt"/>
                        </a:rPr>
                        <a:t>)</a:t>
                      </a:r>
                      <a:endParaRPr lang="it-IT" sz="600" b="0" dirty="0" smtClean="0">
                        <a:solidFill>
                          <a:schemeClr val="tx1"/>
                        </a:solidFill>
                        <a:effectLst/>
                        <a:latin typeface="+mn-lt"/>
                      </a:endParaRPr>
                    </a:p>
                    <a:p>
                      <a:pPr marL="342900" lvl="0" indent="-342900" algn="just">
                        <a:lnSpc>
                          <a:spcPts val="960"/>
                        </a:lnSpc>
                        <a:spcBef>
                          <a:spcPts val="0"/>
                        </a:spcBef>
                        <a:spcAft>
                          <a:spcPts val="0"/>
                        </a:spcAft>
                        <a:buFont typeface="+mj-lt"/>
                        <a:buAutoNum type="arabicParenR" startAt="8"/>
                      </a:pPr>
                      <a:r>
                        <a:rPr lang="it-IT" sz="600" b="0" dirty="0" smtClean="0">
                          <a:solidFill>
                            <a:schemeClr val="tx1"/>
                          </a:solidFill>
                          <a:effectLst/>
                          <a:latin typeface="+mn-lt"/>
                        </a:rPr>
                        <a:t> </a:t>
                      </a:r>
                      <a:r>
                        <a:rPr lang="it-IT" sz="600" b="1" dirty="0" smtClean="0">
                          <a:effectLst/>
                          <a:latin typeface="+mn-lt"/>
                        </a:rPr>
                        <a:t>Verifiche </a:t>
                      </a:r>
                      <a:r>
                        <a:rPr lang="it-IT" sz="600" b="1" dirty="0">
                          <a:effectLst/>
                          <a:latin typeface="+mn-lt"/>
                        </a:rPr>
                        <a:t>straordinarie </a:t>
                      </a:r>
                      <a:r>
                        <a:rPr lang="it-IT" sz="600" dirty="0" smtClean="0">
                          <a:effectLst/>
                          <a:latin typeface="+mn-lt"/>
                        </a:rPr>
                        <a:t>(P</a:t>
                      </a:r>
                      <a:r>
                        <a:rPr lang="it-IT" sz="600" i="1" dirty="0" smtClean="0">
                          <a:effectLst/>
                          <a:latin typeface="+mn-lt"/>
                        </a:rPr>
                        <a:t>iani </a:t>
                      </a:r>
                      <a:r>
                        <a:rPr lang="it-IT" sz="600" i="1" dirty="0">
                          <a:effectLst/>
                          <a:latin typeface="+mn-lt"/>
                        </a:rPr>
                        <a:t>straordinari</a:t>
                      </a:r>
                      <a:r>
                        <a:rPr lang="it-IT" sz="600" i="1" dirty="0" smtClean="0">
                          <a:effectLst/>
                          <a:latin typeface="+mn-lt"/>
                        </a:rPr>
                        <a:t>, segnalazione di Autorità o cittadini, </a:t>
                      </a:r>
                      <a:r>
                        <a:rPr lang="it-IT" sz="600" i="1" dirty="0">
                          <a:effectLst/>
                          <a:latin typeface="+mn-lt"/>
                        </a:rPr>
                        <a:t>L. 102/2009</a:t>
                      </a:r>
                      <a:r>
                        <a:rPr lang="it-IT" sz="600" dirty="0" smtClean="0">
                          <a:effectLst/>
                          <a:latin typeface="+mn-lt"/>
                        </a:rPr>
                        <a:t>), </a:t>
                      </a:r>
                    </a:p>
                    <a:p>
                      <a:pPr marL="360000" marR="0" lvl="0" indent="0" algn="just" defTabSz="914400" rtl="0" eaLnBrk="1" fontAlgn="auto" latinLnBrk="0" hangingPunct="1">
                        <a:lnSpc>
                          <a:spcPts val="960"/>
                        </a:lnSpc>
                        <a:spcBef>
                          <a:spcPts val="0"/>
                        </a:spcBef>
                        <a:spcAft>
                          <a:spcPts val="0"/>
                        </a:spcAft>
                        <a:buClrTx/>
                        <a:buSzTx/>
                        <a:buFont typeface="Arial" panose="020B0604020202020204" pitchFamily="34" charset="0"/>
                        <a:buChar char="•"/>
                        <a:tabLst/>
                        <a:defRPr/>
                      </a:pPr>
                      <a:r>
                        <a:rPr lang="it-IT" sz="600" dirty="0" smtClean="0">
                          <a:effectLst/>
                          <a:latin typeface="+mn-lt"/>
                        </a:rPr>
                        <a:t>   Verifiche sui disabili da avviare al lavoro (</a:t>
                      </a:r>
                      <a:r>
                        <a:rPr lang="it-IT" sz="600" i="1" dirty="0" smtClean="0">
                          <a:effectLst/>
                          <a:latin typeface="+mn-lt"/>
                        </a:rPr>
                        <a:t>o in corso di riqualificazione, L. 68/99 e DPCM 13/ 01/2000</a:t>
                      </a:r>
                      <a:r>
                        <a:rPr lang="it-IT" sz="600" dirty="0" smtClean="0">
                          <a:effectLst/>
                          <a:latin typeface="+mn-lt"/>
                        </a:rPr>
                        <a:t>)</a:t>
                      </a:r>
                      <a:endParaRPr lang="it-IT" sz="600" dirty="0" smtClean="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DE4BE"/>
                    </a:solidFill>
                  </a:tcPr>
                </a:tc>
                <a:extLst>
                  <a:ext uri="{0D108BD9-81ED-4DB2-BD59-A6C34878D82A}">
                    <a16:rowId xmlns:a16="http://schemas.microsoft.com/office/drawing/2014/main" val="10002"/>
                  </a:ext>
                </a:extLst>
              </a:tr>
              <a:tr h="381000">
                <a:tc>
                  <a:txBody>
                    <a:bodyPr/>
                    <a:lstStyle/>
                    <a:p>
                      <a:pPr marL="0" lvl="0" indent="0" algn="l">
                        <a:lnSpc>
                          <a:spcPts val="960"/>
                        </a:lnSpc>
                        <a:spcAft>
                          <a:spcPts val="0"/>
                        </a:spcAft>
                        <a:buFont typeface="Symbol" panose="05050102010706020507" pitchFamily="18" charset="2"/>
                        <a:buNone/>
                      </a:pPr>
                      <a:r>
                        <a:rPr lang="it-IT" sz="600" b="0" dirty="0" smtClean="0">
                          <a:solidFill>
                            <a:schemeClr val="tx1"/>
                          </a:solidFill>
                          <a:effectLst/>
                          <a:latin typeface="+mn-lt"/>
                        </a:rPr>
                        <a:t>4- Altre assicurazioni sociali:</a:t>
                      </a:r>
                    </a:p>
                    <a:p>
                      <a:pPr marL="360000" lvl="0" indent="-108000" algn="l" defTabSz="914400" rtl="0" eaLnBrk="1" latinLnBrk="0" hangingPunct="1">
                        <a:lnSpc>
                          <a:spcPts val="960"/>
                        </a:lnSpc>
                        <a:spcAft>
                          <a:spcPts val="0"/>
                        </a:spcAft>
                        <a:buFont typeface="Symbol" panose="05050102010706020507" pitchFamily="18" charset="2"/>
                        <a:buChar char=""/>
                      </a:pPr>
                      <a:r>
                        <a:rPr lang="it-IT" sz="600" b="1" kern="1200" dirty="0" smtClean="0">
                          <a:solidFill>
                            <a:schemeClr val="tx1"/>
                          </a:solidFill>
                          <a:effectLst/>
                          <a:latin typeface="+mn-lt"/>
                          <a:ea typeface="+mn-ea"/>
                          <a:cs typeface="+mn-cs"/>
                        </a:rPr>
                        <a:t>maternità</a:t>
                      </a:r>
                      <a:r>
                        <a:rPr lang="it-IT" sz="600" b="0" kern="1200" dirty="0" smtClean="0">
                          <a:solidFill>
                            <a:schemeClr val="tx1"/>
                          </a:solidFill>
                          <a:effectLst/>
                          <a:latin typeface="+mn-lt"/>
                          <a:ea typeface="+mn-ea"/>
                          <a:cs typeface="+mn-cs"/>
                        </a:rPr>
                        <a:t> e paternità,</a:t>
                      </a:r>
                    </a:p>
                    <a:p>
                      <a:pPr marL="360000" lvl="0" indent="-108000" algn="l" defTabSz="914400" rtl="0" eaLnBrk="1" latinLnBrk="0" hangingPunct="1">
                        <a:lnSpc>
                          <a:spcPts val="960"/>
                        </a:lnSpc>
                        <a:spcAft>
                          <a:spcPts val="0"/>
                        </a:spcAft>
                        <a:buFont typeface="Symbol" panose="05050102010706020507" pitchFamily="18" charset="2"/>
                        <a:buChar char=""/>
                      </a:pPr>
                      <a:r>
                        <a:rPr lang="it-IT" sz="600" b="0" kern="1200" dirty="0" smtClean="0">
                          <a:solidFill>
                            <a:schemeClr val="tx1"/>
                          </a:solidFill>
                          <a:effectLst/>
                          <a:latin typeface="+mn-lt"/>
                          <a:ea typeface="+mn-ea"/>
                          <a:cs typeface="+mn-cs"/>
                        </a:rPr>
                        <a:t>malattia tubercolare.</a:t>
                      </a:r>
                      <a:endParaRPr lang="it-IT" sz="600" b="0" kern="1200" dirty="0">
                        <a:solidFill>
                          <a:schemeClr val="tx1"/>
                        </a:solidFill>
                        <a:effectLst/>
                        <a:latin typeface="+mn-lt"/>
                        <a:ea typeface="+mn-ea"/>
                        <a:cs typeface="+mn-cs"/>
                      </a:endParaRPr>
                    </a:p>
                  </a:txBody>
                  <a:tcPr marL="51435" marR="51435" marT="0" marB="0">
                    <a:lnR w="12700" cap="flat" cmpd="sng" algn="ctr">
                      <a:solidFill>
                        <a:schemeClr val="bg1">
                          <a:lumMod val="75000"/>
                        </a:schemeClr>
                      </a:solidFill>
                      <a:prstDash val="sysDash"/>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9F1FF"/>
                    </a:solidFill>
                  </a:tcPr>
                </a:tc>
                <a:tc>
                  <a:txBody>
                    <a:bodyPr/>
                    <a:lstStyle/>
                    <a:p>
                      <a:pPr marL="0" lvl="0" indent="0" algn="l">
                        <a:lnSpc>
                          <a:spcPts val="960"/>
                        </a:lnSpc>
                        <a:spcAft>
                          <a:spcPts val="0"/>
                        </a:spcAft>
                        <a:buFont typeface="Symbol" panose="05050102010706020507" pitchFamily="18" charset="2"/>
                        <a:buNone/>
                      </a:pPr>
                      <a:r>
                        <a:rPr lang="it-IT" sz="600" b="0" baseline="0" dirty="0" smtClean="0">
                          <a:solidFill>
                            <a:srgbClr val="C00000"/>
                          </a:solidFill>
                          <a:effectLst/>
                          <a:latin typeface="+mn-lt"/>
                        </a:rPr>
                        <a:t> </a:t>
                      </a:r>
                      <a:r>
                        <a:rPr lang="it-IT" sz="600" b="0" kern="1200" dirty="0" smtClean="0">
                          <a:solidFill>
                            <a:srgbClr val="C00000"/>
                          </a:solidFill>
                          <a:effectLst/>
                          <a:latin typeface="+mn-lt"/>
                          <a:ea typeface="+mn-ea"/>
                          <a:cs typeface="+mn-cs"/>
                        </a:rPr>
                        <a:t>6-</a:t>
                      </a:r>
                      <a:r>
                        <a:rPr lang="it-IT" sz="600" b="0" dirty="0" smtClean="0">
                          <a:solidFill>
                            <a:srgbClr val="C00000"/>
                          </a:solidFill>
                          <a:effectLst/>
                          <a:latin typeface="+mn-lt"/>
                        </a:rPr>
                        <a:t> </a:t>
                      </a:r>
                      <a:r>
                        <a:rPr lang="it-IT" sz="600" b="0" kern="1200" dirty="0" smtClean="0">
                          <a:solidFill>
                            <a:srgbClr val="C00000"/>
                          </a:solidFill>
                          <a:effectLst/>
                          <a:latin typeface="+mn-lt"/>
                          <a:ea typeface="+mn-ea"/>
                          <a:cs typeface="+mn-cs"/>
                        </a:rPr>
                        <a:t>Ammortizzatori sociali</a:t>
                      </a:r>
                      <a:r>
                        <a:rPr lang="it-IT" sz="600" b="0" dirty="0" smtClean="0">
                          <a:solidFill>
                            <a:srgbClr val="C00000"/>
                          </a:solidFill>
                          <a:effectLst/>
                          <a:latin typeface="+mn-lt"/>
                        </a:rPr>
                        <a:t>:</a:t>
                      </a:r>
                    </a:p>
                    <a:p>
                      <a:pPr marL="360000" lvl="0" indent="-108000" algn="l" defTabSz="914400" rtl="0" eaLnBrk="1" latinLnBrk="0" hangingPunct="1">
                        <a:lnSpc>
                          <a:spcPts val="960"/>
                        </a:lnSpc>
                        <a:spcAft>
                          <a:spcPts val="0"/>
                        </a:spcAft>
                        <a:buFont typeface="Symbol" panose="05050102010706020507" pitchFamily="18" charset="2"/>
                        <a:buChar char=""/>
                      </a:pPr>
                      <a:r>
                        <a:rPr lang="it-IT" sz="600" b="0" kern="1200" dirty="0" smtClean="0">
                          <a:solidFill>
                            <a:schemeClr val="tx1"/>
                          </a:solidFill>
                          <a:effectLst/>
                          <a:latin typeface="+mn-lt"/>
                          <a:ea typeface="+mn-ea"/>
                          <a:cs typeface="+mn-cs"/>
                        </a:rPr>
                        <a:t>contribuzioni figurative,</a:t>
                      </a:r>
                    </a:p>
                    <a:p>
                      <a:pPr marL="360000" lvl="0" indent="-108000" algn="l" defTabSz="914400" rtl="0" eaLnBrk="1" latinLnBrk="0" hangingPunct="1">
                        <a:lnSpc>
                          <a:spcPts val="960"/>
                        </a:lnSpc>
                        <a:spcAft>
                          <a:spcPts val="0"/>
                        </a:spcAft>
                        <a:buFont typeface="Symbol" panose="05050102010706020507" pitchFamily="18" charset="2"/>
                        <a:buChar char=""/>
                      </a:pPr>
                      <a:r>
                        <a:rPr lang="it-IT" sz="600" b="0" kern="1200" dirty="0" smtClean="0">
                          <a:solidFill>
                            <a:schemeClr val="tx1"/>
                          </a:solidFill>
                          <a:effectLst/>
                          <a:latin typeface="+mn-lt"/>
                          <a:ea typeface="+mn-ea"/>
                          <a:cs typeface="+mn-cs"/>
                        </a:rPr>
                        <a:t>esoneri contributivi,</a:t>
                      </a:r>
                    </a:p>
                    <a:p>
                      <a:pPr marL="360000" lvl="0" indent="-108000" algn="l" defTabSz="914400" rtl="0" eaLnBrk="1" latinLnBrk="0" hangingPunct="1">
                        <a:lnSpc>
                          <a:spcPts val="960"/>
                        </a:lnSpc>
                        <a:spcAft>
                          <a:spcPts val="0"/>
                        </a:spcAft>
                        <a:buFont typeface="Symbol" panose="05050102010706020507" pitchFamily="18" charset="2"/>
                        <a:buChar char=""/>
                      </a:pPr>
                      <a:r>
                        <a:rPr lang="it-IT" sz="600" b="0" kern="1200" dirty="0" smtClean="0">
                          <a:solidFill>
                            <a:schemeClr val="tx1"/>
                          </a:solidFill>
                          <a:effectLst/>
                          <a:latin typeface="+mn-lt"/>
                          <a:ea typeface="+mn-ea"/>
                          <a:cs typeface="+mn-cs"/>
                        </a:rPr>
                        <a:t>cancellazione da elenchi,..</a:t>
                      </a:r>
                    </a:p>
                  </a:txBody>
                  <a:tcPr marL="51435" marR="51435" marT="0" marB="0">
                    <a:lnL w="12700" cap="flat" cmpd="sng" algn="ctr">
                      <a:solidFill>
                        <a:schemeClr val="bg1">
                          <a:lumMod val="75000"/>
                        </a:schemeClr>
                      </a:solidFill>
                      <a:prstDash val="sysDash"/>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lvl="0" indent="-342900" algn="just">
                        <a:lnSpc>
                          <a:spcPts val="960"/>
                        </a:lnSpc>
                        <a:spcBef>
                          <a:spcPts val="0"/>
                        </a:spcBef>
                        <a:spcAft>
                          <a:spcPts val="0"/>
                        </a:spcAft>
                        <a:buFont typeface="Wingdings" panose="05000000000000000000" pitchFamily="2" charset="2"/>
                        <a:buChar char=""/>
                      </a:pPr>
                      <a:r>
                        <a:rPr lang="it-IT" sz="600" dirty="0" smtClean="0">
                          <a:solidFill>
                            <a:srgbClr val="002060"/>
                          </a:solidFill>
                          <a:effectLst/>
                          <a:latin typeface="+mn-lt"/>
                        </a:rPr>
                        <a:t>Home Care Premium (</a:t>
                      </a:r>
                      <a:r>
                        <a:rPr lang="it-IT" sz="600" i="1" dirty="0" smtClean="0">
                          <a:solidFill>
                            <a:srgbClr val="002060"/>
                          </a:solidFill>
                          <a:effectLst/>
                          <a:latin typeface="+mn-lt"/>
                        </a:rPr>
                        <a:t>L. 248/2005</a:t>
                      </a:r>
                      <a:r>
                        <a:rPr lang="it-IT" sz="600" dirty="0" smtClean="0">
                          <a:solidFill>
                            <a:srgbClr val="002060"/>
                          </a:solidFill>
                          <a:effectLst/>
                          <a:latin typeface="+mn-lt"/>
                        </a:rPr>
                        <a:t>), Long </a:t>
                      </a:r>
                      <a:r>
                        <a:rPr lang="it-IT" sz="600" dirty="0" err="1" smtClean="0">
                          <a:solidFill>
                            <a:srgbClr val="002060"/>
                          </a:solidFill>
                          <a:effectLst/>
                          <a:latin typeface="+mn-lt"/>
                        </a:rPr>
                        <a:t>Term</a:t>
                      </a:r>
                      <a:r>
                        <a:rPr lang="it-IT" sz="600" dirty="0" smtClean="0">
                          <a:solidFill>
                            <a:srgbClr val="002060"/>
                          </a:solidFill>
                          <a:effectLst/>
                          <a:latin typeface="+mn-lt"/>
                        </a:rPr>
                        <a:t> Care,</a:t>
                      </a:r>
                    </a:p>
                    <a:p>
                      <a:pPr marL="342900" lvl="0" indent="-342900" algn="just">
                        <a:lnSpc>
                          <a:spcPts val="960"/>
                        </a:lnSpc>
                        <a:spcBef>
                          <a:spcPts val="0"/>
                        </a:spcBef>
                        <a:spcAft>
                          <a:spcPts val="0"/>
                        </a:spcAft>
                        <a:buFont typeface="Wingdings" panose="05000000000000000000" pitchFamily="2" charset="2"/>
                        <a:buChar char=""/>
                      </a:pPr>
                      <a:r>
                        <a:rPr lang="it-IT" sz="600" dirty="0" smtClean="0">
                          <a:solidFill>
                            <a:srgbClr val="002060"/>
                          </a:solidFill>
                          <a:effectLst/>
                          <a:latin typeface="+mn-lt"/>
                        </a:rPr>
                        <a:t>Social</a:t>
                      </a:r>
                      <a:r>
                        <a:rPr lang="it-IT" sz="600" baseline="0" dirty="0" smtClean="0">
                          <a:solidFill>
                            <a:srgbClr val="002060"/>
                          </a:solidFill>
                          <a:effectLst/>
                          <a:latin typeface="+mn-lt"/>
                        </a:rPr>
                        <a:t> APE, ..</a:t>
                      </a:r>
                    </a:p>
                  </a:txBody>
                  <a:tcPr marL="51435" marR="51435" marT="0" marB="0">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BDAA6"/>
                    </a:solidFill>
                  </a:tcPr>
                </a:tc>
                <a:extLst>
                  <a:ext uri="{0D108BD9-81ED-4DB2-BD59-A6C34878D82A}">
                    <a16:rowId xmlns:a16="http://schemas.microsoft.com/office/drawing/2014/main" val="10003"/>
                  </a:ext>
                </a:extLst>
              </a:tr>
              <a:tr h="163047">
                <a:tc gridSpan="3">
                  <a:txBody>
                    <a:bodyPr/>
                    <a:lstStyle/>
                    <a:p>
                      <a:pPr marL="107950" algn="ctr">
                        <a:lnSpc>
                          <a:spcPct val="100000"/>
                        </a:lnSpc>
                        <a:spcBef>
                          <a:spcPts val="300"/>
                        </a:spcBef>
                        <a:spcAft>
                          <a:spcPts val="300"/>
                        </a:spcAft>
                      </a:pPr>
                      <a:r>
                        <a:rPr lang="it-IT" sz="600" b="0" kern="1200" dirty="0" smtClean="0">
                          <a:solidFill>
                            <a:schemeClr val="accent5">
                              <a:lumMod val="50000"/>
                            </a:schemeClr>
                          </a:solidFill>
                          <a:effectLst/>
                          <a:latin typeface="+mn-lt"/>
                          <a:ea typeface="+mn-ea"/>
                          <a:cs typeface="+mn-cs"/>
                        </a:rPr>
                        <a:t>10-</a:t>
                      </a:r>
                      <a:r>
                        <a:rPr lang="it-IT" sz="600" b="0" dirty="0" smtClean="0">
                          <a:solidFill>
                            <a:schemeClr val="accent5">
                              <a:lumMod val="50000"/>
                            </a:schemeClr>
                          </a:solidFill>
                          <a:effectLst/>
                          <a:latin typeface="+mn-lt"/>
                        </a:rPr>
                        <a:t> C.T.P</a:t>
                      </a:r>
                      <a:r>
                        <a:rPr lang="it-IT" sz="600" b="0" dirty="0">
                          <a:solidFill>
                            <a:schemeClr val="accent5">
                              <a:lumMod val="50000"/>
                            </a:schemeClr>
                          </a:solidFill>
                          <a:effectLst/>
                          <a:latin typeface="+mn-lt"/>
                        </a:rPr>
                        <a:t>. </a:t>
                      </a:r>
                      <a:r>
                        <a:rPr lang="it-IT" sz="600" b="0" dirty="0" smtClean="0">
                          <a:solidFill>
                            <a:schemeClr val="accent5">
                              <a:lumMod val="50000"/>
                            </a:schemeClr>
                          </a:solidFill>
                          <a:effectLst/>
                          <a:latin typeface="+mn-lt"/>
                        </a:rPr>
                        <a:t>nell’Accertamento </a:t>
                      </a:r>
                      <a:r>
                        <a:rPr lang="it-IT" sz="600" b="0" dirty="0">
                          <a:solidFill>
                            <a:schemeClr val="accent5">
                              <a:lumMod val="50000"/>
                            </a:schemeClr>
                          </a:solidFill>
                          <a:effectLst/>
                          <a:latin typeface="+mn-lt"/>
                        </a:rPr>
                        <a:t>Tecnico Preventivo Ordinario </a:t>
                      </a:r>
                      <a:r>
                        <a:rPr lang="it-IT" sz="600" b="0" dirty="0" smtClean="0">
                          <a:solidFill>
                            <a:schemeClr val="accent5">
                              <a:lumMod val="50000"/>
                            </a:schemeClr>
                          </a:solidFill>
                          <a:effectLst/>
                          <a:latin typeface="+mn-lt"/>
                        </a:rPr>
                        <a:t>(</a:t>
                      </a:r>
                      <a:r>
                        <a:rPr lang="it-IT" sz="600" b="1" dirty="0" smtClean="0">
                          <a:solidFill>
                            <a:schemeClr val="accent5">
                              <a:lumMod val="50000"/>
                            </a:schemeClr>
                          </a:solidFill>
                          <a:effectLst/>
                          <a:latin typeface="+mn-lt"/>
                        </a:rPr>
                        <a:t>A.T.P.O</a:t>
                      </a:r>
                      <a:r>
                        <a:rPr lang="it-IT" sz="600" b="0" dirty="0" smtClean="0">
                          <a:solidFill>
                            <a:schemeClr val="accent5">
                              <a:lumMod val="50000"/>
                            </a:schemeClr>
                          </a:solidFill>
                          <a:effectLst/>
                          <a:latin typeface="+mn-lt"/>
                        </a:rPr>
                        <a:t>. </a:t>
                      </a:r>
                      <a:r>
                        <a:rPr lang="it-IT" sz="600" b="0" i="1" dirty="0" smtClean="0">
                          <a:solidFill>
                            <a:schemeClr val="accent5">
                              <a:lumMod val="50000"/>
                            </a:schemeClr>
                          </a:solidFill>
                          <a:effectLst/>
                          <a:latin typeface="+mn-lt"/>
                        </a:rPr>
                        <a:t>nelle </a:t>
                      </a:r>
                      <a:r>
                        <a:rPr lang="it-IT" sz="600" b="0" i="1" dirty="0">
                          <a:solidFill>
                            <a:schemeClr val="accent5">
                              <a:lumMod val="50000"/>
                            </a:schemeClr>
                          </a:solidFill>
                          <a:effectLst/>
                          <a:latin typeface="+mn-lt"/>
                        </a:rPr>
                        <a:t>controversie giudiziarie, ex art. 445 bis </a:t>
                      </a:r>
                      <a:r>
                        <a:rPr lang="it-IT" sz="600" b="0" i="1" dirty="0" err="1">
                          <a:solidFill>
                            <a:schemeClr val="accent5">
                              <a:lumMod val="50000"/>
                            </a:schemeClr>
                          </a:solidFill>
                          <a:effectLst/>
                          <a:latin typeface="+mn-lt"/>
                        </a:rPr>
                        <a:t>c.p.c.</a:t>
                      </a:r>
                      <a:r>
                        <a:rPr lang="it-IT" sz="600" b="0" i="1" dirty="0">
                          <a:solidFill>
                            <a:schemeClr val="accent5">
                              <a:lumMod val="50000"/>
                            </a:schemeClr>
                          </a:solidFill>
                          <a:effectLst/>
                          <a:latin typeface="+mn-lt"/>
                        </a:rPr>
                        <a:t>)</a:t>
                      </a:r>
                      <a:endParaRPr lang="it-IT" sz="600" b="0" i="1" dirty="0">
                        <a:solidFill>
                          <a:schemeClr val="accent5">
                            <a:lumMod val="50000"/>
                          </a:schemeClr>
                        </a:solidFill>
                        <a:effectLst/>
                        <a:latin typeface="+mn-lt"/>
                        <a:ea typeface="Calibri" panose="020F0502020204030204" pitchFamily="34" charset="0"/>
                        <a:cs typeface="Times New Roman" panose="02020603050405020304" pitchFamily="18" charset="0"/>
                      </a:endParaRPr>
                    </a:p>
                  </a:txBody>
                  <a:tcPr marL="51435" marR="51435" marT="0" marB="0" anchor="ctr">
                    <a:lnT w="12700" cap="flat" cmpd="sng" algn="ctr">
                      <a:solidFill>
                        <a:schemeClr val="bg1">
                          <a:lumMod val="50000"/>
                        </a:schemeClr>
                      </a:solidFill>
                      <a:prstDash val="solid"/>
                      <a:round/>
                      <a:headEnd type="none" w="med" len="med"/>
                      <a:tailEnd type="none" w="med" len="med"/>
                    </a:lnT>
                    <a:solidFill>
                      <a:srgbClr val="FCBC8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4"/>
                  </a:ext>
                </a:extLst>
              </a:tr>
            </a:tbl>
          </a:graphicData>
        </a:graphic>
      </p:graphicFrame>
      <p:sp>
        <p:nvSpPr>
          <p:cNvPr id="2" name="Titolo 1"/>
          <p:cNvSpPr>
            <a:spLocks noGrp="1"/>
          </p:cNvSpPr>
          <p:nvPr>
            <p:ph type="ctrTitle"/>
          </p:nvPr>
        </p:nvSpPr>
        <p:spPr>
          <a:xfrm>
            <a:off x="1794136" y="1146651"/>
            <a:ext cx="5461732" cy="244823"/>
          </a:xfrm>
        </p:spPr>
        <p:txBody>
          <a:bodyPr anchor="ctr">
            <a:noAutofit/>
          </a:bodyPr>
          <a:lstStyle/>
          <a:p>
            <a:r>
              <a:rPr lang="it-IT" sz="1350" dirty="0"/>
              <a:t>Conseguenze giuridiche delle attività nei </a:t>
            </a:r>
            <a:r>
              <a:rPr lang="it-IT" sz="1200" dirty="0"/>
              <a:t>C.M.L.</a:t>
            </a:r>
            <a:r>
              <a:rPr lang="it-IT" sz="1350" dirty="0"/>
              <a:t> INPS</a:t>
            </a:r>
          </a:p>
        </p:txBody>
      </p:sp>
      <p:sp>
        <p:nvSpPr>
          <p:cNvPr id="13" name="Fumetto 2 12"/>
          <p:cNvSpPr/>
          <p:nvPr/>
        </p:nvSpPr>
        <p:spPr>
          <a:xfrm>
            <a:off x="222163" y="4002718"/>
            <a:ext cx="1555123" cy="1012033"/>
          </a:xfrm>
          <a:prstGeom prst="wedgeRoundRectCallout">
            <a:avLst>
              <a:gd name="adj1" fmla="val 43343"/>
              <a:gd name="adj2" fmla="val -181549"/>
              <a:gd name="adj3" fmla="val 16667"/>
            </a:avLst>
          </a:prstGeom>
          <a:solidFill>
            <a:srgbClr val="EFF4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225"/>
              </a:spcAft>
            </a:pPr>
            <a:r>
              <a:rPr lang="it-IT" sz="1050" dirty="0">
                <a:solidFill>
                  <a:srgbClr val="FF0000"/>
                </a:solidFill>
                <a:latin typeface="Calibri" panose="020F0502020204030204"/>
              </a:rPr>
              <a:t>Fedeltà dei lavoratori ammalati nel </a:t>
            </a:r>
            <a:r>
              <a:rPr lang="it-IT" sz="1050" b="1" dirty="0">
                <a:solidFill>
                  <a:srgbClr val="FF0000"/>
                </a:solidFill>
                <a:latin typeface="Calibri" panose="020F0502020204030204"/>
              </a:rPr>
              <a:t>RAPPORTO </a:t>
            </a:r>
            <a:r>
              <a:rPr lang="it-IT" sz="1050" dirty="0">
                <a:solidFill>
                  <a:srgbClr val="FF0000"/>
                </a:solidFill>
                <a:latin typeface="Calibri" panose="020F0502020204030204"/>
              </a:rPr>
              <a:t>di</a:t>
            </a:r>
            <a:r>
              <a:rPr lang="it-IT" sz="1050" b="1" dirty="0">
                <a:solidFill>
                  <a:srgbClr val="FF0000"/>
                </a:solidFill>
                <a:latin typeface="Calibri" panose="020F0502020204030204"/>
              </a:rPr>
              <a:t> LAVORO</a:t>
            </a:r>
          </a:p>
          <a:p>
            <a:pPr algn="ctr" defTabSz="685800"/>
            <a:r>
              <a:rPr lang="it-IT" sz="900" dirty="0">
                <a:solidFill>
                  <a:srgbClr val="FF0000"/>
                </a:solidFill>
                <a:latin typeface="Calibri" panose="020F0502020204030204"/>
              </a:rPr>
              <a:t>(c.d. </a:t>
            </a:r>
            <a:r>
              <a:rPr lang="it-IT" sz="900" i="1" dirty="0">
                <a:solidFill>
                  <a:srgbClr val="FF0000"/>
                </a:solidFill>
                <a:latin typeface="Calibri" panose="020F0502020204030204"/>
              </a:rPr>
              <a:t>ASSENTEISMO</a:t>
            </a:r>
            <a:r>
              <a:rPr lang="it-IT" sz="900" dirty="0">
                <a:solidFill>
                  <a:srgbClr val="FF0000"/>
                </a:solidFill>
                <a:latin typeface="Calibri" panose="020F0502020204030204"/>
              </a:rPr>
              <a:t>)</a:t>
            </a:r>
          </a:p>
        </p:txBody>
      </p:sp>
      <p:sp>
        <p:nvSpPr>
          <p:cNvPr id="14" name="Fumetto 2 13"/>
          <p:cNvSpPr/>
          <p:nvPr/>
        </p:nvSpPr>
        <p:spPr>
          <a:xfrm>
            <a:off x="1260467" y="5136222"/>
            <a:ext cx="1067337" cy="502310"/>
          </a:xfrm>
          <a:prstGeom prst="wedgeRoundRectCallout">
            <a:avLst>
              <a:gd name="adj1" fmla="val 47530"/>
              <a:gd name="adj2" fmla="val -440424"/>
              <a:gd name="adj3" fmla="val 16667"/>
            </a:avLst>
          </a:prstGeom>
          <a:solidFill>
            <a:srgbClr val="FFFF9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b="1" dirty="0">
                <a:solidFill>
                  <a:srgbClr val="002060"/>
                </a:solidFill>
                <a:latin typeface="Calibri" panose="020F0502020204030204"/>
              </a:rPr>
              <a:t>SICUREZZA</a:t>
            </a:r>
          </a:p>
          <a:p>
            <a:pPr algn="ctr" defTabSz="685800"/>
            <a:r>
              <a:rPr lang="it-IT" sz="1050" dirty="0">
                <a:solidFill>
                  <a:srgbClr val="002060"/>
                </a:solidFill>
                <a:latin typeface="Calibri" panose="020F0502020204030204"/>
              </a:rPr>
              <a:t>dei lavoratori</a:t>
            </a:r>
          </a:p>
        </p:txBody>
      </p:sp>
      <p:sp>
        <p:nvSpPr>
          <p:cNvPr id="15" name="Fumetto 2 14"/>
          <p:cNvSpPr/>
          <p:nvPr/>
        </p:nvSpPr>
        <p:spPr>
          <a:xfrm>
            <a:off x="2279561" y="4109424"/>
            <a:ext cx="1275529" cy="905327"/>
          </a:xfrm>
          <a:prstGeom prst="wedgeRoundRectCallout">
            <a:avLst>
              <a:gd name="adj1" fmla="val 46182"/>
              <a:gd name="adj2" fmla="val -203227"/>
              <a:gd name="adj3" fmla="val 16667"/>
            </a:avLst>
          </a:prstGeom>
          <a:solidFill>
            <a:srgbClr val="FFCCCC"/>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dirty="0">
                <a:solidFill>
                  <a:prstClr val="black"/>
                </a:solidFill>
                <a:latin typeface="Calibri" panose="020F0502020204030204"/>
              </a:rPr>
              <a:t>Idoneità al </a:t>
            </a:r>
            <a:r>
              <a:rPr lang="it-IT" sz="1050" b="1" dirty="0">
                <a:solidFill>
                  <a:prstClr val="black"/>
                </a:solidFill>
                <a:latin typeface="Calibri" panose="020F0502020204030204"/>
              </a:rPr>
              <a:t>CAREGIVING</a:t>
            </a:r>
            <a:r>
              <a:rPr lang="it-IT" sz="1050" dirty="0">
                <a:solidFill>
                  <a:prstClr val="black"/>
                </a:solidFill>
                <a:latin typeface="Calibri" panose="020F0502020204030204"/>
              </a:rPr>
              <a:t> </a:t>
            </a:r>
          </a:p>
          <a:p>
            <a:pPr algn="ctr" defTabSz="685800"/>
            <a:r>
              <a:rPr lang="it-IT" sz="1050" dirty="0">
                <a:solidFill>
                  <a:prstClr val="black"/>
                </a:solidFill>
                <a:latin typeface="Calibri" panose="020F0502020204030204"/>
              </a:rPr>
              <a:t>dei cittadini (</a:t>
            </a:r>
            <a:r>
              <a:rPr lang="it-IT" sz="900" dirty="0">
                <a:solidFill>
                  <a:prstClr val="black"/>
                </a:solidFill>
                <a:latin typeface="Calibri" panose="020F0502020204030204"/>
              </a:rPr>
              <a:t>permessi lavoratori per legge 104/92</a:t>
            </a:r>
            <a:r>
              <a:rPr lang="it-IT" sz="1050" dirty="0">
                <a:solidFill>
                  <a:prstClr val="black"/>
                </a:solidFill>
                <a:latin typeface="Calibri" panose="020F0502020204030204"/>
              </a:rPr>
              <a:t>)</a:t>
            </a:r>
          </a:p>
        </p:txBody>
      </p:sp>
      <p:sp>
        <p:nvSpPr>
          <p:cNvPr id="16" name="Fumetto 2 15"/>
          <p:cNvSpPr/>
          <p:nvPr/>
        </p:nvSpPr>
        <p:spPr>
          <a:xfrm>
            <a:off x="3555089" y="5092478"/>
            <a:ext cx="1100624" cy="758555"/>
          </a:xfrm>
          <a:prstGeom prst="wedgeRoundRectCallout">
            <a:avLst>
              <a:gd name="adj1" fmla="val -25387"/>
              <a:gd name="adj2" fmla="val -288727"/>
              <a:gd name="adj3" fmla="val 16667"/>
            </a:avLst>
          </a:prstGeom>
          <a:solidFill>
            <a:srgbClr val="EFF4FF"/>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dirty="0">
                <a:solidFill>
                  <a:srgbClr val="C00000"/>
                </a:solidFill>
                <a:latin typeface="Calibri" panose="020F0502020204030204"/>
              </a:rPr>
              <a:t>segnalazioni sull’idoneità alla </a:t>
            </a:r>
            <a:r>
              <a:rPr lang="it-IT" sz="1050" b="1" dirty="0">
                <a:solidFill>
                  <a:srgbClr val="C00000"/>
                </a:solidFill>
                <a:latin typeface="Calibri" panose="020F0502020204030204"/>
              </a:rPr>
              <a:t>GUIDA</a:t>
            </a:r>
          </a:p>
          <a:p>
            <a:pPr algn="ctr" defTabSz="685800"/>
            <a:r>
              <a:rPr lang="it-IT" sz="1050" dirty="0">
                <a:solidFill>
                  <a:srgbClr val="C00000"/>
                </a:solidFill>
                <a:latin typeface="Calibri" panose="020F0502020204030204"/>
              </a:rPr>
              <a:t>dei veicoli</a:t>
            </a:r>
          </a:p>
        </p:txBody>
      </p:sp>
      <p:sp>
        <p:nvSpPr>
          <p:cNvPr id="17" name="Fumetto 2 16"/>
          <p:cNvSpPr/>
          <p:nvPr/>
        </p:nvSpPr>
        <p:spPr>
          <a:xfrm>
            <a:off x="4647147" y="3953472"/>
            <a:ext cx="1617388" cy="1240944"/>
          </a:xfrm>
          <a:prstGeom prst="wedgeRoundRectCallout">
            <a:avLst>
              <a:gd name="adj1" fmla="val -80682"/>
              <a:gd name="adj2" fmla="val -138316"/>
              <a:gd name="adj3" fmla="val 16667"/>
            </a:avLst>
          </a:prstGeom>
          <a:solidFill>
            <a:srgbClr val="E6D5F3"/>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dirty="0">
                <a:solidFill>
                  <a:srgbClr val="002060"/>
                </a:solidFill>
                <a:latin typeface="Calibri" panose="020F0502020204030204"/>
              </a:rPr>
              <a:t>Diritto  ad </a:t>
            </a:r>
            <a:r>
              <a:rPr lang="it-IT" sz="1050" b="1" dirty="0">
                <a:solidFill>
                  <a:srgbClr val="002060"/>
                </a:solidFill>
                <a:latin typeface="Calibri" panose="020F0502020204030204"/>
              </a:rPr>
              <a:t>AGEVOLAZIONI FISCALI</a:t>
            </a:r>
            <a:r>
              <a:rPr lang="it-IT" sz="1050" dirty="0">
                <a:solidFill>
                  <a:srgbClr val="002060"/>
                </a:solidFill>
                <a:latin typeface="Calibri" panose="020F0502020204030204"/>
              </a:rPr>
              <a:t> </a:t>
            </a:r>
            <a:r>
              <a:rPr lang="it-IT" sz="900" dirty="0">
                <a:solidFill>
                  <a:srgbClr val="002060"/>
                </a:solidFill>
                <a:latin typeface="Calibri" panose="020F0502020204030204"/>
              </a:rPr>
              <a:t>(rimozione delle barriere architettoniche, trasporto disabili, fornitura sussidi,..)</a:t>
            </a:r>
          </a:p>
          <a:p>
            <a:pPr algn="ctr" defTabSz="685800"/>
            <a:r>
              <a:rPr lang="it-IT" sz="900" dirty="0">
                <a:solidFill>
                  <a:srgbClr val="002060"/>
                </a:solidFill>
                <a:latin typeface="Calibri" panose="020F0502020204030204"/>
              </a:rPr>
              <a:t>&amp;  </a:t>
            </a:r>
            <a:r>
              <a:rPr lang="it-IT" sz="1050" dirty="0">
                <a:solidFill>
                  <a:srgbClr val="002060"/>
                </a:solidFill>
                <a:latin typeface="Calibri" panose="020F0502020204030204"/>
              </a:rPr>
              <a:t>a  sgravi</a:t>
            </a:r>
          </a:p>
          <a:p>
            <a:pPr algn="ctr" defTabSz="685800"/>
            <a:r>
              <a:rPr lang="it-IT" sz="1050" b="1" dirty="0">
                <a:solidFill>
                  <a:srgbClr val="002060"/>
                </a:solidFill>
                <a:latin typeface="Calibri" panose="020F0502020204030204"/>
              </a:rPr>
              <a:t>CONTRIBUTIVI</a:t>
            </a:r>
          </a:p>
        </p:txBody>
      </p:sp>
      <p:sp>
        <p:nvSpPr>
          <p:cNvPr id="20" name="Fumetto 2 19"/>
          <p:cNvSpPr/>
          <p:nvPr/>
        </p:nvSpPr>
        <p:spPr>
          <a:xfrm>
            <a:off x="7006000" y="1095317"/>
            <a:ext cx="1336328" cy="1210739"/>
          </a:xfrm>
          <a:prstGeom prst="wedgeRoundRectCallout">
            <a:avLst>
              <a:gd name="adj1" fmla="val -216326"/>
              <a:gd name="adj2" fmla="val 32636"/>
              <a:gd name="adj3" fmla="val 16667"/>
            </a:avLst>
          </a:prstGeom>
          <a:solidFill>
            <a:srgbClr val="EFF4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dirty="0">
                <a:solidFill>
                  <a:prstClr val="black"/>
                </a:solidFill>
                <a:latin typeface="Calibri" panose="020F0502020204030204"/>
              </a:rPr>
              <a:t>Liquidazione e revisione dei trattamenti </a:t>
            </a:r>
            <a:r>
              <a:rPr lang="it-IT" sz="1050" b="1" dirty="0">
                <a:solidFill>
                  <a:prstClr val="black"/>
                </a:solidFill>
                <a:latin typeface="Calibri" panose="020F0502020204030204"/>
              </a:rPr>
              <a:t>PENSIONISTICI</a:t>
            </a:r>
            <a:r>
              <a:rPr lang="it-IT" sz="1050" dirty="0">
                <a:solidFill>
                  <a:prstClr val="black"/>
                </a:solidFill>
                <a:latin typeface="Calibri" panose="020F0502020204030204"/>
              </a:rPr>
              <a:t> </a:t>
            </a:r>
          </a:p>
          <a:p>
            <a:pPr algn="ctr" defTabSz="685800"/>
            <a:r>
              <a:rPr lang="it-IT" sz="1050" dirty="0">
                <a:solidFill>
                  <a:prstClr val="black"/>
                </a:solidFill>
                <a:latin typeface="Calibri" panose="020F0502020204030204"/>
              </a:rPr>
              <a:t>per invalidità permanente</a:t>
            </a:r>
            <a:endParaRPr lang="it-IT" sz="1050" b="1" dirty="0">
              <a:solidFill>
                <a:prstClr val="black"/>
              </a:solidFill>
              <a:latin typeface="Calibri" panose="020F0502020204030204"/>
            </a:endParaRPr>
          </a:p>
        </p:txBody>
      </p:sp>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1865">
            <a:off x="6791703" y="3258242"/>
            <a:ext cx="2241783" cy="1176297"/>
          </a:xfrm>
          <a:prstGeom prst="rect">
            <a:avLst/>
          </a:prstGeom>
          <a:effectLst/>
        </p:spPr>
      </p:pic>
      <p:sp>
        <p:nvSpPr>
          <p:cNvPr id="18" name="Fumetto 2 17"/>
          <p:cNvSpPr/>
          <p:nvPr/>
        </p:nvSpPr>
        <p:spPr>
          <a:xfrm rot="183901">
            <a:off x="6432565" y="4417286"/>
            <a:ext cx="2248043" cy="970614"/>
          </a:xfrm>
          <a:prstGeom prst="wedgeRoundRectCallout">
            <a:avLst>
              <a:gd name="adj1" fmla="val -104581"/>
              <a:gd name="adj2" fmla="val -160025"/>
              <a:gd name="adj3" fmla="val 16667"/>
            </a:avLst>
          </a:prstGeom>
          <a:solidFill>
            <a:schemeClr val="accent6">
              <a:lumMod val="40000"/>
              <a:lumOff val="6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dirty="0">
                <a:solidFill>
                  <a:prstClr val="black"/>
                </a:solidFill>
                <a:latin typeface="Calibri" panose="020F0502020204030204"/>
              </a:rPr>
              <a:t>Certificazione propedeutica ad </a:t>
            </a:r>
            <a:r>
              <a:rPr lang="it-IT" sz="1050" i="1" dirty="0">
                <a:solidFill>
                  <a:prstClr val="black"/>
                </a:solidFill>
                <a:latin typeface="Calibri" panose="020F0502020204030204"/>
              </a:rPr>
              <a:t>INTEGRAZIONE </a:t>
            </a:r>
            <a:r>
              <a:rPr lang="it-IT" sz="900" i="1" dirty="0">
                <a:solidFill>
                  <a:prstClr val="black"/>
                </a:solidFill>
                <a:latin typeface="Calibri" panose="020F0502020204030204"/>
              </a:rPr>
              <a:t>&amp;</a:t>
            </a:r>
            <a:r>
              <a:rPr lang="it-IT" sz="1050" i="1" dirty="0">
                <a:solidFill>
                  <a:prstClr val="black"/>
                </a:solidFill>
                <a:latin typeface="Calibri" panose="020F0502020204030204"/>
              </a:rPr>
              <a:t> INCLUSIONE</a:t>
            </a:r>
          </a:p>
          <a:p>
            <a:pPr algn="ctr" defTabSz="685800"/>
            <a:r>
              <a:rPr lang="it-IT" sz="1050" b="1" dirty="0">
                <a:solidFill>
                  <a:prstClr val="black"/>
                </a:solidFill>
                <a:latin typeface="Calibri" panose="020F0502020204030204"/>
              </a:rPr>
              <a:t> SCOLASTICA</a:t>
            </a:r>
            <a:r>
              <a:rPr lang="it-IT" sz="1050" dirty="0">
                <a:solidFill>
                  <a:prstClr val="black"/>
                </a:solidFill>
                <a:latin typeface="Calibri" panose="020F0502020204030204"/>
              </a:rPr>
              <a:t> </a:t>
            </a:r>
          </a:p>
          <a:p>
            <a:pPr algn="ctr" defTabSz="685800"/>
            <a:r>
              <a:rPr lang="it-IT" sz="900" dirty="0">
                <a:solidFill>
                  <a:prstClr val="black"/>
                </a:solidFill>
                <a:latin typeface="Calibri" panose="020F0502020204030204"/>
              </a:rPr>
              <a:t>(reclutamento insegnanti di sostegno</a:t>
            </a:r>
            <a:r>
              <a:rPr lang="it-IT" sz="1050" dirty="0">
                <a:solidFill>
                  <a:prstClr val="black"/>
                </a:solidFill>
                <a:latin typeface="Calibri" panose="020F0502020204030204"/>
              </a:rPr>
              <a:t>)</a:t>
            </a:r>
            <a:endParaRPr lang="it-IT" sz="1050" b="1" dirty="0">
              <a:solidFill>
                <a:prstClr val="black"/>
              </a:solidFill>
              <a:latin typeface="Calibri" panose="020F0502020204030204"/>
            </a:endParaRPr>
          </a:p>
        </p:txBody>
      </p:sp>
      <p:sp>
        <p:nvSpPr>
          <p:cNvPr id="19" name="Fumetto 2 18"/>
          <p:cNvSpPr/>
          <p:nvPr/>
        </p:nvSpPr>
        <p:spPr>
          <a:xfrm rot="21037815">
            <a:off x="6667491" y="2579383"/>
            <a:ext cx="1352282" cy="536969"/>
          </a:xfrm>
          <a:prstGeom prst="wedgeRoundRectCallout">
            <a:avLst>
              <a:gd name="adj1" fmla="val -120294"/>
              <a:gd name="adj2" fmla="val -137523"/>
              <a:gd name="adj3" fmla="val 16667"/>
            </a:avLst>
          </a:prstGeom>
          <a:solidFill>
            <a:schemeClr val="tx1">
              <a:lumMod val="65000"/>
              <a:lumOff val="35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it-IT" sz="1050" dirty="0">
                <a:solidFill>
                  <a:prstClr val="white"/>
                </a:solidFill>
                <a:latin typeface="Calibri" panose="020F0502020204030204"/>
              </a:rPr>
              <a:t>Accesso all’assi- </a:t>
            </a:r>
            <a:r>
              <a:rPr lang="it-IT" sz="1050" dirty="0" err="1">
                <a:solidFill>
                  <a:prstClr val="white"/>
                </a:solidFill>
                <a:latin typeface="Calibri" panose="020F0502020204030204"/>
              </a:rPr>
              <a:t>stenza</a:t>
            </a:r>
            <a:r>
              <a:rPr lang="it-IT" sz="1050" dirty="0">
                <a:solidFill>
                  <a:prstClr val="white"/>
                </a:solidFill>
                <a:latin typeface="Calibri" panose="020F0502020204030204"/>
              </a:rPr>
              <a:t> </a:t>
            </a:r>
            <a:r>
              <a:rPr lang="it-IT" sz="1050" b="1" dirty="0">
                <a:solidFill>
                  <a:prstClr val="white"/>
                </a:solidFill>
                <a:latin typeface="Calibri" panose="020F0502020204030204"/>
              </a:rPr>
              <a:t>PROTESICA</a:t>
            </a:r>
          </a:p>
        </p:txBody>
      </p:sp>
    </p:spTree>
    <p:extLst>
      <p:ext uri="{BB962C8B-B14F-4D97-AF65-F5344CB8AC3E}">
        <p14:creationId xmlns:p14="http://schemas.microsoft.com/office/powerpoint/2010/main" val="358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egnaposto numero diapositiva 5"/>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FD758366-16DA-4461-ACDB-1FA6F126AF39}" type="slidenum">
              <a:rPr lang="it-IT" altLang="it-IT" sz="1050" kern="0">
                <a:solidFill>
                  <a:srgbClr val="333399"/>
                </a:solidFill>
              </a:rPr>
              <a:pPr defTabSz="685800">
                <a:spcBef>
                  <a:spcPct val="0"/>
                </a:spcBef>
                <a:buNone/>
              </a:pPr>
              <a:t>40</a:t>
            </a:fld>
            <a:endParaRPr lang="it-IT" altLang="it-IT" sz="1050" kern="0">
              <a:solidFill>
                <a:srgbClr val="333399"/>
              </a:solidFill>
            </a:endParaRPr>
          </a:p>
        </p:txBody>
      </p:sp>
      <p:sp>
        <p:nvSpPr>
          <p:cNvPr id="294916" name="Rectangle 3"/>
          <p:cNvSpPr>
            <a:spLocks noGrp="1" noChangeArrowheads="1"/>
          </p:cNvSpPr>
          <p:nvPr>
            <p:ph idx="1"/>
          </p:nvPr>
        </p:nvSpPr>
        <p:spPr>
          <a:xfrm>
            <a:off x="685800" y="1052232"/>
            <a:ext cx="6972300" cy="4262718"/>
          </a:xfrm>
        </p:spPr>
        <p:txBody>
          <a:bodyPr/>
          <a:lstStyle/>
          <a:p>
            <a:pPr marL="0" indent="0" algn="just">
              <a:lnSpc>
                <a:spcPct val="110000"/>
              </a:lnSpc>
              <a:buClr>
                <a:srgbClr val="0000CC"/>
              </a:buClr>
              <a:buNone/>
            </a:pPr>
            <a:r>
              <a:rPr lang="it-IT" altLang="it-IT" sz="1800" b="1" dirty="0">
                <a:solidFill>
                  <a:srgbClr val="000099"/>
                </a:solidFill>
                <a:latin typeface="Verdana" panose="020B0604030504040204" pitchFamily="34" charset="0"/>
                <a:ea typeface="Verdana" panose="020B0604030504040204" pitchFamily="34" charset="0"/>
                <a:cs typeface="Verdana" panose="020B0604030504040204" pitchFamily="34" charset="0"/>
              </a:rPr>
              <a:t>7 milioni e mezzo </a:t>
            </a:r>
            <a:r>
              <a:rPr lang="it-IT" altLang="it-IT" sz="1800" dirty="0">
                <a:solidFill>
                  <a:srgbClr val="000099"/>
                </a:solidFill>
                <a:latin typeface="Verdana" panose="020B0604030504040204" pitchFamily="34" charset="0"/>
                <a:ea typeface="Verdana" panose="020B0604030504040204" pitchFamily="34" charset="0"/>
                <a:cs typeface="Verdana" panose="020B0604030504040204" pitchFamily="34" charset="0"/>
              </a:rPr>
              <a:t>di prestazioni sanitarie erogate dall’INAIL per l’anno 2014 di cui </a:t>
            </a:r>
          </a:p>
          <a:p>
            <a:pPr marL="0" indent="0" algn="just">
              <a:lnSpc>
                <a:spcPct val="110000"/>
              </a:lnSpc>
              <a:buClr>
                <a:srgbClr val="0000CC"/>
              </a:buClr>
              <a:buNone/>
            </a:pPr>
            <a:r>
              <a:rPr lang="it-IT" altLang="it-IT" sz="1800" dirty="0">
                <a:solidFill>
                  <a:srgbClr val="000099"/>
                </a:solidFill>
                <a:latin typeface="Verdana" panose="020B0604030504040204" pitchFamily="34" charset="0"/>
                <a:ea typeface="Verdana" panose="020B0604030504040204" pitchFamily="34" charset="0"/>
                <a:cs typeface="Verdana" panose="020B0604030504040204" pitchFamily="34" charset="0"/>
              </a:rPr>
              <a:t> </a:t>
            </a:r>
          </a:p>
          <a:p>
            <a:pPr marL="0" indent="0" algn="just">
              <a:lnSpc>
                <a:spcPct val="110000"/>
              </a:lnSpc>
              <a:buClr>
                <a:srgbClr val="0000CC"/>
              </a:buClr>
              <a:buNone/>
            </a:pPr>
            <a:endParaRPr lang="it-IT" altLang="it-IT" sz="18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ctr">
              <a:lnSpc>
                <a:spcPct val="110000"/>
              </a:lnSpc>
              <a:buClr>
                <a:srgbClr val="0000CC"/>
              </a:buClr>
              <a:buNone/>
            </a:pPr>
            <a:endParaRPr lang="it-IT" altLang="it-IT" sz="18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indent="0" algn="ctr">
              <a:lnSpc>
                <a:spcPct val="110000"/>
              </a:lnSpc>
              <a:buClr>
                <a:srgbClr val="0000CC"/>
              </a:buClr>
              <a:buNone/>
            </a:pPr>
            <a:endParaRPr lang="it-IT" altLang="it-IT" sz="1800" b="1" dirty="0">
              <a:solidFill>
                <a:srgbClr val="33CC33"/>
              </a:solidFill>
              <a:latin typeface="Verdana" panose="020B0604030504040204" pitchFamily="34" charset="0"/>
            </a:endParaRPr>
          </a:p>
        </p:txBody>
      </p:sp>
      <p:graphicFrame>
        <p:nvGraphicFramePr>
          <p:cNvPr id="3" name="Tabella 2"/>
          <p:cNvGraphicFramePr>
            <a:graphicFrameLocks noGrp="1"/>
          </p:cNvGraphicFramePr>
          <p:nvPr>
            <p:extLst/>
          </p:nvPr>
        </p:nvGraphicFramePr>
        <p:xfrm>
          <a:off x="1543050" y="2121274"/>
          <a:ext cx="6498291" cy="3242493"/>
        </p:xfrm>
        <a:graphic>
          <a:graphicData uri="http://schemas.openxmlformats.org/drawingml/2006/table">
            <a:tbl>
              <a:tblPr firstRow="1" bandRow="1">
                <a:tableStyleId>{5C22544A-7EE6-4342-B048-85BDC9FD1C3A}</a:tableStyleId>
              </a:tblPr>
              <a:tblGrid>
                <a:gridCol w="4266555">
                  <a:extLst>
                    <a:ext uri="{9D8B030D-6E8A-4147-A177-3AD203B41FA5}">
                      <a16:colId xmlns:a16="http://schemas.microsoft.com/office/drawing/2014/main" val="20000"/>
                    </a:ext>
                  </a:extLst>
                </a:gridCol>
                <a:gridCol w="2231736">
                  <a:extLst>
                    <a:ext uri="{9D8B030D-6E8A-4147-A177-3AD203B41FA5}">
                      <a16:colId xmlns:a16="http://schemas.microsoft.com/office/drawing/2014/main" val="20001"/>
                    </a:ext>
                  </a:extLst>
                </a:gridCol>
              </a:tblGrid>
              <a:tr h="462571">
                <a:tc>
                  <a:txBody>
                    <a:bodyPr/>
                    <a:lstStyle/>
                    <a:p>
                      <a:pPr marL="0" indent="0">
                        <a:buFont typeface="Wingdings" panose="05000000000000000000" pitchFamily="2" charset="2"/>
                        <a:buNone/>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Prime cure</a:t>
                      </a:r>
                      <a:endParaRPr lang="it-IT" sz="1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5" marB="34295"/>
                </a:tc>
                <a:tc>
                  <a:txBody>
                    <a:bodyPr/>
                    <a:lstStyle/>
                    <a:p>
                      <a:pPr algn="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703.977</a:t>
                      </a:r>
                      <a:endParaRPr lang="it-IT" sz="1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5" marB="34295"/>
                </a:tc>
                <a:extLst>
                  <a:ext uri="{0D108BD9-81ED-4DB2-BD59-A6C34878D82A}">
                    <a16:rowId xmlns:a16="http://schemas.microsoft.com/office/drawing/2014/main" val="10000"/>
                  </a:ext>
                </a:extLst>
              </a:tr>
              <a:tr h="475787">
                <a:tc>
                  <a:txBody>
                    <a:bodyPr/>
                    <a:lstStyle/>
                    <a:p>
                      <a:pPr marL="0" indent="0">
                        <a:buFont typeface="Wingdings" panose="05000000000000000000" pitchFamily="2" charset="2"/>
                        <a:buNone/>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Visite fisiatriche</a:t>
                      </a:r>
                      <a:endParaRPr lang="it-IT" sz="1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5" marB="34295"/>
                </a:tc>
                <a:tc>
                  <a:txBody>
                    <a:bodyPr/>
                    <a:lstStyle/>
                    <a:p>
                      <a:pPr algn="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8.273</a:t>
                      </a:r>
                      <a:endParaRPr lang="it-IT" sz="1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5" marB="34295"/>
                </a:tc>
                <a:extLst>
                  <a:ext uri="{0D108BD9-81ED-4DB2-BD59-A6C34878D82A}">
                    <a16:rowId xmlns:a16="http://schemas.microsoft.com/office/drawing/2014/main" val="10001"/>
                  </a:ext>
                </a:extLst>
              </a:tr>
              <a:tr h="2304135">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Prestazioni riabilitative</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it-IT" sz="9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it-IT" sz="1400" b="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endPar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131 ambulatori prime cure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285750" marR="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11 ambulatori FKT</a:t>
                      </a:r>
                    </a:p>
                    <a:p>
                      <a:pPr marL="285750" marR="0" indent="-285750" algn="l" defTabSz="914400" rtl="0" eaLnBrk="1" fontAlgn="auto" latinLnBrk="0" hangingPunct="1">
                        <a:lnSpc>
                          <a:spcPct val="100000"/>
                        </a:lnSpc>
                        <a:spcBef>
                          <a:spcPts val="1200"/>
                        </a:spcBef>
                        <a:spcAft>
                          <a:spcPts val="600"/>
                        </a:spcAft>
                        <a:buClrTx/>
                        <a:buSzTx/>
                        <a:buFont typeface="Wingdings" panose="05000000000000000000" pitchFamily="2" charset="2"/>
                        <a:buChar char="Ø"/>
                        <a:tabLst/>
                        <a:defRPr/>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5 punti assistenza</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(Bari, Napoli, Roma, Milano, Venezia)</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5" marB="34295"/>
                </a:tc>
                <a:tc>
                  <a:txBody>
                    <a:bodyPr/>
                    <a:lstStyle/>
                    <a:p>
                      <a:pPr algn="r"/>
                      <a:r>
                        <a:rPr lang="it-IT" sz="14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108.017 circa</a:t>
                      </a:r>
                      <a:endParaRPr lang="it-IT" sz="1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5" marB="34295"/>
                </a:tc>
                <a:extLst>
                  <a:ext uri="{0D108BD9-81ED-4DB2-BD59-A6C34878D82A}">
                    <a16:rowId xmlns:a16="http://schemas.microsoft.com/office/drawing/2014/main" val="10002"/>
                  </a:ext>
                </a:extLst>
              </a:tr>
            </a:tbl>
          </a:graphicData>
        </a:graphic>
      </p:graphicFrame>
      <p:sp>
        <p:nvSpPr>
          <p:cNvPr id="7" name="Rettangolo 6"/>
          <p:cNvSpPr/>
          <p:nvPr/>
        </p:nvSpPr>
        <p:spPr>
          <a:xfrm>
            <a:off x="2013785" y="875579"/>
            <a:ext cx="353013" cy="323165"/>
          </a:xfrm>
          <a:prstGeom prst="rect">
            <a:avLst/>
          </a:prstGeom>
          <a:noFill/>
        </p:spPr>
        <p:txBody>
          <a:bodyPr>
            <a:spAutoFit/>
          </a:bodyPr>
          <a:lstStyle/>
          <a:p>
            <a:pPr algn="ctr" defTabSz="685800">
              <a:defRPr/>
            </a:pPr>
            <a:r>
              <a:rPr lang="it-IT" sz="1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Helvetica"/>
                <a:sym typeface="Helvetica"/>
              </a:rPr>
              <a:t>S</a:t>
            </a:r>
          </a:p>
        </p:txBody>
      </p:sp>
      <p:sp>
        <p:nvSpPr>
          <p:cNvPr id="294932" name="CasellaDiTesto 1"/>
          <p:cNvSpPr txBox="1">
            <a:spLocks noChangeArrowheads="1"/>
          </p:cNvSpPr>
          <p:nvPr/>
        </p:nvSpPr>
        <p:spPr bwMode="auto">
          <a:xfrm>
            <a:off x="5627595" y="4211246"/>
            <a:ext cx="2228850" cy="438582"/>
          </a:xfrm>
          <a:prstGeom prst="rect">
            <a:avLst/>
          </a:prstGeom>
          <a:noFill/>
          <a:ln w="9525">
            <a:solidFill>
              <a:srgbClr val="000099"/>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r>
              <a:rPr lang="it-IT" altLang="it-IT" sz="750" kern="0" dirty="0">
                <a:solidFill>
                  <a:srgbClr val="000000"/>
                </a:solidFill>
                <a:cs typeface="Helvetica"/>
                <a:sym typeface="Helvetica"/>
              </a:rPr>
              <a:t>+  </a:t>
            </a:r>
            <a:r>
              <a:rPr lang="it-IT" altLang="it-IT" sz="750" b="1" kern="0" dirty="0">
                <a:solidFill>
                  <a:srgbClr val="000099"/>
                </a:solidFill>
                <a:cs typeface="Helvetica"/>
                <a:sym typeface="Helvetica"/>
              </a:rPr>
              <a:t>Centro Protesi Vigorso di Budrio</a:t>
            </a:r>
          </a:p>
          <a:p>
            <a:pPr defTabSz="685800">
              <a:spcBef>
                <a:spcPct val="0"/>
              </a:spcBef>
              <a:buNone/>
            </a:pPr>
            <a:r>
              <a:rPr lang="it-IT" altLang="it-IT" sz="750" b="1" kern="0" dirty="0">
                <a:solidFill>
                  <a:srgbClr val="000099"/>
                </a:solidFill>
                <a:cs typeface="Helvetica"/>
                <a:sym typeface="Helvetica"/>
              </a:rPr>
              <a:t>    Centro Riabilitazione Motoria di   Volterra</a:t>
            </a:r>
          </a:p>
          <a:p>
            <a:pPr defTabSz="685800">
              <a:spcBef>
                <a:spcPct val="0"/>
              </a:spcBef>
              <a:buNone/>
            </a:pPr>
            <a:r>
              <a:rPr lang="it-IT" altLang="it-IT" sz="750" b="1" kern="0" dirty="0">
                <a:solidFill>
                  <a:srgbClr val="000099"/>
                </a:solidFill>
                <a:cs typeface="Helvetica"/>
                <a:sym typeface="Helvetica"/>
              </a:rPr>
              <a:t>     C.T.O. di Roma</a:t>
            </a:r>
            <a:r>
              <a:rPr lang="it-IT" altLang="it-IT" sz="750" kern="0" dirty="0">
                <a:solidFill>
                  <a:srgbClr val="000000"/>
                </a:solidFill>
                <a:cs typeface="Helvetica"/>
                <a:sym typeface="Helvetica"/>
              </a:rPr>
              <a:t> </a:t>
            </a:r>
          </a:p>
        </p:txBody>
      </p:sp>
      <p:cxnSp>
        <p:nvCxnSpPr>
          <p:cNvPr id="5" name="Connettore 2 4"/>
          <p:cNvCxnSpPr/>
          <p:nvPr/>
        </p:nvCxnSpPr>
        <p:spPr>
          <a:xfrm>
            <a:off x="3657600" y="4400550"/>
            <a:ext cx="1085850" cy="1905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68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egnaposto numero diapositiva 1"/>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27DC48D2-B4BB-4390-B406-C1DF19C3BFEB}" type="slidenum">
              <a:rPr lang="it-IT" altLang="it-IT" sz="1050" kern="0">
                <a:solidFill>
                  <a:srgbClr val="333399"/>
                </a:solidFill>
              </a:rPr>
              <a:pPr defTabSz="685800">
                <a:spcBef>
                  <a:spcPct val="0"/>
                </a:spcBef>
                <a:buNone/>
              </a:pPr>
              <a:t>41</a:t>
            </a:fld>
            <a:endParaRPr lang="it-IT" altLang="it-IT" sz="1050" kern="0">
              <a:solidFill>
                <a:srgbClr val="333399"/>
              </a:solidFill>
            </a:endParaRPr>
          </a:p>
        </p:txBody>
      </p:sp>
      <p:graphicFrame>
        <p:nvGraphicFramePr>
          <p:cNvPr id="3" name="Tabella 2"/>
          <p:cNvGraphicFramePr>
            <a:graphicFrameLocks noGrp="1"/>
          </p:cNvGraphicFramePr>
          <p:nvPr>
            <p:extLst/>
          </p:nvPr>
        </p:nvGraphicFramePr>
        <p:xfrm>
          <a:off x="1021977" y="1664074"/>
          <a:ext cx="7321925" cy="3829592"/>
        </p:xfrm>
        <a:graphic>
          <a:graphicData uri="http://schemas.openxmlformats.org/drawingml/2006/table">
            <a:tbl>
              <a:tblPr firstRow="1" bandRow="1">
                <a:tableStyleId>{5C22544A-7EE6-4342-B048-85BDC9FD1C3A}</a:tableStyleId>
              </a:tblPr>
              <a:tblGrid>
                <a:gridCol w="915241">
                  <a:extLst>
                    <a:ext uri="{9D8B030D-6E8A-4147-A177-3AD203B41FA5}">
                      <a16:colId xmlns:a16="http://schemas.microsoft.com/office/drawing/2014/main" val="20000"/>
                    </a:ext>
                  </a:extLst>
                </a:gridCol>
                <a:gridCol w="2440641">
                  <a:extLst>
                    <a:ext uri="{9D8B030D-6E8A-4147-A177-3AD203B41FA5}">
                      <a16:colId xmlns:a16="http://schemas.microsoft.com/office/drawing/2014/main" val="20001"/>
                    </a:ext>
                  </a:extLst>
                </a:gridCol>
                <a:gridCol w="1220321">
                  <a:extLst>
                    <a:ext uri="{9D8B030D-6E8A-4147-A177-3AD203B41FA5}">
                      <a16:colId xmlns:a16="http://schemas.microsoft.com/office/drawing/2014/main" val="20002"/>
                    </a:ext>
                  </a:extLst>
                </a:gridCol>
                <a:gridCol w="2745722">
                  <a:extLst>
                    <a:ext uri="{9D8B030D-6E8A-4147-A177-3AD203B41FA5}">
                      <a16:colId xmlns:a16="http://schemas.microsoft.com/office/drawing/2014/main" val="20003"/>
                    </a:ext>
                  </a:extLst>
                </a:gridCol>
              </a:tblGrid>
              <a:tr h="388620">
                <a:tc gridSpan="2">
                  <a:txBody>
                    <a:bodyPr/>
                    <a:lstStyle/>
                    <a:p>
                      <a:pPr algn="ctr"/>
                      <a:r>
                        <a:rPr lang="it-IT" sz="2100" b="0" cap="all" baseline="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Uguaglianza</a:t>
                      </a:r>
                      <a:endParaRPr lang="it-IT" sz="2100" b="0" cap="all" baseline="0" dirty="0">
                        <a:solidFill>
                          <a:srgbClr val="FFFF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solidFill>
                      <a:schemeClr val="accent1">
                        <a:lumMod val="75000"/>
                      </a:schemeClr>
                    </a:solidFill>
                  </a:tcPr>
                </a:tc>
                <a:tc hMerge="1">
                  <a:txBody>
                    <a:bodyPr/>
                    <a:lstStyle/>
                    <a:p>
                      <a:endParaRPr lang="it-IT" dirty="0"/>
                    </a:p>
                  </a:txBody>
                  <a:tcPr/>
                </a:tc>
                <a:tc gridSpan="2">
                  <a:txBody>
                    <a:bodyPr/>
                    <a:lstStyle/>
                    <a:p>
                      <a:pPr algn="ctr"/>
                      <a:r>
                        <a:rPr lang="it-IT" sz="2100" b="0" cap="all" baseline="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autonomia</a:t>
                      </a:r>
                      <a:endParaRPr lang="it-IT" sz="2100" b="0" cap="all" baseline="0" dirty="0">
                        <a:solidFill>
                          <a:srgbClr val="FFFF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solidFill>
                      <a:schemeClr val="accent1">
                        <a:lumMod val="75000"/>
                      </a:schemeClr>
                    </a:solidFill>
                  </a:tcPr>
                </a:tc>
                <a:tc hMerge="1">
                  <a:txBody>
                    <a:bodyPr/>
                    <a:lstStyle/>
                    <a:p>
                      <a:endParaRPr lang="it-IT" dirty="0"/>
                    </a:p>
                  </a:txBody>
                  <a:tcPr/>
                </a:tc>
                <a:extLst>
                  <a:ext uri="{0D108BD9-81ED-4DB2-BD59-A6C34878D82A}">
                    <a16:rowId xmlns:a16="http://schemas.microsoft.com/office/drawing/2014/main" val="10000"/>
                  </a:ext>
                </a:extLst>
              </a:tr>
              <a:tr h="3440972">
                <a:tc>
                  <a:txBody>
                    <a:bodyPr/>
                    <a:lstStyle/>
                    <a:p>
                      <a:pPr marL="0" indent="0" algn="l"/>
                      <a:r>
                        <a:rPr lang="it-IT" sz="18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Stato</a:t>
                      </a:r>
                      <a:r>
                        <a:rPr lang="it-IT" sz="1800" b="1" baseline="0" dirty="0" smtClean="0">
                          <a:solidFill>
                            <a:schemeClr val="tx1"/>
                          </a:solidFill>
                        </a:rPr>
                        <a:t> </a:t>
                      </a:r>
                      <a:endParaRPr lang="it-IT" sz="1800" b="1" baseline="0" dirty="0">
                        <a:solidFill>
                          <a:schemeClr val="tx1"/>
                        </a:solidFill>
                      </a:endParaRPr>
                    </a:p>
                  </a:txBody>
                  <a:tcPr marL="68580" marR="68580" marT="34290" marB="34290" anchor="ctr">
                    <a:solidFill>
                      <a:schemeClr val="accent1">
                        <a:lumMod val="75000"/>
                      </a:schemeClr>
                    </a:solidFill>
                  </a:tcPr>
                </a:tc>
                <a:tc>
                  <a:txBody>
                    <a:bodyPr/>
                    <a:lstStyle/>
                    <a:p>
                      <a:endParaRPr lang="it-IT" sz="600" baseline="0" dirty="0" smtClean="0">
                        <a:solidFill>
                          <a:srgbClr val="000099"/>
                        </a:solidFill>
                      </a:endParaRPr>
                    </a:p>
                    <a:p>
                      <a:pPr algn="ctr"/>
                      <a:r>
                        <a:rPr lang="it-IT" sz="18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LEA </a:t>
                      </a:r>
                      <a:endParaRPr lang="it-IT" sz="14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l"/>
                      <a:endParaRPr lang="it-IT" sz="14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lgn="l"/>
                      <a:r>
                        <a:rPr lang="it-IT" sz="21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Le prestazioni e i servizi inclusi nei LEA rappresentano il livello essenziale garantito a tutti i cittadini </a:t>
                      </a:r>
                      <a:endParaRPr lang="it-IT" sz="9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endParaRPr lang="it-IT" sz="600" baseline="0" dirty="0">
                        <a:solidFill>
                          <a:srgbClr val="000099"/>
                        </a:solidFill>
                      </a:endParaRPr>
                    </a:p>
                  </a:txBody>
                  <a:tcPr marL="68580" marR="68580" marT="34290" marB="34290"/>
                </a:tc>
                <a:tc>
                  <a:txBody>
                    <a:bodyPr/>
                    <a:lstStyle/>
                    <a:p>
                      <a:pPr algn="ctr"/>
                      <a:endParaRPr lang="it-IT" sz="600" baseline="0" dirty="0" smtClean="0">
                        <a:solidFill>
                          <a:srgbClr val="000099"/>
                        </a:solidFill>
                      </a:endParaRPr>
                    </a:p>
                    <a:p>
                      <a:pPr algn="ctr"/>
                      <a:endParaRPr lang="it-IT" sz="600" b="1" baseline="0" dirty="0" smtClean="0">
                        <a:solidFill>
                          <a:srgbClr val="000099"/>
                        </a:solidFill>
                      </a:endParaRPr>
                    </a:p>
                    <a:p>
                      <a:pPr algn="ctr"/>
                      <a:endParaRPr lang="it-IT" sz="600" b="1" baseline="0" dirty="0" smtClean="0">
                        <a:solidFill>
                          <a:srgbClr val="000099"/>
                        </a:solidFill>
                      </a:endParaRPr>
                    </a:p>
                    <a:p>
                      <a:pPr algn="ctr"/>
                      <a:endParaRPr lang="it-IT" sz="600" b="1" baseline="0" dirty="0" smtClean="0">
                        <a:solidFill>
                          <a:srgbClr val="000099"/>
                        </a:solidFill>
                      </a:endParaRPr>
                    </a:p>
                    <a:p>
                      <a:pPr algn="ctr"/>
                      <a:endParaRPr lang="it-IT" sz="600" b="1" baseline="0" dirty="0" smtClean="0">
                        <a:solidFill>
                          <a:srgbClr val="000099"/>
                        </a:solidFill>
                      </a:endParaRPr>
                    </a:p>
                    <a:p>
                      <a:pPr algn="ctr"/>
                      <a:endParaRPr lang="it-IT" sz="1100" b="1" baseline="0" dirty="0" smtClean="0">
                        <a:solidFill>
                          <a:srgbClr val="000099"/>
                        </a:solidFill>
                      </a:endParaRPr>
                    </a:p>
                    <a:p>
                      <a:pPr algn="ctr"/>
                      <a:endParaRPr lang="it-IT" sz="600" b="1" baseline="0" dirty="0" smtClean="0">
                        <a:solidFill>
                          <a:srgbClr val="000099"/>
                        </a:solidFill>
                      </a:endParaRPr>
                    </a:p>
                    <a:p>
                      <a:pPr algn="ctr"/>
                      <a:endParaRPr lang="it-IT" sz="18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it-IT" sz="18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Regioni</a:t>
                      </a:r>
                    </a:p>
                    <a:p>
                      <a:pPr algn="ctr"/>
                      <a:endParaRPr lang="it-IT" sz="600" b="1" baseline="0" dirty="0">
                        <a:solidFill>
                          <a:srgbClr val="000099"/>
                        </a:solidFill>
                      </a:endParaRPr>
                    </a:p>
                  </a:txBody>
                  <a:tcPr marL="68580" marR="68580" marT="34290" marB="34290">
                    <a:solidFill>
                      <a:schemeClr val="accent1">
                        <a:lumMod val="75000"/>
                      </a:schemeClr>
                    </a:solidFill>
                  </a:tcPr>
                </a:tc>
                <a:tc>
                  <a:txBody>
                    <a:bodyPr/>
                    <a:lstStyle/>
                    <a:p>
                      <a:endParaRPr lang="it-IT" sz="600" baseline="0" dirty="0" smtClean="0">
                        <a:solidFill>
                          <a:srgbClr val="000099"/>
                        </a:solidFill>
                      </a:endParaRPr>
                    </a:p>
                    <a:p>
                      <a:pPr algn="ctr"/>
                      <a:r>
                        <a:rPr lang="it-IT" sz="18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LIVELLI AGGIUNTIVI REGIONALI</a:t>
                      </a:r>
                    </a:p>
                    <a:p>
                      <a:endParaRPr lang="it-IT" sz="6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endParaRPr lang="it-IT" sz="6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21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Le Regioni potranno utilizzare risorse proprie per garantire servizi e prestazioni ulteriori rispetto a quelle incluse nei LEA </a:t>
                      </a:r>
                      <a:endParaRPr lang="it-IT" sz="2100" baseline="0" dirty="0" smtClean="0">
                        <a:solidFill>
                          <a:srgbClr val="000099"/>
                        </a:solidFill>
                        <a:effectLst/>
                        <a:latin typeface="Verdana" panose="020B0604030504040204" pitchFamily="34" charset="0"/>
                        <a:ea typeface="Verdana" panose="020B0604030504040204" pitchFamily="34" charset="0"/>
                        <a:cs typeface="Verdana" panose="020B0604030504040204" pitchFamily="34" charset="0"/>
                      </a:endParaRPr>
                    </a:p>
                    <a:p>
                      <a:pPr algn="l"/>
                      <a:endParaRPr lang="it-IT" sz="6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endParaRPr>
                    </a:p>
                    <a:p>
                      <a:endParaRPr lang="it-IT" sz="600" baseline="0" dirty="0">
                        <a:solidFill>
                          <a:srgbClr val="000099"/>
                        </a:solidFill>
                      </a:endParaRPr>
                    </a:p>
                  </a:txBody>
                  <a:tcPr marL="68580" marR="68580" marT="34290" marB="34290"/>
                </a:tc>
                <a:extLst>
                  <a:ext uri="{0D108BD9-81ED-4DB2-BD59-A6C34878D82A}">
                    <a16:rowId xmlns:a16="http://schemas.microsoft.com/office/drawing/2014/main" val="10001"/>
                  </a:ext>
                </a:extLst>
              </a:tr>
            </a:tbl>
          </a:graphicData>
        </a:graphic>
      </p:graphicFrame>
      <p:sp>
        <p:nvSpPr>
          <p:cNvPr id="4" name="Rectangle 2"/>
          <p:cNvSpPr txBox="1">
            <a:spLocks noChangeArrowheads="1"/>
          </p:cNvSpPr>
          <p:nvPr/>
        </p:nvSpPr>
        <p:spPr bwMode="auto">
          <a:xfrm>
            <a:off x="974911" y="958103"/>
            <a:ext cx="7315200" cy="628650"/>
          </a:xfrm>
          <a:prstGeom prst="rect">
            <a:avLst/>
          </a:prstGeom>
          <a:noFill/>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r>
              <a:rPr lang="it-IT" sz="2100"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Dalla tutela del lavoratore alla tutela della persona</a:t>
            </a:r>
            <a:r>
              <a:rPr lang="it-IT" sz="15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a:r>
            <a:br>
              <a:rPr lang="it-IT" sz="15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br>
            <a:endParaRPr lang="it-IT" sz="1500" b="1" kern="0" dirty="0">
              <a:solidFill>
                <a:srgbClr val="33CC33"/>
              </a:solidFill>
              <a:latin typeface="Verdana" pitchFamily="34" charset="0"/>
              <a:cs typeface="Helvetica"/>
              <a:sym typeface="Helvetica"/>
            </a:endParaRPr>
          </a:p>
        </p:txBody>
      </p:sp>
    </p:spTree>
    <p:extLst>
      <p:ext uri="{BB962C8B-B14F-4D97-AF65-F5344CB8AC3E}">
        <p14:creationId xmlns:p14="http://schemas.microsoft.com/office/powerpoint/2010/main" val="3236332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egnaposto numero diapositiva 1"/>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D7DCA0CB-FA96-48DD-AD7D-A04797E48BAC}" type="slidenum">
              <a:rPr lang="it-IT" altLang="it-IT" sz="1050" kern="0">
                <a:solidFill>
                  <a:srgbClr val="333399"/>
                </a:solidFill>
              </a:rPr>
              <a:pPr defTabSz="685800">
                <a:spcBef>
                  <a:spcPct val="0"/>
                </a:spcBef>
                <a:buNone/>
              </a:pPr>
              <a:t>42</a:t>
            </a:fld>
            <a:endParaRPr lang="it-IT" altLang="it-IT" sz="1050" kern="0">
              <a:solidFill>
                <a:srgbClr val="333399"/>
              </a:solidFill>
            </a:endParaRPr>
          </a:p>
        </p:txBody>
      </p:sp>
      <p:sp>
        <p:nvSpPr>
          <p:cNvPr id="4" name="Rettangolo 3"/>
          <p:cNvSpPr/>
          <p:nvPr/>
        </p:nvSpPr>
        <p:spPr>
          <a:xfrm>
            <a:off x="818589" y="1667480"/>
            <a:ext cx="7774741" cy="3924151"/>
          </a:xfrm>
          <a:prstGeom prst="rect">
            <a:avLst/>
          </a:prstGeom>
          <a:ln>
            <a:solidFill>
              <a:schemeClr val="accent1"/>
            </a:solidFill>
          </a:ln>
        </p:spPr>
        <p:txBody>
          <a:bodyPr wrap="square">
            <a:spAutoFit/>
          </a:bodyPr>
          <a:lstStyle/>
          <a:p>
            <a:pPr defTabSz="685800">
              <a:defRPr/>
            </a:pPr>
            <a:endParaRPr lang="it-IT" sz="165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a:defRPr/>
            </a:pPr>
            <a:r>
              <a:rPr lang="it-IT" sz="24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Livelli essenziali di assistenza</a:t>
            </a:r>
          </a:p>
          <a:p>
            <a:pPr algn="ctr" defTabSz="685800">
              <a:defRPr/>
            </a:pPr>
            <a:endParaRPr lang="it-IT" sz="24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marL="257175" indent="-257175" algn="just" defTabSz="685800">
              <a:buFont typeface="Wingdings" panose="05000000000000000000" pitchFamily="2" charset="2"/>
              <a:buChar char="ü"/>
              <a:defRPr/>
            </a:pPr>
            <a:r>
              <a:rPr lang="it-IT" altLang="it-IT" sz="24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Garanzia di uniformità </a:t>
            </a:r>
            <a:r>
              <a:rPr lang="it-IT" altLang="it-IT" sz="24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di risposta ai diritti nel loro nucleo fondamentale </a:t>
            </a:r>
          </a:p>
          <a:p>
            <a:pPr marL="257175" indent="-257175" algn="just" defTabSz="685800">
              <a:defRPr/>
            </a:pPr>
            <a:endParaRPr lang="it-IT" altLang="it-IT" sz="24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algn="just" defTabSz="685800">
              <a:defRPr/>
            </a:pPr>
            <a:r>
              <a:rPr lang="it-IT" sz="24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Livelli aggiuntivi regionali</a:t>
            </a:r>
          </a:p>
          <a:p>
            <a:pPr algn="just" defTabSz="685800">
              <a:defRPr/>
            </a:pPr>
            <a:endParaRPr lang="it-IT" altLang="it-IT" sz="24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marL="257175" indent="-257175" algn="just" defTabSz="685800">
              <a:buFont typeface="Wingdings" panose="05000000000000000000" pitchFamily="2" charset="2"/>
              <a:buChar char="ü"/>
              <a:defRPr/>
            </a:pPr>
            <a:r>
              <a:rPr lang="it-IT" altLang="it-IT" sz="24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Autonomia</a:t>
            </a:r>
            <a:r>
              <a:rPr lang="it-IT" altLang="it-IT" sz="24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come risposta differenziata ai bisogni</a:t>
            </a:r>
          </a:p>
          <a:p>
            <a:pPr algn="ctr" defTabSz="685800">
              <a:defRPr/>
            </a:pPr>
            <a:endParaRPr lang="it-IT" altLang="it-IT" sz="1650" b="1" kern="0" dirty="0">
              <a:solidFill>
                <a:srgbClr val="021780"/>
              </a:solidFill>
              <a:latin typeface="Arial" charset="0"/>
              <a:cs typeface="Helvetica"/>
              <a:sym typeface="Helvetica"/>
            </a:endParaRPr>
          </a:p>
        </p:txBody>
      </p:sp>
      <p:sp>
        <p:nvSpPr>
          <p:cNvPr id="5" name="Rectangle 2"/>
          <p:cNvSpPr txBox="1">
            <a:spLocks noChangeArrowheads="1"/>
          </p:cNvSpPr>
          <p:nvPr/>
        </p:nvSpPr>
        <p:spPr bwMode="auto">
          <a:xfrm>
            <a:off x="660471" y="971550"/>
            <a:ext cx="8053790" cy="628650"/>
          </a:xfrm>
          <a:prstGeom prst="rect">
            <a:avLst/>
          </a:prstGeom>
          <a:noFill/>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r>
              <a:rPr lang="it-IT" sz="2100" b="1"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Dalla tutela del lavoratore  alla tutela della persona</a:t>
            </a:r>
            <a:endParaRPr lang="it-IT" sz="2100" b="1" kern="0" dirty="0">
              <a:solidFill>
                <a:srgbClr val="FF0000"/>
              </a:solidFill>
              <a:latin typeface="Verdana" pitchFamily="34" charset="0"/>
              <a:cs typeface="Helvetica"/>
              <a:sym typeface="Helvetica"/>
            </a:endParaRPr>
          </a:p>
        </p:txBody>
      </p:sp>
      <p:sp>
        <p:nvSpPr>
          <p:cNvPr id="6" name="Rettangolo 5"/>
          <p:cNvSpPr/>
          <p:nvPr/>
        </p:nvSpPr>
        <p:spPr>
          <a:xfrm>
            <a:off x="2013786" y="875579"/>
            <a:ext cx="557965" cy="323165"/>
          </a:xfrm>
          <a:prstGeom prst="rect">
            <a:avLst/>
          </a:prstGeom>
          <a:noFill/>
        </p:spPr>
        <p:txBody>
          <a:bodyPr>
            <a:spAutoFit/>
          </a:bodyPr>
          <a:lstStyle/>
          <a:p>
            <a:pPr algn="ctr" defTabSz="685800">
              <a:defRPr/>
            </a:pPr>
            <a:r>
              <a:rPr lang="it-IT" sz="1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Helvetica"/>
                <a:sym typeface="Helvetica"/>
              </a:rPr>
              <a:t>A S</a:t>
            </a:r>
          </a:p>
        </p:txBody>
      </p:sp>
    </p:spTree>
    <p:extLst>
      <p:ext uri="{BB962C8B-B14F-4D97-AF65-F5344CB8AC3E}">
        <p14:creationId xmlns:p14="http://schemas.microsoft.com/office/powerpoint/2010/main" val="21490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1000"/>
                                        <p:tgtEl>
                                          <p:spTgt spid="4">
                                            <p:txEl>
                                              <p:pRg st="3" end="3"/>
                                            </p:txEl>
                                          </p:spTgt>
                                        </p:tgtEl>
                                      </p:cBhvr>
                                    </p:animEffect>
                                    <p:anim calcmode="lin" valueType="num">
                                      <p:cBhvr>
                                        <p:cTn id="1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1000"/>
                                        <p:tgtEl>
                                          <p:spTgt spid="4">
                                            <p:txEl>
                                              <p:pRg st="5" end="5"/>
                                            </p:txEl>
                                          </p:spTgt>
                                        </p:tgtEl>
                                      </p:cBhvr>
                                    </p:animEffect>
                                    <p:anim calcmode="lin" valueType="num">
                                      <p:cBhvr>
                                        <p:cTn id="2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1000"/>
                                        <p:tgtEl>
                                          <p:spTgt spid="4">
                                            <p:txEl>
                                              <p:pRg st="7" end="7"/>
                                            </p:txEl>
                                          </p:spTgt>
                                        </p:tgtEl>
                                      </p:cBhvr>
                                    </p:animEffect>
                                    <p:anim calcmode="lin" valueType="num">
                                      <p:cBhvr>
                                        <p:cTn id="2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egnaposto numero diapositiva 1"/>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40C00775-8A78-4665-B8C5-023BA6D6FC37}" type="slidenum">
              <a:rPr lang="it-IT" altLang="it-IT" sz="1050" kern="0">
                <a:solidFill>
                  <a:srgbClr val="333399"/>
                </a:solidFill>
              </a:rPr>
              <a:pPr defTabSz="685800">
                <a:spcBef>
                  <a:spcPct val="0"/>
                </a:spcBef>
                <a:buNone/>
              </a:pPr>
              <a:t>43</a:t>
            </a:fld>
            <a:endParaRPr lang="it-IT" altLang="it-IT" sz="1050" kern="0">
              <a:solidFill>
                <a:srgbClr val="333399"/>
              </a:solidFill>
            </a:endParaRPr>
          </a:p>
        </p:txBody>
      </p:sp>
      <p:sp>
        <p:nvSpPr>
          <p:cNvPr id="307203" name="Rettangolo 4"/>
          <p:cNvSpPr>
            <a:spLocks noChangeArrowheads="1"/>
          </p:cNvSpPr>
          <p:nvPr/>
        </p:nvSpPr>
        <p:spPr bwMode="auto">
          <a:xfrm>
            <a:off x="1771650" y="-13667185"/>
            <a:ext cx="4514850" cy="6324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r>
              <a:rPr lang="it-IT" altLang="it-IT" sz="1800" kern="0">
                <a:solidFill>
                  <a:srgbClr val="000000"/>
                </a:solidFill>
                <a:cs typeface="Helvetica"/>
                <a:sym typeface="Helvetica"/>
              </a:rPr>
              <a:t>)</a:t>
            </a:r>
          </a:p>
          <a:p>
            <a:pPr defTabSz="685800">
              <a:spcBef>
                <a:spcPct val="0"/>
              </a:spcBef>
              <a:buNone/>
            </a:pPr>
            <a:r>
              <a:rPr lang="it-IT" altLang="it-IT" sz="1800" kern="0">
                <a:solidFill>
                  <a:srgbClr val="000000"/>
                </a:solidFill>
                <a:cs typeface="Helvetica"/>
                <a:sym typeface="Helvetica"/>
              </a:rPr>
              <a:t> </a:t>
            </a:r>
          </a:p>
          <a:p>
            <a:pPr defTabSz="685800">
              <a:spcBef>
                <a:spcPct val="0"/>
              </a:spcBef>
              <a:buNone/>
            </a:pPr>
            <a:r>
              <a:rPr lang="it-IT" altLang="it-IT" sz="1800" kern="0">
                <a:solidFill>
                  <a:srgbClr val="000000"/>
                </a:solidFill>
                <a:cs typeface="Helvetica"/>
                <a:sym typeface="Helvetica"/>
              </a:rPr>
              <a:t>Assistenza distrettuale (...); vale a dire le attività e i servizi sanitari e sociosanitari diffusi capillarmente sul territorio, dalla medicina di base all’assistenza farmaceutica, dalla specialistica e diagnostica ambulatoriale alla fornitura di protesi ai disabili, dai servizi domiciliari agli anziani e ai malati gravi ai servizi territoriali consultoriali (consultori familiari, SERT, servizi per la salute mentale, servizi di riabilitazione per i disabili, ecc.), alle strutture semiresidenziali e residenziali (residenze per gli anziani e i disabili, centri diurni, case famiglia e comunità terapeutiche)</a:t>
            </a:r>
          </a:p>
          <a:p>
            <a:pPr defTabSz="685800">
              <a:spcBef>
                <a:spcPct val="0"/>
              </a:spcBef>
              <a:buNone/>
            </a:pPr>
            <a:r>
              <a:rPr lang="it-IT" altLang="it-IT" sz="1800" kern="0">
                <a:solidFill>
                  <a:srgbClr val="000000"/>
                </a:solidFill>
                <a:cs typeface="Helvetica"/>
                <a:sym typeface="Helvetica"/>
              </a:rPr>
              <a:t> </a:t>
            </a:r>
          </a:p>
          <a:p>
            <a:pPr defTabSz="685800">
              <a:spcBef>
                <a:spcPct val="0"/>
              </a:spcBef>
              <a:buNone/>
            </a:pPr>
            <a:r>
              <a:rPr lang="it-IT" altLang="it-IT" sz="1800" kern="0">
                <a:solidFill>
                  <a:srgbClr val="000000"/>
                </a:solidFill>
                <a:cs typeface="Helvetica"/>
                <a:sym typeface="Helvetica"/>
              </a:rPr>
              <a:t> Assistenza ospedaliera (...); in pronto soccorso, in ricovero ordinario, in day hospital    e day surgery, in strutture per la lungodegenza e la riabilitazione,</a:t>
            </a:r>
            <a:r>
              <a:rPr lang="it-IT" altLang="it-IT" sz="2700" kern="0">
                <a:solidFill>
                  <a:srgbClr val="000000"/>
                </a:solidFill>
                <a:cs typeface="Helvetica"/>
                <a:sym typeface="Helvetica"/>
              </a:rPr>
              <a:t> </a:t>
            </a:r>
          </a:p>
        </p:txBody>
      </p:sp>
      <p:sp>
        <p:nvSpPr>
          <p:cNvPr id="7" name="Rettangolo 6"/>
          <p:cNvSpPr/>
          <p:nvPr/>
        </p:nvSpPr>
        <p:spPr>
          <a:xfrm>
            <a:off x="1600200" y="1821657"/>
            <a:ext cx="5772150" cy="3139321"/>
          </a:xfrm>
          <a:prstGeom prst="rect">
            <a:avLst/>
          </a:prstGeom>
        </p:spPr>
        <p:txBody>
          <a:bodyPr>
            <a:spAutoFit/>
          </a:bodyPr>
          <a:lstStyle/>
          <a:p>
            <a:pPr algn="just" defTabSz="685800">
              <a:defRPr/>
            </a:pPr>
            <a:endParaRPr lang="it-IT" kern="0" dirty="0">
              <a:solidFill>
                <a:srgbClr val="000099"/>
              </a:solidFill>
              <a:latin typeface="Arial"/>
              <a:ea typeface="Verdana" panose="020B0604030504040204" pitchFamily="34" charset="0"/>
              <a:cs typeface="Verdana" panose="020B0604030504040204" pitchFamily="34" charset="0"/>
              <a:sym typeface="Helvetica"/>
            </a:endParaRPr>
          </a:p>
          <a:p>
            <a:pPr marL="2221706" defTabSz="685800">
              <a:defRPr/>
            </a:pPr>
            <a:endParaRPr lang="it-IT" kern="0" dirty="0">
              <a:solidFill>
                <a:srgbClr val="000099"/>
              </a:solidFill>
              <a:latin typeface="Arial"/>
              <a:cs typeface="Helvetica"/>
              <a:sym typeface="Helvetica"/>
            </a:endParaRPr>
          </a:p>
          <a:p>
            <a:pPr marL="2221706" defTabSz="685800">
              <a:defRPr/>
            </a:pPr>
            <a:endParaRPr lang="it-IT" kern="0" dirty="0">
              <a:solidFill>
                <a:srgbClr val="000099"/>
              </a:solidFill>
              <a:latin typeface="Arial"/>
              <a:cs typeface="Helvetica"/>
              <a:sym typeface="Helvetica"/>
            </a:endParaRPr>
          </a:p>
          <a:p>
            <a:pPr defTabSz="685800">
              <a:defRPr/>
            </a:pPr>
            <a:r>
              <a:rPr lang="it-IT" kern="0" dirty="0">
                <a:solidFill>
                  <a:srgbClr val="000099"/>
                </a:solidFill>
                <a:latin typeface="Arial"/>
                <a:cs typeface="Helvetica"/>
                <a:sym typeface="Helvetica"/>
              </a:rPr>
              <a:t> </a:t>
            </a:r>
          </a:p>
          <a:p>
            <a:pPr defTabSz="685800">
              <a:defRPr/>
            </a:pPr>
            <a:endParaRPr lang="it-IT" kern="0" dirty="0">
              <a:solidFill>
                <a:srgbClr val="000000"/>
              </a:solidFill>
              <a:latin typeface="Arial" charset="0"/>
              <a:cs typeface="Helvetica"/>
              <a:sym typeface="Helvetica"/>
            </a:endParaRPr>
          </a:p>
          <a:p>
            <a:pPr defTabSz="685800">
              <a:defRPr/>
            </a:pPr>
            <a:endParaRPr lang="it-IT" kern="0" dirty="0">
              <a:solidFill>
                <a:srgbClr val="000000"/>
              </a:solidFill>
              <a:latin typeface="Arial" charset="0"/>
              <a:cs typeface="Helvetica"/>
              <a:sym typeface="Helvetica"/>
            </a:endParaRPr>
          </a:p>
          <a:p>
            <a:pPr defTabSz="685800">
              <a:defRPr/>
            </a:pPr>
            <a:endParaRPr lang="it-IT" kern="0" dirty="0">
              <a:solidFill>
                <a:srgbClr val="000000"/>
              </a:solidFill>
              <a:latin typeface="Arial" charset="0"/>
              <a:cs typeface="Helvetica"/>
              <a:sym typeface="Helvetica"/>
            </a:endParaRPr>
          </a:p>
          <a:p>
            <a:pPr defTabSz="685800">
              <a:defRPr/>
            </a:pPr>
            <a:endParaRPr lang="it-IT" kern="0" dirty="0">
              <a:solidFill>
                <a:srgbClr val="000000"/>
              </a:solidFill>
              <a:latin typeface="Arial" charset="0"/>
              <a:cs typeface="Helvetica"/>
              <a:sym typeface="Helvetica"/>
            </a:endParaRPr>
          </a:p>
          <a:p>
            <a:pPr defTabSz="685800">
              <a:defRPr/>
            </a:pPr>
            <a:endParaRPr lang="it-IT" kern="0" dirty="0">
              <a:solidFill>
                <a:srgbClr val="000000"/>
              </a:solidFill>
              <a:latin typeface="Arial" charset="0"/>
              <a:cs typeface="Helvetica"/>
              <a:sym typeface="Helvetica"/>
            </a:endParaRPr>
          </a:p>
          <a:p>
            <a:pPr defTabSz="685800">
              <a:defRPr/>
            </a:pPr>
            <a:endParaRPr lang="it-IT" kern="0" dirty="0">
              <a:solidFill>
                <a:srgbClr val="000000"/>
              </a:solidFill>
              <a:latin typeface="Arial" charset="0"/>
              <a:cs typeface="Helvetica"/>
              <a:sym typeface="Helvetica"/>
            </a:endParaRPr>
          </a:p>
          <a:p>
            <a:pPr defTabSz="685800">
              <a:defRPr/>
            </a:pPr>
            <a:endParaRPr lang="it-IT" kern="0" dirty="0">
              <a:solidFill>
                <a:srgbClr val="000000"/>
              </a:solidFill>
              <a:latin typeface="Arial" charset="0"/>
              <a:cs typeface="Helvetica"/>
              <a:sym typeface="Helvetica"/>
            </a:endParaRPr>
          </a:p>
        </p:txBody>
      </p:sp>
      <p:graphicFrame>
        <p:nvGraphicFramePr>
          <p:cNvPr id="3" name="Tabella 2"/>
          <p:cNvGraphicFramePr>
            <a:graphicFrameLocks noGrp="1"/>
          </p:cNvGraphicFramePr>
          <p:nvPr>
            <p:extLst/>
          </p:nvPr>
        </p:nvGraphicFramePr>
        <p:xfrm>
          <a:off x="838200" y="1596390"/>
          <a:ext cx="7940040" cy="3862194"/>
        </p:xfrm>
        <a:graphic>
          <a:graphicData uri="http://schemas.openxmlformats.org/drawingml/2006/table">
            <a:tbl>
              <a:tblPr firstRow="1" bandRow="1">
                <a:tableStyleId>{3C2FFA5D-87B4-456A-9821-1D502468CF0F}</a:tableStyleId>
              </a:tblPr>
              <a:tblGrid>
                <a:gridCol w="1655698">
                  <a:extLst>
                    <a:ext uri="{9D8B030D-6E8A-4147-A177-3AD203B41FA5}">
                      <a16:colId xmlns:a16="http://schemas.microsoft.com/office/drawing/2014/main" val="20000"/>
                    </a:ext>
                  </a:extLst>
                </a:gridCol>
                <a:gridCol w="6284342">
                  <a:extLst>
                    <a:ext uri="{9D8B030D-6E8A-4147-A177-3AD203B41FA5}">
                      <a16:colId xmlns:a16="http://schemas.microsoft.com/office/drawing/2014/main" val="20001"/>
                    </a:ext>
                  </a:extLst>
                </a:gridCol>
              </a:tblGrid>
              <a:tr h="976099">
                <a:tc rowSpan="3">
                  <a:txBody>
                    <a:bodyPr/>
                    <a:lstStyle/>
                    <a:p>
                      <a:pPr algn="ctr"/>
                      <a:r>
                        <a:rPr lang="it-IT" sz="1500"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DPCM </a:t>
                      </a:r>
                    </a:p>
                    <a:p>
                      <a:pPr algn="ctr"/>
                      <a:r>
                        <a:rPr lang="it-IT" sz="1400" b="0"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29 </a:t>
                      </a:r>
                      <a:r>
                        <a:rPr lang="it-IT" sz="1400" b="0" kern="1200" baseline="0" dirty="0" err="1" smtClean="0">
                          <a:solidFill>
                            <a:srgbClr val="000099"/>
                          </a:solidFill>
                          <a:latin typeface="Verdana" panose="020B0604030504040204" pitchFamily="34" charset="0"/>
                          <a:ea typeface="Verdana" panose="020B0604030504040204" pitchFamily="34" charset="0"/>
                          <a:cs typeface="Verdana" panose="020B0604030504040204" pitchFamily="34" charset="0"/>
                        </a:rPr>
                        <a:t>nov</a:t>
                      </a:r>
                      <a:r>
                        <a:rPr lang="it-IT" sz="1400" b="0" kern="1200"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it-IT" sz="1400" b="0"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2001</a:t>
                      </a:r>
                      <a:endParaRPr lang="it-IT" sz="1400" b="0"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nchor="ctr">
                    <a:solidFill>
                      <a:schemeClr val="accent1">
                        <a:lumMod val="75000"/>
                      </a:schemeClr>
                    </a:solidFill>
                  </a:tcPr>
                </a:tc>
                <a:tc>
                  <a:txBody>
                    <a:bodyPr/>
                    <a:lstStyle/>
                    <a:p>
                      <a:pPr marL="714375" indent="-714375" algn="l">
                        <a:buFont typeface="Wingdings" panose="05000000000000000000" pitchFamily="2" charset="2"/>
                        <a:buNone/>
                      </a:pPr>
                      <a:r>
                        <a:rPr lang="it-IT" sz="1500" kern="1200" dirty="0" err="1" smtClean="0">
                          <a:solidFill>
                            <a:srgbClr val="000099"/>
                          </a:solidFill>
                          <a:latin typeface="Verdana" panose="020B0604030504040204" pitchFamily="34" charset="0"/>
                          <a:ea typeface="Verdana" panose="020B0604030504040204" pitchFamily="34" charset="0"/>
                          <a:cs typeface="Verdana" panose="020B0604030504040204" pitchFamily="34" charset="0"/>
                        </a:rPr>
                        <a:t>all</a:t>
                      </a:r>
                      <a:r>
                        <a:rPr lang="it-IT" sz="1500"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1 </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Prestazioni </a:t>
                      </a:r>
                      <a:r>
                        <a:rPr lang="it-IT" sz="2100" b="1"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garantite</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dai Servizi Sanitari  </a:t>
                      </a:r>
                    </a:p>
                    <a:p>
                      <a:pPr marL="714375" indent="-714375" algn="l">
                        <a:buFont typeface="Wingdings" panose="05000000000000000000" pitchFamily="2" charset="2"/>
                        <a:buNone/>
                      </a:pP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Regionali </a:t>
                      </a:r>
                      <a:r>
                        <a:rPr lang="it-IT" sz="2100" b="1"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a tutti i cittadin</a:t>
                      </a:r>
                      <a:r>
                        <a:rPr lang="it-IT" sz="1500" b="1"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i</a:t>
                      </a:r>
                    </a:p>
                  </a:txBody>
                  <a:tcPr marL="68580" marR="68580" marT="34290" marB="34290"/>
                </a:tc>
                <a:extLst>
                  <a:ext uri="{0D108BD9-81ED-4DB2-BD59-A6C34878D82A}">
                    <a16:rowId xmlns:a16="http://schemas.microsoft.com/office/drawing/2014/main" val="10000"/>
                  </a:ext>
                </a:extLst>
              </a:tr>
              <a:tr h="1348740">
                <a:tc vMerge="1">
                  <a:txBody>
                    <a:bodyPr/>
                    <a:lstStyle/>
                    <a:p>
                      <a:endParaRPr lang="it-IT" sz="24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714375" marR="0" indent="-714375" algn="l" defTabSz="914400" rtl="0" eaLnBrk="1" fontAlgn="auto" latinLnBrk="0" hangingPunct="1">
                        <a:lnSpc>
                          <a:spcPct val="100000"/>
                        </a:lnSpc>
                        <a:spcBef>
                          <a:spcPts val="0"/>
                        </a:spcBef>
                        <a:spcAft>
                          <a:spcPts val="0"/>
                        </a:spcAft>
                        <a:buClrTx/>
                        <a:buSzTx/>
                        <a:buFontTx/>
                        <a:buNone/>
                        <a:tabLst/>
                        <a:defRPr/>
                      </a:pPr>
                      <a:r>
                        <a:rPr lang="it-IT" sz="1500" b="1" dirty="0" err="1" smtClean="0">
                          <a:solidFill>
                            <a:srgbClr val="000099"/>
                          </a:solidFill>
                          <a:latin typeface="Verdana" panose="020B0604030504040204" pitchFamily="34" charset="0"/>
                          <a:ea typeface="Verdana" panose="020B0604030504040204" pitchFamily="34" charset="0"/>
                          <a:cs typeface="Verdana" panose="020B0604030504040204" pitchFamily="34" charset="0"/>
                        </a:rPr>
                        <a:t>all</a:t>
                      </a:r>
                      <a:r>
                        <a:rPr lang="it-IT" sz="15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2A </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Prestazioni totalmente </a:t>
                      </a:r>
                      <a:r>
                        <a:rPr lang="it-IT" sz="2100" b="1"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escluse dai LEA</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p>
                    <a:p>
                      <a:pPr marL="714375" marR="0" indent="-714375" algn="l" defTabSz="914400" rtl="0" eaLnBrk="1" fontAlgn="auto" latinLnBrk="0" hangingPunct="1">
                        <a:lnSpc>
                          <a:spcPct val="100000"/>
                        </a:lnSpc>
                        <a:spcBef>
                          <a:spcPts val="0"/>
                        </a:spcBef>
                        <a:spcAft>
                          <a:spcPts val="0"/>
                        </a:spcAft>
                        <a:buClrTx/>
                        <a:buSzTx/>
                        <a:buFontTx/>
                        <a:buNone/>
                        <a:tabLst/>
                        <a:defRPr/>
                      </a:pP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non erogabili a carico dei Servizi Sanitari Regionali </a:t>
                      </a:r>
                    </a:p>
                  </a:txBody>
                  <a:tcPr marL="68580" marR="68580" marT="34290" marB="34290"/>
                </a:tc>
                <a:extLst>
                  <a:ext uri="{0D108BD9-81ED-4DB2-BD59-A6C34878D82A}">
                    <a16:rowId xmlns:a16="http://schemas.microsoft.com/office/drawing/2014/main" val="10001"/>
                  </a:ext>
                </a:extLst>
              </a:tr>
              <a:tr h="1537355">
                <a:tc vMerge="1">
                  <a:txBody>
                    <a:bodyPr/>
                    <a:lstStyle/>
                    <a:p>
                      <a:endParaRPr lang="it-IT" dirty="0"/>
                    </a:p>
                  </a:txBody>
                  <a:tcPr/>
                </a:tc>
                <a:tc>
                  <a:txBody>
                    <a:bodyPr/>
                    <a:lstStyle/>
                    <a:p>
                      <a:pPr marL="809625" indent="-809625" algn="l">
                        <a:buFont typeface="Wingdings" panose="05000000000000000000" pitchFamily="2" charset="2"/>
                        <a:buNone/>
                      </a:pPr>
                      <a:r>
                        <a:rPr lang="it-IT" sz="1500" b="1" dirty="0" err="1" smtClean="0">
                          <a:solidFill>
                            <a:srgbClr val="000099"/>
                          </a:solidFill>
                          <a:latin typeface="Verdana" panose="020B0604030504040204" pitchFamily="34" charset="0"/>
                          <a:ea typeface="Verdana" panose="020B0604030504040204" pitchFamily="34" charset="0"/>
                          <a:cs typeface="Verdana" panose="020B0604030504040204" pitchFamily="34" charset="0"/>
                        </a:rPr>
                        <a:t>all</a:t>
                      </a:r>
                      <a:r>
                        <a:rPr lang="it-IT" sz="1500" b="1"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it-IT" sz="1500" b="1" kern="120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2B </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Prestazioni </a:t>
                      </a:r>
                      <a:r>
                        <a:rPr lang="it-IT" sz="2100" b="1"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parzialmente escluse </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dai LEA erogabili solo  secondo specifiche </a:t>
                      </a:r>
                    </a:p>
                    <a:p>
                      <a:pPr marL="809625" indent="-809625" algn="l">
                        <a:buFont typeface="Wingdings" panose="05000000000000000000" pitchFamily="2" charset="2"/>
                        <a:buNone/>
                      </a:pP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indicazioni cliniche</a:t>
                      </a:r>
                      <a:r>
                        <a:rPr lang="it-IT" sz="2100" b="0" u="none"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per evitare </a:t>
                      </a:r>
                    </a:p>
                    <a:p>
                      <a:pPr marL="809625" indent="-809625" algn="l">
                        <a:buFont typeface="Wingdings" panose="05000000000000000000" pitchFamily="2" charset="2"/>
                        <a:buNone/>
                      </a:pPr>
                      <a:r>
                        <a:rPr lang="it-IT" sz="2100" b="0" u="none" baseline="0" dirty="0" smtClean="0">
                          <a:solidFill>
                            <a:srgbClr val="000099"/>
                          </a:solidFill>
                          <a:latin typeface="Verdana" panose="020B0604030504040204" pitchFamily="34" charset="0"/>
                          <a:ea typeface="Verdana" panose="020B0604030504040204" pitchFamily="34" charset="0"/>
                          <a:cs typeface="Verdana" panose="020B0604030504040204" pitchFamily="34" charset="0"/>
                        </a:rPr>
                        <a:t>           </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a:t>
                      </a:r>
                      <a:r>
                        <a:rPr lang="it-IT" sz="2100" b="0" u="none" dirty="0" err="1" smtClean="0">
                          <a:solidFill>
                            <a:srgbClr val="000099"/>
                          </a:solidFill>
                          <a:latin typeface="Verdana" panose="020B0604030504040204" pitchFamily="34" charset="0"/>
                          <a:ea typeface="Verdana" panose="020B0604030504040204" pitchFamily="34" charset="0"/>
                          <a:cs typeface="Verdana" panose="020B0604030504040204" pitchFamily="34" charset="0"/>
                        </a:rPr>
                        <a:t>inappropriatezza</a:t>
                      </a:r>
                      <a:r>
                        <a:rPr lang="it-IT" sz="2100" b="0" u="none" dirty="0" smtClean="0">
                          <a:solidFill>
                            <a:srgbClr val="000099"/>
                          </a:solidFill>
                          <a:latin typeface="Verdana" panose="020B0604030504040204" pitchFamily="34" charset="0"/>
                          <a:ea typeface="Verdana" panose="020B0604030504040204" pitchFamily="34" charset="0"/>
                          <a:cs typeface="Verdana" panose="020B0604030504040204" pitchFamily="34" charset="0"/>
                        </a:rPr>
                        <a:t>»</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2"/>
          <p:cNvSpPr txBox="1">
            <a:spLocks noChangeArrowheads="1"/>
          </p:cNvSpPr>
          <p:nvPr/>
        </p:nvSpPr>
        <p:spPr bwMode="auto">
          <a:xfrm>
            <a:off x="266700" y="971550"/>
            <a:ext cx="8801100" cy="396240"/>
          </a:xfrm>
          <a:prstGeom prst="rect">
            <a:avLst/>
          </a:prstGeom>
          <a:noFill/>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r>
              <a:rPr lang="it-IT" sz="2100"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Dalla tutela del lavoratore  alla tutela della persona</a:t>
            </a:r>
            <a:br>
              <a:rPr lang="it-IT" sz="2100"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br>
            <a:endParaRPr lang="it-IT" sz="2100" kern="0" dirty="0">
              <a:solidFill>
                <a:srgbClr val="FF0000"/>
              </a:solidFill>
              <a:latin typeface="Verdana" pitchFamily="34" charset="0"/>
              <a:cs typeface="Helvetica"/>
              <a:sym typeface="Helvetica"/>
            </a:endParaRPr>
          </a:p>
        </p:txBody>
      </p:sp>
      <p:sp>
        <p:nvSpPr>
          <p:cNvPr id="8" name="Rettangolo 7"/>
          <p:cNvSpPr/>
          <p:nvPr/>
        </p:nvSpPr>
        <p:spPr>
          <a:xfrm>
            <a:off x="2013785" y="875579"/>
            <a:ext cx="353013" cy="323165"/>
          </a:xfrm>
          <a:prstGeom prst="rect">
            <a:avLst/>
          </a:prstGeom>
          <a:noFill/>
        </p:spPr>
        <p:txBody>
          <a:bodyPr>
            <a:spAutoFit/>
          </a:bodyPr>
          <a:lstStyle/>
          <a:p>
            <a:pPr algn="ctr" defTabSz="685800">
              <a:defRPr/>
            </a:pPr>
            <a:r>
              <a:rPr lang="it-IT" sz="1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Helvetica"/>
                <a:sym typeface="Helvetica"/>
              </a:rPr>
              <a:t>S</a:t>
            </a:r>
          </a:p>
        </p:txBody>
      </p:sp>
    </p:spTree>
    <p:extLst>
      <p:ext uri="{BB962C8B-B14F-4D97-AF65-F5344CB8AC3E}">
        <p14:creationId xmlns:p14="http://schemas.microsoft.com/office/powerpoint/2010/main" val="13708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egnaposto numero diapositiva 1"/>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161ACC58-6E7A-447C-8C8F-5581F22F35D9}" type="slidenum">
              <a:rPr lang="it-IT" altLang="it-IT" sz="1050" kern="0">
                <a:solidFill>
                  <a:srgbClr val="333399"/>
                </a:solidFill>
              </a:rPr>
              <a:pPr defTabSz="685800">
                <a:spcBef>
                  <a:spcPct val="0"/>
                </a:spcBef>
                <a:buNone/>
              </a:pPr>
              <a:t>44</a:t>
            </a:fld>
            <a:endParaRPr lang="it-IT" altLang="it-IT" sz="1050" kern="0">
              <a:solidFill>
                <a:srgbClr val="333399"/>
              </a:solidFill>
            </a:endParaRPr>
          </a:p>
        </p:txBody>
      </p:sp>
      <p:sp>
        <p:nvSpPr>
          <p:cNvPr id="3" name="Rettangolo 2"/>
          <p:cNvSpPr>
            <a:spLocks noChangeArrowheads="1"/>
          </p:cNvSpPr>
          <p:nvPr/>
        </p:nvSpPr>
        <p:spPr bwMode="auto">
          <a:xfrm>
            <a:off x="2093120" y="1828800"/>
            <a:ext cx="5164931" cy="343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buNone/>
            </a:pPr>
            <a:endParaRPr lang="it-IT" altLang="it-IT" sz="1575"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algn="ctr" defTabSz="685800">
              <a:buNone/>
            </a:pPr>
            <a:r>
              <a:rPr lang="it-IT" altLang="it-IT" sz="21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Il D.P.C.M. 29 novembre 2001</a:t>
            </a:r>
            <a:r>
              <a:rPr lang="it-IT" altLang="it-IT" sz="21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a:t>
            </a:r>
          </a:p>
          <a:p>
            <a:pPr defTabSz="685800">
              <a:buNone/>
            </a:pPr>
            <a:endParaRPr lang="it-IT" altLang="it-IT" sz="21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a:buNone/>
            </a:pPr>
            <a:r>
              <a:rPr lang="it-IT" altLang="it-IT" sz="21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definisce i </a:t>
            </a:r>
            <a:r>
              <a:rPr lang="it-IT" altLang="it-IT" sz="21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LEA prestazioni e servizi</a:t>
            </a:r>
            <a:r>
              <a:rPr lang="it-IT" altLang="it-IT" sz="21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che il SSN è </a:t>
            </a:r>
            <a:r>
              <a:rPr lang="it-IT" altLang="it-IT" sz="210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tenuto a fornire a tutti i cittadini</a:t>
            </a:r>
            <a:r>
              <a:rPr lang="it-IT" altLang="it-IT" sz="2100"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gratuitamente o dietro pagamento di una quota di partecipazione (ticket), con le risorse pubbliche raccolte attraverso la fiscalità generale</a:t>
            </a:r>
          </a:p>
        </p:txBody>
      </p:sp>
      <p:sp>
        <p:nvSpPr>
          <p:cNvPr id="4" name="Rectangle 2"/>
          <p:cNvSpPr txBox="1">
            <a:spLocks noChangeArrowheads="1"/>
          </p:cNvSpPr>
          <p:nvPr/>
        </p:nvSpPr>
        <p:spPr bwMode="auto">
          <a:xfrm>
            <a:off x="732865" y="971550"/>
            <a:ext cx="8249770" cy="628650"/>
          </a:xfrm>
          <a:prstGeom prst="rect">
            <a:avLst/>
          </a:prstGeom>
          <a:noFill/>
          <a:ln>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r>
              <a:rPr lang="it-IT" sz="2100" b="1"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Dalla tutela del lavoratore alla tutela della persona</a:t>
            </a:r>
            <a:br>
              <a:rPr lang="it-IT" sz="2100" b="1"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br>
            <a:endParaRPr lang="it-IT" sz="2100" b="1" kern="0" dirty="0">
              <a:solidFill>
                <a:srgbClr val="FF0000"/>
              </a:solidFill>
              <a:latin typeface="Verdana" pitchFamily="34" charset="0"/>
              <a:cs typeface="Helvetica"/>
              <a:sym typeface="Helvetica"/>
            </a:endParaRPr>
          </a:p>
        </p:txBody>
      </p:sp>
    </p:spTree>
    <p:extLst>
      <p:ext uri="{BB962C8B-B14F-4D97-AF65-F5344CB8AC3E}">
        <p14:creationId xmlns:p14="http://schemas.microsoft.com/office/powerpoint/2010/main" val="553939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nodeType="afterGroup">
                            <p:stCondLst>
                              <p:cond delay="750"/>
                            </p:stCondLst>
                            <p:childTnLst>
                              <p:par>
                                <p:cTn id="9" presetID="10" presetClass="entr" presetSubtype="0" fill="hold" nodeType="afterEffect">
                                  <p:stCondLst>
                                    <p:cond delay="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egnaposto numero diapositiva 1"/>
          <p:cNvSpPr>
            <a:spLocks noGrp="1"/>
          </p:cNvSpPr>
          <p:nvPr>
            <p:ph type="sldNum" sz="quarter" idx="12"/>
          </p:nvPr>
        </p:nvSpPr>
        <p:spPr>
          <a:xfrm>
            <a:off x="9985878" y="5712774"/>
            <a:ext cx="1089793" cy="1615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00">
              <a:spcBef>
                <a:spcPct val="0"/>
              </a:spcBef>
              <a:buNone/>
            </a:pPr>
            <a:fld id="{DEAC1325-BF7E-4EA3-8162-2295C77C7861}" type="slidenum">
              <a:rPr lang="it-IT" altLang="it-IT" sz="1050" kern="0">
                <a:solidFill>
                  <a:srgbClr val="333399"/>
                </a:solidFill>
              </a:rPr>
              <a:pPr defTabSz="685800">
                <a:spcBef>
                  <a:spcPct val="0"/>
                </a:spcBef>
                <a:buNone/>
              </a:pPr>
              <a:t>45</a:t>
            </a:fld>
            <a:endParaRPr lang="it-IT" altLang="it-IT" sz="1050" kern="0">
              <a:solidFill>
                <a:srgbClr val="333399"/>
              </a:solidFill>
            </a:endParaRPr>
          </a:p>
        </p:txBody>
      </p:sp>
      <p:sp>
        <p:nvSpPr>
          <p:cNvPr id="4" name="Rettangolo 3"/>
          <p:cNvSpPr/>
          <p:nvPr/>
        </p:nvSpPr>
        <p:spPr>
          <a:xfrm>
            <a:off x="840909" y="2161615"/>
            <a:ext cx="7839361" cy="2931572"/>
          </a:xfrm>
          <a:prstGeom prst="rect">
            <a:avLst/>
          </a:prstGeom>
        </p:spPr>
        <p:txBody>
          <a:bodyPr wrap="square">
            <a:spAutoFit/>
          </a:bodyPr>
          <a:lstStyle/>
          <a:p>
            <a:pPr marL="257175" indent="-257175" algn="ctr" defTabSz="685800">
              <a:spcBef>
                <a:spcPct val="20000"/>
              </a:spcBef>
              <a:buFont typeface="Wingdings" panose="05000000000000000000" pitchFamily="2" charset="2"/>
              <a:buChar char="q"/>
              <a:defRPr/>
            </a:pPr>
            <a:endParaRPr lang="it-IT" sz="1650" b="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a:spcBef>
                <a:spcPct val="20000"/>
              </a:spcBef>
              <a:defRPr/>
            </a:pPr>
            <a: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Le </a:t>
            </a:r>
            <a:r>
              <a:rPr lang="it-IT" sz="2100" b="1"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prestazioni</a:t>
            </a:r>
            <a: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dell'assicurazione sono le seguenti:</a:t>
            </a:r>
          </a:p>
          <a:p>
            <a:pPr defTabSz="685800">
              <a:spcBef>
                <a:spcPct val="20000"/>
              </a:spcBef>
              <a:defRPr/>
            </a:pPr>
            <a:endPar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a:spcBef>
                <a:spcPct val="20000"/>
              </a:spcBef>
              <a:defRPr/>
            </a:pPr>
            <a: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 … ]</a:t>
            </a:r>
          </a:p>
          <a:p>
            <a:pPr defTabSz="685800">
              <a:spcBef>
                <a:spcPct val="20000"/>
              </a:spcBef>
              <a:defRPr/>
            </a:pPr>
            <a: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5) 	le cure mediche e chirurgiche, compresi gli accertamenti clinici;</a:t>
            </a:r>
          </a:p>
          <a:p>
            <a:pPr defTabSz="685800">
              <a:spcBef>
                <a:spcPct val="20000"/>
              </a:spcBef>
              <a:defRPr/>
            </a:pPr>
            <a: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a:r>
            <a:b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br>
            <a:r>
              <a:rPr lang="it-IT" sz="2100"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       6) 	</a:t>
            </a:r>
            <a:r>
              <a:rPr lang="it-IT" sz="2100" b="1" i="1" kern="0" dirty="0">
                <a:solidFill>
                  <a:srgbClr val="000099"/>
                </a:solidFill>
                <a:latin typeface="Verdana" panose="020B0604030504040204" pitchFamily="34" charset="0"/>
                <a:ea typeface="Verdana" panose="020B0604030504040204" pitchFamily="34" charset="0"/>
                <a:cs typeface="Verdana" panose="020B0604030504040204" pitchFamily="34" charset="0"/>
                <a:sym typeface="Helvetica"/>
              </a:rPr>
              <a:t>la fornitura degli apparecchi di protesi</a:t>
            </a:r>
            <a:endParaRPr lang="it-IT" sz="1650" kern="0" dirty="0">
              <a:solidFill>
                <a:srgbClr val="000099"/>
              </a:solidFill>
              <a:latin typeface="Helvetica"/>
              <a:cs typeface="Arial" pitchFamily="34" charset="0"/>
              <a:sym typeface="Helvetica"/>
            </a:endParaRPr>
          </a:p>
        </p:txBody>
      </p:sp>
      <p:sp>
        <p:nvSpPr>
          <p:cNvPr id="2" name="Rettangolo 1"/>
          <p:cNvSpPr/>
          <p:nvPr/>
        </p:nvSpPr>
        <p:spPr>
          <a:xfrm>
            <a:off x="430306" y="1377393"/>
            <a:ext cx="7906870" cy="461665"/>
          </a:xfrm>
          <a:prstGeom prst="rect">
            <a:avLst/>
          </a:prstGeom>
        </p:spPr>
        <p:txBody>
          <a:bodyPr wrap="square">
            <a:spAutoFit/>
          </a:bodyPr>
          <a:lstStyle/>
          <a:p>
            <a:pPr algn="ctr" defTabSz="685800">
              <a:spcBef>
                <a:spcPct val="20000"/>
              </a:spcBef>
              <a:defRPr/>
            </a:pPr>
            <a:r>
              <a:rPr lang="it-IT" sz="2400"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Testo Unico n. 1124/65, art. 66</a:t>
            </a:r>
          </a:p>
        </p:txBody>
      </p:sp>
    </p:spTree>
    <p:extLst>
      <p:ext uri="{BB962C8B-B14F-4D97-AF65-F5344CB8AC3E}">
        <p14:creationId xmlns:p14="http://schemas.microsoft.com/office/powerpoint/2010/main" val="3871418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37219" name="Rectangle 4"/>
          <p:cNvSpPr>
            <a:spLocks noChangeArrowheads="1"/>
          </p:cNvSpPr>
          <p:nvPr/>
        </p:nvSpPr>
        <p:spPr bwMode="auto">
          <a:xfrm>
            <a:off x="2809143" y="1002323"/>
            <a:ext cx="6060099"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0"/>
              </a:spcBef>
              <a:buClrTx/>
              <a:buSzTx/>
              <a:buNone/>
              <a:defRPr/>
            </a:pPr>
            <a:endParaRPr lang="it-IT" altLang="it-IT" sz="2250" kern="0" dirty="0">
              <a:solidFill>
                <a:srgbClr val="000066"/>
              </a:solidFill>
              <a:latin typeface="Verdana "/>
              <a:cs typeface="Helvetica"/>
              <a:sym typeface="Helvetica"/>
            </a:endParaRPr>
          </a:p>
          <a:p>
            <a:pPr algn="ctr" defTabSz="685800" eaLnBrk="1" hangingPunct="1">
              <a:spcBef>
                <a:spcPct val="0"/>
              </a:spcBef>
              <a:buClrTx/>
              <a:buSzTx/>
              <a:buNone/>
              <a:defRPr/>
            </a:pPr>
            <a:r>
              <a:rPr lang="it-IT" altLang="it-IT" sz="2250" kern="0" dirty="0">
                <a:solidFill>
                  <a:srgbClr val="FF0000"/>
                </a:solidFill>
                <a:latin typeface="Verdana "/>
                <a:cs typeface="Helvetica"/>
                <a:sym typeface="Helvetica"/>
              </a:rPr>
              <a:t>Legge 10.05.1982 n. 251, D.P.R. 18.7.1984 n. 782:</a:t>
            </a:r>
          </a:p>
          <a:p>
            <a:pPr algn="ctr" defTabSz="685800" eaLnBrk="1" hangingPunct="1">
              <a:spcBef>
                <a:spcPct val="0"/>
              </a:spcBef>
              <a:buClrTx/>
              <a:buSzTx/>
              <a:buNone/>
              <a:defRPr/>
            </a:pPr>
            <a:endParaRPr lang="it-IT" altLang="it-IT" sz="2250" kern="0" dirty="0">
              <a:solidFill>
                <a:srgbClr val="000066"/>
              </a:solidFill>
              <a:latin typeface="Verdana "/>
              <a:cs typeface="Helvetica"/>
              <a:sym typeface="Helvetica"/>
            </a:endParaRPr>
          </a:p>
          <a:p>
            <a:pPr algn="ctr" defTabSz="685800" eaLnBrk="1" hangingPunct="1">
              <a:spcBef>
                <a:spcPct val="0"/>
              </a:spcBef>
              <a:buClrTx/>
              <a:buSzTx/>
              <a:buNone/>
              <a:defRPr/>
            </a:pPr>
            <a:r>
              <a:rPr lang="it-IT" altLang="it-IT" sz="2250" kern="0" dirty="0">
                <a:solidFill>
                  <a:srgbClr val="000066"/>
                </a:solidFill>
                <a:latin typeface="Verdana "/>
                <a:cs typeface="Helvetica"/>
                <a:sym typeface="Helvetica"/>
              </a:rPr>
              <a:t>INAIL, oltre a fornire protesi, presidi ortopedici e ausili tecnici agli infortunati al lavoro, può erogare prestazioni protesiche a favore degli assistiti del SSN, sulla base di convenzioni stipulate con le regioni, unitamente all’addestramento all’uso, alla riabilitazione e ad una sistematica azione di sostegno finalizzata al recupero psicologico e sociale</a:t>
            </a:r>
          </a:p>
        </p:txBody>
      </p:sp>
      <p:sp>
        <p:nvSpPr>
          <p:cNvPr id="12291" name="Rectangle 3"/>
          <p:cNvSpPr>
            <a:spLocks noChangeArrowheads="1"/>
          </p:cNvSpPr>
          <p:nvPr/>
        </p:nvSpPr>
        <p:spPr bwMode="auto">
          <a:xfrm>
            <a:off x="59346" y="857250"/>
            <a:ext cx="2354143" cy="4629150"/>
          </a:xfrm>
          <a:prstGeom prst="rect">
            <a:avLst/>
          </a:prstGeom>
          <a:noFill/>
          <a:ln w="9525">
            <a:noFill/>
            <a:miter lim="800000"/>
            <a:headEnd/>
            <a:tailEnd/>
          </a:ln>
        </p:spPr>
        <p:txBody>
          <a:bodyPr anchor="ctr"/>
          <a:lstStyle/>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ALTRE NORMATIVE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DI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RIFERIMENTO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DI ATTUALE INTERESSE:</a:t>
            </a:r>
          </a:p>
          <a:p>
            <a:pPr algn="ctr" defTabSz="685800">
              <a:defRPr/>
            </a:pPr>
            <a:endPar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endParaRP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r>
              <a:rPr lang="it-IT" sz="2400" b="1" kern="0" spc="-75" dirty="0">
                <a:ln w="3200">
                  <a:solidFill>
                    <a:srgbClr val="535353">
                      <a:shade val="75000"/>
                      <a:alpha val="25000"/>
                    </a:srgbClr>
                  </a:solidFill>
                  <a:prstDash val="solid"/>
                  <a:round/>
                </a:ln>
                <a:solidFill>
                  <a:srgbClr val="3333FF"/>
                </a:solidFill>
                <a:effectLst>
                  <a:outerShdw blurRad="38100" dist="38100" dir="2700000" algn="tl">
                    <a:srgbClr val="000000">
                      <a:alpha val="43137"/>
                    </a:srgbClr>
                  </a:outerShdw>
                </a:effectLst>
                <a:latin typeface="Helvetica"/>
                <a:cs typeface="Helvetica"/>
                <a:sym typeface="Helvetica"/>
              </a:rPr>
              <a:t>prestazioni protesiche</a:t>
            </a: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p>
        </p:txBody>
      </p:sp>
    </p:spTree>
    <p:extLst>
      <p:ext uri="{BB962C8B-B14F-4D97-AF65-F5344CB8AC3E}">
        <p14:creationId xmlns:p14="http://schemas.microsoft.com/office/powerpoint/2010/main" val="4057872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2354141" y="949945"/>
            <a:ext cx="6666767" cy="4595804"/>
          </a:xfrm>
        </p:spPr>
        <p:txBody>
          <a:bodyPr/>
          <a:lstStyle/>
          <a:p>
            <a:r>
              <a:rPr lang="it-IT" sz="2100" b="1" dirty="0"/>
              <a:t>Destinatari</a:t>
            </a:r>
            <a:r>
              <a:rPr lang="it-IT" sz="2100" dirty="0"/>
              <a:t>: Lavoratori infortunati e/o affetti da malattia professionale</a:t>
            </a:r>
            <a:br>
              <a:rPr lang="it-IT" sz="2100" dirty="0"/>
            </a:br>
            <a:r>
              <a:rPr lang="it-IT" sz="2100" b="1" dirty="0"/>
              <a:t>Caratteristiche</a:t>
            </a:r>
            <a:r>
              <a:rPr lang="it-IT" sz="2100" dirty="0"/>
              <a:t>:</a:t>
            </a:r>
            <a:r>
              <a:rPr lang="it-IT" sz="2100" b="1" dirty="0"/>
              <a:t> </a:t>
            </a:r>
            <a:r>
              <a:rPr lang="it-IT" sz="2100" dirty="0"/>
              <a:t>garantire la fornitura di dispositivi tecnici</a:t>
            </a:r>
            <a:br>
              <a:rPr lang="it-IT" sz="2100" dirty="0"/>
            </a:br>
            <a:r>
              <a:rPr lang="it-IT" sz="2100" dirty="0"/>
              <a:t/>
            </a:r>
            <a:br>
              <a:rPr lang="it-IT" sz="2100" dirty="0"/>
            </a:br>
            <a:r>
              <a:rPr lang="it-IT" sz="2100" b="1" dirty="0">
                <a:solidFill>
                  <a:srgbClr val="FF0000"/>
                </a:solidFill>
                <a:effectLst>
                  <a:outerShdw blurRad="38100" dist="38100" dir="2700000" algn="tl">
                    <a:srgbClr val="000000">
                      <a:alpha val="43137"/>
                    </a:srgbClr>
                  </a:outerShdw>
                </a:effectLst>
              </a:rPr>
              <a:t>I dispositivi tecnici comprendono</a:t>
            </a:r>
            <a:r>
              <a:rPr lang="it-IT" sz="2100" dirty="0"/>
              <a:t>:</a:t>
            </a:r>
            <a:br>
              <a:rPr lang="it-IT" sz="2100" dirty="0"/>
            </a:br>
            <a:r>
              <a:rPr lang="it-IT" sz="2100" dirty="0"/>
              <a:t>le </a:t>
            </a:r>
            <a:r>
              <a:rPr lang="it-IT" sz="2100" b="1" dirty="0"/>
              <a:t>protesi</a:t>
            </a:r>
            <a:r>
              <a:rPr lang="it-IT" sz="2100" dirty="0"/>
              <a:t>, gli </a:t>
            </a:r>
            <a:r>
              <a:rPr lang="it-IT" sz="2100" b="1" dirty="0"/>
              <a:t>ausili</a:t>
            </a:r>
            <a:r>
              <a:rPr lang="it-IT" sz="2100" dirty="0"/>
              <a:t>, le </a:t>
            </a:r>
            <a:r>
              <a:rPr lang="it-IT" sz="2100" b="1" dirty="0"/>
              <a:t>ortesi</a:t>
            </a:r>
            <a:br>
              <a:rPr lang="it-IT" sz="2100" b="1" dirty="0"/>
            </a:br>
            <a:r>
              <a:rPr lang="it-IT" sz="2100" b="1" dirty="0"/>
              <a:t/>
            </a:r>
            <a:br>
              <a:rPr lang="it-IT" sz="2100" b="1" dirty="0"/>
            </a:br>
            <a:r>
              <a:rPr lang="it-IT" sz="2100" b="1" dirty="0">
                <a:solidFill>
                  <a:srgbClr val="FF0000"/>
                </a:solidFill>
              </a:rPr>
              <a:t>Prescrizione rimborso farmaci</a:t>
            </a:r>
            <a:r>
              <a:rPr lang="it-IT" sz="2100" dirty="0">
                <a:solidFill>
                  <a:srgbClr val="002060"/>
                </a:solidFill>
              </a:rPr>
              <a:t>: prestazione di natura economico-sanitaria erogata l’acquisto di farmaci necessari al reinserimento socio-lavorativo e al miglioramento dello stato psicofisico. Quest'ultimo deve essere connesso alla patologia causata dall'evento lesivo assicurato e di cui il lavoratore è stato vittima</a:t>
            </a:r>
          </a:p>
        </p:txBody>
      </p:sp>
      <p:sp>
        <p:nvSpPr>
          <p:cNvPr id="6" name="Rettangolo 5"/>
          <p:cNvSpPr/>
          <p:nvPr/>
        </p:nvSpPr>
        <p:spPr>
          <a:xfrm>
            <a:off x="59349" y="1384769"/>
            <a:ext cx="2176096" cy="1384995"/>
          </a:xfrm>
          <a:prstGeom prst="rect">
            <a:avLst/>
          </a:prstGeom>
        </p:spPr>
        <p:txBody>
          <a:bodyPr wrap="square">
            <a:spAutoFit/>
          </a:bodyPr>
          <a:lstStyle/>
          <a:p>
            <a:pPr defTabSz="685800"/>
            <a:r>
              <a:rPr lang="it-IT" sz="2100" kern="0" dirty="0">
                <a:solidFill>
                  <a:srgbClr val="FF0000"/>
                </a:solidFill>
                <a:effectLst>
                  <a:outerShdw blurRad="38100" dist="38100" dir="2700000" algn="tl">
                    <a:srgbClr val="000000">
                      <a:alpha val="43137"/>
                    </a:srgbClr>
                  </a:outerShdw>
                </a:effectLst>
                <a:latin typeface="Helvetica"/>
                <a:cs typeface="Helvetica"/>
                <a:sym typeface="Helvetica"/>
              </a:rPr>
              <a:t>PRESCRIZIONE DI DISPOSITIVI TECNICI</a:t>
            </a:r>
          </a:p>
        </p:txBody>
      </p:sp>
      <p:sp>
        <p:nvSpPr>
          <p:cNvPr id="2" name="Rettangolo 1"/>
          <p:cNvSpPr/>
          <p:nvPr/>
        </p:nvSpPr>
        <p:spPr>
          <a:xfrm>
            <a:off x="19785" y="3785072"/>
            <a:ext cx="2136530" cy="1061829"/>
          </a:xfrm>
          <a:prstGeom prst="rect">
            <a:avLst/>
          </a:prstGeom>
        </p:spPr>
        <p:txBody>
          <a:bodyPr wrap="square">
            <a:spAutoFit/>
          </a:bodyPr>
          <a:lstStyle/>
          <a:p>
            <a:pPr defTabSz="685800"/>
            <a:r>
              <a:rPr lang="it-IT" sz="2100" kern="0" dirty="0">
                <a:solidFill>
                  <a:srgbClr val="FF0000"/>
                </a:solidFill>
                <a:effectLst>
                  <a:outerShdw blurRad="38100" dist="38100" dir="2700000" algn="tl">
                    <a:srgbClr val="000000">
                      <a:alpha val="43137"/>
                    </a:srgbClr>
                  </a:outerShdw>
                </a:effectLst>
                <a:latin typeface="Helvetica"/>
                <a:cs typeface="Helvetica"/>
                <a:sym typeface="Helvetica"/>
              </a:rPr>
              <a:t>PRESCRIZIONE / RIMBORSO FARMACI</a:t>
            </a:r>
          </a:p>
        </p:txBody>
      </p:sp>
    </p:spTree>
    <p:extLst>
      <p:ext uri="{BB962C8B-B14F-4D97-AF65-F5344CB8AC3E}">
        <p14:creationId xmlns:p14="http://schemas.microsoft.com/office/powerpoint/2010/main" val="1935741811"/>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4294967295"/>
          </p:nvPr>
        </p:nvSpPr>
        <p:spPr>
          <a:xfrm>
            <a:off x="844062" y="1061654"/>
            <a:ext cx="8299938" cy="4193948"/>
          </a:xfrm>
          <a:ln>
            <a:noFill/>
          </a:ln>
        </p:spPr>
        <p:txBody>
          <a:bodyPr>
            <a:noAutofit/>
          </a:bodyPr>
          <a:lstStyle/>
          <a:p>
            <a:pPr>
              <a:lnSpc>
                <a:spcPct val="100000"/>
              </a:lnSpc>
            </a:pPr>
            <a:r>
              <a:rPr lang="it-IT" sz="2100" dirty="0">
                <a:solidFill>
                  <a:srgbClr val="002060"/>
                </a:solidFill>
                <a:latin typeface="Verdana "/>
                <a:ea typeface="Verdana" panose="020B0604030504040204" pitchFamily="34" charset="0"/>
                <a:cs typeface="Verdana" panose="020B0604030504040204" pitchFamily="34" charset="0"/>
              </a:rPr>
              <a:t>I medicinali ammessi al rimborso sono stati individuati in specialità farmaceutiche o preparati per uso topico utilizzati in chirurgia, ortopedia, oculistica, dermatologia, neurologia e psichiatria</a:t>
            </a:r>
            <a:endParaRPr lang="it-IT" sz="2100" dirty="0">
              <a:solidFill>
                <a:srgbClr val="0033CC"/>
              </a:solidFill>
              <a:latin typeface="Verdana "/>
              <a:ea typeface="Verdana" panose="020B0604030504040204" pitchFamily="34" charset="0"/>
              <a:cs typeface="Verdana" panose="020B0604030504040204" pitchFamily="34" charset="0"/>
            </a:endParaRPr>
          </a:p>
          <a:p>
            <a:pPr>
              <a:lnSpc>
                <a:spcPct val="100000"/>
              </a:lnSpc>
            </a:pPr>
            <a:r>
              <a:rPr lang="it-IT" sz="2100" dirty="0">
                <a:solidFill>
                  <a:srgbClr val="002060"/>
                </a:solidFill>
                <a:latin typeface="Verdana "/>
                <a:ea typeface="Verdana" panose="020B0604030504040204" pitchFamily="34" charset="0"/>
                <a:cs typeface="Verdana" panose="020B0604030504040204" pitchFamily="34" charset="0"/>
              </a:rPr>
              <a:t>Si tratta dei cosiddetti </a:t>
            </a:r>
            <a:r>
              <a:rPr lang="it-IT" sz="2100" b="1" dirty="0">
                <a:solidFill>
                  <a:srgbClr val="002060"/>
                </a:solidFill>
                <a:latin typeface="Verdana "/>
                <a:ea typeface="Verdana" panose="020B0604030504040204" pitchFamily="34" charset="0"/>
                <a:cs typeface="Verdana" panose="020B0604030504040204" pitchFamily="34" charset="0"/>
              </a:rPr>
              <a:t>farmaci di fascia C</a:t>
            </a:r>
            <a:r>
              <a:rPr lang="it-IT" sz="2100" dirty="0">
                <a:solidFill>
                  <a:srgbClr val="002060"/>
                </a:solidFill>
                <a:latin typeface="Verdana "/>
                <a:ea typeface="Verdana" panose="020B0604030504040204" pitchFamily="34" charset="0"/>
                <a:cs typeface="Verdana" panose="020B0604030504040204" pitchFamily="34" charset="0"/>
              </a:rPr>
              <a:t>, il cui costo non è sostenuto dal Servizio sanitario nazionale</a:t>
            </a:r>
          </a:p>
          <a:p>
            <a:pPr>
              <a:lnSpc>
                <a:spcPct val="100000"/>
              </a:lnSpc>
            </a:pPr>
            <a:r>
              <a:rPr lang="it-IT" sz="2100" dirty="0">
                <a:solidFill>
                  <a:srgbClr val="002060"/>
                </a:solidFill>
                <a:latin typeface="Verdana "/>
              </a:rPr>
              <a:t>Sono rimborsati sia </a:t>
            </a:r>
            <a:r>
              <a:rPr lang="it-IT" sz="2100" b="1" dirty="0">
                <a:solidFill>
                  <a:srgbClr val="002060"/>
                </a:solidFill>
                <a:latin typeface="Verdana "/>
              </a:rPr>
              <a:t>durante il periodo di inabilità temporanea assoluta </a:t>
            </a:r>
            <a:r>
              <a:rPr lang="it-IT" sz="2100" dirty="0">
                <a:solidFill>
                  <a:srgbClr val="002060"/>
                </a:solidFill>
                <a:latin typeface="Verdana "/>
              </a:rPr>
              <a:t>sia in </a:t>
            </a:r>
            <a:r>
              <a:rPr lang="it-IT" sz="2100" b="1" dirty="0">
                <a:solidFill>
                  <a:srgbClr val="002060"/>
                </a:solidFill>
                <a:latin typeface="Verdana "/>
              </a:rPr>
              <a:t>presenza di postumi stabilizzati</a:t>
            </a:r>
            <a:r>
              <a:rPr lang="it-IT" sz="2100" dirty="0">
                <a:solidFill>
                  <a:srgbClr val="002060"/>
                </a:solidFill>
                <a:latin typeface="Verdana "/>
              </a:rPr>
              <a:t>, anche se non indennizzabili e anche </a:t>
            </a:r>
            <a:r>
              <a:rPr lang="it-IT" sz="2100" b="1" dirty="0">
                <a:solidFill>
                  <a:srgbClr val="002060"/>
                </a:solidFill>
                <a:latin typeface="Verdana "/>
              </a:rPr>
              <a:t>oltre i termini revisionali</a:t>
            </a:r>
            <a:endParaRPr lang="it-IT" sz="2100" dirty="0">
              <a:solidFill>
                <a:srgbClr val="002060"/>
              </a:solidFill>
              <a:latin typeface="Verdana "/>
            </a:endParaRPr>
          </a:p>
          <a:p>
            <a:pPr>
              <a:lnSpc>
                <a:spcPct val="100000"/>
              </a:lnSpc>
            </a:pPr>
            <a:r>
              <a:rPr lang="it-IT" sz="2100" dirty="0">
                <a:solidFill>
                  <a:srgbClr val="002060"/>
                </a:solidFill>
                <a:latin typeface="Verdana "/>
              </a:rPr>
              <a:t>I medicinali devono essere stati prescritti e acquistati a partire dal 13.11.2012. Il </a:t>
            </a:r>
            <a:r>
              <a:rPr lang="it-IT" sz="2100" b="1" dirty="0">
                <a:solidFill>
                  <a:srgbClr val="002060"/>
                </a:solidFill>
                <a:latin typeface="Verdana "/>
              </a:rPr>
              <a:t>termine di prescrizione del diritto al rimborso </a:t>
            </a:r>
            <a:r>
              <a:rPr lang="it-IT" sz="2100" dirty="0">
                <a:solidFill>
                  <a:srgbClr val="002060"/>
                </a:solidFill>
                <a:latin typeface="Verdana "/>
              </a:rPr>
              <a:t>dei farmaci è </a:t>
            </a:r>
            <a:r>
              <a:rPr lang="it-IT" sz="2100" b="1" dirty="0">
                <a:solidFill>
                  <a:srgbClr val="002060"/>
                </a:solidFill>
                <a:latin typeface="Verdana "/>
              </a:rPr>
              <a:t>decennale</a:t>
            </a:r>
            <a:r>
              <a:rPr lang="it-IT" sz="2100" dirty="0">
                <a:solidFill>
                  <a:srgbClr val="002060"/>
                </a:solidFill>
                <a:latin typeface="Verdana "/>
              </a:rPr>
              <a:t> e decorre dal giorno della data riportata sullo scontrino relativo all’acquisto del medicinale</a:t>
            </a:r>
            <a:br>
              <a:rPr lang="it-IT" sz="2100" dirty="0">
                <a:solidFill>
                  <a:srgbClr val="002060"/>
                </a:solidFill>
                <a:latin typeface="Verdana "/>
              </a:rPr>
            </a:br>
            <a:endParaRPr lang="it-IT" sz="2100" dirty="0">
              <a:solidFill>
                <a:srgbClr val="002060"/>
              </a:solidFill>
              <a:latin typeface="Verdana "/>
              <a:ea typeface="Verdana" panose="020B0604030504040204" pitchFamily="34" charset="0"/>
              <a:cs typeface="Verdana" panose="020B0604030504040204" pitchFamily="34" charset="0"/>
            </a:endParaRPr>
          </a:p>
        </p:txBody>
      </p:sp>
      <p:sp>
        <p:nvSpPr>
          <p:cNvPr id="2" name="Rettangolo 1"/>
          <p:cNvSpPr/>
          <p:nvPr/>
        </p:nvSpPr>
        <p:spPr>
          <a:xfrm rot="16200000">
            <a:off x="-1783741" y="2716776"/>
            <a:ext cx="4378569" cy="646331"/>
          </a:xfrm>
          <a:prstGeom prst="rect">
            <a:avLst/>
          </a:prstGeom>
        </p:spPr>
        <p:txBody>
          <a:bodyPr wrap="square">
            <a:spAutoFit/>
          </a:bodyPr>
          <a:lstStyle/>
          <a:p>
            <a:pPr algn="ctr" defTabSz="685800"/>
            <a:r>
              <a:rPr lang="it-IT" kern="0" dirty="0">
                <a:solidFill>
                  <a:srgbClr val="FF0000"/>
                </a:solidFill>
                <a:effectLst>
                  <a:outerShdw blurRad="38100" dist="38100" dir="2700000" algn="tl">
                    <a:srgbClr val="000000">
                      <a:alpha val="43137"/>
                    </a:srgbClr>
                  </a:outerShdw>
                </a:effectLst>
                <a:latin typeface="Helvetica"/>
                <a:cs typeface="Helvetica"/>
                <a:sym typeface="Helvetica"/>
              </a:rPr>
              <a:t>PRESCRIZIONE / RIMBORSO </a:t>
            </a:r>
          </a:p>
          <a:p>
            <a:pPr algn="ctr" defTabSz="685800"/>
            <a:r>
              <a:rPr lang="it-IT" kern="0" dirty="0">
                <a:solidFill>
                  <a:srgbClr val="FF0000"/>
                </a:solidFill>
                <a:effectLst>
                  <a:outerShdw blurRad="38100" dist="38100" dir="2700000" algn="tl">
                    <a:srgbClr val="000000">
                      <a:alpha val="43137"/>
                    </a:srgbClr>
                  </a:outerShdw>
                </a:effectLst>
                <a:latin typeface="Helvetica"/>
                <a:cs typeface="Helvetica"/>
                <a:sym typeface="Helvetica"/>
              </a:rPr>
              <a:t>FARMACI</a:t>
            </a:r>
          </a:p>
        </p:txBody>
      </p:sp>
    </p:spTree>
    <p:extLst>
      <p:ext uri="{BB962C8B-B14F-4D97-AF65-F5344CB8AC3E}">
        <p14:creationId xmlns:p14="http://schemas.microsoft.com/office/powerpoint/2010/main" val="367127515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35294" y="923936"/>
            <a:ext cx="7682279" cy="4616648"/>
          </a:xfrm>
          <a:prstGeom prst="rect">
            <a:avLst/>
          </a:prstGeom>
        </p:spPr>
        <p:txBody>
          <a:bodyPr wrap="square">
            <a:spAutoFit/>
          </a:bodyPr>
          <a:lstStyle/>
          <a:p>
            <a:pPr defTabSz="685800"/>
            <a:r>
              <a:rPr lang="it-IT" sz="2100" kern="0" dirty="0">
                <a:solidFill>
                  <a:sysClr val="windowText" lastClr="000000"/>
                </a:solidFill>
                <a:latin typeface="Helvetica"/>
                <a:cs typeface="Helvetica"/>
                <a:sym typeface="Helvetica"/>
              </a:rPr>
              <a:t>Circolare n. 9 del 17 marzo 2016 </a:t>
            </a:r>
            <a:r>
              <a:rPr lang="it-IT" sz="2100" i="1" kern="0" dirty="0">
                <a:solidFill>
                  <a:sysClr val="windowText" lastClr="000000"/>
                </a:solidFill>
                <a:latin typeface="Helvetica"/>
                <a:cs typeface="Helvetica"/>
                <a:sym typeface="Helvetica"/>
              </a:rPr>
              <a:t>Prestazioni sanitarie necessarie al recupero/miglioramento dello stato psico-fisico degli infortunati e dei </a:t>
            </a:r>
            <a:r>
              <a:rPr lang="it-IT" sz="2100" i="1" kern="0" dirty="0" err="1">
                <a:solidFill>
                  <a:sysClr val="windowText" lastClr="000000"/>
                </a:solidFill>
                <a:latin typeface="Helvetica"/>
                <a:cs typeface="Helvetica"/>
                <a:sym typeface="Helvetica"/>
              </a:rPr>
              <a:t>tecnopatici</a:t>
            </a:r>
            <a:r>
              <a:rPr lang="it-IT" sz="2100" i="1" kern="0" dirty="0">
                <a:solidFill>
                  <a:sysClr val="windowText" lastClr="000000"/>
                </a:solidFill>
                <a:latin typeface="Helvetica"/>
                <a:cs typeface="Helvetica"/>
                <a:sym typeface="Helvetica"/>
              </a:rPr>
              <a:t>. </a:t>
            </a:r>
            <a:r>
              <a:rPr lang="it-IT" sz="2100" b="1" i="1" kern="0" dirty="0">
                <a:solidFill>
                  <a:sysClr val="windowText" lastClr="000000"/>
                </a:solidFill>
                <a:latin typeface="Helvetica"/>
                <a:cs typeface="Helvetica"/>
                <a:sym typeface="Helvetica"/>
              </a:rPr>
              <a:t>Ampliamento delle specialità farmaceutiche rimborsabili</a:t>
            </a:r>
            <a:r>
              <a:rPr lang="it-IT" sz="2100" i="1" kern="0" dirty="0">
                <a:solidFill>
                  <a:sysClr val="windowText" lastClr="000000"/>
                </a:solidFill>
                <a:latin typeface="Helvetica"/>
                <a:cs typeface="Helvetica"/>
                <a:sym typeface="Helvetica"/>
              </a:rPr>
              <a:t>.</a:t>
            </a:r>
            <a:endParaRPr lang="it-IT" sz="2100" kern="0" dirty="0">
              <a:solidFill>
                <a:sysClr val="windowText" lastClr="000000"/>
              </a:solidFill>
              <a:latin typeface="Helvetica"/>
              <a:cs typeface="Helvetica"/>
              <a:sym typeface="Helvetica"/>
            </a:endParaRPr>
          </a:p>
          <a:p>
            <a:pPr defTabSz="685800"/>
            <a:endParaRPr lang="it-IT" sz="2100" kern="0" dirty="0">
              <a:solidFill>
                <a:sysClr val="windowText" lastClr="000000"/>
              </a:solidFill>
              <a:latin typeface="Helvetica"/>
              <a:cs typeface="Helvetica"/>
              <a:sym typeface="Helvetica"/>
            </a:endParaRPr>
          </a:p>
          <a:p>
            <a:pPr defTabSz="685800"/>
            <a:r>
              <a:rPr lang="it-IT" sz="2100" kern="0" dirty="0">
                <a:solidFill>
                  <a:srgbClr val="002060"/>
                </a:solidFill>
                <a:latin typeface="Helvetica"/>
                <a:cs typeface="Helvetica"/>
                <a:sym typeface="Helvetica"/>
              </a:rPr>
              <a:t>[...] In considerazione degli approfondimenti, effettuati sulla base della più recente letteratura scientifica, delle proposte di implementazione dell’elenco dei farmaci rimborsabili pervenute dalle Direzioni regionali e delle risultanze dei monitoraggi effettuati ai fini della rilevazione degli oneri sostenuti dall’Istituto, con la presente circolare si fornisce un nuovo e più esteso elenco di specialità farmaceutiche rimborsabili (allegato 1) che annulla e sostituisce quello di cui alla circolare n. 30/2014. [...]</a:t>
            </a:r>
          </a:p>
        </p:txBody>
      </p:sp>
      <p:sp>
        <p:nvSpPr>
          <p:cNvPr id="3" name="Rettangolo 2"/>
          <p:cNvSpPr/>
          <p:nvPr/>
        </p:nvSpPr>
        <p:spPr>
          <a:xfrm rot="16200000">
            <a:off x="-1272687" y="2713480"/>
            <a:ext cx="3488351" cy="646331"/>
          </a:xfrm>
          <a:prstGeom prst="rect">
            <a:avLst/>
          </a:prstGeom>
        </p:spPr>
        <p:txBody>
          <a:bodyPr wrap="square">
            <a:spAutoFit/>
          </a:bodyPr>
          <a:lstStyle/>
          <a:p>
            <a:pPr algn="ctr" defTabSz="685800"/>
            <a:r>
              <a:rPr lang="it-IT" kern="0" dirty="0">
                <a:solidFill>
                  <a:srgbClr val="FF0000"/>
                </a:solidFill>
                <a:effectLst>
                  <a:outerShdw blurRad="38100" dist="38100" dir="2700000" algn="tl">
                    <a:srgbClr val="000000">
                      <a:alpha val="43137"/>
                    </a:srgbClr>
                  </a:outerShdw>
                </a:effectLst>
                <a:latin typeface="Helvetica"/>
                <a:cs typeface="Helvetica"/>
                <a:sym typeface="Helvetica"/>
              </a:rPr>
              <a:t>PRESCRIZIONE / RIMBORSO</a:t>
            </a:r>
          </a:p>
          <a:p>
            <a:pPr algn="ctr" defTabSz="685800"/>
            <a:r>
              <a:rPr lang="it-IT" kern="0" dirty="0">
                <a:solidFill>
                  <a:srgbClr val="FF0000"/>
                </a:solidFill>
                <a:effectLst>
                  <a:outerShdw blurRad="38100" dist="38100" dir="2700000" algn="tl">
                    <a:srgbClr val="000000">
                      <a:alpha val="43137"/>
                    </a:srgbClr>
                  </a:outerShdw>
                </a:effectLst>
                <a:latin typeface="Helvetica"/>
                <a:cs typeface="Helvetica"/>
                <a:sym typeface="Helvetica"/>
              </a:rPr>
              <a:t> FARMACI</a:t>
            </a:r>
          </a:p>
        </p:txBody>
      </p:sp>
    </p:spTree>
    <p:extLst>
      <p:ext uri="{BB962C8B-B14F-4D97-AF65-F5344CB8AC3E}">
        <p14:creationId xmlns:p14="http://schemas.microsoft.com/office/powerpoint/2010/main" val="2147837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0568" y="1041302"/>
            <a:ext cx="8802886" cy="335159"/>
          </a:xfrm>
        </p:spPr>
        <p:txBody>
          <a:bodyPr>
            <a:normAutofit/>
          </a:bodyPr>
          <a:lstStyle/>
          <a:p>
            <a:r>
              <a:rPr lang="it-IT" sz="1350" dirty="0">
                <a:solidFill>
                  <a:schemeClr val="tx1">
                    <a:lumMod val="65000"/>
                    <a:lumOff val="35000"/>
                  </a:schemeClr>
                </a:solidFill>
              </a:rPr>
              <a:t>S</a:t>
            </a:r>
            <a:r>
              <a:rPr lang="it-IT" sz="1350" dirty="0"/>
              <a:t>truttura organizzativa attuale di una U.O.C. Medico legale territoriale INPS</a:t>
            </a:r>
          </a:p>
        </p:txBody>
      </p:sp>
      <p:sp>
        <p:nvSpPr>
          <p:cNvPr id="56" name="Sottotitolo 55"/>
          <p:cNvSpPr>
            <a:spLocks noGrp="1"/>
          </p:cNvSpPr>
          <p:nvPr>
            <p:ph type="subTitle" idx="1"/>
          </p:nvPr>
        </p:nvSpPr>
        <p:spPr>
          <a:xfrm>
            <a:off x="280116" y="1830262"/>
            <a:ext cx="7263680" cy="2634680"/>
          </a:xfrm>
          <a:prstGeom prst="rect">
            <a:avLst/>
          </a:prstGeom>
          <a:solidFill>
            <a:srgbClr val="FFFF99"/>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it-IT" sz="3600" b="1" dirty="0">
                <a:solidFill>
                  <a:srgbClr val="FFE07D"/>
                </a:solidFill>
              </a:rPr>
              <a:t>C.M.L.  INPS</a:t>
            </a:r>
            <a:endParaRPr lang="it-IT" sz="3600" dirty="0">
              <a:solidFill>
                <a:srgbClr val="FFE07D"/>
              </a:solidFill>
            </a:endParaRPr>
          </a:p>
        </p:txBody>
      </p:sp>
      <p:sp>
        <p:nvSpPr>
          <p:cNvPr id="57" name="Casella di testo 2"/>
          <p:cNvSpPr txBox="1">
            <a:spLocks noChangeArrowheads="1"/>
          </p:cNvSpPr>
          <p:nvPr/>
        </p:nvSpPr>
        <p:spPr bwMode="auto">
          <a:xfrm>
            <a:off x="3210360" y="1918316"/>
            <a:ext cx="1625047" cy="271898"/>
          </a:xfrm>
          <a:prstGeom prst="rect">
            <a:avLst/>
          </a:prstGeom>
          <a:solidFill>
            <a:srgbClr val="FFCCCC"/>
          </a:solidFill>
          <a:ln w="12700">
            <a:solidFill>
              <a:srgbClr val="FF0000"/>
            </a:solidFill>
            <a:miter lim="800000"/>
            <a:headEnd/>
            <a:tailEnd/>
          </a:ln>
        </p:spPr>
        <p:txBody>
          <a:bodyPr rot="0" vert="horz" wrap="square" lIns="68580" tIns="34290" rIns="68580" bIns="34290" anchor="t" anchorCtr="0">
            <a:noAutofit/>
          </a:bodyPr>
          <a:lstStyle/>
          <a:p>
            <a:pPr algn="ctr" defTabSz="685800">
              <a:lnSpc>
                <a:spcPts val="1500"/>
              </a:lnSpc>
              <a:spcBef>
                <a:spcPts val="450"/>
              </a:spcBef>
            </a:pPr>
            <a:r>
              <a:rPr lang="it-IT"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it-IT" sz="10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Direzione socio-sanitaria</a:t>
            </a:r>
            <a:endParaRPr lang="it-IT"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spcAft>
                <a:spcPts val="600"/>
              </a:spcAft>
            </a:pPr>
            <a:endPar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spcAft>
                <a:spcPts val="600"/>
              </a:spcAft>
            </a:pPr>
            <a:r>
              <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cxnSp>
        <p:nvCxnSpPr>
          <p:cNvPr id="58" name="Connettore 1 57"/>
          <p:cNvCxnSpPr/>
          <p:nvPr/>
        </p:nvCxnSpPr>
        <p:spPr>
          <a:xfrm>
            <a:off x="6833235" y="8096726"/>
            <a:ext cx="0" cy="393383"/>
          </a:xfrm>
          <a:prstGeom prst="line">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6777038" y="8096726"/>
            <a:ext cx="0" cy="393383"/>
          </a:xfrm>
          <a:prstGeom prst="line">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a:off x="4022926" y="2190214"/>
            <a:ext cx="3209" cy="605169"/>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nettore 1 61"/>
          <p:cNvCxnSpPr/>
          <p:nvPr/>
        </p:nvCxnSpPr>
        <p:spPr>
          <a:xfrm>
            <a:off x="891934" y="2793674"/>
            <a:ext cx="7294310" cy="0"/>
          </a:xfrm>
          <a:prstGeom prst="line">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Casella di testo 2"/>
          <p:cNvSpPr txBox="1">
            <a:spLocks noChangeArrowheads="1"/>
          </p:cNvSpPr>
          <p:nvPr/>
        </p:nvSpPr>
        <p:spPr bwMode="auto">
          <a:xfrm>
            <a:off x="1764926" y="2294095"/>
            <a:ext cx="1807973" cy="256268"/>
          </a:xfrm>
          <a:prstGeom prst="rect">
            <a:avLst/>
          </a:prstGeom>
          <a:ln>
            <a:noFill/>
            <a:headEnd/>
            <a:tailEnd/>
          </a:ln>
          <a:effectLst>
            <a:outerShdw blurRad="63500" dist="38100" dir="30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vert="horz" wrap="square" lIns="68580" tIns="34290" rIns="68580" bIns="34290" anchor="ctr" anchorCtr="0">
            <a:noAutofit/>
          </a:bodyPr>
          <a:lstStyle/>
          <a:p>
            <a:pPr algn="ctr" defTabSz="685800"/>
            <a:r>
              <a:rPr lang="it-IT" sz="1200" dirty="0">
                <a:solidFill>
                  <a:prstClr val="white"/>
                </a:solidFill>
                <a:latin typeface="Calibri" panose="020F0502020204030204"/>
                <a:ea typeface="Calibri" panose="020F0502020204030204" pitchFamily="34" charset="0"/>
                <a:cs typeface="Times New Roman" panose="02020603050405020304" pitchFamily="18" charset="0"/>
              </a:rPr>
              <a:t>Segreteria amministrativa</a:t>
            </a:r>
            <a:r>
              <a:rPr lang="it-IT" sz="825" dirty="0">
                <a:solidFill>
                  <a:prstClr val="white"/>
                </a:solidFill>
                <a:latin typeface="Calibri" panose="020F0502020204030204"/>
                <a:ea typeface="Calibri" panose="020F0502020204030204" pitchFamily="34" charset="0"/>
                <a:cs typeface="Times New Roman" panose="02020603050405020304" pitchFamily="18" charset="0"/>
              </a:rPr>
              <a:t> </a:t>
            </a:r>
          </a:p>
        </p:txBody>
      </p:sp>
      <p:sp>
        <p:nvSpPr>
          <p:cNvPr id="69" name="Casella di testo 2"/>
          <p:cNvSpPr txBox="1">
            <a:spLocks noChangeArrowheads="1"/>
          </p:cNvSpPr>
          <p:nvPr/>
        </p:nvSpPr>
        <p:spPr bwMode="auto">
          <a:xfrm>
            <a:off x="4491403" y="2294094"/>
            <a:ext cx="1933921" cy="261938"/>
          </a:xfrm>
          <a:prstGeom prst="rect">
            <a:avLst/>
          </a:prstGeom>
          <a:ln>
            <a:noFill/>
            <a:headEnd/>
            <a:tailEnd/>
          </a:ln>
          <a:effectLst>
            <a:outerShdw blurRad="63500" dist="38100" dir="30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ot="0" vert="horz" wrap="square" lIns="68580" tIns="34290" rIns="68580" bIns="34290" anchor="ctr" anchorCtr="0">
            <a:noAutofit/>
          </a:bodyPr>
          <a:lstStyle/>
          <a:p>
            <a:pPr algn="ctr" defTabSz="685800"/>
            <a:r>
              <a:rPr lang="it-IT" sz="1200" dirty="0">
                <a:solidFill>
                  <a:prstClr val="white"/>
                </a:solidFill>
                <a:latin typeface="Calibri" panose="020F0502020204030204"/>
                <a:ea typeface="Calibri" panose="020F0502020204030204" pitchFamily="34" charset="0"/>
                <a:cs typeface="Times New Roman" panose="02020603050405020304" pitchFamily="18" charset="0"/>
              </a:rPr>
              <a:t>Collaboratori sanitari</a:t>
            </a:r>
          </a:p>
        </p:txBody>
      </p:sp>
      <p:cxnSp>
        <p:nvCxnSpPr>
          <p:cNvPr id="3075" name="Connettore 2 3074"/>
          <p:cNvCxnSpPr/>
          <p:nvPr/>
        </p:nvCxnSpPr>
        <p:spPr>
          <a:xfrm flipH="1">
            <a:off x="882910" y="2789698"/>
            <a:ext cx="9024" cy="351715"/>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Documento multiplo 73"/>
          <p:cNvSpPr/>
          <p:nvPr/>
        </p:nvSpPr>
        <p:spPr>
          <a:xfrm>
            <a:off x="427185" y="3217733"/>
            <a:ext cx="1094905" cy="816722"/>
          </a:xfrm>
          <a:prstGeom prst="flowChartMultidocumen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it-IT" sz="1350">
              <a:solidFill>
                <a:prstClr val="white"/>
              </a:solidFill>
              <a:latin typeface="Calibri" panose="020F0502020204030204"/>
            </a:endParaRPr>
          </a:p>
        </p:txBody>
      </p:sp>
      <p:sp>
        <p:nvSpPr>
          <p:cNvPr id="77" name="Casella di testo 2"/>
          <p:cNvSpPr txBox="1">
            <a:spLocks noChangeArrowheads="1"/>
          </p:cNvSpPr>
          <p:nvPr/>
        </p:nvSpPr>
        <p:spPr bwMode="auto">
          <a:xfrm>
            <a:off x="414801" y="3497281"/>
            <a:ext cx="1013498" cy="325221"/>
          </a:xfrm>
          <a:prstGeom prst="rect">
            <a:avLst/>
          </a:prstGeom>
          <a:noFill/>
          <a:ln w="9525">
            <a:noFill/>
            <a:miter lim="800000"/>
            <a:headEnd/>
            <a:tailEnd/>
          </a:ln>
        </p:spPr>
        <p:txBody>
          <a:bodyPr rot="0" vert="horz" wrap="square" lIns="68580" tIns="34290" rIns="68580" bIns="34290" anchor="t" anchorCtr="0">
            <a:noAutofit/>
          </a:bodyPr>
          <a:lstStyle/>
          <a:p>
            <a:pPr algn="ctr" defTabSz="685800"/>
            <a:r>
              <a:rPr lang="it-IT"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Pensionistica</a:t>
            </a:r>
          </a:p>
          <a:p>
            <a:pPr algn="ctr" defTabSz="685800"/>
            <a:r>
              <a:rPr lang="it-IT"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A.G.O</a:t>
            </a:r>
            <a:r>
              <a:rPr lang="it-IT" sz="675"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3" name="Rettangolo 82"/>
          <p:cNvSpPr/>
          <p:nvPr/>
        </p:nvSpPr>
        <p:spPr>
          <a:xfrm>
            <a:off x="1223857" y="4205317"/>
            <a:ext cx="936798" cy="924878"/>
          </a:xfrm>
          <a:prstGeom prst="rect">
            <a:avLst/>
          </a:prstGeom>
          <a:solidFill>
            <a:schemeClr val="accent5">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it-IT" sz="1350">
              <a:solidFill>
                <a:prstClr val="white"/>
              </a:solidFill>
              <a:latin typeface="Calibri" panose="020F0502020204030204"/>
            </a:endParaRPr>
          </a:p>
        </p:txBody>
      </p:sp>
      <p:cxnSp>
        <p:nvCxnSpPr>
          <p:cNvPr id="84" name="Connettore 2 83"/>
          <p:cNvCxnSpPr/>
          <p:nvPr/>
        </p:nvCxnSpPr>
        <p:spPr>
          <a:xfrm>
            <a:off x="1702710" y="2795383"/>
            <a:ext cx="10777" cy="1287341"/>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Rettangolo 86"/>
          <p:cNvSpPr/>
          <p:nvPr/>
        </p:nvSpPr>
        <p:spPr>
          <a:xfrm>
            <a:off x="2192537" y="3327207"/>
            <a:ext cx="939461" cy="684699"/>
          </a:xfrm>
          <a:prstGeom prst="rect">
            <a:avLst/>
          </a:prstGeom>
          <a:solidFill>
            <a:srgbClr val="E5F8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r>
              <a:rPr lang="it-IT" sz="1200" b="1" dirty="0" err="1">
                <a:solidFill>
                  <a:prstClr val="black"/>
                </a:solidFill>
                <a:latin typeface="Calibri" panose="020F0502020204030204"/>
              </a:rPr>
              <a:t>Med</a:t>
            </a:r>
            <a:r>
              <a:rPr lang="it-IT" sz="1200" b="1" dirty="0">
                <a:solidFill>
                  <a:prstClr val="black"/>
                </a:solidFill>
                <a:latin typeface="Calibri" panose="020F0502020204030204"/>
              </a:rPr>
              <a:t>. fiscale</a:t>
            </a:r>
          </a:p>
          <a:p>
            <a:pPr algn="ctr" defTabSz="685800"/>
            <a:r>
              <a:rPr lang="it-IT" sz="1050" dirty="0">
                <a:solidFill>
                  <a:prstClr val="black"/>
                </a:solidFill>
                <a:latin typeface="Calibri" panose="020F0502020204030204"/>
              </a:rPr>
              <a:t>‘</a:t>
            </a:r>
            <a:r>
              <a:rPr lang="it-IT" sz="1050" b="1" i="1" dirty="0">
                <a:solidFill>
                  <a:prstClr val="black"/>
                </a:solidFill>
                <a:latin typeface="Calibri" panose="020F0502020204030204"/>
              </a:rPr>
              <a:t>Polo unico</a:t>
            </a:r>
            <a:r>
              <a:rPr lang="it-IT" sz="1050" dirty="0">
                <a:solidFill>
                  <a:prstClr val="black"/>
                </a:solidFill>
                <a:latin typeface="Calibri" panose="020F0502020204030204"/>
              </a:rPr>
              <a:t>’</a:t>
            </a:r>
          </a:p>
        </p:txBody>
      </p:sp>
      <p:sp>
        <p:nvSpPr>
          <p:cNvPr id="3088" name="Ovale 3087"/>
          <p:cNvSpPr/>
          <p:nvPr/>
        </p:nvSpPr>
        <p:spPr>
          <a:xfrm>
            <a:off x="3715915" y="3757967"/>
            <a:ext cx="640586" cy="91608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90" name="Rettangolo arrotondato 89"/>
          <p:cNvSpPr/>
          <p:nvPr/>
        </p:nvSpPr>
        <p:spPr>
          <a:xfrm>
            <a:off x="4468550" y="4011907"/>
            <a:ext cx="602766" cy="686702"/>
          </a:xfrm>
          <a:prstGeom prst="roundRect">
            <a:avLst/>
          </a:prstGeom>
          <a:gradFill flip="none" rotWithShape="1">
            <a:gsLst>
              <a:gs pos="50000">
                <a:srgbClr val="CCFFCC"/>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it-IT" sz="1350">
              <a:solidFill>
                <a:prstClr val="white"/>
              </a:solidFill>
              <a:latin typeface="Calibri" panose="020F0502020204030204"/>
            </a:endParaRPr>
          </a:p>
        </p:txBody>
      </p:sp>
      <p:sp>
        <p:nvSpPr>
          <p:cNvPr id="91" name="Rettangolo 90"/>
          <p:cNvSpPr/>
          <p:nvPr/>
        </p:nvSpPr>
        <p:spPr>
          <a:xfrm>
            <a:off x="5266039" y="3875752"/>
            <a:ext cx="599073" cy="500735"/>
          </a:xfrm>
          <a:prstGeom prst="rect">
            <a:avLst/>
          </a:prstGeom>
          <a:gradFill>
            <a:gsLst>
              <a:gs pos="7000">
                <a:schemeClr val="accent1">
                  <a:lumMod val="5000"/>
                  <a:lumOff val="95000"/>
                </a:schemeClr>
              </a:gs>
              <a:gs pos="41000">
                <a:schemeClr val="tx1">
                  <a:lumMod val="75000"/>
                  <a:lumOff val="25000"/>
                </a:schemeClr>
              </a:gs>
              <a:gs pos="3000">
                <a:schemeClr val="accent1">
                  <a:lumMod val="45000"/>
                  <a:lumOff val="55000"/>
                </a:schemeClr>
              </a:gs>
              <a:gs pos="5000">
                <a:schemeClr val="accent1">
                  <a:lumMod val="30000"/>
                  <a:lumOff val="70000"/>
                </a:schemeClr>
              </a:gs>
            </a:gsLst>
            <a:lin ang="54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it-IT" sz="1350">
              <a:solidFill>
                <a:prstClr val="white"/>
              </a:solidFill>
              <a:latin typeface="Calibri" panose="020F0502020204030204"/>
            </a:endParaRPr>
          </a:p>
        </p:txBody>
      </p:sp>
      <p:sp>
        <p:nvSpPr>
          <p:cNvPr id="92" name="Rettangolo 91"/>
          <p:cNvSpPr/>
          <p:nvPr/>
        </p:nvSpPr>
        <p:spPr>
          <a:xfrm>
            <a:off x="5266758" y="4381302"/>
            <a:ext cx="598358" cy="446369"/>
          </a:xfrm>
          <a:prstGeom prst="rect">
            <a:avLst/>
          </a:prstGeom>
          <a:gradFill>
            <a:gsLst>
              <a:gs pos="92000">
                <a:schemeClr val="accent1">
                  <a:lumMod val="5000"/>
                  <a:lumOff val="95000"/>
                </a:schemeClr>
              </a:gs>
              <a:gs pos="54000">
                <a:schemeClr val="tx1">
                  <a:lumMod val="75000"/>
                  <a:lumOff val="25000"/>
                </a:schemeClr>
              </a:gs>
              <a:gs pos="100000">
                <a:schemeClr val="accent1">
                  <a:lumMod val="45000"/>
                  <a:lumOff val="55000"/>
                </a:schemeClr>
              </a:gs>
              <a:gs pos="100000">
                <a:schemeClr val="accent1">
                  <a:lumMod val="30000"/>
                  <a:lumOff val="70000"/>
                </a:schemeClr>
              </a:gs>
            </a:gsLst>
            <a:lin ang="54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it-IT" sz="1350">
              <a:solidFill>
                <a:prstClr val="white"/>
              </a:solidFill>
              <a:latin typeface="Calibri" panose="020F0502020204030204"/>
            </a:endParaRPr>
          </a:p>
        </p:txBody>
      </p:sp>
      <p:sp>
        <p:nvSpPr>
          <p:cNvPr id="93" name="Casella di testo 2"/>
          <p:cNvSpPr txBox="1">
            <a:spLocks noChangeArrowheads="1"/>
          </p:cNvSpPr>
          <p:nvPr/>
        </p:nvSpPr>
        <p:spPr bwMode="auto">
          <a:xfrm>
            <a:off x="5175230" y="4516079"/>
            <a:ext cx="730656" cy="184505"/>
          </a:xfrm>
          <a:prstGeom prst="rect">
            <a:avLst/>
          </a:prstGeom>
          <a:noFill/>
          <a:ln w="9525">
            <a:noFill/>
            <a:miter lim="800000"/>
            <a:headEnd/>
            <a:tailEnd/>
          </a:ln>
        </p:spPr>
        <p:txBody>
          <a:bodyPr rot="0" vert="horz" wrap="square" lIns="68580" tIns="34290" rIns="68580" bIns="34290" anchor="t" anchorCtr="0">
            <a:noAutofit/>
          </a:bodyPr>
          <a:lstStyle/>
          <a:p>
            <a:pPr algn="ctr" defTabSz="685800">
              <a:lnSpc>
                <a:spcPts val="750"/>
              </a:lnSpc>
            </a:pPr>
            <a:r>
              <a:rPr lang="it-IT" sz="12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C.T.P.</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pPr>
            <a:r>
              <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a:lnSpc>
                <a:spcPct val="107000"/>
              </a:lnSpc>
              <a:spcAft>
                <a:spcPts val="600"/>
              </a:spcAft>
            </a:pPr>
            <a:r>
              <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94" name="Casella di testo 2"/>
          <p:cNvSpPr txBox="1">
            <a:spLocks noChangeArrowheads="1"/>
          </p:cNvSpPr>
          <p:nvPr/>
        </p:nvSpPr>
        <p:spPr bwMode="auto">
          <a:xfrm>
            <a:off x="5256720" y="4082724"/>
            <a:ext cx="682345" cy="380644"/>
          </a:xfrm>
          <a:prstGeom prst="rect">
            <a:avLst/>
          </a:prstGeom>
          <a:noFill/>
          <a:ln w="9525">
            <a:noFill/>
            <a:miter lim="800000"/>
            <a:headEnd/>
            <a:tailEnd/>
          </a:ln>
        </p:spPr>
        <p:txBody>
          <a:bodyPr rot="0" vert="horz" wrap="square" lIns="68580" tIns="54000" rIns="68580" bIns="34290" anchor="t" anchorCtr="0">
            <a:noAutofit/>
          </a:bodyPr>
          <a:lstStyle/>
          <a:p>
            <a:pPr algn="ctr" defTabSz="685800">
              <a:lnSpc>
                <a:spcPts val="1200"/>
              </a:lnSpc>
            </a:pPr>
            <a:r>
              <a:rPr lang="it-IT" sz="1200" b="1"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Cont</a:t>
            </a:r>
            <a:r>
              <a:rPr lang="it-IT" sz="12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a:t>
            </a:r>
          </a:p>
          <a:p>
            <a:pPr algn="ctr" defTabSz="685800">
              <a:lnSpc>
                <a:spcPts val="900"/>
              </a:lnSpc>
              <a:spcBef>
                <a:spcPts val="225"/>
              </a:spcBef>
            </a:pPr>
            <a:r>
              <a:rPr lang="it-IT" sz="1200" b="1"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Giudiz</a:t>
            </a:r>
            <a:r>
              <a:rPr lang="it-IT" sz="12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ts val="750"/>
              </a:lnSpc>
            </a:pPr>
            <a:r>
              <a:rPr lang="it-IT"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pPr>
            <a:r>
              <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a:lnSpc>
                <a:spcPct val="107000"/>
              </a:lnSpc>
              <a:spcAft>
                <a:spcPts val="600"/>
              </a:spcAft>
            </a:pPr>
            <a:r>
              <a:rPr lang="it-IT"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95" name="Casella di testo 2"/>
          <p:cNvSpPr txBox="1">
            <a:spLocks noChangeArrowheads="1"/>
          </p:cNvSpPr>
          <p:nvPr/>
        </p:nvSpPr>
        <p:spPr bwMode="auto">
          <a:xfrm>
            <a:off x="4552825" y="4309168"/>
            <a:ext cx="518490" cy="179672"/>
          </a:xfrm>
          <a:prstGeom prst="rect">
            <a:avLst/>
          </a:prstGeom>
          <a:noFill/>
          <a:ln w="9525">
            <a:noFill/>
            <a:miter lim="800000"/>
            <a:headEnd/>
            <a:tailEnd/>
          </a:ln>
        </p:spPr>
        <p:txBody>
          <a:bodyPr rot="0" vert="horz" wrap="square" lIns="27000" tIns="27000" rIns="27000" bIns="34290" anchor="t" anchorCtr="0">
            <a:noAutofit/>
          </a:bodyPr>
          <a:lstStyle/>
          <a:p>
            <a:pPr defTabSz="685800">
              <a:lnSpc>
                <a:spcPts val="675"/>
              </a:lnSpc>
            </a:pPr>
            <a:r>
              <a:rPr lang="it-IT" sz="13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C.U.P.</a:t>
            </a:r>
            <a:endParaRPr lang="it-IT" sz="135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6" name="Casella di testo 2"/>
          <p:cNvSpPr txBox="1">
            <a:spLocks noChangeArrowheads="1"/>
          </p:cNvSpPr>
          <p:nvPr/>
        </p:nvSpPr>
        <p:spPr bwMode="auto">
          <a:xfrm>
            <a:off x="3733536" y="4010266"/>
            <a:ext cx="596333" cy="523563"/>
          </a:xfrm>
          <a:prstGeom prst="rect">
            <a:avLst/>
          </a:prstGeom>
          <a:noFill/>
          <a:ln w="9525">
            <a:noFill/>
            <a:miter lim="800000"/>
            <a:headEnd/>
            <a:tailEnd/>
          </a:ln>
        </p:spPr>
        <p:txBody>
          <a:bodyPr rot="0" vert="horz" wrap="square" lIns="27000" tIns="27000" rIns="27000" bIns="34290" anchor="ctr" anchorCtr="0">
            <a:noAutofit/>
          </a:bodyPr>
          <a:lstStyle/>
          <a:p>
            <a:pPr algn="ctr" defTabSz="685800"/>
            <a:r>
              <a:rPr lang="it-IT" sz="1200" b="1" dirty="0" err="1">
                <a:solidFill>
                  <a:srgbClr val="FFFFCC"/>
                </a:solidFill>
                <a:latin typeface="Calibri" panose="020F0502020204030204" pitchFamily="34" charset="0"/>
                <a:ea typeface="Calibri" panose="020F0502020204030204" pitchFamily="34" charset="0"/>
                <a:cs typeface="Times New Roman" panose="02020603050405020304" pitchFamily="18" charset="0"/>
              </a:rPr>
              <a:t>Med</a:t>
            </a:r>
            <a:r>
              <a:rPr lang="it-IT" sz="1200" b="1" dirty="0">
                <a:solidFill>
                  <a:srgbClr val="FFFFCC"/>
                </a:solidFill>
                <a:latin typeface="Calibri" panose="020F0502020204030204" pitchFamily="34" charset="0"/>
                <a:ea typeface="Calibri" panose="020F0502020204030204" pitchFamily="34" charset="0"/>
                <a:cs typeface="Times New Roman" panose="02020603050405020304" pitchFamily="18" charset="0"/>
              </a:rPr>
              <a:t>.</a:t>
            </a:r>
            <a:endParaRPr lang="it-IT" sz="1200" dirty="0">
              <a:solidFill>
                <a:srgbClr val="FFFFCC"/>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50000"/>
              </a:lnSpc>
            </a:pPr>
            <a:r>
              <a:rPr lang="it-IT" sz="1200" b="1" dirty="0">
                <a:solidFill>
                  <a:srgbClr val="FFFFCC"/>
                </a:solidFill>
                <a:latin typeface="Calibri" panose="020F0502020204030204" pitchFamily="34" charset="0"/>
                <a:ea typeface="Calibri" panose="020F0502020204030204" pitchFamily="34" charset="0"/>
                <a:cs typeface="Times New Roman" panose="02020603050405020304" pitchFamily="18" charset="0"/>
              </a:rPr>
              <a:t>lavoro</a:t>
            </a:r>
            <a:endParaRPr lang="it-IT" sz="1200" dirty="0">
              <a:solidFill>
                <a:srgbClr val="FFFFCC"/>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97" name="Connettore 2 96"/>
          <p:cNvCxnSpPr/>
          <p:nvPr/>
        </p:nvCxnSpPr>
        <p:spPr>
          <a:xfrm>
            <a:off x="4024255" y="2784014"/>
            <a:ext cx="0" cy="871853"/>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ttore 2 99"/>
          <p:cNvCxnSpPr/>
          <p:nvPr/>
        </p:nvCxnSpPr>
        <p:spPr>
          <a:xfrm>
            <a:off x="4747025" y="2789698"/>
            <a:ext cx="18270" cy="1086053"/>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ttore 2 103"/>
          <p:cNvCxnSpPr/>
          <p:nvPr/>
        </p:nvCxnSpPr>
        <p:spPr>
          <a:xfrm>
            <a:off x="5544402" y="2784628"/>
            <a:ext cx="15358" cy="1004242"/>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ttore 2 105"/>
          <p:cNvCxnSpPr/>
          <p:nvPr/>
        </p:nvCxnSpPr>
        <p:spPr>
          <a:xfrm>
            <a:off x="2623146" y="2972045"/>
            <a:ext cx="0" cy="269741"/>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Documento multiplo 111"/>
          <p:cNvSpPr/>
          <p:nvPr/>
        </p:nvSpPr>
        <p:spPr>
          <a:xfrm>
            <a:off x="6546919" y="3681971"/>
            <a:ext cx="933680" cy="1215250"/>
          </a:xfrm>
          <a:prstGeom prst="flowChartMultidocument">
            <a:avLst/>
          </a:prstGeom>
          <a:gradFill flip="none" rotWithShape="1">
            <a:gsLst>
              <a:gs pos="0">
                <a:srgbClr val="E6D5F3">
                  <a:shade val="30000"/>
                  <a:satMod val="115000"/>
                </a:srgbClr>
              </a:gs>
              <a:gs pos="50000">
                <a:srgbClr val="E6D5F3">
                  <a:shade val="67500"/>
                  <a:satMod val="115000"/>
                </a:srgbClr>
              </a:gs>
              <a:gs pos="100000">
                <a:srgbClr val="E6D5F3">
                  <a:shade val="100000"/>
                  <a:satMod val="115000"/>
                </a:srgbClr>
              </a:gs>
            </a:gsLst>
            <a:lin ang="54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it-IT" sz="1350">
              <a:solidFill>
                <a:prstClr val="white"/>
              </a:solidFill>
              <a:latin typeface="Calibri" panose="020F0502020204030204"/>
            </a:endParaRPr>
          </a:p>
        </p:txBody>
      </p:sp>
      <p:sp>
        <p:nvSpPr>
          <p:cNvPr id="113" name="Casella di testo 2"/>
          <p:cNvSpPr txBox="1">
            <a:spLocks noChangeArrowheads="1"/>
          </p:cNvSpPr>
          <p:nvPr/>
        </p:nvSpPr>
        <p:spPr bwMode="auto">
          <a:xfrm>
            <a:off x="6524581" y="4006443"/>
            <a:ext cx="916541" cy="515227"/>
          </a:xfrm>
          <a:prstGeom prst="rect">
            <a:avLst/>
          </a:prstGeom>
          <a:noFill/>
          <a:ln w="9525">
            <a:noFill/>
            <a:miter lim="800000"/>
            <a:headEnd/>
            <a:tailEnd/>
          </a:ln>
        </p:spPr>
        <p:txBody>
          <a:bodyPr rot="0" vert="horz" wrap="square" lIns="68580" tIns="34290" rIns="68580" bIns="34290" anchor="t" anchorCtr="0">
            <a:noAutofit/>
          </a:bodyPr>
          <a:lstStyle/>
          <a:p>
            <a:pPr algn="ctr" defTabSz="685800">
              <a:lnSpc>
                <a:spcPts val="1500"/>
              </a:lnSpc>
            </a:pPr>
            <a:r>
              <a:rPr lang="it-IT" sz="1200" b="1" dirty="0" err="1">
                <a:solidFill>
                  <a:prstClr val="black"/>
                </a:solidFill>
                <a:latin typeface="Calibri" panose="020F0502020204030204"/>
                <a:ea typeface="Calibri" panose="020F0502020204030204" pitchFamily="34" charset="0"/>
                <a:cs typeface="Arial" panose="020B0604020202020204" pitchFamily="34" charset="0"/>
              </a:rPr>
              <a:t>Inv.Civile</a:t>
            </a:r>
            <a:endParaRPr lang="it-IT" sz="1200" b="1" dirty="0">
              <a:solidFill>
                <a:prstClr val="black"/>
              </a:solidFill>
              <a:latin typeface="Calibri" panose="020F0502020204030204"/>
              <a:ea typeface="Calibri" panose="020F0502020204030204" pitchFamily="34" charset="0"/>
              <a:cs typeface="Arial" panose="020B0604020202020204" pitchFamily="34" charset="0"/>
            </a:endParaRPr>
          </a:p>
          <a:p>
            <a:pPr algn="ctr" defTabSz="685800">
              <a:lnSpc>
                <a:spcPts val="1500"/>
              </a:lnSpc>
            </a:pPr>
            <a:r>
              <a:rPr lang="it-IT" sz="1350" dirty="0">
                <a:solidFill>
                  <a:srgbClr val="7030A0"/>
                </a:solidFill>
                <a:latin typeface="Arial" panose="020B0604020202020204" pitchFamily="34" charset="0"/>
                <a:ea typeface="Calibri" panose="020F0502020204030204" pitchFamily="34" charset="0"/>
                <a:cs typeface="Arial" panose="020B0604020202020204" pitchFamily="34" charset="0"/>
              </a:rPr>
              <a:t>C.I.C.*</a:t>
            </a:r>
          </a:p>
        </p:txBody>
      </p:sp>
      <p:cxnSp>
        <p:nvCxnSpPr>
          <p:cNvPr id="117" name="Connettore 2 116"/>
          <p:cNvCxnSpPr/>
          <p:nvPr/>
        </p:nvCxnSpPr>
        <p:spPr>
          <a:xfrm>
            <a:off x="7991240" y="3238005"/>
            <a:ext cx="0" cy="450855"/>
          </a:xfrm>
          <a:prstGeom prst="straightConnector1">
            <a:avLst/>
          </a:prstGeom>
          <a:ln w="2222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3" name="Casella di testo 2"/>
          <p:cNvSpPr txBox="1">
            <a:spLocks noChangeArrowheads="1"/>
          </p:cNvSpPr>
          <p:nvPr/>
        </p:nvSpPr>
        <p:spPr bwMode="auto">
          <a:xfrm>
            <a:off x="1222529" y="4336125"/>
            <a:ext cx="938126" cy="716785"/>
          </a:xfrm>
          <a:prstGeom prst="rect">
            <a:avLst/>
          </a:prstGeom>
          <a:noFill/>
          <a:ln w="12700">
            <a:noFill/>
            <a:miter lim="800000"/>
            <a:headEnd/>
            <a:tailEnd/>
          </a:ln>
        </p:spPr>
        <p:txBody>
          <a:bodyPr rot="0" vert="horz" wrap="square" lIns="68580" tIns="34290" rIns="68580" bIns="34290" anchor="t" anchorCtr="0">
            <a:noAutofit/>
          </a:bodyPr>
          <a:lstStyle/>
          <a:p>
            <a:pPr algn="ctr" defTabSz="685800">
              <a:lnSpc>
                <a:spcPts val="675"/>
              </a:lnSpc>
            </a:pPr>
            <a:r>
              <a:rPr lang="it-IT" sz="13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Collegi</a:t>
            </a:r>
          </a:p>
          <a:p>
            <a:pPr algn="ctr" defTabSz="685800">
              <a:lnSpc>
                <a:spcPts val="1500"/>
              </a:lnSpc>
            </a:pPr>
            <a:r>
              <a:rPr lang="it-IT" sz="13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medici</a:t>
            </a:r>
          </a:p>
          <a:p>
            <a:pPr algn="ctr" defTabSz="685800">
              <a:lnSpc>
                <a:spcPts val="1500"/>
              </a:lnSpc>
            </a:pPr>
            <a:r>
              <a:rPr lang="it-IT"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(piloti, </a:t>
            </a:r>
            <a:r>
              <a:rPr lang="it-IT"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marit</a:t>
            </a:r>
            <a:r>
              <a:rPr lang="it-IT"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-timi, autisti,..)</a:t>
            </a:r>
          </a:p>
        </p:txBody>
      </p:sp>
      <p:cxnSp>
        <p:nvCxnSpPr>
          <p:cNvPr id="39" name="Connettore 2 38"/>
          <p:cNvCxnSpPr/>
          <p:nvPr/>
        </p:nvCxnSpPr>
        <p:spPr>
          <a:xfrm>
            <a:off x="3310957" y="2970836"/>
            <a:ext cx="0" cy="1663923"/>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a:stCxn id="68" idx="3"/>
          </p:cNvCxnSpPr>
          <p:nvPr/>
        </p:nvCxnSpPr>
        <p:spPr>
          <a:xfrm flipV="1">
            <a:off x="3572899" y="2420471"/>
            <a:ext cx="368316" cy="1758"/>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p:cNvCxnSpPr>
            <a:stCxn id="69" idx="1"/>
          </p:cNvCxnSpPr>
          <p:nvPr/>
        </p:nvCxnSpPr>
        <p:spPr>
          <a:xfrm flipH="1" flipV="1">
            <a:off x="4089974" y="2420471"/>
            <a:ext cx="401429" cy="4592"/>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6979513" y="3241786"/>
            <a:ext cx="1011727" cy="0"/>
          </a:xfrm>
          <a:prstGeom prst="line">
            <a:avLst/>
          </a:prstGeom>
          <a:ln w="22225">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2978333" y="2786918"/>
            <a:ext cx="0" cy="185128"/>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flipH="1">
            <a:off x="2616865" y="2972045"/>
            <a:ext cx="703751"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7361732" y="2789698"/>
            <a:ext cx="0" cy="351715"/>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0893" y="3803839"/>
            <a:ext cx="1238465" cy="729990"/>
          </a:xfrm>
          <a:prstGeom prst="rect">
            <a:avLst/>
          </a:prstGeom>
          <a:effectLst>
            <a:outerShdw blurRad="165100" dist="38100" dir="2700000" algn="tl" rotWithShape="0">
              <a:prstClr val="black">
                <a:alpha val="40000"/>
              </a:prstClr>
            </a:outerShdw>
          </a:effectLst>
        </p:spPr>
      </p:pic>
      <p:sp>
        <p:nvSpPr>
          <p:cNvPr id="50" name="Casella di testo 2"/>
          <p:cNvSpPr txBox="1">
            <a:spLocks noChangeArrowheads="1"/>
          </p:cNvSpPr>
          <p:nvPr/>
        </p:nvSpPr>
        <p:spPr bwMode="auto">
          <a:xfrm>
            <a:off x="7697531" y="3818765"/>
            <a:ext cx="1135148" cy="267489"/>
          </a:xfrm>
          <a:prstGeom prst="rect">
            <a:avLst/>
          </a:prstGeom>
          <a:noFill/>
          <a:ln w="9525">
            <a:noFill/>
            <a:miter lim="800000"/>
            <a:headEnd/>
            <a:tailEnd/>
          </a:ln>
        </p:spPr>
        <p:txBody>
          <a:bodyPr rot="0" vert="horz" wrap="square" lIns="68580" tIns="34290" rIns="68580" bIns="34290" anchor="t" anchorCtr="0">
            <a:noAutofit/>
          </a:bodyPr>
          <a:lstStyle/>
          <a:p>
            <a:pPr algn="ctr" defTabSz="685800">
              <a:lnSpc>
                <a:spcPts val="1500"/>
              </a:lnSpc>
            </a:pPr>
            <a:r>
              <a:rPr lang="it-IT" sz="1200" b="1" u="sng" dirty="0">
                <a:solidFill>
                  <a:prstClr val="black"/>
                </a:solidFill>
                <a:latin typeface="Calibri" panose="020F0502020204030204"/>
                <a:ea typeface="Calibri" panose="020F0502020204030204" pitchFamily="34" charset="0"/>
                <a:cs typeface="Arial" panose="020B0604020202020204" pitchFamily="34" charset="0"/>
              </a:rPr>
              <a:t>Invali</a:t>
            </a:r>
            <a:r>
              <a:rPr lang="it-IT" sz="1200" b="1" u="sng" dirty="0">
                <a:solidFill>
                  <a:prstClr val="white"/>
                </a:solidFill>
                <a:latin typeface="Calibri" panose="020F0502020204030204"/>
                <a:ea typeface="Calibri" panose="020F0502020204030204" pitchFamily="34" charset="0"/>
                <a:cs typeface="Arial" panose="020B0604020202020204" pitchFamily="34" charset="0"/>
              </a:rPr>
              <a:t>dità Civile</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965" y="2714011"/>
            <a:ext cx="723737" cy="555726"/>
          </a:xfrm>
          <a:prstGeom prst="rect">
            <a:avLst/>
          </a:prstGeom>
        </p:spPr>
      </p:pic>
      <p:sp>
        <p:nvSpPr>
          <p:cNvPr id="4" name="CasellaDiTesto 3"/>
          <p:cNvSpPr txBox="1"/>
          <p:nvPr/>
        </p:nvSpPr>
        <p:spPr>
          <a:xfrm>
            <a:off x="5202759" y="4896655"/>
            <a:ext cx="3674353" cy="1015663"/>
          </a:xfrm>
          <a:prstGeom prst="rect">
            <a:avLst/>
          </a:prstGeom>
          <a:noFill/>
          <a:ln w="22225">
            <a:noFill/>
            <a:prstDash val="dash"/>
          </a:ln>
          <a:effectLst/>
        </p:spPr>
        <p:txBody>
          <a:bodyPr wrap="square" rtlCol="0">
            <a:spAutoFit/>
          </a:bodyPr>
          <a:lstStyle/>
          <a:p>
            <a:pPr defTabSz="685800"/>
            <a:r>
              <a:rPr lang="it-IT" sz="1200" dirty="0">
                <a:solidFill>
                  <a:srgbClr val="7030A0"/>
                </a:solidFill>
                <a:latin typeface="Arial" panose="020B0604020202020204" pitchFamily="34" charset="0"/>
                <a:ea typeface="Calibri" panose="020F0502020204030204" pitchFamily="34" charset="0"/>
                <a:cs typeface="Arial" panose="020B0604020202020204" pitchFamily="34" charset="0"/>
              </a:rPr>
              <a:t>C.I.C.*</a:t>
            </a:r>
            <a:r>
              <a:rPr lang="it-IT" sz="1200" dirty="0">
                <a:solidFill>
                  <a:prstClr val="black"/>
                </a:solidFill>
                <a:latin typeface="Calibri" panose="020F0502020204030204"/>
              </a:rPr>
              <a:t>= </a:t>
            </a:r>
            <a:r>
              <a:rPr lang="it-IT" sz="1050" dirty="0" err="1">
                <a:solidFill>
                  <a:prstClr val="black"/>
                </a:solidFill>
                <a:latin typeface="Calibri" panose="020F0502020204030204"/>
              </a:rPr>
              <a:t>inv</a:t>
            </a:r>
            <a:r>
              <a:rPr lang="it-IT" sz="1050" dirty="0">
                <a:solidFill>
                  <a:prstClr val="black"/>
                </a:solidFill>
                <a:latin typeface="Calibri" panose="020F0502020204030204"/>
              </a:rPr>
              <a:t>. civile convenzionata dalla Regione</a:t>
            </a:r>
          </a:p>
          <a:p>
            <a:pPr defTabSz="685800"/>
            <a:r>
              <a:rPr lang="it-IT" sz="1200"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rPr>
              <a:t>C.T.P.</a:t>
            </a:r>
            <a:r>
              <a:rPr lang="it-IT" sz="12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it-IT" sz="1200" dirty="0">
                <a:solidFill>
                  <a:prstClr val="black"/>
                </a:solidFill>
                <a:latin typeface="Calibri" panose="020F0502020204030204"/>
              </a:rPr>
              <a:t>= </a:t>
            </a:r>
            <a:r>
              <a:rPr lang="it-IT" sz="1050" dirty="0">
                <a:solidFill>
                  <a:prstClr val="black"/>
                </a:solidFill>
                <a:latin typeface="Calibri" panose="020F0502020204030204"/>
              </a:rPr>
              <a:t>consulenza tecnica di parte INPS negli A.T.P.O.</a:t>
            </a:r>
          </a:p>
          <a:p>
            <a:pPr defTabSz="685800"/>
            <a:r>
              <a:rPr lang="it-IT" sz="1200" dirty="0">
                <a:solidFill>
                  <a:srgbClr val="C00000"/>
                </a:solidFill>
                <a:latin typeface="Arial" panose="020B0604020202020204" pitchFamily="34" charset="0"/>
                <a:ea typeface="Calibri" panose="020F0502020204030204" pitchFamily="34" charset="0"/>
                <a:cs typeface="Arial" panose="020B0604020202020204" pitchFamily="34" charset="0"/>
              </a:rPr>
              <a:t>C.U.P.</a:t>
            </a:r>
            <a:r>
              <a:rPr lang="it-IT" sz="1200" dirty="0">
                <a:solidFill>
                  <a:prstClr val="black"/>
                </a:solidFill>
                <a:latin typeface="Calibri" panose="020F0502020204030204"/>
              </a:rPr>
              <a:t>= </a:t>
            </a:r>
            <a:r>
              <a:rPr lang="it-IT" sz="1050" dirty="0">
                <a:solidFill>
                  <a:prstClr val="black"/>
                </a:solidFill>
                <a:latin typeface="Calibri" panose="020F0502020204030204"/>
              </a:rPr>
              <a:t>centro prenotazioni visite special. interne + esterne</a:t>
            </a:r>
          </a:p>
          <a:p>
            <a:pPr defTabSz="685800"/>
            <a:r>
              <a:rPr lang="it-IT" sz="1200" dirty="0">
                <a:solidFill>
                  <a:prstClr val="black"/>
                </a:solidFill>
                <a:latin typeface="Arial" panose="020B0604020202020204" pitchFamily="34" charset="0"/>
                <a:ea typeface="Calibri" panose="020F0502020204030204" pitchFamily="34" charset="0"/>
                <a:cs typeface="Arial" panose="020B0604020202020204" pitchFamily="34" charset="0"/>
              </a:rPr>
              <a:t>V.M.C.</a:t>
            </a:r>
            <a:r>
              <a:rPr lang="it-IT" sz="1200" dirty="0">
                <a:solidFill>
                  <a:prstClr val="black"/>
                </a:solidFill>
                <a:latin typeface="Calibri" panose="020F0502020204030204"/>
              </a:rPr>
              <a:t>= </a:t>
            </a:r>
            <a:r>
              <a:rPr lang="it-IT" sz="1050" dirty="0">
                <a:solidFill>
                  <a:prstClr val="black"/>
                </a:solidFill>
                <a:latin typeface="Calibri" panose="020F0502020204030204"/>
              </a:rPr>
              <a:t>visite mediche di controllo ai lavoratori ammalati</a:t>
            </a:r>
          </a:p>
          <a:p>
            <a:pPr defTabSz="685800"/>
            <a:r>
              <a:rPr lang="it-IT" sz="1200" dirty="0">
                <a:solidFill>
                  <a:srgbClr val="7030A0"/>
                </a:solidFill>
                <a:latin typeface="Arial" panose="020B0604020202020204" pitchFamily="34" charset="0"/>
                <a:ea typeface="Calibri" panose="020F0502020204030204" pitchFamily="34" charset="0"/>
                <a:cs typeface="Arial" panose="020B0604020202020204" pitchFamily="34" charset="0"/>
              </a:rPr>
              <a:t>H.C.P.</a:t>
            </a:r>
            <a:r>
              <a:rPr lang="it-IT" sz="1200" dirty="0">
                <a:solidFill>
                  <a:prstClr val="black"/>
                </a:solidFill>
                <a:latin typeface="Calibri" panose="020F0502020204030204"/>
              </a:rPr>
              <a:t>= </a:t>
            </a:r>
            <a:r>
              <a:rPr lang="it-IT" sz="1050" dirty="0">
                <a:solidFill>
                  <a:prstClr val="black"/>
                </a:solidFill>
                <a:latin typeface="Calibri" panose="020F0502020204030204"/>
              </a:rPr>
              <a:t>home care premium</a:t>
            </a: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082" y="4742698"/>
            <a:ext cx="1157288" cy="564356"/>
          </a:xfrm>
          <a:prstGeom prst="rect">
            <a:avLst/>
          </a:prstGeom>
        </p:spPr>
      </p:pic>
      <p:sp>
        <p:nvSpPr>
          <p:cNvPr id="7" name="CasellaDiTesto 6"/>
          <p:cNvSpPr txBox="1"/>
          <p:nvPr/>
        </p:nvSpPr>
        <p:spPr>
          <a:xfrm>
            <a:off x="2607206" y="5312490"/>
            <a:ext cx="1474906" cy="271869"/>
          </a:xfrm>
          <a:prstGeom prst="rect">
            <a:avLst/>
          </a:prstGeom>
          <a:noFill/>
        </p:spPr>
        <p:txBody>
          <a:bodyPr wrap="square" rtlCol="0">
            <a:spAutoFit/>
          </a:bodyPr>
          <a:lstStyle/>
          <a:p>
            <a:pPr algn="ctr" defTabSz="685800">
              <a:lnSpc>
                <a:spcPts val="1350"/>
              </a:lnSpc>
            </a:pPr>
            <a:r>
              <a:rPr lang="it-IT" sz="1350" b="1" dirty="0">
                <a:solidFill>
                  <a:prstClr val="black"/>
                </a:solidFill>
                <a:latin typeface="Calibri" panose="020F0502020204030204"/>
              </a:rPr>
              <a:t>V.M.C. domiciliari</a:t>
            </a:r>
          </a:p>
        </p:txBody>
      </p:sp>
      <p:cxnSp>
        <p:nvCxnSpPr>
          <p:cNvPr id="11" name="Connettore 2 10"/>
          <p:cNvCxnSpPr/>
          <p:nvPr/>
        </p:nvCxnSpPr>
        <p:spPr>
          <a:xfrm>
            <a:off x="6990064" y="3233867"/>
            <a:ext cx="0" cy="422000"/>
          </a:xfrm>
          <a:prstGeom prst="straightConnector1">
            <a:avLst/>
          </a:prstGeom>
          <a:ln w="222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mbo 9"/>
          <p:cNvSpPr/>
          <p:nvPr/>
        </p:nvSpPr>
        <p:spPr>
          <a:xfrm>
            <a:off x="7221618" y="3132279"/>
            <a:ext cx="273400" cy="21125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114" name="Casella di testo 2"/>
          <p:cNvSpPr txBox="1">
            <a:spLocks noChangeArrowheads="1"/>
          </p:cNvSpPr>
          <p:nvPr/>
        </p:nvSpPr>
        <p:spPr bwMode="auto">
          <a:xfrm>
            <a:off x="8186244" y="3263512"/>
            <a:ext cx="759061" cy="306490"/>
          </a:xfrm>
          <a:prstGeom prst="rect">
            <a:avLst/>
          </a:prstGeom>
          <a:noFill/>
          <a:ln w="9525">
            <a:noFill/>
            <a:miter lim="800000"/>
            <a:headEnd/>
            <a:tailEnd/>
          </a:ln>
        </p:spPr>
        <p:txBody>
          <a:bodyPr rot="0" vert="horz" wrap="square" lIns="27000" tIns="54000" rIns="27000" bIns="34290" anchor="t" anchorCtr="0">
            <a:noAutofit/>
          </a:bodyPr>
          <a:lstStyle/>
          <a:p>
            <a:pPr algn="ctr" defTabSz="685800">
              <a:lnSpc>
                <a:spcPts val="975"/>
              </a:lnSpc>
            </a:pPr>
            <a:r>
              <a:rPr lang="it-IT" sz="10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Visite    domiciliari</a:t>
            </a:r>
          </a:p>
        </p:txBody>
      </p:sp>
      <p:sp>
        <p:nvSpPr>
          <p:cNvPr id="15" name="CasellaDiTesto 14"/>
          <p:cNvSpPr txBox="1"/>
          <p:nvPr/>
        </p:nvSpPr>
        <p:spPr>
          <a:xfrm>
            <a:off x="7543801" y="1874506"/>
            <a:ext cx="1215686" cy="276999"/>
          </a:xfrm>
          <a:prstGeom prst="rect">
            <a:avLst/>
          </a:prstGeom>
          <a:solidFill>
            <a:srgbClr val="FFFFCC"/>
          </a:solidFill>
          <a:ln>
            <a:solidFill>
              <a:schemeClr val="tx1">
                <a:lumMod val="50000"/>
                <a:lumOff val="50000"/>
              </a:schemeClr>
            </a:solidFill>
            <a:prstDash val="dash"/>
          </a:ln>
        </p:spPr>
        <p:txBody>
          <a:bodyPr wrap="square" rtlCol="0">
            <a:spAutoFit/>
          </a:bodyPr>
          <a:lstStyle/>
          <a:p>
            <a:pPr defTabSz="685800"/>
            <a:r>
              <a:rPr lang="it-IT" sz="1200" dirty="0">
                <a:solidFill>
                  <a:srgbClr val="ED7D31">
                    <a:lumMod val="75000"/>
                  </a:srgbClr>
                </a:solidFill>
                <a:latin typeface="Calibri" panose="020F0502020204030204"/>
              </a:rPr>
              <a:t>Agenzia </a:t>
            </a:r>
            <a:r>
              <a:rPr lang="it-IT" sz="1200" dirty="0" err="1">
                <a:solidFill>
                  <a:srgbClr val="ED7D31">
                    <a:lumMod val="75000"/>
                  </a:srgbClr>
                </a:solidFill>
                <a:latin typeface="Calibri" panose="020F0502020204030204"/>
              </a:rPr>
              <a:t>territor</a:t>
            </a:r>
            <a:r>
              <a:rPr lang="it-IT" sz="1200" dirty="0">
                <a:solidFill>
                  <a:srgbClr val="ED7D31">
                    <a:lumMod val="75000"/>
                  </a:srgbClr>
                </a:solidFill>
                <a:latin typeface="Calibri" panose="020F0502020204030204"/>
              </a:rPr>
              <a:t>.</a:t>
            </a:r>
          </a:p>
        </p:txBody>
      </p:sp>
      <p:sp>
        <p:nvSpPr>
          <p:cNvPr id="61" name="CasellaDiTesto 60"/>
          <p:cNvSpPr txBox="1"/>
          <p:nvPr/>
        </p:nvSpPr>
        <p:spPr>
          <a:xfrm>
            <a:off x="7547491" y="2198967"/>
            <a:ext cx="1215686" cy="276999"/>
          </a:xfrm>
          <a:prstGeom prst="rect">
            <a:avLst/>
          </a:prstGeom>
          <a:solidFill>
            <a:srgbClr val="FFFF00"/>
          </a:solidFill>
          <a:ln>
            <a:solidFill>
              <a:schemeClr val="tx1">
                <a:lumMod val="50000"/>
                <a:lumOff val="50000"/>
              </a:schemeClr>
            </a:solidFill>
            <a:prstDash val="dash"/>
          </a:ln>
        </p:spPr>
        <p:txBody>
          <a:bodyPr wrap="square" rtlCol="0">
            <a:spAutoFit/>
          </a:bodyPr>
          <a:lstStyle/>
          <a:p>
            <a:pPr defTabSz="685800"/>
            <a:r>
              <a:rPr lang="it-IT" sz="1200" dirty="0">
                <a:solidFill>
                  <a:srgbClr val="ED7D31">
                    <a:lumMod val="50000"/>
                  </a:srgbClr>
                </a:solidFill>
                <a:latin typeface="Calibri" panose="020F0502020204030204"/>
              </a:rPr>
              <a:t>Agenzia </a:t>
            </a:r>
            <a:r>
              <a:rPr lang="it-IT" sz="1200" dirty="0" err="1">
                <a:solidFill>
                  <a:srgbClr val="ED7D31">
                    <a:lumMod val="50000"/>
                  </a:srgbClr>
                </a:solidFill>
                <a:latin typeface="Calibri" panose="020F0502020204030204"/>
              </a:rPr>
              <a:t>territor</a:t>
            </a:r>
            <a:r>
              <a:rPr lang="it-IT" sz="1200" dirty="0">
                <a:solidFill>
                  <a:srgbClr val="ED7D31">
                    <a:lumMod val="50000"/>
                  </a:srgbClr>
                </a:solidFill>
                <a:latin typeface="Calibri" panose="020F0502020204030204"/>
              </a:rPr>
              <a:t>.</a:t>
            </a:r>
          </a:p>
        </p:txBody>
      </p:sp>
      <p:cxnSp>
        <p:nvCxnSpPr>
          <p:cNvPr id="63" name="Connettore 1 62"/>
          <p:cNvCxnSpPr/>
          <p:nvPr/>
        </p:nvCxnSpPr>
        <p:spPr>
          <a:xfrm>
            <a:off x="7358927" y="2029747"/>
            <a:ext cx="0" cy="77485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ttore 1 63"/>
          <p:cNvCxnSpPr/>
          <p:nvPr/>
        </p:nvCxnSpPr>
        <p:spPr>
          <a:xfrm>
            <a:off x="7351214" y="2017346"/>
            <a:ext cx="192582" cy="0"/>
          </a:xfrm>
          <a:prstGeom prst="line">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ttore 1 64"/>
          <p:cNvCxnSpPr/>
          <p:nvPr/>
        </p:nvCxnSpPr>
        <p:spPr>
          <a:xfrm>
            <a:off x="7354904" y="2330747"/>
            <a:ext cx="192582" cy="0"/>
          </a:xfrm>
          <a:prstGeom prst="line">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e 19"/>
          <p:cNvSpPr/>
          <p:nvPr/>
        </p:nvSpPr>
        <p:spPr>
          <a:xfrm>
            <a:off x="5982319" y="4023189"/>
            <a:ext cx="466046" cy="661850"/>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cxnSp>
        <p:nvCxnSpPr>
          <p:cNvPr id="26" name="Connettore 2 25"/>
          <p:cNvCxnSpPr/>
          <p:nvPr/>
        </p:nvCxnSpPr>
        <p:spPr>
          <a:xfrm flipV="1">
            <a:off x="2607206" y="4205317"/>
            <a:ext cx="0" cy="631378"/>
          </a:xfrm>
          <a:prstGeom prst="straightConnector1">
            <a:avLst/>
          </a:prstGeom>
          <a:ln w="25400">
            <a:solidFill>
              <a:schemeClr val="bg1">
                <a:lumMod val="50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2607206" y="4836695"/>
            <a:ext cx="122876" cy="0"/>
          </a:xfrm>
          <a:prstGeom prst="line">
            <a:avLst/>
          </a:prstGeom>
          <a:ln w="2222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5948384" y="4205317"/>
            <a:ext cx="557762" cy="507831"/>
          </a:xfrm>
          <a:prstGeom prst="rect">
            <a:avLst/>
          </a:prstGeom>
          <a:noFill/>
        </p:spPr>
        <p:txBody>
          <a:bodyPr wrap="square" rtlCol="0">
            <a:spAutoFit/>
          </a:bodyPr>
          <a:lstStyle/>
          <a:p>
            <a:pPr defTabSz="685800"/>
            <a:r>
              <a:rPr lang="it-IT" sz="1350" b="1" dirty="0">
                <a:solidFill>
                  <a:srgbClr val="7030A0"/>
                </a:solidFill>
                <a:latin typeface="Calibri" panose="020F0502020204030204"/>
              </a:rPr>
              <a:t>H.C.P.</a:t>
            </a:r>
          </a:p>
        </p:txBody>
      </p:sp>
      <p:cxnSp>
        <p:nvCxnSpPr>
          <p:cNvPr id="75" name="Connettore 2 74"/>
          <p:cNvCxnSpPr/>
          <p:nvPr/>
        </p:nvCxnSpPr>
        <p:spPr>
          <a:xfrm>
            <a:off x="6210800" y="2793388"/>
            <a:ext cx="18270" cy="1086053"/>
          </a:xfrm>
          <a:prstGeom prst="straightConnector1">
            <a:avLst/>
          </a:prstGeom>
          <a:ln w="222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48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4003" y="1039743"/>
            <a:ext cx="6258929" cy="4855499"/>
          </a:xfrm>
        </p:spPr>
        <p:txBody>
          <a:bodyPr/>
          <a:lstStyle/>
          <a:p>
            <a:pPr>
              <a:lnSpc>
                <a:spcPct val="100000"/>
              </a:lnSpc>
            </a:pPr>
            <a:r>
              <a:rPr lang="it-IT" sz="1800" dirty="0">
                <a:solidFill>
                  <a:srgbClr val="FF0000"/>
                </a:solidFill>
              </a:rPr>
              <a:t/>
            </a:r>
            <a:br>
              <a:rPr lang="it-IT" sz="1800" dirty="0">
                <a:solidFill>
                  <a:srgbClr val="FF0000"/>
                </a:solidFill>
              </a:rPr>
            </a:br>
            <a:r>
              <a:rPr lang="it-IT" sz="2700" b="1" dirty="0">
                <a:solidFill>
                  <a:srgbClr val="FF0000"/>
                </a:solidFill>
              </a:rPr>
              <a:t>PRESTAZIONI ACCESSORIE</a:t>
            </a:r>
            <a:br>
              <a:rPr lang="it-IT" sz="2700" b="1" dirty="0">
                <a:solidFill>
                  <a:srgbClr val="FF0000"/>
                </a:solidFill>
              </a:rPr>
            </a:br>
            <a:r>
              <a:rPr lang="it-IT" sz="2400" dirty="0">
                <a:solidFill>
                  <a:srgbClr val="FF0000"/>
                </a:solidFill>
              </a:rPr>
              <a:t>Rimborso spese viaggio e soggiorno per cure </a:t>
            </a:r>
            <a:r>
              <a:rPr lang="it-IT" sz="2400" dirty="0" err="1">
                <a:solidFill>
                  <a:srgbClr val="FF0000"/>
                </a:solidFill>
              </a:rPr>
              <a:t>idrofangotermali</a:t>
            </a:r>
            <a:r>
              <a:rPr lang="it-IT" sz="2400" dirty="0">
                <a:solidFill>
                  <a:srgbClr val="FF0000"/>
                </a:solidFill>
              </a:rPr>
              <a:t> e per soggiorni climatici</a:t>
            </a:r>
            <a:br>
              <a:rPr lang="it-IT" sz="2400" dirty="0">
                <a:solidFill>
                  <a:srgbClr val="FF0000"/>
                </a:solidFill>
              </a:rPr>
            </a:br>
            <a:r>
              <a:rPr lang="it-IT" sz="2400" dirty="0">
                <a:solidFill>
                  <a:srgbClr val="FF0000"/>
                </a:solidFill>
              </a:rPr>
              <a:t/>
            </a:r>
            <a:br>
              <a:rPr lang="it-IT" sz="2400" dirty="0">
                <a:solidFill>
                  <a:srgbClr val="FF0000"/>
                </a:solidFill>
              </a:rPr>
            </a:br>
            <a:r>
              <a:rPr lang="it-IT" sz="2400" dirty="0">
                <a:solidFill>
                  <a:srgbClr val="FF0000"/>
                </a:solidFill>
              </a:rPr>
              <a:t/>
            </a:r>
            <a:br>
              <a:rPr lang="it-IT" sz="2400" dirty="0">
                <a:solidFill>
                  <a:srgbClr val="FF0000"/>
                </a:solidFill>
              </a:rPr>
            </a:br>
            <a:r>
              <a:rPr lang="it-IT" sz="2400" dirty="0">
                <a:solidFill>
                  <a:srgbClr val="002060"/>
                </a:solidFill>
              </a:rPr>
              <a:t>Rimborso spese per effettuazione esami clinici e strumentali nonché delle spese viaggio e soggiorno per accertamenti  finalizzati alla valutazione medico-legale del danno, temporaneo e/o permanente</a:t>
            </a:r>
            <a:r>
              <a:rPr lang="it-IT" sz="2100" dirty="0">
                <a:solidFill>
                  <a:srgbClr val="002060"/>
                </a:solidFill>
              </a:rPr>
              <a:t/>
            </a:r>
            <a:br>
              <a:rPr lang="it-IT" sz="2100" dirty="0">
                <a:solidFill>
                  <a:srgbClr val="002060"/>
                </a:solidFill>
              </a:rPr>
            </a:br>
            <a:endParaRPr lang="it-IT" dirty="0">
              <a:solidFill>
                <a:srgbClr val="002060"/>
              </a:solidFill>
            </a:endParaRPr>
          </a:p>
        </p:txBody>
      </p:sp>
    </p:spTree>
    <p:extLst>
      <p:ext uri="{BB962C8B-B14F-4D97-AF65-F5344CB8AC3E}">
        <p14:creationId xmlns:p14="http://schemas.microsoft.com/office/powerpoint/2010/main" val="386259249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48483" y="2555631"/>
            <a:ext cx="7415579" cy="2677656"/>
          </a:xfrm>
          <a:prstGeom prst="rect">
            <a:avLst/>
          </a:prstGeom>
        </p:spPr>
        <p:txBody>
          <a:bodyPr wrap="square">
            <a:spAutoFit/>
          </a:bodyPr>
          <a:lstStyle/>
          <a:p>
            <a:pPr marL="342900" indent="-342900" algn="just" defTabSz="685800">
              <a:buFontTx/>
              <a:buAutoNum type="arabicPeriod"/>
            </a:pPr>
            <a:r>
              <a:rPr lang="it-IT" sz="2100" kern="0" dirty="0">
                <a:solidFill>
                  <a:srgbClr val="002060"/>
                </a:solidFill>
                <a:latin typeface="Verdana "/>
                <a:cs typeface="Arial" panose="020B0604020202020204" pitchFamily="34" charset="0"/>
                <a:sym typeface="Helvetica"/>
              </a:rPr>
              <a:t>garantire ai disabili da lavoro la continuità assistenziale e la tempestività delle prestazioni sanitarie (come previsto dall’articolo 57 della legge n. 833/1978, richiamato dall’articolo 95 della Finanziaria 2001)</a:t>
            </a:r>
          </a:p>
          <a:p>
            <a:pPr marL="342900" indent="-342900" algn="just" defTabSz="685800">
              <a:buFontTx/>
              <a:buAutoNum type="arabicPeriod"/>
            </a:pPr>
            <a:endParaRPr lang="it-IT" sz="2100" kern="0" dirty="0">
              <a:solidFill>
                <a:srgbClr val="002060"/>
              </a:solidFill>
              <a:latin typeface="Verdana "/>
              <a:cs typeface="Arial" panose="020B0604020202020204" pitchFamily="34" charset="0"/>
              <a:sym typeface="Helvetica"/>
            </a:endParaRPr>
          </a:p>
          <a:p>
            <a:pPr marL="342900" indent="-342900" algn="just" defTabSz="685800">
              <a:buFontTx/>
              <a:buAutoNum type="arabicPeriod"/>
            </a:pPr>
            <a:r>
              <a:rPr lang="it-IT" sz="2100" kern="0" dirty="0">
                <a:solidFill>
                  <a:srgbClr val="002060"/>
                </a:solidFill>
                <a:latin typeface="Verdana "/>
                <a:cs typeface="Arial" panose="020B0604020202020204" pitchFamily="34" charset="0"/>
                <a:sym typeface="Helvetica"/>
              </a:rPr>
              <a:t>consentire la presa in carico dei soggetti assicurati con la formulazione di progetti riabilitativi personalizzati, mirati al loro reinserimento sociale e lavorativo</a:t>
            </a:r>
          </a:p>
        </p:txBody>
      </p:sp>
      <p:sp>
        <p:nvSpPr>
          <p:cNvPr id="2" name="Rettangolo 1"/>
          <p:cNvSpPr/>
          <p:nvPr/>
        </p:nvSpPr>
        <p:spPr>
          <a:xfrm>
            <a:off x="85725" y="1005571"/>
            <a:ext cx="8853121" cy="1061829"/>
          </a:xfrm>
          <a:prstGeom prst="rect">
            <a:avLst/>
          </a:prstGeom>
          <a:noFill/>
          <a:ln>
            <a:solidFill>
              <a:srgbClr val="FF0000"/>
            </a:solidFill>
          </a:ln>
        </p:spPr>
        <p:txBody>
          <a:bodyPr wrap="square">
            <a:spAutoFit/>
          </a:bodyPr>
          <a:lstStyle/>
          <a:p>
            <a:pPr algn="ctr" defTabSz="685800"/>
            <a:r>
              <a:rPr lang="it-IT" sz="2100" kern="0" dirty="0">
                <a:solidFill>
                  <a:srgbClr val="002060"/>
                </a:solidFill>
                <a:effectLst>
                  <a:outerShdw blurRad="38100" dist="38100" dir="2700000" algn="tl">
                    <a:srgbClr val="000000">
                      <a:alpha val="43137"/>
                    </a:srgbClr>
                  </a:outerShdw>
                </a:effectLst>
                <a:latin typeface="Verdana "/>
                <a:cs typeface="Arial" panose="020B0604020202020204" pitchFamily="34" charset="0"/>
                <a:sym typeface="Helvetica"/>
              </a:rPr>
              <a:t>L’Istituto, mediante l’erogazione a proprio carico di prestazioni sanitarie di tipo curativo, protesico, riabilitativo e di inserimento lavorativo persegue un duplice obiettivo</a:t>
            </a:r>
            <a:endParaRPr lang="it-IT" sz="2100" kern="0" dirty="0">
              <a:solidFill>
                <a:srgbClr val="002060"/>
              </a:solidFill>
              <a:effectLst>
                <a:outerShdw blurRad="38100" dist="38100" dir="2700000" algn="tl">
                  <a:srgbClr val="000000">
                    <a:alpha val="43137"/>
                  </a:srgbClr>
                </a:outerShdw>
              </a:effectLst>
              <a:latin typeface="Helvetica"/>
              <a:cs typeface="Helvetica"/>
              <a:sym typeface="Helvetica"/>
            </a:endParaRPr>
          </a:p>
        </p:txBody>
      </p:sp>
    </p:spTree>
    <p:extLst>
      <p:ext uri="{BB962C8B-B14F-4D97-AF65-F5344CB8AC3E}">
        <p14:creationId xmlns:p14="http://schemas.microsoft.com/office/powerpoint/2010/main" val="4132250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012" y="1343306"/>
            <a:ext cx="3426351" cy="3767223"/>
          </a:xfrm>
          <a:prstGeom prst="rect">
            <a:avLst/>
          </a:prstGeom>
        </p:spPr>
      </p:pic>
      <p:sp>
        <p:nvSpPr>
          <p:cNvPr id="3" name="CasellaDiTesto 2"/>
          <p:cNvSpPr txBox="1"/>
          <p:nvPr/>
        </p:nvSpPr>
        <p:spPr>
          <a:xfrm>
            <a:off x="323850" y="891233"/>
            <a:ext cx="5155956" cy="4616648"/>
          </a:xfrm>
          <a:prstGeom prst="rect">
            <a:avLst/>
          </a:prstGeom>
          <a:noFill/>
        </p:spPr>
        <p:txBody>
          <a:bodyPr wrap="square" rtlCol="0">
            <a:spAutoFit/>
          </a:bodyPr>
          <a:lstStyle/>
          <a:p>
            <a:pPr algn="just" defTabSz="685800"/>
            <a:r>
              <a:rPr lang="it-IT" sz="2100" u="sng" kern="0" dirty="0">
                <a:solidFill>
                  <a:srgbClr val="FF0000"/>
                </a:solidFill>
                <a:latin typeface="Verdana "/>
                <a:cs typeface="Arial" panose="020B0604020202020204" pitchFamily="34" charset="0"/>
                <a:sym typeface="Helvetica"/>
              </a:rPr>
              <a:t>Lettera del Ministero della Salute del 21 marzo 2003</a:t>
            </a:r>
            <a:r>
              <a:rPr lang="it-IT" sz="2100" kern="0" dirty="0">
                <a:solidFill>
                  <a:srgbClr val="FF0000"/>
                </a:solidFill>
                <a:latin typeface="Verdana "/>
                <a:cs typeface="Arial" panose="020B0604020202020204" pitchFamily="34" charset="0"/>
                <a:sym typeface="Helvetica"/>
              </a:rPr>
              <a:t> </a:t>
            </a:r>
            <a:r>
              <a:rPr lang="it-IT" sz="2100" kern="0" dirty="0">
                <a:solidFill>
                  <a:srgbClr val="002060"/>
                </a:solidFill>
                <a:latin typeface="Verdana "/>
                <a:cs typeface="Arial" panose="020B0604020202020204" pitchFamily="34" charset="0"/>
                <a:sym typeface="Helvetica"/>
              </a:rPr>
              <a:t>indirizzata:</a:t>
            </a:r>
          </a:p>
          <a:p>
            <a:pPr marL="257175" indent="-257175" algn="just" defTabSz="685800">
              <a:buFontTx/>
              <a:buChar char="-"/>
            </a:pPr>
            <a:r>
              <a:rPr lang="it-IT" sz="2100" kern="0" dirty="0">
                <a:solidFill>
                  <a:srgbClr val="002060"/>
                </a:solidFill>
                <a:latin typeface="Verdana "/>
                <a:cs typeface="Arial" panose="020B0604020202020204" pitchFamily="34" charset="0"/>
                <a:sym typeface="Helvetica"/>
              </a:rPr>
              <a:t>all’Inail,</a:t>
            </a:r>
          </a:p>
          <a:p>
            <a:pPr marL="257175" indent="-257175" algn="just" defTabSz="685800">
              <a:buFontTx/>
              <a:buChar char="-"/>
            </a:pPr>
            <a:r>
              <a:rPr lang="it-IT" sz="2100" kern="0" dirty="0">
                <a:solidFill>
                  <a:srgbClr val="002060"/>
                </a:solidFill>
                <a:latin typeface="Verdana "/>
                <a:cs typeface="Arial" panose="020B0604020202020204" pitchFamily="34" charset="0"/>
                <a:sym typeface="Helvetica"/>
              </a:rPr>
              <a:t>al Dipartimento per la Funzione Pubblica</a:t>
            </a:r>
          </a:p>
          <a:p>
            <a:pPr marL="257175" indent="-257175" algn="just" defTabSz="685800">
              <a:buFontTx/>
              <a:buChar char="-"/>
            </a:pPr>
            <a:r>
              <a:rPr lang="it-IT" sz="2100" kern="0" dirty="0">
                <a:solidFill>
                  <a:srgbClr val="002060"/>
                </a:solidFill>
                <a:latin typeface="Verdana "/>
                <a:cs typeface="Arial" panose="020B0604020202020204" pitchFamily="34" charset="0"/>
                <a:sym typeface="Helvetica"/>
              </a:rPr>
              <a:t>al Ministero del Lavoro e delle Politiche Sociali, </a:t>
            </a:r>
          </a:p>
          <a:p>
            <a:pPr algn="r" defTabSz="685800"/>
            <a:r>
              <a:rPr lang="it-IT" sz="2100" kern="0" dirty="0">
                <a:solidFill>
                  <a:srgbClr val="002060"/>
                </a:solidFill>
                <a:latin typeface="Verdana "/>
                <a:cs typeface="Arial" panose="020B0604020202020204" pitchFamily="34" charset="0"/>
                <a:sym typeface="Helvetica"/>
              </a:rPr>
              <a:t>ove si affermava che «</a:t>
            </a:r>
            <a:r>
              <a:rPr lang="it-IT" sz="2100" i="1" kern="0" dirty="0">
                <a:solidFill>
                  <a:srgbClr val="002060"/>
                </a:solidFill>
                <a:effectLst>
                  <a:outerShdw blurRad="38100" dist="38100" dir="2700000" algn="tl">
                    <a:srgbClr val="000000">
                      <a:alpha val="43137"/>
                    </a:srgbClr>
                  </a:outerShdw>
                </a:effectLst>
                <a:latin typeface="Verdana "/>
                <a:cs typeface="Arial" panose="020B0604020202020204" pitchFamily="34" charset="0"/>
                <a:sym typeface="Helvetica"/>
              </a:rPr>
              <a:t>l’Inail si sensi dell’art. 1, </a:t>
            </a:r>
            <a:r>
              <a:rPr lang="it-IT" sz="2100" i="1" kern="0" dirty="0" err="1">
                <a:solidFill>
                  <a:srgbClr val="002060"/>
                </a:solidFill>
                <a:effectLst>
                  <a:outerShdw blurRad="38100" dist="38100" dir="2700000" algn="tl">
                    <a:srgbClr val="000000">
                      <a:alpha val="43137"/>
                    </a:srgbClr>
                  </a:outerShdw>
                </a:effectLst>
                <a:latin typeface="Verdana "/>
                <a:cs typeface="Arial" panose="020B0604020202020204" pitchFamily="34" charset="0"/>
                <a:sym typeface="Helvetica"/>
              </a:rPr>
              <a:t>D.Lgs.</a:t>
            </a:r>
            <a:r>
              <a:rPr lang="it-IT" sz="2100" i="1" kern="0" dirty="0">
                <a:solidFill>
                  <a:srgbClr val="002060"/>
                </a:solidFill>
                <a:effectLst>
                  <a:outerShdw blurRad="38100" dist="38100" dir="2700000" algn="tl">
                    <a:srgbClr val="000000">
                      <a:alpha val="43137"/>
                    </a:srgbClr>
                  </a:outerShdw>
                </a:effectLst>
                <a:latin typeface="Verdana "/>
                <a:cs typeface="Arial" panose="020B0604020202020204" pitchFamily="34" charset="0"/>
                <a:sym typeface="Helvetica"/>
              </a:rPr>
              <a:t> 30 dicembre 1992, n. 502 può essere considerato nel novero degli enti e istituzioni di rilievo nazionale che nell’ambito del Servizio Sanitario Nazionale svolgono attività finalizzata alla tutela della salute»</a:t>
            </a:r>
          </a:p>
        </p:txBody>
      </p:sp>
    </p:spTree>
    <p:extLst>
      <p:ext uri="{BB962C8B-B14F-4D97-AF65-F5344CB8AC3E}">
        <p14:creationId xmlns:p14="http://schemas.microsoft.com/office/powerpoint/2010/main" val="2382812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9424" y="997343"/>
            <a:ext cx="8262572" cy="1384995"/>
          </a:xfrm>
          <a:prstGeom prst="rect">
            <a:avLst/>
          </a:prstGeom>
          <a:ln>
            <a:solidFill>
              <a:srgbClr val="0070C0"/>
            </a:solidFill>
          </a:ln>
        </p:spPr>
        <p:txBody>
          <a:bodyPr wrap="square">
            <a:spAutoFit/>
          </a:bodyPr>
          <a:lstStyle/>
          <a:p>
            <a:pPr algn="ctr" defTabSz="685800"/>
            <a:r>
              <a:rPr lang="it-IT" sz="2100" kern="0" dirty="0">
                <a:solidFill>
                  <a:srgbClr val="002060"/>
                </a:solidFill>
                <a:effectLst>
                  <a:outerShdw blurRad="38100" dist="38100" dir="2700000" algn="tl">
                    <a:srgbClr val="000000">
                      <a:alpha val="43137"/>
                    </a:srgbClr>
                  </a:outerShdw>
                </a:effectLst>
                <a:latin typeface="Helvetica"/>
                <a:cs typeface="Helvetica"/>
                <a:sym typeface="Helvetica"/>
              </a:rPr>
              <a:t>Regolamento per l’erogazione agli invalidi del lavoro di dispositivi tecnici e di interventi di sostegno per il reinserimento nella vita di relazione – </a:t>
            </a:r>
            <a:r>
              <a:rPr lang="it-IT" sz="2100" kern="0" dirty="0">
                <a:solidFill>
                  <a:srgbClr val="002060"/>
                </a:solidFill>
                <a:effectLst>
                  <a:outerShdw blurRad="38100" dist="38100" dir="2700000" algn="tl">
                    <a:srgbClr val="000000">
                      <a:alpha val="43137"/>
                    </a:srgbClr>
                  </a:outerShdw>
                </a:effectLst>
                <a:latin typeface="Open Sans"/>
                <a:cs typeface="Helvetica"/>
                <a:sym typeface="Helvetica"/>
              </a:rPr>
              <a:t>Titolo IV: </a:t>
            </a:r>
          </a:p>
          <a:p>
            <a:pPr algn="ctr" defTabSz="685800"/>
            <a:r>
              <a:rPr lang="it-IT" sz="2100" kern="0" dirty="0">
                <a:solidFill>
                  <a:srgbClr val="FF0000"/>
                </a:solidFill>
                <a:effectLst>
                  <a:outerShdw blurRad="38100" dist="38100" dir="2700000" algn="tl">
                    <a:srgbClr val="000000">
                      <a:alpha val="43137"/>
                    </a:srgbClr>
                  </a:outerShdw>
                </a:effectLst>
                <a:latin typeface="Open Sans"/>
                <a:cs typeface="Helvetica"/>
                <a:sym typeface="Helvetica"/>
              </a:rPr>
              <a:t>Interventi di sostegno per il reinserimento nella vita di relazione</a:t>
            </a:r>
            <a:endParaRPr lang="it-IT" sz="2100" kern="0" dirty="0">
              <a:solidFill>
                <a:srgbClr val="FF0000"/>
              </a:solidFill>
              <a:effectLst>
                <a:outerShdw blurRad="38100" dist="38100" dir="2700000" algn="tl">
                  <a:srgbClr val="000000">
                    <a:alpha val="43137"/>
                  </a:srgbClr>
                </a:outerShdw>
              </a:effectLst>
              <a:latin typeface="Helvetica"/>
              <a:cs typeface="Helvetica"/>
              <a:sym typeface="Helvetica"/>
            </a:endParaRPr>
          </a:p>
        </p:txBody>
      </p:sp>
      <p:sp>
        <p:nvSpPr>
          <p:cNvPr id="3" name="Rettangolo 2"/>
          <p:cNvSpPr/>
          <p:nvPr/>
        </p:nvSpPr>
        <p:spPr>
          <a:xfrm>
            <a:off x="659423" y="2683709"/>
            <a:ext cx="8262572" cy="2677656"/>
          </a:xfrm>
          <a:prstGeom prst="rect">
            <a:avLst/>
          </a:prstGeom>
          <a:ln>
            <a:solidFill>
              <a:srgbClr val="00B0F0"/>
            </a:solidFill>
          </a:ln>
        </p:spPr>
        <p:txBody>
          <a:bodyPr wrap="square">
            <a:spAutoFit/>
          </a:bodyPr>
          <a:lstStyle/>
          <a:p>
            <a:pPr defTabSz="685800"/>
            <a:r>
              <a:rPr lang="it-IT" sz="2100" b="1" kern="0" dirty="0">
                <a:solidFill>
                  <a:srgbClr val="000000"/>
                </a:solidFill>
                <a:effectLst>
                  <a:outerShdw blurRad="38100" dist="38100" dir="2700000" algn="tl">
                    <a:srgbClr val="000000">
                      <a:alpha val="43137"/>
                    </a:srgbClr>
                  </a:outerShdw>
                </a:effectLst>
                <a:latin typeface="Open Sans"/>
                <a:cs typeface="Helvetica"/>
                <a:sym typeface="Helvetica"/>
              </a:rPr>
              <a:t>Tipologie di interventi di sostegno per il reinserimento nella vita di relazione</a:t>
            </a:r>
            <a:r>
              <a:rPr lang="it-IT" sz="2100" kern="0" dirty="0">
                <a:solidFill>
                  <a:srgbClr val="000000"/>
                </a:solidFill>
                <a:effectLst>
                  <a:outerShdw blurRad="38100" dist="38100" dir="2700000" algn="tl">
                    <a:srgbClr val="000000">
                      <a:alpha val="43137"/>
                    </a:srgbClr>
                  </a:outerShdw>
                </a:effectLst>
                <a:latin typeface="Open Sans"/>
                <a:cs typeface="Helvetica"/>
                <a:sym typeface="Helvetica"/>
              </a:rPr>
              <a:t>:</a:t>
            </a:r>
          </a:p>
          <a:p>
            <a:pPr defTabSz="685800"/>
            <a: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t/>
            </a:r>
            <a:b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br>
            <a:r>
              <a:rPr lang="it-IT" sz="2100" kern="0" dirty="0">
                <a:solidFill>
                  <a:srgbClr val="000000"/>
                </a:solidFill>
                <a:effectLst>
                  <a:outerShdw blurRad="38100" dist="38100" dir="2700000" algn="tl">
                    <a:srgbClr val="000000">
                      <a:alpha val="43137"/>
                    </a:srgbClr>
                  </a:outerShdw>
                </a:effectLst>
                <a:latin typeface="Open Sans"/>
                <a:cs typeface="Helvetica"/>
                <a:sym typeface="Helvetica"/>
              </a:rPr>
              <a:t>a) 	 interventi di sostegno alla persona;</a:t>
            </a:r>
            <a: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t/>
            </a:r>
            <a:b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br>
            <a:r>
              <a:rPr lang="it-IT" sz="2100" kern="0" dirty="0">
                <a:solidFill>
                  <a:srgbClr val="000000"/>
                </a:solidFill>
                <a:effectLst>
                  <a:outerShdw blurRad="38100" dist="38100" dir="2700000" algn="tl">
                    <a:srgbClr val="000000">
                      <a:alpha val="43137"/>
                    </a:srgbClr>
                  </a:outerShdw>
                </a:effectLst>
                <a:latin typeface="Open Sans"/>
                <a:cs typeface="Helvetica"/>
                <a:sym typeface="Helvetica"/>
              </a:rPr>
              <a:t>b)	 interventi di sostegno all’autonomia;</a:t>
            </a:r>
            <a: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t/>
            </a:r>
            <a:b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br>
            <a:r>
              <a:rPr lang="it-IT" sz="2100" kern="0" dirty="0">
                <a:solidFill>
                  <a:srgbClr val="000000"/>
                </a:solidFill>
                <a:effectLst>
                  <a:outerShdw blurRad="38100" dist="38100" dir="2700000" algn="tl">
                    <a:srgbClr val="000000">
                      <a:alpha val="43137"/>
                    </a:srgbClr>
                  </a:outerShdw>
                </a:effectLst>
                <a:latin typeface="Open Sans"/>
                <a:cs typeface="Helvetica"/>
                <a:sym typeface="Helvetica"/>
              </a:rPr>
              <a:t>c)	 interventi per l’integrazione e la risocializzazione;</a:t>
            </a:r>
            <a: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t/>
            </a:r>
            <a:b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br>
            <a:r>
              <a:rPr lang="it-IT" sz="2100" kern="0" dirty="0">
                <a:solidFill>
                  <a:srgbClr val="000000"/>
                </a:solidFill>
                <a:effectLst>
                  <a:outerShdw blurRad="38100" dist="38100" dir="2700000" algn="tl">
                    <a:srgbClr val="000000">
                      <a:alpha val="43137"/>
                    </a:srgbClr>
                  </a:outerShdw>
                </a:effectLst>
                <a:latin typeface="Open Sans"/>
                <a:cs typeface="Helvetica"/>
                <a:sym typeface="Helvetica"/>
              </a:rPr>
              <a:t>d)	 interventi per facilitare il reinserimento lavorativo;</a:t>
            </a:r>
            <a: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t/>
            </a:r>
            <a:br>
              <a:rPr lang="it-IT" sz="2100" kern="0" dirty="0">
                <a:solidFill>
                  <a:sysClr val="windowText" lastClr="000000"/>
                </a:solidFill>
                <a:effectLst>
                  <a:outerShdw blurRad="38100" dist="38100" dir="2700000" algn="tl">
                    <a:srgbClr val="000000">
                      <a:alpha val="43137"/>
                    </a:srgbClr>
                  </a:outerShdw>
                </a:effectLst>
                <a:latin typeface="Helvetica"/>
                <a:cs typeface="Helvetica"/>
                <a:sym typeface="Helvetica"/>
              </a:rPr>
            </a:br>
            <a:r>
              <a:rPr lang="it-IT" sz="2100" kern="0" dirty="0">
                <a:solidFill>
                  <a:srgbClr val="000000"/>
                </a:solidFill>
                <a:effectLst>
                  <a:outerShdw blurRad="38100" dist="38100" dir="2700000" algn="tl">
                    <a:srgbClr val="000000">
                      <a:alpha val="43137"/>
                    </a:srgbClr>
                  </a:outerShdw>
                </a:effectLst>
                <a:latin typeface="Open Sans"/>
                <a:cs typeface="Helvetica"/>
                <a:sym typeface="Helvetica"/>
              </a:rPr>
              <a:t>e)	 interventi per la promozione dell’attività sportiva</a:t>
            </a:r>
            <a:r>
              <a:rPr lang="it-IT" sz="1500" kern="0" dirty="0">
                <a:solidFill>
                  <a:srgbClr val="000000"/>
                </a:solidFill>
                <a:latin typeface="Open Sans"/>
                <a:cs typeface="Helvetica"/>
                <a:sym typeface="Helvetica"/>
              </a:rPr>
              <a:t>.</a:t>
            </a:r>
            <a:endParaRPr lang="it-IT" sz="1500"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2586287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479636" y="1776413"/>
            <a:ext cx="184731" cy="715581"/>
          </a:xfrm>
          <a:prstGeom prst="rect">
            <a:avLst/>
          </a:prstGeom>
          <a:noFill/>
        </p:spPr>
        <p:txBody>
          <a:bodyPr wrap="none">
            <a:spAutoFit/>
          </a:bodyPr>
          <a:lstStyle/>
          <a:p>
            <a:pPr algn="ctr" defTabSz="685800">
              <a:lnSpc>
                <a:spcPct val="150000"/>
              </a:lnSpc>
              <a:defRPr/>
            </a:pPr>
            <a:endParaRPr lang="it-IT" sz="1350" b="1" kern="0" dirty="0">
              <a:ln w="31550" cmpd="sng">
                <a:gradFill>
                  <a:gsLst>
                    <a:gs pos="25000">
                      <a:srgbClr val="5B9BD5">
                        <a:shade val="25000"/>
                        <a:satMod val="190000"/>
                      </a:srgbClr>
                    </a:gs>
                    <a:gs pos="80000">
                      <a:srgbClr val="5B9BD5">
                        <a:tint val="75000"/>
                        <a:satMod val="190000"/>
                      </a:srgbClr>
                    </a:gs>
                  </a:gsLst>
                  <a:lin ang="5400000"/>
                </a:gradFill>
                <a:prstDash val="solid"/>
              </a:ln>
              <a:solidFill>
                <a:sysClr val="windowText" lastClr="000000"/>
              </a:solidFill>
              <a:latin typeface="Arial" panose="020B0604020202020204" pitchFamily="34" charset="0"/>
              <a:cs typeface="Helvetica"/>
              <a:sym typeface="Helvetica"/>
            </a:endParaRPr>
          </a:p>
          <a:p>
            <a:pPr algn="ctr" defTabSz="685800">
              <a:lnSpc>
                <a:spcPct val="150000"/>
              </a:lnSpc>
              <a:defRPr/>
            </a:pPr>
            <a:endParaRPr lang="it-IT" sz="1350" b="1" kern="0" dirty="0">
              <a:ln w="31550" cmpd="sng">
                <a:gradFill>
                  <a:gsLst>
                    <a:gs pos="25000">
                      <a:srgbClr val="5B9BD5">
                        <a:shade val="25000"/>
                        <a:satMod val="190000"/>
                      </a:srgbClr>
                    </a:gs>
                    <a:gs pos="80000">
                      <a:srgbClr val="5B9BD5">
                        <a:tint val="75000"/>
                        <a:satMod val="190000"/>
                      </a:srgbClr>
                    </a:gs>
                  </a:gsLst>
                  <a:lin ang="5400000"/>
                </a:gradFill>
                <a:prstDash val="solid"/>
              </a:ln>
              <a:solidFill>
                <a:sysClr val="windowText" lastClr="000000"/>
              </a:solidFill>
              <a:latin typeface="Arial" panose="020B0604020202020204" pitchFamily="34" charset="0"/>
              <a:cs typeface="Helvetica"/>
              <a:sym typeface="Helvetica"/>
            </a:endParaRPr>
          </a:p>
        </p:txBody>
      </p:sp>
      <p:pic>
        <p:nvPicPr>
          <p:cNvPr id="3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945" y="3293270"/>
            <a:ext cx="136922" cy="273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piè di pagina 1"/>
          <p:cNvSpPr>
            <a:spLocks noGrp="1"/>
          </p:cNvSpPr>
          <p:nvPr>
            <p:ph type="ftr" sz="quarter" idx="11"/>
          </p:nvPr>
        </p:nvSpPr>
        <p:spPr/>
        <p:txBody>
          <a:bodyPr/>
          <a:lstStyle/>
          <a:p>
            <a:pPr defTabSz="685800">
              <a:defRPr/>
            </a:pPr>
            <a:endParaRPr lang="it-IT" sz="1350" kern="0" dirty="0">
              <a:solidFill>
                <a:sysClr val="windowText" lastClr="000000"/>
              </a:solidFill>
              <a:latin typeface="Helvetica"/>
              <a:cs typeface="Helvetica"/>
              <a:sym typeface="Helvetica"/>
            </a:endParaRPr>
          </a:p>
        </p:txBody>
      </p:sp>
      <p:sp>
        <p:nvSpPr>
          <p:cNvPr id="32776" name="CasellaDiTesto 5"/>
          <p:cNvSpPr txBox="1">
            <a:spLocks noChangeArrowheads="1"/>
          </p:cNvSpPr>
          <p:nvPr/>
        </p:nvSpPr>
        <p:spPr bwMode="auto">
          <a:xfrm>
            <a:off x="1068266" y="1178350"/>
            <a:ext cx="7972425"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entury Gothic" pitchFamily="34" charset="0"/>
              </a:defRPr>
            </a:lvl1pPr>
            <a:lvl2pPr marL="742950" indent="-285750" eaLnBrk="0" hangingPunct="0">
              <a:spcBef>
                <a:spcPct val="20000"/>
              </a:spcBef>
              <a:buFont typeface="Arial" charset="0"/>
              <a:buChar char="–"/>
              <a:defRPr sz="2800">
                <a:solidFill>
                  <a:schemeClr val="tx1"/>
                </a:solidFill>
                <a:latin typeface="Century Gothic" pitchFamily="34" charset="0"/>
              </a:defRPr>
            </a:lvl2pPr>
            <a:lvl3pPr marL="1143000" indent="-228600" eaLnBrk="0" hangingPunct="0">
              <a:spcBef>
                <a:spcPct val="20000"/>
              </a:spcBef>
              <a:buFont typeface="Arial" charset="0"/>
              <a:buChar char="•"/>
              <a:defRPr sz="2400">
                <a:solidFill>
                  <a:schemeClr val="tx1"/>
                </a:solidFill>
                <a:latin typeface="Century Gothic" pitchFamily="34" charset="0"/>
              </a:defRPr>
            </a:lvl3pPr>
            <a:lvl4pPr marL="1600200" indent="-228600" eaLnBrk="0" hangingPunct="0">
              <a:spcBef>
                <a:spcPct val="20000"/>
              </a:spcBef>
              <a:buFont typeface="Arial" charset="0"/>
              <a:buChar char="–"/>
              <a:defRPr sz="2000">
                <a:solidFill>
                  <a:schemeClr val="tx1"/>
                </a:solidFill>
                <a:latin typeface="Century Gothic" pitchFamily="34" charset="0"/>
              </a:defRPr>
            </a:lvl4pPr>
            <a:lvl5pPr marL="2057400" indent="-228600" eaLnBrk="0" hangingPunct="0">
              <a:spcBef>
                <a:spcPct val="20000"/>
              </a:spcBef>
              <a:buFont typeface="Arial" charset="0"/>
              <a:buChar char="»"/>
              <a:defRPr sz="2000">
                <a:solidFill>
                  <a:schemeClr val="tx1"/>
                </a:solidFill>
                <a:latin typeface="Century Gothic"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entury Gothic"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entury Gothic"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entury Gothic"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entury Gothic" pitchFamily="34" charset="0"/>
              </a:defRPr>
            </a:lvl9pPr>
          </a:lstStyle>
          <a:p>
            <a:pPr algn="just" defTabSz="685800">
              <a:spcBef>
                <a:spcPct val="0"/>
              </a:spcBef>
              <a:buNone/>
              <a:defRPr/>
            </a:pPr>
            <a:r>
              <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Il Servizio svolge attività di accoglienza, consulenza e sostegno psicologico e sociale al paziente durante le fasi del percorso protesico riabilitativo. </a:t>
            </a:r>
          </a:p>
          <a:p>
            <a:pPr algn="just" defTabSz="685800">
              <a:spcBef>
                <a:spcPct val="0"/>
              </a:spcBef>
              <a:buNone/>
              <a:defRPr/>
            </a:pPr>
            <a:endPar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algn="just" defTabSz="685800">
              <a:spcBef>
                <a:spcPct val="0"/>
              </a:spcBef>
              <a:buNone/>
              <a:defRPr/>
            </a:pPr>
            <a:r>
              <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In sintonia con il modello bio-psico-sociale, considera la persona nella sua globalità tenendo conto delle risorse personali, dell’ambiente sociale, familiare e lavorativo e segue il paziente a partire dalla fase della prima visita sino alla degenza, al fine di sostenere la persona nel suo percorso di riprogettazione e facilitarne il rientro nel contesto di vita. </a:t>
            </a:r>
          </a:p>
          <a:p>
            <a:pPr algn="just" defTabSz="685800">
              <a:spcBef>
                <a:spcPct val="0"/>
              </a:spcBef>
              <a:buNone/>
              <a:defRPr/>
            </a:pPr>
            <a:endPar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algn="just" defTabSz="685800">
              <a:spcBef>
                <a:spcPct val="0"/>
              </a:spcBef>
              <a:buNone/>
              <a:defRPr/>
            </a:pPr>
            <a:r>
              <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Durante la degenza cura il sostegno alla persona in materia di reinserimento lavorativo mediante attività di informazione e orientamento, un laboratorio di informatica assistita ed il supporto alla ricerca attiva del lavoro. </a:t>
            </a:r>
          </a:p>
        </p:txBody>
      </p:sp>
      <p:sp>
        <p:nvSpPr>
          <p:cNvPr id="4" name="Rettangolo 3"/>
          <p:cNvSpPr/>
          <p:nvPr/>
        </p:nvSpPr>
        <p:spPr>
          <a:xfrm rot="16200000">
            <a:off x="-1470491" y="2602485"/>
            <a:ext cx="3829019" cy="738664"/>
          </a:xfrm>
          <a:prstGeom prst="rect">
            <a:avLst/>
          </a:prstGeom>
        </p:spPr>
        <p:txBody>
          <a:bodyPr wrap="square">
            <a:spAutoFit/>
          </a:bodyPr>
          <a:lstStyle/>
          <a:p>
            <a:pPr algn="ctr" defTabSz="685800">
              <a:spcBef>
                <a:spcPct val="0"/>
              </a:spcBef>
              <a:defRPr/>
            </a:pPr>
            <a:r>
              <a:rPr lang="it-IT" sz="2100" kern="0" dirty="0">
                <a:solidFill>
                  <a:srgbClr val="FF0000"/>
                </a:solidFill>
                <a:latin typeface="Helvetica"/>
                <a:cs typeface="Arial" charset="0"/>
                <a:sym typeface="Helvetica"/>
              </a:rPr>
              <a:t>Servizio psicosociale</a:t>
            </a:r>
          </a:p>
          <a:p>
            <a:pPr algn="ctr" defTabSz="685800">
              <a:spcBef>
                <a:spcPct val="0"/>
              </a:spcBef>
              <a:defRPr/>
            </a:pPr>
            <a:r>
              <a:rPr lang="it-IT" sz="2100" kern="0" dirty="0">
                <a:solidFill>
                  <a:srgbClr val="FF0000"/>
                </a:solidFill>
                <a:latin typeface="Helvetica"/>
                <a:cs typeface="Arial" charset="0"/>
                <a:sym typeface="Helvetica"/>
              </a:rPr>
              <a:t>CARATTERISTICHE </a:t>
            </a:r>
          </a:p>
        </p:txBody>
      </p:sp>
    </p:spTree>
    <p:extLst>
      <p:ext uri="{BB962C8B-B14F-4D97-AF65-F5344CB8AC3E}">
        <p14:creationId xmlns:p14="http://schemas.microsoft.com/office/powerpoint/2010/main" val="26260157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479636" y="1776413"/>
            <a:ext cx="184731" cy="715581"/>
          </a:xfrm>
          <a:prstGeom prst="rect">
            <a:avLst/>
          </a:prstGeom>
          <a:noFill/>
        </p:spPr>
        <p:txBody>
          <a:bodyPr wrap="none">
            <a:spAutoFit/>
          </a:bodyPr>
          <a:lstStyle/>
          <a:p>
            <a:pPr algn="ctr" defTabSz="685800">
              <a:lnSpc>
                <a:spcPct val="150000"/>
              </a:lnSpc>
              <a:defRPr/>
            </a:pPr>
            <a:endParaRPr lang="it-IT" sz="1350" b="1" kern="0" dirty="0">
              <a:ln w="31550" cmpd="sng">
                <a:gradFill>
                  <a:gsLst>
                    <a:gs pos="25000">
                      <a:srgbClr val="5B9BD5">
                        <a:shade val="25000"/>
                        <a:satMod val="190000"/>
                      </a:srgbClr>
                    </a:gs>
                    <a:gs pos="80000">
                      <a:srgbClr val="5B9BD5">
                        <a:tint val="75000"/>
                        <a:satMod val="190000"/>
                      </a:srgbClr>
                    </a:gs>
                  </a:gsLst>
                  <a:lin ang="5400000"/>
                </a:gradFill>
                <a:prstDash val="solid"/>
              </a:ln>
              <a:solidFill>
                <a:sysClr val="windowText" lastClr="000000"/>
              </a:solidFill>
              <a:latin typeface="Arial" panose="020B0604020202020204" pitchFamily="34" charset="0"/>
              <a:cs typeface="Helvetica"/>
              <a:sym typeface="Helvetica"/>
            </a:endParaRPr>
          </a:p>
          <a:p>
            <a:pPr algn="ctr" defTabSz="685800">
              <a:lnSpc>
                <a:spcPct val="150000"/>
              </a:lnSpc>
              <a:defRPr/>
            </a:pPr>
            <a:endParaRPr lang="it-IT" sz="1350" b="1" kern="0" dirty="0">
              <a:ln w="31550" cmpd="sng">
                <a:gradFill>
                  <a:gsLst>
                    <a:gs pos="25000">
                      <a:srgbClr val="5B9BD5">
                        <a:shade val="25000"/>
                        <a:satMod val="190000"/>
                      </a:srgbClr>
                    </a:gs>
                    <a:gs pos="80000">
                      <a:srgbClr val="5B9BD5">
                        <a:tint val="75000"/>
                        <a:satMod val="190000"/>
                      </a:srgbClr>
                    </a:gs>
                  </a:gsLst>
                  <a:lin ang="5400000"/>
                </a:gradFill>
                <a:prstDash val="solid"/>
              </a:ln>
              <a:solidFill>
                <a:sysClr val="windowText" lastClr="000000"/>
              </a:solidFill>
              <a:latin typeface="Arial" panose="020B0604020202020204" pitchFamily="34" charset="0"/>
              <a:cs typeface="Helvetica"/>
              <a:sym typeface="Helvetica"/>
            </a:endParaRPr>
          </a:p>
        </p:txBody>
      </p:sp>
      <p:pic>
        <p:nvPicPr>
          <p:cNvPr id="3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945" y="3293270"/>
            <a:ext cx="136922" cy="273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piè di pagina 1"/>
          <p:cNvSpPr>
            <a:spLocks noGrp="1"/>
          </p:cNvSpPr>
          <p:nvPr>
            <p:ph type="ftr" sz="quarter" idx="11"/>
          </p:nvPr>
        </p:nvSpPr>
        <p:spPr/>
        <p:txBody>
          <a:bodyPr/>
          <a:lstStyle/>
          <a:p>
            <a:pPr defTabSz="685800">
              <a:defRPr/>
            </a:pPr>
            <a:endParaRPr lang="it-IT" sz="1350" kern="0" dirty="0">
              <a:solidFill>
                <a:sysClr val="windowText" lastClr="000000"/>
              </a:solidFill>
              <a:latin typeface="Helvetica"/>
              <a:cs typeface="Helvetica"/>
              <a:sym typeface="Helvetica"/>
            </a:endParaRPr>
          </a:p>
        </p:txBody>
      </p:sp>
      <p:sp>
        <p:nvSpPr>
          <p:cNvPr id="32776" name="CasellaDiTesto 5"/>
          <p:cNvSpPr txBox="1">
            <a:spLocks noChangeArrowheads="1"/>
          </p:cNvSpPr>
          <p:nvPr/>
        </p:nvSpPr>
        <p:spPr bwMode="auto">
          <a:xfrm>
            <a:off x="1206743" y="1000306"/>
            <a:ext cx="738554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entury Gothic" pitchFamily="34" charset="0"/>
              </a:defRPr>
            </a:lvl1pPr>
            <a:lvl2pPr marL="742950" indent="-285750" eaLnBrk="0" hangingPunct="0">
              <a:spcBef>
                <a:spcPct val="20000"/>
              </a:spcBef>
              <a:buFont typeface="Arial" charset="0"/>
              <a:buChar char="–"/>
              <a:defRPr sz="2800">
                <a:solidFill>
                  <a:schemeClr val="tx1"/>
                </a:solidFill>
                <a:latin typeface="Century Gothic" pitchFamily="34" charset="0"/>
              </a:defRPr>
            </a:lvl2pPr>
            <a:lvl3pPr marL="1143000" indent="-228600" eaLnBrk="0" hangingPunct="0">
              <a:spcBef>
                <a:spcPct val="20000"/>
              </a:spcBef>
              <a:buFont typeface="Arial" charset="0"/>
              <a:buChar char="•"/>
              <a:defRPr sz="2400">
                <a:solidFill>
                  <a:schemeClr val="tx1"/>
                </a:solidFill>
                <a:latin typeface="Century Gothic" pitchFamily="34" charset="0"/>
              </a:defRPr>
            </a:lvl3pPr>
            <a:lvl4pPr marL="1600200" indent="-228600" eaLnBrk="0" hangingPunct="0">
              <a:spcBef>
                <a:spcPct val="20000"/>
              </a:spcBef>
              <a:buFont typeface="Arial" charset="0"/>
              <a:buChar char="–"/>
              <a:defRPr sz="2000">
                <a:solidFill>
                  <a:schemeClr val="tx1"/>
                </a:solidFill>
                <a:latin typeface="Century Gothic" pitchFamily="34" charset="0"/>
              </a:defRPr>
            </a:lvl4pPr>
            <a:lvl5pPr marL="2057400" indent="-228600" eaLnBrk="0" hangingPunct="0">
              <a:spcBef>
                <a:spcPct val="20000"/>
              </a:spcBef>
              <a:buFont typeface="Arial" charset="0"/>
              <a:buChar char="»"/>
              <a:defRPr sz="2000">
                <a:solidFill>
                  <a:schemeClr val="tx1"/>
                </a:solidFill>
                <a:latin typeface="Century Gothic"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entury Gothic"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entury Gothic"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entury Gothic"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entury Gothic" pitchFamily="34" charset="0"/>
              </a:defRPr>
            </a:lvl9pPr>
          </a:lstStyle>
          <a:p>
            <a:pPr algn="just" defTabSz="685800">
              <a:spcBef>
                <a:spcPct val="0"/>
              </a:spcBef>
              <a:buNone/>
              <a:defRPr/>
            </a:pPr>
            <a:r>
              <a:rPr lang="it-IT" sz="21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Si occupa, inoltre, dell’elaborazione e gestione di progetti e servizi per il reinserimento nella vita di relazione diretti a favorire la socialità, le attività espressive, il tempo libero e lo sport. </a:t>
            </a:r>
          </a:p>
          <a:p>
            <a:pPr algn="just" defTabSz="685800">
              <a:spcBef>
                <a:spcPct val="0"/>
              </a:spcBef>
              <a:buNone/>
              <a:defRPr/>
            </a:pPr>
            <a:endPar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algn="just" defTabSz="685800">
              <a:spcBef>
                <a:spcPct val="0"/>
              </a:spcBef>
              <a:buNone/>
              <a:defRPr/>
            </a:pPr>
            <a:endParaRPr lang="it-IT" sz="18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algn="just" defTabSz="685800">
              <a:spcBef>
                <a:spcPct val="0"/>
              </a:spcBef>
              <a:buNone/>
              <a:defRPr/>
            </a:pPr>
            <a:r>
              <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Gli ambiti specialistici del servizio sono: </a:t>
            </a:r>
          </a:p>
          <a:p>
            <a:pPr algn="just" defTabSz="685800">
              <a:spcBef>
                <a:spcPct val="0"/>
              </a:spcBef>
              <a:buNone/>
              <a:defRPr/>
            </a:pPr>
            <a:endPar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endParaRPr>
          </a:p>
          <a:p>
            <a:pPr marL="257175" indent="-257175" defTabSz="685800">
              <a:spcBef>
                <a:spcPct val="0"/>
              </a:spcBef>
              <a:defRPr/>
            </a:pPr>
            <a:r>
              <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Servizio sociale professionale </a:t>
            </a:r>
          </a:p>
          <a:p>
            <a:pPr marL="257175" indent="-257175" defTabSz="685800">
              <a:spcBef>
                <a:spcPct val="0"/>
              </a:spcBef>
              <a:defRPr/>
            </a:pPr>
            <a:r>
              <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Progettazione sociale</a:t>
            </a:r>
          </a:p>
          <a:p>
            <a:pPr marL="257175" indent="-257175" defTabSz="685800">
              <a:spcBef>
                <a:spcPct val="0"/>
              </a:spcBef>
              <a:defRPr/>
            </a:pPr>
            <a:r>
              <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Sportello psicologico </a:t>
            </a:r>
          </a:p>
          <a:p>
            <a:pPr marL="257175" indent="-257175" defTabSz="685800">
              <a:spcBef>
                <a:spcPct val="0"/>
              </a:spcBef>
              <a:defRPr/>
            </a:pPr>
            <a:r>
              <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Servizio di integrazione lavorativa</a:t>
            </a:r>
          </a:p>
          <a:p>
            <a:pPr marL="257175" indent="-257175" defTabSz="685800">
              <a:spcBef>
                <a:spcPct val="0"/>
              </a:spcBef>
              <a:defRPr/>
            </a:pPr>
            <a:r>
              <a:rPr lang="it-IT" sz="21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rPr>
              <a:t>Servizio animazione sociale e assistenza di base, laboratori di arte e musica, ludoteca</a:t>
            </a:r>
            <a:endParaRPr lang="it-IT" altLang="it-IT" sz="3000" kern="0" dirty="0">
              <a:solidFill>
                <a:srgbClr val="0033CC"/>
              </a:solidFill>
              <a:latin typeface="Verdana" panose="020B0604030504040204" pitchFamily="34" charset="0"/>
              <a:ea typeface="Verdana" panose="020B0604030504040204" pitchFamily="34" charset="0"/>
              <a:cs typeface="Verdana" panose="020B0604030504040204" pitchFamily="34" charset="0"/>
              <a:sym typeface="Helvetica"/>
            </a:endParaRPr>
          </a:p>
        </p:txBody>
      </p:sp>
      <p:sp>
        <p:nvSpPr>
          <p:cNvPr id="4" name="Rettangolo 3"/>
          <p:cNvSpPr/>
          <p:nvPr/>
        </p:nvSpPr>
        <p:spPr>
          <a:xfrm rot="16200000">
            <a:off x="-905943" y="2837128"/>
            <a:ext cx="2752677" cy="738664"/>
          </a:xfrm>
          <a:prstGeom prst="rect">
            <a:avLst/>
          </a:prstGeom>
        </p:spPr>
        <p:txBody>
          <a:bodyPr wrap="none">
            <a:spAutoFit/>
          </a:bodyPr>
          <a:lstStyle/>
          <a:p>
            <a:pPr algn="ctr" defTabSz="685800">
              <a:spcBef>
                <a:spcPct val="0"/>
              </a:spcBef>
              <a:defRPr/>
            </a:pPr>
            <a:r>
              <a:rPr lang="it-IT" sz="2100" kern="0" dirty="0">
                <a:solidFill>
                  <a:srgbClr val="FF0000"/>
                </a:solidFill>
                <a:latin typeface="Helvetica"/>
                <a:cs typeface="Arial" charset="0"/>
                <a:sym typeface="Helvetica"/>
              </a:rPr>
              <a:t>Servizio psicosociale </a:t>
            </a:r>
          </a:p>
          <a:p>
            <a:pPr algn="ctr" defTabSz="685800">
              <a:spcBef>
                <a:spcPct val="0"/>
              </a:spcBef>
              <a:defRPr/>
            </a:pPr>
            <a:r>
              <a:rPr lang="it-IT" sz="2100" kern="0" dirty="0">
                <a:solidFill>
                  <a:srgbClr val="FF0000"/>
                </a:solidFill>
                <a:latin typeface="Helvetica"/>
                <a:cs typeface="Arial" charset="0"/>
                <a:sym typeface="Helvetica"/>
              </a:rPr>
              <a:t>CARATTERISTICHE</a:t>
            </a:r>
          </a:p>
        </p:txBody>
      </p:sp>
    </p:spTree>
    <p:extLst>
      <p:ext uri="{BB962C8B-B14F-4D97-AF65-F5344CB8AC3E}">
        <p14:creationId xmlns:p14="http://schemas.microsoft.com/office/powerpoint/2010/main" val="17785309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479636" y="1776413"/>
            <a:ext cx="184731" cy="715581"/>
          </a:xfrm>
          <a:prstGeom prst="rect">
            <a:avLst/>
          </a:prstGeom>
          <a:noFill/>
        </p:spPr>
        <p:txBody>
          <a:bodyPr wrap="none">
            <a:spAutoFit/>
          </a:bodyPr>
          <a:lstStyle/>
          <a:p>
            <a:pPr algn="ctr" defTabSz="685800">
              <a:lnSpc>
                <a:spcPct val="150000"/>
              </a:lnSpc>
              <a:defRPr/>
            </a:pPr>
            <a:endParaRPr lang="it-IT" sz="1350" b="1" kern="0" dirty="0">
              <a:ln w="31550" cmpd="sng">
                <a:gradFill>
                  <a:gsLst>
                    <a:gs pos="25000">
                      <a:srgbClr val="5B9BD5">
                        <a:shade val="25000"/>
                        <a:satMod val="190000"/>
                      </a:srgbClr>
                    </a:gs>
                    <a:gs pos="80000">
                      <a:srgbClr val="5B9BD5">
                        <a:tint val="75000"/>
                        <a:satMod val="190000"/>
                      </a:srgbClr>
                    </a:gs>
                  </a:gsLst>
                  <a:lin ang="5400000"/>
                </a:gradFill>
                <a:prstDash val="solid"/>
              </a:ln>
              <a:solidFill>
                <a:sysClr val="windowText" lastClr="000000"/>
              </a:solidFill>
              <a:latin typeface="Arial" panose="020B0604020202020204" pitchFamily="34" charset="0"/>
              <a:cs typeface="Helvetica"/>
              <a:sym typeface="Helvetica"/>
            </a:endParaRPr>
          </a:p>
          <a:p>
            <a:pPr algn="ctr" defTabSz="685800">
              <a:lnSpc>
                <a:spcPct val="150000"/>
              </a:lnSpc>
              <a:defRPr/>
            </a:pPr>
            <a:endParaRPr lang="it-IT" sz="1350" b="1" kern="0" dirty="0">
              <a:ln w="31550" cmpd="sng">
                <a:gradFill>
                  <a:gsLst>
                    <a:gs pos="25000">
                      <a:srgbClr val="5B9BD5">
                        <a:shade val="25000"/>
                        <a:satMod val="190000"/>
                      </a:srgbClr>
                    </a:gs>
                    <a:gs pos="80000">
                      <a:srgbClr val="5B9BD5">
                        <a:tint val="75000"/>
                        <a:satMod val="190000"/>
                      </a:srgbClr>
                    </a:gs>
                  </a:gsLst>
                  <a:lin ang="5400000"/>
                </a:gradFill>
                <a:prstDash val="solid"/>
              </a:ln>
              <a:solidFill>
                <a:sysClr val="windowText" lastClr="000000"/>
              </a:solidFill>
              <a:latin typeface="Arial" panose="020B0604020202020204" pitchFamily="34" charset="0"/>
              <a:cs typeface="Helvetica"/>
              <a:sym typeface="Helvetica"/>
            </a:endParaRPr>
          </a:p>
        </p:txBody>
      </p:sp>
      <p:pic>
        <p:nvPicPr>
          <p:cNvPr id="3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945" y="3293270"/>
            <a:ext cx="136922" cy="273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piè di pagina 1"/>
          <p:cNvSpPr>
            <a:spLocks noGrp="1"/>
          </p:cNvSpPr>
          <p:nvPr>
            <p:ph type="ftr" sz="quarter" idx="11"/>
          </p:nvPr>
        </p:nvSpPr>
        <p:spPr/>
        <p:txBody>
          <a:bodyPr/>
          <a:lstStyle/>
          <a:p>
            <a:pPr defTabSz="685800">
              <a:defRPr/>
            </a:pPr>
            <a:endParaRPr lang="it-IT" sz="1350" kern="0" dirty="0">
              <a:solidFill>
                <a:sysClr val="windowText" lastClr="000000"/>
              </a:solidFill>
              <a:latin typeface="Helvetica"/>
              <a:cs typeface="Helvetica"/>
              <a:sym typeface="Helvetica"/>
            </a:endParaRPr>
          </a:p>
        </p:txBody>
      </p:sp>
      <p:sp>
        <p:nvSpPr>
          <p:cNvPr id="4" name="Rettangolo 3"/>
          <p:cNvSpPr/>
          <p:nvPr/>
        </p:nvSpPr>
        <p:spPr>
          <a:xfrm rot="16200000">
            <a:off x="-905943" y="2837128"/>
            <a:ext cx="2752677" cy="738664"/>
          </a:xfrm>
          <a:prstGeom prst="rect">
            <a:avLst/>
          </a:prstGeom>
        </p:spPr>
        <p:txBody>
          <a:bodyPr wrap="none">
            <a:spAutoFit/>
          </a:bodyPr>
          <a:lstStyle/>
          <a:p>
            <a:pPr algn="ctr" defTabSz="685800">
              <a:spcBef>
                <a:spcPct val="0"/>
              </a:spcBef>
              <a:defRPr/>
            </a:pPr>
            <a:r>
              <a:rPr lang="it-IT" sz="2100" kern="0" dirty="0">
                <a:solidFill>
                  <a:srgbClr val="FF0000"/>
                </a:solidFill>
                <a:latin typeface="Helvetica"/>
                <a:cs typeface="Arial" charset="0"/>
                <a:sym typeface="Helvetica"/>
              </a:rPr>
              <a:t>Servizio psicosociale </a:t>
            </a:r>
          </a:p>
          <a:p>
            <a:pPr algn="ctr" defTabSz="685800">
              <a:spcBef>
                <a:spcPct val="0"/>
              </a:spcBef>
              <a:defRPr/>
            </a:pPr>
            <a:r>
              <a:rPr lang="it-IT" sz="2100" kern="0" dirty="0">
                <a:solidFill>
                  <a:srgbClr val="FF0000"/>
                </a:solidFill>
                <a:latin typeface="Helvetica"/>
                <a:cs typeface="Arial" charset="0"/>
                <a:sym typeface="Helvetica"/>
              </a:rPr>
              <a:t>CARATTERISTICHE</a:t>
            </a:r>
          </a:p>
        </p:txBody>
      </p:sp>
      <p:sp>
        <p:nvSpPr>
          <p:cNvPr id="7" name="Rettangolo 6"/>
          <p:cNvSpPr/>
          <p:nvPr/>
        </p:nvSpPr>
        <p:spPr>
          <a:xfrm>
            <a:off x="1549644" y="1442297"/>
            <a:ext cx="6686550" cy="3600986"/>
          </a:xfrm>
          <a:prstGeom prst="rect">
            <a:avLst/>
          </a:prstGeom>
        </p:spPr>
        <p:txBody>
          <a:bodyPr wrap="square">
            <a:spAutoFit/>
          </a:bodyPr>
          <a:lstStyle/>
          <a:p>
            <a:pPr algn="ctr" defTabSz="685800"/>
            <a:r>
              <a:rPr lang="it-IT" sz="2100" kern="0" dirty="0">
                <a:solidFill>
                  <a:srgbClr val="002060"/>
                </a:solidFill>
                <a:latin typeface="Verdana" panose="020B0604030504040204" pitchFamily="34" charset="0"/>
                <a:cs typeface="Helvetica"/>
                <a:sym typeface="Helvetica"/>
              </a:rPr>
              <a:t>Articolo 3  del Regolamento protesico</a:t>
            </a:r>
          </a:p>
          <a:p>
            <a:pPr algn="ctr" defTabSz="685800"/>
            <a:endParaRPr lang="it-IT" sz="2100" kern="0" dirty="0">
              <a:solidFill>
                <a:srgbClr val="002060"/>
              </a:solidFill>
              <a:latin typeface="Verdana" panose="020B0604030504040204" pitchFamily="34" charset="0"/>
              <a:cs typeface="Helvetica"/>
              <a:sym typeface="Helvetica"/>
            </a:endParaRPr>
          </a:p>
          <a:p>
            <a:pPr algn="ctr" defTabSz="685800"/>
            <a:r>
              <a:rPr lang="it-IT" sz="1350" i="1" kern="0" dirty="0">
                <a:solidFill>
                  <a:srgbClr val="000000"/>
                </a:solidFill>
                <a:latin typeface="Verdana" panose="020B0604030504040204" pitchFamily="34" charset="0"/>
                <a:cs typeface="Helvetica"/>
                <a:sym typeface="Helvetica"/>
              </a:rPr>
              <a:t>(</a:t>
            </a:r>
            <a:r>
              <a:rPr lang="it-IT" i="1" kern="0" dirty="0">
                <a:solidFill>
                  <a:srgbClr val="002060"/>
                </a:solidFill>
                <a:effectLst>
                  <a:outerShdw blurRad="38100" dist="38100" dir="2700000" algn="tl">
                    <a:srgbClr val="000000">
                      <a:alpha val="43137"/>
                    </a:srgbClr>
                  </a:outerShdw>
                </a:effectLst>
                <a:latin typeface="Verdana" panose="020B0604030504040204" pitchFamily="34" charset="0"/>
                <a:cs typeface="Helvetica"/>
                <a:sym typeface="Helvetica"/>
              </a:rPr>
              <a:t>Finalità delle erogazioni dei dispositivi tecnici e degli interventi di sostegno per il reinserimento nella vita di relazione</a:t>
            </a:r>
            <a:r>
              <a:rPr lang="it-IT" sz="1350" i="1" kern="0" dirty="0">
                <a:solidFill>
                  <a:srgbClr val="000000"/>
                </a:solidFill>
                <a:latin typeface="Verdana" panose="020B0604030504040204" pitchFamily="34" charset="0"/>
                <a:cs typeface="Helvetica"/>
                <a:sym typeface="Helvetica"/>
              </a:rPr>
              <a:t>) </a:t>
            </a:r>
          </a:p>
          <a:p>
            <a:pPr algn="ctr" defTabSz="685800"/>
            <a:endParaRPr lang="it-IT" sz="1350" kern="0" dirty="0">
              <a:solidFill>
                <a:srgbClr val="000000"/>
              </a:solidFill>
              <a:latin typeface="Verdana" panose="020B0604030504040204" pitchFamily="34" charset="0"/>
              <a:cs typeface="Helvetica"/>
              <a:sym typeface="Helvetica"/>
            </a:endParaRPr>
          </a:p>
          <a:p>
            <a:pPr algn="just" defTabSz="685800"/>
            <a:endParaRPr lang="it-IT" sz="1350" kern="0" dirty="0">
              <a:solidFill>
                <a:srgbClr val="000000"/>
              </a:solidFill>
              <a:latin typeface="Verdana" panose="020B0604030504040204" pitchFamily="34" charset="0"/>
              <a:cs typeface="Helvetica"/>
              <a:sym typeface="Helvetica"/>
            </a:endParaRPr>
          </a:p>
          <a:p>
            <a:pPr algn="just" defTabSz="685800"/>
            <a:r>
              <a:rPr lang="it-IT" sz="2100" kern="0" dirty="0">
                <a:solidFill>
                  <a:srgbClr val="002060"/>
                </a:solidFill>
                <a:latin typeface="Verdana" panose="020B0604030504040204" pitchFamily="34" charset="0"/>
                <a:cs typeface="Helvetica"/>
                <a:sym typeface="Helvetica"/>
              </a:rPr>
              <a:t>L’INAIL promuove, altresì, interventi di sostegno sociale e psicologico a favore dei familiari conviventi degli assicurati e di quelli superstiti dei lavoratori deceduti per cause lavorative. </a:t>
            </a:r>
            <a:endParaRPr lang="it-IT" sz="2100" kern="0" dirty="0">
              <a:solidFill>
                <a:srgbClr val="002060"/>
              </a:solidFill>
              <a:latin typeface="Helvetica"/>
              <a:cs typeface="Helvetica"/>
              <a:sym typeface="Helvetica"/>
            </a:endParaRPr>
          </a:p>
        </p:txBody>
      </p:sp>
    </p:spTree>
    <p:extLst>
      <p:ext uri="{BB962C8B-B14F-4D97-AF65-F5344CB8AC3E}">
        <p14:creationId xmlns:p14="http://schemas.microsoft.com/office/powerpoint/2010/main" val="27992536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38555" y="1397976"/>
            <a:ext cx="8308731" cy="4247317"/>
          </a:xfrm>
          <a:prstGeom prst="rect">
            <a:avLst/>
          </a:prstGeom>
        </p:spPr>
        <p:txBody>
          <a:bodyPr wrap="square">
            <a:spAutoFit/>
          </a:bodyPr>
          <a:lstStyle/>
          <a:p>
            <a:pPr algn="just" defTabSz="685800"/>
            <a:r>
              <a:rPr lang="it-IT" sz="1500" kern="0" dirty="0">
                <a:solidFill>
                  <a:srgbClr val="002060"/>
                </a:solidFill>
                <a:latin typeface="Verdana "/>
                <a:cs typeface="Arial" panose="020B0604020202020204" pitchFamily="34" charset="0"/>
                <a:sym typeface="Helvetica"/>
              </a:rPr>
              <a:t>Il </a:t>
            </a:r>
            <a:r>
              <a:rPr lang="it-IT" kern="0" dirty="0">
                <a:solidFill>
                  <a:srgbClr val="002060"/>
                </a:solidFill>
                <a:latin typeface="Verdana "/>
                <a:cs typeface="Arial" panose="020B0604020202020204" pitchFamily="34" charset="0"/>
                <a:sym typeface="Helvetica"/>
              </a:rPr>
              <a:t>“</a:t>
            </a:r>
            <a:r>
              <a:rPr lang="it-IT" b="1" kern="0" dirty="0">
                <a:solidFill>
                  <a:srgbClr val="002060"/>
                </a:solidFill>
                <a:latin typeface="Verdana "/>
                <a:cs typeface="Arial" panose="020B0604020202020204" pitchFamily="34" charset="0"/>
                <a:sym typeface="Helvetica"/>
              </a:rPr>
              <a:t>Servizio di consulenza e fornitura ausili</a:t>
            </a:r>
            <a:r>
              <a:rPr lang="it-IT" kern="0" dirty="0">
                <a:solidFill>
                  <a:srgbClr val="002060"/>
                </a:solidFill>
                <a:latin typeface="Verdana "/>
                <a:cs typeface="Arial" panose="020B0604020202020204" pitchFamily="34" charset="0"/>
                <a:sym typeface="Helvetica"/>
              </a:rPr>
              <a:t>” del Centro Protesi Inail di Vigorso di Budrio offre consulenza specialistica in tema di:</a:t>
            </a:r>
          </a:p>
          <a:p>
            <a:pPr marL="257175" indent="-257175" algn="just" defTabSz="685800">
              <a:buFontTx/>
              <a:buChar char="-"/>
            </a:pPr>
            <a:r>
              <a:rPr lang="it-IT" kern="0" dirty="0">
                <a:solidFill>
                  <a:srgbClr val="002060"/>
                </a:solidFill>
                <a:latin typeface="Verdana "/>
                <a:cs typeface="Arial" panose="020B0604020202020204" pitchFamily="34" charset="0"/>
                <a:sym typeface="Helvetica"/>
              </a:rPr>
              <a:t>ausili tecnici per la mobilità </a:t>
            </a:r>
          </a:p>
          <a:p>
            <a:pPr marL="257175" indent="-257175" algn="just" defTabSz="685800">
              <a:buFontTx/>
              <a:buChar char="-"/>
            </a:pPr>
            <a:r>
              <a:rPr lang="it-IT" kern="0" dirty="0">
                <a:solidFill>
                  <a:srgbClr val="002060"/>
                </a:solidFill>
                <a:latin typeface="Verdana "/>
                <a:cs typeface="Arial" panose="020B0604020202020204" pitchFamily="34" charset="0"/>
                <a:sym typeface="Helvetica"/>
              </a:rPr>
              <a:t>ausili per la cura e l’igiene della persona;</a:t>
            </a:r>
          </a:p>
          <a:p>
            <a:pPr marL="257175" indent="-257175" algn="just" defTabSz="685800">
              <a:buFontTx/>
              <a:buChar char="-"/>
            </a:pPr>
            <a:r>
              <a:rPr lang="it-IT" kern="0" dirty="0">
                <a:solidFill>
                  <a:srgbClr val="002060"/>
                </a:solidFill>
                <a:latin typeface="Verdana "/>
                <a:cs typeface="Arial" panose="020B0604020202020204" pitchFamily="34" charset="0"/>
                <a:sym typeface="Helvetica"/>
              </a:rPr>
              <a:t>si occupa della fornitura e della personalizzazione degli stessi, anche attraverso accessi presso il domicilio o la struttura di ricovero del paziente per i casi più complessi.</a:t>
            </a:r>
          </a:p>
          <a:p>
            <a:pPr algn="just" defTabSz="685800"/>
            <a:endParaRPr lang="it-IT" kern="0" dirty="0">
              <a:solidFill>
                <a:srgbClr val="002060"/>
              </a:solidFill>
              <a:latin typeface="Verdana "/>
              <a:cs typeface="Arial" panose="020B0604020202020204" pitchFamily="34" charset="0"/>
              <a:sym typeface="Helvetica"/>
            </a:endParaRPr>
          </a:p>
          <a:p>
            <a:pPr marL="257175" indent="-257175" algn="just" defTabSz="685800">
              <a:buFontTx/>
              <a:buChar char="-"/>
            </a:pPr>
            <a:r>
              <a:rPr lang="it-IT" kern="0" dirty="0">
                <a:solidFill>
                  <a:srgbClr val="002060"/>
                </a:solidFill>
                <a:latin typeface="Verdana "/>
                <a:cs typeface="Arial" panose="020B0604020202020204" pitchFamily="34" charset="0"/>
                <a:sym typeface="Helvetica"/>
              </a:rPr>
              <a:t>Il Servizio si occupa, inoltre, della fornitura di ausili informatici e </a:t>
            </a:r>
            <a:r>
              <a:rPr lang="it-IT" kern="0" dirty="0" err="1">
                <a:solidFill>
                  <a:srgbClr val="002060"/>
                </a:solidFill>
                <a:latin typeface="Verdana "/>
                <a:cs typeface="Arial" panose="020B0604020202020204" pitchFamily="34" charset="0"/>
                <a:sym typeface="Helvetica"/>
              </a:rPr>
              <a:t>domotici</a:t>
            </a:r>
            <a:r>
              <a:rPr lang="it-IT" kern="0" dirty="0">
                <a:solidFill>
                  <a:srgbClr val="002060"/>
                </a:solidFill>
                <a:latin typeface="Verdana "/>
                <a:cs typeface="Arial" panose="020B0604020202020204" pitchFamily="34" charset="0"/>
                <a:sym typeface="Helvetica"/>
              </a:rPr>
              <a:t>, cioè di automazione e controllo ambientale, </a:t>
            </a:r>
          </a:p>
          <a:p>
            <a:pPr marL="257175" indent="-257175" algn="just" defTabSz="685800">
              <a:buFontTx/>
              <a:buChar char="-"/>
            </a:pPr>
            <a:r>
              <a:rPr lang="it-IT" kern="0" dirty="0">
                <a:solidFill>
                  <a:srgbClr val="002060"/>
                </a:solidFill>
                <a:latin typeface="Verdana "/>
                <a:cs typeface="Arial" panose="020B0604020202020204" pitchFamily="34" charset="0"/>
                <a:sym typeface="Helvetica"/>
              </a:rPr>
              <a:t>cura l’addestramento del paziente e dei suoi familiari all’utilizzo di ausili particolari.</a:t>
            </a:r>
          </a:p>
          <a:p>
            <a:pPr algn="just" defTabSz="685800"/>
            <a:r>
              <a:rPr lang="it-IT" kern="0" dirty="0">
                <a:solidFill>
                  <a:srgbClr val="002060"/>
                </a:solidFill>
                <a:latin typeface="Verdana "/>
                <a:cs typeface="Arial" panose="020B0604020202020204" pitchFamily="34" charset="0"/>
                <a:sym typeface="Helvetica"/>
              </a:rPr>
              <a:t>Il Servizio, effettuato presso il Centro Protesi di Vigorso di Budrio, è stato potenziato con l’apertura di tre Punti Cliente, ubicati in strutture territoriali dell’Inail site a Milano, Roma, Napoli, Venezia e Bari.</a:t>
            </a:r>
          </a:p>
        </p:txBody>
      </p:sp>
      <p:sp>
        <p:nvSpPr>
          <p:cNvPr id="3" name="Rettangolo 2"/>
          <p:cNvSpPr/>
          <p:nvPr/>
        </p:nvSpPr>
        <p:spPr>
          <a:xfrm>
            <a:off x="2420083" y="871238"/>
            <a:ext cx="3725369" cy="577081"/>
          </a:xfrm>
          <a:prstGeom prst="rect">
            <a:avLst/>
          </a:prstGeom>
        </p:spPr>
        <p:txBody>
          <a:bodyPr wrap="square">
            <a:spAutoFit/>
          </a:bodyPr>
          <a:lstStyle/>
          <a:p>
            <a:pPr algn="ctr" defTabSz="685800">
              <a:lnSpc>
                <a:spcPct val="150000"/>
              </a:lnSpc>
            </a:pPr>
            <a:r>
              <a:rPr lang="it-IT" sz="2100" kern="0" dirty="0">
                <a:solidFill>
                  <a:srgbClr val="FF0000"/>
                </a:solidFill>
                <a:latin typeface="Verdana "/>
                <a:cs typeface="Arial" panose="020B0604020202020204" pitchFamily="34" charset="0"/>
                <a:sym typeface="Helvetica"/>
              </a:rPr>
              <a:t>I PUNTI ASSISTENZA</a:t>
            </a:r>
          </a:p>
        </p:txBody>
      </p:sp>
    </p:spTree>
    <p:extLst>
      <p:ext uri="{BB962C8B-B14F-4D97-AF65-F5344CB8AC3E}">
        <p14:creationId xmlns:p14="http://schemas.microsoft.com/office/powerpoint/2010/main" val="369213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89134" y="949575"/>
            <a:ext cx="7721846" cy="2413489"/>
          </a:xfrm>
          <a:ln>
            <a:solidFill>
              <a:srgbClr val="090D8C"/>
            </a:solidFill>
          </a:ln>
        </p:spPr>
        <p:txBody>
          <a:bodyPr/>
          <a:lstStyle/>
          <a:p>
            <a:pPr>
              <a:lnSpc>
                <a:spcPct val="100000"/>
              </a:lnSpc>
            </a:pPr>
            <a:r>
              <a:rPr lang="it-IT" sz="1950" dirty="0">
                <a:solidFill>
                  <a:srgbClr val="002060"/>
                </a:solidFill>
              </a:rPr>
              <a:t>L’adozione del “Regolamento” INAIL consente di fornire risposte concrete alle aspettative di reinserimento dei disabili da lavoro, coniugando il binomio disabilità-lavoro in termini di opportunità sia per il lavoratore che per il mondo produttivo, in linea con l’evoluzione delle tecnologie di assistenza, delle nuove tecniche in materia di ergonomia delle postazioni di lavoro, di accessibilità digitale e architettonica e di formazione</a:t>
            </a:r>
          </a:p>
        </p:txBody>
      </p:sp>
      <p:sp>
        <p:nvSpPr>
          <p:cNvPr id="4" name="Rettangolo 3"/>
          <p:cNvSpPr/>
          <p:nvPr/>
        </p:nvSpPr>
        <p:spPr>
          <a:xfrm>
            <a:off x="1002323" y="3499085"/>
            <a:ext cx="8088923" cy="2019014"/>
          </a:xfrm>
          <a:prstGeom prst="rect">
            <a:avLst/>
          </a:prstGeom>
          <a:ln>
            <a:solidFill>
              <a:srgbClr val="FF0000"/>
            </a:solidFill>
          </a:ln>
        </p:spPr>
        <p:txBody>
          <a:bodyPr wrap="square">
            <a:spAutoFit/>
          </a:bodyPr>
          <a:lstStyle/>
          <a:p>
            <a:pPr algn="r" defTabSz="685800">
              <a:lnSpc>
                <a:spcPct val="107000"/>
              </a:lnSpc>
            </a:pPr>
            <a:r>
              <a:rPr lang="it-IT" sz="1950" kern="0" dirty="0">
                <a:solidFill>
                  <a:srgbClr val="090D8C"/>
                </a:solidFill>
                <a:latin typeface="Verdana" panose="020B0604030504040204" pitchFamily="34" charset="0"/>
                <a:ea typeface="Verdana" panose="020B0604030504040204" pitchFamily="34" charset="0"/>
                <a:cs typeface="Verdana" panose="020B0604030504040204" pitchFamily="34" charset="0"/>
                <a:sym typeface="Helvetica"/>
              </a:rPr>
              <a:t>I soggetti destinatari sono i lavoratori, sia subordinati sia autonomi, con disabilità da lavoro tutelati </a:t>
            </a:r>
            <a:r>
              <a:rPr lang="it-IT" sz="1950" kern="0" dirty="0" err="1">
                <a:solidFill>
                  <a:srgbClr val="090D8C"/>
                </a:solidFill>
                <a:latin typeface="Verdana" panose="020B0604030504040204" pitchFamily="34" charset="0"/>
                <a:ea typeface="Verdana" panose="020B0604030504040204" pitchFamily="34" charset="0"/>
                <a:cs typeface="Verdana" panose="020B0604030504040204" pitchFamily="34" charset="0"/>
                <a:sym typeface="Helvetica"/>
              </a:rPr>
              <a:t>dall’Inail</a:t>
            </a:r>
            <a:r>
              <a:rPr lang="it-IT" sz="1950" kern="0" dirty="0">
                <a:solidFill>
                  <a:srgbClr val="090D8C"/>
                </a:solidFill>
                <a:latin typeface="Verdana" panose="020B0604030504040204" pitchFamily="34" charset="0"/>
                <a:ea typeface="Verdana" panose="020B0604030504040204" pitchFamily="34" charset="0"/>
                <a:cs typeface="Verdana" panose="020B0604030504040204" pitchFamily="34" charset="0"/>
                <a:sym typeface="Helvetica"/>
              </a:rPr>
              <a:t> (non quelli in gestione per conto) che, a seguito di infortunio o di malattia professionale e delle conseguenti menomazioni o del relativo aggravamento, necessitano di interventi mirati per consentire o agevolare la prosecuzione dell’attività lavorativa</a:t>
            </a:r>
          </a:p>
        </p:txBody>
      </p:sp>
      <p:sp>
        <p:nvSpPr>
          <p:cNvPr id="5" name="Titolo 2"/>
          <p:cNvSpPr txBox="1">
            <a:spLocks/>
          </p:cNvSpPr>
          <p:nvPr/>
        </p:nvSpPr>
        <p:spPr>
          <a:xfrm rot="16200000">
            <a:off x="-1984863" y="2888267"/>
            <a:ext cx="4536833" cy="4484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nSpc>
                <a:spcPct val="90000"/>
              </a:lnSpc>
              <a:defRPr sz="2000">
                <a:solidFill>
                  <a:srgbClr val="002E5D"/>
                </a:solidFill>
                <a:latin typeface="Verdana"/>
                <a:ea typeface="Verdana"/>
                <a:cs typeface="Verdana"/>
                <a:sym typeface="Verdana"/>
              </a:defRPr>
            </a:lvl1pPr>
            <a:lvl2pPr>
              <a:lnSpc>
                <a:spcPct val="90000"/>
              </a:lnSpc>
              <a:defRPr sz="2000">
                <a:solidFill>
                  <a:srgbClr val="002E5D"/>
                </a:solidFill>
                <a:latin typeface="Verdana"/>
                <a:ea typeface="Verdana"/>
                <a:cs typeface="Verdana"/>
                <a:sym typeface="Verdana"/>
              </a:defRPr>
            </a:lvl2pPr>
            <a:lvl3pPr>
              <a:lnSpc>
                <a:spcPct val="90000"/>
              </a:lnSpc>
              <a:defRPr sz="2000">
                <a:solidFill>
                  <a:srgbClr val="002E5D"/>
                </a:solidFill>
                <a:latin typeface="Verdana"/>
                <a:ea typeface="Verdana"/>
                <a:cs typeface="Verdana"/>
                <a:sym typeface="Verdana"/>
              </a:defRPr>
            </a:lvl3pPr>
            <a:lvl4pPr>
              <a:lnSpc>
                <a:spcPct val="90000"/>
              </a:lnSpc>
              <a:defRPr sz="2000">
                <a:solidFill>
                  <a:srgbClr val="002E5D"/>
                </a:solidFill>
                <a:latin typeface="Verdana"/>
                <a:ea typeface="Verdana"/>
                <a:cs typeface="Verdana"/>
                <a:sym typeface="Verdana"/>
              </a:defRPr>
            </a:lvl4pPr>
            <a:lvl5pPr>
              <a:lnSpc>
                <a:spcPct val="90000"/>
              </a:lnSpc>
              <a:defRPr sz="2000">
                <a:solidFill>
                  <a:srgbClr val="002E5D"/>
                </a:solidFill>
                <a:latin typeface="Verdana"/>
                <a:ea typeface="Verdana"/>
                <a:cs typeface="Verdana"/>
                <a:sym typeface="Verdana"/>
              </a:defRPr>
            </a:lvl5pPr>
            <a:lvl6pPr>
              <a:lnSpc>
                <a:spcPct val="90000"/>
              </a:lnSpc>
              <a:defRPr sz="2000">
                <a:solidFill>
                  <a:srgbClr val="002E5D"/>
                </a:solidFill>
                <a:latin typeface="Verdana"/>
                <a:ea typeface="Verdana"/>
                <a:cs typeface="Verdana"/>
                <a:sym typeface="Verdana"/>
              </a:defRPr>
            </a:lvl6pPr>
            <a:lvl7pPr>
              <a:lnSpc>
                <a:spcPct val="90000"/>
              </a:lnSpc>
              <a:defRPr sz="2000">
                <a:solidFill>
                  <a:srgbClr val="002E5D"/>
                </a:solidFill>
                <a:latin typeface="Verdana"/>
                <a:ea typeface="Verdana"/>
                <a:cs typeface="Verdana"/>
                <a:sym typeface="Verdana"/>
              </a:defRPr>
            </a:lvl7pPr>
            <a:lvl8pPr>
              <a:lnSpc>
                <a:spcPct val="90000"/>
              </a:lnSpc>
              <a:defRPr sz="2000">
                <a:solidFill>
                  <a:srgbClr val="002E5D"/>
                </a:solidFill>
                <a:latin typeface="Verdana"/>
                <a:ea typeface="Verdana"/>
                <a:cs typeface="Verdana"/>
                <a:sym typeface="Verdana"/>
              </a:defRPr>
            </a:lvl8pPr>
            <a:lvl9pPr>
              <a:lnSpc>
                <a:spcPct val="90000"/>
              </a:lnSpc>
              <a:defRPr sz="2000">
                <a:solidFill>
                  <a:srgbClr val="002E5D"/>
                </a:solidFill>
                <a:latin typeface="Verdana"/>
                <a:ea typeface="Verdana"/>
                <a:cs typeface="Verdana"/>
                <a:sym typeface="Verdana"/>
              </a:defRPr>
            </a:lvl9pPr>
          </a:lstStyle>
          <a:p>
            <a:pPr algn="ctr" defTabSz="685800"/>
            <a:r>
              <a:rPr lang="it-IT" sz="1650" kern="0" dirty="0">
                <a:solidFill>
                  <a:srgbClr val="FF0000"/>
                </a:solidFill>
              </a:rPr>
              <a:t>NUOVE MISURE PER LA CONSERVAZIONE DEL POSTO DI LAVORO</a:t>
            </a:r>
            <a:endParaRPr lang="it-IT" sz="1650" kern="0" dirty="0"/>
          </a:p>
        </p:txBody>
      </p:sp>
    </p:spTree>
    <p:extLst>
      <p:ext uri="{BB962C8B-B14F-4D97-AF65-F5344CB8AC3E}">
        <p14:creationId xmlns:p14="http://schemas.microsoft.com/office/powerpoint/2010/main" val="2549796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92394" y="900577"/>
            <a:ext cx="8401049" cy="4938660"/>
          </a:xfrm>
          <a:prstGeom prst="rect">
            <a:avLst/>
          </a:prstGeom>
          <a:ln>
            <a:noFill/>
          </a:ln>
        </p:spPr>
        <p:txBody>
          <a:bodyPr wrap="square">
            <a:spAutoFit/>
          </a:bodyPr>
          <a:lstStyle/>
          <a:p>
            <a:pPr defTabSz="685800">
              <a:lnSpc>
                <a:spcPct val="107000"/>
              </a:lnSpc>
            </a:pPr>
            <a:r>
              <a:rPr lang="it-IT"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Sono </a:t>
            </a:r>
            <a:r>
              <a:rPr lang="it-IT" b="1" kern="0"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tre le tipologie di intervento* </a:t>
            </a:r>
            <a:r>
              <a:rPr lang="it-IT"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previste:</a:t>
            </a:r>
          </a:p>
          <a:p>
            <a:pPr defTabSz="685800">
              <a:lnSpc>
                <a:spcPct val="107000"/>
              </a:lnSpc>
            </a:pPr>
            <a:endParaRPr lang="it-IT" sz="15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marL="257175" indent="-257175" defTabSz="685800">
              <a:lnSpc>
                <a:spcPct val="107000"/>
              </a:lnSpc>
              <a:spcAft>
                <a:spcPts val="600"/>
              </a:spcAft>
              <a:buSzPts val="1000"/>
              <a:buFont typeface="Symbol" panose="05050102010706020507" pitchFamily="18" charset="2"/>
              <a:buChar char=""/>
              <a:tabLst>
                <a:tab pos="342900" algn="l"/>
              </a:tabLst>
            </a:pPr>
            <a:r>
              <a:rPr lang="it-IT"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per il superamento e l’abbattimento delle barriere architettoniche nei luoghi di lavoro (interventi edilizi, impiantistici e </a:t>
            </a:r>
            <a:r>
              <a:rPr lang="it-IT" kern="0" dirty="0" err="1">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domotici</a:t>
            </a:r>
            <a:r>
              <a:rPr lang="it-IT"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 dispositivi finalizzati a consentire l’accessibilità e la fruibilità degli ambienti di lavoro); </a:t>
            </a:r>
            <a:endParaRPr lang="it-IT" sz="15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marL="257175" indent="-257175" defTabSz="685800">
              <a:lnSpc>
                <a:spcPct val="107000"/>
              </a:lnSpc>
              <a:spcAft>
                <a:spcPts val="600"/>
              </a:spcAft>
              <a:buSzPts val="1000"/>
              <a:buFont typeface="Symbol" panose="05050102010706020507" pitchFamily="18" charset="2"/>
              <a:buChar char=""/>
              <a:tabLst>
                <a:tab pos="342900" algn="l"/>
              </a:tabLst>
            </a:pPr>
            <a:r>
              <a:rPr lang="it-IT"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per l’adeguamento e l’adattamento delle postazioni di lavoro (adeguamento di arredi, ausili e dispositivi tecnologici, informatici o di automazione, compresi i comandi speciali e gli adattamenti di veicoli che costituiscono strumento di lavoro);</a:t>
            </a:r>
            <a:endParaRPr lang="it-IT" sz="15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a:p>
            <a:pPr marL="257175" indent="-257175" defTabSz="685800">
              <a:lnSpc>
                <a:spcPct val="107000"/>
              </a:lnSpc>
              <a:spcAft>
                <a:spcPts val="600"/>
              </a:spcAft>
              <a:buSzPts val="1000"/>
              <a:buFont typeface="Symbol" panose="05050102010706020507" pitchFamily="18" charset="2"/>
              <a:buChar char=""/>
              <a:tabLst>
                <a:tab pos="342900" algn="l"/>
              </a:tabLst>
            </a:pPr>
            <a:r>
              <a:rPr lang="it-IT"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rPr>
              <a:t>per la formazione (interventi personalizzati di addestramento all’utilizzo delle postazioni di lavoro e delle attrezzature funzionali agli adeguamenti delle postazioni di lavoro realizzati, di formazione e tutoraggio utili ad assicurare lo svolgimento della stessa mansione o la riqualificazione professionale per lo svolgimento di altra mansione)</a:t>
            </a:r>
            <a:endParaRPr lang="it-IT" sz="1500" kern="0" dirty="0">
              <a:solidFill>
                <a:srgbClr val="002060"/>
              </a:solidFill>
              <a:latin typeface="Verdana" panose="020B0604030504040204" pitchFamily="34" charset="0"/>
              <a:ea typeface="Verdana" panose="020B0604030504040204" pitchFamily="34" charset="0"/>
              <a:cs typeface="Verdana" panose="020B0604030504040204" pitchFamily="34" charset="0"/>
              <a:sym typeface="Helvetica"/>
            </a:endParaRPr>
          </a:p>
        </p:txBody>
      </p:sp>
      <p:sp>
        <p:nvSpPr>
          <p:cNvPr id="5" name="Rettangolo 4"/>
          <p:cNvSpPr/>
          <p:nvPr/>
        </p:nvSpPr>
        <p:spPr>
          <a:xfrm>
            <a:off x="5177124" y="5677606"/>
            <a:ext cx="3813865" cy="300082"/>
          </a:xfrm>
          <a:prstGeom prst="rect">
            <a:avLst/>
          </a:prstGeom>
          <a:ln>
            <a:solidFill>
              <a:schemeClr val="accent1">
                <a:lumMod val="40000"/>
                <a:lumOff val="60000"/>
              </a:schemeClr>
            </a:solidFill>
          </a:ln>
        </p:spPr>
        <p:txBody>
          <a:bodyPr wrap="none">
            <a:spAutoFit/>
          </a:bodyPr>
          <a:lstStyle/>
          <a:p>
            <a:pPr defTabSz="685800"/>
            <a:r>
              <a:rPr lang="it-IT" sz="1350" i="1" kern="0" dirty="0">
                <a:solidFill>
                  <a:srgbClr val="FFFFFF"/>
                </a:solidFill>
                <a:latin typeface="Verdana" panose="020B0604030504040204" pitchFamily="34" charset="0"/>
                <a:ea typeface="Times New Roman" panose="02020603050405020304" pitchFamily="18" charset="0"/>
                <a:cs typeface="Times New Roman" panose="02020603050405020304" pitchFamily="18" charset="0"/>
                <a:sym typeface="Helvetica"/>
              </a:rPr>
              <a:t>*21 milioni di euro lo stanziamento 2016</a:t>
            </a:r>
            <a:r>
              <a:rPr lang="it-IT" sz="1350" kern="0" dirty="0">
                <a:solidFill>
                  <a:srgbClr val="FFFFFF"/>
                </a:solidFill>
                <a:latin typeface="Times New Roman" panose="02020603050405020304" pitchFamily="18" charset="0"/>
                <a:ea typeface="Times New Roman" panose="02020603050405020304" pitchFamily="18" charset="0"/>
                <a:cs typeface="Helvetica"/>
                <a:sym typeface="Helvetica"/>
              </a:rPr>
              <a:t> </a:t>
            </a:r>
            <a:endParaRPr lang="it-IT" sz="1350" kern="0" dirty="0">
              <a:solidFill>
                <a:srgbClr val="FFFFFF"/>
              </a:solidFill>
              <a:latin typeface="Helvetica"/>
              <a:cs typeface="Helvetica"/>
              <a:sym typeface="Helvetica"/>
            </a:endParaRPr>
          </a:p>
        </p:txBody>
      </p:sp>
      <p:sp>
        <p:nvSpPr>
          <p:cNvPr id="2" name="Rettangolo 1"/>
          <p:cNvSpPr/>
          <p:nvPr/>
        </p:nvSpPr>
        <p:spPr>
          <a:xfrm rot="16200000">
            <a:off x="-1628774" y="2836582"/>
            <a:ext cx="3894995" cy="507831"/>
          </a:xfrm>
          <a:prstGeom prst="rect">
            <a:avLst/>
          </a:prstGeom>
        </p:spPr>
        <p:txBody>
          <a:bodyPr wrap="square">
            <a:spAutoFit/>
          </a:bodyPr>
          <a:lstStyle/>
          <a:p>
            <a:pPr algn="ctr" defTabSz="685800"/>
            <a:r>
              <a:rPr lang="it-IT" sz="1350" kern="0" dirty="0">
                <a:solidFill>
                  <a:srgbClr val="FF0000"/>
                </a:solidFill>
                <a:latin typeface="Helvetica"/>
                <a:cs typeface="Helvetica"/>
                <a:sym typeface="Helvetica"/>
              </a:rPr>
              <a:t>NUOVE MISURE PER LA CONSERVAZIONE</a:t>
            </a:r>
          </a:p>
          <a:p>
            <a:pPr algn="ctr" defTabSz="685800"/>
            <a:r>
              <a:rPr lang="it-IT" sz="1350" kern="0" dirty="0">
                <a:solidFill>
                  <a:srgbClr val="FF0000"/>
                </a:solidFill>
                <a:latin typeface="Helvetica"/>
                <a:cs typeface="Helvetica"/>
                <a:sym typeface="Helvetica"/>
              </a:rPr>
              <a:t> DEL POSTO DI LAVORO</a:t>
            </a:r>
            <a:endParaRPr lang="it-IT" sz="1350"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375231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78638" y="1554903"/>
            <a:ext cx="7821418" cy="500025"/>
          </a:xfrm>
        </p:spPr>
        <p:txBody>
          <a:bodyPr>
            <a:noAutofit/>
          </a:bodyPr>
          <a:lstStyle/>
          <a:p>
            <a:pPr algn="l">
              <a:lnSpc>
                <a:spcPct val="100000"/>
              </a:lnSpc>
            </a:pPr>
            <a:r>
              <a:rPr lang="it-IT" sz="1350" dirty="0">
                <a:latin typeface="+mn-lt"/>
              </a:rPr>
              <a:t>I lavoratori a tempo indeterminato rientranti hanno diritto ad assenza retribuita per malattia per un periodo </a:t>
            </a:r>
            <a:r>
              <a:rPr lang="it-IT" sz="1350" i="1" dirty="0">
                <a:latin typeface="+mn-lt"/>
              </a:rPr>
              <a:t>di comporto </a:t>
            </a:r>
            <a:r>
              <a:rPr lang="it-IT" sz="1350" dirty="0">
                <a:latin typeface="+mn-lt"/>
              </a:rPr>
              <a:t>di </a:t>
            </a:r>
            <a:r>
              <a:rPr lang="it-IT" sz="1350" b="1" dirty="0">
                <a:latin typeface="+mn-lt"/>
              </a:rPr>
              <a:t>36 mesi</a:t>
            </a:r>
            <a:r>
              <a:rPr lang="it-IT" sz="1350" dirty="0">
                <a:latin typeface="+mn-lt"/>
              </a:rPr>
              <a:t>, di cui:</a:t>
            </a:r>
          </a:p>
        </p:txBody>
      </p:sp>
      <p:sp>
        <p:nvSpPr>
          <p:cNvPr id="6" name="Sottotitolo 5"/>
          <p:cNvSpPr>
            <a:spLocks noGrp="1"/>
          </p:cNvSpPr>
          <p:nvPr>
            <p:ph type="subTitle" idx="1"/>
          </p:nvPr>
        </p:nvSpPr>
        <p:spPr>
          <a:xfrm>
            <a:off x="263296" y="1123210"/>
            <a:ext cx="8631620" cy="330509"/>
          </a:xfrm>
        </p:spPr>
        <p:txBody>
          <a:bodyPr>
            <a:normAutofit/>
          </a:bodyPr>
          <a:lstStyle/>
          <a:p>
            <a:pPr>
              <a:lnSpc>
                <a:spcPts val="1500"/>
              </a:lnSpc>
              <a:spcBef>
                <a:spcPts val="0"/>
              </a:spcBef>
            </a:pPr>
            <a:r>
              <a:rPr lang="it-IT" sz="1350" dirty="0"/>
              <a:t> Malattia retribuita corrisposta ai dipendenti della P.A.</a:t>
            </a:r>
          </a:p>
        </p:txBody>
      </p:sp>
      <p:sp>
        <p:nvSpPr>
          <p:cNvPr id="3" name="CasellaDiTesto 2"/>
          <p:cNvSpPr txBox="1"/>
          <p:nvPr/>
        </p:nvSpPr>
        <p:spPr>
          <a:xfrm>
            <a:off x="678638" y="2045326"/>
            <a:ext cx="3156048" cy="2031325"/>
          </a:xfrm>
          <a:prstGeom prst="rect">
            <a:avLst/>
          </a:prstGeom>
          <a:noFill/>
        </p:spPr>
        <p:txBody>
          <a:bodyPr wrap="square" rtlCol="0">
            <a:spAutoFit/>
          </a:bodyPr>
          <a:lstStyle/>
          <a:p>
            <a:pPr marL="214313" indent="-214313" defTabSz="685800">
              <a:buFont typeface="Courier New" panose="02070309020205020404" pitchFamily="49" charset="0"/>
              <a:buChar char="o"/>
            </a:pPr>
            <a:r>
              <a:rPr lang="it-IT" sz="1050" b="1" dirty="0">
                <a:solidFill>
                  <a:prstClr val="black"/>
                </a:solidFill>
                <a:latin typeface="Calibri" panose="020F0502020204030204"/>
              </a:rPr>
              <a:t>18 mesi</a:t>
            </a:r>
            <a:r>
              <a:rPr lang="it-IT" sz="1050" dirty="0">
                <a:solidFill>
                  <a:prstClr val="black"/>
                </a:solidFill>
                <a:latin typeface="Calibri" panose="020F0502020204030204"/>
              </a:rPr>
              <a:t> nell'arco temporale di </a:t>
            </a:r>
            <a:r>
              <a:rPr lang="it-IT" sz="1050" b="1" dirty="0">
                <a:solidFill>
                  <a:srgbClr val="7030A0"/>
                </a:solidFill>
                <a:latin typeface="Calibri" panose="020F0502020204030204"/>
              </a:rPr>
              <a:t>3 anni</a:t>
            </a:r>
            <a:r>
              <a:rPr lang="it-IT" sz="1050" dirty="0">
                <a:solidFill>
                  <a:prstClr val="black"/>
                </a:solidFill>
                <a:latin typeface="Calibri" panose="020F0502020204030204"/>
              </a:rPr>
              <a:t>, con diritto alla conservazione del posto di lavoro e ma retribuiti con penalizzazioni progressive,</a:t>
            </a:r>
          </a:p>
          <a:p>
            <a:pPr marL="214313" indent="-214313" defTabSz="685800">
              <a:buFont typeface="Courier New" panose="02070309020205020404" pitchFamily="49" charset="0"/>
              <a:buChar char="o"/>
            </a:pPr>
            <a:r>
              <a:rPr lang="it-IT" sz="1050" b="1" dirty="0">
                <a:solidFill>
                  <a:prstClr val="black"/>
                </a:solidFill>
                <a:latin typeface="Calibri" panose="020F0502020204030204"/>
              </a:rPr>
              <a:t>18 mesi </a:t>
            </a:r>
            <a:r>
              <a:rPr lang="it-IT" sz="1050" dirty="0">
                <a:solidFill>
                  <a:prstClr val="black"/>
                </a:solidFill>
                <a:latin typeface="Calibri" panose="020F0502020204030204"/>
              </a:rPr>
              <a:t>ulteriori, non retribuiti (e non frazionabili, secondo l’ARAN); in caso di guarigione intervenuta si può riprendere il servizio, previo accertamento dell’idoneità.</a:t>
            </a:r>
          </a:p>
          <a:p>
            <a:pPr defTabSz="685800"/>
            <a:r>
              <a:rPr lang="it-IT" sz="1050" dirty="0">
                <a:solidFill>
                  <a:prstClr val="black"/>
                </a:solidFill>
                <a:latin typeface="Calibri" panose="020F0502020204030204"/>
              </a:rPr>
              <a:t>Superato il periodo di comporto triennale, se il lavoratore è dichiarato idoneo al lavoro, ma non alla mansione propria, la P.A. può utilizzarlo in mansioni diverse della categoria e, con il consenso dell‘ interessato, anche in mansioni inferiori.</a:t>
            </a:r>
          </a:p>
        </p:txBody>
      </p:sp>
      <p:pic>
        <p:nvPicPr>
          <p:cNvPr id="14" name="Immagin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326" y="2098746"/>
            <a:ext cx="4706042" cy="2385004"/>
          </a:xfrm>
          <a:prstGeom prst="rect">
            <a:avLst/>
          </a:prstGeom>
          <a:ln>
            <a:solidFill>
              <a:schemeClr val="accent1"/>
            </a:solidFill>
          </a:ln>
          <a:effectLst>
            <a:outerShdw blurRad="203200" dist="38100" dir="8100000" algn="tr" rotWithShape="0">
              <a:prstClr val="black">
                <a:alpha val="51000"/>
              </a:prstClr>
            </a:outerShdw>
          </a:effectLst>
        </p:spPr>
      </p:pic>
      <p:sp>
        <p:nvSpPr>
          <p:cNvPr id="4" name="CasellaDiTesto 3"/>
          <p:cNvSpPr txBox="1"/>
          <p:nvPr/>
        </p:nvSpPr>
        <p:spPr>
          <a:xfrm>
            <a:off x="4810258" y="4541706"/>
            <a:ext cx="2984679" cy="461665"/>
          </a:xfrm>
          <a:prstGeom prst="rect">
            <a:avLst/>
          </a:prstGeom>
          <a:noFill/>
        </p:spPr>
        <p:txBody>
          <a:bodyPr wrap="square" rtlCol="0">
            <a:spAutoFit/>
          </a:bodyPr>
          <a:lstStyle/>
          <a:p>
            <a:pPr algn="ctr" defTabSz="685800"/>
            <a:r>
              <a:rPr lang="it-IT" sz="1200" dirty="0">
                <a:solidFill>
                  <a:prstClr val="black"/>
                </a:solidFill>
                <a:latin typeface="Calibri" panose="020F0502020204030204"/>
              </a:rPr>
              <a:t>Modello del ‘</a:t>
            </a:r>
            <a:r>
              <a:rPr lang="it-IT" sz="1200" i="1" dirty="0">
                <a:solidFill>
                  <a:prstClr val="black"/>
                </a:solidFill>
                <a:latin typeface="Calibri" panose="020F0502020204030204"/>
              </a:rPr>
              <a:t>Portale malattia</a:t>
            </a:r>
            <a:r>
              <a:rPr lang="it-IT" sz="1200" dirty="0">
                <a:solidFill>
                  <a:prstClr val="black"/>
                </a:solidFill>
                <a:latin typeface="Calibri" panose="020F0502020204030204"/>
              </a:rPr>
              <a:t>’ dell’INPS per lo svolgimento della MEDICINA FISCALE</a:t>
            </a:r>
          </a:p>
        </p:txBody>
      </p:sp>
      <p:sp>
        <p:nvSpPr>
          <p:cNvPr id="5" name="CasellaDiTesto 4"/>
          <p:cNvSpPr txBox="1"/>
          <p:nvPr/>
        </p:nvSpPr>
        <p:spPr>
          <a:xfrm>
            <a:off x="263296" y="4672616"/>
            <a:ext cx="3571391" cy="738664"/>
          </a:xfrm>
          <a:prstGeom prst="rect">
            <a:avLst/>
          </a:prstGeom>
          <a:noFill/>
        </p:spPr>
        <p:txBody>
          <a:bodyPr wrap="square" rtlCol="0">
            <a:spAutoFit/>
          </a:bodyPr>
          <a:lstStyle/>
          <a:p>
            <a:pPr algn="ctr" defTabSz="685800"/>
            <a:r>
              <a:rPr lang="it-IT" sz="2100" b="1" i="1" dirty="0">
                <a:solidFill>
                  <a:srgbClr val="FF0066"/>
                </a:solidFill>
                <a:latin typeface="Calibri" panose="020F0502020204030204"/>
              </a:rPr>
              <a:t>Polo unico </a:t>
            </a:r>
            <a:r>
              <a:rPr lang="it-IT" sz="2100" i="1" dirty="0">
                <a:solidFill>
                  <a:srgbClr val="FF0066"/>
                </a:solidFill>
                <a:latin typeface="Calibri" panose="020F0502020204030204"/>
              </a:rPr>
              <a:t>per le visite fiscali</a:t>
            </a:r>
            <a:endParaRPr lang="it-IT" sz="2100" dirty="0">
              <a:solidFill>
                <a:srgbClr val="FF0066"/>
              </a:solidFill>
              <a:latin typeface="Calibri" panose="020F0502020204030204"/>
            </a:endParaRPr>
          </a:p>
          <a:p>
            <a:pPr algn="ctr" defTabSz="685800"/>
            <a:r>
              <a:rPr lang="it-IT" sz="2100" dirty="0">
                <a:solidFill>
                  <a:prstClr val="black"/>
                </a:solidFill>
                <a:latin typeface="Calibri" panose="020F0502020204030204"/>
              </a:rPr>
              <a:t>presso l’INPS (</a:t>
            </a:r>
            <a:r>
              <a:rPr lang="it-IT" sz="2100" dirty="0" err="1">
                <a:solidFill>
                  <a:prstClr val="black"/>
                </a:solidFill>
                <a:latin typeface="Calibri" panose="020F0502020204030204"/>
              </a:rPr>
              <a:t>D.Lgs.</a:t>
            </a:r>
            <a:r>
              <a:rPr lang="it-IT" sz="2100" dirty="0">
                <a:solidFill>
                  <a:prstClr val="black"/>
                </a:solidFill>
                <a:latin typeface="Calibri" panose="020F0502020204030204"/>
              </a:rPr>
              <a:t> 75/2017)</a:t>
            </a:r>
          </a:p>
        </p:txBody>
      </p:sp>
      <p:sp>
        <p:nvSpPr>
          <p:cNvPr id="7" name="Freccia a destra 6"/>
          <p:cNvSpPr/>
          <p:nvPr/>
        </p:nvSpPr>
        <p:spPr>
          <a:xfrm rot="5400000">
            <a:off x="1709669" y="4047575"/>
            <a:ext cx="497448" cy="642334"/>
          </a:xfrm>
          <a:prstGeom prst="rightArrow">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Tree>
    <p:extLst>
      <p:ext uri="{BB962C8B-B14F-4D97-AF65-F5344CB8AC3E}">
        <p14:creationId xmlns:p14="http://schemas.microsoft.com/office/powerpoint/2010/main" val="3370733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4294967295"/>
          </p:nvPr>
        </p:nvSpPr>
        <p:spPr>
          <a:xfrm>
            <a:off x="178044" y="1008919"/>
            <a:ext cx="8900014" cy="666017"/>
          </a:xfrm>
          <a:ln>
            <a:solidFill>
              <a:srgbClr val="336699"/>
            </a:solidFill>
            <a:miter lim="800000"/>
            <a:headEnd/>
            <a:tailEnd/>
          </a:ln>
          <a:extLst>
            <a:ext uri="{909E8E84-426E-40dd-AFC4-6F175D3DCCD1}">
              <a14:hiddenFill xmlns:a14="http://schemas.microsoft.com/office/drawing/2010/main" xmlns="">
                <a:solidFill>
                  <a:srgbClr val="004386"/>
                </a:solidFill>
              </a14:hiddenFill>
            </a:ext>
          </a:extLst>
        </p:spPr>
        <p:txBody>
          <a:bodyPr/>
          <a:lstStyle/>
          <a:p>
            <a:pPr marL="0" indent="0" algn="ctr">
              <a:lnSpc>
                <a:spcPct val="90000"/>
              </a:lnSpc>
              <a:spcBef>
                <a:spcPct val="95000"/>
              </a:spcBef>
              <a:buNone/>
            </a:pPr>
            <a:r>
              <a:rPr lang="it-IT" altLang="it-IT" sz="2100" b="1" dirty="0">
                <a:solidFill>
                  <a:srgbClr val="FF0000"/>
                </a:solidFill>
                <a:effectLst>
                  <a:outerShdw blurRad="38100" dist="38100" dir="2700000" algn="tl">
                    <a:srgbClr val="000000">
                      <a:alpha val="43137"/>
                    </a:srgbClr>
                  </a:outerShdw>
                </a:effectLst>
              </a:rPr>
              <a:t>Il ruolo INAIL: facilitatore nel reinserimento dei disabili del lavoro</a:t>
            </a:r>
          </a:p>
        </p:txBody>
      </p:sp>
      <p:sp>
        <p:nvSpPr>
          <p:cNvPr id="17" name="Rectangle 4"/>
          <p:cNvSpPr>
            <a:spLocks noChangeArrowheads="1"/>
          </p:cNvSpPr>
          <p:nvPr/>
        </p:nvSpPr>
        <p:spPr bwMode="auto">
          <a:xfrm>
            <a:off x="718772" y="2942036"/>
            <a:ext cx="8308730" cy="2321992"/>
          </a:xfrm>
          <a:prstGeom prst="rect">
            <a:avLst/>
          </a:prstGeom>
          <a:noFill/>
          <a:ln w="9525">
            <a:noFill/>
            <a:miter lim="800000"/>
            <a:headEnd/>
            <a:tailEnd/>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r>
              <a:rPr lang="it-IT" altLang="it-IT" sz="2700" kern="0" dirty="0">
                <a:solidFill>
                  <a:srgbClr val="000000"/>
                </a:solidFill>
                <a:cs typeface="Helvetica"/>
                <a:sym typeface="Helvetica"/>
              </a:rPr>
              <a:t>“</a:t>
            </a:r>
            <a:r>
              <a:rPr lang="it-IT" altLang="it-IT" sz="2400" i="1" kern="0" dirty="0">
                <a:solidFill>
                  <a:srgbClr val="000000"/>
                </a:solidFill>
                <a:cs typeface="Helvetica"/>
                <a:sym typeface="Helvetica"/>
              </a:rPr>
              <a:t>L’INAIL, in via sperimentale, promuove e finanzia progetti formativi di riqualificazione professionale degli invalidi del lavoro e progetti per l’abbattimento delle barriere architettoniche nelle piccole e medie imprese e nelle imprese agricole ed artigiane che sono tenute a mantenere in servizio o ad assumere invalidi del lavoro</a:t>
            </a:r>
            <a:r>
              <a:rPr lang="it-IT" altLang="it-IT" sz="2700" kern="0" dirty="0">
                <a:solidFill>
                  <a:srgbClr val="000000"/>
                </a:solidFill>
                <a:cs typeface="Helvetica"/>
                <a:sym typeface="Helvetica"/>
              </a:rPr>
              <a:t>”</a:t>
            </a:r>
            <a:endParaRPr lang="it-IT" altLang="it-IT" sz="2400" kern="0" dirty="0">
              <a:solidFill>
                <a:srgbClr val="000000"/>
              </a:solidFill>
              <a:cs typeface="Helvetica"/>
              <a:sym typeface="Helvetica"/>
            </a:endParaRPr>
          </a:p>
        </p:txBody>
      </p:sp>
      <p:sp>
        <p:nvSpPr>
          <p:cNvPr id="51204" name="AutoShape 4" descr="C:\Documents and Settings\Administrator\Impostazioni locali\Temp\wzf448\logo.gif"/>
          <p:cNvSpPr>
            <a:spLocks noChangeAspect="1" noChangeArrowheads="1"/>
          </p:cNvSpPr>
          <p:nvPr/>
        </p:nvSpPr>
        <p:spPr bwMode="auto">
          <a:xfrm>
            <a:off x="1143000" y="742950"/>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it-IT" altLang="it-IT" sz="1350" kern="0">
              <a:solidFill>
                <a:srgbClr val="000000"/>
              </a:solidFill>
              <a:latin typeface="Tahoma" panose="020B0604030504040204" pitchFamily="34" charset="0"/>
              <a:cs typeface="Helvetica"/>
              <a:sym typeface="Helvetica"/>
            </a:endParaRPr>
          </a:p>
        </p:txBody>
      </p:sp>
      <p:sp>
        <p:nvSpPr>
          <p:cNvPr id="51205" name="Rectangle 6"/>
          <p:cNvSpPr>
            <a:spLocks noChangeArrowheads="1"/>
          </p:cNvSpPr>
          <p:nvPr/>
        </p:nvSpPr>
        <p:spPr bwMode="auto">
          <a:xfrm>
            <a:off x="1170385" y="5967412"/>
            <a:ext cx="6858000" cy="53579"/>
          </a:xfrm>
          <a:prstGeom prst="rect">
            <a:avLst/>
          </a:prstGeom>
          <a:solidFill>
            <a:srgbClr val="004386"/>
          </a:solidFill>
          <a:ln w="9525">
            <a:solidFill>
              <a:srgbClr val="336699"/>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lnSpc>
                <a:spcPct val="80000"/>
              </a:lnSpc>
              <a:spcBef>
                <a:spcPct val="20000"/>
              </a:spcBef>
            </a:pPr>
            <a:endParaRPr lang="it-IT" altLang="it-IT" sz="2100" b="1" kern="0">
              <a:solidFill>
                <a:srgbClr val="FFFFFF"/>
              </a:solidFill>
              <a:latin typeface="Tahoma" panose="020B0604030504040204" pitchFamily="34" charset="0"/>
              <a:cs typeface="Helvetica"/>
              <a:sym typeface="Helvetica"/>
            </a:endParaRPr>
          </a:p>
        </p:txBody>
      </p:sp>
      <p:sp>
        <p:nvSpPr>
          <p:cNvPr id="51206" name="Text Box 6"/>
          <p:cNvSpPr txBox="1">
            <a:spLocks noChangeArrowheads="1"/>
          </p:cNvSpPr>
          <p:nvPr/>
        </p:nvSpPr>
        <p:spPr bwMode="auto">
          <a:xfrm>
            <a:off x="1439466" y="1823488"/>
            <a:ext cx="6318647" cy="5078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defTabSz="685800"/>
            <a:r>
              <a:rPr lang="it-IT" altLang="it-IT" sz="2700" kern="0" dirty="0">
                <a:solidFill>
                  <a:srgbClr val="002060"/>
                </a:solidFill>
                <a:latin typeface="Arial" panose="020B0604020202020204" pitchFamily="34" charset="0"/>
                <a:cs typeface="Helvetica"/>
                <a:sym typeface="Helvetica"/>
              </a:rPr>
              <a:t>Art. 24 D. </a:t>
            </a:r>
            <a:r>
              <a:rPr lang="it-IT" altLang="it-IT" sz="2700" kern="0" dirty="0" err="1">
                <a:solidFill>
                  <a:srgbClr val="002060"/>
                </a:solidFill>
                <a:latin typeface="Arial" panose="020B0604020202020204" pitchFamily="34" charset="0"/>
                <a:cs typeface="Helvetica"/>
                <a:sym typeface="Helvetica"/>
              </a:rPr>
              <a:t>Lgs</a:t>
            </a:r>
            <a:r>
              <a:rPr lang="it-IT" altLang="it-IT" sz="2700" kern="0" dirty="0">
                <a:solidFill>
                  <a:srgbClr val="002060"/>
                </a:solidFill>
                <a:latin typeface="Arial" panose="020B0604020202020204" pitchFamily="34" charset="0"/>
                <a:cs typeface="Helvetica"/>
                <a:sym typeface="Helvetica"/>
              </a:rPr>
              <a:t>. n. 38/2000</a:t>
            </a:r>
          </a:p>
        </p:txBody>
      </p:sp>
    </p:spTree>
    <p:extLst>
      <p:ext uri="{BB962C8B-B14F-4D97-AF65-F5344CB8AC3E}">
        <p14:creationId xmlns:p14="http://schemas.microsoft.com/office/powerpoint/2010/main" val="1130612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4294967295"/>
          </p:nvPr>
        </p:nvSpPr>
        <p:spPr>
          <a:xfrm>
            <a:off x="327147" y="910829"/>
            <a:ext cx="4806554" cy="465534"/>
          </a:xfrm>
          <a:noFill/>
          <a:ln>
            <a:solidFill>
              <a:srgbClr val="FF0000"/>
            </a:solidFill>
            <a:miter lim="800000"/>
            <a:headEnd/>
            <a:tailEnd/>
          </a:ln>
        </p:spPr>
        <p:txBody>
          <a:bodyPr/>
          <a:lstStyle/>
          <a:p>
            <a:pPr marL="0" indent="0" algn="ctr">
              <a:lnSpc>
                <a:spcPct val="60000"/>
              </a:lnSpc>
              <a:buNone/>
            </a:pPr>
            <a:endParaRPr lang="it-IT" altLang="it-IT" sz="1350" b="1" dirty="0">
              <a:solidFill>
                <a:srgbClr val="336699"/>
              </a:solidFill>
            </a:endParaRPr>
          </a:p>
          <a:p>
            <a:pPr marL="0" indent="0" algn="ctr">
              <a:lnSpc>
                <a:spcPct val="60000"/>
              </a:lnSpc>
              <a:buNone/>
            </a:pPr>
            <a:r>
              <a:rPr lang="it-IT" altLang="it-IT" sz="1800" dirty="0"/>
              <a:t>Art. 24 del </a:t>
            </a:r>
            <a:r>
              <a:rPr lang="it-IT" altLang="it-IT" sz="1800" dirty="0" err="1"/>
              <a:t>D.Lgs.</a:t>
            </a:r>
            <a:r>
              <a:rPr lang="it-IT" altLang="it-IT" sz="1800" dirty="0"/>
              <a:t> n. 38/2000</a:t>
            </a:r>
          </a:p>
        </p:txBody>
      </p:sp>
      <p:sp>
        <p:nvSpPr>
          <p:cNvPr id="17" name="Rectangle 4"/>
          <p:cNvSpPr>
            <a:spLocks noChangeArrowheads="1"/>
          </p:cNvSpPr>
          <p:nvPr/>
        </p:nvSpPr>
        <p:spPr bwMode="auto">
          <a:xfrm>
            <a:off x="1385888" y="3100112"/>
            <a:ext cx="6372225" cy="2160984"/>
          </a:xfrm>
          <a:prstGeom prst="rect">
            <a:avLst/>
          </a:prstGeom>
          <a:noFill/>
          <a:ln w="9525">
            <a:noFill/>
            <a:miter lim="800000"/>
            <a:headEnd/>
            <a:tailEnd/>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85800"/>
            <a:endParaRPr lang="it-IT" altLang="it-IT" sz="1350" kern="0" dirty="0">
              <a:solidFill>
                <a:srgbClr val="FFFFFF"/>
              </a:solidFill>
              <a:latin typeface="Tahoma" panose="020B0604030504040204" pitchFamily="34" charset="0"/>
              <a:cs typeface="Helvetica"/>
              <a:sym typeface="Helvetica"/>
            </a:endParaRPr>
          </a:p>
          <a:p>
            <a:pPr algn="just" defTabSz="685800"/>
            <a:r>
              <a:rPr lang="it-IT" altLang="it-IT" sz="2700" i="1" kern="0" dirty="0">
                <a:solidFill>
                  <a:srgbClr val="002060"/>
                </a:solidFill>
                <a:effectLst>
                  <a:outerShdw blurRad="38100" dist="38100" dir="2700000" algn="tl">
                    <a:srgbClr val="000000">
                      <a:alpha val="43137"/>
                    </a:srgbClr>
                  </a:outerShdw>
                </a:effectLst>
                <a:cs typeface="Helvetica"/>
                <a:sym typeface="Helvetica"/>
              </a:rPr>
              <a:t>L’INAIL finanzia (con una copertura fino al 50 % della spesa) la realizzazione di questi progetti</a:t>
            </a:r>
            <a:r>
              <a:rPr lang="it-IT" altLang="it-IT" sz="2700" kern="0" dirty="0">
                <a:solidFill>
                  <a:srgbClr val="000000"/>
                </a:solidFill>
                <a:cs typeface="Helvetica"/>
                <a:sym typeface="Helvetica"/>
              </a:rPr>
              <a:t>. </a:t>
            </a:r>
          </a:p>
        </p:txBody>
      </p:sp>
      <p:sp>
        <p:nvSpPr>
          <p:cNvPr id="53252" name="AutoShape 4" descr="C:\Documents and Settings\Administrator\Impostazioni locali\Temp\wzf448\logo.gif"/>
          <p:cNvSpPr>
            <a:spLocks noChangeAspect="1" noChangeArrowheads="1"/>
          </p:cNvSpPr>
          <p:nvPr/>
        </p:nvSpPr>
        <p:spPr bwMode="auto">
          <a:xfrm>
            <a:off x="1143000" y="754856"/>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endParaRPr lang="it-IT" altLang="it-IT" sz="1350" kern="0">
              <a:solidFill>
                <a:srgbClr val="000000"/>
              </a:solidFill>
              <a:latin typeface="Tahoma" panose="020B0604030504040204" pitchFamily="34" charset="0"/>
              <a:cs typeface="Helvetica"/>
              <a:sym typeface="Helvetica"/>
            </a:endParaRPr>
          </a:p>
        </p:txBody>
      </p:sp>
      <p:sp>
        <p:nvSpPr>
          <p:cNvPr id="53253" name="Rectangle 6"/>
          <p:cNvSpPr>
            <a:spLocks noChangeArrowheads="1"/>
          </p:cNvSpPr>
          <p:nvPr/>
        </p:nvSpPr>
        <p:spPr bwMode="auto">
          <a:xfrm>
            <a:off x="1170385" y="5967412"/>
            <a:ext cx="6858000" cy="53579"/>
          </a:xfrm>
          <a:prstGeom prst="rect">
            <a:avLst/>
          </a:prstGeom>
          <a:solidFill>
            <a:srgbClr val="004386"/>
          </a:solidFill>
          <a:ln w="9525">
            <a:solidFill>
              <a:srgbClr val="336699"/>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a:lnSpc>
                <a:spcPct val="80000"/>
              </a:lnSpc>
              <a:spcBef>
                <a:spcPct val="20000"/>
              </a:spcBef>
            </a:pPr>
            <a:endParaRPr lang="it-IT" altLang="it-IT" sz="2100" b="1" kern="0">
              <a:solidFill>
                <a:srgbClr val="FFFFFF"/>
              </a:solidFill>
              <a:latin typeface="Tahoma" panose="020B0604030504040204" pitchFamily="34" charset="0"/>
              <a:cs typeface="Helvetica"/>
              <a:sym typeface="Helvetica"/>
            </a:endParaRPr>
          </a:p>
        </p:txBody>
      </p:sp>
      <p:sp>
        <p:nvSpPr>
          <p:cNvPr id="53254" name="Text Box 6"/>
          <p:cNvSpPr txBox="1">
            <a:spLocks noChangeArrowheads="1"/>
          </p:cNvSpPr>
          <p:nvPr/>
        </p:nvSpPr>
        <p:spPr bwMode="auto">
          <a:xfrm>
            <a:off x="608135" y="1995486"/>
            <a:ext cx="7556074" cy="92333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defTabSz="685800"/>
            <a:r>
              <a:rPr lang="it-IT" altLang="it-IT" sz="2700" kern="0" dirty="0">
                <a:solidFill>
                  <a:srgbClr val="002060"/>
                </a:solidFill>
                <a:latin typeface="Arial" panose="020B0604020202020204" pitchFamily="34" charset="0"/>
                <a:cs typeface="Helvetica"/>
                <a:sym typeface="Helvetica"/>
              </a:rPr>
              <a:t>Progetti per il superamento / abbattimento</a:t>
            </a:r>
          </a:p>
          <a:p>
            <a:pPr algn="ctr" defTabSz="685800"/>
            <a:r>
              <a:rPr lang="it-IT" altLang="it-IT" sz="2700" kern="0" dirty="0">
                <a:solidFill>
                  <a:srgbClr val="002060"/>
                </a:solidFill>
                <a:latin typeface="Arial" panose="020B0604020202020204" pitchFamily="34" charset="0"/>
                <a:cs typeface="Helvetica"/>
                <a:sym typeface="Helvetica"/>
              </a:rPr>
              <a:t>barriere architettoniche sul posto di lavoro</a:t>
            </a:r>
          </a:p>
        </p:txBody>
      </p:sp>
    </p:spTree>
    <p:extLst>
      <p:ext uri="{BB962C8B-B14F-4D97-AF65-F5344CB8AC3E}">
        <p14:creationId xmlns:p14="http://schemas.microsoft.com/office/powerpoint/2010/main" val="1423117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37219" name="Rectangle 4"/>
          <p:cNvSpPr>
            <a:spLocks noChangeArrowheads="1"/>
          </p:cNvSpPr>
          <p:nvPr/>
        </p:nvSpPr>
        <p:spPr bwMode="auto">
          <a:xfrm>
            <a:off x="3455377" y="1846383"/>
            <a:ext cx="5044587" cy="3318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ts val="450"/>
              </a:spcBef>
              <a:buClr>
                <a:srgbClr val="ED7D31"/>
              </a:buClr>
              <a:defRPr/>
            </a:pPr>
            <a:r>
              <a:rPr lang="it-IT" sz="2400" kern="0" dirty="0" err="1">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D.Lgs.</a:t>
            </a:r>
            <a:r>
              <a:rPr lang="it-IT" sz="2400"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 9 aprile 2008, n. 81</a:t>
            </a:r>
          </a:p>
          <a:p>
            <a:pPr defTabSz="685800" eaLnBrk="1" hangingPunct="1">
              <a:spcBef>
                <a:spcPts val="450"/>
              </a:spcBef>
              <a:buClr>
                <a:srgbClr val="ED7D31"/>
              </a:buClr>
              <a:defRPr/>
            </a:pPr>
            <a:endParaRPr lang="it-IT" sz="2400"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endParaRPr>
          </a:p>
          <a:p>
            <a:pPr algn="ctr" defTabSz="685800" eaLnBrk="1" hangingPunct="1">
              <a:spcBef>
                <a:spcPct val="0"/>
              </a:spcBef>
              <a:buClrTx/>
              <a:buSzTx/>
              <a:buNone/>
              <a:defRPr/>
            </a:pPr>
            <a:endParaRPr lang="it-IT" altLang="it-IT" sz="2250" kern="0" dirty="0">
              <a:solidFill>
                <a:srgbClr val="000066"/>
              </a:solidFill>
              <a:latin typeface="Verdana "/>
              <a:cs typeface="Helvetica"/>
              <a:sym typeface="Helvetica"/>
            </a:endParaRPr>
          </a:p>
          <a:p>
            <a:pPr marL="342900" indent="-342900" defTabSz="685800" eaLnBrk="1" hangingPunct="1">
              <a:spcBef>
                <a:spcPct val="0"/>
              </a:spcBef>
              <a:buClrTx/>
              <a:buSzTx/>
              <a:buFont typeface="Wingdings" panose="05000000000000000000" pitchFamily="2" charset="2"/>
              <a:buChar char="q"/>
              <a:defRPr/>
            </a:pPr>
            <a:r>
              <a:rPr lang="it-IT" altLang="it-IT" sz="2250" kern="0" dirty="0">
                <a:solidFill>
                  <a:srgbClr val="000066"/>
                </a:solidFill>
                <a:latin typeface="Verdana "/>
                <a:cs typeface="Helvetica"/>
                <a:sym typeface="Helvetica"/>
              </a:rPr>
              <a:t>Funzioni formazione – informazione</a:t>
            </a:r>
          </a:p>
          <a:p>
            <a:pPr marL="342900" indent="-342900" defTabSz="685800" eaLnBrk="1" hangingPunct="1">
              <a:spcBef>
                <a:spcPct val="0"/>
              </a:spcBef>
              <a:buClrTx/>
              <a:buSzTx/>
              <a:buFont typeface="Wingdings" panose="05000000000000000000" pitchFamily="2" charset="2"/>
              <a:buChar char="q"/>
              <a:defRPr/>
            </a:pPr>
            <a:r>
              <a:rPr lang="it-IT" altLang="it-IT" sz="2250" kern="0" dirty="0">
                <a:solidFill>
                  <a:srgbClr val="000066"/>
                </a:solidFill>
                <a:latin typeface="Verdana "/>
                <a:cs typeface="Helvetica"/>
                <a:sym typeface="Helvetica"/>
              </a:rPr>
              <a:t>Gestione Sistema Informativo Nazionale prevenzione</a:t>
            </a:r>
          </a:p>
          <a:p>
            <a:pPr marL="342900" indent="-342900" defTabSz="685800" eaLnBrk="1" hangingPunct="1">
              <a:spcBef>
                <a:spcPct val="0"/>
              </a:spcBef>
              <a:buClrTx/>
              <a:buSzTx/>
              <a:buFont typeface="Wingdings" panose="05000000000000000000" pitchFamily="2" charset="2"/>
              <a:buChar char="q"/>
              <a:defRPr/>
            </a:pPr>
            <a:r>
              <a:rPr lang="it-IT" altLang="it-IT" sz="2250" kern="0" dirty="0">
                <a:solidFill>
                  <a:srgbClr val="000066"/>
                </a:solidFill>
                <a:latin typeface="Verdana "/>
                <a:cs typeface="Helvetica"/>
                <a:sym typeface="Helvetica"/>
              </a:rPr>
              <a:t>Sostegno alle imprese</a:t>
            </a:r>
          </a:p>
          <a:p>
            <a:pPr defTabSz="685800" eaLnBrk="1" hangingPunct="1">
              <a:spcBef>
                <a:spcPct val="0"/>
              </a:spcBef>
              <a:buClrTx/>
              <a:buSzTx/>
              <a:buNone/>
              <a:defRPr/>
            </a:pPr>
            <a:r>
              <a:rPr lang="it-IT" altLang="it-IT" sz="2250" kern="0" dirty="0">
                <a:solidFill>
                  <a:srgbClr val="000066"/>
                </a:solidFill>
                <a:latin typeface="Verdana "/>
                <a:cs typeface="Helvetica"/>
                <a:sym typeface="Helvetica"/>
              </a:rPr>
              <a:t> </a:t>
            </a:r>
          </a:p>
        </p:txBody>
      </p:sp>
      <p:sp>
        <p:nvSpPr>
          <p:cNvPr id="12291" name="Rectangle 3"/>
          <p:cNvSpPr>
            <a:spLocks noChangeArrowheads="1"/>
          </p:cNvSpPr>
          <p:nvPr/>
        </p:nvSpPr>
        <p:spPr bwMode="auto">
          <a:xfrm>
            <a:off x="59347" y="857250"/>
            <a:ext cx="2492621" cy="4629150"/>
          </a:xfrm>
          <a:prstGeom prst="rect">
            <a:avLst/>
          </a:prstGeom>
          <a:noFill/>
          <a:ln w="9525">
            <a:noFill/>
            <a:miter lim="800000"/>
            <a:headEnd/>
            <a:tailEnd/>
          </a:ln>
        </p:spPr>
        <p:txBody>
          <a:bodyPr anchor="ctr"/>
          <a:lstStyle/>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ALTRE NORMATIVE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DI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RIFERIMENTO </a:t>
            </a: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DI ATTUALE INTERESSE:</a:t>
            </a:r>
          </a:p>
          <a:p>
            <a:pPr algn="ctr" defTabSz="685800">
              <a:defRPr/>
            </a:pPr>
            <a:endPar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endParaRPr>
          </a:p>
          <a:p>
            <a:pPr algn="ctr" defTabSz="685800">
              <a:defRPr/>
            </a:pP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r>
              <a:rPr lang="it-IT" sz="2400" b="1" kern="0" spc="-75" dirty="0">
                <a:ln w="3200">
                  <a:solidFill>
                    <a:srgbClr val="535353">
                      <a:shade val="75000"/>
                      <a:alpha val="25000"/>
                    </a:srgbClr>
                  </a:solidFill>
                  <a:prstDash val="solid"/>
                  <a:round/>
                </a:ln>
                <a:solidFill>
                  <a:srgbClr val="3333FF"/>
                </a:solidFill>
                <a:effectLst>
                  <a:outerShdw blurRad="38100" dist="38100" dir="2700000" algn="tl">
                    <a:srgbClr val="000000">
                      <a:alpha val="43137"/>
                    </a:srgbClr>
                  </a:outerShdw>
                </a:effectLst>
                <a:latin typeface="Helvetica"/>
                <a:cs typeface="Helvetica"/>
                <a:sym typeface="Helvetica"/>
              </a:rPr>
              <a:t>prestazioni in tema di PREVENZIONE</a:t>
            </a:r>
            <a:r>
              <a:rPr lang="it-IT" sz="2400" kern="0" spc="-75" dirty="0">
                <a:ln w="3200">
                  <a:solidFill>
                    <a:srgbClr val="535353">
                      <a:shade val="75000"/>
                      <a:alpha val="25000"/>
                    </a:srgbClr>
                  </a:solidFill>
                  <a:prstDash val="solid"/>
                  <a:round/>
                </a:ln>
                <a:solidFill>
                  <a:srgbClr val="3333FF"/>
                </a:solidFill>
                <a:effectLst>
                  <a:innerShdw blurRad="50800" dist="25400" dir="13500000">
                    <a:prstClr val="black">
                      <a:alpha val="70000"/>
                    </a:prstClr>
                  </a:innerShdw>
                </a:effectLst>
                <a:latin typeface="Helvetica"/>
                <a:cs typeface="Helvetica"/>
                <a:sym typeface="Helvetica"/>
              </a:rPr>
              <a:t>»</a:t>
            </a:r>
          </a:p>
        </p:txBody>
      </p:sp>
    </p:spTree>
    <p:extLst>
      <p:ext uri="{BB962C8B-B14F-4D97-AF65-F5344CB8AC3E}">
        <p14:creationId xmlns:p14="http://schemas.microsoft.com/office/powerpoint/2010/main" val="41336362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AutoShape 2"/>
          <p:cNvSpPr>
            <a:spLocks noChangeArrowheads="1"/>
          </p:cNvSpPr>
          <p:nvPr/>
        </p:nvSpPr>
        <p:spPr bwMode="auto">
          <a:xfrm>
            <a:off x="3545681" y="1497593"/>
            <a:ext cx="1502564" cy="3164529"/>
          </a:xfrm>
          <a:prstGeom prst="upDownArrow">
            <a:avLst>
              <a:gd name="adj1" fmla="val 50000"/>
              <a:gd name="adj2" fmla="val 37029"/>
            </a:avLst>
          </a:prstGeom>
          <a:solidFill>
            <a:schemeClr val="accent1"/>
          </a:solidFill>
          <a:ln w="9525">
            <a:solidFill>
              <a:schemeClr val="tx1"/>
            </a:solidFill>
            <a:miter lim="800000"/>
            <a:headEnd/>
            <a:tailEnd/>
          </a:ln>
        </p:spPr>
        <p:txBody>
          <a:bodyPr wrap="none" anchor="ct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283651" name="AutoShape 3"/>
          <p:cNvSpPr>
            <a:spLocks noChangeArrowheads="1"/>
          </p:cNvSpPr>
          <p:nvPr/>
        </p:nvSpPr>
        <p:spPr bwMode="auto">
          <a:xfrm>
            <a:off x="1963064" y="2349105"/>
            <a:ext cx="5007470" cy="1674019"/>
          </a:xfrm>
          <a:prstGeom prst="leftRightArrow">
            <a:avLst>
              <a:gd name="adj1" fmla="val 50000"/>
              <a:gd name="adj2" fmla="val 52902"/>
            </a:avLst>
          </a:prstGeom>
          <a:solidFill>
            <a:schemeClr val="accent1"/>
          </a:solidFill>
          <a:ln w="9525">
            <a:solidFill>
              <a:schemeClr val="tx1"/>
            </a:solidFill>
            <a:miter lim="800000"/>
            <a:headEnd/>
            <a:tailEnd/>
          </a:ln>
        </p:spPr>
        <p:txBody>
          <a:bodyPr wrap="none" anchor="ct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51556" name="Text Box 8"/>
          <p:cNvSpPr txBox="1">
            <a:spLocks noChangeArrowheads="1"/>
          </p:cNvSpPr>
          <p:nvPr/>
        </p:nvSpPr>
        <p:spPr bwMode="auto">
          <a:xfrm>
            <a:off x="3006328" y="2672955"/>
            <a:ext cx="27003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50000"/>
              </a:spcBef>
              <a:buClrTx/>
              <a:buSzTx/>
              <a:buNone/>
              <a:defRPr/>
            </a:pPr>
            <a:r>
              <a:rPr lang="it-IT" altLang="it-IT" sz="6000" b="1" kern="0" dirty="0">
                <a:solidFill>
                  <a:srgbClr val="FF0000"/>
                </a:solidFill>
                <a:latin typeface="Helvetica"/>
                <a:cs typeface="Helvetica"/>
                <a:sym typeface="Helvetica"/>
              </a:rPr>
              <a:t>INAIL</a:t>
            </a:r>
          </a:p>
        </p:txBody>
      </p:sp>
      <p:sp>
        <p:nvSpPr>
          <p:cNvPr id="138245" name="Text Box 9"/>
          <p:cNvSpPr txBox="1">
            <a:spLocks noChangeArrowheads="1"/>
          </p:cNvSpPr>
          <p:nvPr/>
        </p:nvSpPr>
        <p:spPr bwMode="auto">
          <a:xfrm>
            <a:off x="997747" y="4748304"/>
            <a:ext cx="6669881"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rgbClr val="000066"/>
                </a:solidFill>
                <a:latin typeface="Arial" pitchFamily="34" charset="0"/>
              </a:defRPr>
            </a:lvl1pPr>
            <a:lvl2pPr marL="742950" indent="-285750" eaLnBrk="0" hangingPunct="0">
              <a:defRPr sz="2800">
                <a:solidFill>
                  <a:srgbClr val="000066"/>
                </a:solidFill>
                <a:latin typeface="Arial" pitchFamily="34" charset="0"/>
              </a:defRPr>
            </a:lvl2pPr>
            <a:lvl3pPr marL="1143000" indent="-228600" eaLnBrk="0" hangingPunct="0">
              <a:defRPr sz="2800">
                <a:solidFill>
                  <a:srgbClr val="000066"/>
                </a:solidFill>
                <a:latin typeface="Arial" pitchFamily="34" charset="0"/>
              </a:defRPr>
            </a:lvl3pPr>
            <a:lvl4pPr marL="1600200" indent="-228600" eaLnBrk="0" hangingPunct="0">
              <a:defRPr sz="2800">
                <a:solidFill>
                  <a:srgbClr val="000066"/>
                </a:solidFill>
                <a:latin typeface="Arial" pitchFamily="34" charset="0"/>
              </a:defRPr>
            </a:lvl4pPr>
            <a:lvl5pPr marL="2057400" indent="-228600" eaLnBrk="0" hangingPunct="0">
              <a:defRPr sz="2800">
                <a:solidFill>
                  <a:srgbClr val="000066"/>
                </a:solidFill>
                <a:latin typeface="Arial" pitchFamily="34" charset="0"/>
              </a:defRPr>
            </a:lvl5pPr>
            <a:lvl6pPr marL="2514600" indent="-228600" eaLnBrk="0" fontAlgn="base" hangingPunct="0">
              <a:spcBef>
                <a:spcPct val="0"/>
              </a:spcBef>
              <a:spcAft>
                <a:spcPct val="0"/>
              </a:spcAft>
              <a:defRPr sz="2800">
                <a:solidFill>
                  <a:srgbClr val="000066"/>
                </a:solidFill>
                <a:latin typeface="Arial" pitchFamily="34" charset="0"/>
              </a:defRPr>
            </a:lvl6pPr>
            <a:lvl7pPr marL="2971800" indent="-228600" eaLnBrk="0" fontAlgn="base" hangingPunct="0">
              <a:spcBef>
                <a:spcPct val="0"/>
              </a:spcBef>
              <a:spcAft>
                <a:spcPct val="0"/>
              </a:spcAft>
              <a:defRPr sz="2800">
                <a:solidFill>
                  <a:srgbClr val="000066"/>
                </a:solidFill>
                <a:latin typeface="Arial" pitchFamily="34" charset="0"/>
              </a:defRPr>
            </a:lvl7pPr>
            <a:lvl8pPr marL="3429000" indent="-228600" eaLnBrk="0" fontAlgn="base" hangingPunct="0">
              <a:spcBef>
                <a:spcPct val="0"/>
              </a:spcBef>
              <a:spcAft>
                <a:spcPct val="0"/>
              </a:spcAft>
              <a:defRPr sz="2800">
                <a:solidFill>
                  <a:srgbClr val="000066"/>
                </a:solidFill>
                <a:latin typeface="Arial" pitchFamily="34" charset="0"/>
              </a:defRPr>
            </a:lvl8pPr>
            <a:lvl9pPr marL="3886200" indent="-228600" eaLnBrk="0" fontAlgn="base" hangingPunct="0">
              <a:spcBef>
                <a:spcPct val="0"/>
              </a:spcBef>
              <a:spcAft>
                <a:spcPct val="0"/>
              </a:spcAft>
              <a:defRPr sz="2800">
                <a:solidFill>
                  <a:srgbClr val="000066"/>
                </a:solidFill>
                <a:latin typeface="Arial" pitchFamily="34" charset="0"/>
              </a:defRPr>
            </a:lvl9pPr>
          </a:lstStyle>
          <a:p>
            <a:pPr algn="ctr" defTabSz="685800" eaLnBrk="1" hangingPunct="1">
              <a:spcBef>
                <a:spcPct val="50000"/>
              </a:spcBef>
              <a:defRPr/>
            </a:pPr>
            <a:r>
              <a:rPr lang="it-IT" sz="2100" kern="0" dirty="0">
                <a:solidFill>
                  <a:srgbClr val="002060"/>
                </a:solidFill>
                <a:latin typeface="Helvetica"/>
                <a:cs typeface="Helvetica"/>
                <a:sym typeface="Helvetica"/>
              </a:rPr>
              <a:t>Consulenza, formazione assistenza                           informazione</a:t>
            </a:r>
          </a:p>
        </p:txBody>
      </p:sp>
      <p:sp>
        <p:nvSpPr>
          <p:cNvPr id="151560" name="Text Box 12"/>
          <p:cNvSpPr txBox="1">
            <a:spLocks noChangeArrowheads="1"/>
          </p:cNvSpPr>
          <p:nvPr/>
        </p:nvSpPr>
        <p:spPr bwMode="auto">
          <a:xfrm>
            <a:off x="5344078" y="2781300"/>
            <a:ext cx="113347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50000"/>
              </a:spcBef>
              <a:buClrTx/>
              <a:buSzTx/>
              <a:buNone/>
              <a:defRPr/>
            </a:pPr>
            <a:r>
              <a:rPr lang="it-IT" altLang="it-IT" sz="2100" b="1" kern="0" dirty="0">
                <a:solidFill>
                  <a:srgbClr val="FFFF00"/>
                </a:solidFill>
                <a:latin typeface="Helvetica"/>
                <a:cs typeface="Helvetica"/>
                <a:sym typeface="Helvetica"/>
              </a:rPr>
              <a:t>art.11  art.52</a:t>
            </a:r>
          </a:p>
        </p:txBody>
      </p:sp>
      <p:sp>
        <p:nvSpPr>
          <p:cNvPr id="2" name="Rettangolo 1"/>
          <p:cNvSpPr/>
          <p:nvPr/>
        </p:nvSpPr>
        <p:spPr>
          <a:xfrm rot="16200000">
            <a:off x="-2159058" y="1961705"/>
            <a:ext cx="5428060" cy="461665"/>
          </a:xfrm>
          <a:prstGeom prst="rect">
            <a:avLst/>
          </a:prstGeom>
        </p:spPr>
        <p:txBody>
          <a:bodyPr>
            <a:spAutoFit/>
          </a:bodyPr>
          <a:lstStyle/>
          <a:p>
            <a:pPr defTabSz="685800">
              <a:defRPr/>
            </a:pPr>
            <a:r>
              <a:rPr lang="it-IT" sz="2400" b="1" kern="0" dirty="0" err="1">
                <a:solidFill>
                  <a:srgbClr val="FF0000"/>
                </a:solidFill>
                <a:latin typeface="Helvetica"/>
                <a:cs typeface="Helvetica"/>
                <a:sym typeface="Helvetica"/>
              </a:rPr>
              <a:t>D.Lgs.</a:t>
            </a:r>
            <a:r>
              <a:rPr lang="it-IT" sz="2400" b="1" kern="0" dirty="0">
                <a:solidFill>
                  <a:srgbClr val="FF0000"/>
                </a:solidFill>
                <a:latin typeface="Helvetica"/>
                <a:cs typeface="Helvetica"/>
                <a:sym typeface="Helvetica"/>
              </a:rPr>
              <a:t> 9 aprile 2008, n. 81 </a:t>
            </a:r>
            <a:endParaRPr lang="it-IT" sz="2400" kern="0" dirty="0">
              <a:solidFill>
                <a:srgbClr val="FF0000"/>
              </a:solidFill>
              <a:latin typeface="Helvetica"/>
              <a:cs typeface="Helvetica"/>
              <a:sym typeface="Helvetica"/>
            </a:endParaRPr>
          </a:p>
        </p:txBody>
      </p:sp>
      <p:sp>
        <p:nvSpPr>
          <p:cNvPr id="3" name="CasellaDiTesto 2"/>
          <p:cNvSpPr txBox="1"/>
          <p:nvPr/>
        </p:nvSpPr>
        <p:spPr>
          <a:xfrm>
            <a:off x="3450427" y="1105177"/>
            <a:ext cx="1597819" cy="415498"/>
          </a:xfrm>
          <a:prstGeom prst="rect">
            <a:avLst/>
          </a:prstGeom>
          <a:noFill/>
        </p:spPr>
        <p:txBody>
          <a:bodyPr wrap="square">
            <a:spAutoFit/>
          </a:bodyPr>
          <a:lstStyle/>
          <a:p>
            <a:pPr algn="ctr" defTabSz="685800">
              <a:defRPr/>
            </a:pPr>
            <a:r>
              <a:rPr lang="it-IT" sz="2100" kern="0" dirty="0">
                <a:solidFill>
                  <a:srgbClr val="002060"/>
                </a:solidFill>
                <a:latin typeface="Helvetica"/>
                <a:cs typeface="Helvetica"/>
                <a:sym typeface="Helvetica"/>
              </a:rPr>
              <a:t>Vigilanza</a:t>
            </a:r>
          </a:p>
        </p:txBody>
      </p:sp>
      <p:sp>
        <p:nvSpPr>
          <p:cNvPr id="12" name="CasellaDiTesto 11"/>
          <p:cNvSpPr txBox="1"/>
          <p:nvPr/>
        </p:nvSpPr>
        <p:spPr>
          <a:xfrm>
            <a:off x="7418047" y="2672954"/>
            <a:ext cx="1319592" cy="1061829"/>
          </a:xfrm>
          <a:prstGeom prst="rect">
            <a:avLst/>
          </a:prstGeom>
          <a:noFill/>
        </p:spPr>
        <p:txBody>
          <a:bodyPr wrap="none">
            <a:spAutoFit/>
          </a:bodyPr>
          <a:lstStyle/>
          <a:p>
            <a:pPr algn="ctr" defTabSz="685800">
              <a:defRPr/>
            </a:pPr>
            <a:r>
              <a:rPr lang="it-IT" sz="2100" kern="0" dirty="0">
                <a:solidFill>
                  <a:srgbClr val="002060"/>
                </a:solidFill>
                <a:latin typeface="Helvetica"/>
                <a:cs typeface="Helvetica"/>
                <a:sym typeface="Helvetica"/>
              </a:rPr>
              <a:t>Sostegno</a:t>
            </a:r>
          </a:p>
          <a:p>
            <a:pPr algn="ctr" defTabSz="685800">
              <a:defRPr/>
            </a:pPr>
            <a:r>
              <a:rPr lang="it-IT" sz="2100" kern="0" dirty="0">
                <a:solidFill>
                  <a:srgbClr val="002060"/>
                </a:solidFill>
                <a:latin typeface="Helvetica"/>
                <a:cs typeface="Helvetica"/>
                <a:sym typeface="Helvetica"/>
              </a:rPr>
              <a:t>alle </a:t>
            </a:r>
          </a:p>
          <a:p>
            <a:pPr algn="ctr" defTabSz="685800">
              <a:defRPr/>
            </a:pPr>
            <a:r>
              <a:rPr lang="it-IT" sz="2100" kern="0" dirty="0">
                <a:solidFill>
                  <a:srgbClr val="002060"/>
                </a:solidFill>
                <a:latin typeface="Helvetica"/>
                <a:cs typeface="Helvetica"/>
                <a:sym typeface="Helvetica"/>
              </a:rPr>
              <a:t>imprese</a:t>
            </a:r>
          </a:p>
        </p:txBody>
      </p:sp>
      <p:sp>
        <p:nvSpPr>
          <p:cNvPr id="13" name="Text Box 12"/>
          <p:cNvSpPr txBox="1">
            <a:spLocks noChangeArrowheads="1"/>
          </p:cNvSpPr>
          <p:nvPr/>
        </p:nvSpPr>
        <p:spPr bwMode="auto">
          <a:xfrm>
            <a:off x="3708797" y="2010967"/>
            <a:ext cx="113347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50000"/>
              </a:spcBef>
              <a:buClrTx/>
              <a:buSzTx/>
              <a:buNone/>
              <a:defRPr/>
            </a:pPr>
            <a:r>
              <a:rPr lang="it-IT" altLang="it-IT" sz="2100" b="1" kern="0" dirty="0">
                <a:solidFill>
                  <a:srgbClr val="FFFF00"/>
                </a:solidFill>
                <a:latin typeface="Helvetica"/>
                <a:cs typeface="Helvetica"/>
                <a:sym typeface="Helvetica"/>
              </a:rPr>
              <a:t>art.5</a:t>
            </a:r>
          </a:p>
        </p:txBody>
      </p:sp>
      <p:sp>
        <p:nvSpPr>
          <p:cNvPr id="14" name="Text Box 12"/>
          <p:cNvSpPr txBox="1">
            <a:spLocks noChangeArrowheads="1"/>
          </p:cNvSpPr>
          <p:nvPr/>
        </p:nvSpPr>
        <p:spPr bwMode="auto">
          <a:xfrm>
            <a:off x="2196704" y="2827735"/>
            <a:ext cx="113347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50000"/>
              </a:spcBef>
              <a:buClrTx/>
              <a:buSzTx/>
              <a:buNone/>
              <a:defRPr/>
            </a:pPr>
            <a:r>
              <a:rPr lang="it-IT" altLang="it-IT" sz="2100" b="1" kern="0" dirty="0">
                <a:solidFill>
                  <a:srgbClr val="FFFF00"/>
                </a:solidFill>
                <a:latin typeface="Helvetica"/>
                <a:cs typeface="Helvetica"/>
                <a:sym typeface="Helvetica"/>
              </a:rPr>
              <a:t>art.8  art.9</a:t>
            </a:r>
          </a:p>
        </p:txBody>
      </p:sp>
      <p:sp>
        <p:nvSpPr>
          <p:cNvPr id="15" name="Text Box 12"/>
          <p:cNvSpPr txBox="1">
            <a:spLocks noChangeArrowheads="1"/>
          </p:cNvSpPr>
          <p:nvPr/>
        </p:nvSpPr>
        <p:spPr bwMode="auto">
          <a:xfrm>
            <a:off x="3708797" y="3914776"/>
            <a:ext cx="113347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algn="ctr" defTabSz="685800" eaLnBrk="1" hangingPunct="1">
              <a:spcBef>
                <a:spcPct val="50000"/>
              </a:spcBef>
              <a:buClrTx/>
              <a:buSzTx/>
              <a:buNone/>
              <a:defRPr/>
            </a:pPr>
            <a:r>
              <a:rPr lang="it-IT" altLang="it-IT" sz="2100" b="1" kern="0" dirty="0">
                <a:solidFill>
                  <a:srgbClr val="FFFF00"/>
                </a:solidFill>
                <a:latin typeface="Helvetica"/>
                <a:cs typeface="Helvetica"/>
                <a:sym typeface="Helvetica"/>
              </a:rPr>
              <a:t>art.10</a:t>
            </a:r>
          </a:p>
        </p:txBody>
      </p:sp>
      <p:sp>
        <p:nvSpPr>
          <p:cNvPr id="16" name="CasellaDiTesto 15"/>
          <p:cNvSpPr txBox="1"/>
          <p:nvPr/>
        </p:nvSpPr>
        <p:spPr>
          <a:xfrm>
            <a:off x="898830" y="2986088"/>
            <a:ext cx="1114408" cy="415498"/>
          </a:xfrm>
          <a:prstGeom prst="rect">
            <a:avLst/>
          </a:prstGeom>
          <a:noFill/>
        </p:spPr>
        <p:txBody>
          <a:bodyPr wrap="none">
            <a:spAutoFit/>
          </a:bodyPr>
          <a:lstStyle/>
          <a:p>
            <a:pPr defTabSz="685800">
              <a:defRPr/>
            </a:pPr>
            <a:r>
              <a:rPr lang="it-IT" sz="2100" kern="0" dirty="0">
                <a:solidFill>
                  <a:srgbClr val="002060"/>
                </a:solidFill>
                <a:latin typeface="Helvetica"/>
                <a:cs typeface="Helvetica"/>
                <a:sym typeface="Helvetica"/>
              </a:rPr>
              <a:t>S.I.N.P.</a:t>
            </a:r>
          </a:p>
        </p:txBody>
      </p:sp>
    </p:spTree>
    <p:extLst>
      <p:ext uri="{BB962C8B-B14F-4D97-AF65-F5344CB8AC3E}">
        <p14:creationId xmlns:p14="http://schemas.microsoft.com/office/powerpoint/2010/main" val="169533925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30723" name="Rectangle 3"/>
          <p:cNvSpPr>
            <a:spLocks noChangeArrowheads="1"/>
          </p:cNvSpPr>
          <p:nvPr/>
        </p:nvSpPr>
        <p:spPr bwMode="auto">
          <a:xfrm>
            <a:off x="547780" y="890587"/>
            <a:ext cx="7666434" cy="1265726"/>
          </a:xfrm>
          <a:prstGeom prst="rect">
            <a:avLst/>
          </a:prstGeom>
          <a:noFill/>
          <a:ln w="9525">
            <a:noFill/>
            <a:miter lim="800000"/>
            <a:headEnd/>
            <a:tailEnd/>
          </a:ln>
        </p:spPr>
        <p:txBody>
          <a:bodyPr anchor="ctr"/>
          <a:lstStyle/>
          <a:p>
            <a:pPr algn="ctr" defTabSz="685800">
              <a:defRPr/>
            </a:pPr>
            <a:r>
              <a:rPr lang="it-IT" sz="2400" kern="0" dirty="0">
                <a:solidFill>
                  <a:srgbClr val="FF0000"/>
                </a:solidFill>
                <a:latin typeface="Helvetica"/>
                <a:cs typeface="Helvetica"/>
                <a:sym typeface="Helvetica"/>
              </a:rPr>
              <a:t>PREVENZIONE: </a:t>
            </a:r>
            <a:r>
              <a:rPr lang="it-IT" sz="2700" b="1" kern="0" dirty="0">
                <a:solidFill>
                  <a:srgbClr val="FF0000"/>
                </a:solidFill>
                <a:effectLst>
                  <a:outerShdw blurRad="38100" dist="38100" dir="2700000" algn="tl">
                    <a:srgbClr val="000000">
                      <a:alpha val="43137"/>
                    </a:srgbClr>
                  </a:outerShdw>
                </a:effectLst>
                <a:latin typeface="Helvetica"/>
                <a:cs typeface="Helvetica"/>
                <a:sym typeface="Helvetica"/>
              </a:rPr>
              <a:t>Il Sostegno economico</a:t>
            </a:r>
          </a:p>
        </p:txBody>
      </p:sp>
      <p:sp>
        <p:nvSpPr>
          <p:cNvPr id="153604" name="Rectangle 4"/>
          <p:cNvSpPr>
            <a:spLocks noChangeArrowheads="1"/>
          </p:cNvSpPr>
          <p:nvPr/>
        </p:nvSpPr>
        <p:spPr bwMode="auto">
          <a:xfrm>
            <a:off x="975947" y="2510388"/>
            <a:ext cx="7477857"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008ABF"/>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00729F"/>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008ABF"/>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008ABF"/>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008ABF"/>
              </a:buClr>
              <a:buSzPct val="85000"/>
              <a:buFont typeface="Wingdings 2" pitchFamily="18" charset="2"/>
              <a:buChar char=""/>
              <a:defRPr sz="1600">
                <a:solidFill>
                  <a:schemeClr val="tx1"/>
                </a:solidFill>
                <a:latin typeface="Constantia" pitchFamily="18" charset="0"/>
              </a:defRPr>
            </a:lvl9pPr>
          </a:lstStyle>
          <a:p>
            <a:pPr defTabSz="685800" eaLnBrk="1" hangingPunct="1">
              <a:spcBef>
                <a:spcPct val="0"/>
              </a:spcBef>
              <a:buClrTx/>
              <a:buSzTx/>
              <a:buNone/>
              <a:defRPr/>
            </a:pPr>
            <a:r>
              <a:rPr lang="it-IT" altLang="it-IT" sz="2400" kern="0" dirty="0">
                <a:solidFill>
                  <a:srgbClr val="004E6D"/>
                </a:solidFill>
                <a:latin typeface="Arial" pitchFamily="34" charset="0"/>
                <a:cs typeface="Helvetica"/>
                <a:sym typeface="Helvetica"/>
              </a:rPr>
              <a:t> </a:t>
            </a:r>
            <a:r>
              <a:rPr lang="it-IT" altLang="it-IT" sz="24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finanziamenti e leve premiali </a:t>
            </a:r>
            <a:r>
              <a:rPr lang="it-IT" altLang="it-IT" sz="21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 </a:t>
            </a:r>
            <a:r>
              <a:rPr lang="it-IT" altLang="it-IT" sz="2700" i="1"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ieri</a:t>
            </a:r>
            <a:r>
              <a:rPr lang="it-IT" altLang="it-IT" sz="2700" i="1"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a:t>
            </a:r>
          </a:p>
          <a:p>
            <a:pPr defTabSz="685800" eaLnBrk="1" hangingPunct="1">
              <a:spcBef>
                <a:spcPct val="0"/>
              </a:spcBef>
              <a:buClrTx/>
              <a:buSzTx/>
              <a:buNone/>
              <a:defRPr/>
            </a:pPr>
            <a:endParaRPr lang="it-IT" altLang="it-IT" sz="2700" i="1"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eaLnBrk="1" hangingPunct="1">
              <a:spcBef>
                <a:spcPct val="0"/>
              </a:spcBef>
              <a:buClrTx/>
              <a:buSzTx/>
              <a:buFont typeface="Wingdings" pitchFamily="2" charset="2"/>
              <a:buChar char="Ø"/>
              <a:defRPr/>
            </a:pPr>
            <a:r>
              <a:rPr lang="it-IT" altLang="it-IT" sz="21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 Bonus/</a:t>
            </a:r>
            <a:r>
              <a:rPr lang="it-IT" altLang="it-IT" sz="2100" kern="0" dirty="0" err="1">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malus</a:t>
            </a:r>
            <a:r>
              <a:rPr lang="it-IT" altLang="it-IT" sz="21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 e sconti tariffari</a:t>
            </a:r>
          </a:p>
          <a:p>
            <a:pPr defTabSz="685800" eaLnBrk="1" hangingPunct="1">
              <a:spcBef>
                <a:spcPct val="0"/>
              </a:spcBef>
              <a:buClrTx/>
              <a:buSzTx/>
              <a:buFont typeface="Wingdings" pitchFamily="2" charset="2"/>
              <a:buChar char="Ø"/>
              <a:defRPr/>
            </a:pPr>
            <a:endParaRPr lang="it-IT" altLang="it-IT" sz="21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endParaRPr>
          </a:p>
          <a:p>
            <a:pPr defTabSz="685800" eaLnBrk="1" hangingPunct="1">
              <a:spcBef>
                <a:spcPct val="0"/>
              </a:spcBef>
              <a:buClrTx/>
              <a:buSzTx/>
              <a:buFont typeface="Wingdings" pitchFamily="2" charset="2"/>
              <a:buChar char="Ø"/>
              <a:defRPr/>
            </a:pPr>
            <a:r>
              <a:rPr lang="it-IT" altLang="it-IT" sz="21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 Sostegno finanziario a progetti di miglioramento di misure di prevenzione nelle </a:t>
            </a:r>
            <a:r>
              <a:rPr lang="it-IT" altLang="it-IT" sz="2100" kern="0" dirty="0" err="1">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pmi</a:t>
            </a:r>
            <a:r>
              <a:rPr lang="it-IT" altLang="it-IT" sz="2100" kern="0" dirty="0">
                <a:solidFill>
                  <a:srgbClr val="000066"/>
                </a:solidFill>
                <a:latin typeface="Verdana" panose="020B0604030504040204" pitchFamily="34" charset="0"/>
                <a:ea typeface="Verdana" panose="020B0604030504040204" pitchFamily="34" charset="0"/>
                <a:cs typeface="Verdana" panose="020B0604030504040204" pitchFamily="34" charset="0"/>
                <a:sym typeface="Helvetica"/>
              </a:rPr>
              <a:t> agricole e artigianali    </a:t>
            </a:r>
          </a:p>
        </p:txBody>
      </p:sp>
    </p:spTree>
    <p:extLst>
      <p:ext uri="{BB962C8B-B14F-4D97-AF65-F5344CB8AC3E}">
        <p14:creationId xmlns:p14="http://schemas.microsoft.com/office/powerpoint/2010/main" val="4891890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30723" name="Rectangle 3"/>
          <p:cNvSpPr>
            <a:spLocks noChangeArrowheads="1"/>
          </p:cNvSpPr>
          <p:nvPr/>
        </p:nvSpPr>
        <p:spPr bwMode="auto">
          <a:xfrm rot="16200000">
            <a:off x="-1450317" y="2690860"/>
            <a:ext cx="3971513" cy="749129"/>
          </a:xfrm>
          <a:prstGeom prst="rect">
            <a:avLst/>
          </a:prstGeom>
          <a:noFill/>
          <a:ln w="9525">
            <a:noFill/>
            <a:miter lim="800000"/>
            <a:headEnd/>
            <a:tailEnd/>
          </a:ln>
        </p:spPr>
        <p:txBody>
          <a:bodyPr anchor="ctr"/>
          <a:lstStyle/>
          <a:p>
            <a:pPr algn="ctr" defTabSz="685800">
              <a:defRPr/>
            </a:pPr>
            <a:r>
              <a:rPr lang="it-IT" kern="0" dirty="0">
                <a:solidFill>
                  <a:srgbClr val="FF0000"/>
                </a:solidFill>
                <a:latin typeface="Helvetica"/>
                <a:cs typeface="Helvetica"/>
                <a:sym typeface="Helvetica"/>
              </a:rPr>
              <a:t>PREVENZIONE: </a:t>
            </a:r>
          </a:p>
          <a:p>
            <a:pPr algn="ctr" defTabSz="685800">
              <a:defRPr/>
            </a:pPr>
            <a:r>
              <a:rPr lang="it-IT" sz="2100" b="1" kern="0" dirty="0">
                <a:solidFill>
                  <a:srgbClr val="FF0000"/>
                </a:solidFill>
                <a:effectLst>
                  <a:outerShdw blurRad="38100" dist="38100" dir="2700000" algn="tl">
                    <a:srgbClr val="000000">
                      <a:alpha val="43137"/>
                    </a:srgbClr>
                  </a:outerShdw>
                </a:effectLst>
                <a:latin typeface="Helvetica"/>
                <a:cs typeface="Helvetica"/>
                <a:sym typeface="Helvetica"/>
              </a:rPr>
              <a:t>Il Sostegno economico</a:t>
            </a:r>
          </a:p>
        </p:txBody>
      </p:sp>
      <p:sp>
        <p:nvSpPr>
          <p:cNvPr id="8" name="Rectangle 4"/>
          <p:cNvSpPr>
            <a:spLocks noChangeArrowheads="1"/>
          </p:cNvSpPr>
          <p:nvPr/>
        </p:nvSpPr>
        <p:spPr bwMode="auto">
          <a:xfrm>
            <a:off x="1285873" y="863108"/>
            <a:ext cx="7627328" cy="4708981"/>
          </a:xfrm>
          <a:prstGeom prst="rect">
            <a:avLst/>
          </a:prstGeom>
          <a:noFill/>
          <a:ln w="9525">
            <a:noFill/>
            <a:miter lim="800000"/>
            <a:headEnd/>
            <a:tailEnd/>
          </a:ln>
        </p:spPr>
        <p:txBody>
          <a:bodyPr wrap="square">
            <a:spAutoFit/>
          </a:bodyPr>
          <a:lstStyle/>
          <a:p>
            <a:pPr algn="just" defTabSz="685800">
              <a:defRPr/>
            </a:pPr>
            <a:r>
              <a:rPr lang="it-IT" sz="2400" i="1"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oggi anche</a:t>
            </a:r>
            <a:r>
              <a:rPr lang="it-IT" sz="2400" i="1" kern="0" dirty="0">
                <a:solidFill>
                  <a:srgbClr val="ED7D31">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a:t>
            </a:r>
          </a:p>
          <a:p>
            <a:pPr algn="just" defTabSz="685800">
              <a:defRPr/>
            </a:pPr>
            <a:endParaRPr lang="it-IT" sz="2400" i="1" kern="0" dirty="0">
              <a:solidFill>
                <a:srgbClr val="ED7D31">
                  <a:lumMod val="50000"/>
                </a:srgbClr>
              </a:solidFill>
              <a:latin typeface="Verdana" panose="020B0604030504040204" pitchFamily="34" charset="0"/>
              <a:ea typeface="Verdana" panose="020B0604030504040204" pitchFamily="34" charset="0"/>
              <a:cs typeface="Verdana" panose="020B0604030504040204" pitchFamily="34" charset="0"/>
              <a:sym typeface="Helvetica"/>
            </a:endParaRPr>
          </a:p>
          <a:p>
            <a:pPr algn="just" defTabSz="685800">
              <a:buFont typeface="Wingdings" pitchFamily="2" charset="2"/>
              <a:buChar char="Ø"/>
              <a:defRPr/>
            </a:pPr>
            <a:r>
              <a:rPr lang="it-IT" sz="2100" kern="0" dirty="0">
                <a:solidFill>
                  <a:srgbClr val="ED7D31">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  </a:t>
            </a: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Finanziamento di progetti di investimento in materia di sicurezza e salute sul lavoro e formazione da parte delle piccole, medie e micro imprese anche con progetti volti a sperimentare soluzioni innovative e strumenti di natura organizzativa e gestionale ispirati ai principi di responsabilità sociale delle imprese</a:t>
            </a:r>
          </a:p>
          <a:p>
            <a:pPr algn="just" defTabSz="685800">
              <a:defRPr/>
            </a:pP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 </a:t>
            </a:r>
          </a:p>
          <a:p>
            <a:pPr algn="just" defTabSz="685800">
              <a:buFont typeface="Wingdings" pitchFamily="2" charset="2"/>
              <a:buChar char="Ø"/>
              <a:defRPr/>
            </a:pP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  Costituzione presso l’Inail del Fondo di sostegno:</a:t>
            </a:r>
          </a:p>
          <a:p>
            <a:pPr algn="just" defTabSz="685800">
              <a:defRPr/>
            </a:pP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	* alla piccola media impresa</a:t>
            </a:r>
          </a:p>
          <a:p>
            <a:pPr algn="just" defTabSz="685800">
              <a:defRPr/>
            </a:pP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	* ai rappresentanti dei lavoratori per la sicurezza  </a:t>
            </a:r>
          </a:p>
          <a:p>
            <a:pPr algn="just" defTabSz="685800">
              <a:defRPr/>
            </a:pP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          territoriali</a:t>
            </a:r>
          </a:p>
          <a:p>
            <a:pPr algn="just" defTabSz="685800">
              <a:defRPr/>
            </a:pPr>
            <a:r>
              <a:rPr lang="it-IT" sz="21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sym typeface="Helvetica"/>
              </a:rPr>
              <a:t>	* alla pariteticità</a:t>
            </a:r>
          </a:p>
        </p:txBody>
      </p:sp>
    </p:spTree>
    <p:extLst>
      <p:ext uri="{BB962C8B-B14F-4D97-AF65-F5344CB8AC3E}">
        <p14:creationId xmlns:p14="http://schemas.microsoft.com/office/powerpoint/2010/main" val="3495788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41315" name="Rectangle 3"/>
          <p:cNvSpPr>
            <a:spLocks noChangeArrowheads="1"/>
          </p:cNvSpPr>
          <p:nvPr/>
        </p:nvSpPr>
        <p:spPr bwMode="auto">
          <a:xfrm>
            <a:off x="59349" y="890587"/>
            <a:ext cx="8875835"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a:defRPr/>
            </a:pPr>
            <a:r>
              <a:rPr lang="it-IT" sz="2400" kern="0" dirty="0">
                <a:solidFill>
                  <a:srgbClr val="FF0000"/>
                </a:solidFill>
                <a:latin typeface="Helvetica"/>
                <a:cs typeface="Helvetica"/>
                <a:sym typeface="Helvetica"/>
              </a:rPr>
              <a:t>PREVENZIONE: </a:t>
            </a:r>
            <a:r>
              <a:rPr lang="it-IT" sz="2400" b="1" kern="0" dirty="0">
                <a:solidFill>
                  <a:srgbClr val="FF0000"/>
                </a:solidFill>
                <a:effectLst>
                  <a:outerShdw blurRad="38100" dist="38100" dir="2700000" algn="tl">
                    <a:srgbClr val="000000">
                      <a:alpha val="43137"/>
                    </a:srgbClr>
                  </a:outerShdw>
                </a:effectLst>
                <a:latin typeface="Helvetica"/>
                <a:cs typeface="Helvetica"/>
                <a:sym typeface="Helvetica"/>
              </a:rPr>
              <a:t>Formazione, consulenza e assistenza</a:t>
            </a:r>
            <a:r>
              <a:rPr lang="it-IT" sz="2400" b="1" kern="0" dirty="0">
                <a:solidFill>
                  <a:srgbClr val="FF0000"/>
                </a:solidFill>
                <a:latin typeface="Helvetica"/>
                <a:cs typeface="Helvetica"/>
                <a:sym typeface="Helvetica"/>
              </a:rPr>
              <a:t> </a:t>
            </a:r>
          </a:p>
        </p:txBody>
      </p:sp>
      <p:sp>
        <p:nvSpPr>
          <p:cNvPr id="57348" name="Rectangle 4"/>
          <p:cNvSpPr>
            <a:spLocks noChangeArrowheads="1"/>
          </p:cNvSpPr>
          <p:nvPr/>
        </p:nvSpPr>
        <p:spPr bwMode="auto">
          <a:xfrm>
            <a:off x="672612" y="1702781"/>
            <a:ext cx="8387861" cy="3739485"/>
          </a:xfrm>
          <a:prstGeom prst="rect">
            <a:avLst/>
          </a:prstGeom>
          <a:noFill/>
          <a:ln w="9525">
            <a:noFill/>
            <a:miter lim="800000"/>
            <a:headEnd/>
            <a:tailEnd/>
          </a:ln>
          <a:effectLst/>
        </p:spPr>
        <p:txBody>
          <a:bodyPr wrap="square">
            <a:spAutoFit/>
          </a:bodyPr>
          <a:lstStyle/>
          <a:p>
            <a:pPr marL="428625" indent="-428625" defTabSz="685800">
              <a:buFont typeface="Wingdings" panose="05000000000000000000" pitchFamily="2" charset="2"/>
              <a:buChar char="Ø"/>
              <a:defRPr/>
            </a:pPr>
            <a:r>
              <a:rPr lang="it-IT" sz="2700" kern="0" dirty="0">
                <a:solidFill>
                  <a:srgbClr val="535353"/>
                </a:solidFill>
                <a:latin typeface="Helvetica"/>
                <a:cs typeface="Helvetica"/>
                <a:sym typeface="Helvetica"/>
              </a:rPr>
              <a:t>  </a:t>
            </a:r>
            <a:r>
              <a:rPr lang="it-IT" sz="2100" kern="0" dirty="0">
                <a:solidFill>
                  <a:srgbClr val="535353"/>
                </a:solidFill>
                <a:latin typeface="Helvetica"/>
                <a:cs typeface="Helvetica"/>
                <a:sym typeface="Helvetica"/>
              </a:rPr>
              <a:t> </a:t>
            </a:r>
            <a:r>
              <a:rPr lang="it-IT" sz="2100" kern="0" dirty="0">
                <a:solidFill>
                  <a:srgbClr val="002060"/>
                </a:solidFill>
                <a:latin typeface="Helvetica"/>
                <a:cs typeface="Helvetica"/>
                <a:sym typeface="Helvetica"/>
              </a:rPr>
              <a:t>INAIL (con </a:t>
            </a:r>
            <a:r>
              <a:rPr lang="it-IT" sz="2100" kern="0" dirty="0">
                <a:solidFill>
                  <a:srgbClr val="002060"/>
                </a:solidFill>
                <a:effectLst>
                  <a:outerShdw blurRad="38100" dist="38100" dir="2700000" algn="tl">
                    <a:srgbClr val="C0C0C0"/>
                  </a:outerShdw>
                </a:effectLst>
                <a:latin typeface="Helvetica"/>
                <a:cs typeface="Helvetica"/>
                <a:sym typeface="Helvetica"/>
              </a:rPr>
              <a:t>ISPESL</a:t>
            </a:r>
            <a:r>
              <a:rPr lang="it-IT" sz="2100" kern="0" dirty="0">
                <a:solidFill>
                  <a:srgbClr val="002060"/>
                </a:solidFill>
                <a:latin typeface="Helvetica"/>
                <a:cs typeface="Helvetica"/>
                <a:sym typeface="Helvetica"/>
              </a:rPr>
              <a:t> ed IPSEMA ora INAIL) </a:t>
            </a:r>
            <a:r>
              <a:rPr lang="it-IT" sz="2100" i="1" kern="0" dirty="0">
                <a:solidFill>
                  <a:srgbClr val="002060"/>
                </a:solidFill>
                <a:latin typeface="Helvetica"/>
                <a:cs typeface="Helvetica"/>
                <a:sym typeface="Helvetica"/>
              </a:rPr>
              <a:t>Ente pubblico con compiti in materia </a:t>
            </a:r>
          </a:p>
          <a:p>
            <a:pPr defTabSz="685800">
              <a:defRPr/>
            </a:pPr>
            <a:r>
              <a:rPr lang="it-IT" sz="2100" i="1" kern="0" dirty="0">
                <a:solidFill>
                  <a:srgbClr val="002060"/>
                </a:solidFill>
                <a:latin typeface="Helvetica"/>
                <a:cs typeface="Helvetica"/>
                <a:sym typeface="Helvetica"/>
              </a:rPr>
              <a:t>    di salute e sicurezza nei luoghi di lavoro</a:t>
            </a:r>
          </a:p>
          <a:p>
            <a:pPr defTabSz="685800">
              <a:buFont typeface="Wingdings" pitchFamily="2" charset="2"/>
              <a:buChar char="Ø"/>
              <a:defRPr/>
            </a:pPr>
            <a:r>
              <a:rPr lang="it-IT" sz="2100" kern="0" dirty="0">
                <a:solidFill>
                  <a:srgbClr val="002060"/>
                </a:solidFill>
                <a:latin typeface="Helvetica"/>
                <a:cs typeface="Helvetica"/>
                <a:sym typeface="Helvetica"/>
              </a:rPr>
              <a:t> Consulenza alle aziende, in particolare alle </a:t>
            </a:r>
            <a:r>
              <a:rPr lang="it-IT" sz="2100" kern="0" dirty="0" err="1">
                <a:solidFill>
                  <a:srgbClr val="002060"/>
                </a:solidFill>
                <a:latin typeface="Helvetica"/>
                <a:cs typeface="Helvetica"/>
                <a:sym typeface="Helvetica"/>
              </a:rPr>
              <a:t>pmi</a:t>
            </a:r>
            <a:r>
              <a:rPr lang="it-IT" sz="2100" kern="0" dirty="0">
                <a:solidFill>
                  <a:srgbClr val="002060"/>
                </a:solidFill>
                <a:latin typeface="Helvetica"/>
                <a:cs typeface="Helvetica"/>
                <a:sym typeface="Helvetica"/>
              </a:rPr>
              <a:t> (con separazione  </a:t>
            </a:r>
          </a:p>
          <a:p>
            <a:pPr defTabSz="685800">
              <a:defRPr/>
            </a:pPr>
            <a:r>
              <a:rPr lang="it-IT" sz="2100" kern="0" dirty="0">
                <a:solidFill>
                  <a:srgbClr val="002060"/>
                </a:solidFill>
                <a:latin typeface="Helvetica"/>
                <a:cs typeface="Helvetica"/>
                <a:sym typeface="Helvetica"/>
              </a:rPr>
              <a:t>    del momento della consulenza da quello del controllo)</a:t>
            </a:r>
          </a:p>
          <a:p>
            <a:pPr defTabSz="685800">
              <a:buFont typeface="Wingdings" pitchFamily="2" charset="2"/>
              <a:buChar char="Ø"/>
              <a:defRPr/>
            </a:pPr>
            <a:r>
              <a:rPr lang="it-IT" sz="2100" kern="0" dirty="0">
                <a:solidFill>
                  <a:srgbClr val="002060"/>
                </a:solidFill>
                <a:latin typeface="Helvetica"/>
                <a:cs typeface="Helvetica"/>
                <a:sym typeface="Helvetica"/>
              </a:rPr>
              <a:t> Progettazione ed erogazione percorsi formativi</a:t>
            </a:r>
          </a:p>
          <a:p>
            <a:pPr defTabSz="685800">
              <a:buFont typeface="Wingdings" pitchFamily="2" charset="2"/>
              <a:buChar char="Ø"/>
              <a:defRPr/>
            </a:pPr>
            <a:r>
              <a:rPr lang="it-IT" sz="2100" kern="0" dirty="0">
                <a:solidFill>
                  <a:srgbClr val="002060"/>
                </a:solidFill>
                <a:latin typeface="Helvetica"/>
                <a:cs typeface="Helvetica"/>
                <a:sym typeface="Helvetica"/>
              </a:rPr>
              <a:t> Formazione RSPP e ASPP</a:t>
            </a:r>
          </a:p>
          <a:p>
            <a:pPr defTabSz="685800">
              <a:buFont typeface="Wingdings" pitchFamily="2" charset="2"/>
              <a:buChar char="Ø"/>
              <a:defRPr/>
            </a:pPr>
            <a:r>
              <a:rPr lang="it-IT" sz="2100" kern="0" dirty="0">
                <a:solidFill>
                  <a:srgbClr val="002060"/>
                </a:solidFill>
                <a:latin typeface="Helvetica"/>
                <a:cs typeface="Helvetica"/>
                <a:sym typeface="Helvetica"/>
              </a:rPr>
              <a:t> Partecipazione al “Comitato per l’indirizzo e la valutazione delle </a:t>
            </a:r>
          </a:p>
          <a:p>
            <a:pPr defTabSz="685800">
              <a:defRPr/>
            </a:pPr>
            <a:r>
              <a:rPr lang="it-IT" sz="2100" kern="0" dirty="0">
                <a:solidFill>
                  <a:srgbClr val="002060"/>
                </a:solidFill>
                <a:latin typeface="Helvetica"/>
                <a:cs typeface="Helvetica"/>
                <a:sym typeface="Helvetica"/>
              </a:rPr>
              <a:t>    politiche attive…” istituito presso il </a:t>
            </a:r>
            <a:r>
              <a:rPr lang="it-IT" sz="2100" kern="0" dirty="0" err="1">
                <a:solidFill>
                  <a:srgbClr val="002060"/>
                </a:solidFill>
                <a:latin typeface="Helvetica"/>
                <a:cs typeface="Helvetica"/>
                <a:sym typeface="Helvetica"/>
              </a:rPr>
              <a:t>Min.Salute</a:t>
            </a:r>
            <a:r>
              <a:rPr lang="it-IT" sz="2100" kern="0" dirty="0">
                <a:solidFill>
                  <a:srgbClr val="002060"/>
                </a:solidFill>
                <a:latin typeface="Helvetica"/>
                <a:cs typeface="Helvetica"/>
                <a:sym typeface="Helvetica"/>
              </a:rPr>
              <a:t> </a:t>
            </a:r>
          </a:p>
          <a:p>
            <a:pPr defTabSz="685800">
              <a:buFont typeface="Wingdings" pitchFamily="2" charset="2"/>
              <a:buChar char="Ø"/>
              <a:defRPr/>
            </a:pPr>
            <a:r>
              <a:rPr lang="it-IT" sz="2100" kern="0" dirty="0">
                <a:solidFill>
                  <a:srgbClr val="002060"/>
                </a:solidFill>
                <a:latin typeface="Helvetica"/>
                <a:cs typeface="Helvetica"/>
                <a:sym typeface="Helvetica"/>
              </a:rPr>
              <a:t> Consulenza alla “Commissione consultiva permanente per la </a:t>
            </a:r>
          </a:p>
          <a:p>
            <a:pPr defTabSz="685800">
              <a:defRPr/>
            </a:pPr>
            <a:r>
              <a:rPr lang="it-IT" sz="2100" kern="0" dirty="0">
                <a:solidFill>
                  <a:srgbClr val="002060"/>
                </a:solidFill>
                <a:latin typeface="Helvetica"/>
                <a:cs typeface="Helvetica"/>
                <a:sym typeface="Helvetica"/>
              </a:rPr>
              <a:t>    salute e sicurezza sul lavoro” istituita presso il </a:t>
            </a:r>
            <a:r>
              <a:rPr lang="it-IT" sz="2100" kern="0" dirty="0" err="1">
                <a:solidFill>
                  <a:srgbClr val="002060"/>
                </a:solidFill>
                <a:latin typeface="Helvetica"/>
                <a:cs typeface="Helvetica"/>
                <a:sym typeface="Helvetica"/>
              </a:rPr>
              <a:t>Min.Lavoro</a:t>
            </a:r>
            <a:endParaRPr lang="it-IT" sz="2100" kern="0" dirty="0">
              <a:solidFill>
                <a:srgbClr val="002060"/>
              </a:solidFill>
              <a:latin typeface="Helvetica"/>
              <a:cs typeface="Helvetica"/>
              <a:sym typeface="Helvetica"/>
            </a:endParaRPr>
          </a:p>
        </p:txBody>
      </p:sp>
    </p:spTree>
    <p:extLst>
      <p:ext uri="{BB962C8B-B14F-4D97-AF65-F5344CB8AC3E}">
        <p14:creationId xmlns:p14="http://schemas.microsoft.com/office/powerpoint/2010/main" val="153952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3006329" y="3429001"/>
            <a:ext cx="12954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008ABF"/>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00729F"/>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008ABF"/>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008ABF"/>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defTabSz="685800">
              <a:spcBef>
                <a:spcPct val="50000"/>
              </a:spcBef>
              <a:buClrTx/>
              <a:buSzTx/>
              <a:buNone/>
            </a:pPr>
            <a:endParaRPr lang="it-IT" altLang="it-IT" sz="1350" kern="0">
              <a:solidFill>
                <a:srgbClr val="000000"/>
              </a:solidFill>
              <a:latin typeface="Arial" panose="020B0604020202020204" pitchFamily="34" charset="0"/>
              <a:cs typeface="Helvetica"/>
              <a:sym typeface="Helvetica"/>
            </a:endParaRPr>
          </a:p>
        </p:txBody>
      </p:sp>
      <p:sp>
        <p:nvSpPr>
          <p:cNvPr id="141315" name="Rectangle 3"/>
          <p:cNvSpPr>
            <a:spLocks noChangeArrowheads="1"/>
          </p:cNvSpPr>
          <p:nvPr/>
        </p:nvSpPr>
        <p:spPr bwMode="auto">
          <a:xfrm rot="16200000">
            <a:off x="-1789141" y="2748052"/>
            <a:ext cx="4297056"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a:defRPr/>
            </a:pPr>
            <a:r>
              <a:rPr lang="it-IT" sz="2100" kern="0" dirty="0">
                <a:solidFill>
                  <a:srgbClr val="FF0000"/>
                </a:solidFill>
                <a:latin typeface="Helvetica"/>
                <a:cs typeface="Helvetica"/>
                <a:sym typeface="Helvetica"/>
              </a:rPr>
              <a:t>PREVENZIONE: </a:t>
            </a:r>
            <a:r>
              <a:rPr lang="it-IT" sz="2100" b="1" kern="0" dirty="0">
                <a:solidFill>
                  <a:srgbClr val="FF0000"/>
                </a:solidFill>
                <a:effectLst>
                  <a:outerShdw blurRad="38100" dist="38100" dir="2700000" algn="tl">
                    <a:srgbClr val="000000">
                      <a:alpha val="43137"/>
                    </a:srgbClr>
                  </a:outerShdw>
                </a:effectLst>
                <a:latin typeface="Helvetica"/>
                <a:cs typeface="Helvetica"/>
                <a:sym typeface="Helvetica"/>
              </a:rPr>
              <a:t>Formazione, consulenza e assistenza</a:t>
            </a:r>
            <a:r>
              <a:rPr lang="it-IT" sz="2100" b="1" kern="0" dirty="0">
                <a:solidFill>
                  <a:srgbClr val="FF0000"/>
                </a:solidFill>
                <a:latin typeface="Helvetica"/>
                <a:cs typeface="Helvetica"/>
                <a:sym typeface="Helvetica"/>
              </a:rPr>
              <a:t> </a:t>
            </a:r>
          </a:p>
        </p:txBody>
      </p:sp>
      <p:sp>
        <p:nvSpPr>
          <p:cNvPr id="57348" name="Rectangle 4"/>
          <p:cNvSpPr>
            <a:spLocks noChangeArrowheads="1"/>
          </p:cNvSpPr>
          <p:nvPr/>
        </p:nvSpPr>
        <p:spPr bwMode="auto">
          <a:xfrm>
            <a:off x="1233122" y="2131402"/>
            <a:ext cx="7411915" cy="2354491"/>
          </a:xfrm>
          <a:prstGeom prst="rect">
            <a:avLst/>
          </a:prstGeom>
          <a:noFill/>
          <a:ln w="9525">
            <a:noFill/>
            <a:miter lim="800000"/>
            <a:headEnd/>
            <a:tailEnd/>
          </a:ln>
          <a:effectLst/>
        </p:spPr>
        <p:txBody>
          <a:bodyPr wrap="square">
            <a:spAutoFit/>
          </a:bodyPr>
          <a:lstStyle/>
          <a:p>
            <a:pPr marL="342900" lvl="6" indent="-342900" defTabSz="685800">
              <a:buFont typeface="Wingdings" panose="05000000000000000000" pitchFamily="2" charset="2"/>
              <a:buChar char="Ø"/>
              <a:defRPr/>
            </a:pPr>
            <a:r>
              <a:rPr lang="it-IT" sz="2100" kern="0" dirty="0">
                <a:solidFill>
                  <a:srgbClr val="002060"/>
                </a:solidFill>
                <a:latin typeface="Helvetica"/>
                <a:cs typeface="Helvetica"/>
                <a:sym typeface="Helvetica"/>
              </a:rPr>
              <a:t>Elaborazione e raccolta buone prassi</a:t>
            </a:r>
          </a:p>
          <a:p>
            <a:pPr defTabSz="685800">
              <a:defRPr/>
            </a:pPr>
            <a:r>
              <a:rPr lang="it-IT" sz="2100" kern="0" dirty="0">
                <a:solidFill>
                  <a:srgbClr val="002060"/>
                </a:solidFill>
                <a:latin typeface="Helvetica"/>
                <a:cs typeface="Helvetica"/>
                <a:sym typeface="Helvetica"/>
              </a:rPr>
              <a:t> 	</a:t>
            </a:r>
          </a:p>
          <a:p>
            <a:pPr defTabSz="685800">
              <a:buFont typeface="Wingdings" pitchFamily="2" charset="2"/>
              <a:buChar char="Ø"/>
              <a:defRPr/>
            </a:pPr>
            <a:r>
              <a:rPr lang="it-IT" sz="2100" kern="0" dirty="0">
                <a:solidFill>
                  <a:srgbClr val="002060"/>
                </a:solidFill>
                <a:latin typeface="Helvetica"/>
                <a:cs typeface="Helvetica"/>
                <a:sym typeface="Helvetica"/>
              </a:rPr>
              <a:t>Erogazione prestazioni previste dal Fondo di sostegno per i familiari delle vittime di gravi infortuni sul lavoro</a:t>
            </a:r>
          </a:p>
          <a:p>
            <a:pPr defTabSz="685800">
              <a:defRPr/>
            </a:pPr>
            <a:r>
              <a:rPr lang="it-IT" sz="2100" kern="0" dirty="0">
                <a:solidFill>
                  <a:srgbClr val="002060"/>
                </a:solidFill>
                <a:latin typeface="Helvetica"/>
                <a:cs typeface="Helvetica"/>
                <a:sym typeface="Helvetica"/>
              </a:rPr>
              <a:t>	</a:t>
            </a:r>
          </a:p>
          <a:p>
            <a:pPr defTabSz="685800">
              <a:buFont typeface="Wingdings" pitchFamily="2" charset="2"/>
              <a:buChar char="Ø"/>
              <a:defRPr/>
            </a:pPr>
            <a:r>
              <a:rPr lang="it-IT" sz="2100" kern="0" dirty="0">
                <a:solidFill>
                  <a:srgbClr val="002060"/>
                </a:solidFill>
                <a:latin typeface="Helvetica"/>
                <a:cs typeface="Helvetica"/>
                <a:sym typeface="Helvetica"/>
              </a:rPr>
              <a:t>Promozione e diffusione della cultura della sicurezza nei percorsi formativi scolastici  </a:t>
            </a:r>
          </a:p>
        </p:txBody>
      </p:sp>
    </p:spTree>
    <p:extLst>
      <p:ext uri="{BB962C8B-B14F-4D97-AF65-F5344CB8AC3E}">
        <p14:creationId xmlns:p14="http://schemas.microsoft.com/office/powerpoint/2010/main" val="5409550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egnaposto numero diapositiva 21"/>
          <p:cNvSpPr>
            <a:spLocks noGrp="1"/>
          </p:cNvSpPr>
          <p:nvPr>
            <p:ph type="sldNum" sz="quarter" idx="12"/>
          </p:nvPr>
        </p:nvSpPr>
        <p:spPr bwMode="auto">
          <a:xfrm>
            <a:off x="9985878" y="5712774"/>
            <a:ext cx="1089793" cy="18466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50"/>
              </a:spcBef>
              <a:buClr>
                <a:schemeClr val="accent2"/>
              </a:buClr>
              <a:buSzPct val="85000"/>
              <a:buFont typeface="Wingdings 2" panose="05020102010507070707" pitchFamily="18" charset="2"/>
              <a:buChar char=""/>
              <a:defRPr sz="1950">
                <a:solidFill>
                  <a:schemeClr val="tx1"/>
                </a:solidFill>
                <a:latin typeface="Constantia" panose="02030602050306030303" pitchFamily="18" charset="0"/>
              </a:defRPr>
            </a:lvl1pPr>
            <a:lvl2pPr marL="557213" indent="-214313">
              <a:spcBef>
                <a:spcPts val="225"/>
              </a:spcBef>
              <a:buClr>
                <a:srgbClr val="008ABF"/>
              </a:buClr>
              <a:buSzPct val="85000"/>
              <a:buFont typeface="Wingdings 2" panose="05020102010507070707" pitchFamily="18" charset="2"/>
              <a:buChar char=""/>
              <a:defRPr sz="1800">
                <a:solidFill>
                  <a:schemeClr val="tx2"/>
                </a:solidFill>
                <a:latin typeface="Constantia" panose="02030602050306030303" pitchFamily="18" charset="0"/>
              </a:defRPr>
            </a:lvl2pPr>
            <a:lvl3pPr marL="857250" indent="-171450">
              <a:spcBef>
                <a:spcPts val="225"/>
              </a:spcBef>
              <a:buClr>
                <a:srgbClr val="00729F"/>
              </a:buClr>
              <a:buSzPct val="85000"/>
              <a:buFont typeface="Wingdings 2" panose="05020102010507070707" pitchFamily="18" charset="2"/>
              <a:buChar char=""/>
              <a:defRPr sz="1575">
                <a:solidFill>
                  <a:schemeClr val="tx1"/>
                </a:solidFill>
                <a:latin typeface="Constantia" panose="02030602050306030303" pitchFamily="18" charset="0"/>
              </a:defRPr>
            </a:lvl3pPr>
            <a:lvl4pPr marL="1200150" indent="-171450">
              <a:spcBef>
                <a:spcPts val="225"/>
              </a:spcBef>
              <a:buClr>
                <a:srgbClr val="008ABF"/>
              </a:buClr>
              <a:buSzPct val="85000"/>
              <a:buFont typeface="Wingdings 2" panose="05020102010507070707" pitchFamily="18" charset="2"/>
              <a:buChar char=""/>
              <a:defRPr sz="1425">
                <a:solidFill>
                  <a:schemeClr val="tx1"/>
                </a:solidFill>
                <a:latin typeface="Constantia" panose="02030602050306030303" pitchFamily="18" charset="0"/>
              </a:defRPr>
            </a:lvl4pPr>
            <a:lvl5pPr marL="1543050" indent="-171450">
              <a:spcBef>
                <a:spcPts val="254"/>
              </a:spcBef>
              <a:buClr>
                <a:srgbClr val="008ABF"/>
              </a:buClr>
              <a:buSzPct val="85000"/>
              <a:buFont typeface="Wingdings 2" panose="05020102010507070707" pitchFamily="18" charset="2"/>
              <a:buChar char=""/>
              <a:defRPr sz="1200">
                <a:solidFill>
                  <a:schemeClr val="tx1"/>
                </a:solidFill>
                <a:latin typeface="Constantia" panose="02030602050306030303" pitchFamily="18" charset="0"/>
              </a:defRPr>
            </a:lvl5pPr>
            <a:lvl6pPr marL="1885950" indent="-171450" eaLnBrk="0" fontAlgn="base" hangingPunct="0">
              <a:spcBef>
                <a:spcPts val="254"/>
              </a:spcBef>
              <a:spcAft>
                <a:spcPct val="0"/>
              </a:spcAft>
              <a:buClr>
                <a:srgbClr val="008ABF"/>
              </a:buClr>
              <a:buSzPct val="85000"/>
              <a:buFont typeface="Wingdings 2" panose="05020102010507070707" pitchFamily="18" charset="2"/>
              <a:buChar char=""/>
              <a:defRPr sz="1200">
                <a:solidFill>
                  <a:schemeClr val="tx1"/>
                </a:solidFill>
                <a:latin typeface="Constantia" panose="02030602050306030303" pitchFamily="18" charset="0"/>
              </a:defRPr>
            </a:lvl6pPr>
            <a:lvl7pPr marL="2228850" indent="-171450" eaLnBrk="0" fontAlgn="base" hangingPunct="0">
              <a:spcBef>
                <a:spcPts val="254"/>
              </a:spcBef>
              <a:spcAft>
                <a:spcPct val="0"/>
              </a:spcAft>
              <a:buClr>
                <a:srgbClr val="008ABF"/>
              </a:buClr>
              <a:buSzPct val="85000"/>
              <a:buFont typeface="Wingdings 2" panose="05020102010507070707" pitchFamily="18" charset="2"/>
              <a:buChar char=""/>
              <a:defRPr sz="1200">
                <a:solidFill>
                  <a:schemeClr val="tx1"/>
                </a:solidFill>
                <a:latin typeface="Constantia" panose="02030602050306030303" pitchFamily="18" charset="0"/>
              </a:defRPr>
            </a:lvl7pPr>
            <a:lvl8pPr marL="2571750" indent="-171450" eaLnBrk="0" fontAlgn="base" hangingPunct="0">
              <a:spcBef>
                <a:spcPts val="254"/>
              </a:spcBef>
              <a:spcAft>
                <a:spcPct val="0"/>
              </a:spcAft>
              <a:buClr>
                <a:srgbClr val="008ABF"/>
              </a:buClr>
              <a:buSzPct val="85000"/>
              <a:buFont typeface="Wingdings 2" panose="05020102010507070707" pitchFamily="18" charset="2"/>
              <a:buChar char=""/>
              <a:defRPr sz="1200">
                <a:solidFill>
                  <a:schemeClr val="tx1"/>
                </a:solidFill>
                <a:latin typeface="Constantia" panose="02030602050306030303" pitchFamily="18" charset="0"/>
              </a:defRPr>
            </a:lvl8pPr>
            <a:lvl9pPr marL="2914650" indent="-171450" eaLnBrk="0" fontAlgn="base" hangingPunct="0">
              <a:spcBef>
                <a:spcPts val="254"/>
              </a:spcBef>
              <a:spcAft>
                <a:spcPct val="0"/>
              </a:spcAft>
              <a:buClr>
                <a:srgbClr val="008ABF"/>
              </a:buClr>
              <a:buSzPct val="85000"/>
              <a:buFont typeface="Wingdings 2" panose="05020102010507070707" pitchFamily="18" charset="2"/>
              <a:buChar char=""/>
              <a:defRPr sz="1200">
                <a:solidFill>
                  <a:schemeClr val="tx1"/>
                </a:solidFill>
                <a:latin typeface="Constantia" panose="02030602050306030303" pitchFamily="18" charset="0"/>
              </a:defRPr>
            </a:lvl9pPr>
          </a:lstStyle>
          <a:p>
            <a:pPr defTabSz="685800">
              <a:spcBef>
                <a:spcPct val="0"/>
              </a:spcBef>
              <a:buClrTx/>
              <a:buSzTx/>
              <a:buNone/>
            </a:pPr>
            <a:fld id="{5408D5DE-A69F-4F9D-963B-E2EE245259E0}" type="slidenum">
              <a:rPr lang="it-IT" altLang="it-IT" sz="1200" kern="0">
                <a:solidFill>
                  <a:srgbClr val="A7A7A7"/>
                </a:solidFill>
                <a:latin typeface="Arial" panose="020B0604020202020204" pitchFamily="34" charset="0"/>
              </a:rPr>
              <a:pPr defTabSz="685800">
                <a:spcBef>
                  <a:spcPct val="0"/>
                </a:spcBef>
                <a:buClrTx/>
                <a:buSzTx/>
                <a:buNone/>
              </a:pPr>
              <a:t>68</a:t>
            </a:fld>
            <a:endParaRPr lang="it-IT" altLang="it-IT" sz="1200" kern="0">
              <a:solidFill>
                <a:srgbClr val="A7A7A7"/>
              </a:solidFill>
              <a:latin typeface="Arial" panose="020B0604020202020204" pitchFamily="34" charset="0"/>
            </a:endParaRPr>
          </a:p>
        </p:txBody>
      </p:sp>
      <p:sp>
        <p:nvSpPr>
          <p:cNvPr id="268291" name="Rectangle 3"/>
          <p:cNvSpPr>
            <a:spLocks noGrp="1" noChangeArrowheads="1"/>
          </p:cNvSpPr>
          <p:nvPr>
            <p:ph idx="1"/>
          </p:nvPr>
        </p:nvSpPr>
        <p:spPr>
          <a:xfrm>
            <a:off x="297667" y="3287490"/>
            <a:ext cx="8817742" cy="2235183"/>
          </a:xfrm>
        </p:spPr>
        <p:txBody>
          <a:bodyPr/>
          <a:lstStyle/>
          <a:p>
            <a:pPr marL="85725" indent="0" algn="ctr">
              <a:lnSpc>
                <a:spcPct val="100000"/>
              </a:lnSpc>
              <a:spcBef>
                <a:spcPct val="20000"/>
              </a:spcBef>
              <a:buClr>
                <a:srgbClr val="4E67C8"/>
              </a:buClr>
              <a:buSzTx/>
              <a:buNone/>
            </a:pPr>
            <a:r>
              <a:rPr lang="it-IT" altLang="it-IT" sz="2100" b="1" dirty="0">
                <a:solidFill>
                  <a:srgbClr val="FF0000"/>
                </a:solidFill>
              </a:rPr>
              <a:t> </a:t>
            </a:r>
            <a:r>
              <a:rPr lang="it-IT" altLang="it-IT" sz="1800" dirty="0">
                <a:solidFill>
                  <a:srgbClr val="FF0000"/>
                </a:solidFill>
              </a:rPr>
              <a:t>Legge n.</a:t>
            </a:r>
            <a:r>
              <a:rPr lang="it-IT" altLang="it-IT" sz="1800" b="1" dirty="0">
                <a:solidFill>
                  <a:srgbClr val="FF0000"/>
                </a:solidFill>
              </a:rPr>
              <a:t> </a:t>
            </a:r>
            <a:r>
              <a:rPr lang="it-IT" sz="1800" dirty="0">
                <a:solidFill>
                  <a:srgbClr val="FF0000"/>
                </a:solidFill>
              </a:rPr>
              <a:t>28 dicembre 2015 n. 208 e </a:t>
            </a:r>
            <a:r>
              <a:rPr lang="it-IT" sz="1800" dirty="0" err="1">
                <a:solidFill>
                  <a:srgbClr val="FF0000"/>
                </a:solidFill>
              </a:rPr>
              <a:t>s.m.i.</a:t>
            </a:r>
            <a:r>
              <a:rPr lang="it-IT" sz="1800" dirty="0">
                <a:solidFill>
                  <a:srgbClr val="FF0000"/>
                </a:solidFill>
              </a:rPr>
              <a:t>, art.1, comma 292</a:t>
            </a:r>
            <a:r>
              <a:rPr lang="it-IT" sz="1800" dirty="0"/>
              <a:t>: </a:t>
            </a:r>
          </a:p>
          <a:p>
            <a:pPr marL="85725" indent="0" algn="ctr">
              <a:lnSpc>
                <a:spcPct val="100000"/>
              </a:lnSpc>
              <a:spcBef>
                <a:spcPct val="20000"/>
              </a:spcBef>
              <a:buClr>
                <a:srgbClr val="4E67C8"/>
              </a:buClr>
              <a:buSzTx/>
              <a:buNone/>
            </a:pPr>
            <a:r>
              <a:rPr lang="it-IT" sz="2100" b="1" i="1" dirty="0"/>
              <a:t>Prestazioni agli eredi di malati di mesotelioma non professionale deceduti </a:t>
            </a:r>
            <a:r>
              <a:rPr lang="it-IT" sz="1800" i="1" dirty="0"/>
              <a:t>nel corso dell’anno 2016 </a:t>
            </a:r>
          </a:p>
          <a:p>
            <a:pPr marL="85725" indent="0" algn="ctr">
              <a:lnSpc>
                <a:spcPct val="100000"/>
              </a:lnSpc>
              <a:spcBef>
                <a:spcPct val="20000"/>
              </a:spcBef>
              <a:buClr>
                <a:srgbClr val="4E67C8"/>
              </a:buClr>
              <a:buSzTx/>
              <a:buNone/>
            </a:pPr>
            <a:r>
              <a:rPr lang="it-IT" sz="1800" dirty="0"/>
              <a:t>L. 27/2/2017, n.19, art. 3, comma 3-quinquies (modifica dell’articolo 1, comma 292, della legge 28 dicembre 2015, n.208) dispone l’estensione dell’accesso al Fondo per le vittime dell’amianto </a:t>
            </a:r>
            <a:r>
              <a:rPr lang="it-IT" sz="1800" b="1" dirty="0">
                <a:effectLst>
                  <a:outerShdw blurRad="38100" dist="38100" dir="2700000" algn="tl">
                    <a:srgbClr val="000000">
                      <a:alpha val="43137"/>
                    </a:srgbClr>
                  </a:outerShdw>
                </a:effectLst>
              </a:rPr>
              <a:t>anche in favore degli eredi dei malati di mesotelioma </a:t>
            </a:r>
            <a:r>
              <a:rPr lang="it-IT" sz="1800" b="1" dirty="0"/>
              <a:t>non professionale</a:t>
            </a:r>
            <a:endParaRPr lang="it-IT" altLang="it-IT" sz="1800" b="1" dirty="0">
              <a:solidFill>
                <a:srgbClr val="FF0000"/>
              </a:solidFill>
            </a:endParaRPr>
          </a:p>
        </p:txBody>
      </p:sp>
      <p:sp>
        <p:nvSpPr>
          <p:cNvPr id="3" name="Rectangle 1"/>
          <p:cNvSpPr>
            <a:spLocks noChangeArrowheads="1"/>
          </p:cNvSpPr>
          <p:nvPr/>
        </p:nvSpPr>
        <p:spPr bwMode="auto">
          <a:xfrm>
            <a:off x="100854" y="842612"/>
            <a:ext cx="8962465"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685800" eaLnBrk="0" fontAlgn="base" hangingPunct="0">
              <a:spcBef>
                <a:spcPct val="0"/>
              </a:spcBef>
              <a:spcAft>
                <a:spcPct val="0"/>
              </a:spcAft>
            </a:pPr>
            <a:r>
              <a:rPr lang="it-IT" kern="0" dirty="0">
                <a:solidFill>
                  <a:srgbClr val="FF0000"/>
                </a:solidFill>
                <a:latin typeface="Verdana" panose="020B0604030504040204" pitchFamily="34" charset="0"/>
                <a:ea typeface="Verdana" panose="020B0604030504040204" pitchFamily="34" charset="0"/>
                <a:cs typeface="Verdana" panose="020B0604030504040204" pitchFamily="34" charset="0"/>
                <a:sym typeface="Helvetica"/>
              </a:rPr>
              <a:t>Legge 23 dicembre 2014, n. 190 «legge di stabilità 2015», articolo 1, comma 116</a:t>
            </a:r>
            <a:r>
              <a:rPr lang="it-IT" kern="0" dirty="0">
                <a:solidFill>
                  <a:srgbClr val="003399"/>
                </a:solidFill>
                <a:latin typeface="Verdana" panose="020B0604030504040204" pitchFamily="34" charset="0"/>
                <a:ea typeface="Verdana" panose="020B0604030504040204" pitchFamily="34" charset="0"/>
                <a:cs typeface="Verdana" panose="020B0604030504040204" pitchFamily="34" charset="0"/>
                <a:sym typeface="Helvetica"/>
              </a:rPr>
              <a:t>; </a:t>
            </a:r>
            <a:r>
              <a:rPr lang="it-IT" altLang="it-IT" kern="0" dirty="0">
                <a:solidFill>
                  <a:srgbClr val="003399"/>
                </a:solidFill>
                <a:latin typeface="Verdana" panose="020B0604030504040204" pitchFamily="34" charset="0"/>
                <a:ea typeface="Verdana" panose="020B0604030504040204" pitchFamily="34" charset="0"/>
                <a:cs typeface="Verdana" panose="020B0604030504040204" pitchFamily="34" charset="0"/>
                <a:sym typeface="Helvetica"/>
              </a:rPr>
              <a:t>Le prestazioni assistenziali del </a:t>
            </a:r>
            <a:r>
              <a:rPr lang="it-IT" altLang="it-IT" b="1" kern="0" dirty="0">
                <a:solidFill>
                  <a:srgbClr val="003399"/>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sym typeface="Helvetica"/>
              </a:rPr>
              <a:t>Fondo per le vittime dell’amianto </a:t>
            </a:r>
            <a:r>
              <a:rPr lang="it-IT" altLang="it-IT" kern="0" dirty="0">
                <a:solidFill>
                  <a:srgbClr val="003399"/>
                </a:solidFill>
                <a:latin typeface="Verdana" panose="020B0604030504040204" pitchFamily="34" charset="0"/>
                <a:ea typeface="Verdana" panose="020B0604030504040204" pitchFamily="34" charset="0"/>
                <a:cs typeface="Verdana" panose="020B0604030504040204" pitchFamily="34" charset="0"/>
                <a:sym typeface="Helvetica"/>
              </a:rPr>
              <a:t>di cui all'articolo 1, comma 241, della legge 24 dicembre 2007, n. 244, istituito presso l'INAIL, sono estese in via sperimentale, per gli anni 2015, 2016 e 2017, </a:t>
            </a:r>
            <a:r>
              <a:rPr lang="it-IT" altLang="it-IT" sz="2100" b="1" kern="0" dirty="0">
                <a:solidFill>
                  <a:srgbClr val="003399"/>
                </a:solidFill>
                <a:latin typeface="Verdana" panose="020B0604030504040204" pitchFamily="34" charset="0"/>
                <a:ea typeface="Verdana" panose="020B0604030504040204" pitchFamily="34" charset="0"/>
                <a:cs typeface="Verdana" panose="020B0604030504040204" pitchFamily="34" charset="0"/>
                <a:sym typeface="Helvetica"/>
              </a:rPr>
              <a:t>ai malati di mesotelioma che abbiano contratto la patologia o per esposizione familiare a lavoratori impiegati nella lavorazione dell’amianto ovvero per esposizione ambientale comprovata</a:t>
            </a:r>
            <a:endParaRPr lang="it-IT" altLang="it-IT" sz="15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Helvetica"/>
            </a:endParaRPr>
          </a:p>
        </p:txBody>
      </p:sp>
    </p:spTree>
    <p:extLst>
      <p:ext uri="{BB962C8B-B14F-4D97-AF65-F5344CB8AC3E}">
        <p14:creationId xmlns:p14="http://schemas.microsoft.com/office/powerpoint/2010/main" val="10360572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42976" y="934294"/>
            <a:ext cx="8104310" cy="4616648"/>
          </a:xfrm>
          <a:prstGeom prst="rect">
            <a:avLst/>
          </a:prstGeom>
        </p:spPr>
        <p:txBody>
          <a:bodyPr wrap="square">
            <a:spAutoFit/>
          </a:bodyPr>
          <a:lstStyle/>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2"/>
              </a:rPr>
              <a:t>Indennità giornaliera per inabilità temporanea assoluta</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3"/>
              </a:rPr>
              <a:t>Indennizzo in capitale per la menomazione dell'integrità psicofisica (danno biologico)</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4"/>
              </a:rPr>
              <a:t>Indennizzo in rendita per la menomazione dell'integrità psicofisica (danno biologico) e per le sue conseguenze patrimoniali</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5"/>
              </a:rPr>
              <a:t>Rendita diretta per inabilità permanente</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6"/>
              </a:rPr>
              <a:t>Integrazione della rendita diretta</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7"/>
              </a:rPr>
              <a:t>Prestazioni per infortunio in ambito domestico</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8"/>
              </a:rPr>
              <a:t>Rendita di passaggio per silicosi e asbestosi</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9"/>
              </a:rPr>
              <a:t>Rendita ai superstiti</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10"/>
              </a:rPr>
              <a:t>Beneficio una tantum ai superstiti di infortuni mortali</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11"/>
              </a:rPr>
              <a:t>Assegno funerario</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12"/>
              </a:rPr>
              <a:t>Assegno per assistenza personale continuativa</a:t>
            </a:r>
            <a:endParaRPr lang="it-IT" sz="21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100" kern="0" dirty="0">
                <a:solidFill>
                  <a:sysClr val="windowText" lastClr="000000"/>
                </a:solidFill>
                <a:latin typeface="Helvetica"/>
                <a:cs typeface="Helvetica"/>
                <a:sym typeface="Helvetica"/>
                <a:hlinkClick r:id="rId13"/>
              </a:rPr>
              <a:t>Speciale assegno continuativo mensile</a:t>
            </a:r>
            <a:endParaRPr lang="it-IT" sz="2100" kern="0" dirty="0">
              <a:solidFill>
                <a:sysClr val="windowText" lastClr="000000"/>
              </a:solidFill>
              <a:latin typeface="Helvetica"/>
              <a:cs typeface="Helvetica"/>
              <a:sym typeface="Helvetica"/>
            </a:endParaRPr>
          </a:p>
        </p:txBody>
      </p:sp>
      <p:sp>
        <p:nvSpPr>
          <p:cNvPr id="5" name="Rettangolo 4"/>
          <p:cNvSpPr/>
          <p:nvPr/>
        </p:nvSpPr>
        <p:spPr>
          <a:xfrm rot="16200000">
            <a:off x="-1407429" y="2799222"/>
            <a:ext cx="3716082" cy="415498"/>
          </a:xfrm>
          <a:prstGeom prst="rect">
            <a:avLst/>
          </a:prstGeom>
        </p:spPr>
        <p:txBody>
          <a:bodyPr wrap="none">
            <a:spAutoFit/>
          </a:bodyPr>
          <a:lstStyle/>
          <a:p>
            <a:pPr algn="ctr" defTabSz="685800"/>
            <a:r>
              <a:rPr lang="it-IT" sz="2100" b="1" kern="0" dirty="0">
                <a:solidFill>
                  <a:srgbClr val="FF0000"/>
                </a:solidFill>
                <a:effectLst>
                  <a:outerShdw blurRad="38100" dist="38100" dir="2700000" algn="tl">
                    <a:srgbClr val="000000">
                      <a:alpha val="43137"/>
                    </a:srgbClr>
                  </a:outerShdw>
                </a:effectLst>
                <a:latin typeface="Open Sans"/>
                <a:cs typeface="Helvetica"/>
                <a:sym typeface="Helvetica"/>
              </a:rPr>
              <a:t>PRESTAZINI ECONOMICHE</a:t>
            </a:r>
          </a:p>
        </p:txBody>
      </p:sp>
    </p:spTree>
    <p:extLst>
      <p:ext uri="{BB962C8B-B14F-4D97-AF65-F5344CB8AC3E}">
        <p14:creationId xmlns:p14="http://schemas.microsoft.com/office/powerpoint/2010/main" val="296948368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2842" y="1112429"/>
            <a:ext cx="8791771" cy="332870"/>
          </a:xfrm>
        </p:spPr>
        <p:txBody>
          <a:bodyPr>
            <a:normAutofit/>
          </a:bodyPr>
          <a:lstStyle/>
          <a:p>
            <a:r>
              <a:rPr lang="it-IT" sz="1350" dirty="0">
                <a:solidFill>
                  <a:schemeClr val="tx1">
                    <a:lumMod val="75000"/>
                    <a:lumOff val="25000"/>
                  </a:schemeClr>
                </a:solidFill>
              </a:rPr>
              <a:t>Le visite mediche di controllo (</a:t>
            </a:r>
            <a:r>
              <a:rPr lang="it-IT" sz="1350" b="1" dirty="0">
                <a:solidFill>
                  <a:schemeClr val="tx1">
                    <a:lumMod val="75000"/>
                    <a:lumOff val="25000"/>
                  </a:schemeClr>
                </a:solidFill>
              </a:rPr>
              <a:t>V.M.C.</a:t>
            </a:r>
            <a:r>
              <a:rPr lang="it-IT" sz="1350" dirty="0">
                <a:solidFill>
                  <a:schemeClr val="tx1">
                    <a:lumMod val="75000"/>
                    <a:lumOff val="25000"/>
                  </a:schemeClr>
                </a:solidFill>
              </a:rPr>
              <a:t>) nel </a:t>
            </a:r>
            <a:r>
              <a:rPr lang="it-IT" sz="1350" i="1" dirty="0">
                <a:solidFill>
                  <a:schemeClr val="tx1">
                    <a:lumMod val="75000"/>
                    <a:lumOff val="25000"/>
                  </a:schemeClr>
                </a:solidFill>
              </a:rPr>
              <a:t>Polo unico</a:t>
            </a:r>
            <a:r>
              <a:rPr lang="it-IT" sz="1350" dirty="0">
                <a:solidFill>
                  <a:schemeClr val="tx1">
                    <a:lumMod val="75000"/>
                    <a:lumOff val="25000"/>
                  </a:schemeClr>
                </a:solidFill>
              </a:rPr>
              <a:t> presso l’INPS: domiciliari ed ambulatoriali</a:t>
            </a:r>
          </a:p>
        </p:txBody>
      </p:sp>
      <p:sp>
        <p:nvSpPr>
          <p:cNvPr id="6" name="CasellaDiTesto 5"/>
          <p:cNvSpPr txBox="1"/>
          <p:nvPr/>
        </p:nvSpPr>
        <p:spPr>
          <a:xfrm>
            <a:off x="2058180" y="4947455"/>
            <a:ext cx="5147550" cy="861774"/>
          </a:xfrm>
          <a:prstGeom prst="rect">
            <a:avLst/>
          </a:prstGeom>
          <a:noFill/>
          <a:ln>
            <a:solidFill>
              <a:srgbClr val="00B0F0"/>
            </a:solidFill>
          </a:ln>
        </p:spPr>
        <p:txBody>
          <a:bodyPr wrap="square" rtlCol="0">
            <a:spAutoFit/>
          </a:bodyPr>
          <a:lstStyle/>
          <a:p>
            <a:pPr marL="108000" indent="-108000" defTabSz="685800">
              <a:lnSpc>
                <a:spcPts val="1500"/>
              </a:lnSpc>
              <a:buFont typeface="Arial" panose="020B0604020202020204" pitchFamily="34" charset="0"/>
              <a:buChar char="•"/>
            </a:pPr>
            <a:r>
              <a:rPr lang="it-IT" sz="1350" dirty="0">
                <a:solidFill>
                  <a:prstClr val="black"/>
                </a:solidFill>
                <a:latin typeface="Calibri" panose="020F0502020204030204"/>
              </a:rPr>
              <a:t>Comunicazione preliminare dell’allontanamento dal domicilio,</a:t>
            </a:r>
          </a:p>
          <a:p>
            <a:pPr marL="108000" indent="-108000" defTabSz="685800">
              <a:lnSpc>
                <a:spcPts val="1500"/>
              </a:lnSpc>
              <a:buFont typeface="Arial" panose="020B0604020202020204" pitchFamily="34" charset="0"/>
              <a:buChar char="•"/>
            </a:pPr>
            <a:r>
              <a:rPr lang="it-IT" sz="1350" dirty="0">
                <a:solidFill>
                  <a:prstClr val="black"/>
                </a:solidFill>
                <a:latin typeface="Calibri" panose="020F0502020204030204"/>
              </a:rPr>
              <a:t>Diritto all’esonero dalla reperibilità domiciliare,</a:t>
            </a:r>
          </a:p>
          <a:p>
            <a:pPr marL="108000" indent="-108000" defTabSz="685800">
              <a:lnSpc>
                <a:spcPts val="1500"/>
              </a:lnSpc>
              <a:buFont typeface="Arial" panose="020B0604020202020204" pitchFamily="34" charset="0"/>
              <a:buChar char="•"/>
            </a:pPr>
            <a:r>
              <a:rPr lang="it-IT" sz="1350" dirty="0">
                <a:solidFill>
                  <a:prstClr val="black"/>
                </a:solidFill>
                <a:latin typeface="Calibri" panose="020F0502020204030204"/>
              </a:rPr>
              <a:t>Esenzione dalla trattenuta della remunerazione nei  primi 10 giorni,</a:t>
            </a:r>
          </a:p>
          <a:p>
            <a:pPr marL="108000" indent="-108000" defTabSz="685800">
              <a:lnSpc>
                <a:spcPts val="1500"/>
              </a:lnSpc>
              <a:buFont typeface="Arial" panose="020B0604020202020204" pitchFamily="34" charset="0"/>
              <a:buChar char="•"/>
            </a:pPr>
            <a:r>
              <a:rPr lang="it-IT" sz="1350" dirty="0">
                <a:solidFill>
                  <a:prstClr val="black"/>
                </a:solidFill>
                <a:latin typeface="Calibri" panose="020F0502020204030204"/>
              </a:rPr>
              <a:t>Giustificabilità dell’assenza.</a:t>
            </a:r>
          </a:p>
        </p:txBody>
      </p:sp>
      <p:sp>
        <p:nvSpPr>
          <p:cNvPr id="9" name="CasellaDiTesto 8"/>
          <p:cNvSpPr txBox="1"/>
          <p:nvPr/>
        </p:nvSpPr>
        <p:spPr>
          <a:xfrm>
            <a:off x="5547667" y="2675886"/>
            <a:ext cx="3367733" cy="300082"/>
          </a:xfrm>
          <a:prstGeom prst="rect">
            <a:avLst/>
          </a:prstGeom>
          <a:solidFill>
            <a:schemeClr val="accent2">
              <a:lumMod val="20000"/>
              <a:lumOff val="80000"/>
            </a:schemeClr>
          </a:solidFill>
        </p:spPr>
        <p:txBody>
          <a:bodyPr wrap="square" rtlCol="0">
            <a:spAutoFit/>
          </a:bodyPr>
          <a:lstStyle/>
          <a:p>
            <a:pPr algn="ctr" defTabSz="685800">
              <a:spcAft>
                <a:spcPts val="600"/>
              </a:spcAft>
            </a:pPr>
            <a:r>
              <a:rPr lang="it-IT" sz="1350" dirty="0">
                <a:solidFill>
                  <a:srgbClr val="70AD47">
                    <a:lumMod val="50000"/>
                  </a:srgbClr>
                </a:solidFill>
                <a:latin typeface="Calibri" panose="020F0502020204030204"/>
              </a:rPr>
              <a:t>reperibilità al domicilio: ore </a:t>
            </a:r>
            <a:r>
              <a:rPr lang="it-IT" sz="1350" b="1" dirty="0">
                <a:solidFill>
                  <a:srgbClr val="70AD47">
                    <a:lumMod val="50000"/>
                  </a:srgbClr>
                </a:solidFill>
                <a:latin typeface="Calibri" panose="020F0502020204030204"/>
              </a:rPr>
              <a:t>9 - 13 </a:t>
            </a:r>
            <a:r>
              <a:rPr lang="it-IT" sz="1350" dirty="0">
                <a:solidFill>
                  <a:srgbClr val="70AD47">
                    <a:lumMod val="50000"/>
                  </a:srgbClr>
                </a:solidFill>
                <a:latin typeface="Calibri" panose="020F0502020204030204"/>
              </a:rPr>
              <a:t>e</a:t>
            </a:r>
            <a:r>
              <a:rPr lang="it-IT" sz="1350" b="1" dirty="0">
                <a:solidFill>
                  <a:srgbClr val="70AD47">
                    <a:lumMod val="50000"/>
                  </a:srgbClr>
                </a:solidFill>
                <a:latin typeface="Calibri" panose="020F0502020204030204"/>
              </a:rPr>
              <a:t> 14 -15.30</a:t>
            </a:r>
            <a:endParaRPr lang="it-IT" sz="1500" b="1" dirty="0">
              <a:solidFill>
                <a:srgbClr val="70AD47">
                  <a:lumMod val="50000"/>
                </a:srgbClr>
              </a:solidFill>
              <a:latin typeface="Calibri" panose="020F0502020204030204"/>
            </a:endParaRPr>
          </a:p>
        </p:txBody>
      </p:sp>
      <p:sp>
        <p:nvSpPr>
          <p:cNvPr id="14" name="CasellaDiTesto 13"/>
          <p:cNvSpPr txBox="1"/>
          <p:nvPr/>
        </p:nvSpPr>
        <p:spPr>
          <a:xfrm>
            <a:off x="1768934" y="2562812"/>
            <a:ext cx="3727126" cy="1338828"/>
          </a:xfrm>
          <a:prstGeom prst="rect">
            <a:avLst/>
          </a:prstGeom>
          <a:solidFill>
            <a:srgbClr val="FFFF99"/>
          </a:solidFill>
          <a:effectLst>
            <a:outerShdw blurRad="114300" dist="38100" dir="8100000" algn="tr" rotWithShape="0">
              <a:prstClr val="black">
                <a:alpha val="50000"/>
              </a:prstClr>
            </a:outerShdw>
          </a:effectLst>
        </p:spPr>
        <p:txBody>
          <a:bodyPr wrap="square" rtlCol="0">
            <a:spAutoFit/>
          </a:bodyPr>
          <a:lstStyle/>
          <a:p>
            <a:pPr marL="342900" indent="-342900" defTabSz="685800">
              <a:lnSpc>
                <a:spcPct val="150000"/>
              </a:lnSpc>
              <a:buFont typeface="+mj-lt"/>
              <a:buAutoNum type="alphaLcParenR"/>
            </a:pPr>
            <a:r>
              <a:rPr lang="it-IT" dirty="0">
                <a:solidFill>
                  <a:prstClr val="black"/>
                </a:solidFill>
                <a:latin typeface="Calibri" panose="020F0502020204030204"/>
              </a:rPr>
              <a:t>Visita effettuata, prognosi emessa</a:t>
            </a:r>
          </a:p>
          <a:p>
            <a:pPr marL="342900" indent="-342900" defTabSz="685800">
              <a:lnSpc>
                <a:spcPct val="150000"/>
              </a:lnSpc>
              <a:buFont typeface="+mj-lt"/>
              <a:buAutoNum type="alphaLcParenR"/>
            </a:pPr>
            <a:r>
              <a:rPr lang="it-IT" dirty="0">
                <a:solidFill>
                  <a:prstClr val="black"/>
                </a:solidFill>
                <a:latin typeface="Calibri" panose="020F0502020204030204"/>
              </a:rPr>
              <a:t>Visita domiciliare NON effettuata</a:t>
            </a:r>
          </a:p>
          <a:p>
            <a:pPr marL="342900" indent="-342900" defTabSz="685800">
              <a:lnSpc>
                <a:spcPct val="150000"/>
              </a:lnSpc>
              <a:buFont typeface="+mj-lt"/>
              <a:buAutoNum type="alphaLcParenR"/>
            </a:pPr>
            <a:r>
              <a:rPr lang="it-IT" dirty="0">
                <a:solidFill>
                  <a:prstClr val="black"/>
                </a:solidFill>
                <a:latin typeface="Calibri" panose="020F0502020204030204"/>
              </a:rPr>
              <a:t>Controllo NON procedibile</a:t>
            </a:r>
          </a:p>
        </p:txBody>
      </p:sp>
      <p:sp>
        <p:nvSpPr>
          <p:cNvPr id="15" name="Freccia curva 14"/>
          <p:cNvSpPr/>
          <p:nvPr/>
        </p:nvSpPr>
        <p:spPr>
          <a:xfrm rot="10800000" flipH="1">
            <a:off x="3300908" y="4115796"/>
            <a:ext cx="2206957" cy="439753"/>
          </a:xfrm>
          <a:prstGeom prst="bentArrow">
            <a:avLst>
              <a:gd name="adj1" fmla="val 34479"/>
              <a:gd name="adj2" fmla="val 43284"/>
              <a:gd name="adj3" fmla="val 45633"/>
              <a:gd name="adj4" fmla="val 43750"/>
            </a:avLst>
          </a:prstGeom>
          <a:solidFill>
            <a:srgbClr val="FFCCCC"/>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black"/>
              </a:solidFill>
              <a:latin typeface="Calibri" panose="020F0502020204030204"/>
            </a:endParaRPr>
          </a:p>
        </p:txBody>
      </p:sp>
      <p:sp>
        <p:nvSpPr>
          <p:cNvPr id="17" name="Rettangolo 16"/>
          <p:cNvSpPr/>
          <p:nvPr/>
        </p:nvSpPr>
        <p:spPr>
          <a:xfrm rot="5400000">
            <a:off x="3303535" y="3915517"/>
            <a:ext cx="135943" cy="163319"/>
          </a:xfrm>
          <a:prstGeom prst="rect">
            <a:avLst/>
          </a:prstGeom>
          <a:solidFill>
            <a:srgbClr val="FFCCCC"/>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4" name="CasellaDiTesto 3"/>
          <p:cNvSpPr txBox="1"/>
          <p:nvPr/>
        </p:nvSpPr>
        <p:spPr>
          <a:xfrm>
            <a:off x="609958" y="1485683"/>
            <a:ext cx="1637492" cy="369332"/>
          </a:xfrm>
          <a:prstGeom prst="rect">
            <a:avLst/>
          </a:prstGeom>
          <a:noFill/>
        </p:spPr>
        <p:txBody>
          <a:bodyPr wrap="square" rtlCol="0">
            <a:spAutoFit/>
          </a:bodyPr>
          <a:lstStyle/>
          <a:p>
            <a:pPr defTabSz="685800"/>
            <a:r>
              <a:rPr lang="it-IT" b="1" dirty="0">
                <a:solidFill>
                  <a:prstClr val="black"/>
                </a:solidFill>
                <a:latin typeface="Calibri" panose="020F0502020204030204"/>
              </a:rPr>
              <a:t>DISPOSIZIONE:</a:t>
            </a:r>
          </a:p>
        </p:txBody>
      </p:sp>
      <p:sp>
        <p:nvSpPr>
          <p:cNvPr id="5" name="CasellaDiTesto 4"/>
          <p:cNvSpPr txBox="1"/>
          <p:nvPr/>
        </p:nvSpPr>
        <p:spPr>
          <a:xfrm>
            <a:off x="624815" y="2659838"/>
            <a:ext cx="1000574" cy="369332"/>
          </a:xfrm>
          <a:prstGeom prst="rect">
            <a:avLst/>
          </a:prstGeom>
          <a:noFill/>
        </p:spPr>
        <p:txBody>
          <a:bodyPr wrap="square" rtlCol="0">
            <a:spAutoFit/>
          </a:bodyPr>
          <a:lstStyle/>
          <a:p>
            <a:pPr defTabSz="685800"/>
            <a:r>
              <a:rPr lang="it-IT" b="1" dirty="0">
                <a:solidFill>
                  <a:prstClr val="black"/>
                </a:solidFill>
                <a:latin typeface="Calibri" panose="020F0502020204030204"/>
              </a:rPr>
              <a:t>ESITO:</a:t>
            </a:r>
          </a:p>
        </p:txBody>
      </p:sp>
      <p:sp>
        <p:nvSpPr>
          <p:cNvPr id="7" name="CasellaDiTesto 6"/>
          <p:cNvSpPr txBox="1"/>
          <p:nvPr/>
        </p:nvSpPr>
        <p:spPr>
          <a:xfrm>
            <a:off x="2356834" y="1533187"/>
            <a:ext cx="6278451" cy="877163"/>
          </a:xfrm>
          <a:prstGeom prst="rect">
            <a:avLst/>
          </a:prstGeom>
          <a:noFill/>
        </p:spPr>
        <p:txBody>
          <a:bodyPr wrap="square" rtlCol="0">
            <a:spAutoFit/>
          </a:bodyPr>
          <a:lstStyle/>
          <a:p>
            <a:pPr marL="214313" indent="-214313" defTabSz="685800">
              <a:buFont typeface="Wingdings" panose="05000000000000000000" pitchFamily="2" charset="2"/>
              <a:buChar char="q"/>
            </a:pPr>
            <a:r>
              <a:rPr lang="it-IT" sz="1350" dirty="0">
                <a:solidFill>
                  <a:prstClr val="black"/>
                </a:solidFill>
                <a:latin typeface="Calibri" panose="020F0502020204030204"/>
              </a:rPr>
              <a:t>richiesta del Datore di lavoro,</a:t>
            </a:r>
            <a:r>
              <a:rPr lang="it-IT" sz="1200" dirty="0">
                <a:solidFill>
                  <a:prstClr val="black"/>
                </a:solidFill>
                <a:latin typeface="Calibri" panose="020F0502020204030204"/>
              </a:rPr>
              <a:t> anche sul Personale </a:t>
            </a:r>
            <a:r>
              <a:rPr lang="it-IT" sz="1200" b="1" dirty="0">
                <a:solidFill>
                  <a:prstClr val="black"/>
                </a:solidFill>
                <a:latin typeface="Calibri" panose="020F0502020204030204"/>
              </a:rPr>
              <a:t>non</a:t>
            </a:r>
            <a:r>
              <a:rPr lang="it-IT" sz="1200" dirty="0">
                <a:solidFill>
                  <a:prstClr val="black"/>
                </a:solidFill>
                <a:latin typeface="Calibri" panose="020F0502020204030204"/>
              </a:rPr>
              <a:t> rientrante nel </a:t>
            </a:r>
            <a:r>
              <a:rPr lang="it-IT" sz="1200" i="1" dirty="0">
                <a:solidFill>
                  <a:prstClr val="black"/>
                </a:solidFill>
                <a:latin typeface="Calibri" panose="020F0502020204030204"/>
              </a:rPr>
              <a:t>Polo Unico</a:t>
            </a:r>
            <a:r>
              <a:rPr lang="it-IT" sz="1200" dirty="0">
                <a:solidFill>
                  <a:prstClr val="black"/>
                </a:solidFill>
                <a:latin typeface="Calibri" panose="020F0502020204030204"/>
              </a:rPr>
              <a:t>; </a:t>
            </a:r>
            <a:endParaRPr lang="it-IT" sz="1350" dirty="0">
              <a:solidFill>
                <a:prstClr val="black"/>
              </a:solidFill>
              <a:latin typeface="Calibri" panose="020F0502020204030204"/>
            </a:endParaRPr>
          </a:p>
          <a:p>
            <a:pPr marL="214313" indent="-214313" defTabSz="685800">
              <a:buFont typeface="Wingdings" panose="05000000000000000000" pitchFamily="2" charset="2"/>
              <a:buChar char="q"/>
            </a:pPr>
            <a:r>
              <a:rPr lang="it-IT" sz="1350" dirty="0">
                <a:solidFill>
                  <a:srgbClr val="0070C0"/>
                </a:solidFill>
                <a:latin typeface="Calibri" panose="020F0502020204030204"/>
              </a:rPr>
              <a:t>d’ufficio (</a:t>
            </a:r>
            <a:r>
              <a:rPr lang="it-IT" sz="1200" dirty="0">
                <a:solidFill>
                  <a:srgbClr val="0070C0"/>
                </a:solidFill>
                <a:latin typeface="Calibri" panose="020F0502020204030204"/>
              </a:rPr>
              <a:t>controlli nelle </a:t>
            </a:r>
            <a:r>
              <a:rPr lang="it-IT" sz="1200" i="1" dirty="0">
                <a:solidFill>
                  <a:srgbClr val="0070C0"/>
                </a:solidFill>
                <a:latin typeface="Calibri" panose="020F0502020204030204"/>
              </a:rPr>
              <a:t>scrivanie </a:t>
            </a:r>
            <a:r>
              <a:rPr lang="it-IT" sz="1200" dirty="0">
                <a:solidFill>
                  <a:srgbClr val="0070C0"/>
                </a:solidFill>
                <a:latin typeface="Calibri" panose="020F0502020204030204"/>
              </a:rPr>
              <a:t>degli applicativi informatici INPS), solo sul Personale </a:t>
            </a:r>
            <a:r>
              <a:rPr lang="it-IT" sz="1200" dirty="0" err="1">
                <a:solidFill>
                  <a:srgbClr val="0070C0"/>
                </a:solidFill>
                <a:latin typeface="Calibri" panose="020F0502020204030204"/>
              </a:rPr>
              <a:t>interes</a:t>
            </a:r>
            <a:r>
              <a:rPr lang="it-IT" sz="1200" dirty="0">
                <a:solidFill>
                  <a:srgbClr val="0070C0"/>
                </a:solidFill>
                <a:latin typeface="Calibri" panose="020F0502020204030204"/>
              </a:rPr>
              <a:t>- </a:t>
            </a:r>
            <a:r>
              <a:rPr lang="it-IT" sz="1200" dirty="0" err="1">
                <a:solidFill>
                  <a:srgbClr val="0070C0"/>
                </a:solidFill>
                <a:latin typeface="Calibri" panose="020F0502020204030204"/>
              </a:rPr>
              <a:t>sato</a:t>
            </a:r>
            <a:r>
              <a:rPr lang="it-IT" sz="1200" dirty="0">
                <a:solidFill>
                  <a:srgbClr val="0070C0"/>
                </a:solidFill>
                <a:latin typeface="Calibri" panose="020F0502020204030204"/>
              </a:rPr>
              <a:t> dal Polo Unico. Vi rientra anche il Personale dei Corpi armati dello Stato e dei vigili del fuoco (</a:t>
            </a:r>
            <a:r>
              <a:rPr lang="it-IT" sz="1200" b="1" dirty="0">
                <a:solidFill>
                  <a:srgbClr val="0070C0"/>
                </a:solidFill>
                <a:latin typeface="Calibri" panose="020F0502020204030204"/>
              </a:rPr>
              <a:t>messaggio INPS 2109/2019</a:t>
            </a:r>
            <a:r>
              <a:rPr lang="it-IT" sz="1200" dirty="0">
                <a:solidFill>
                  <a:srgbClr val="0070C0"/>
                </a:solidFill>
                <a:latin typeface="Calibri" panose="020F0502020204030204"/>
              </a:rPr>
              <a:t>). </a:t>
            </a:r>
          </a:p>
        </p:txBody>
      </p:sp>
      <p:sp>
        <p:nvSpPr>
          <p:cNvPr id="8" name="CasellaDiTesto 7"/>
          <p:cNvSpPr txBox="1"/>
          <p:nvPr/>
        </p:nvSpPr>
        <p:spPr>
          <a:xfrm>
            <a:off x="5599137" y="2966098"/>
            <a:ext cx="3284113" cy="715581"/>
          </a:xfrm>
          <a:prstGeom prst="rect">
            <a:avLst/>
          </a:prstGeom>
          <a:noFill/>
        </p:spPr>
        <p:txBody>
          <a:bodyPr wrap="square" rtlCol="0">
            <a:spAutoFit/>
          </a:bodyPr>
          <a:lstStyle/>
          <a:p>
            <a:pPr defTabSz="685800"/>
            <a:r>
              <a:rPr lang="it-IT" sz="1350" dirty="0">
                <a:solidFill>
                  <a:prstClr val="black"/>
                </a:solidFill>
                <a:latin typeface="Calibri" panose="020F0502020204030204"/>
              </a:rPr>
              <a:t>- nessuno risponde all'indirizzo indicato,</a:t>
            </a:r>
          </a:p>
          <a:p>
            <a:pPr defTabSz="685800"/>
            <a:r>
              <a:rPr lang="it-IT" sz="1350" dirty="0">
                <a:solidFill>
                  <a:prstClr val="black"/>
                </a:solidFill>
                <a:latin typeface="Calibri" panose="020F0502020204030204"/>
              </a:rPr>
              <a:t>- risulta sconosciuto all'indirizzo indicato,</a:t>
            </a:r>
          </a:p>
          <a:p>
            <a:pPr defTabSz="685800"/>
            <a:r>
              <a:rPr lang="it-IT" sz="1350" dirty="0">
                <a:solidFill>
                  <a:prstClr val="black"/>
                </a:solidFill>
                <a:latin typeface="Calibri" panose="020F0502020204030204"/>
              </a:rPr>
              <a:t>- è assente all'indirizzo indicato (</a:t>
            </a:r>
            <a:r>
              <a:rPr lang="it-IT" sz="1050" dirty="0">
                <a:solidFill>
                  <a:prstClr val="black"/>
                </a:solidFill>
                <a:latin typeface="Calibri" panose="020F0502020204030204"/>
              </a:rPr>
              <a:t>dichiarazione</a:t>
            </a:r>
            <a:r>
              <a:rPr lang="it-IT" sz="1350" dirty="0">
                <a:solidFill>
                  <a:prstClr val="black"/>
                </a:solidFill>
                <a:latin typeface="Calibri" panose="020F0502020204030204"/>
              </a:rPr>
              <a:t>)</a:t>
            </a:r>
          </a:p>
        </p:txBody>
      </p:sp>
      <p:sp>
        <p:nvSpPr>
          <p:cNvPr id="11" name="CasellaDiTesto 10"/>
          <p:cNvSpPr txBox="1"/>
          <p:nvPr/>
        </p:nvSpPr>
        <p:spPr>
          <a:xfrm>
            <a:off x="5557327" y="3923700"/>
            <a:ext cx="3437285" cy="830997"/>
          </a:xfrm>
          <a:prstGeom prst="rect">
            <a:avLst/>
          </a:prstGeom>
          <a:noFill/>
        </p:spPr>
        <p:txBody>
          <a:bodyPr wrap="square" rtlCol="0">
            <a:spAutoFit/>
          </a:bodyPr>
          <a:lstStyle/>
          <a:p>
            <a:pPr marL="108000" indent="-108000" defTabSz="685800">
              <a:buFont typeface="Arial" panose="020B0604020202020204" pitchFamily="34" charset="0"/>
              <a:buChar char="•"/>
            </a:pPr>
            <a:r>
              <a:rPr lang="it-IT" sz="1200" dirty="0">
                <a:solidFill>
                  <a:srgbClr val="C00000"/>
                </a:solidFill>
                <a:latin typeface="Calibri" panose="020F0502020204030204"/>
              </a:rPr>
              <a:t>Impedimento personale, imprevisti sopravvenuti, ..</a:t>
            </a:r>
          </a:p>
          <a:p>
            <a:pPr marL="108000" indent="-108000" defTabSz="685800">
              <a:buFont typeface="Arial" panose="020B0604020202020204" pitchFamily="34" charset="0"/>
              <a:buChar char="•"/>
            </a:pPr>
            <a:r>
              <a:rPr lang="it-IT" sz="1200" dirty="0">
                <a:solidFill>
                  <a:srgbClr val="C00000"/>
                </a:solidFill>
                <a:latin typeface="Calibri" panose="020F0502020204030204"/>
              </a:rPr>
              <a:t>Forza maggiore,</a:t>
            </a:r>
          </a:p>
          <a:p>
            <a:pPr marL="108000" indent="-108000" defTabSz="685800">
              <a:buFont typeface="Arial" panose="020B0604020202020204" pitchFamily="34" charset="0"/>
              <a:buChar char="•"/>
            </a:pPr>
            <a:r>
              <a:rPr lang="it-IT" sz="1200" dirty="0">
                <a:solidFill>
                  <a:srgbClr val="C00000"/>
                </a:solidFill>
                <a:latin typeface="Calibri" panose="020F0502020204030204"/>
              </a:rPr>
              <a:t>Dati incongruenti (provenienti dal S.A.R./S.A.C.),</a:t>
            </a:r>
          </a:p>
          <a:p>
            <a:pPr marL="108000" indent="-108000" defTabSz="685800">
              <a:buFont typeface="Arial" panose="020B0604020202020204" pitchFamily="34" charset="0"/>
              <a:buChar char="•"/>
            </a:pPr>
            <a:r>
              <a:rPr lang="it-IT" sz="1200" dirty="0">
                <a:solidFill>
                  <a:srgbClr val="C00000"/>
                </a:solidFill>
                <a:latin typeface="Calibri" panose="020F0502020204030204"/>
              </a:rPr>
              <a:t>Errore dell’INPS </a:t>
            </a:r>
            <a:r>
              <a:rPr lang="it-IT" sz="1200" i="1" dirty="0">
                <a:solidFill>
                  <a:srgbClr val="C00000"/>
                </a:solidFill>
                <a:latin typeface="Calibri" panose="020F0502020204030204"/>
              </a:rPr>
              <a:t>(bug</a:t>
            </a:r>
            <a:r>
              <a:rPr lang="it-IT" sz="1200" dirty="0">
                <a:solidFill>
                  <a:srgbClr val="C00000"/>
                </a:solidFill>
                <a:latin typeface="Calibri" panose="020F0502020204030204"/>
              </a:rPr>
              <a:t> procedure,..</a:t>
            </a:r>
            <a:r>
              <a:rPr lang="it-IT" sz="1200" i="1" dirty="0">
                <a:solidFill>
                  <a:srgbClr val="C00000"/>
                </a:solidFill>
                <a:latin typeface="Calibri" panose="020F0502020204030204"/>
              </a:rPr>
              <a:t>).</a:t>
            </a:r>
          </a:p>
        </p:txBody>
      </p:sp>
      <p:sp>
        <p:nvSpPr>
          <p:cNvPr id="18" name="Parentesi graffa aperta 17"/>
          <p:cNvSpPr/>
          <p:nvPr/>
        </p:nvSpPr>
        <p:spPr>
          <a:xfrm>
            <a:off x="5560499" y="3063441"/>
            <a:ext cx="119015" cy="588299"/>
          </a:xfrm>
          <a:prstGeom prst="leftBrac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it-IT" sz="1350">
              <a:solidFill>
                <a:prstClr val="black"/>
              </a:solidFill>
              <a:latin typeface="Calibri" panose="020F0502020204030204"/>
            </a:endParaRPr>
          </a:p>
        </p:txBody>
      </p:sp>
      <p:sp>
        <p:nvSpPr>
          <p:cNvPr id="19" name="CasellaDiTesto 18"/>
          <p:cNvSpPr txBox="1"/>
          <p:nvPr/>
        </p:nvSpPr>
        <p:spPr>
          <a:xfrm>
            <a:off x="624816" y="4922683"/>
            <a:ext cx="1622635" cy="369332"/>
          </a:xfrm>
          <a:prstGeom prst="rect">
            <a:avLst/>
          </a:prstGeom>
          <a:noFill/>
        </p:spPr>
        <p:txBody>
          <a:bodyPr wrap="square" rtlCol="0">
            <a:spAutoFit/>
          </a:bodyPr>
          <a:lstStyle/>
          <a:p>
            <a:pPr defTabSz="685800"/>
            <a:r>
              <a:rPr lang="it-IT" b="1" dirty="0">
                <a:solidFill>
                  <a:prstClr val="black"/>
                </a:solidFill>
                <a:latin typeface="Calibri" panose="020F0502020204030204"/>
              </a:rPr>
              <a:t>CONDIZIONI:</a:t>
            </a:r>
          </a:p>
        </p:txBody>
      </p:sp>
      <p:pic>
        <p:nvPicPr>
          <p:cNvPr id="20" name="Immagin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29102">
            <a:off x="174395" y="3487474"/>
            <a:ext cx="1415843" cy="15081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334363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52501" y="1032494"/>
            <a:ext cx="7987079" cy="4524315"/>
          </a:xfrm>
          <a:prstGeom prst="rect">
            <a:avLst/>
          </a:prstGeom>
        </p:spPr>
        <p:txBody>
          <a:bodyPr wrap="square">
            <a:spAutoFit/>
          </a:bodyPr>
          <a:lstStyle/>
          <a:p>
            <a:pPr marL="0" lvl="1"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2"/>
              </a:rPr>
              <a:t> Prestazione aggiuntiva alla rendita per le vittime dell'amianto</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3"/>
              </a:rPr>
              <a:t> Tutela delle vittime per esposizione amianto non professionale</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4"/>
              </a:rPr>
              <a:t> Assegno di incollocabilità</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5"/>
              </a:rPr>
              <a:t> Erogazione integrativa di fine anno</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6"/>
              </a:rPr>
              <a:t> Brevetto e distintivo d'onore</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7"/>
              </a:rPr>
              <a:t> Indennità per i lavoratori marittimi temporaneamente inidonei alla navigazione</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8"/>
              </a:rPr>
              <a:t> Prestazioni per infortunio in ambito domestico</a:t>
            </a:r>
            <a:endParaRPr lang="it-IT" sz="2400" kern="0" dirty="0">
              <a:solidFill>
                <a:sysClr val="windowText" lastClr="000000"/>
              </a:solidFill>
              <a:latin typeface="Helvetica"/>
              <a:cs typeface="Helvetica"/>
              <a:sym typeface="Helvetica"/>
            </a:endParaRPr>
          </a:p>
          <a:p>
            <a:pPr defTabSz="685800">
              <a:buFont typeface="Arial" panose="020B0604020202020204" pitchFamily="34" charset="0"/>
              <a:buChar char="•"/>
            </a:pPr>
            <a:r>
              <a:rPr lang="it-IT" sz="2400" kern="0" dirty="0">
                <a:solidFill>
                  <a:sysClr val="windowText" lastClr="000000"/>
                </a:solidFill>
                <a:latin typeface="Helvetica"/>
                <a:cs typeface="Helvetica"/>
                <a:sym typeface="Helvetica"/>
                <a:hlinkClick r:id="rId3"/>
              </a:rPr>
              <a:t> Tutela delle vittime per esposizione amianto non p</a:t>
            </a:r>
            <a:r>
              <a:rPr lang="it-IT" sz="2100" kern="0" dirty="0">
                <a:solidFill>
                  <a:sysClr val="windowText" lastClr="000000"/>
                </a:solidFill>
                <a:latin typeface="Helvetica"/>
                <a:cs typeface="Helvetica"/>
                <a:sym typeface="Helvetica"/>
                <a:hlinkClick r:id="rId3"/>
              </a:rPr>
              <a:t>rofessionale</a:t>
            </a:r>
            <a:endParaRPr lang="it-IT" sz="2100" kern="0" dirty="0">
              <a:solidFill>
                <a:sysClr val="windowText" lastClr="000000"/>
              </a:solidFill>
              <a:latin typeface="Helvetica"/>
              <a:cs typeface="Helvetica"/>
              <a:sym typeface="Helvetica"/>
            </a:endParaRPr>
          </a:p>
        </p:txBody>
      </p:sp>
      <p:sp>
        <p:nvSpPr>
          <p:cNvPr id="5" name="Rettangolo 4"/>
          <p:cNvSpPr/>
          <p:nvPr/>
        </p:nvSpPr>
        <p:spPr>
          <a:xfrm rot="16200000">
            <a:off x="-1407429" y="2799222"/>
            <a:ext cx="3716082" cy="415498"/>
          </a:xfrm>
          <a:prstGeom prst="rect">
            <a:avLst/>
          </a:prstGeom>
        </p:spPr>
        <p:txBody>
          <a:bodyPr wrap="none">
            <a:spAutoFit/>
          </a:bodyPr>
          <a:lstStyle/>
          <a:p>
            <a:pPr algn="ctr" defTabSz="685800"/>
            <a:r>
              <a:rPr lang="it-IT" sz="2100" b="1" kern="0" dirty="0">
                <a:solidFill>
                  <a:srgbClr val="FF0000"/>
                </a:solidFill>
                <a:effectLst>
                  <a:outerShdw blurRad="38100" dist="38100" dir="2700000" algn="tl">
                    <a:srgbClr val="000000">
                      <a:alpha val="43137"/>
                    </a:srgbClr>
                  </a:outerShdw>
                </a:effectLst>
                <a:latin typeface="Open Sans"/>
                <a:cs typeface="Helvetica"/>
                <a:sym typeface="Helvetica"/>
              </a:rPr>
              <a:t>PRESTAZINI ECONOMICHE</a:t>
            </a:r>
          </a:p>
        </p:txBody>
      </p:sp>
    </p:spTree>
    <p:extLst>
      <p:ext uri="{BB962C8B-B14F-4D97-AF65-F5344CB8AC3E}">
        <p14:creationId xmlns:p14="http://schemas.microsoft.com/office/powerpoint/2010/main" val="19406845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nvPr>
        </p:nvGraphicFramePr>
        <p:xfrm>
          <a:off x="804496" y="923193"/>
          <a:ext cx="7774598" cy="4569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1365983"/>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804497" y="1266092"/>
            <a:ext cx="6485466" cy="4130640"/>
          </a:xfrm>
          <a:prstGeom prst="rect">
            <a:avLst/>
          </a:prstGeom>
        </p:spPr>
      </p:pic>
      <p:pic>
        <p:nvPicPr>
          <p:cNvPr id="7" name="Picture 4" descr="http://crescereleggendo.files.wordpress.com/2010/03/apprezza-ringrazi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64598">
            <a:off x="6627543" y="2535486"/>
            <a:ext cx="2786066" cy="70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6966317" y="3810510"/>
            <a:ext cx="266597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it-IT"/>
            </a:defPPr>
            <a:lvl1pPr algn="l" rtl="0" fontAlgn="base">
              <a:spcBef>
                <a:spcPct val="0"/>
              </a:spcBef>
              <a:spcAft>
                <a:spcPct val="0"/>
              </a:spcAft>
              <a:defRPr sz="2800" kern="1200">
                <a:solidFill>
                  <a:srgbClr val="000066"/>
                </a:solidFill>
                <a:latin typeface="Arial" panose="020B0604020202020204" pitchFamily="34" charset="0"/>
                <a:ea typeface="+mn-ea"/>
                <a:cs typeface="+mn-cs"/>
              </a:defRPr>
            </a:lvl1pPr>
            <a:lvl2pPr marL="457200" algn="l" rtl="0" fontAlgn="base">
              <a:spcBef>
                <a:spcPct val="0"/>
              </a:spcBef>
              <a:spcAft>
                <a:spcPct val="0"/>
              </a:spcAft>
              <a:defRPr sz="2800" kern="1200">
                <a:solidFill>
                  <a:srgbClr val="000066"/>
                </a:solidFill>
                <a:latin typeface="Arial" panose="020B0604020202020204" pitchFamily="34" charset="0"/>
                <a:ea typeface="+mn-ea"/>
                <a:cs typeface="+mn-cs"/>
              </a:defRPr>
            </a:lvl2pPr>
            <a:lvl3pPr marL="914400" algn="l" rtl="0" fontAlgn="base">
              <a:spcBef>
                <a:spcPct val="0"/>
              </a:spcBef>
              <a:spcAft>
                <a:spcPct val="0"/>
              </a:spcAft>
              <a:defRPr sz="2800" kern="1200">
                <a:solidFill>
                  <a:srgbClr val="000066"/>
                </a:solidFill>
                <a:latin typeface="Arial" panose="020B0604020202020204" pitchFamily="34" charset="0"/>
                <a:ea typeface="+mn-ea"/>
                <a:cs typeface="+mn-cs"/>
              </a:defRPr>
            </a:lvl3pPr>
            <a:lvl4pPr marL="1371600" algn="l" rtl="0" fontAlgn="base">
              <a:spcBef>
                <a:spcPct val="0"/>
              </a:spcBef>
              <a:spcAft>
                <a:spcPct val="0"/>
              </a:spcAft>
              <a:defRPr sz="2800" kern="1200">
                <a:solidFill>
                  <a:srgbClr val="000066"/>
                </a:solidFill>
                <a:latin typeface="Arial" panose="020B0604020202020204" pitchFamily="34" charset="0"/>
                <a:ea typeface="+mn-ea"/>
                <a:cs typeface="+mn-cs"/>
              </a:defRPr>
            </a:lvl4pPr>
            <a:lvl5pPr marL="1828800" algn="l" rtl="0" fontAlgn="base">
              <a:spcBef>
                <a:spcPct val="0"/>
              </a:spcBef>
              <a:spcAft>
                <a:spcPct val="0"/>
              </a:spcAft>
              <a:defRPr sz="2800" kern="1200">
                <a:solidFill>
                  <a:srgbClr val="000066"/>
                </a:solidFill>
                <a:latin typeface="Arial" panose="020B0604020202020204" pitchFamily="34" charset="0"/>
                <a:ea typeface="+mn-ea"/>
                <a:cs typeface="+mn-cs"/>
              </a:defRPr>
            </a:lvl5pPr>
            <a:lvl6pPr marL="2286000" algn="l" defTabSz="914400" rtl="0" eaLnBrk="1" latinLnBrk="0" hangingPunct="1">
              <a:defRPr sz="2800" kern="1200">
                <a:solidFill>
                  <a:srgbClr val="000066"/>
                </a:solidFill>
                <a:latin typeface="Arial" panose="020B0604020202020204" pitchFamily="34" charset="0"/>
                <a:ea typeface="+mn-ea"/>
                <a:cs typeface="+mn-cs"/>
              </a:defRPr>
            </a:lvl6pPr>
            <a:lvl7pPr marL="2743200" algn="l" defTabSz="914400" rtl="0" eaLnBrk="1" latinLnBrk="0" hangingPunct="1">
              <a:defRPr sz="2800" kern="1200">
                <a:solidFill>
                  <a:srgbClr val="000066"/>
                </a:solidFill>
                <a:latin typeface="Arial" panose="020B0604020202020204" pitchFamily="34" charset="0"/>
                <a:ea typeface="+mn-ea"/>
                <a:cs typeface="+mn-cs"/>
              </a:defRPr>
            </a:lvl7pPr>
            <a:lvl8pPr marL="3200400" algn="l" defTabSz="914400" rtl="0" eaLnBrk="1" latinLnBrk="0" hangingPunct="1">
              <a:defRPr sz="2800" kern="1200">
                <a:solidFill>
                  <a:srgbClr val="000066"/>
                </a:solidFill>
                <a:latin typeface="Arial" panose="020B0604020202020204" pitchFamily="34" charset="0"/>
                <a:ea typeface="+mn-ea"/>
                <a:cs typeface="+mn-cs"/>
              </a:defRPr>
            </a:lvl8pPr>
            <a:lvl9pPr marL="3657600" algn="l" defTabSz="914400" rtl="0" eaLnBrk="1" latinLnBrk="0" hangingPunct="1">
              <a:defRPr sz="2800" kern="1200">
                <a:solidFill>
                  <a:srgbClr val="000066"/>
                </a:solidFill>
                <a:latin typeface="Arial" panose="020B0604020202020204" pitchFamily="34" charset="0"/>
                <a:ea typeface="+mn-ea"/>
                <a:cs typeface="+mn-cs"/>
              </a:defRPr>
            </a:lvl9pPr>
          </a:lstStyle>
          <a:p>
            <a:pPr algn="ctr" defTabSz="685800">
              <a:spcBef>
                <a:spcPts val="0"/>
              </a:spcBef>
              <a:defRPr/>
            </a:pPr>
            <a:r>
              <a:rPr lang="it-IT" altLang="it-IT" sz="1800" i="1" spc="-75" dirty="0">
                <a:ln w="3200">
                  <a:solidFill>
                    <a:srgbClr val="04617B">
                      <a:shade val="75000"/>
                      <a:alpha val="25000"/>
                    </a:srgbClr>
                  </a:solidFill>
                  <a:prstDash val="solid"/>
                  <a:round/>
                </a:ln>
                <a:solidFill>
                  <a:srgbClr val="002060"/>
                </a:solidFill>
                <a:latin typeface="Helvetica Neue"/>
                <a:sym typeface="Helvetica"/>
              </a:rPr>
              <a:t>patrizio rossi</a:t>
            </a:r>
          </a:p>
          <a:p>
            <a:pPr algn="ctr" defTabSz="685800">
              <a:spcBef>
                <a:spcPts val="0"/>
              </a:spcBef>
              <a:defRPr/>
            </a:pPr>
            <a:endParaRPr lang="it-IT" altLang="it-IT" sz="1800" i="1" spc="-75" dirty="0">
              <a:ln w="3200">
                <a:solidFill>
                  <a:srgbClr val="04617B">
                    <a:shade val="75000"/>
                    <a:alpha val="25000"/>
                  </a:srgbClr>
                </a:solidFill>
                <a:prstDash val="solid"/>
                <a:round/>
              </a:ln>
              <a:solidFill>
                <a:srgbClr val="002060"/>
              </a:solidFill>
              <a:latin typeface="Helvetica Neue"/>
              <a:sym typeface="Helvetica"/>
            </a:endParaRPr>
          </a:p>
          <a:p>
            <a:pPr algn="ctr" defTabSz="685800">
              <a:spcBef>
                <a:spcPts val="0"/>
              </a:spcBef>
              <a:defRPr/>
            </a:pPr>
            <a:r>
              <a:rPr lang="it-IT" altLang="it-IT" sz="1800" spc="-75" dirty="0" err="1">
                <a:ln w="3200">
                  <a:solidFill>
                    <a:srgbClr val="04617B">
                      <a:shade val="75000"/>
                      <a:alpha val="25000"/>
                    </a:srgbClr>
                  </a:solidFill>
                  <a:prstDash val="solid"/>
                  <a:round/>
                </a:ln>
                <a:solidFill>
                  <a:srgbClr val="002060"/>
                </a:solidFill>
                <a:latin typeface="Helvetica Neue"/>
                <a:sym typeface="Helvetica"/>
              </a:rPr>
              <a:t>pat.rossi@inail.it</a:t>
            </a:r>
            <a:endParaRPr lang="it-IT" altLang="it-IT" sz="1800" spc="-75" dirty="0">
              <a:ln w="3200">
                <a:solidFill>
                  <a:srgbClr val="04617B">
                    <a:shade val="75000"/>
                    <a:alpha val="25000"/>
                  </a:srgbClr>
                </a:solidFill>
                <a:prstDash val="solid"/>
                <a:round/>
              </a:ln>
              <a:solidFill>
                <a:srgbClr val="002060"/>
              </a:solidFill>
              <a:latin typeface="Helvetica Neue"/>
              <a:sym typeface="Helvetica"/>
            </a:endParaRPr>
          </a:p>
        </p:txBody>
      </p:sp>
    </p:spTree>
    <p:extLst>
      <p:ext uri="{BB962C8B-B14F-4D97-AF65-F5344CB8AC3E}">
        <p14:creationId xmlns:p14="http://schemas.microsoft.com/office/powerpoint/2010/main" val="11881923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13"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114" name="Sottotitolo 2"/>
          <p:cNvSpPr txBox="1">
            <a:spLocks noGrp="1"/>
          </p:cNvSpPr>
          <p:nvPr>
            <p:ph type="subTitle" idx="1"/>
          </p:nvPr>
        </p:nvSpPr>
        <p:spPr>
          <a:xfrm>
            <a:off x="467542" y="1869697"/>
            <a:ext cx="8318417" cy="4752529"/>
          </a:xfrm>
          <a:prstGeom prst="rect">
            <a:avLst/>
          </a:prstGeom>
          <a:ln>
            <a:solidFill>
              <a:schemeClr val="accent2"/>
            </a:solidFill>
          </a:ln>
        </p:spPr>
        <p:txBody>
          <a:bodyPr/>
          <a:lstStyle/>
          <a:p>
            <a:pPr>
              <a:lnSpc>
                <a:spcPct val="80000"/>
              </a:lnSpc>
              <a:spcBef>
                <a:spcPts val="200"/>
              </a:spcBef>
              <a:defRPr sz="1200"/>
            </a:pPr>
            <a:endParaRPr dirty="0"/>
          </a:p>
          <a:p>
            <a:pPr>
              <a:lnSpc>
                <a:spcPct val="80000"/>
              </a:lnSpc>
              <a:spcBef>
                <a:spcPts val="500"/>
              </a:spcBef>
              <a:defRPr sz="2200" b="1">
                <a:solidFill>
                  <a:srgbClr val="0F253F"/>
                </a:solidFill>
              </a:defRPr>
            </a:pPr>
            <a:r>
              <a:rPr dirty="0">
                <a:solidFill>
                  <a:schemeClr val="accent1">
                    <a:lumMod val="50000"/>
                  </a:schemeClr>
                </a:solidFill>
              </a:rPr>
              <a:t>Dr. Giuseppe </a:t>
            </a:r>
            <a:r>
              <a:rPr dirty="0" err="1">
                <a:solidFill>
                  <a:schemeClr val="accent1">
                    <a:lumMod val="50000"/>
                  </a:schemeClr>
                </a:solidFill>
              </a:rPr>
              <a:t>Guadagno</a:t>
            </a:r>
            <a:endParaRPr sz="4900" dirty="0">
              <a:solidFill>
                <a:schemeClr val="accent1">
                  <a:lumMod val="50000"/>
                </a:schemeClr>
              </a:solidFill>
            </a:endParaRPr>
          </a:p>
          <a:p>
            <a:pPr>
              <a:lnSpc>
                <a:spcPct val="80000"/>
              </a:lnSpc>
              <a:spcBef>
                <a:spcPts val="200"/>
              </a:spcBef>
              <a:defRPr sz="1200" b="1">
                <a:solidFill>
                  <a:srgbClr val="000000"/>
                </a:solidFill>
              </a:defRPr>
            </a:pPr>
            <a:r>
              <a:rPr sz="1600" dirty="0"/>
              <a:t> </a:t>
            </a:r>
            <a:r>
              <a:rPr lang="it-IT" sz="1600" dirty="0"/>
              <a:t>        </a:t>
            </a:r>
            <a:r>
              <a:rPr sz="1600" dirty="0" err="1"/>
              <a:t>P</a:t>
            </a:r>
            <a:r>
              <a:rPr sz="1600" i="1" dirty="0" err="1"/>
              <a:t>residente</a:t>
            </a:r>
            <a:r>
              <a:rPr sz="1600" i="1" dirty="0"/>
              <a:t> </a:t>
            </a:r>
            <a:r>
              <a:rPr sz="1600" i="1" dirty="0" err="1"/>
              <a:t>Commissione</a:t>
            </a:r>
            <a:r>
              <a:rPr sz="1600" i="1" dirty="0"/>
              <a:t> </a:t>
            </a:r>
            <a:r>
              <a:rPr sz="1600" i="1" dirty="0" err="1"/>
              <a:t>Medica</a:t>
            </a:r>
            <a:r>
              <a:rPr sz="1600" i="1" dirty="0"/>
              <a:t> di </a:t>
            </a:r>
            <a:r>
              <a:rPr sz="1600" i="1" dirty="0" err="1"/>
              <a:t>Verifica</a:t>
            </a:r>
            <a:r>
              <a:rPr sz="1600" i="1" dirty="0"/>
              <a:t> MEF-Napoli </a:t>
            </a:r>
            <a:r>
              <a:rPr dirty="0"/>
              <a:t>	</a:t>
            </a:r>
            <a:endParaRPr lang="it-IT" dirty="0"/>
          </a:p>
          <a:p>
            <a:pPr>
              <a:lnSpc>
                <a:spcPct val="80000"/>
              </a:lnSpc>
              <a:spcBef>
                <a:spcPts val="200"/>
              </a:spcBef>
              <a:defRPr sz="1200" b="1">
                <a:solidFill>
                  <a:srgbClr val="000000"/>
                </a:solidFill>
              </a:defRPr>
            </a:pPr>
            <a:endParaRPr lang="it-IT" dirty="0">
              <a:solidFill>
                <a:schemeClr val="accent1">
                  <a:lumMod val="50000"/>
                </a:schemeClr>
              </a:solidFill>
            </a:endParaRPr>
          </a:p>
          <a:p>
            <a:pPr>
              <a:lnSpc>
                <a:spcPct val="80000"/>
              </a:lnSpc>
              <a:spcBef>
                <a:spcPts val="200"/>
              </a:spcBef>
              <a:defRPr sz="1200" b="1">
                <a:solidFill>
                  <a:srgbClr val="000000"/>
                </a:solidFill>
              </a:defRPr>
            </a:pPr>
            <a:r>
              <a:rPr lang="it-IT" sz="1400" dirty="0">
                <a:solidFill>
                  <a:schemeClr val="accent1">
                    <a:lumMod val="50000"/>
                  </a:schemeClr>
                </a:solidFill>
              </a:rPr>
              <a:t>Dott.ssa Danila </a:t>
            </a:r>
            <a:r>
              <a:rPr lang="it-IT" sz="1400" dirty="0" err="1">
                <a:solidFill>
                  <a:schemeClr val="accent1">
                    <a:lumMod val="50000"/>
                  </a:schemeClr>
                </a:solidFill>
              </a:rPr>
              <a:t>Faillace</a:t>
            </a:r>
            <a:endParaRPr sz="1400" dirty="0">
              <a:solidFill>
                <a:schemeClr val="accent1">
                  <a:lumMod val="50000"/>
                </a:schemeClr>
              </a:solidFill>
            </a:endParaRPr>
          </a:p>
          <a:p>
            <a:pPr>
              <a:lnSpc>
                <a:spcPct val="80000"/>
              </a:lnSpc>
              <a:spcBef>
                <a:spcPts val="200"/>
              </a:spcBef>
              <a:defRPr sz="1200" b="1">
                <a:solidFill>
                  <a:srgbClr val="000000"/>
                </a:solidFill>
              </a:defRPr>
            </a:pPr>
            <a:r>
              <a:rPr lang="it-IT" sz="1400" i="1" dirty="0"/>
              <a:t>Componente medico-legale CMV MEF-Napoli</a:t>
            </a:r>
            <a:endParaRPr sz="1400" i="1" dirty="0"/>
          </a:p>
          <a:p>
            <a:pPr>
              <a:lnSpc>
                <a:spcPct val="80000"/>
              </a:lnSpc>
              <a:spcBef>
                <a:spcPts val="200"/>
              </a:spcBef>
              <a:defRPr sz="1200">
                <a:solidFill>
                  <a:srgbClr val="0F253F"/>
                </a:solidFill>
              </a:defRPr>
            </a:pPr>
            <a:endParaRPr dirty="0"/>
          </a:p>
          <a:p>
            <a:pPr>
              <a:lnSpc>
                <a:spcPct val="80000"/>
              </a:lnSpc>
              <a:spcBef>
                <a:spcPts val="200"/>
              </a:spcBef>
              <a:defRPr sz="1200">
                <a:solidFill>
                  <a:srgbClr val="0F253F"/>
                </a:solidFill>
              </a:defRPr>
            </a:pPr>
            <a:endParaRPr dirty="0"/>
          </a:p>
          <a:p>
            <a:pPr>
              <a:lnSpc>
                <a:spcPct val="80000"/>
              </a:lnSpc>
              <a:spcBef>
                <a:spcPts val="400"/>
              </a:spcBef>
              <a:defRPr sz="1900">
                <a:solidFill>
                  <a:srgbClr val="000000"/>
                </a:solidFill>
              </a:defRPr>
            </a:pPr>
            <a:r>
              <a:rPr b="1" dirty="0"/>
              <a:t>ASPETTI MEDICO-LEGALI DELLE TUTELE DEL “DIPENDENTE PUBBLICO” DI COMPETENZA DELLA COMMISSIONE MEDICA DI VERIFICA “INTERFORZE”</a:t>
            </a:r>
            <a:endParaRPr sz="1200" b="1" dirty="0"/>
          </a:p>
          <a:p>
            <a:pPr>
              <a:lnSpc>
                <a:spcPct val="80000"/>
              </a:lnSpc>
              <a:spcBef>
                <a:spcPts val="200"/>
              </a:spcBef>
              <a:defRPr sz="4900"/>
            </a:pPr>
            <a:endParaRPr sz="1200" b="1" dirty="0"/>
          </a:p>
          <a:p>
            <a:pPr>
              <a:lnSpc>
                <a:spcPct val="80000"/>
              </a:lnSpc>
              <a:spcBef>
                <a:spcPts val="200"/>
              </a:spcBef>
              <a:defRPr sz="1200"/>
            </a:pPr>
            <a:endParaRPr sz="1200" dirty="0"/>
          </a:p>
          <a:p>
            <a:pPr>
              <a:lnSpc>
                <a:spcPct val="80000"/>
              </a:lnSpc>
              <a:spcBef>
                <a:spcPts val="200"/>
              </a:spcBef>
              <a:defRPr sz="1200"/>
            </a:pPr>
            <a:endParaRPr sz="1200" dirty="0"/>
          </a:p>
          <a:p>
            <a:pPr>
              <a:lnSpc>
                <a:spcPct val="80000"/>
              </a:lnSpc>
              <a:spcBef>
                <a:spcPts val="200"/>
              </a:spcBef>
              <a:defRPr sz="1200" b="1" i="1"/>
            </a:pPr>
            <a:r>
              <a:rPr lang="it-IT" dirty="0"/>
              <a:t>	</a:t>
            </a:r>
            <a:r>
              <a:rPr dirty="0">
                <a:solidFill>
                  <a:schemeClr val="tx1"/>
                </a:solidFill>
              </a:rPr>
              <a:t>Paestum, 14 – 15 </a:t>
            </a:r>
            <a:r>
              <a:rPr dirty="0" err="1">
                <a:solidFill>
                  <a:schemeClr val="tx1"/>
                </a:solidFill>
              </a:rPr>
              <a:t>giugno</a:t>
            </a:r>
            <a:r>
              <a:rPr dirty="0">
                <a:solidFill>
                  <a:schemeClr val="tx1"/>
                </a:solidFill>
              </a:rPr>
              <a:t> 2019 </a:t>
            </a:r>
            <a:endParaRPr lang="it-IT" dirty="0">
              <a:solidFill>
                <a:schemeClr val="tx1"/>
              </a:solidFill>
            </a:endParaRPr>
          </a:p>
          <a:p>
            <a:pPr>
              <a:lnSpc>
                <a:spcPct val="80000"/>
              </a:lnSpc>
              <a:spcBef>
                <a:spcPts val="200"/>
              </a:spcBef>
              <a:defRPr sz="1200" b="1" i="1"/>
            </a:pPr>
            <a:endParaRPr lang="it-IT" sz="1600" dirty="0">
              <a:solidFill>
                <a:schemeClr val="tx1"/>
              </a:solidFill>
            </a:endParaRPr>
          </a:p>
          <a:p>
            <a:pPr>
              <a:lnSpc>
                <a:spcPct val="80000"/>
              </a:lnSpc>
              <a:spcBef>
                <a:spcPts val="200"/>
              </a:spcBef>
              <a:defRPr sz="1200" b="1" i="1"/>
            </a:pPr>
            <a:r>
              <a:rPr sz="1600" dirty="0" err="1">
                <a:solidFill>
                  <a:schemeClr val="accent1">
                    <a:lumMod val="50000"/>
                  </a:schemeClr>
                </a:solidFill>
              </a:rPr>
              <a:t>Associazione</a:t>
            </a:r>
            <a:r>
              <a:rPr sz="1600" dirty="0">
                <a:solidFill>
                  <a:schemeClr val="accent1">
                    <a:lumMod val="50000"/>
                  </a:schemeClr>
                </a:solidFill>
              </a:rPr>
              <a:t> </a:t>
            </a:r>
            <a:r>
              <a:rPr lang="it-IT" sz="1600" dirty="0">
                <a:solidFill>
                  <a:schemeClr val="accent1">
                    <a:lumMod val="50000"/>
                  </a:schemeClr>
                </a:solidFill>
              </a:rPr>
              <a:t>N</a:t>
            </a:r>
            <a:r>
              <a:rPr sz="1600" dirty="0" err="1">
                <a:solidFill>
                  <a:schemeClr val="accent1">
                    <a:lumMod val="50000"/>
                  </a:schemeClr>
                </a:solidFill>
              </a:rPr>
              <a:t>azionale</a:t>
            </a:r>
            <a:r>
              <a:rPr sz="1600" dirty="0">
                <a:solidFill>
                  <a:schemeClr val="accent1">
                    <a:lumMod val="50000"/>
                  </a:schemeClr>
                </a:solidFill>
              </a:rPr>
              <a:t> di </a:t>
            </a:r>
            <a:r>
              <a:rPr sz="1600" dirty="0" err="1">
                <a:solidFill>
                  <a:schemeClr val="accent1">
                    <a:lumMod val="50000"/>
                  </a:schemeClr>
                </a:solidFill>
              </a:rPr>
              <a:t>Medicina</a:t>
            </a:r>
            <a:r>
              <a:rPr sz="1600" dirty="0">
                <a:solidFill>
                  <a:schemeClr val="accent1">
                    <a:lumMod val="50000"/>
                  </a:schemeClr>
                </a:solidFill>
              </a:rPr>
              <a:t> </a:t>
            </a:r>
            <a:r>
              <a:rPr sz="1600" dirty="0" err="1">
                <a:solidFill>
                  <a:schemeClr val="accent1">
                    <a:lumMod val="50000"/>
                  </a:schemeClr>
                </a:solidFill>
              </a:rPr>
              <a:t>Legale</a:t>
            </a:r>
            <a:r>
              <a:rPr sz="1600" dirty="0">
                <a:solidFill>
                  <a:schemeClr val="accent1">
                    <a:lumMod val="50000"/>
                  </a:schemeClr>
                </a:solidFill>
              </a:rPr>
              <a:t> per la </a:t>
            </a:r>
            <a:r>
              <a:rPr sz="1600" dirty="0" err="1">
                <a:solidFill>
                  <a:schemeClr val="accent1">
                    <a:lumMod val="50000"/>
                  </a:schemeClr>
                </a:solidFill>
              </a:rPr>
              <a:t>Pubblica</a:t>
            </a:r>
            <a:r>
              <a:rPr sz="1600" dirty="0">
                <a:solidFill>
                  <a:schemeClr val="accent1">
                    <a:lumMod val="50000"/>
                  </a:schemeClr>
                </a:solidFill>
              </a:rPr>
              <a:t> </a:t>
            </a:r>
            <a:r>
              <a:rPr sz="1600" dirty="0" err="1">
                <a:solidFill>
                  <a:schemeClr val="accent1">
                    <a:lumMod val="50000"/>
                  </a:schemeClr>
                </a:solidFill>
              </a:rPr>
              <a:t>Amministrazione</a:t>
            </a:r>
            <a:endParaRPr sz="1600" dirty="0">
              <a:solidFill>
                <a:schemeClr val="accent1">
                  <a:lumMod val="50000"/>
                </a:schemeClr>
              </a:solidFill>
            </a:endParaRPr>
          </a:p>
          <a:p>
            <a:pPr>
              <a:lnSpc>
                <a:spcPct val="80000"/>
              </a:lnSpc>
              <a:spcBef>
                <a:spcPts val="500"/>
              </a:spcBef>
              <a:defRPr sz="2200">
                <a:solidFill>
                  <a:srgbClr val="1F497D"/>
                </a:solidFill>
              </a:defRPr>
            </a:pPr>
            <a:r>
              <a:rPr sz="1800" dirty="0">
                <a:solidFill>
                  <a:schemeClr val="accent1">
                    <a:lumMod val="50000"/>
                  </a:schemeClr>
                </a:solidFill>
              </a:rPr>
              <a:t>II </a:t>
            </a:r>
            <a:r>
              <a:rPr sz="1800" dirty="0" err="1">
                <a:solidFill>
                  <a:schemeClr val="accent1">
                    <a:lumMod val="50000"/>
                  </a:schemeClr>
                </a:solidFill>
              </a:rPr>
              <a:t>Congresso</a:t>
            </a:r>
            <a:r>
              <a:rPr sz="1800" dirty="0">
                <a:solidFill>
                  <a:schemeClr val="accent1">
                    <a:lumMod val="50000"/>
                  </a:schemeClr>
                </a:solidFill>
              </a:rPr>
              <a:t> </a:t>
            </a:r>
            <a:r>
              <a:rPr sz="1800" dirty="0" err="1">
                <a:solidFill>
                  <a:schemeClr val="accent1">
                    <a:lumMod val="50000"/>
                  </a:schemeClr>
                </a:solidFill>
              </a:rPr>
              <a:t>Nazionale</a:t>
            </a:r>
            <a:r>
              <a:rPr sz="1800" dirty="0">
                <a:solidFill>
                  <a:schemeClr val="accent1">
                    <a:lumMod val="50000"/>
                  </a:schemeClr>
                </a:solidFill>
              </a:rPr>
              <a:t> </a:t>
            </a:r>
          </a:p>
        </p:txBody>
      </p:sp>
      <p:pic>
        <p:nvPicPr>
          <p:cNvPr id="115" name="Picture 2" descr="Picture 2"/>
          <p:cNvPicPr>
            <a:picLocks noChangeAspect="1"/>
          </p:cNvPicPr>
          <p:nvPr/>
        </p:nvPicPr>
        <p:blipFill>
          <a:blip r:embed="rId3"/>
          <a:stretch>
            <a:fillRect/>
          </a:stretch>
        </p:blipFill>
        <p:spPr>
          <a:xfrm>
            <a:off x="6841742" y="332656"/>
            <a:ext cx="1944217" cy="1224135"/>
          </a:xfrm>
          <a:prstGeom prst="rect">
            <a:avLst/>
          </a:prstGeom>
          <a:ln w="12700">
            <a:miter lim="400000"/>
          </a:ln>
        </p:spPr>
      </p:pic>
      <p:pic>
        <p:nvPicPr>
          <p:cNvPr id="116" name="Picture 3" descr="Picture 3"/>
          <p:cNvPicPr>
            <a:picLocks noChangeAspect="1"/>
          </p:cNvPicPr>
          <p:nvPr/>
        </p:nvPicPr>
        <p:blipFill>
          <a:blip r:embed="rId4"/>
          <a:stretch>
            <a:fillRect/>
          </a:stretch>
        </p:blipFill>
        <p:spPr>
          <a:xfrm>
            <a:off x="395536" y="332656"/>
            <a:ext cx="2247983" cy="1296145"/>
          </a:xfrm>
          <a:prstGeom prst="rect">
            <a:avLst/>
          </a:prstGeom>
          <a:ln w="12700">
            <a:miter lim="400000"/>
          </a:ln>
        </p:spPr>
      </p:pic>
      <p:sp>
        <p:nvSpPr>
          <p:cNvPr id="2" name="Segnaposto numero diapositiva 1"/>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73</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31080673"/>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33"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34"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35"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36"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137" name="Titolo 9"/>
          <p:cNvSpPr txBox="1">
            <a:spLocks noGrp="1"/>
          </p:cNvSpPr>
          <p:nvPr>
            <p:ph type="ctrTitle"/>
          </p:nvPr>
        </p:nvSpPr>
        <p:spPr>
          <a:xfrm>
            <a:off x="395535" y="1728789"/>
            <a:ext cx="8390421" cy="548087"/>
          </a:xfrm>
          <a:prstGeom prst="rect">
            <a:avLst/>
          </a:prstGeom>
          <a:solidFill>
            <a:schemeClr val="accent1"/>
          </a:solidFill>
          <a:ln w="25400">
            <a:solidFill>
              <a:srgbClr val="3A5E8A"/>
            </a:solidFill>
            <a:round/>
          </a:ln>
        </p:spPr>
        <p:txBody>
          <a:bodyPr>
            <a:normAutofit fontScale="90000"/>
          </a:bodyPr>
          <a:lstStyle>
            <a:lvl1pPr defTabSz="777240">
              <a:defRPr sz="1530">
                <a:solidFill>
                  <a:srgbClr val="FFFF00"/>
                </a:solidFill>
              </a:defRPr>
            </a:lvl1pPr>
          </a:lstStyle>
          <a:p>
            <a:r>
              <a:rPr dirty="0"/>
              <a:t>NORM</a:t>
            </a:r>
            <a:r>
              <a:rPr lang="it-IT" dirty="0"/>
              <a:t>E</a:t>
            </a:r>
            <a:r>
              <a:rPr dirty="0"/>
              <a:t> DI RIFERIMENTO PER LA VALUTAZIONE DELLA IDONEITA’ – INIDONEITA’ – ALTRE FORME INABILITA’DEI LAVORATORI DELLA P.A.</a:t>
            </a:r>
          </a:p>
        </p:txBody>
      </p:sp>
      <p:sp>
        <p:nvSpPr>
          <p:cNvPr id="138" name="Segnaposto contenuto 2"/>
          <p:cNvSpPr txBox="1"/>
          <p:nvPr/>
        </p:nvSpPr>
        <p:spPr>
          <a:xfrm>
            <a:off x="395537" y="2636917"/>
            <a:ext cx="8390422" cy="4004653"/>
          </a:xfrm>
          <a:prstGeom prst="rect">
            <a:avLst/>
          </a:prstGeom>
          <a:ln w="12700">
            <a:solidFill>
              <a:schemeClr val="accent1"/>
            </a:solidFill>
            <a:miter lim="400000"/>
          </a:ln>
          <a:extLst>
            <a:ext uri="{C572A759-6A51-4108-AA02-DFA0A04FC94B}">
              <ma14:wrappingTextBoxFlag xmlns="" xmlns:ma14="http://schemas.microsoft.com/office/mac/drawingml/2011/main" val="1"/>
            </a:ext>
          </a:extLst>
        </p:spPr>
        <p:txBody>
          <a:bodyPr lIns="45719" rIns="45719">
            <a:normAutofit lnSpcReduction="10000"/>
          </a:bodyPr>
          <a:lstStyle/>
          <a:p>
            <a:pPr marL="209169" marR="0" lvl="0" indent="-209169" algn="l" defTabSz="557784" rtl="0" eaLnBrk="1" fontAlgn="auto" latinLnBrk="0" hangingPunct="0">
              <a:lnSpc>
                <a:spcPct val="100000"/>
              </a:lnSpc>
              <a:spcBef>
                <a:spcPts val="300"/>
              </a:spcBef>
              <a:spcAft>
                <a:spcPts val="0"/>
              </a:spcAft>
              <a:buClrTx/>
              <a:buSzPct val="100000"/>
              <a:buFont typeface="Arial"/>
              <a:buChar char="•"/>
              <a:tabLst/>
              <a:defRPr sz="1464"/>
            </a:pPr>
            <a:r>
              <a:rPr kumimoji="0" lang="it-IT" sz="2000" b="0" i="0" u="none" strike="noStrike" kern="0" cap="none" spc="0" normalizeH="0" baseline="0" noProof="0" dirty="0">
                <a:ln>
                  <a:noFill/>
                </a:ln>
                <a:solidFill>
                  <a:srgbClr val="000000"/>
                </a:solidFill>
                <a:effectLst/>
                <a:uLnTx/>
                <a:uFillTx/>
                <a:latin typeface="Calibri"/>
                <a:cs typeface="Calibri"/>
                <a:sym typeface="Calibri"/>
              </a:rPr>
              <a:t>D.P.R. 461/01 (art. 1, 6, 9, 15  e 19) e modificazioni integrazioni  di cui al </a:t>
            </a:r>
            <a:r>
              <a:rPr kumimoji="0" lang="it-IT" sz="2000" b="0" i="0" u="none" strike="noStrike" kern="0" cap="none" spc="0" normalizeH="0" baseline="0" noProof="0" dirty="0" err="1">
                <a:ln>
                  <a:noFill/>
                </a:ln>
                <a:solidFill>
                  <a:srgbClr val="000000"/>
                </a:solidFill>
                <a:effectLst/>
                <a:uLnTx/>
                <a:uFillTx/>
                <a:latin typeface="Calibri"/>
                <a:cs typeface="Calibri"/>
                <a:sym typeface="Calibri"/>
              </a:rPr>
              <a:t>D.Lgs</a:t>
            </a:r>
            <a:r>
              <a:rPr kumimoji="0" lang="it-IT" sz="2000" b="0" i="0" u="none" strike="noStrike" kern="0" cap="none" spc="0" normalizeH="0" baseline="0" noProof="0" dirty="0">
                <a:ln>
                  <a:noFill/>
                </a:ln>
                <a:solidFill>
                  <a:srgbClr val="000000"/>
                </a:solidFill>
                <a:effectLst/>
                <a:uLnTx/>
                <a:uFillTx/>
                <a:latin typeface="Calibri"/>
                <a:cs typeface="Calibri"/>
                <a:sym typeface="Calibri"/>
              </a:rPr>
              <a:t> 66/2010;</a:t>
            </a:r>
          </a:p>
          <a:p>
            <a:pPr marL="209169" marR="0" lvl="0" indent="-209169" algn="l" defTabSz="557784" rtl="0" eaLnBrk="1" fontAlgn="auto" latinLnBrk="0" hangingPunct="0">
              <a:lnSpc>
                <a:spcPct val="100000"/>
              </a:lnSpc>
              <a:spcBef>
                <a:spcPts val="300"/>
              </a:spcBef>
              <a:spcAft>
                <a:spcPts val="0"/>
              </a:spcAft>
              <a:buClrTx/>
              <a:buSzPct val="100000"/>
              <a:buFont typeface="Arial"/>
              <a:buChar char="•"/>
              <a:tabLst/>
              <a:defRPr sz="1464"/>
            </a:pPr>
            <a:r>
              <a:rPr kumimoji="0" lang="it-IT" sz="2000" b="0" i="0" u="none" strike="noStrike" kern="0" cap="none" spc="0" normalizeH="0" baseline="0" noProof="0" dirty="0">
                <a:ln>
                  <a:noFill/>
                </a:ln>
                <a:solidFill>
                  <a:srgbClr val="000000"/>
                </a:solidFill>
                <a:effectLst/>
                <a:uLnTx/>
                <a:uFillTx/>
                <a:latin typeface="Calibri"/>
                <a:cs typeface="Calibri"/>
                <a:sym typeface="Calibri"/>
              </a:rPr>
              <a:t>L. 274/91 art. 13 (proficuo lavoro) </a:t>
            </a:r>
          </a:p>
          <a:p>
            <a:pPr marL="209169" marR="0" lvl="0" indent="-209169" algn="l" defTabSz="557784" rtl="0" eaLnBrk="1" fontAlgn="auto" latinLnBrk="0" hangingPunct="0">
              <a:lnSpc>
                <a:spcPct val="100000"/>
              </a:lnSpc>
              <a:spcBef>
                <a:spcPts val="300"/>
              </a:spcBef>
              <a:spcAft>
                <a:spcPts val="0"/>
              </a:spcAft>
              <a:buClrTx/>
              <a:buSzPct val="100000"/>
              <a:buFont typeface="Arial"/>
              <a:buChar char="•"/>
              <a:tabLst/>
              <a:defRPr sz="1464"/>
            </a:pPr>
            <a:r>
              <a:rPr kumimoji="0" sz="2000" b="0" i="0" u="none" strike="noStrike" kern="0" cap="none" spc="0" normalizeH="0" baseline="0" noProof="0" dirty="0">
                <a:ln>
                  <a:noFill/>
                </a:ln>
                <a:solidFill>
                  <a:srgbClr val="000000"/>
                </a:solidFill>
                <a:effectLst/>
                <a:uLnTx/>
                <a:uFillTx/>
                <a:latin typeface="Calibri"/>
                <a:cs typeface="Calibri"/>
                <a:sym typeface="Calibri"/>
              </a:rPr>
              <a:t>D.LGS 165/01 art 55 </a:t>
            </a:r>
            <a:r>
              <a:rPr kumimoji="0" sz="2000" b="0" i="0" u="none" strike="noStrike" kern="0" cap="none" spc="0" normalizeH="0" baseline="0" noProof="0" dirty="0" err="1">
                <a:ln>
                  <a:noFill/>
                </a:ln>
                <a:solidFill>
                  <a:srgbClr val="000000"/>
                </a:solidFill>
                <a:effectLst/>
                <a:uLnTx/>
                <a:uFillTx/>
                <a:latin typeface="Calibri"/>
                <a:cs typeface="Calibri"/>
                <a:sym typeface="Calibri"/>
              </a:rPr>
              <a:t>octies</a:t>
            </a:r>
            <a:r>
              <a:rPr kumimoji="0" sz="2000" b="0" i="0" u="none" strike="noStrike" kern="0" cap="none" spc="0" normalizeH="0" baseline="0" noProof="0" dirty="0">
                <a:ln>
                  <a:noFill/>
                </a:ln>
                <a:solidFill>
                  <a:srgbClr val="000000"/>
                </a:solidFill>
                <a:effectLst/>
                <a:uLnTx/>
                <a:uFillTx/>
                <a:latin typeface="Calibri"/>
                <a:cs typeface="Calibri"/>
                <a:sym typeface="Calibri"/>
              </a:rPr>
              <a:t> (</a:t>
            </a:r>
            <a:r>
              <a:rPr kumimoji="0" sz="2000" b="0" i="0" u="none" strike="noStrike" kern="0" cap="none" spc="0" normalizeH="0" baseline="0" noProof="0" dirty="0" err="1">
                <a:ln>
                  <a:noFill/>
                </a:ln>
                <a:solidFill>
                  <a:srgbClr val="000000"/>
                </a:solidFill>
                <a:effectLst/>
                <a:uLnTx/>
                <a:uFillTx/>
                <a:latin typeface="Calibri"/>
                <a:cs typeface="Calibri"/>
                <a:sym typeface="Calibri"/>
              </a:rPr>
              <a:t>Decreto</a:t>
            </a:r>
            <a:r>
              <a:rPr kumimoji="0" sz="2000" b="0" i="0" u="none" strike="noStrike" kern="0" cap="none" spc="0" normalizeH="0" baseline="0" noProof="0" dirty="0">
                <a:ln>
                  <a:noFill/>
                </a:ln>
                <a:solidFill>
                  <a:srgbClr val="000000"/>
                </a:solidFill>
                <a:effectLst/>
                <a:uLnTx/>
                <a:uFillTx/>
                <a:latin typeface="Calibri"/>
                <a:cs typeface="Calibri"/>
                <a:sym typeface="Calibri"/>
              </a:rPr>
              <a:t> </a:t>
            </a:r>
            <a:r>
              <a:rPr kumimoji="0" sz="2000" b="0" i="0" u="none" strike="noStrike" kern="0" cap="none" spc="0" normalizeH="0" baseline="0" noProof="0" dirty="0" err="1">
                <a:ln>
                  <a:noFill/>
                </a:ln>
                <a:solidFill>
                  <a:srgbClr val="000000"/>
                </a:solidFill>
                <a:effectLst/>
                <a:uLnTx/>
                <a:uFillTx/>
                <a:latin typeface="Calibri"/>
                <a:cs typeface="Calibri"/>
                <a:sym typeface="Calibri"/>
              </a:rPr>
              <a:t>legislativo</a:t>
            </a:r>
            <a:r>
              <a:rPr kumimoji="0" sz="2000" b="0" i="0" u="none" strike="noStrike" kern="0" cap="none" spc="0" normalizeH="0" baseline="0" noProof="0" dirty="0">
                <a:ln>
                  <a:noFill/>
                </a:ln>
                <a:solidFill>
                  <a:srgbClr val="000000"/>
                </a:solidFill>
                <a:effectLst/>
                <a:uLnTx/>
                <a:uFillTx/>
                <a:latin typeface="Calibri"/>
                <a:cs typeface="Calibri"/>
                <a:sym typeface="Calibri"/>
              </a:rPr>
              <a:t>, 27/10/2009 n° 150 - </a:t>
            </a:r>
            <a:r>
              <a:rPr kumimoji="0" sz="2000" b="0" i="0" u="none" strike="noStrike" kern="0" cap="none" spc="0" normalizeH="0" baseline="0" noProof="0" dirty="0" err="1">
                <a:ln>
                  <a:noFill/>
                </a:ln>
                <a:solidFill>
                  <a:srgbClr val="000000"/>
                </a:solidFill>
                <a:effectLst/>
                <a:uLnTx/>
                <a:uFillTx/>
                <a:latin typeface="Calibri"/>
                <a:cs typeface="Calibri"/>
                <a:sym typeface="Calibri"/>
              </a:rPr>
              <a:t>riforma</a:t>
            </a:r>
            <a:r>
              <a:rPr kumimoji="0" sz="2000" b="0" i="0" u="none" strike="noStrike" kern="0" cap="none" spc="0" normalizeH="0" baseline="0" noProof="0" dirty="0">
                <a:ln>
                  <a:noFill/>
                </a:ln>
                <a:solidFill>
                  <a:srgbClr val="000000"/>
                </a:solidFill>
                <a:effectLst/>
                <a:uLnTx/>
                <a:uFillTx/>
                <a:latin typeface="Calibri"/>
                <a:cs typeface="Calibri"/>
                <a:sym typeface="Calibri"/>
              </a:rPr>
              <a:t> PA </a:t>
            </a:r>
            <a:r>
              <a:rPr kumimoji="0" sz="2000" b="0" i="0" u="none" strike="noStrike" kern="0" cap="none" spc="0" normalizeH="0" baseline="0" noProof="0" dirty="0" err="1">
                <a:ln>
                  <a:noFill/>
                </a:ln>
                <a:solidFill>
                  <a:srgbClr val="000000"/>
                </a:solidFill>
                <a:effectLst/>
                <a:uLnTx/>
                <a:uFillTx/>
                <a:latin typeface="Calibri"/>
                <a:cs typeface="Calibri"/>
                <a:sym typeface="Calibri"/>
              </a:rPr>
              <a:t>Ministro</a:t>
            </a:r>
            <a:r>
              <a:rPr kumimoji="0" sz="2000" b="0" i="0" u="none" strike="noStrike" kern="0" cap="none" spc="0" normalizeH="0" baseline="0" noProof="0" dirty="0">
                <a:ln>
                  <a:noFill/>
                </a:ln>
                <a:solidFill>
                  <a:srgbClr val="000000"/>
                </a:solidFill>
                <a:effectLst/>
                <a:uLnTx/>
                <a:uFillTx/>
                <a:latin typeface="Calibri"/>
                <a:cs typeface="Calibri"/>
                <a:sym typeface="Calibri"/>
              </a:rPr>
              <a:t> </a:t>
            </a:r>
            <a:r>
              <a:rPr kumimoji="0" sz="2000" b="0" i="0" u="none" strike="noStrike" kern="0" cap="none" spc="0" normalizeH="0" baseline="0" noProof="0" dirty="0" err="1">
                <a:ln>
                  <a:noFill/>
                </a:ln>
                <a:solidFill>
                  <a:srgbClr val="000000"/>
                </a:solidFill>
                <a:effectLst/>
                <a:uLnTx/>
                <a:uFillTx/>
                <a:latin typeface="Calibri"/>
                <a:cs typeface="Calibri"/>
                <a:sym typeface="Calibri"/>
              </a:rPr>
              <a:t>Brunetta</a:t>
            </a:r>
            <a:r>
              <a:rPr kumimoji="0" sz="2000" b="0" i="0" u="none" strike="noStrike" kern="0" cap="none" spc="0" normalizeH="0" baseline="0" noProof="0" dirty="0">
                <a:ln>
                  <a:noFill/>
                </a:ln>
                <a:solidFill>
                  <a:srgbClr val="000000"/>
                </a:solidFill>
                <a:effectLst/>
                <a:uLnTx/>
                <a:uFillTx/>
                <a:latin typeface="Calibri"/>
                <a:cs typeface="Calibri"/>
                <a:sym typeface="Calibri"/>
              </a:rPr>
              <a:t>)</a:t>
            </a:r>
            <a:endParaRPr kumimoji="0" lang="it-IT" sz="2000" b="0" i="0" u="none" strike="noStrike" kern="0" cap="none" spc="0" normalizeH="0" baseline="0" noProof="0" dirty="0">
              <a:ln>
                <a:noFill/>
              </a:ln>
              <a:solidFill>
                <a:srgbClr val="000000"/>
              </a:solidFill>
              <a:effectLst/>
              <a:uLnTx/>
              <a:uFillTx/>
              <a:latin typeface="Calibri"/>
              <a:cs typeface="Calibri"/>
              <a:sym typeface="Calibri"/>
            </a:endParaRPr>
          </a:p>
          <a:p>
            <a:pPr marL="209169" marR="0" lvl="0" indent="-209169" algn="l" defTabSz="557784" rtl="0" eaLnBrk="1" fontAlgn="auto" latinLnBrk="0" hangingPunct="0">
              <a:lnSpc>
                <a:spcPct val="100000"/>
              </a:lnSpc>
              <a:spcBef>
                <a:spcPts val="300"/>
              </a:spcBef>
              <a:spcAft>
                <a:spcPts val="0"/>
              </a:spcAft>
              <a:buClrTx/>
              <a:buSzPct val="100000"/>
              <a:buFont typeface="Arial"/>
              <a:buChar char="•"/>
              <a:tabLst/>
              <a:defRPr sz="1464"/>
            </a:pPr>
            <a:r>
              <a:rPr kumimoji="0" lang="it-IT" sz="2000" b="0" i="0" u="none" strike="noStrike" kern="0" cap="none" spc="0" normalizeH="0" baseline="0" noProof="0" dirty="0">
                <a:ln>
                  <a:noFill/>
                </a:ln>
                <a:solidFill>
                  <a:srgbClr val="000000"/>
                </a:solidFill>
                <a:effectLst/>
                <a:uLnTx/>
                <a:uFillTx/>
                <a:latin typeface="Calibri"/>
                <a:cs typeface="Calibri"/>
                <a:sym typeface="Calibri"/>
              </a:rPr>
              <a:t>DPR 171/2011;</a:t>
            </a:r>
            <a:endParaRPr kumimoji="0" sz="2000" b="0" i="0" u="none" strike="noStrike" kern="0" cap="none" spc="0" normalizeH="0" baseline="0" noProof="0" dirty="0">
              <a:ln>
                <a:noFill/>
              </a:ln>
              <a:solidFill>
                <a:srgbClr val="888888"/>
              </a:solidFill>
              <a:effectLst/>
              <a:uLnTx/>
              <a:uFillTx/>
              <a:latin typeface="Calibri"/>
              <a:cs typeface="Calibri"/>
              <a:sym typeface="Calibri"/>
            </a:endParaRPr>
          </a:p>
          <a:p>
            <a:pPr marL="209169" marR="0" lvl="0" indent="-209169" algn="l" defTabSz="557784" rtl="0" eaLnBrk="1" fontAlgn="auto" latinLnBrk="0" hangingPunct="0">
              <a:lnSpc>
                <a:spcPct val="100000"/>
              </a:lnSpc>
              <a:spcBef>
                <a:spcPts val="300"/>
              </a:spcBef>
              <a:spcAft>
                <a:spcPts val="0"/>
              </a:spcAft>
              <a:buClrTx/>
              <a:buSzPct val="100000"/>
              <a:buFont typeface="Arial"/>
              <a:buChar char="•"/>
              <a:tabLst/>
              <a:defRPr sz="1464"/>
            </a:pPr>
            <a:r>
              <a:rPr kumimoji="0" sz="2000" b="0" i="0" u="none" strike="noStrike" kern="0" cap="none" spc="0" normalizeH="0" baseline="0" noProof="0" dirty="0">
                <a:ln>
                  <a:noFill/>
                </a:ln>
                <a:solidFill>
                  <a:srgbClr val="000000"/>
                </a:solidFill>
                <a:effectLst/>
                <a:uLnTx/>
                <a:uFillTx/>
                <a:latin typeface="Calibri"/>
                <a:cs typeface="Calibri"/>
                <a:sym typeface="Calibri"/>
              </a:rPr>
              <a:t>DM 12/02/2004;</a:t>
            </a:r>
            <a:endParaRPr kumimoji="0" lang="it-IT" sz="2000" b="0" i="0" u="none" strike="noStrike" kern="0" cap="none" spc="0" normalizeH="0" baseline="0" noProof="0" dirty="0">
              <a:ln>
                <a:noFill/>
              </a:ln>
              <a:solidFill>
                <a:srgbClr val="000000"/>
              </a:solidFill>
              <a:effectLst/>
              <a:uLnTx/>
              <a:uFillTx/>
              <a:latin typeface="Calibri"/>
              <a:cs typeface="Calibri"/>
              <a:sym typeface="Calibri"/>
            </a:endParaRPr>
          </a:p>
          <a:p>
            <a:pPr marL="209169" marR="0" lvl="0" indent="-209169" algn="l" defTabSz="550863" rtl="0" eaLnBrk="1" fontAlgn="auto" latinLnBrk="0" hangingPunct="0">
              <a:lnSpc>
                <a:spcPct val="100000"/>
              </a:lnSpc>
              <a:spcBef>
                <a:spcPts val="300"/>
              </a:spcBef>
              <a:spcAft>
                <a:spcPts val="0"/>
              </a:spcAft>
              <a:buClrTx/>
              <a:buSzPct val="100000"/>
              <a:buFont typeface="Arial"/>
              <a:buChar char="•"/>
              <a:tabLst/>
              <a:defRPr sz="1464"/>
            </a:pPr>
            <a:r>
              <a:rPr kumimoji="0" lang="it-IT" sz="2000" b="0" i="0" u="none" strike="noStrike" kern="0" cap="none" spc="0" normalizeH="0" baseline="0" noProof="0" dirty="0">
                <a:ln>
                  <a:noFill/>
                </a:ln>
                <a:solidFill>
                  <a:srgbClr val="000000"/>
                </a:solidFill>
                <a:effectLst/>
                <a:uLnTx/>
                <a:uFillTx/>
                <a:latin typeface="Calibri"/>
                <a:cs typeface="Calibri"/>
                <a:sym typeface="Calibri"/>
              </a:rPr>
              <a:t>Circolati MEF n. 978 del 12/07/2017; n. 972 del 18/11/2015; n. 981 del 19/06/2018</a:t>
            </a: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557784" rtl="0" eaLnBrk="1" fontAlgn="auto" latinLnBrk="0" hangingPunct="0">
              <a:lnSpc>
                <a:spcPct val="100000"/>
              </a:lnSpc>
              <a:spcBef>
                <a:spcPts val="300"/>
              </a:spcBef>
              <a:spcAft>
                <a:spcPts val="0"/>
              </a:spcAft>
              <a:buClrTx/>
              <a:buSzTx/>
              <a:buFontTx/>
              <a:buNone/>
              <a:tabLst/>
              <a:defRPr sz="1464"/>
            </a:pPr>
            <a:endParaRPr kumimoji="0" sz="2000"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just" defTabSz="557784" rtl="0" eaLnBrk="1" fontAlgn="auto" latinLnBrk="0" hangingPunct="0">
              <a:lnSpc>
                <a:spcPct val="90000"/>
              </a:lnSpc>
              <a:spcBef>
                <a:spcPts val="300"/>
              </a:spcBef>
              <a:spcAft>
                <a:spcPts val="0"/>
              </a:spcAft>
              <a:buClr>
                <a:srgbClr val="FFFF00"/>
              </a:buClr>
              <a:buSzPct val="120000"/>
              <a:buFontTx/>
              <a:buChar char="▪"/>
              <a:tabLst/>
              <a:defRPr sz="1464"/>
            </a:pPr>
            <a:r>
              <a:rPr kumimoji="0" sz="2000" b="0" i="0" u="none" strike="noStrike" kern="0" cap="none" spc="0" normalizeH="0" baseline="0" noProof="0" dirty="0">
                <a:ln>
                  <a:noFill/>
                </a:ln>
                <a:solidFill>
                  <a:srgbClr val="000000"/>
                </a:solidFill>
                <a:effectLst/>
                <a:uLnTx/>
                <a:uFillTx/>
                <a:latin typeface="Calibri"/>
                <a:cs typeface="Calibri"/>
                <a:sym typeface="Calibri"/>
              </a:rPr>
              <a:t>art.2 comma 12 L.335/95  (INABILITA’ ASSOLUTA E PERMANENTE A QUALSIASI ATTIVITA’ LAVORATIVA)</a:t>
            </a:r>
            <a:endParaRPr kumimoji="0" sz="2000"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just" defTabSz="557784" rtl="0" eaLnBrk="1" fontAlgn="auto" latinLnBrk="0" hangingPunct="0">
              <a:lnSpc>
                <a:spcPct val="90000"/>
              </a:lnSpc>
              <a:spcBef>
                <a:spcPts val="300"/>
              </a:spcBef>
              <a:spcAft>
                <a:spcPts val="0"/>
              </a:spcAft>
              <a:buClr>
                <a:srgbClr val="FFFF00"/>
              </a:buClr>
              <a:buSzPct val="120000"/>
              <a:buFontTx/>
              <a:buChar char="▪"/>
              <a:tabLst/>
              <a:defRPr sz="1464"/>
            </a:pPr>
            <a:r>
              <a:rPr kumimoji="0" sz="2000" b="0" i="0" u="none" strike="noStrike" kern="0" cap="none" spc="0" normalizeH="0" baseline="0" noProof="0" dirty="0">
                <a:ln>
                  <a:noFill/>
                </a:ln>
                <a:solidFill>
                  <a:srgbClr val="000000"/>
                </a:solidFill>
                <a:effectLst/>
                <a:uLnTx/>
                <a:uFillTx/>
                <a:latin typeface="Calibri"/>
                <a:cs typeface="Calibri"/>
                <a:sym typeface="Calibri"/>
              </a:rPr>
              <a:t>art. 64  D.P.R. 1092/73 (TESTO UNICO PENSIONI)</a:t>
            </a:r>
            <a:endParaRPr kumimoji="0" sz="2000" b="0"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just" defTabSz="557784" rtl="0" eaLnBrk="1" fontAlgn="auto" latinLnBrk="0" hangingPunct="0">
              <a:lnSpc>
                <a:spcPct val="80000"/>
              </a:lnSpc>
              <a:spcBef>
                <a:spcPts val="400"/>
              </a:spcBef>
              <a:spcAft>
                <a:spcPts val="0"/>
              </a:spcAft>
              <a:buClr>
                <a:srgbClr val="FFFF00"/>
              </a:buClr>
              <a:buSzPct val="100000"/>
              <a:buFontTx/>
              <a:buNone/>
              <a:tabLst/>
              <a:defRPr sz="1952" b="1">
                <a:solidFill>
                  <a:srgbClr val="888888"/>
                </a:solidFill>
              </a:defRPr>
            </a:pPr>
            <a:endParaRPr kumimoji="0" sz="1952" b="1" i="0" u="none" strike="noStrike" kern="0" cap="none" spc="0" normalizeH="0" baseline="0" noProof="0" dirty="0">
              <a:ln>
                <a:noFill/>
              </a:ln>
              <a:solidFill>
                <a:srgbClr val="888888"/>
              </a:solidFill>
              <a:effectLst/>
              <a:uLnTx/>
              <a:uFillTx/>
              <a:latin typeface="Calibri"/>
              <a:cs typeface="Calibri"/>
              <a:sym typeface="Calibri"/>
            </a:endParaRPr>
          </a:p>
          <a:p>
            <a:pPr marL="0" marR="0" lvl="0" indent="0" algn="ctr" defTabSz="557784" rtl="0" eaLnBrk="1" fontAlgn="auto" latinLnBrk="0" hangingPunct="0">
              <a:lnSpc>
                <a:spcPct val="100000"/>
              </a:lnSpc>
              <a:spcBef>
                <a:spcPts val="400"/>
              </a:spcBef>
              <a:spcAft>
                <a:spcPts val="0"/>
              </a:spcAft>
              <a:buClrTx/>
              <a:buSzTx/>
              <a:buFontTx/>
              <a:buNone/>
              <a:tabLst/>
              <a:defRPr sz="1952">
                <a:solidFill>
                  <a:srgbClr val="888888"/>
                </a:solidFill>
              </a:defRPr>
            </a:pPr>
            <a:endParaRPr kumimoji="0" sz="1952"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6A2B7B56-2F0F-479E-9C0F-7926C9DC2882}"/>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74</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235932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2000"/>
                                  </p:stCondLst>
                                  <p:iterate>
                                    <p:tmAbs val="0"/>
                                  </p:iterate>
                                  <p:childTnLst>
                                    <p:set>
                                      <p:cBhvr>
                                        <p:cTn id="6" fill="hold"/>
                                        <p:tgtEl>
                                          <p:spTgt spid="138">
                                            <p:bg/>
                                          </p:spTgt>
                                        </p:tgtEl>
                                        <p:attrNameLst>
                                          <p:attrName>style.visibility</p:attrName>
                                        </p:attrNameLst>
                                      </p:cBhvr>
                                      <p:to>
                                        <p:strVal val="visible"/>
                                      </p:to>
                                    </p:set>
                                    <p:animEffect transition="in" filter="dissolve">
                                      <p:cBhvr>
                                        <p:cTn id="7" dur="500"/>
                                        <p:tgtEl>
                                          <p:spTgt spid="138">
                                            <p:bg/>
                                          </p:spTgt>
                                        </p:tgtEl>
                                      </p:cBhvr>
                                    </p:animEffect>
                                  </p:childTnLst>
                                </p:cTn>
                              </p:par>
                              <p:par>
                                <p:cTn id="8" presetID="9" presetClass="entr" presetSubtype="0" fill="hold" grpId="0" nodeType="withEffect">
                                  <p:stCondLst>
                                    <p:cond delay="2000"/>
                                  </p:stCondLst>
                                  <p:iterate>
                                    <p:tmAbs val="0"/>
                                  </p:iterate>
                                  <p:childTnLst>
                                    <p:set>
                                      <p:cBhvr>
                                        <p:cTn id="9" fill="hold"/>
                                        <p:tgtEl>
                                          <p:spTgt spid="138">
                                            <p:txEl>
                                              <p:pRg st="0" end="0"/>
                                            </p:txEl>
                                          </p:spTgt>
                                        </p:tgtEl>
                                        <p:attrNameLst>
                                          <p:attrName>style.visibility</p:attrName>
                                        </p:attrNameLst>
                                      </p:cBhvr>
                                      <p:to>
                                        <p:strVal val="visible"/>
                                      </p:to>
                                    </p:set>
                                    <p:animEffect transition="in" filter="dissolve">
                                      <p:cBhvr>
                                        <p:cTn id="10" dur="500"/>
                                        <p:tgtEl>
                                          <p:spTgt spid="138">
                                            <p:txEl>
                                              <p:pRg st="0" end="0"/>
                                            </p:txEl>
                                          </p:spTgt>
                                        </p:tgtEl>
                                      </p:cBhvr>
                                    </p:animEffect>
                                  </p:childTnLst>
                                </p:cTn>
                              </p:par>
                            </p:childTnLst>
                          </p:cTn>
                        </p:par>
                        <p:par>
                          <p:cTn id="11" fill="hold">
                            <p:stCondLst>
                              <p:cond delay="2500"/>
                            </p:stCondLst>
                            <p:childTnLst>
                              <p:par>
                                <p:cTn id="12" presetID="9" presetClass="entr" presetSubtype="0" fill="hold" grpId="0" nodeType="afterEffect">
                                  <p:stCondLst>
                                    <p:cond delay="2000"/>
                                  </p:stCondLst>
                                  <p:iterate>
                                    <p:tmAbs val="0"/>
                                  </p:iterate>
                                  <p:childTnLst>
                                    <p:set>
                                      <p:cBhvr>
                                        <p:cTn id="13" fill="hold"/>
                                        <p:tgtEl>
                                          <p:spTgt spid="138">
                                            <p:txEl>
                                              <p:pRg st="1" end="1"/>
                                            </p:txEl>
                                          </p:spTgt>
                                        </p:tgtEl>
                                        <p:attrNameLst>
                                          <p:attrName>style.visibility</p:attrName>
                                        </p:attrNameLst>
                                      </p:cBhvr>
                                      <p:to>
                                        <p:strVal val="visible"/>
                                      </p:to>
                                    </p:set>
                                    <p:animEffect transition="in" filter="dissolve">
                                      <p:cBhvr>
                                        <p:cTn id="14" dur="500"/>
                                        <p:tgtEl>
                                          <p:spTgt spid="138">
                                            <p:txEl>
                                              <p:pRg st="1" end="1"/>
                                            </p:txEl>
                                          </p:spTgt>
                                        </p:tgtEl>
                                      </p:cBhvr>
                                    </p:animEffect>
                                  </p:childTnLst>
                                </p:cTn>
                              </p:par>
                            </p:childTnLst>
                          </p:cTn>
                        </p:par>
                        <p:par>
                          <p:cTn id="15" fill="hold">
                            <p:stCondLst>
                              <p:cond delay="5000"/>
                            </p:stCondLst>
                            <p:childTnLst>
                              <p:par>
                                <p:cTn id="16" presetID="9" presetClass="entr" presetSubtype="0" fill="hold" grpId="0" nodeType="afterEffect">
                                  <p:stCondLst>
                                    <p:cond delay="2000"/>
                                  </p:stCondLst>
                                  <p:iterate>
                                    <p:tmAbs val="0"/>
                                  </p:iterate>
                                  <p:childTnLst>
                                    <p:set>
                                      <p:cBhvr>
                                        <p:cTn id="17" fill="hold"/>
                                        <p:tgtEl>
                                          <p:spTgt spid="138">
                                            <p:txEl>
                                              <p:pRg st="2" end="2"/>
                                            </p:txEl>
                                          </p:spTgt>
                                        </p:tgtEl>
                                        <p:attrNameLst>
                                          <p:attrName>style.visibility</p:attrName>
                                        </p:attrNameLst>
                                      </p:cBhvr>
                                      <p:to>
                                        <p:strVal val="visible"/>
                                      </p:to>
                                    </p:set>
                                    <p:animEffect transition="in" filter="dissolve">
                                      <p:cBhvr>
                                        <p:cTn id="18" dur="500"/>
                                        <p:tgtEl>
                                          <p:spTgt spid="138">
                                            <p:txEl>
                                              <p:pRg st="2" end="2"/>
                                            </p:txEl>
                                          </p:spTgt>
                                        </p:tgtEl>
                                      </p:cBhvr>
                                    </p:animEffect>
                                  </p:childTnLst>
                                </p:cTn>
                              </p:par>
                            </p:childTnLst>
                          </p:cTn>
                        </p:par>
                        <p:par>
                          <p:cTn id="19" fill="hold">
                            <p:stCondLst>
                              <p:cond delay="7500"/>
                            </p:stCondLst>
                            <p:childTnLst>
                              <p:par>
                                <p:cTn id="20" presetID="9" presetClass="entr" presetSubtype="0" fill="hold" grpId="0" nodeType="afterEffect">
                                  <p:stCondLst>
                                    <p:cond delay="2000"/>
                                  </p:stCondLst>
                                  <p:iterate>
                                    <p:tmAbs val="0"/>
                                  </p:iterate>
                                  <p:childTnLst>
                                    <p:set>
                                      <p:cBhvr>
                                        <p:cTn id="21" fill="hold"/>
                                        <p:tgtEl>
                                          <p:spTgt spid="138">
                                            <p:txEl>
                                              <p:pRg st="3" end="3"/>
                                            </p:txEl>
                                          </p:spTgt>
                                        </p:tgtEl>
                                        <p:attrNameLst>
                                          <p:attrName>style.visibility</p:attrName>
                                        </p:attrNameLst>
                                      </p:cBhvr>
                                      <p:to>
                                        <p:strVal val="visible"/>
                                      </p:to>
                                    </p:set>
                                    <p:animEffect transition="in" filter="dissolve">
                                      <p:cBhvr>
                                        <p:cTn id="22" dur="500"/>
                                        <p:tgtEl>
                                          <p:spTgt spid="138">
                                            <p:txEl>
                                              <p:pRg st="3" end="3"/>
                                            </p:txEl>
                                          </p:spTgt>
                                        </p:tgtEl>
                                      </p:cBhvr>
                                    </p:animEffect>
                                  </p:childTnLst>
                                </p:cTn>
                              </p:par>
                            </p:childTnLst>
                          </p:cTn>
                        </p:par>
                        <p:par>
                          <p:cTn id="23" fill="hold">
                            <p:stCondLst>
                              <p:cond delay="10000"/>
                            </p:stCondLst>
                            <p:childTnLst>
                              <p:par>
                                <p:cTn id="24" presetID="9" presetClass="entr" fill="hold" grpId="0" nodeType="afterEffect">
                                  <p:stCondLst>
                                    <p:cond delay="2000"/>
                                  </p:stCondLst>
                                  <p:iterate>
                                    <p:tmAbs val="0"/>
                                  </p:iterate>
                                  <p:childTnLst>
                                    <p:set>
                                      <p:cBhvr>
                                        <p:cTn id="25" fill="hold"/>
                                        <p:tgtEl>
                                          <p:spTgt spid="138">
                                            <p:txEl>
                                              <p:pRg st="4" end="4"/>
                                            </p:txEl>
                                          </p:spTgt>
                                        </p:tgtEl>
                                        <p:attrNameLst>
                                          <p:attrName>style.visibility</p:attrName>
                                        </p:attrNameLst>
                                      </p:cBhvr>
                                      <p:to>
                                        <p:strVal val="visible"/>
                                      </p:to>
                                    </p:set>
                                    <p:animEffect transition="in" filter="dissolve">
                                      <p:cBhvr>
                                        <p:cTn id="26" dur="500"/>
                                        <p:tgtEl>
                                          <p:spTgt spid="138">
                                            <p:txEl>
                                              <p:pRg st="4" end="4"/>
                                            </p:txEl>
                                          </p:spTgt>
                                        </p:tgtEl>
                                      </p:cBhvr>
                                    </p:animEffect>
                                  </p:childTnLst>
                                </p:cTn>
                              </p:par>
                            </p:childTnLst>
                          </p:cTn>
                        </p:par>
                        <p:par>
                          <p:cTn id="27" fill="hold">
                            <p:stCondLst>
                              <p:cond delay="12500"/>
                            </p:stCondLst>
                            <p:childTnLst>
                              <p:par>
                                <p:cTn id="28" presetID="9" presetClass="entr" fill="hold" grpId="0" nodeType="afterEffect">
                                  <p:stCondLst>
                                    <p:cond delay="2000"/>
                                  </p:stCondLst>
                                  <p:iterate>
                                    <p:tmAbs val="0"/>
                                  </p:iterate>
                                  <p:childTnLst>
                                    <p:set>
                                      <p:cBhvr>
                                        <p:cTn id="29" fill="hold"/>
                                        <p:tgtEl>
                                          <p:spTgt spid="138">
                                            <p:txEl>
                                              <p:pRg st="5" end="5"/>
                                            </p:txEl>
                                          </p:spTgt>
                                        </p:tgtEl>
                                        <p:attrNameLst>
                                          <p:attrName>style.visibility</p:attrName>
                                        </p:attrNameLst>
                                      </p:cBhvr>
                                      <p:to>
                                        <p:strVal val="visible"/>
                                      </p:to>
                                    </p:set>
                                    <p:animEffect transition="in" filter="dissolve">
                                      <p:cBhvr>
                                        <p:cTn id="30" dur="500"/>
                                        <p:tgtEl>
                                          <p:spTgt spid="138">
                                            <p:txEl>
                                              <p:pRg st="5" end="5"/>
                                            </p:txEl>
                                          </p:spTgt>
                                        </p:tgtEl>
                                      </p:cBhvr>
                                    </p:animEffect>
                                  </p:childTnLst>
                                </p:cTn>
                              </p:par>
                            </p:childTnLst>
                          </p:cTn>
                        </p:par>
                        <p:par>
                          <p:cTn id="31" fill="hold">
                            <p:stCondLst>
                              <p:cond delay="15000"/>
                            </p:stCondLst>
                            <p:childTnLst>
                              <p:par>
                                <p:cTn id="32" presetID="9" presetClass="entr" fill="hold" grpId="0" nodeType="afterEffect">
                                  <p:stCondLst>
                                    <p:cond delay="2000"/>
                                  </p:stCondLst>
                                  <p:iterate>
                                    <p:tmAbs val="0"/>
                                  </p:iterate>
                                  <p:childTnLst>
                                    <p:set>
                                      <p:cBhvr>
                                        <p:cTn id="33" fill="hold"/>
                                        <p:tgtEl>
                                          <p:spTgt spid="138">
                                            <p:txEl>
                                              <p:pRg st="7" end="7"/>
                                            </p:txEl>
                                          </p:spTgt>
                                        </p:tgtEl>
                                        <p:attrNameLst>
                                          <p:attrName>style.visibility</p:attrName>
                                        </p:attrNameLst>
                                      </p:cBhvr>
                                      <p:to>
                                        <p:strVal val="visible"/>
                                      </p:to>
                                    </p:set>
                                    <p:animEffect transition="in" filter="dissolve">
                                      <p:cBhvr>
                                        <p:cTn id="34" dur="500"/>
                                        <p:tgtEl>
                                          <p:spTgt spid="138">
                                            <p:txEl>
                                              <p:pRg st="7" end="7"/>
                                            </p:txEl>
                                          </p:spTgt>
                                        </p:tgtEl>
                                      </p:cBhvr>
                                    </p:animEffect>
                                  </p:childTnLst>
                                </p:cTn>
                              </p:par>
                            </p:childTnLst>
                          </p:cTn>
                        </p:par>
                        <p:par>
                          <p:cTn id="35" fill="hold">
                            <p:stCondLst>
                              <p:cond delay="17500"/>
                            </p:stCondLst>
                            <p:childTnLst>
                              <p:par>
                                <p:cTn id="36" presetID="9" presetClass="entr" fill="hold" grpId="0" nodeType="afterEffect">
                                  <p:stCondLst>
                                    <p:cond delay="2000"/>
                                  </p:stCondLst>
                                  <p:iterate>
                                    <p:tmAbs val="0"/>
                                  </p:iterate>
                                  <p:childTnLst>
                                    <p:set>
                                      <p:cBhvr>
                                        <p:cTn id="37" fill="hold"/>
                                        <p:tgtEl>
                                          <p:spTgt spid="138">
                                            <p:txEl>
                                              <p:pRg st="8" end="8"/>
                                            </p:txEl>
                                          </p:spTgt>
                                        </p:tgtEl>
                                        <p:attrNameLst>
                                          <p:attrName>style.visibility</p:attrName>
                                        </p:attrNameLst>
                                      </p:cBhvr>
                                      <p:to>
                                        <p:strVal val="visible"/>
                                      </p:to>
                                    </p:set>
                                    <p:animEffect transition="in" filter="dissolve">
                                      <p:cBhvr>
                                        <p:cTn id="38" dur="500"/>
                                        <p:tgtEl>
                                          <p:spTgt spid="1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bldLvl="5"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1" name="Sottotitolo 2"/>
          <p:cNvSpPr txBox="1">
            <a:spLocks noGrp="1"/>
          </p:cNvSpPr>
          <p:nvPr>
            <p:ph type="subTitle" idx="1"/>
          </p:nvPr>
        </p:nvSpPr>
        <p:spPr>
          <a:xfrm>
            <a:off x="395536" y="2348880"/>
            <a:ext cx="8390422" cy="4752529"/>
          </a:xfrm>
          <a:prstGeom prst="rect">
            <a:avLst/>
          </a:prstGeom>
        </p:spPr>
        <p:txBody>
          <a:bodyPr/>
          <a:lstStyle/>
          <a:p>
            <a:pPr>
              <a:lnSpc>
                <a:spcPct val="80000"/>
              </a:lnSpc>
              <a:spcBef>
                <a:spcPts val="100"/>
              </a:spcBef>
              <a:defRPr sz="800"/>
            </a:pPr>
            <a:endParaRPr dirty="0"/>
          </a:p>
          <a:p>
            <a:pPr defTabSz="457206">
              <a:lnSpc>
                <a:spcPct val="48000"/>
              </a:lnSpc>
              <a:spcBef>
                <a:spcPts val="300"/>
              </a:spcBef>
              <a:buClr>
                <a:srgbClr val="F8F7F3"/>
              </a:buClr>
              <a:buSzPct val="100000"/>
              <a:defRPr sz="1400" b="1">
                <a:solidFill>
                  <a:srgbClr val="C00000"/>
                </a:solidFill>
                <a:latin typeface="Verdana"/>
                <a:ea typeface="Verdana"/>
                <a:cs typeface="Verdana"/>
                <a:sym typeface="Verdana"/>
              </a:defRPr>
            </a:pPr>
            <a:r>
              <a:rPr dirty="0"/>
              <a:t>COMMISSIONE MEDICA DI VERIFICA</a:t>
            </a:r>
            <a:endParaRPr sz="800" dirty="0"/>
          </a:p>
          <a:p>
            <a:pPr marL="609600" indent="-609600" algn="l" defTabSz="457206">
              <a:lnSpc>
                <a:spcPct val="48000"/>
              </a:lnSpc>
              <a:spcBef>
                <a:spcPts val="300"/>
              </a:spcBef>
              <a:defRPr sz="1400" b="1">
                <a:solidFill>
                  <a:srgbClr val="000000"/>
                </a:solidFill>
                <a:latin typeface="Verdana"/>
                <a:ea typeface="Verdana"/>
                <a:cs typeface="Verdana"/>
                <a:sym typeface="Verdana"/>
              </a:defRPr>
            </a:pPr>
            <a:r>
              <a:rPr dirty="0"/>
              <a:t>		</a:t>
            </a:r>
            <a:endParaRPr sz="5600" dirty="0"/>
          </a:p>
          <a:p>
            <a:pPr marL="609600" indent="-609600" algn="just" defTabSz="457206">
              <a:lnSpc>
                <a:spcPct val="136000"/>
              </a:lnSpc>
              <a:spcBef>
                <a:spcPts val="300"/>
              </a:spcBef>
              <a:defRPr sz="1400" i="1">
                <a:solidFill>
                  <a:srgbClr val="000000"/>
                </a:solidFill>
                <a:latin typeface="Verdana"/>
                <a:ea typeface="Verdana"/>
                <a:cs typeface="Verdana"/>
                <a:sym typeface="Verdana"/>
              </a:defRPr>
            </a:pPr>
            <a:r>
              <a:rPr dirty="0"/>
              <a:t>	</a:t>
            </a:r>
            <a:r>
              <a:rPr sz="1200" dirty="0"/>
              <a:t>Le </a:t>
            </a:r>
            <a:r>
              <a:rPr sz="1200" dirty="0" err="1"/>
              <a:t>Pubbliche</a:t>
            </a:r>
            <a:r>
              <a:rPr sz="1200" dirty="0"/>
              <a:t> </a:t>
            </a:r>
            <a:r>
              <a:rPr sz="1200" dirty="0" err="1"/>
              <a:t>Amministrazioni</a:t>
            </a:r>
            <a:r>
              <a:rPr sz="1200" dirty="0"/>
              <a:t> per le </a:t>
            </a:r>
            <a:r>
              <a:rPr sz="1200" dirty="0" err="1"/>
              <a:t>quali</a:t>
            </a:r>
            <a:r>
              <a:rPr sz="1200" dirty="0"/>
              <a:t> </a:t>
            </a:r>
            <a:r>
              <a:rPr sz="1200" dirty="0" err="1"/>
              <a:t>si</a:t>
            </a:r>
            <a:r>
              <a:rPr sz="1200" dirty="0"/>
              <a:t> </a:t>
            </a:r>
            <a:r>
              <a:rPr sz="1200" dirty="0" err="1"/>
              <a:t>rinviene</a:t>
            </a:r>
            <a:r>
              <a:rPr sz="1200" dirty="0"/>
              <a:t> la </a:t>
            </a:r>
            <a:r>
              <a:rPr sz="1200" dirty="0" err="1"/>
              <a:t>competenza</a:t>
            </a:r>
            <a:r>
              <a:rPr sz="1200" dirty="0"/>
              <a:t> </a:t>
            </a:r>
            <a:r>
              <a:rPr sz="1200" dirty="0" err="1"/>
              <a:t>della</a:t>
            </a:r>
            <a:r>
              <a:rPr sz="1200" dirty="0"/>
              <a:t> CMV </a:t>
            </a:r>
            <a:r>
              <a:rPr sz="1200" dirty="0" err="1"/>
              <a:t>possono</a:t>
            </a:r>
            <a:r>
              <a:rPr sz="1200" dirty="0"/>
              <a:t> </a:t>
            </a:r>
            <a:r>
              <a:rPr sz="1200" dirty="0" err="1"/>
              <a:t>essere</a:t>
            </a:r>
            <a:r>
              <a:rPr sz="1200" dirty="0"/>
              <a:t> </a:t>
            </a:r>
            <a:r>
              <a:rPr sz="1200" dirty="0" err="1"/>
              <a:t>così</a:t>
            </a:r>
            <a:r>
              <a:rPr sz="1200" dirty="0"/>
              <a:t> individuate:</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Presidenza</a:t>
            </a:r>
            <a:r>
              <a:rPr dirty="0"/>
              <a:t> del </a:t>
            </a:r>
            <a:r>
              <a:rPr dirty="0" err="1"/>
              <a:t>Consiglio</a:t>
            </a:r>
            <a:r>
              <a:rPr dirty="0"/>
              <a:t> </a:t>
            </a:r>
            <a:r>
              <a:rPr dirty="0" err="1"/>
              <a:t>dei</a:t>
            </a:r>
            <a:r>
              <a:rPr dirty="0"/>
              <a:t> </a:t>
            </a:r>
            <a:r>
              <a:rPr dirty="0" err="1"/>
              <a:t>Ministri</a:t>
            </a:r>
            <a:r>
              <a:rPr dirty="0"/>
              <a:t>;</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Ministeri</a:t>
            </a:r>
            <a:r>
              <a:rPr dirty="0"/>
              <a:t>;</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Istituti</a:t>
            </a:r>
            <a:r>
              <a:rPr dirty="0"/>
              <a:t>  e </a:t>
            </a:r>
            <a:r>
              <a:rPr dirty="0" err="1"/>
              <a:t>Scuole</a:t>
            </a:r>
            <a:r>
              <a:rPr dirty="0"/>
              <a:t> di </a:t>
            </a:r>
            <a:r>
              <a:rPr dirty="0" err="1"/>
              <a:t>ogni</a:t>
            </a:r>
            <a:r>
              <a:rPr dirty="0"/>
              <a:t> </a:t>
            </a:r>
            <a:r>
              <a:rPr dirty="0" err="1"/>
              <a:t>ordine</a:t>
            </a:r>
            <a:r>
              <a:rPr dirty="0"/>
              <a:t> e </a:t>
            </a:r>
            <a:r>
              <a:rPr dirty="0" err="1"/>
              <a:t>grado</a:t>
            </a:r>
            <a:r>
              <a:rPr dirty="0"/>
              <a:t> </a:t>
            </a:r>
            <a:r>
              <a:rPr dirty="0" err="1"/>
              <a:t>ed</a:t>
            </a:r>
            <a:r>
              <a:rPr dirty="0"/>
              <a:t> </a:t>
            </a:r>
            <a:r>
              <a:rPr dirty="0" err="1"/>
              <a:t>Istituzioni</a:t>
            </a:r>
            <a:r>
              <a:rPr dirty="0"/>
              <a:t> educative;</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Aziende</a:t>
            </a:r>
            <a:r>
              <a:rPr dirty="0"/>
              <a:t> </a:t>
            </a:r>
            <a:r>
              <a:rPr dirty="0" err="1"/>
              <a:t>ed</a:t>
            </a:r>
            <a:r>
              <a:rPr dirty="0"/>
              <a:t> </a:t>
            </a:r>
            <a:r>
              <a:rPr dirty="0" err="1"/>
              <a:t>Amministrazioni</a:t>
            </a:r>
            <a:r>
              <a:rPr dirty="0"/>
              <a:t> </a:t>
            </a:r>
            <a:r>
              <a:rPr dirty="0" err="1"/>
              <a:t>dello</a:t>
            </a:r>
            <a:r>
              <a:rPr dirty="0"/>
              <a:t> </a:t>
            </a:r>
            <a:r>
              <a:rPr dirty="0" err="1"/>
              <a:t>Stato</a:t>
            </a:r>
            <a:r>
              <a:rPr dirty="0"/>
              <a:t> ad </a:t>
            </a:r>
            <a:r>
              <a:rPr dirty="0" err="1"/>
              <a:t>Ordinamento</a:t>
            </a:r>
            <a:r>
              <a:rPr dirty="0"/>
              <a:t> </a:t>
            </a:r>
            <a:r>
              <a:rPr dirty="0" err="1"/>
              <a:t>Autonomo</a:t>
            </a:r>
            <a:r>
              <a:rPr dirty="0"/>
              <a:t> </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Enti</a:t>
            </a:r>
            <a:r>
              <a:rPr dirty="0"/>
              <a:t> </a:t>
            </a:r>
            <a:r>
              <a:rPr dirty="0" err="1"/>
              <a:t>Territoriali</a:t>
            </a:r>
            <a:r>
              <a:rPr dirty="0"/>
              <a:t> </a:t>
            </a:r>
            <a:r>
              <a:rPr dirty="0" err="1"/>
              <a:t>quali</a:t>
            </a:r>
            <a:r>
              <a:rPr dirty="0"/>
              <a:t>: </a:t>
            </a:r>
            <a:r>
              <a:rPr dirty="0" err="1"/>
              <a:t>Regioni</a:t>
            </a:r>
            <a:r>
              <a:rPr dirty="0"/>
              <a:t>, Province, </a:t>
            </a:r>
            <a:r>
              <a:rPr dirty="0" err="1"/>
              <a:t>Comuni</a:t>
            </a:r>
            <a:r>
              <a:rPr dirty="0"/>
              <a:t>, </a:t>
            </a:r>
            <a:r>
              <a:rPr dirty="0" err="1"/>
              <a:t>Comunità</a:t>
            </a:r>
            <a:r>
              <a:rPr dirty="0"/>
              <a:t> montane e </a:t>
            </a:r>
            <a:r>
              <a:rPr dirty="0" err="1"/>
              <a:t>loro</a:t>
            </a:r>
            <a:r>
              <a:rPr dirty="0"/>
              <a:t> </a:t>
            </a:r>
            <a:r>
              <a:rPr dirty="0" err="1"/>
              <a:t>consorzi</a:t>
            </a:r>
            <a:r>
              <a:rPr dirty="0"/>
              <a:t>, </a:t>
            </a:r>
            <a:r>
              <a:rPr dirty="0" err="1"/>
              <a:t>Associazioni</a:t>
            </a:r>
            <a:r>
              <a:rPr dirty="0"/>
              <a:t> e </a:t>
            </a:r>
            <a:r>
              <a:rPr dirty="0" err="1"/>
              <a:t>Comprensori</a:t>
            </a:r>
            <a:r>
              <a:rPr dirty="0"/>
              <a:t>;</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Università</a:t>
            </a:r>
            <a:r>
              <a:rPr dirty="0"/>
              <a:t> </a:t>
            </a:r>
            <a:r>
              <a:rPr dirty="0" err="1"/>
              <a:t>ed</a:t>
            </a:r>
            <a:r>
              <a:rPr dirty="0"/>
              <a:t> </a:t>
            </a:r>
            <a:r>
              <a:rPr dirty="0" err="1"/>
              <a:t>Istituzioni</a:t>
            </a:r>
            <a:r>
              <a:rPr dirty="0"/>
              <a:t> </a:t>
            </a:r>
            <a:r>
              <a:rPr dirty="0" err="1"/>
              <a:t>Universitarie</a:t>
            </a:r>
            <a:r>
              <a:rPr dirty="0"/>
              <a:t>;</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a:t>Ex </a:t>
            </a:r>
            <a:r>
              <a:rPr dirty="0" err="1"/>
              <a:t>Istituti</a:t>
            </a:r>
            <a:r>
              <a:rPr dirty="0"/>
              <a:t> </a:t>
            </a:r>
            <a:r>
              <a:rPr dirty="0" err="1"/>
              <a:t>autonomi</a:t>
            </a:r>
            <a:r>
              <a:rPr dirty="0"/>
              <a:t> Case </a:t>
            </a:r>
            <a:r>
              <a:rPr dirty="0" err="1"/>
              <a:t>Popolari</a:t>
            </a:r>
            <a:r>
              <a:rPr dirty="0"/>
              <a:t> (IACP);</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Camere</a:t>
            </a:r>
            <a:r>
              <a:rPr dirty="0"/>
              <a:t> di </a:t>
            </a:r>
            <a:r>
              <a:rPr dirty="0" err="1"/>
              <a:t>commercio</a:t>
            </a:r>
            <a:r>
              <a:rPr dirty="0"/>
              <a:t>, </a:t>
            </a:r>
            <a:r>
              <a:rPr dirty="0" err="1"/>
              <a:t>industria</a:t>
            </a:r>
            <a:r>
              <a:rPr dirty="0"/>
              <a:t> </a:t>
            </a:r>
            <a:r>
              <a:rPr dirty="0" err="1"/>
              <a:t>ed</a:t>
            </a:r>
            <a:r>
              <a:rPr dirty="0"/>
              <a:t> </a:t>
            </a:r>
            <a:r>
              <a:rPr dirty="0" err="1"/>
              <a:t>artigianato</a:t>
            </a:r>
            <a:r>
              <a:rPr dirty="0"/>
              <a:t> e </a:t>
            </a:r>
            <a:r>
              <a:rPr dirty="0" err="1"/>
              <a:t>loro</a:t>
            </a:r>
            <a:r>
              <a:rPr dirty="0"/>
              <a:t> </a:t>
            </a:r>
            <a:r>
              <a:rPr dirty="0" err="1"/>
              <a:t>Associazioni</a:t>
            </a:r>
            <a:r>
              <a:rPr dirty="0"/>
              <a:t>;</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Amministrazioni</a:t>
            </a:r>
            <a:r>
              <a:rPr dirty="0"/>
              <a:t>, </a:t>
            </a:r>
            <a:r>
              <a:rPr dirty="0" err="1"/>
              <a:t>Aziende</a:t>
            </a:r>
            <a:r>
              <a:rPr dirty="0"/>
              <a:t> </a:t>
            </a:r>
            <a:r>
              <a:rPr dirty="0" err="1"/>
              <a:t>ed</a:t>
            </a:r>
            <a:r>
              <a:rPr dirty="0"/>
              <a:t> </a:t>
            </a:r>
            <a:r>
              <a:rPr dirty="0" err="1"/>
              <a:t>enti</a:t>
            </a:r>
            <a:r>
              <a:rPr dirty="0"/>
              <a:t> del </a:t>
            </a:r>
            <a:r>
              <a:rPr dirty="0" err="1"/>
              <a:t>Servizio</a:t>
            </a:r>
            <a:r>
              <a:rPr dirty="0"/>
              <a:t> </a:t>
            </a:r>
            <a:r>
              <a:rPr dirty="0" err="1"/>
              <a:t>Sanitario</a:t>
            </a:r>
            <a:r>
              <a:rPr dirty="0"/>
              <a:t> </a:t>
            </a:r>
            <a:r>
              <a:rPr dirty="0" err="1"/>
              <a:t>Nazionale</a:t>
            </a:r>
            <a:r>
              <a:rPr dirty="0"/>
              <a:t>;</a:t>
            </a:r>
            <a:endParaRPr sz="800" dirty="0"/>
          </a:p>
          <a:p>
            <a:pPr marL="609600" indent="-609600" algn="l" defTabSz="457206">
              <a:spcBef>
                <a:spcPts val="300"/>
              </a:spcBef>
              <a:buClr>
                <a:srgbClr val="F8F7F3"/>
              </a:buClr>
              <a:buSzPct val="100000"/>
              <a:buAutoNum type="alphaLcParenR"/>
              <a:defRPr sz="1400" b="1">
                <a:solidFill>
                  <a:srgbClr val="000000"/>
                </a:solidFill>
                <a:latin typeface="Verdana"/>
                <a:ea typeface="Verdana"/>
                <a:cs typeface="Verdana"/>
                <a:sym typeface="Verdana"/>
              </a:defRPr>
            </a:pPr>
            <a:r>
              <a:rPr dirty="0" err="1"/>
              <a:t>Agenzie</a:t>
            </a:r>
            <a:r>
              <a:rPr dirty="0"/>
              <a:t> </a:t>
            </a:r>
            <a:r>
              <a:rPr dirty="0" err="1"/>
              <a:t>varie</a:t>
            </a:r>
            <a:r>
              <a:rPr dirty="0"/>
              <a:t> </a:t>
            </a:r>
            <a:r>
              <a:rPr dirty="0" err="1"/>
              <a:t>quali</a:t>
            </a:r>
            <a:r>
              <a:rPr dirty="0"/>
              <a:t> </a:t>
            </a:r>
            <a:r>
              <a:rPr dirty="0" err="1"/>
              <a:t>l’ARAN</a:t>
            </a:r>
            <a:r>
              <a:rPr dirty="0"/>
              <a:t> e </a:t>
            </a:r>
            <a:r>
              <a:rPr dirty="0" err="1"/>
              <a:t>quelle</a:t>
            </a:r>
            <a:r>
              <a:rPr dirty="0"/>
              <a:t> di cui al </a:t>
            </a:r>
            <a:r>
              <a:rPr dirty="0" err="1"/>
              <a:t>d.lgs</a:t>
            </a:r>
            <a:r>
              <a:rPr dirty="0"/>
              <a:t>. 300/1999 (</a:t>
            </a:r>
            <a:r>
              <a:rPr dirty="0" err="1"/>
              <a:t>tra</a:t>
            </a:r>
            <a:r>
              <a:rPr dirty="0"/>
              <a:t> cui le </a:t>
            </a:r>
            <a:r>
              <a:rPr dirty="0" err="1"/>
              <a:t>Agenzie</a:t>
            </a:r>
            <a:r>
              <a:rPr dirty="0"/>
              <a:t> </a:t>
            </a:r>
            <a:r>
              <a:rPr dirty="0" err="1"/>
              <a:t>fiscali</a:t>
            </a:r>
            <a:r>
              <a:rPr dirty="0"/>
              <a:t>)</a:t>
            </a:r>
            <a:endParaRPr sz="800" dirty="0"/>
          </a:p>
          <a:p>
            <a:pPr>
              <a:lnSpc>
                <a:spcPct val="80000"/>
              </a:lnSpc>
              <a:spcBef>
                <a:spcPts val="300"/>
              </a:spcBef>
              <a:defRPr sz="1300">
                <a:solidFill>
                  <a:srgbClr val="000000"/>
                </a:solidFill>
              </a:defRPr>
            </a:pPr>
            <a:r>
              <a:rPr dirty="0"/>
              <a:t> </a:t>
            </a:r>
          </a:p>
        </p:txBody>
      </p:sp>
      <p:pic>
        <p:nvPicPr>
          <p:cNvPr id="142"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43"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44"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dirty="0">
                <a:ln>
                  <a:noFill/>
                </a:ln>
                <a:solidFill>
                  <a:srgbClr val="1F497D"/>
                </a:solidFill>
                <a:effectLst/>
                <a:uLnTx/>
                <a:uFillTx/>
                <a:latin typeface="Calibri"/>
                <a:cs typeface="Calibri"/>
                <a:sym typeface="Calibri"/>
              </a:rPr>
              <a:t>La </a:t>
            </a:r>
            <a:r>
              <a:rPr kumimoji="0" sz="1800" b="0" i="1" u="none" strike="noStrike" kern="0" cap="none" spc="0" normalizeH="0" baseline="0" noProof="0" dirty="0" err="1">
                <a:ln>
                  <a:noFill/>
                </a:ln>
                <a:solidFill>
                  <a:srgbClr val="1F497D"/>
                </a:solidFill>
                <a:effectLst/>
                <a:uLnTx/>
                <a:uFillTx/>
                <a:latin typeface="Calibri"/>
                <a:cs typeface="Calibri"/>
                <a:sym typeface="Calibri"/>
              </a:rPr>
              <a:t>Medicina</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Legale</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della</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Pubblica</a:t>
            </a:r>
            <a:r>
              <a:rPr kumimoji="0" sz="1800" b="0" i="1" u="none" strike="noStrike" kern="0" cap="none" spc="0" normalizeH="0" baseline="0" noProof="0" dirty="0">
                <a:ln>
                  <a:noFill/>
                </a:ln>
                <a:solidFill>
                  <a:srgbClr val="1F497D"/>
                </a:solidFill>
                <a:effectLst/>
                <a:uLnTx/>
                <a:uFillTx/>
                <a:latin typeface="Calibri"/>
                <a:cs typeface="Calibri"/>
                <a:sym typeface="Calibri"/>
              </a:rPr>
              <a:t/>
            </a:r>
            <a:br>
              <a:rPr kumimoji="0" sz="1800" b="0" i="1" u="none" strike="noStrike" kern="0" cap="none" spc="0" normalizeH="0" baseline="0" noProof="0" dirty="0">
                <a:ln>
                  <a:noFill/>
                </a:ln>
                <a:solidFill>
                  <a:srgbClr val="1F497D"/>
                </a:solidFill>
                <a:effectLst/>
                <a:uLnTx/>
                <a:uFillTx/>
                <a:latin typeface="Calibri"/>
                <a:cs typeface="Calibri"/>
                <a:sym typeface="Calibri"/>
              </a:rPr>
            </a:br>
            <a:r>
              <a:rPr kumimoji="0" sz="1800" b="0" i="1" u="none" strike="noStrike" kern="0" cap="none" spc="0" normalizeH="0" baseline="0" noProof="0" dirty="0" err="1">
                <a:ln>
                  <a:noFill/>
                </a:ln>
                <a:solidFill>
                  <a:srgbClr val="1F497D"/>
                </a:solidFill>
                <a:effectLst/>
                <a:uLnTx/>
                <a:uFillTx/>
                <a:latin typeface="Calibri"/>
                <a:cs typeface="Calibri"/>
                <a:sym typeface="Calibri"/>
              </a:rPr>
              <a:t>Amministrazione</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tra</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diritto</a:t>
            </a:r>
            <a:r>
              <a:rPr kumimoji="0" sz="1800" b="0" i="1" u="none" strike="noStrike" kern="0" cap="none" spc="0" normalizeH="0" baseline="0" noProof="0" dirty="0">
                <a:ln>
                  <a:noFill/>
                </a:ln>
                <a:solidFill>
                  <a:srgbClr val="1F497D"/>
                </a:solidFill>
                <a:effectLst/>
                <a:uLnTx/>
                <a:uFillTx/>
                <a:latin typeface="Calibri"/>
                <a:cs typeface="Calibri"/>
                <a:sym typeface="Calibri"/>
              </a:rPr>
              <a:t> e </a:t>
            </a:r>
            <a:r>
              <a:rPr kumimoji="0" sz="1800" b="0" i="1" u="none" strike="noStrike" kern="0" cap="none" spc="0" normalizeH="0" baseline="0" noProof="0" dirty="0" err="1">
                <a:ln>
                  <a:noFill/>
                </a:ln>
                <a:solidFill>
                  <a:srgbClr val="1F497D"/>
                </a:solidFill>
                <a:effectLst/>
                <a:uLnTx/>
                <a:uFillTx/>
                <a:latin typeface="Calibri"/>
                <a:cs typeface="Calibri"/>
                <a:sym typeface="Calibri"/>
              </a:rPr>
              <a:t>nuove</a:t>
            </a:r>
            <a:r>
              <a:rPr kumimoji="0" sz="1800" b="0" i="1" u="none" strike="noStrike" kern="0" cap="none" spc="0" normalizeH="0" baseline="0" noProof="0" dirty="0">
                <a:ln>
                  <a:noFill/>
                </a:ln>
                <a:solidFill>
                  <a:srgbClr val="1F497D"/>
                </a:solidFill>
                <a:effectLst/>
                <a:uLnTx/>
                <a:uFillTx/>
                <a:latin typeface="Calibri"/>
                <a:cs typeface="Calibri"/>
                <a:sym typeface="Calibri"/>
              </a:rPr>
              <a:t/>
            </a:r>
            <a:br>
              <a:rPr kumimoji="0" sz="1800" b="0" i="1" u="none" strike="noStrike" kern="0" cap="none" spc="0" normalizeH="0" baseline="0" noProof="0" dirty="0">
                <a:ln>
                  <a:noFill/>
                </a:ln>
                <a:solidFill>
                  <a:srgbClr val="1F497D"/>
                </a:solidFill>
                <a:effectLst/>
                <a:uLnTx/>
                <a:uFillTx/>
                <a:latin typeface="Calibri"/>
                <a:cs typeface="Calibri"/>
                <a:sym typeface="Calibri"/>
              </a:rPr>
            </a:br>
            <a:r>
              <a:rPr kumimoji="0" sz="1800" b="0" i="1" u="none" strike="noStrike" kern="0" cap="none" spc="0" normalizeH="0" baseline="0" noProof="0" dirty="0" err="1">
                <a:ln>
                  <a:noFill/>
                </a:ln>
                <a:solidFill>
                  <a:srgbClr val="1F497D"/>
                </a:solidFill>
                <a:effectLst/>
                <a:uLnTx/>
                <a:uFillTx/>
                <a:latin typeface="Calibri"/>
                <a:cs typeface="Calibri"/>
                <a:sym typeface="Calibri"/>
              </a:rPr>
              <a:t>esigenze</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delle</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tutele</a:t>
            </a:r>
            <a:r>
              <a:rPr kumimoji="0" sz="1800" b="0" i="1" u="none" strike="noStrike" kern="0" cap="none" spc="0" normalizeH="0" baseline="0" noProof="0" dirty="0">
                <a:ln>
                  <a:noFill/>
                </a:ln>
                <a:solidFill>
                  <a:srgbClr val="1F497D"/>
                </a:solidFill>
                <a:effectLst/>
                <a:uLnTx/>
                <a:uFillTx/>
                <a:latin typeface="Calibri"/>
                <a:cs typeface="Calibri"/>
                <a:sym typeface="Calibri"/>
              </a:rPr>
              <a:t> </a:t>
            </a:r>
            <a:r>
              <a:rPr kumimoji="0" sz="1800" b="0" i="1" u="none" strike="noStrike" kern="0" cap="none" spc="0" normalizeH="0" baseline="0" noProof="0" dirty="0" err="1">
                <a:ln>
                  <a:noFill/>
                </a:ln>
                <a:solidFill>
                  <a:srgbClr val="1F497D"/>
                </a:solidFill>
                <a:effectLst/>
                <a:uLnTx/>
                <a:uFillTx/>
                <a:latin typeface="Calibri"/>
                <a:cs typeface="Calibri"/>
                <a:sym typeface="Calibri"/>
              </a:rPr>
              <a:t>sociali</a:t>
            </a:r>
            <a:endParaRPr kumimoji="0" sz="1800" b="0" i="1" u="none" strike="noStrike" kern="0" cap="none" spc="0" normalizeH="0" baseline="0" noProof="0" dirty="0">
              <a:ln>
                <a:noFill/>
              </a:ln>
              <a:solidFill>
                <a:srgbClr val="1F497D"/>
              </a:solidFill>
              <a:effectLst/>
              <a:uLnTx/>
              <a:uFillTx/>
              <a:latin typeface="Calibri"/>
              <a:cs typeface="Calibri"/>
              <a:sym typeface="Calibri"/>
            </a:endParaRPr>
          </a:p>
        </p:txBody>
      </p:sp>
      <p:sp>
        <p:nvSpPr>
          <p:cNvPr id="145" name="Rectangle 2"/>
          <p:cNvSpPr txBox="1"/>
          <p:nvPr/>
        </p:nvSpPr>
        <p:spPr>
          <a:xfrm>
            <a:off x="395536" y="1705373"/>
            <a:ext cx="8390421" cy="715516"/>
          </a:xfrm>
          <a:prstGeom prst="rect">
            <a:avLst/>
          </a:prstGeom>
          <a:ln>
            <a:solidFill>
              <a:schemeClr val="accent2"/>
            </a:solidFill>
          </a:ln>
          <a:extLst>
            <a:ext uri="{C572A759-6A51-4108-AA02-DFA0A04FC94B}">
              <ma14:wrappingTextBoxFlag xmlns="" xmlns:ma14="http://schemas.microsoft.com/office/mac/drawingml/2011/main" val="1"/>
            </a:ext>
          </a:extLst>
        </p:spPr>
        <p:txBody>
          <a:bodyPr lIns="45719" rIns="45719" anchor="ctr">
            <a:normAutofit/>
          </a:bodyPr>
          <a:lstStyle>
            <a:lvl1pPr algn="ctr">
              <a:defRPr sz="20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rgbClr val="000000"/>
                </a:solidFill>
                <a:effectLst/>
                <a:uLnTx/>
                <a:uFillTx/>
                <a:latin typeface="Calibri"/>
                <a:cs typeface="Calibri"/>
                <a:sym typeface="Calibri"/>
              </a:rPr>
              <a:t>RIPARTIZIONE DELLE COMPETENZE DI ACCERTAMENTO SANITARIO</a:t>
            </a:r>
          </a:p>
        </p:txBody>
      </p:sp>
      <p:sp>
        <p:nvSpPr>
          <p:cNvPr id="2" name="Segnaposto numero diapositiva 1">
            <a:extLst>
              <a:ext uri="{FF2B5EF4-FFF2-40B4-BE49-F238E27FC236}">
                <a16:creationId xmlns:a16="http://schemas.microsoft.com/office/drawing/2014/main" id="{216A8C39-93AA-410A-8C76-3DB527F00685}"/>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75</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5425525"/>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59"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pic>
        <p:nvPicPr>
          <p:cNvPr id="361"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62"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8" name="Rectangle 8"/>
          <p:cNvSpPr>
            <a:spLocks noChangeArrowheads="1"/>
          </p:cNvSpPr>
          <p:nvPr/>
        </p:nvSpPr>
        <p:spPr bwMode="auto">
          <a:xfrm>
            <a:off x="395535" y="1606003"/>
            <a:ext cx="8390423" cy="1105431"/>
          </a:xfrm>
          <a:prstGeom prst="rect">
            <a:avLst/>
          </a:prstGeom>
          <a:gradFill rotWithShape="1">
            <a:gsLst>
              <a:gs pos="0">
                <a:srgbClr val="92D050"/>
              </a:gs>
              <a:gs pos="100000">
                <a:srgbClr val="FFCCCC"/>
              </a:gs>
            </a:gsLst>
            <a:lin ang="5400000" scaled="1"/>
          </a:gradFill>
          <a:ln w="12700">
            <a:noFill/>
            <a:miter lim="800000"/>
            <a:headEnd/>
            <a:tailEnd/>
          </a:ln>
          <a:effectLst>
            <a:prstShdw prst="shdw17" dist="17961" dir="2700000">
              <a:srgbClr val="999900"/>
            </a:prstShdw>
          </a:effectLst>
        </p:spPr>
        <p:txBody>
          <a:bodyPr wrap="square" lIns="90488" tIns="44450" rIns="90488" bIns="4445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it-IT" altLang="it-IT"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alt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a:t>
            </a:r>
            <a:r>
              <a:rPr kumimoji="0" lang="it-IT" altLang="it-IT" sz="1400" b="1" i="0" u="none" strike="noStrike" kern="0" cap="none" spc="0" normalizeH="0" baseline="0" noProof="0" dirty="0">
                <a:ln>
                  <a:noFill/>
                </a:ln>
                <a:solidFill>
                  <a:srgbClr val="000000"/>
                </a:solidFill>
                <a:effectLst/>
                <a:uLnTx/>
                <a:uFillTx/>
                <a:latin typeface="Calibri"/>
                <a:cs typeface="Times New Roman" pitchFamily="18" charset="0"/>
                <a:sym typeface="Calibri"/>
              </a:rPr>
              <a:t>Assegnazione delle domande agli organismi di accertamento sanitario)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altLang="it-IT" sz="1400" b="1" i="1" u="none" strike="noStrike" kern="0" cap="none" spc="0" normalizeH="0" baseline="0" noProof="0" dirty="0">
                <a:ln>
                  <a:noFill/>
                </a:ln>
                <a:solidFill>
                  <a:srgbClr val="FF0066"/>
                </a:solidFill>
                <a:effectLst/>
                <a:uLnTx/>
                <a:uFillTx/>
                <a:latin typeface="Calibri"/>
                <a:cs typeface="Calibri"/>
                <a:sym typeface="Calibri"/>
              </a:rPr>
              <a:t>Decreto</a:t>
            </a:r>
            <a:r>
              <a:rPr kumimoji="0" lang="it-IT" altLang="it-IT" sz="1400" b="1" i="1" u="none" strike="noStrike" kern="0" cap="none" spc="0" normalizeH="0" baseline="0" noProof="0" dirty="0">
                <a:ln>
                  <a:noFill/>
                </a:ln>
                <a:solidFill>
                  <a:srgbClr val="A7A7A7"/>
                </a:solidFill>
                <a:effectLst/>
                <a:uLnTx/>
                <a:uFillTx/>
                <a:latin typeface="Calibri"/>
                <a:cs typeface="Calibri"/>
                <a:sym typeface="Calibri"/>
              </a:rPr>
              <a:t> </a:t>
            </a:r>
            <a:r>
              <a:rPr kumimoji="0" lang="it-IT" altLang="it-IT" sz="1400" b="1" i="1" u="none" strike="noStrike" kern="0" cap="none" spc="0" normalizeH="0" baseline="0" noProof="0" dirty="0">
                <a:ln>
                  <a:noFill/>
                </a:ln>
                <a:solidFill>
                  <a:srgbClr val="FF0066"/>
                </a:solidFill>
                <a:effectLst/>
                <a:uLnTx/>
                <a:uFillTx/>
                <a:latin typeface="Calibri"/>
                <a:cs typeface="Calibri"/>
                <a:sym typeface="Calibri"/>
              </a:rPr>
              <a:t>12</a:t>
            </a:r>
            <a:r>
              <a:rPr kumimoji="0" lang="it-IT" altLang="it-IT" sz="1400" b="1" i="1" u="none" strike="noStrike" kern="0" cap="none" spc="0" normalizeH="0" baseline="0" noProof="0" dirty="0">
                <a:ln>
                  <a:noFill/>
                </a:ln>
                <a:solidFill>
                  <a:srgbClr val="A7A7A7"/>
                </a:solidFill>
                <a:effectLst/>
                <a:uLnTx/>
                <a:uFillTx/>
                <a:latin typeface="Calibri"/>
                <a:cs typeface="Calibri"/>
                <a:sym typeface="Calibri"/>
              </a:rPr>
              <a:t> </a:t>
            </a:r>
            <a:r>
              <a:rPr kumimoji="0" lang="it-IT" altLang="it-IT" sz="1400" b="1" i="1" u="none" strike="noStrike" kern="0" cap="none" spc="0" normalizeH="0" baseline="0" noProof="0" dirty="0">
                <a:ln>
                  <a:noFill/>
                </a:ln>
                <a:solidFill>
                  <a:srgbClr val="FF0066"/>
                </a:solidFill>
                <a:effectLst/>
                <a:uLnTx/>
                <a:uFillTx/>
                <a:latin typeface="Calibri"/>
                <a:cs typeface="Calibri"/>
                <a:sym typeface="Calibri"/>
              </a:rPr>
              <a:t>febbraio</a:t>
            </a:r>
            <a:r>
              <a:rPr kumimoji="0" lang="it-IT" altLang="it-IT" sz="1400" b="1" i="1" u="none" strike="noStrike" kern="0" cap="none" spc="0" normalizeH="0" baseline="0" noProof="0" dirty="0">
                <a:ln>
                  <a:noFill/>
                </a:ln>
                <a:solidFill>
                  <a:srgbClr val="A7A7A7"/>
                </a:solidFill>
                <a:effectLst/>
                <a:uLnTx/>
                <a:uFillTx/>
                <a:latin typeface="Calibri"/>
                <a:cs typeface="Calibri"/>
                <a:sym typeface="Calibri"/>
              </a:rPr>
              <a:t> </a:t>
            </a:r>
            <a:r>
              <a:rPr kumimoji="0" lang="it-IT" altLang="it-IT" sz="1400" b="1" i="1" u="none" strike="noStrike" kern="0" cap="none" spc="0" normalizeH="0" baseline="0" noProof="0" dirty="0">
                <a:ln>
                  <a:noFill/>
                </a:ln>
                <a:solidFill>
                  <a:srgbClr val="FF0066"/>
                </a:solidFill>
                <a:effectLst/>
                <a:uLnTx/>
                <a:uFillTx/>
                <a:latin typeface="Calibri"/>
                <a:cs typeface="Calibri"/>
                <a:sym typeface="Calibri"/>
              </a:rPr>
              <a:t>2004</a:t>
            </a:r>
            <a:r>
              <a:rPr kumimoji="0" lang="it-IT" altLang="it-IT" sz="1400" b="1" i="1" u="none" strike="noStrike" kern="0" cap="none" spc="0" normalizeH="0" baseline="0" noProof="0" dirty="0">
                <a:ln>
                  <a:noFill/>
                </a:ln>
                <a:solidFill>
                  <a:srgbClr val="A7A7A7"/>
                </a:solidFill>
                <a:effectLst/>
                <a:uLnTx/>
                <a:uFillTx/>
                <a:latin typeface="Calibri"/>
                <a:cs typeface="Calibri"/>
                <a:sym typeface="Calibri"/>
              </a:rPr>
              <a:t> </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altLang="it-IT" sz="1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9" name="Text Box 2"/>
          <p:cNvSpPr txBox="1">
            <a:spLocks noChangeArrowheads="1"/>
          </p:cNvSpPr>
          <p:nvPr/>
        </p:nvSpPr>
        <p:spPr bwMode="auto">
          <a:xfrm>
            <a:off x="388879" y="2805961"/>
            <a:ext cx="4727575" cy="1384995"/>
          </a:xfrm>
          <a:prstGeom prst="rect">
            <a:avLst/>
          </a:prstGeom>
          <a:solidFill>
            <a:srgbClr val="92D050"/>
          </a:solid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200" b="1" i="0" u="sng" strike="noStrike" kern="0" cap="none" spc="0" normalizeH="0" baseline="0" noProof="0" dirty="0">
                <a:ln>
                  <a:noFill/>
                </a:ln>
                <a:solidFill>
                  <a:srgbClr val="000000"/>
                </a:solidFill>
                <a:effectLst/>
                <a:uLnTx/>
                <a:uFillTx/>
                <a:latin typeface="Calibri"/>
                <a:cs typeface="Times New Roman" pitchFamily="18" charset="0"/>
                <a:sym typeface="Calibri"/>
              </a:rPr>
              <a:t>PERSONALE  MILITARE E FORZE </a:t>
            </a:r>
            <a:r>
              <a:rPr kumimoji="0" lang="it-IT" sz="1200" b="1" i="0" u="sng" strike="noStrike" kern="0" cap="none" spc="0" normalizeH="0" baseline="0" noProof="0" dirty="0" err="1">
                <a:ln>
                  <a:noFill/>
                </a:ln>
                <a:solidFill>
                  <a:srgbClr val="000000"/>
                </a:solidFill>
                <a:effectLst/>
                <a:uLnTx/>
                <a:uFillTx/>
                <a:latin typeface="Calibri"/>
                <a:cs typeface="Times New Roman" pitchFamily="18" charset="0"/>
                <a:sym typeface="Calibri"/>
              </a:rPr>
              <a:t>DI</a:t>
            </a:r>
            <a:r>
              <a:rPr kumimoji="0" lang="it-IT" sz="1200" b="1" i="0" u="sng" strike="noStrike" kern="0" cap="none" spc="0" normalizeH="0" baseline="0" noProof="0" dirty="0">
                <a:ln>
                  <a:noFill/>
                </a:ln>
                <a:solidFill>
                  <a:srgbClr val="000000"/>
                </a:solidFill>
                <a:effectLst/>
                <a:uLnTx/>
                <a:uFillTx/>
                <a:latin typeface="Calibri"/>
                <a:cs typeface="Times New Roman" pitchFamily="18" charset="0"/>
                <a:sym typeface="Calibri"/>
              </a:rPr>
              <a:t>  POLIZIA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it-IT" sz="1200" b="1" i="0" u="sng" strike="noStrike" kern="0" cap="none" spc="0" normalizeH="0" baseline="0" noProof="0" dirty="0">
              <a:ln>
                <a:noFill/>
              </a:ln>
              <a:solidFill>
                <a:srgbClr val="000000"/>
              </a:solidFill>
              <a:effectLst/>
              <a:uLnTx/>
              <a:uFillTx/>
              <a:latin typeface="Calibri"/>
              <a:cs typeface="Times New Roman" pitchFamily="18" charset="0"/>
              <a:sym typeface="Calibri"/>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200" b="1" i="0" u="sng" strike="noStrike" kern="0" cap="none" spc="0" normalizeH="0" baseline="0" noProof="0" dirty="0">
                <a:ln>
                  <a:noFill/>
                </a:ln>
                <a:solidFill>
                  <a:srgbClr val="000000"/>
                </a:solidFill>
                <a:effectLst/>
                <a:uLnTx/>
                <a:uFillTx/>
                <a:latin typeface="Calibri"/>
                <a:cs typeface="Times New Roman" pitchFamily="18" charset="0"/>
                <a:sym typeface="Calibri"/>
              </a:rPr>
              <a:t>DIPENDENTI CIVILI  DIFESA/INTERNO</a:t>
            </a: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 </a:t>
            </a:r>
            <a:r>
              <a:rPr kumimoji="0" lang="it-IT" sz="1200" b="1" i="0" u="sng" strike="noStrike" kern="0" cap="none" spc="0" normalizeH="0" baseline="0" noProof="0" dirty="0">
                <a:ln>
                  <a:noFill/>
                </a:ln>
                <a:solidFill>
                  <a:srgbClr val="000000"/>
                </a:solidFill>
                <a:effectLst/>
                <a:uLnTx/>
                <a:uFillTx/>
                <a:latin typeface="Calibri"/>
                <a:cs typeface="Times New Roman" pitchFamily="18" charset="0"/>
                <a:sym typeface="Calibri"/>
              </a:rPr>
              <a:t>(</a:t>
            </a: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Province con </a:t>
            </a:r>
            <a:r>
              <a:rPr kumimoji="0" lang="it-IT" sz="1200" b="1" i="0" u="none" strike="noStrike" kern="0" cap="none" spc="0" normalizeH="0" baseline="0" noProof="0" dirty="0" err="1">
                <a:ln>
                  <a:noFill/>
                </a:ln>
                <a:solidFill>
                  <a:srgbClr val="000000"/>
                </a:solidFill>
                <a:effectLst/>
                <a:uLnTx/>
                <a:uFillTx/>
                <a:latin typeface="Calibri"/>
                <a:cs typeface="Times New Roman" pitchFamily="18" charset="0"/>
                <a:sym typeface="Calibri"/>
              </a:rPr>
              <a:t>C.M.O.</a:t>
            </a: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 o situazioni particolari)</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200" b="0" i="0" u="sng" strike="noStrike" kern="0" cap="none" spc="0" normalizeH="0" baseline="0" noProof="0" dirty="0">
                <a:ln>
                  <a:noFill/>
                </a:ln>
                <a:solidFill>
                  <a:srgbClr val="000000"/>
                </a:solidFill>
                <a:effectLst>
                  <a:outerShdw blurRad="38100" dist="38100" dir="2700000" algn="tl">
                    <a:srgbClr val="000000"/>
                  </a:outerShdw>
                </a:effectLst>
                <a:uLnTx/>
                <a:uFillTx/>
                <a:latin typeface="Calibri"/>
                <a:cs typeface="Times New Roman" pitchFamily="18" charset="0"/>
                <a:sym typeface="Calibri"/>
              </a:rPr>
              <a:t>TUTTI I  DIPENDENTI PUBBLICI</a:t>
            </a:r>
            <a:r>
              <a:rPr kumimoji="0" lang="it-IT" sz="1200" b="0" i="0" u="none" strike="noStrike" kern="0" cap="none" spc="0" normalizeH="0" baseline="0" noProof="0" dirty="0">
                <a:ln>
                  <a:noFill/>
                </a:ln>
                <a:solidFill>
                  <a:srgbClr val="000000"/>
                </a:solidFill>
                <a:effectLst>
                  <a:outerShdw blurRad="38100" dist="38100" dir="2700000" algn="tl">
                    <a:srgbClr val="000000"/>
                  </a:outerShdw>
                </a:effectLst>
                <a:uLnTx/>
                <a:uFillTx/>
                <a:latin typeface="Calibri"/>
                <a:cs typeface="Times New Roman" pitchFamily="18" charset="0"/>
                <a:sym typeface="Calibri"/>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outerShdw blurRad="38100" dist="38100" dir="2700000" algn="tl">
                    <a:srgbClr val="000000"/>
                  </a:outerShdw>
                </a:effectLst>
                <a:uLnTx/>
                <a:uFillTx/>
                <a:latin typeface="Calibri"/>
                <a:cs typeface="Times New Roman" pitchFamily="18" charset="0"/>
                <a:sym typeface="Calibri"/>
              </a:rPr>
              <a:t>(Domande ante 22.01.2002)</a:t>
            </a:r>
          </a:p>
        </p:txBody>
      </p:sp>
      <p:sp>
        <p:nvSpPr>
          <p:cNvPr id="10" name="Text Box 3"/>
          <p:cNvSpPr txBox="1">
            <a:spLocks noChangeArrowheads="1"/>
          </p:cNvSpPr>
          <p:nvPr/>
        </p:nvSpPr>
        <p:spPr bwMode="auto">
          <a:xfrm>
            <a:off x="371417" y="4358119"/>
            <a:ext cx="4745037" cy="769441"/>
          </a:xfrm>
          <a:prstGeom prst="rect">
            <a:avLst/>
          </a:prstGeom>
          <a:solidFill>
            <a:srgbClr val="92D050"/>
          </a:solidFill>
          <a:ln w="9525">
            <a:noFill/>
            <a:miter lim="800000"/>
            <a:headEnd/>
            <a:tailEnd/>
          </a:ln>
        </p:spPr>
        <p:txBody>
          <a:bodyPr>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it-IT" altLang="it-IT" sz="1400" b="1" i="0" u="none" strike="noStrike" kern="0" cap="none" spc="0" normalizeH="0" baseline="0" noProof="0" dirty="0">
                <a:ln>
                  <a:noFill/>
                </a:ln>
                <a:solidFill>
                  <a:srgbClr val="000000"/>
                </a:solidFill>
                <a:effectLst/>
                <a:uLnTx/>
                <a:uFillTx/>
                <a:latin typeface="Calibri"/>
                <a:cs typeface="Times New Roman" pitchFamily="18" charset="0"/>
                <a:sym typeface="Calibri"/>
              </a:rPr>
              <a:t>PERSONALE ENTI PUBBLICI NON ECONOMICI  (PARASTATO):</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it-IT" altLang="it-IT" sz="1400" b="1" i="0" u="none" strike="noStrike" kern="0" cap="none" spc="0" normalizeH="0" baseline="0" noProof="0" dirty="0">
                <a:ln>
                  <a:noFill/>
                </a:ln>
                <a:solidFill>
                  <a:srgbClr val="000000"/>
                </a:solidFill>
                <a:effectLst/>
                <a:uLnTx/>
                <a:uFillTx/>
                <a:latin typeface="Calibri"/>
                <a:cs typeface="Times New Roman" pitchFamily="18" charset="0"/>
                <a:sym typeface="Calibri"/>
              </a:rPr>
              <a:t>(INPS, INAIL, INPDAP, ENASARCO, ENIT, INSEAN, ENIT, ECC.)  </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it-IT" altLang="it-IT" sz="1600" b="1" i="0" u="none" strike="noStrike" kern="0" cap="none" spc="0" normalizeH="0" baseline="0" noProof="0" dirty="0">
                <a:ln>
                  <a:noFill/>
                </a:ln>
                <a:solidFill>
                  <a:srgbClr val="0000CC"/>
                </a:solidFill>
                <a:effectLst/>
                <a:uLnTx/>
                <a:uFillTx/>
                <a:latin typeface="Calibri"/>
                <a:cs typeface="Times New Roman" pitchFamily="18" charset="0"/>
                <a:sym typeface="Calibri"/>
              </a:rPr>
              <a:t> </a:t>
            </a:r>
          </a:p>
        </p:txBody>
      </p:sp>
      <p:sp>
        <p:nvSpPr>
          <p:cNvPr id="11" name="Text Box 4"/>
          <p:cNvSpPr txBox="1">
            <a:spLocks noChangeArrowheads="1"/>
          </p:cNvSpPr>
          <p:nvPr/>
        </p:nvSpPr>
        <p:spPr bwMode="auto">
          <a:xfrm>
            <a:off x="371417" y="5372157"/>
            <a:ext cx="4689475" cy="1169551"/>
          </a:xfrm>
          <a:prstGeom prst="rect">
            <a:avLst/>
          </a:prstGeom>
          <a:solidFill>
            <a:srgbClr val="92D050"/>
          </a:solid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altLang="it-IT" sz="1400" b="1" i="0" u="none" strike="noStrike" kern="0" cap="none" spc="0" normalizeH="0" baseline="0" noProof="0" dirty="0">
                <a:ln>
                  <a:noFill/>
                </a:ln>
                <a:solidFill>
                  <a:srgbClr val="000000"/>
                </a:solidFill>
                <a:effectLst/>
                <a:uLnTx/>
                <a:uFillTx/>
                <a:latin typeface="Calibri"/>
                <a:cs typeface="Times New Roman" pitchFamily="18" charset="0"/>
                <a:sym typeface="Calibri"/>
              </a:rPr>
              <a:t>ALTRI  DIPENDENTI  PUBBLICI: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altLang="it-IT" sz="1400" b="1" i="0" u="none" strike="noStrike" kern="0" cap="none" spc="0" normalizeH="0" baseline="0" noProof="0" dirty="0">
                <a:ln>
                  <a:noFill/>
                </a:ln>
                <a:solidFill>
                  <a:srgbClr val="000000"/>
                </a:solidFill>
                <a:effectLst/>
                <a:uLnTx/>
                <a:uFillTx/>
                <a:latin typeface="Calibri"/>
                <a:cs typeface="Times New Roman" pitchFamily="18" charset="0"/>
                <a:sym typeface="Calibri"/>
              </a:rPr>
              <a:t>(Presidenza del Consiglio,  Ministeri, Agenzie, Enti Locali e del S.S.N., Ecc.)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altLang="it-IT" sz="1400" b="1" i="0" u="none" strike="noStrike" kern="0" cap="none" spc="0" normalizeH="0" baseline="0" noProof="0" dirty="0">
                <a:ln>
                  <a:noFill/>
                </a:ln>
                <a:solidFill>
                  <a:srgbClr val="000000"/>
                </a:solidFill>
                <a:effectLst/>
                <a:uLnTx/>
                <a:uFillTx/>
                <a:latin typeface="Calibri"/>
                <a:cs typeface="Times New Roman" pitchFamily="18" charset="0"/>
                <a:sym typeface="Calibri"/>
              </a:rPr>
              <a:t>ESCLUSE: Pratiche pensioni privilegiate personale già afferente ex Istituti Previdenza: CPS, CPDEL, ecc.</a:t>
            </a:r>
          </a:p>
        </p:txBody>
      </p:sp>
      <p:sp>
        <p:nvSpPr>
          <p:cNvPr id="12" name="AutoShape 6"/>
          <p:cNvSpPr>
            <a:spLocks noChangeArrowheads="1"/>
          </p:cNvSpPr>
          <p:nvPr/>
        </p:nvSpPr>
        <p:spPr bwMode="auto">
          <a:xfrm>
            <a:off x="5267719" y="3206410"/>
            <a:ext cx="832647" cy="485775"/>
          </a:xfrm>
          <a:prstGeom prst="rightArrow">
            <a:avLst>
              <a:gd name="adj1" fmla="val 50000"/>
              <a:gd name="adj2" fmla="val 50245"/>
            </a:avLst>
          </a:prstGeom>
          <a:solidFill>
            <a:srgbClr val="FF0000"/>
          </a:solidFill>
          <a:ln w="9525">
            <a:noFill/>
            <a:miter lim="800000"/>
            <a:headEnd/>
            <a:tailEnd/>
          </a:ln>
        </p:spPr>
        <p:txBody>
          <a:bodyPr wrap="square"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 name="AutoShape 9"/>
          <p:cNvSpPr>
            <a:spLocks noChangeArrowheads="1"/>
          </p:cNvSpPr>
          <p:nvPr/>
        </p:nvSpPr>
        <p:spPr bwMode="auto">
          <a:xfrm>
            <a:off x="5263352" y="4462305"/>
            <a:ext cx="803151" cy="485775"/>
          </a:xfrm>
          <a:prstGeom prst="rightArrow">
            <a:avLst>
              <a:gd name="adj1" fmla="val 50000"/>
              <a:gd name="adj2" fmla="val 50245"/>
            </a:avLst>
          </a:prstGeom>
          <a:solidFill>
            <a:srgbClr val="FFFF00"/>
          </a:solidFill>
          <a:ln w="9525">
            <a:noFill/>
            <a:miter lim="800000"/>
            <a:headEnd/>
            <a:tailEnd/>
          </a:ln>
        </p:spPr>
        <p:txBody>
          <a:bodyPr wrap="square"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 name="Text Box 10"/>
          <p:cNvSpPr txBox="1">
            <a:spLocks noChangeArrowheads="1"/>
          </p:cNvSpPr>
          <p:nvPr/>
        </p:nvSpPr>
        <p:spPr bwMode="auto">
          <a:xfrm>
            <a:off x="6172200" y="4461558"/>
            <a:ext cx="2895600" cy="461665"/>
          </a:xfrm>
          <a:prstGeom prst="rect">
            <a:avLst/>
          </a:prstGeom>
          <a:solidFill>
            <a:srgbClr val="92D050"/>
          </a:solid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COMMISSIONE MEDICA </a:t>
            </a:r>
            <a:r>
              <a:rPr kumimoji="0" lang="it-IT" sz="1200" b="1" i="0" u="none" strike="noStrike" kern="0" cap="none" spc="0" normalizeH="0" baseline="0" noProof="0" dirty="0" err="1">
                <a:ln>
                  <a:noFill/>
                </a:ln>
                <a:solidFill>
                  <a:srgbClr val="000000"/>
                </a:solidFill>
                <a:effectLst/>
                <a:uLnTx/>
                <a:uFillTx/>
                <a:latin typeface="Calibri"/>
                <a:cs typeface="Times New Roman" pitchFamily="18" charset="0"/>
                <a:sym typeface="Calibri"/>
              </a:rPr>
              <a:t>A.S.L</a:t>
            </a: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(Invalidi Civili)</a:t>
            </a:r>
            <a:endParaRPr kumimoji="0" lang="it-IT" sz="1200" b="1" i="0" u="none" strike="noStrike" kern="0" cap="none" spc="0" normalizeH="0" baseline="0" noProof="0" dirty="0">
              <a:ln>
                <a:noFill/>
              </a:ln>
              <a:solidFill>
                <a:srgbClr val="000000"/>
              </a:solidFill>
              <a:effectLst>
                <a:outerShdw blurRad="38100" dist="38100" dir="2700000" algn="tl">
                  <a:srgbClr val="000000"/>
                </a:outerShdw>
              </a:effectLst>
              <a:uLnTx/>
              <a:uFillTx/>
              <a:latin typeface="Calibri"/>
              <a:cs typeface="Times New Roman" pitchFamily="18" charset="0"/>
              <a:sym typeface="Calibri"/>
            </a:endParaRPr>
          </a:p>
        </p:txBody>
      </p:sp>
      <p:sp>
        <p:nvSpPr>
          <p:cNvPr id="16" name="Text Box 5"/>
          <p:cNvSpPr txBox="1">
            <a:spLocks noChangeArrowheads="1"/>
          </p:cNvSpPr>
          <p:nvPr/>
        </p:nvSpPr>
        <p:spPr bwMode="auto">
          <a:xfrm>
            <a:off x="6160459" y="3057229"/>
            <a:ext cx="2895600" cy="461665"/>
          </a:xfrm>
          <a:prstGeom prst="rect">
            <a:avLst/>
          </a:prstGeom>
          <a:solidFill>
            <a:srgbClr val="92D050"/>
          </a:solidFill>
          <a:ln w="9525">
            <a:noFill/>
            <a:miter lim="800000"/>
            <a:headEnd/>
            <a:tailEnd/>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COMMISSIONE MEDICA OSPEDALIERA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err="1">
                <a:ln>
                  <a:noFill/>
                </a:ln>
                <a:solidFill>
                  <a:srgbClr val="000000"/>
                </a:solidFill>
                <a:effectLst/>
                <a:uLnTx/>
                <a:uFillTx/>
                <a:latin typeface="Calibri"/>
                <a:cs typeface="Times New Roman" pitchFamily="18" charset="0"/>
                <a:sym typeface="Calibri"/>
              </a:rPr>
              <a:t>C.M.O</a:t>
            </a: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a:t>
            </a:r>
            <a:endParaRPr kumimoji="0" lang="it-IT" sz="1200" b="1" i="0" u="none" strike="noStrike" kern="0" cap="none" spc="0" normalizeH="0" baseline="0" noProof="0" dirty="0">
              <a:ln>
                <a:noFill/>
              </a:ln>
              <a:solidFill>
                <a:srgbClr val="000000"/>
              </a:solidFill>
              <a:effectLst>
                <a:outerShdw blurRad="38100" dist="38100" dir="2700000" algn="tl">
                  <a:srgbClr val="000000"/>
                </a:outerShdw>
              </a:effectLst>
              <a:uLnTx/>
              <a:uFillTx/>
              <a:latin typeface="Calibri"/>
              <a:cs typeface="Times New Roman" pitchFamily="18" charset="0"/>
              <a:sym typeface="Calibri"/>
            </a:endParaRPr>
          </a:p>
        </p:txBody>
      </p:sp>
      <p:sp>
        <p:nvSpPr>
          <p:cNvPr id="17" name="Text Box 11"/>
          <p:cNvSpPr txBox="1">
            <a:spLocks noChangeArrowheads="1"/>
          </p:cNvSpPr>
          <p:nvPr/>
        </p:nvSpPr>
        <p:spPr bwMode="auto">
          <a:xfrm>
            <a:off x="6172200" y="5706703"/>
            <a:ext cx="2883859" cy="523220"/>
          </a:xfrm>
          <a:prstGeom prst="rect">
            <a:avLst/>
          </a:prstGeom>
          <a:solidFill>
            <a:srgbClr val="92D050"/>
          </a:solid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Calibri"/>
                <a:cs typeface="Times New Roman" pitchFamily="18" charset="0"/>
                <a:sym typeface="Calibri"/>
              </a:rPr>
              <a:t>COMMISSIONE MEDICA di VERIFICA</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Arial" charset="0"/>
              <a:cs typeface="Times New Roman" pitchFamily="18" charset="0"/>
              <a:sym typeface="Calibri"/>
            </a:endParaRPr>
          </a:p>
        </p:txBody>
      </p:sp>
      <p:sp>
        <p:nvSpPr>
          <p:cNvPr id="18" name="AutoShape 6"/>
          <p:cNvSpPr>
            <a:spLocks noChangeArrowheads="1"/>
          </p:cNvSpPr>
          <p:nvPr/>
        </p:nvSpPr>
        <p:spPr bwMode="auto">
          <a:xfrm>
            <a:off x="5267718" y="5716587"/>
            <a:ext cx="816541" cy="485775"/>
          </a:xfrm>
          <a:prstGeom prst="rightArrow">
            <a:avLst>
              <a:gd name="adj1" fmla="val 50000"/>
              <a:gd name="adj2" fmla="val 50245"/>
            </a:avLst>
          </a:prstGeom>
          <a:solidFill>
            <a:srgbClr val="FF0000"/>
          </a:solidFill>
          <a:ln w="9525">
            <a:noFill/>
            <a:miter lim="800000"/>
            <a:headEnd/>
            <a:tailEnd/>
          </a:ln>
        </p:spPr>
        <p:txBody>
          <a:bodyPr wrap="square"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it-IT" altLang="it-IT"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389918F5-3344-4A86-A1B9-180CE4A92B16}"/>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76</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71829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2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5500"/>
                            </p:stCondLst>
                            <p:childTnLst>
                              <p:par>
                                <p:cTn id="20" presetID="2" presetClass="entr" presetSubtype="8" fill="hold" grpId="0" nodeType="afterEffect">
                                  <p:stCondLst>
                                    <p:cond delay="20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9500"/>
                            </p:stCondLst>
                            <p:childTnLst>
                              <p:par>
                                <p:cTn id="30" presetID="2" presetClass="entr" presetSubtype="8"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11000"/>
                            </p:stCondLst>
                            <p:childTnLst>
                              <p:par>
                                <p:cTn id="35" presetID="2" presetClass="entr" presetSubtype="8" fill="hold" grpId="0" nodeType="afterEffect">
                                  <p:stCondLst>
                                    <p:cond delay="10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12500"/>
                            </p:stCondLst>
                            <p:childTnLst>
                              <p:par>
                                <p:cTn id="40" presetID="2" presetClass="entr" presetSubtype="8" fill="hold" grpId="0" nodeType="afterEffect">
                                  <p:stCondLst>
                                    <p:cond delay="10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p:stCondLst>
                              <p:cond delay="14000"/>
                            </p:stCondLst>
                            <p:childTnLst>
                              <p:par>
                                <p:cTn id="45" presetID="2" presetClass="entr" presetSubtype="8" fill="hold" grpId="0" nodeType="afterEffect">
                                  <p:stCondLst>
                                    <p:cond delay="10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15500"/>
                            </p:stCondLst>
                            <p:childTnLst>
                              <p:par>
                                <p:cTn id="50" presetID="2" presetClass="entr" presetSubtype="8" fill="hold" grpId="0" nodeType="afterEffect">
                                  <p:stCondLst>
                                    <p:cond delay="100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nimBg="1" autoUpdateAnimBg="0"/>
      <p:bldP spid="11" grpId="0" animBg="1" autoUpdateAnimBg="0"/>
      <p:bldP spid="12" grpId="0" animBg="1"/>
      <p:bldP spid="14" grpId="0" animBg="1"/>
      <p:bldP spid="15" grpId="0" animBg="1" autoUpdateAnimBg="0"/>
      <p:bldP spid="16" grpId="0" animBg="1" autoUpdateAnimBg="0"/>
      <p:bldP spid="17" grpId="0" animBg="1" autoUpdateAnimBg="0"/>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19"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20"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21"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22" name="Titolo 5"/>
          <p:cNvSpPr txBox="1">
            <a:spLocks noGrp="1"/>
          </p:cNvSpPr>
          <p:nvPr>
            <p:ph type="ctrTitle"/>
          </p:nvPr>
        </p:nvSpPr>
        <p:spPr>
          <a:xfrm>
            <a:off x="395535" y="1714103"/>
            <a:ext cx="8352930" cy="4707904"/>
          </a:xfrm>
          <a:prstGeom prst="rect">
            <a:avLst/>
          </a:prstGeom>
        </p:spPr>
        <p:txBody>
          <a:bodyPr/>
          <a:lstStyle/>
          <a:p>
            <a:pPr algn="just" defTabSz="896111">
              <a:lnSpc>
                <a:spcPct val="150000"/>
              </a:lnSpc>
              <a:defRPr sz="1960"/>
            </a:pPr>
            <a:r>
              <a:rPr dirty="0"/>
              <a:t>Con </a:t>
            </a:r>
            <a:r>
              <a:rPr dirty="0" err="1"/>
              <a:t>accordo</a:t>
            </a:r>
            <a:r>
              <a:rPr dirty="0"/>
              <a:t> ex </a:t>
            </a:r>
            <a:r>
              <a:rPr dirty="0" err="1"/>
              <a:t>articolo</a:t>
            </a:r>
            <a:r>
              <a:rPr dirty="0"/>
              <a:t> 15 </a:t>
            </a:r>
            <a:r>
              <a:rPr dirty="0" err="1"/>
              <a:t>della</a:t>
            </a:r>
            <a:r>
              <a:rPr dirty="0"/>
              <a:t> </a:t>
            </a:r>
            <a:r>
              <a:rPr dirty="0" err="1"/>
              <a:t>legge</a:t>
            </a:r>
            <a:r>
              <a:rPr dirty="0"/>
              <a:t> 7 </a:t>
            </a:r>
            <a:r>
              <a:rPr dirty="0" err="1"/>
              <a:t>agosto</a:t>
            </a:r>
            <a:r>
              <a:rPr dirty="0"/>
              <a:t> 1990, n. 241, </a:t>
            </a:r>
            <a:r>
              <a:rPr dirty="0" err="1"/>
              <a:t>stipulato</a:t>
            </a:r>
            <a:r>
              <a:rPr dirty="0"/>
              <a:t> </a:t>
            </a:r>
            <a:r>
              <a:rPr dirty="0" err="1"/>
              <a:t>tra</a:t>
            </a:r>
            <a:r>
              <a:rPr dirty="0"/>
              <a:t> </a:t>
            </a:r>
            <a:r>
              <a:rPr dirty="0" err="1"/>
              <a:t>Stato</a:t>
            </a:r>
            <a:r>
              <a:rPr dirty="0"/>
              <a:t> Maggiore </a:t>
            </a:r>
            <a:r>
              <a:rPr dirty="0" err="1"/>
              <a:t>della</a:t>
            </a:r>
            <a:r>
              <a:rPr dirty="0"/>
              <a:t> </a:t>
            </a:r>
            <a:r>
              <a:rPr dirty="0" err="1"/>
              <a:t>Difesa</a:t>
            </a:r>
            <a:r>
              <a:rPr dirty="0"/>
              <a:t>, </a:t>
            </a:r>
            <a:r>
              <a:rPr dirty="0" err="1"/>
              <a:t>Dipartimento</a:t>
            </a:r>
            <a:r>
              <a:rPr dirty="0"/>
              <a:t> </a:t>
            </a:r>
            <a:r>
              <a:rPr dirty="0" err="1"/>
              <a:t>della</a:t>
            </a:r>
            <a:r>
              <a:rPr dirty="0"/>
              <a:t> </a:t>
            </a:r>
            <a:r>
              <a:rPr dirty="0" err="1"/>
              <a:t>pubblica</a:t>
            </a:r>
            <a:r>
              <a:rPr dirty="0"/>
              <a:t> </a:t>
            </a:r>
            <a:r>
              <a:rPr dirty="0" err="1"/>
              <a:t>sicurezza</a:t>
            </a:r>
            <a:r>
              <a:rPr dirty="0"/>
              <a:t>, </a:t>
            </a:r>
            <a:r>
              <a:rPr dirty="0" err="1"/>
              <a:t>Comando</a:t>
            </a:r>
            <a:r>
              <a:rPr dirty="0"/>
              <a:t> </a:t>
            </a:r>
            <a:r>
              <a:rPr dirty="0" err="1"/>
              <a:t>generale</a:t>
            </a:r>
            <a:r>
              <a:rPr dirty="0"/>
              <a:t> </a:t>
            </a:r>
            <a:r>
              <a:rPr dirty="0" err="1"/>
              <a:t>della</a:t>
            </a:r>
            <a:r>
              <a:rPr dirty="0"/>
              <a:t> Guardia di </a:t>
            </a:r>
            <a:r>
              <a:rPr dirty="0" err="1"/>
              <a:t>Finanza</a:t>
            </a:r>
            <a:r>
              <a:rPr dirty="0"/>
              <a:t> e </a:t>
            </a:r>
            <a:r>
              <a:rPr dirty="0" err="1"/>
              <a:t>Ministero</a:t>
            </a:r>
            <a:r>
              <a:rPr dirty="0"/>
              <a:t> </a:t>
            </a:r>
            <a:r>
              <a:rPr dirty="0" err="1"/>
              <a:t>dell’economia</a:t>
            </a:r>
            <a:r>
              <a:rPr dirty="0"/>
              <a:t> e </a:t>
            </a:r>
            <a:r>
              <a:rPr dirty="0" err="1"/>
              <a:t>finanze</a:t>
            </a:r>
            <a:r>
              <a:rPr dirty="0"/>
              <a:t>, in </a:t>
            </a:r>
            <a:r>
              <a:rPr dirty="0" err="1"/>
              <a:t>vigore</a:t>
            </a:r>
            <a:r>
              <a:rPr dirty="0"/>
              <a:t> dal 5 </a:t>
            </a:r>
            <a:r>
              <a:rPr dirty="0" err="1"/>
              <a:t>settembre</a:t>
            </a:r>
            <a:r>
              <a:rPr dirty="0"/>
              <a:t> 2018, </a:t>
            </a:r>
            <a:r>
              <a:rPr b="1" dirty="0"/>
              <a:t>è </a:t>
            </a:r>
            <a:r>
              <a:rPr b="1" dirty="0" err="1"/>
              <a:t>stata</a:t>
            </a:r>
            <a:r>
              <a:rPr b="1" dirty="0"/>
              <a:t> </a:t>
            </a:r>
            <a:r>
              <a:rPr b="1" dirty="0" err="1"/>
              <a:t>attribuita</a:t>
            </a:r>
            <a:r>
              <a:rPr b="1" dirty="0"/>
              <a:t> </a:t>
            </a:r>
            <a:r>
              <a:rPr b="1" dirty="0" err="1"/>
              <a:t>alle</a:t>
            </a:r>
            <a:r>
              <a:rPr b="1" dirty="0"/>
              <a:t> </a:t>
            </a:r>
            <a:r>
              <a:rPr b="1" dirty="0" err="1"/>
              <a:t>Commissioni</a:t>
            </a:r>
            <a:r>
              <a:rPr b="1" dirty="0"/>
              <a:t> </a:t>
            </a:r>
            <a:r>
              <a:rPr b="1" dirty="0" err="1"/>
              <a:t>mediche</a:t>
            </a:r>
            <a:r>
              <a:rPr b="1" dirty="0"/>
              <a:t> di </a:t>
            </a:r>
            <a:r>
              <a:rPr b="1" dirty="0" err="1"/>
              <a:t>verifica</a:t>
            </a:r>
            <a:r>
              <a:rPr b="1" dirty="0"/>
              <a:t> (C.M.V.) di Firenze e di Napoli la </a:t>
            </a:r>
            <a:r>
              <a:rPr b="1" dirty="0" err="1"/>
              <a:t>competenza</a:t>
            </a:r>
            <a:r>
              <a:rPr b="1" dirty="0"/>
              <a:t> per le </a:t>
            </a:r>
            <a:r>
              <a:rPr b="1" dirty="0" err="1"/>
              <a:t>visite</a:t>
            </a:r>
            <a:r>
              <a:rPr b="1" dirty="0"/>
              <a:t> </a:t>
            </a:r>
            <a:r>
              <a:rPr b="1" dirty="0" err="1"/>
              <a:t>collegiali</a:t>
            </a:r>
            <a:r>
              <a:rPr b="1" dirty="0"/>
              <a:t>,</a:t>
            </a:r>
            <a:r>
              <a:rPr dirty="0"/>
              <a:t> </a:t>
            </a:r>
            <a:r>
              <a:rPr dirty="0" err="1"/>
              <a:t>ai</a:t>
            </a:r>
            <a:r>
              <a:rPr dirty="0"/>
              <a:t> </a:t>
            </a:r>
            <a:r>
              <a:rPr dirty="0" err="1"/>
              <a:t>sensi</a:t>
            </a:r>
            <a:r>
              <a:rPr dirty="0"/>
              <a:t> del </a:t>
            </a:r>
            <a:r>
              <a:rPr dirty="0" err="1"/>
              <a:t>decreto</a:t>
            </a:r>
            <a:r>
              <a:rPr dirty="0"/>
              <a:t> del </a:t>
            </a:r>
            <a:r>
              <a:rPr dirty="0" err="1"/>
              <a:t>Presidente</a:t>
            </a:r>
            <a:r>
              <a:rPr dirty="0"/>
              <a:t> </a:t>
            </a:r>
            <a:r>
              <a:rPr dirty="0" err="1"/>
              <a:t>della</a:t>
            </a:r>
            <a:r>
              <a:rPr dirty="0"/>
              <a:t> </a:t>
            </a:r>
            <a:r>
              <a:rPr dirty="0" err="1"/>
              <a:t>Repubblica</a:t>
            </a:r>
            <a:r>
              <a:rPr dirty="0"/>
              <a:t> 29 </a:t>
            </a:r>
            <a:r>
              <a:rPr dirty="0" err="1"/>
              <a:t>ottobre</a:t>
            </a:r>
            <a:r>
              <a:rPr dirty="0"/>
              <a:t> 2001, n. 461 e del citato D.M. del 12 </a:t>
            </a:r>
            <a:r>
              <a:rPr dirty="0" err="1"/>
              <a:t>febbraio</a:t>
            </a:r>
            <a:r>
              <a:rPr dirty="0"/>
              <a:t> 2004, </a:t>
            </a:r>
            <a:r>
              <a:rPr b="1" dirty="0" err="1"/>
              <a:t>nei</a:t>
            </a:r>
            <a:r>
              <a:rPr b="1" dirty="0"/>
              <a:t> </a:t>
            </a:r>
            <a:r>
              <a:rPr b="1" dirty="0" err="1"/>
              <a:t>confronti</a:t>
            </a:r>
            <a:r>
              <a:rPr b="1" dirty="0"/>
              <a:t> del </a:t>
            </a:r>
            <a:r>
              <a:rPr b="1" dirty="0" err="1"/>
              <a:t>personale</a:t>
            </a:r>
            <a:r>
              <a:rPr b="1" dirty="0"/>
              <a:t> </a:t>
            </a:r>
            <a:r>
              <a:rPr b="1" dirty="0" err="1"/>
              <a:t>delle</a:t>
            </a:r>
            <a:r>
              <a:rPr b="1" dirty="0"/>
              <a:t> </a:t>
            </a:r>
            <a:r>
              <a:rPr b="1" dirty="0" err="1"/>
              <a:t>Forze</a:t>
            </a:r>
            <a:r>
              <a:rPr b="1" dirty="0"/>
              <a:t> </a:t>
            </a:r>
            <a:r>
              <a:rPr b="1" dirty="0" err="1"/>
              <a:t>armate</a:t>
            </a:r>
            <a:r>
              <a:rPr b="1" dirty="0"/>
              <a:t>, </a:t>
            </a:r>
            <a:r>
              <a:rPr b="1" dirty="0" err="1"/>
              <a:t>ivi</a:t>
            </a:r>
            <a:r>
              <a:rPr b="1" dirty="0"/>
              <a:t> </a:t>
            </a:r>
            <a:r>
              <a:rPr b="1" dirty="0" err="1"/>
              <a:t>compresa</a:t>
            </a:r>
            <a:r>
              <a:rPr b="1" dirty="0"/>
              <a:t> </a:t>
            </a:r>
            <a:r>
              <a:rPr b="1" dirty="0" err="1"/>
              <a:t>l’Arma</a:t>
            </a:r>
            <a:r>
              <a:rPr b="1" dirty="0"/>
              <a:t> </a:t>
            </a:r>
            <a:r>
              <a:rPr b="1" dirty="0" err="1"/>
              <a:t>dei</a:t>
            </a:r>
            <a:r>
              <a:rPr b="1" dirty="0"/>
              <a:t> </a:t>
            </a:r>
            <a:r>
              <a:rPr b="1" dirty="0" err="1"/>
              <a:t>carabinieri</a:t>
            </a:r>
            <a:r>
              <a:rPr b="1" dirty="0"/>
              <a:t>, </a:t>
            </a:r>
            <a:r>
              <a:rPr b="1" dirty="0" err="1"/>
              <a:t>della</a:t>
            </a:r>
            <a:r>
              <a:rPr b="1" dirty="0"/>
              <a:t> </a:t>
            </a:r>
            <a:r>
              <a:rPr b="1" dirty="0" err="1"/>
              <a:t>Polizia</a:t>
            </a:r>
            <a:r>
              <a:rPr b="1" dirty="0"/>
              <a:t> di </a:t>
            </a:r>
            <a:r>
              <a:rPr b="1" dirty="0" err="1"/>
              <a:t>Stato</a:t>
            </a:r>
            <a:r>
              <a:rPr b="1" dirty="0"/>
              <a:t> e del </a:t>
            </a:r>
            <a:r>
              <a:rPr b="1" dirty="0" err="1"/>
              <a:t>Corpo</a:t>
            </a:r>
            <a:r>
              <a:rPr b="1" dirty="0"/>
              <a:t> </a:t>
            </a:r>
            <a:r>
              <a:rPr b="1" dirty="0" err="1"/>
              <a:t>della</a:t>
            </a:r>
            <a:r>
              <a:rPr b="1" dirty="0"/>
              <a:t> </a:t>
            </a:r>
            <a:r>
              <a:rPr b="1" dirty="0" err="1"/>
              <a:t>guardia</a:t>
            </a:r>
            <a:r>
              <a:rPr b="1" dirty="0"/>
              <a:t> di </a:t>
            </a:r>
            <a:r>
              <a:rPr b="1" dirty="0" err="1"/>
              <a:t>Finanza</a:t>
            </a:r>
            <a:r>
              <a:rPr dirty="0"/>
              <a:t>. Tale </a:t>
            </a:r>
            <a:r>
              <a:rPr dirty="0" err="1"/>
              <a:t>provvedimento</a:t>
            </a:r>
            <a:r>
              <a:rPr dirty="0"/>
              <a:t> </a:t>
            </a:r>
            <a:r>
              <a:rPr dirty="0" err="1"/>
              <a:t>nasce</a:t>
            </a:r>
            <a:r>
              <a:rPr dirty="0"/>
              <a:t> </a:t>
            </a:r>
            <a:r>
              <a:rPr dirty="0">
                <a:solidFill>
                  <a:srgbClr val="FF2600"/>
                </a:solidFill>
              </a:rPr>
              <a:t>in via </a:t>
            </a:r>
            <a:r>
              <a:rPr dirty="0" err="1">
                <a:solidFill>
                  <a:srgbClr val="FF2600"/>
                </a:solidFill>
              </a:rPr>
              <a:t>sperimentale</a:t>
            </a:r>
            <a:r>
              <a:rPr dirty="0"/>
              <a:t>.</a:t>
            </a:r>
            <a:br>
              <a:rPr dirty="0"/>
            </a:br>
            <a:endParaRPr dirty="0"/>
          </a:p>
        </p:txBody>
      </p:sp>
      <p:sp>
        <p:nvSpPr>
          <p:cNvPr id="123"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2" name="Segnaposto numero diapositiva 1">
            <a:extLst>
              <a:ext uri="{FF2B5EF4-FFF2-40B4-BE49-F238E27FC236}">
                <a16:creationId xmlns:a16="http://schemas.microsoft.com/office/drawing/2014/main" id="{8C9B4746-3BCE-44F6-B6FB-82230F7366C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77</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07160248"/>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26"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27"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28"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29" name="Titolo 5"/>
          <p:cNvSpPr txBox="1">
            <a:spLocks noGrp="1"/>
          </p:cNvSpPr>
          <p:nvPr>
            <p:ph type="ctrTitle"/>
          </p:nvPr>
        </p:nvSpPr>
        <p:spPr>
          <a:xfrm>
            <a:off x="395536" y="1850763"/>
            <a:ext cx="8390423" cy="4071056"/>
          </a:xfrm>
          <a:prstGeom prst="rect">
            <a:avLst/>
          </a:prstGeom>
        </p:spPr>
        <p:txBody>
          <a:bodyPr/>
          <a:lstStyle>
            <a:lvl1pPr algn="just">
              <a:defRPr sz="2000"/>
            </a:lvl1pPr>
          </a:lstStyle>
          <a:p>
            <a:r>
              <a:rPr dirty="0"/>
              <a:t>A </a:t>
            </a:r>
            <a:r>
              <a:rPr dirty="0" err="1"/>
              <a:t>decorrere</a:t>
            </a:r>
            <a:r>
              <a:rPr dirty="0"/>
              <a:t>, </a:t>
            </a:r>
            <a:r>
              <a:rPr dirty="0" err="1"/>
              <a:t>perciò</a:t>
            </a:r>
            <a:r>
              <a:rPr dirty="0"/>
              <a:t>, dal 15 </a:t>
            </a:r>
            <a:r>
              <a:rPr dirty="0" err="1"/>
              <a:t>gennaio</a:t>
            </a:r>
            <a:r>
              <a:rPr dirty="0"/>
              <a:t> 2019, </a:t>
            </a:r>
            <a:r>
              <a:rPr dirty="0" err="1"/>
              <a:t>i</a:t>
            </a:r>
            <a:r>
              <a:rPr dirty="0"/>
              <a:t> </a:t>
            </a:r>
            <a:r>
              <a:rPr dirty="0" err="1"/>
              <a:t>procedimenti</a:t>
            </a:r>
            <a:r>
              <a:rPr dirty="0"/>
              <a:t> per </a:t>
            </a:r>
            <a:r>
              <a:rPr dirty="0" err="1"/>
              <a:t>il</a:t>
            </a:r>
            <a:r>
              <a:rPr dirty="0"/>
              <a:t> </a:t>
            </a:r>
            <a:r>
              <a:rPr dirty="0" err="1"/>
              <a:t>riconoscimento</a:t>
            </a:r>
            <a:r>
              <a:rPr dirty="0"/>
              <a:t> </a:t>
            </a:r>
            <a:r>
              <a:rPr dirty="0" err="1"/>
              <a:t>della</a:t>
            </a:r>
            <a:r>
              <a:rPr dirty="0"/>
              <a:t> </a:t>
            </a:r>
            <a:r>
              <a:rPr dirty="0" err="1"/>
              <a:t>dipendenza</a:t>
            </a:r>
            <a:r>
              <a:rPr dirty="0"/>
              <a:t> di </a:t>
            </a:r>
            <a:r>
              <a:rPr dirty="0" err="1"/>
              <a:t>infermità</a:t>
            </a:r>
            <a:r>
              <a:rPr dirty="0"/>
              <a:t> da causa di </a:t>
            </a:r>
            <a:r>
              <a:rPr dirty="0" err="1"/>
              <a:t>servizio</a:t>
            </a:r>
            <a:r>
              <a:rPr dirty="0"/>
              <a:t>, per la </a:t>
            </a:r>
            <a:r>
              <a:rPr dirty="0" err="1"/>
              <a:t>concessione</a:t>
            </a:r>
            <a:r>
              <a:rPr dirty="0"/>
              <a:t> </a:t>
            </a:r>
            <a:r>
              <a:rPr dirty="0" err="1"/>
              <a:t>della</a:t>
            </a:r>
            <a:r>
              <a:rPr dirty="0"/>
              <a:t> </a:t>
            </a:r>
            <a:r>
              <a:rPr dirty="0" err="1">
                <a:solidFill>
                  <a:srgbClr val="C00000"/>
                </a:solidFill>
              </a:rPr>
              <a:t>pensione</a:t>
            </a:r>
            <a:r>
              <a:rPr dirty="0">
                <a:solidFill>
                  <a:srgbClr val="C00000"/>
                </a:solidFill>
              </a:rPr>
              <a:t> </a:t>
            </a:r>
            <a:r>
              <a:rPr dirty="0" err="1">
                <a:solidFill>
                  <a:srgbClr val="C00000"/>
                </a:solidFill>
              </a:rPr>
              <a:t>privilegiata</a:t>
            </a:r>
            <a:r>
              <a:rPr dirty="0">
                <a:solidFill>
                  <a:srgbClr val="C00000"/>
                </a:solidFill>
              </a:rPr>
              <a:t> </a:t>
            </a:r>
            <a:r>
              <a:rPr dirty="0" err="1">
                <a:solidFill>
                  <a:srgbClr val="C00000"/>
                </a:solidFill>
              </a:rPr>
              <a:t>ordinaria</a:t>
            </a:r>
            <a:r>
              <a:rPr dirty="0">
                <a:solidFill>
                  <a:srgbClr val="C00000"/>
                </a:solidFill>
              </a:rPr>
              <a:t> e </a:t>
            </a:r>
            <a:r>
              <a:rPr dirty="0" err="1">
                <a:solidFill>
                  <a:srgbClr val="C00000"/>
                </a:solidFill>
              </a:rPr>
              <a:t>dell’equo</a:t>
            </a:r>
            <a:r>
              <a:rPr dirty="0">
                <a:solidFill>
                  <a:srgbClr val="C00000"/>
                </a:solidFill>
              </a:rPr>
              <a:t> </a:t>
            </a:r>
            <a:r>
              <a:rPr dirty="0" err="1">
                <a:solidFill>
                  <a:srgbClr val="C00000"/>
                </a:solidFill>
              </a:rPr>
              <a:t>indennizzo</a:t>
            </a:r>
            <a:r>
              <a:rPr dirty="0">
                <a:solidFill>
                  <a:srgbClr val="C00000"/>
                </a:solidFill>
              </a:rPr>
              <a:t>, </a:t>
            </a:r>
            <a:r>
              <a:rPr dirty="0" err="1">
                <a:solidFill>
                  <a:srgbClr val="C00000"/>
                </a:solidFill>
              </a:rPr>
              <a:t>nonché</a:t>
            </a:r>
            <a:r>
              <a:rPr dirty="0">
                <a:solidFill>
                  <a:srgbClr val="C00000"/>
                </a:solidFill>
              </a:rPr>
              <a:t> </a:t>
            </a:r>
            <a:r>
              <a:rPr dirty="0" err="1">
                <a:solidFill>
                  <a:srgbClr val="C00000"/>
                </a:solidFill>
              </a:rPr>
              <a:t>gli</a:t>
            </a:r>
            <a:r>
              <a:rPr dirty="0">
                <a:solidFill>
                  <a:srgbClr val="C00000"/>
                </a:solidFill>
              </a:rPr>
              <a:t> </a:t>
            </a:r>
            <a:r>
              <a:rPr dirty="0" err="1">
                <a:solidFill>
                  <a:srgbClr val="C00000"/>
                </a:solidFill>
              </a:rPr>
              <a:t>accertamenti</a:t>
            </a:r>
            <a:r>
              <a:rPr dirty="0">
                <a:solidFill>
                  <a:srgbClr val="C00000"/>
                </a:solidFill>
              </a:rPr>
              <a:t> di </a:t>
            </a:r>
            <a:r>
              <a:rPr dirty="0" err="1">
                <a:solidFill>
                  <a:srgbClr val="C00000"/>
                </a:solidFill>
              </a:rPr>
              <a:t>idoneità</a:t>
            </a:r>
            <a:r>
              <a:rPr dirty="0">
                <a:solidFill>
                  <a:srgbClr val="C00000"/>
                </a:solidFill>
              </a:rPr>
              <a:t> al </a:t>
            </a:r>
            <a:r>
              <a:rPr dirty="0" err="1">
                <a:solidFill>
                  <a:srgbClr val="C00000"/>
                </a:solidFill>
              </a:rPr>
              <a:t>servizio</a:t>
            </a:r>
            <a:r>
              <a:rPr dirty="0">
                <a:solidFill>
                  <a:srgbClr val="C00000"/>
                </a:solidFill>
              </a:rPr>
              <a:t>, </a:t>
            </a:r>
            <a:r>
              <a:rPr dirty="0" err="1">
                <a:solidFill>
                  <a:srgbClr val="C00000"/>
                </a:solidFill>
              </a:rPr>
              <a:t>inidoneità</a:t>
            </a:r>
            <a:r>
              <a:rPr dirty="0">
                <a:solidFill>
                  <a:srgbClr val="C00000"/>
                </a:solidFill>
              </a:rPr>
              <a:t> ed </a:t>
            </a:r>
            <a:r>
              <a:rPr dirty="0" err="1">
                <a:solidFill>
                  <a:srgbClr val="C00000"/>
                </a:solidFill>
              </a:rPr>
              <a:t>altre</a:t>
            </a:r>
            <a:r>
              <a:rPr dirty="0">
                <a:solidFill>
                  <a:srgbClr val="C00000"/>
                </a:solidFill>
              </a:rPr>
              <a:t> </a:t>
            </a:r>
            <a:r>
              <a:rPr dirty="0" err="1">
                <a:solidFill>
                  <a:srgbClr val="C00000"/>
                </a:solidFill>
              </a:rPr>
              <a:t>forme</a:t>
            </a:r>
            <a:r>
              <a:rPr dirty="0">
                <a:solidFill>
                  <a:srgbClr val="C00000"/>
                </a:solidFill>
              </a:rPr>
              <a:t> di </a:t>
            </a:r>
            <a:r>
              <a:rPr dirty="0" err="1">
                <a:solidFill>
                  <a:srgbClr val="C00000"/>
                </a:solidFill>
              </a:rPr>
              <a:t>inabilità</a:t>
            </a:r>
            <a:r>
              <a:rPr dirty="0">
                <a:solidFill>
                  <a:srgbClr val="C00000"/>
                </a:solidFill>
              </a:rPr>
              <a:t>, non </a:t>
            </a:r>
            <a:r>
              <a:rPr dirty="0" err="1">
                <a:solidFill>
                  <a:srgbClr val="C00000"/>
                </a:solidFill>
              </a:rPr>
              <a:t>dipendenti</a:t>
            </a:r>
            <a:r>
              <a:rPr dirty="0">
                <a:solidFill>
                  <a:srgbClr val="C00000"/>
                </a:solidFill>
              </a:rPr>
              <a:t> da causa di </a:t>
            </a:r>
            <a:r>
              <a:rPr dirty="0" err="1">
                <a:solidFill>
                  <a:srgbClr val="C00000"/>
                </a:solidFill>
              </a:rPr>
              <a:t>servizio</a:t>
            </a:r>
            <a:r>
              <a:rPr dirty="0">
                <a:solidFill>
                  <a:srgbClr val="C00000"/>
                </a:solidFill>
              </a:rPr>
              <a:t>, ai </a:t>
            </a:r>
            <a:r>
              <a:rPr dirty="0" err="1">
                <a:solidFill>
                  <a:srgbClr val="C00000"/>
                </a:solidFill>
              </a:rPr>
              <a:t>fini</a:t>
            </a:r>
            <a:r>
              <a:rPr dirty="0">
                <a:solidFill>
                  <a:srgbClr val="C00000"/>
                </a:solidFill>
              </a:rPr>
              <a:t> del </a:t>
            </a:r>
            <a:r>
              <a:rPr dirty="0" err="1">
                <a:solidFill>
                  <a:srgbClr val="C00000"/>
                </a:solidFill>
              </a:rPr>
              <a:t>cambio</a:t>
            </a:r>
            <a:r>
              <a:rPr dirty="0">
                <a:solidFill>
                  <a:srgbClr val="C00000"/>
                </a:solidFill>
              </a:rPr>
              <a:t> di </a:t>
            </a:r>
            <a:r>
              <a:rPr dirty="0" err="1">
                <a:solidFill>
                  <a:srgbClr val="C00000"/>
                </a:solidFill>
              </a:rPr>
              <a:t>mansioni</a:t>
            </a:r>
            <a:r>
              <a:rPr dirty="0">
                <a:solidFill>
                  <a:srgbClr val="C00000"/>
                </a:solidFill>
              </a:rPr>
              <a:t>, </a:t>
            </a:r>
            <a:r>
              <a:rPr dirty="0" err="1">
                <a:solidFill>
                  <a:srgbClr val="C00000"/>
                </a:solidFill>
              </a:rPr>
              <a:t>della</a:t>
            </a:r>
            <a:r>
              <a:rPr dirty="0">
                <a:solidFill>
                  <a:srgbClr val="C00000"/>
                </a:solidFill>
              </a:rPr>
              <a:t> </a:t>
            </a:r>
            <a:r>
              <a:rPr dirty="0" err="1">
                <a:solidFill>
                  <a:srgbClr val="C00000"/>
                </a:solidFill>
              </a:rPr>
              <a:t>dispensa</a:t>
            </a:r>
            <a:r>
              <a:rPr dirty="0">
                <a:solidFill>
                  <a:srgbClr val="C00000"/>
                </a:solidFill>
              </a:rPr>
              <a:t> dal </a:t>
            </a:r>
            <a:r>
              <a:rPr dirty="0" err="1">
                <a:solidFill>
                  <a:srgbClr val="C00000"/>
                </a:solidFill>
              </a:rPr>
              <a:t>servizio</a:t>
            </a:r>
            <a:r>
              <a:rPr dirty="0">
                <a:solidFill>
                  <a:srgbClr val="C00000"/>
                </a:solidFill>
              </a:rPr>
              <a:t> e </a:t>
            </a:r>
            <a:r>
              <a:rPr dirty="0" err="1">
                <a:solidFill>
                  <a:srgbClr val="C00000"/>
                </a:solidFill>
              </a:rPr>
              <a:t>dell’eventuale</a:t>
            </a:r>
            <a:r>
              <a:rPr dirty="0">
                <a:solidFill>
                  <a:srgbClr val="C00000"/>
                </a:solidFill>
              </a:rPr>
              <a:t> </a:t>
            </a:r>
            <a:r>
              <a:rPr dirty="0" err="1">
                <a:solidFill>
                  <a:srgbClr val="C00000"/>
                </a:solidFill>
              </a:rPr>
              <a:t>conseguimento</a:t>
            </a:r>
            <a:r>
              <a:rPr dirty="0">
                <a:solidFill>
                  <a:srgbClr val="C00000"/>
                </a:solidFill>
              </a:rPr>
              <a:t> di </a:t>
            </a:r>
            <a:r>
              <a:rPr dirty="0" err="1">
                <a:solidFill>
                  <a:srgbClr val="C00000"/>
                </a:solidFill>
              </a:rPr>
              <a:t>trattamenti</a:t>
            </a:r>
            <a:r>
              <a:rPr dirty="0">
                <a:solidFill>
                  <a:srgbClr val="C00000"/>
                </a:solidFill>
              </a:rPr>
              <a:t> </a:t>
            </a:r>
            <a:r>
              <a:rPr dirty="0" err="1">
                <a:solidFill>
                  <a:srgbClr val="C00000"/>
                </a:solidFill>
              </a:rPr>
              <a:t>pensionistici</a:t>
            </a:r>
            <a:r>
              <a:rPr dirty="0"/>
              <a:t>, </a:t>
            </a:r>
            <a:r>
              <a:rPr dirty="0" err="1"/>
              <a:t>previsti</a:t>
            </a:r>
            <a:r>
              <a:rPr dirty="0"/>
              <a:t> dal citato </a:t>
            </a:r>
            <a:r>
              <a:rPr dirty="0" err="1"/>
              <a:t>d.P.R</a:t>
            </a:r>
            <a:r>
              <a:rPr dirty="0"/>
              <a:t>. n.461/2001 e </a:t>
            </a:r>
            <a:r>
              <a:rPr dirty="0" err="1"/>
              <a:t>riguardanti</a:t>
            </a:r>
            <a:r>
              <a:rPr dirty="0"/>
              <a:t> </a:t>
            </a:r>
            <a:r>
              <a:rPr dirty="0" err="1"/>
              <a:t>sia</a:t>
            </a:r>
            <a:r>
              <a:rPr dirty="0"/>
              <a:t> </a:t>
            </a:r>
            <a:r>
              <a:rPr dirty="0" err="1"/>
              <a:t>il</a:t>
            </a:r>
            <a:r>
              <a:rPr dirty="0"/>
              <a:t> </a:t>
            </a:r>
            <a:r>
              <a:rPr dirty="0" err="1"/>
              <a:t>personale</a:t>
            </a:r>
            <a:r>
              <a:rPr dirty="0"/>
              <a:t> </a:t>
            </a:r>
            <a:r>
              <a:rPr dirty="0" err="1"/>
              <a:t>della</a:t>
            </a:r>
            <a:r>
              <a:rPr dirty="0"/>
              <a:t> </a:t>
            </a:r>
            <a:r>
              <a:rPr dirty="0" err="1"/>
              <a:t>Polizia</a:t>
            </a:r>
            <a:r>
              <a:rPr dirty="0"/>
              <a:t> di </a:t>
            </a:r>
            <a:r>
              <a:rPr dirty="0" err="1"/>
              <a:t>Stato</a:t>
            </a:r>
            <a:r>
              <a:rPr dirty="0"/>
              <a:t> in </a:t>
            </a:r>
            <a:r>
              <a:rPr dirty="0" err="1"/>
              <a:t>servizio</a:t>
            </a:r>
            <a:r>
              <a:rPr dirty="0"/>
              <a:t> </a:t>
            </a:r>
            <a:r>
              <a:rPr dirty="0" err="1"/>
              <a:t>assegnato</a:t>
            </a:r>
            <a:r>
              <a:rPr dirty="0"/>
              <a:t> ad </a:t>
            </a:r>
            <a:r>
              <a:rPr dirty="0" err="1"/>
              <a:t>uffici</a:t>
            </a:r>
            <a:r>
              <a:rPr dirty="0"/>
              <a:t> e </a:t>
            </a:r>
            <a:r>
              <a:rPr dirty="0" err="1"/>
              <a:t>reparti</a:t>
            </a:r>
            <a:r>
              <a:rPr dirty="0"/>
              <a:t> </a:t>
            </a:r>
            <a:r>
              <a:rPr dirty="0" err="1"/>
              <a:t>dislocati</a:t>
            </a:r>
            <a:r>
              <a:rPr dirty="0"/>
              <a:t> in Toscana ed in Campania </a:t>
            </a:r>
            <a:r>
              <a:rPr dirty="0" err="1"/>
              <a:t>sia</a:t>
            </a:r>
            <a:r>
              <a:rPr dirty="0"/>
              <a:t> </a:t>
            </a:r>
            <a:r>
              <a:rPr dirty="0" err="1"/>
              <a:t>il</a:t>
            </a:r>
            <a:r>
              <a:rPr dirty="0"/>
              <a:t> </a:t>
            </a:r>
            <a:r>
              <a:rPr dirty="0" err="1"/>
              <a:t>personale</a:t>
            </a:r>
            <a:r>
              <a:rPr dirty="0"/>
              <a:t> </a:t>
            </a:r>
            <a:r>
              <a:rPr dirty="0" err="1"/>
              <a:t>collocato</a:t>
            </a:r>
            <a:r>
              <a:rPr dirty="0"/>
              <a:t> in </a:t>
            </a:r>
            <a:r>
              <a:rPr dirty="0" err="1"/>
              <a:t>quiescenza</a:t>
            </a:r>
            <a:r>
              <a:rPr dirty="0"/>
              <a:t> </a:t>
            </a:r>
            <a:r>
              <a:rPr dirty="0" err="1"/>
              <a:t>residente</a:t>
            </a:r>
            <a:r>
              <a:rPr dirty="0"/>
              <a:t> </a:t>
            </a:r>
            <a:r>
              <a:rPr dirty="0" err="1"/>
              <a:t>nelle</a:t>
            </a:r>
            <a:r>
              <a:rPr dirty="0"/>
              <a:t> </a:t>
            </a:r>
            <a:r>
              <a:rPr dirty="0" err="1"/>
              <a:t>suddette</a:t>
            </a:r>
            <a:r>
              <a:rPr dirty="0"/>
              <a:t> </a:t>
            </a:r>
            <a:r>
              <a:rPr dirty="0" err="1"/>
              <a:t>regioni</a:t>
            </a:r>
            <a:r>
              <a:rPr dirty="0"/>
              <a:t>, </a:t>
            </a:r>
            <a:r>
              <a:rPr dirty="0" err="1"/>
              <a:t>sono</a:t>
            </a:r>
            <a:r>
              <a:rPr dirty="0"/>
              <a:t> </a:t>
            </a:r>
            <a:r>
              <a:rPr dirty="0" err="1"/>
              <a:t>demandati</a:t>
            </a:r>
            <a:r>
              <a:rPr dirty="0"/>
              <a:t> </a:t>
            </a:r>
            <a:r>
              <a:rPr dirty="0" err="1"/>
              <a:t>alle</a:t>
            </a:r>
            <a:r>
              <a:rPr dirty="0"/>
              <a:t> </a:t>
            </a:r>
            <a:r>
              <a:rPr dirty="0" err="1"/>
              <a:t>Commissioni</a:t>
            </a:r>
            <a:r>
              <a:rPr dirty="0"/>
              <a:t> </a:t>
            </a:r>
            <a:r>
              <a:rPr dirty="0" err="1"/>
              <a:t>mediche</a:t>
            </a:r>
            <a:r>
              <a:rPr dirty="0"/>
              <a:t> di </a:t>
            </a:r>
            <a:r>
              <a:rPr dirty="0" err="1"/>
              <a:t>verifica</a:t>
            </a:r>
            <a:r>
              <a:rPr dirty="0"/>
              <a:t> del M.E.F. con </a:t>
            </a:r>
            <a:r>
              <a:rPr dirty="0" err="1"/>
              <a:t>sede</a:t>
            </a:r>
            <a:r>
              <a:rPr dirty="0"/>
              <a:t> a Firenze e a Napoli.</a:t>
            </a:r>
          </a:p>
        </p:txBody>
      </p:sp>
      <p:sp>
        <p:nvSpPr>
          <p:cNvPr id="130"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2" name="Segnaposto numero diapositiva 1">
            <a:extLst>
              <a:ext uri="{FF2B5EF4-FFF2-40B4-BE49-F238E27FC236}">
                <a16:creationId xmlns:a16="http://schemas.microsoft.com/office/drawing/2014/main" id="{EDD54301-72D0-49B7-B327-C5A9A5CD3ADD}"/>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78</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81507330"/>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ttangolo 3"/>
          <p:cNvSpPr/>
          <p:nvPr/>
        </p:nvSpPr>
        <p:spPr>
          <a:xfrm>
            <a:off x="-11486" y="0"/>
            <a:ext cx="9144001"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8"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49"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50"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51"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152" name="Rectangle 2"/>
          <p:cNvSpPr txBox="1"/>
          <p:nvPr/>
        </p:nvSpPr>
        <p:spPr>
          <a:xfrm>
            <a:off x="50800" y="1460113"/>
            <a:ext cx="90424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it-IT" sz="2800" b="1" i="0" u="none" strike="noStrike" kern="0" cap="none" spc="0" normalizeH="0" baseline="0" noProof="0" dirty="0">
                <a:ln>
                  <a:noFill/>
                </a:ln>
                <a:solidFill>
                  <a:srgbClr val="000000"/>
                </a:solidFill>
                <a:effectLst/>
                <a:uLnTx/>
                <a:uFillTx/>
                <a:latin typeface="Calibri"/>
                <a:cs typeface="Calibri"/>
                <a:sym typeface="Calibri"/>
              </a:rPr>
              <a:t>D</a:t>
            </a:r>
            <a:r>
              <a:rPr kumimoji="0" sz="2800" b="1" i="0" u="none" strike="noStrike" kern="0" cap="none" spc="0" normalizeH="0" baseline="0" noProof="0" dirty="0">
                <a:ln>
                  <a:noFill/>
                </a:ln>
                <a:solidFill>
                  <a:srgbClr val="000000"/>
                </a:solidFill>
                <a:effectLst/>
                <a:uLnTx/>
                <a:uFillTx/>
                <a:latin typeface="Calibri"/>
                <a:cs typeface="Calibri"/>
                <a:sym typeface="Calibri"/>
              </a:rPr>
              <a:t>.P.R. 29.10.2001 n. 461 - </a:t>
            </a:r>
            <a:r>
              <a:rPr kumimoji="0" sz="2800" b="1" i="0" u="none" strike="noStrike" kern="0" cap="none" spc="0" normalizeH="0" baseline="0" noProof="0" dirty="0" err="1">
                <a:ln>
                  <a:noFill/>
                </a:ln>
                <a:solidFill>
                  <a:srgbClr val="000000"/>
                </a:solidFill>
                <a:effectLst/>
                <a:uLnTx/>
                <a:uFillTx/>
                <a:latin typeface="Calibri"/>
                <a:cs typeface="Calibri"/>
                <a:sym typeface="Calibri"/>
              </a:rPr>
              <a:t>articolo</a:t>
            </a:r>
            <a:r>
              <a:rPr kumimoji="0" sz="2800" b="1" i="0" u="none" strike="noStrike" kern="0" cap="none" spc="0" normalizeH="0" baseline="0" noProof="0" dirty="0">
                <a:ln>
                  <a:noFill/>
                </a:ln>
                <a:solidFill>
                  <a:srgbClr val="000000"/>
                </a:solidFill>
                <a:effectLst/>
                <a:uLnTx/>
                <a:uFillTx/>
                <a:latin typeface="Calibri"/>
                <a:cs typeface="Calibri"/>
                <a:sym typeface="Calibri"/>
              </a:rPr>
              <a:t>  15</a:t>
            </a:r>
            <a:br>
              <a:rPr kumimoji="0" sz="2800" b="1" i="0" u="none" strike="noStrike" kern="0" cap="none" spc="0" normalizeH="0" baseline="0" noProof="0" dirty="0">
                <a:ln>
                  <a:noFill/>
                </a:ln>
                <a:solidFill>
                  <a:srgbClr val="000000"/>
                </a:solidFill>
                <a:effectLst/>
                <a:uLnTx/>
                <a:uFillTx/>
                <a:latin typeface="Calibri"/>
                <a:cs typeface="Calibri"/>
                <a:sym typeface="Calibri"/>
              </a:rPr>
            </a:br>
            <a:r>
              <a:rPr kumimoji="0" sz="2400" b="1" i="1" u="none" strike="noStrike" kern="0" cap="none" spc="0" normalizeH="0" baseline="0" noProof="0" dirty="0">
                <a:ln>
                  <a:noFill/>
                </a:ln>
                <a:solidFill>
                  <a:srgbClr val="FF0000"/>
                </a:solidFill>
                <a:effectLst/>
                <a:uLnTx/>
                <a:uFillTx/>
                <a:latin typeface="Calibri"/>
                <a:cs typeface="Calibri"/>
                <a:sym typeface="Calibri"/>
              </a:rPr>
              <a:t>“</a:t>
            </a:r>
            <a:r>
              <a:rPr kumimoji="0" sz="2400" b="1" i="1" u="none" strike="noStrike" kern="0" cap="none" spc="0" normalizeH="0" baseline="0" noProof="0" dirty="0" err="1">
                <a:ln>
                  <a:noFill/>
                </a:ln>
                <a:solidFill>
                  <a:srgbClr val="FF0000"/>
                </a:solidFill>
                <a:effectLst/>
                <a:uLnTx/>
                <a:uFillTx/>
                <a:latin typeface="Calibri"/>
                <a:cs typeface="Calibri"/>
                <a:sym typeface="Calibri"/>
              </a:rPr>
              <a:t>Accertamenti</a:t>
            </a:r>
            <a:r>
              <a:rPr kumimoji="0" sz="2400" b="1" i="1" u="none" strike="noStrike" kern="0" cap="none" spc="0" normalizeH="0" baseline="0" noProof="0" dirty="0">
                <a:ln>
                  <a:noFill/>
                </a:ln>
                <a:solidFill>
                  <a:srgbClr val="FF0000"/>
                </a:solidFill>
                <a:effectLst/>
                <a:uLnTx/>
                <a:uFillTx/>
                <a:latin typeface="Calibri"/>
                <a:cs typeface="Calibri"/>
                <a:sym typeface="Calibri"/>
              </a:rPr>
              <a:t> di </a:t>
            </a:r>
            <a:r>
              <a:rPr kumimoji="0" sz="2400" b="1" i="1" u="none" strike="noStrike" kern="0" cap="none" spc="0" normalizeH="0" baseline="0" noProof="0" dirty="0" err="1">
                <a:ln>
                  <a:noFill/>
                </a:ln>
                <a:solidFill>
                  <a:srgbClr val="FF0000"/>
                </a:solidFill>
                <a:effectLst/>
                <a:uLnTx/>
                <a:uFillTx/>
                <a:latin typeface="Calibri"/>
                <a:cs typeface="Calibri"/>
                <a:sym typeface="Calibri"/>
              </a:rPr>
              <a:t>inidoneità</a:t>
            </a:r>
            <a:r>
              <a:rPr kumimoji="0" sz="2400" b="1" i="1" u="none" strike="noStrike" kern="0" cap="none" spc="0" normalizeH="0" baseline="0" noProof="0" dirty="0">
                <a:ln>
                  <a:noFill/>
                </a:ln>
                <a:solidFill>
                  <a:srgbClr val="FF0000"/>
                </a:solidFill>
                <a:effectLst/>
                <a:uLnTx/>
                <a:uFillTx/>
                <a:latin typeface="Calibri"/>
                <a:cs typeface="Calibri"/>
                <a:sym typeface="Calibri"/>
              </a:rPr>
              <a:t> </a:t>
            </a:r>
            <a:r>
              <a:rPr kumimoji="0" sz="2400" b="1" i="1" u="none" strike="noStrike" kern="0" cap="none" spc="0" normalizeH="0" baseline="0" noProof="0" dirty="0" err="1">
                <a:ln>
                  <a:noFill/>
                </a:ln>
                <a:solidFill>
                  <a:srgbClr val="FF0000"/>
                </a:solidFill>
                <a:effectLst/>
                <a:uLnTx/>
                <a:uFillTx/>
                <a:latin typeface="Calibri"/>
                <a:cs typeface="Calibri"/>
                <a:sym typeface="Calibri"/>
              </a:rPr>
              <a:t>ed</a:t>
            </a:r>
            <a:r>
              <a:rPr kumimoji="0" sz="2400" b="1" i="1" u="none" strike="noStrike" kern="0" cap="none" spc="0" normalizeH="0" baseline="0" noProof="0" dirty="0">
                <a:ln>
                  <a:noFill/>
                </a:ln>
                <a:solidFill>
                  <a:srgbClr val="FF0000"/>
                </a:solidFill>
                <a:effectLst/>
                <a:uLnTx/>
                <a:uFillTx/>
                <a:latin typeface="Calibri"/>
                <a:cs typeface="Calibri"/>
                <a:sym typeface="Calibri"/>
              </a:rPr>
              <a:t> </a:t>
            </a:r>
            <a:r>
              <a:rPr kumimoji="0" sz="2400" b="1" i="1" u="none" strike="noStrike" kern="0" cap="none" spc="0" normalizeH="0" baseline="0" noProof="0" dirty="0" err="1">
                <a:ln>
                  <a:noFill/>
                </a:ln>
                <a:solidFill>
                  <a:srgbClr val="FF0000"/>
                </a:solidFill>
                <a:effectLst/>
                <a:uLnTx/>
                <a:uFillTx/>
                <a:latin typeface="Calibri"/>
                <a:cs typeface="Calibri"/>
                <a:sym typeface="Calibri"/>
              </a:rPr>
              <a:t>altre</a:t>
            </a:r>
            <a:r>
              <a:rPr kumimoji="0" sz="2400" b="1" i="1" u="none" strike="noStrike" kern="0" cap="none" spc="0" normalizeH="0" baseline="0" noProof="0" dirty="0">
                <a:ln>
                  <a:noFill/>
                </a:ln>
                <a:solidFill>
                  <a:srgbClr val="FF0000"/>
                </a:solidFill>
                <a:effectLst/>
                <a:uLnTx/>
                <a:uFillTx/>
                <a:latin typeface="Calibri"/>
                <a:cs typeface="Calibri"/>
                <a:sym typeface="Calibri"/>
              </a:rPr>
              <a:t> </a:t>
            </a:r>
            <a:r>
              <a:rPr kumimoji="0" sz="2400" b="1" i="1" u="none" strike="noStrike" kern="0" cap="none" spc="0" normalizeH="0" baseline="0" noProof="0" dirty="0" err="1">
                <a:ln>
                  <a:noFill/>
                </a:ln>
                <a:solidFill>
                  <a:srgbClr val="FF0000"/>
                </a:solidFill>
                <a:effectLst/>
                <a:uLnTx/>
                <a:uFillTx/>
                <a:latin typeface="Calibri"/>
                <a:cs typeface="Calibri"/>
                <a:sym typeface="Calibri"/>
              </a:rPr>
              <a:t>forme</a:t>
            </a:r>
            <a:r>
              <a:rPr kumimoji="0" sz="2400" b="1" i="1" u="none" strike="noStrike" kern="0" cap="none" spc="0" normalizeH="0" baseline="0" noProof="0" dirty="0">
                <a:ln>
                  <a:noFill/>
                </a:ln>
                <a:solidFill>
                  <a:srgbClr val="FF0000"/>
                </a:solidFill>
                <a:effectLst/>
                <a:uLnTx/>
                <a:uFillTx/>
                <a:latin typeface="Calibri"/>
                <a:cs typeface="Calibri"/>
                <a:sym typeface="Calibri"/>
              </a:rPr>
              <a:t> di </a:t>
            </a:r>
            <a:r>
              <a:rPr kumimoji="0" sz="2400" b="1" i="1" u="none" strike="noStrike" kern="0" cap="none" spc="0" normalizeH="0" baseline="0" noProof="0" dirty="0" err="1">
                <a:ln>
                  <a:noFill/>
                </a:ln>
                <a:solidFill>
                  <a:srgbClr val="FF0000"/>
                </a:solidFill>
                <a:effectLst/>
                <a:uLnTx/>
                <a:uFillTx/>
                <a:latin typeface="Calibri"/>
                <a:cs typeface="Calibri"/>
                <a:sym typeface="Calibri"/>
              </a:rPr>
              <a:t>inabilità</a:t>
            </a:r>
            <a:r>
              <a:rPr kumimoji="0" sz="2400" b="1" i="1" u="none" strike="noStrike" kern="0" cap="none" spc="0" normalizeH="0" baseline="0" noProof="0" dirty="0">
                <a:ln>
                  <a:noFill/>
                </a:ln>
                <a:solidFill>
                  <a:srgbClr val="FF0000"/>
                </a:solidFill>
                <a:effectLst/>
                <a:uLnTx/>
                <a:uFillTx/>
                <a:latin typeface="Calibri"/>
                <a:cs typeface="Calibri"/>
                <a:sym typeface="Calibri"/>
              </a:rPr>
              <a:t>”</a:t>
            </a:r>
          </a:p>
        </p:txBody>
      </p:sp>
      <p:sp>
        <p:nvSpPr>
          <p:cNvPr id="153" name="Rectangle 3"/>
          <p:cNvSpPr txBox="1"/>
          <p:nvPr/>
        </p:nvSpPr>
        <p:spPr>
          <a:xfrm>
            <a:off x="68708" y="2695649"/>
            <a:ext cx="8540751" cy="442277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just" defTabSz="914400" rtl="0" eaLnBrk="1" fontAlgn="auto" latinLnBrk="0" hangingPunct="0">
              <a:lnSpc>
                <a:spcPct val="100000"/>
              </a:lnSpc>
              <a:spcBef>
                <a:spcPts val="500"/>
              </a:spcBef>
              <a:spcAft>
                <a:spcPts val="0"/>
              </a:spcAft>
              <a:buClrTx/>
              <a:buSzPct val="100000"/>
              <a:buFont typeface="Arial"/>
              <a:buChar char="•"/>
              <a:tabLst/>
              <a:defRPr sz="2400" b="1"/>
            </a:pPr>
            <a:r>
              <a:rPr kumimoji="0" sz="2400" b="1" i="0" u="none" strike="noStrike" kern="0" cap="none" spc="0" normalizeH="0" baseline="0" noProof="0" dirty="0">
                <a:ln>
                  <a:noFill/>
                </a:ln>
                <a:solidFill>
                  <a:srgbClr val="000000"/>
                </a:solidFill>
                <a:effectLst/>
                <a:uLnTx/>
                <a:uFillTx/>
                <a:latin typeface="Calibri"/>
                <a:cs typeface="Calibri"/>
                <a:sym typeface="Calibri"/>
              </a:rPr>
              <a:t>Ai </a:t>
            </a:r>
            <a:r>
              <a:rPr kumimoji="0" sz="2400" b="1" i="0" u="none" strike="noStrike" kern="0" cap="none" spc="0" normalizeH="0" baseline="0" noProof="0" dirty="0" err="1">
                <a:ln>
                  <a:noFill/>
                </a:ln>
                <a:solidFill>
                  <a:srgbClr val="000000"/>
                </a:solidFill>
                <a:effectLst/>
                <a:uLnTx/>
                <a:uFillTx/>
                <a:latin typeface="Calibri"/>
                <a:cs typeface="Calibri"/>
                <a:sym typeface="Calibri"/>
              </a:rPr>
              <a:t>fini</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dell'accertamento</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delle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condizioni</a:t>
            </a:r>
            <a:r>
              <a:rPr kumimoji="0" sz="2400" b="1" i="0" u="none" strike="noStrike" kern="0" cap="none" spc="0" normalizeH="0" baseline="0" noProof="0" dirty="0">
                <a:ln>
                  <a:noFill/>
                </a:ln>
                <a:solidFill>
                  <a:srgbClr val="000000"/>
                </a:solidFill>
                <a:effectLst/>
                <a:uLnTx/>
                <a:uFillTx/>
                <a:latin typeface="Calibri"/>
                <a:cs typeface="Calibri"/>
                <a:sym typeface="Calibri"/>
              </a:rPr>
              <a:t> di </a:t>
            </a:r>
            <a:r>
              <a:rPr kumimoji="0" sz="2400" b="1" i="0" u="none" strike="noStrike" kern="0" cap="none" spc="0" normalizeH="0" baseline="0" noProof="0" dirty="0" err="1">
                <a:ln>
                  <a:noFill/>
                </a:ln>
                <a:solidFill>
                  <a:srgbClr val="000000"/>
                </a:solidFill>
                <a:effectLst/>
                <a:uLnTx/>
                <a:uFillTx/>
                <a:latin typeface="Calibri"/>
                <a:cs typeface="Calibri"/>
                <a:sym typeface="Calibri"/>
              </a:rPr>
              <a:t>idoneità</a:t>
            </a:r>
            <a:r>
              <a:rPr kumimoji="0" sz="2400" b="1" i="0" u="none" strike="noStrike" kern="0" cap="none" spc="0" normalizeH="0" baseline="0" noProof="0" dirty="0">
                <a:ln>
                  <a:noFill/>
                </a:ln>
                <a:solidFill>
                  <a:srgbClr val="000000"/>
                </a:solidFill>
                <a:effectLst/>
                <a:uLnTx/>
                <a:uFillTx/>
                <a:latin typeface="Calibri"/>
                <a:cs typeface="Calibri"/>
                <a:sym typeface="Calibri"/>
              </a:rPr>
              <a:t> al </a:t>
            </a:r>
            <a:r>
              <a:rPr kumimoji="0" sz="2400" b="1" i="0" u="none" strike="noStrike" kern="0" cap="none" spc="0" normalizeH="0" baseline="0" noProof="0" dirty="0" err="1">
                <a:ln>
                  <a:noFill/>
                </a:ln>
                <a:solidFill>
                  <a:srgbClr val="000000"/>
                </a:solidFill>
                <a:effectLst/>
                <a:uLnTx/>
                <a:uFillTx/>
                <a:latin typeface="Calibri"/>
                <a:cs typeface="Calibri"/>
                <a:sym typeface="Calibri"/>
              </a:rPr>
              <a:t>servizio</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l'Amministrazione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sottopone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il</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dipendente</a:t>
            </a:r>
            <a:r>
              <a:rPr kumimoji="0" sz="2400" b="1" i="0" u="none" strike="noStrike" kern="0" cap="none" spc="0" normalizeH="0" baseline="0" noProof="0" dirty="0">
                <a:ln>
                  <a:noFill/>
                </a:ln>
                <a:solidFill>
                  <a:srgbClr val="000000"/>
                </a:solidFill>
                <a:effectLst/>
                <a:uLnTx/>
                <a:uFillTx/>
                <a:latin typeface="Calibri"/>
                <a:cs typeface="Calibri"/>
                <a:sym typeface="Calibri"/>
              </a:rPr>
              <a:t> a </a:t>
            </a:r>
            <a:r>
              <a:rPr kumimoji="0" sz="2400" b="1" i="0" u="none" strike="noStrike" kern="0" cap="none" spc="0" normalizeH="0" baseline="0" noProof="0" dirty="0" err="1">
                <a:ln>
                  <a:noFill/>
                </a:ln>
                <a:solidFill>
                  <a:srgbClr val="000000"/>
                </a:solidFill>
                <a:effectLst/>
                <a:uLnTx/>
                <a:uFillTx/>
                <a:latin typeface="Calibri"/>
                <a:cs typeface="Calibri"/>
                <a:sym typeface="Calibri"/>
              </a:rPr>
              <a:t>visita</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della</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Commissione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territorialmente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competente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a:ln>
                  <a:noFill/>
                </a:ln>
                <a:solidFill>
                  <a:srgbClr val="FF0000"/>
                </a:solidFill>
                <a:effectLst/>
                <a:uLnTx/>
                <a:uFillTx/>
                <a:latin typeface="Calibri"/>
                <a:cs typeface="Calibri"/>
                <a:sym typeface="Calibri"/>
              </a:rPr>
              <a:t>con </a:t>
            </a:r>
            <a:r>
              <a:rPr kumimoji="0" sz="2400" b="1" i="0" u="none" strike="noStrike" kern="0" cap="none" spc="0" normalizeH="0" baseline="0" noProof="0" dirty="0" err="1">
                <a:ln>
                  <a:noFill/>
                </a:ln>
                <a:solidFill>
                  <a:srgbClr val="FF0000"/>
                </a:solidFill>
                <a:effectLst/>
                <a:uLnTx/>
                <a:uFillTx/>
                <a:latin typeface="Calibri"/>
                <a:cs typeface="Calibri"/>
                <a:sym typeface="Calibri"/>
              </a:rPr>
              <a:t>invio</a:t>
            </a:r>
            <a:r>
              <a:rPr kumimoji="0" sz="2400" b="1" i="0" u="none" strike="noStrike" kern="0" cap="none" spc="0" normalizeH="0" baseline="0" noProof="0" dirty="0">
                <a:ln>
                  <a:noFill/>
                </a:ln>
                <a:solidFill>
                  <a:srgbClr val="FF0000"/>
                </a:solidFill>
                <a:effectLst/>
                <a:uLnTx/>
                <a:uFillTx/>
                <a:latin typeface="Calibri"/>
                <a:cs typeface="Calibri"/>
                <a:sym typeface="Calibri"/>
              </a:rPr>
              <a:t> di </a:t>
            </a:r>
            <a:r>
              <a:rPr kumimoji="0" sz="2400" b="1" i="0" u="none" strike="noStrike" kern="0" cap="none" spc="0" normalizeH="0" baseline="0" noProof="0" dirty="0" err="1">
                <a:ln>
                  <a:noFill/>
                </a:ln>
                <a:solidFill>
                  <a:srgbClr val="FF0000"/>
                </a:solidFill>
                <a:effectLst/>
                <a:uLnTx/>
                <a:uFillTx/>
                <a:latin typeface="Calibri"/>
                <a:cs typeface="Calibri"/>
                <a:sym typeface="Calibri"/>
              </a:rPr>
              <a:t>una</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relazione</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recante</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tutti</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gli</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elementi</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informativi</a:t>
            </a:r>
            <a:r>
              <a:rPr kumimoji="0" sz="2400" b="1" i="0" u="none" strike="noStrike" kern="0" cap="none" spc="0" normalizeH="0" baseline="0" noProof="0" dirty="0">
                <a:ln>
                  <a:noFill/>
                </a:ln>
                <a:solidFill>
                  <a:srgbClr val="FF0000"/>
                </a:solidFill>
                <a:effectLst/>
                <a:uLnTx/>
                <a:uFillTx/>
                <a:latin typeface="Calibri"/>
                <a:cs typeface="Calibri"/>
                <a:sym typeface="Calibri"/>
              </a:rPr>
              <a:t> </a:t>
            </a:r>
            <a:r>
              <a:rPr kumimoji="0" sz="2400" b="1" i="0" u="none" strike="noStrike" kern="0" cap="none" spc="0" normalizeH="0" baseline="0" noProof="0" dirty="0" err="1">
                <a:ln>
                  <a:noFill/>
                </a:ln>
                <a:solidFill>
                  <a:srgbClr val="FF0000"/>
                </a:solidFill>
                <a:effectLst/>
                <a:uLnTx/>
                <a:uFillTx/>
                <a:latin typeface="Calibri"/>
                <a:cs typeface="Calibri"/>
                <a:sym typeface="Calibri"/>
              </a:rPr>
              <a:t>disponibili</a:t>
            </a:r>
            <a:r>
              <a:rPr kumimoji="0" sz="2400" b="1" i="0" u="none" strike="noStrike" kern="0" cap="none" spc="0" normalizeH="0" baseline="0" noProof="0" dirty="0">
                <a:ln>
                  <a:noFill/>
                </a:ln>
                <a:solidFill>
                  <a:srgbClr val="FF0000"/>
                </a:solidFill>
                <a:effectLst/>
                <a:uLnTx/>
                <a:uFillTx/>
                <a:latin typeface="Calibri"/>
                <a:cs typeface="Calibri"/>
                <a:sym typeface="Calibri"/>
              </a:rPr>
              <a:t>.</a:t>
            </a:r>
            <a:endParaRPr kumimoji="0" sz="3200" b="1" i="0" u="none" strike="noStrike" kern="0" cap="none" spc="0" normalizeH="0" baseline="0" noProof="0" dirty="0">
              <a:ln>
                <a:noFill/>
              </a:ln>
              <a:solidFill>
                <a:srgbClr val="000000"/>
              </a:solidFill>
              <a:effectLst/>
              <a:uLnTx/>
              <a:uFillTx/>
              <a:latin typeface="Calibri"/>
              <a:cs typeface="Calibri"/>
              <a:sym typeface="Calibri"/>
            </a:endParaRPr>
          </a:p>
          <a:p>
            <a:pPr marL="342900" marR="0" lvl="0" indent="-342900" algn="just" defTabSz="914400" rtl="0" eaLnBrk="1" fontAlgn="auto" latinLnBrk="0" hangingPunct="0">
              <a:lnSpc>
                <a:spcPct val="100000"/>
              </a:lnSpc>
              <a:spcBef>
                <a:spcPts val="500"/>
              </a:spcBef>
              <a:spcAft>
                <a:spcPts val="0"/>
              </a:spcAft>
              <a:buClrTx/>
              <a:buSzPct val="100000"/>
              <a:buFont typeface="Arial"/>
              <a:buChar char="•"/>
              <a:tabLst/>
              <a:defRPr sz="2400" b="1"/>
            </a:pPr>
            <a:endParaRPr kumimoji="0" lang="it-IT" sz="2400" b="1" i="0" u="none" strike="noStrike" kern="0" cap="none" spc="0" normalizeH="0" baseline="0" noProof="0" dirty="0">
              <a:ln>
                <a:noFill/>
              </a:ln>
              <a:solidFill>
                <a:srgbClr val="000000"/>
              </a:solidFill>
              <a:effectLst/>
              <a:uLnTx/>
              <a:uFillTx/>
              <a:latin typeface="Calibri"/>
              <a:cs typeface="Calibri"/>
              <a:sym typeface="Calibri"/>
            </a:endParaRPr>
          </a:p>
          <a:p>
            <a:pPr marL="342900" marR="0" lvl="0" indent="-342900" algn="just" defTabSz="914400" rtl="0" eaLnBrk="1" fontAlgn="auto" latinLnBrk="0" hangingPunct="0">
              <a:lnSpc>
                <a:spcPct val="100000"/>
              </a:lnSpc>
              <a:spcBef>
                <a:spcPts val="500"/>
              </a:spcBef>
              <a:spcAft>
                <a:spcPts val="0"/>
              </a:spcAft>
              <a:buClrTx/>
              <a:buSzPct val="100000"/>
              <a:buFont typeface="Arial"/>
              <a:buChar char="•"/>
              <a:tabLst/>
              <a:defRPr sz="2400" b="1"/>
            </a:pPr>
            <a:r>
              <a:rPr kumimoji="0" sz="2400" b="1" i="0" u="none" strike="noStrike" kern="0" cap="none" spc="0" normalizeH="0" baseline="0" noProof="0" dirty="0">
                <a:ln>
                  <a:noFill/>
                </a:ln>
                <a:solidFill>
                  <a:srgbClr val="000000"/>
                </a:solidFill>
                <a:effectLst/>
                <a:uLnTx/>
                <a:uFillTx/>
                <a:latin typeface="Calibri"/>
                <a:cs typeface="Calibri"/>
                <a:sym typeface="Calibri"/>
              </a:rPr>
              <a:t>Si </a:t>
            </a:r>
            <a:r>
              <a:rPr kumimoji="0" sz="2400" b="1" i="0" u="none" strike="noStrike" kern="0" cap="none" spc="0" normalizeH="0" baseline="0" noProof="0" dirty="0" err="1">
                <a:ln>
                  <a:noFill/>
                </a:ln>
                <a:solidFill>
                  <a:srgbClr val="000000"/>
                </a:solidFill>
                <a:effectLst/>
                <a:uLnTx/>
                <a:uFillTx/>
                <a:latin typeface="Calibri"/>
                <a:cs typeface="Calibri"/>
                <a:sym typeface="Calibri"/>
              </a:rPr>
              <a:t>applicano</a:t>
            </a:r>
            <a:r>
              <a:rPr kumimoji="0" sz="2400" b="1" i="0" u="none" strike="noStrike" kern="0" cap="none" spc="0" normalizeH="0" baseline="0" noProof="0" dirty="0">
                <a:ln>
                  <a:noFill/>
                </a:ln>
                <a:solidFill>
                  <a:srgbClr val="000000"/>
                </a:solidFill>
                <a:effectLst/>
                <a:uLnTx/>
                <a:uFillTx/>
                <a:latin typeface="Calibri"/>
                <a:cs typeface="Calibri"/>
                <a:sym typeface="Calibri"/>
              </a:rPr>
              <a:t> le </a:t>
            </a:r>
            <a:r>
              <a:rPr kumimoji="0" sz="2400" b="1" i="0" u="none" strike="noStrike" kern="0" cap="none" spc="0" normalizeH="0" baseline="0" noProof="0" dirty="0" err="1">
                <a:ln>
                  <a:noFill/>
                </a:ln>
                <a:solidFill>
                  <a:srgbClr val="000000"/>
                </a:solidFill>
                <a:effectLst/>
                <a:uLnTx/>
                <a:uFillTx/>
                <a:latin typeface="Calibri"/>
                <a:cs typeface="Calibri"/>
                <a:sym typeface="Calibri"/>
              </a:rPr>
              <a:t>disposizioni</a:t>
            </a:r>
            <a:r>
              <a:rPr kumimoji="0" sz="2400" b="1" i="0" u="none" strike="noStrike" kern="0" cap="none" spc="0" normalizeH="0" baseline="0" noProof="0" dirty="0">
                <a:ln>
                  <a:noFill/>
                </a:ln>
                <a:solidFill>
                  <a:srgbClr val="000000"/>
                </a:solidFill>
                <a:effectLst/>
                <a:uLnTx/>
                <a:uFillTx/>
                <a:latin typeface="Calibri"/>
                <a:cs typeface="Calibri"/>
                <a:sym typeface="Calibri"/>
              </a:rPr>
              <a:t> di cui </a:t>
            </a:r>
            <a:r>
              <a:rPr kumimoji="0" sz="2400" b="1" i="0" u="none" strike="noStrike" kern="0" cap="none" spc="0" normalizeH="0" baseline="0" noProof="0" dirty="0" err="1">
                <a:ln>
                  <a:noFill/>
                </a:ln>
                <a:solidFill>
                  <a:srgbClr val="000000"/>
                </a:solidFill>
                <a:effectLst/>
                <a:uLnTx/>
                <a:uFillTx/>
                <a:latin typeface="Calibri"/>
                <a:cs typeface="Calibri"/>
                <a:sym typeface="Calibri"/>
              </a:rPr>
              <a:t>all'articolo</a:t>
            </a:r>
            <a:r>
              <a:rPr kumimoji="0" sz="2400" b="1" i="0" u="none" strike="noStrike" kern="0" cap="none" spc="0" normalizeH="0" baseline="0" noProof="0" dirty="0">
                <a:ln>
                  <a:noFill/>
                </a:ln>
                <a:solidFill>
                  <a:srgbClr val="000000"/>
                </a:solidFill>
                <a:effectLst/>
                <a:uLnTx/>
                <a:uFillTx/>
                <a:latin typeface="Calibri"/>
                <a:cs typeface="Calibri"/>
                <a:sym typeface="Calibri"/>
              </a:rPr>
              <a:t> 6, </a:t>
            </a:r>
            <a:r>
              <a:rPr kumimoji="0" sz="2400" b="1" i="0" u="none" strike="noStrike" kern="0" cap="none" spc="0" normalizeH="0" baseline="0" noProof="0" dirty="0" err="1">
                <a:ln>
                  <a:noFill/>
                </a:ln>
                <a:solidFill>
                  <a:srgbClr val="000000"/>
                </a:solidFill>
                <a:effectLst/>
                <a:uLnTx/>
                <a:uFillTx/>
                <a:latin typeface="Calibri"/>
                <a:cs typeface="Calibri"/>
                <a:sym typeface="Calibri"/>
              </a:rPr>
              <a:t>oggi</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riassettato</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nell’art</a:t>
            </a:r>
            <a:r>
              <a:rPr kumimoji="0" sz="2400" b="1" i="0" u="none" strike="noStrike" kern="0" cap="none" spc="0" normalizeH="0" baseline="0" noProof="0" dirty="0">
                <a:ln>
                  <a:noFill/>
                </a:ln>
                <a:solidFill>
                  <a:srgbClr val="000000"/>
                </a:solidFill>
                <a:effectLst/>
                <a:uLnTx/>
                <a:uFillTx/>
                <a:latin typeface="Calibri"/>
                <a:cs typeface="Calibri"/>
                <a:sym typeface="Calibri"/>
              </a:rPr>
              <a:t>. 198  del </a:t>
            </a:r>
            <a:r>
              <a:rPr kumimoji="0" sz="2400" b="1" i="0" u="none" strike="noStrike" kern="0" cap="none" spc="0" normalizeH="0" baseline="0" noProof="0" dirty="0" err="1">
                <a:ln>
                  <a:noFill/>
                </a:ln>
                <a:solidFill>
                  <a:srgbClr val="000000"/>
                </a:solidFill>
                <a:effectLst/>
                <a:uLnTx/>
                <a:uFillTx/>
                <a:latin typeface="Calibri"/>
                <a:cs typeface="Calibri"/>
                <a:sym typeface="Calibri"/>
              </a:rPr>
              <a:t>Codice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dell’Ordinamento</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Militare</a:t>
            </a:r>
            <a:r>
              <a:rPr kumimoji="0" sz="2400" b="1" i="0" u="none" strike="noStrike" kern="0" cap="none" spc="0" normalizeH="0" baseline="0" noProof="0" dirty="0">
                <a:ln>
                  <a:noFill/>
                </a:ln>
                <a:solidFill>
                  <a:srgbClr val="000000"/>
                </a:solidFill>
                <a:effectLst/>
                <a:uLnTx/>
                <a:uFillTx/>
                <a:latin typeface="Calibri"/>
                <a:cs typeface="Calibri"/>
                <a:sym typeface="Calibri"/>
              </a:rPr>
              <a:t> </a:t>
            </a:r>
            <a:r>
              <a:rPr kumimoji="0" sz="2400" b="1" i="0" u="none" strike="noStrike" kern="0" cap="none" spc="0" normalizeH="0" baseline="0" noProof="0" dirty="0" err="1">
                <a:ln>
                  <a:noFill/>
                </a:ln>
                <a:solidFill>
                  <a:srgbClr val="000000"/>
                </a:solidFill>
                <a:effectLst/>
                <a:uLnTx/>
                <a:uFillTx/>
                <a:latin typeface="Calibri"/>
                <a:cs typeface="Calibri"/>
                <a:sym typeface="Calibri"/>
              </a:rPr>
              <a:t>approvato</a:t>
            </a:r>
            <a:r>
              <a:rPr kumimoji="0" sz="2400" b="1" i="0" u="none" strike="noStrike" kern="0" cap="none" spc="0" normalizeH="0" baseline="0" noProof="0" dirty="0">
                <a:ln>
                  <a:noFill/>
                </a:ln>
                <a:solidFill>
                  <a:srgbClr val="000000"/>
                </a:solidFill>
                <a:effectLst/>
                <a:uLnTx/>
                <a:uFillTx/>
                <a:latin typeface="Calibri"/>
                <a:cs typeface="Calibri"/>
                <a:sym typeface="Calibri"/>
              </a:rPr>
              <a:t> con </a:t>
            </a:r>
            <a:r>
              <a:rPr kumimoji="0" sz="2400" b="1" i="0" u="none" strike="noStrike" kern="0" cap="none" spc="0" normalizeH="0" baseline="0" noProof="0" dirty="0" err="1">
                <a:ln>
                  <a:noFill/>
                </a:ln>
                <a:solidFill>
                  <a:srgbClr val="000000"/>
                </a:solidFill>
                <a:effectLst/>
                <a:uLnTx/>
                <a:uFillTx/>
                <a:latin typeface="Calibri"/>
                <a:cs typeface="Calibri"/>
                <a:sym typeface="Calibri"/>
              </a:rPr>
              <a:t>D.lgs</a:t>
            </a:r>
            <a:r>
              <a:rPr kumimoji="0" sz="2400" b="1" i="0" u="none" strike="noStrike" kern="0" cap="none" spc="0" normalizeH="0" baseline="0" noProof="0" dirty="0">
                <a:ln>
                  <a:noFill/>
                </a:ln>
                <a:solidFill>
                  <a:srgbClr val="000000"/>
                </a:solidFill>
                <a:effectLst/>
                <a:uLnTx/>
                <a:uFillTx/>
                <a:latin typeface="Calibri"/>
                <a:cs typeface="Calibri"/>
                <a:sym typeface="Calibri"/>
              </a:rPr>
              <a:t> n. 66 del 2010</a:t>
            </a:r>
            <a:endParaRPr kumimoji="0" sz="32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94DD9EC1-CA3E-416A-B3B5-D253B6B1FC8C}"/>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79</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7033154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6329" y="1066315"/>
            <a:ext cx="8770513" cy="292934"/>
          </a:xfrm>
        </p:spPr>
        <p:txBody>
          <a:bodyPr>
            <a:noAutofit/>
          </a:bodyPr>
          <a:lstStyle/>
          <a:p>
            <a:pPr>
              <a:lnSpc>
                <a:spcPct val="100000"/>
              </a:lnSpc>
            </a:pPr>
            <a:r>
              <a:rPr lang="it-IT" sz="1350" dirty="0">
                <a:solidFill>
                  <a:schemeClr val="tx1">
                    <a:lumMod val="65000"/>
                    <a:lumOff val="35000"/>
                  </a:schemeClr>
                </a:solidFill>
              </a:rPr>
              <a:t>Le</a:t>
            </a:r>
            <a:r>
              <a:rPr lang="it-IT" sz="1350" dirty="0"/>
              <a:t> valutazioni medico legali pensionistiche (previdenziali ed assistenziali)</a:t>
            </a:r>
            <a:r>
              <a:rPr lang="it-IT" sz="1350" dirty="0">
                <a:solidFill>
                  <a:schemeClr val="tx1">
                    <a:lumMod val="65000"/>
                    <a:lumOff val="35000"/>
                  </a:schemeClr>
                </a:solidFill>
              </a:rPr>
              <a:t> nei C.M.L. INPS</a:t>
            </a:r>
            <a:endParaRPr lang="it-IT" sz="1350" dirty="0"/>
          </a:p>
        </p:txBody>
      </p:sp>
      <p:sp>
        <p:nvSpPr>
          <p:cNvPr id="3" name="Sottotitolo 2"/>
          <p:cNvSpPr>
            <a:spLocks noGrp="1"/>
          </p:cNvSpPr>
          <p:nvPr>
            <p:ph type="subTitle" idx="1"/>
          </p:nvPr>
        </p:nvSpPr>
        <p:spPr>
          <a:xfrm>
            <a:off x="3017381" y="4051145"/>
            <a:ext cx="3348554" cy="662682"/>
          </a:xfrm>
        </p:spPr>
        <p:txBody>
          <a:bodyPr>
            <a:normAutofit fontScale="92500"/>
          </a:bodyPr>
          <a:lstStyle/>
          <a:p>
            <a:pPr>
              <a:lnSpc>
                <a:spcPct val="120000"/>
              </a:lnSpc>
              <a:spcBef>
                <a:spcPts val="0"/>
              </a:spcBef>
            </a:pPr>
            <a:r>
              <a:rPr lang="it-IT" sz="2100" b="1" dirty="0"/>
              <a:t>VERBALI medico legali</a:t>
            </a:r>
            <a:r>
              <a:rPr lang="it-IT" sz="1350" i="1" dirty="0"/>
              <a:t>,</a:t>
            </a:r>
          </a:p>
          <a:p>
            <a:pPr>
              <a:lnSpc>
                <a:spcPct val="120000"/>
              </a:lnSpc>
              <a:spcBef>
                <a:spcPts val="0"/>
              </a:spcBef>
            </a:pPr>
            <a:r>
              <a:rPr lang="it-IT" sz="1350" i="1" dirty="0"/>
              <a:t>tutti telematici e validati con firma digitale</a:t>
            </a:r>
            <a:endParaRPr lang="it-IT" sz="1350"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766" y="1566380"/>
            <a:ext cx="1671368" cy="941276"/>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706" y="1540043"/>
            <a:ext cx="1545310" cy="1023768"/>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121" y="1540042"/>
            <a:ext cx="1512706" cy="1026974"/>
          </a:xfrm>
          <a:prstGeom prst="rect">
            <a:avLst/>
          </a:prstGeom>
        </p:spPr>
      </p:pic>
      <p:sp>
        <p:nvSpPr>
          <p:cNvPr id="12" name="Freccia in giù 11"/>
          <p:cNvSpPr/>
          <p:nvPr/>
        </p:nvSpPr>
        <p:spPr>
          <a:xfrm>
            <a:off x="4320020" y="3523891"/>
            <a:ext cx="626680" cy="459083"/>
          </a:xfrm>
          <a:prstGeom prst="downArrow">
            <a:avLst>
              <a:gd name="adj1" fmla="val 42453"/>
              <a:gd name="adj2" fmla="val 50000"/>
            </a:avLst>
          </a:prstGeom>
          <a:solidFill>
            <a:srgbClr val="E6D5F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14" name="CasellaDiTesto 13"/>
          <p:cNvSpPr txBox="1"/>
          <p:nvPr/>
        </p:nvSpPr>
        <p:spPr>
          <a:xfrm>
            <a:off x="1158766" y="2541661"/>
            <a:ext cx="1797392" cy="300082"/>
          </a:xfrm>
          <a:prstGeom prst="rect">
            <a:avLst/>
          </a:prstGeom>
          <a:noFill/>
        </p:spPr>
        <p:txBody>
          <a:bodyPr wrap="square" rtlCol="0">
            <a:spAutoFit/>
          </a:bodyPr>
          <a:lstStyle/>
          <a:p>
            <a:pPr defTabSz="685800"/>
            <a:r>
              <a:rPr lang="it-IT" sz="1350" dirty="0">
                <a:solidFill>
                  <a:prstClr val="black"/>
                </a:solidFill>
                <a:latin typeface="Calibri" panose="020F0502020204030204"/>
              </a:rPr>
              <a:t>Accertamento diretto</a:t>
            </a:r>
          </a:p>
        </p:txBody>
      </p:sp>
      <p:sp>
        <p:nvSpPr>
          <p:cNvPr id="17" name="CasellaDiTesto 16"/>
          <p:cNvSpPr txBox="1"/>
          <p:nvPr/>
        </p:nvSpPr>
        <p:spPr>
          <a:xfrm>
            <a:off x="3764306" y="2541661"/>
            <a:ext cx="1854704" cy="300082"/>
          </a:xfrm>
          <a:prstGeom prst="rect">
            <a:avLst/>
          </a:prstGeom>
          <a:noFill/>
        </p:spPr>
        <p:txBody>
          <a:bodyPr wrap="square" rtlCol="0">
            <a:spAutoFit/>
          </a:bodyPr>
          <a:lstStyle/>
          <a:p>
            <a:pPr defTabSz="685800"/>
            <a:r>
              <a:rPr lang="it-IT" sz="1350" dirty="0">
                <a:solidFill>
                  <a:prstClr val="black"/>
                </a:solidFill>
                <a:latin typeface="Calibri" panose="020F0502020204030204"/>
              </a:rPr>
              <a:t>Esame documentazioni</a:t>
            </a:r>
          </a:p>
        </p:txBody>
      </p:sp>
      <p:sp>
        <p:nvSpPr>
          <p:cNvPr id="18" name="CasellaDiTesto 17"/>
          <p:cNvSpPr txBox="1"/>
          <p:nvPr/>
        </p:nvSpPr>
        <p:spPr>
          <a:xfrm>
            <a:off x="6159873" y="2523634"/>
            <a:ext cx="2219452" cy="300082"/>
          </a:xfrm>
          <a:prstGeom prst="rect">
            <a:avLst/>
          </a:prstGeom>
          <a:noFill/>
        </p:spPr>
        <p:txBody>
          <a:bodyPr wrap="square" rtlCol="0">
            <a:spAutoFit/>
          </a:bodyPr>
          <a:lstStyle/>
          <a:p>
            <a:pPr defTabSz="685800"/>
            <a:r>
              <a:rPr lang="it-IT" sz="1350" dirty="0">
                <a:solidFill>
                  <a:prstClr val="black"/>
                </a:solidFill>
                <a:latin typeface="Calibri" panose="020F0502020204030204"/>
              </a:rPr>
              <a:t>Comunicazione (</a:t>
            </a:r>
            <a:r>
              <a:rPr lang="it-IT" sz="1200" dirty="0" err="1">
                <a:solidFill>
                  <a:prstClr val="black"/>
                </a:solidFill>
                <a:latin typeface="Calibri" panose="020F0502020204030204"/>
              </a:rPr>
              <a:t>int</a:t>
            </a:r>
            <a:r>
              <a:rPr lang="it-IT" sz="1200" dirty="0">
                <a:solidFill>
                  <a:prstClr val="black"/>
                </a:solidFill>
                <a:latin typeface="Calibri" panose="020F0502020204030204"/>
              </a:rPr>
              <a:t>. + esterna</a:t>
            </a:r>
            <a:r>
              <a:rPr lang="it-IT" sz="1350" dirty="0">
                <a:solidFill>
                  <a:prstClr val="black"/>
                </a:solidFill>
                <a:latin typeface="Calibri" panose="020F0502020204030204"/>
              </a:rPr>
              <a:t>)</a:t>
            </a:r>
          </a:p>
        </p:txBody>
      </p:sp>
      <p:sp>
        <p:nvSpPr>
          <p:cNvPr id="19" name="Croce 18"/>
          <p:cNvSpPr/>
          <p:nvPr/>
        </p:nvSpPr>
        <p:spPr>
          <a:xfrm>
            <a:off x="3110194" y="2124454"/>
            <a:ext cx="500075" cy="480380"/>
          </a:xfrm>
          <a:prstGeom prst="plus">
            <a:avLst>
              <a:gd name="adj" fmla="val 36892"/>
            </a:avLst>
          </a:prstGeom>
          <a:solidFill>
            <a:srgbClr val="FFCCCC"/>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20" name="Croce 19"/>
          <p:cNvSpPr/>
          <p:nvPr/>
        </p:nvSpPr>
        <p:spPr>
          <a:xfrm>
            <a:off x="5659797" y="2147026"/>
            <a:ext cx="500075" cy="480380"/>
          </a:xfrm>
          <a:prstGeom prst="plus">
            <a:avLst>
              <a:gd name="adj" fmla="val 36892"/>
            </a:avLst>
          </a:prstGeom>
          <a:solidFill>
            <a:srgbClr val="FFCCCC"/>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21" name="CasellaDiTesto 20"/>
          <p:cNvSpPr txBox="1"/>
          <p:nvPr/>
        </p:nvSpPr>
        <p:spPr>
          <a:xfrm>
            <a:off x="1931833" y="4809896"/>
            <a:ext cx="5950040" cy="738664"/>
          </a:xfrm>
          <a:prstGeom prst="rect">
            <a:avLst/>
          </a:prstGeom>
          <a:solidFill>
            <a:srgbClr val="FFFF99"/>
          </a:solidFill>
          <a:effectLst>
            <a:outerShdw blurRad="114300" dist="38100" dir="8100000" algn="tr" rotWithShape="0">
              <a:prstClr val="black">
                <a:alpha val="50000"/>
              </a:prstClr>
            </a:outerShdw>
          </a:effectLst>
        </p:spPr>
        <p:txBody>
          <a:bodyPr wrap="square" rtlCol="0">
            <a:spAutoFit/>
          </a:bodyPr>
          <a:lstStyle/>
          <a:p>
            <a:pPr algn="ctr" defTabSz="685800"/>
            <a:r>
              <a:rPr lang="it-IT" sz="1350" b="1" dirty="0">
                <a:solidFill>
                  <a:prstClr val="black"/>
                </a:solidFill>
                <a:latin typeface="Calibri" panose="020F0502020204030204"/>
              </a:rPr>
              <a:t>OBIETTIVO: </a:t>
            </a:r>
            <a:r>
              <a:rPr lang="it-IT" sz="1500" dirty="0">
                <a:solidFill>
                  <a:prstClr val="black"/>
                </a:solidFill>
                <a:latin typeface="Calibri" panose="020F0502020204030204"/>
              </a:rPr>
              <a:t>contenere i tempi della riscossione delle pensioni in </a:t>
            </a:r>
            <a:r>
              <a:rPr lang="it-IT" sz="1500" b="1" dirty="0">
                <a:solidFill>
                  <a:prstClr val="black"/>
                </a:solidFill>
                <a:latin typeface="Calibri" panose="020F0502020204030204"/>
              </a:rPr>
              <a:t>120 giorni </a:t>
            </a:r>
          </a:p>
          <a:p>
            <a:pPr algn="ctr" defTabSz="685800"/>
            <a:r>
              <a:rPr lang="it-IT" sz="1350" dirty="0">
                <a:solidFill>
                  <a:prstClr val="black"/>
                </a:solidFill>
                <a:latin typeface="Calibri" panose="020F0502020204030204"/>
              </a:rPr>
              <a:t>(circ. INPS n.131/2009, a mente della L.109/2002) ed il rilascio dei giudizi sullo stato di </a:t>
            </a:r>
            <a:r>
              <a:rPr lang="it-IT" sz="1350" i="1" dirty="0">
                <a:solidFill>
                  <a:prstClr val="black"/>
                </a:solidFill>
                <a:latin typeface="Calibri" panose="020F0502020204030204"/>
              </a:rPr>
              <a:t>handicap</a:t>
            </a:r>
            <a:r>
              <a:rPr lang="it-IT" sz="1350" dirty="0">
                <a:solidFill>
                  <a:prstClr val="black"/>
                </a:solidFill>
                <a:latin typeface="Calibri" panose="020F0502020204030204"/>
              </a:rPr>
              <a:t> in </a:t>
            </a:r>
            <a:r>
              <a:rPr lang="it-IT" sz="1350" b="1" dirty="0">
                <a:solidFill>
                  <a:prstClr val="black"/>
                </a:solidFill>
                <a:latin typeface="Calibri" panose="020F0502020204030204"/>
              </a:rPr>
              <a:t>45 giorni </a:t>
            </a:r>
            <a:r>
              <a:rPr lang="it-IT" sz="1350" dirty="0">
                <a:solidFill>
                  <a:prstClr val="black"/>
                </a:solidFill>
                <a:latin typeface="Calibri" panose="020F0502020204030204"/>
              </a:rPr>
              <a:t>(circ. n. 32/2006, a mente del </a:t>
            </a:r>
            <a:r>
              <a:rPr lang="it-IT" sz="1350" dirty="0" err="1">
                <a:solidFill>
                  <a:prstClr val="black"/>
                </a:solidFill>
                <a:latin typeface="Calibri" panose="020F0502020204030204"/>
              </a:rPr>
              <a:t>D.Lgs.</a:t>
            </a:r>
            <a:r>
              <a:rPr lang="it-IT" sz="1350" dirty="0">
                <a:solidFill>
                  <a:prstClr val="black"/>
                </a:solidFill>
                <a:latin typeface="Calibri" panose="020F0502020204030204"/>
              </a:rPr>
              <a:t> 324/1993).</a:t>
            </a:r>
          </a:p>
        </p:txBody>
      </p:sp>
      <p:sp>
        <p:nvSpPr>
          <p:cNvPr id="4" name="CasellaDiTesto 3"/>
          <p:cNvSpPr txBox="1"/>
          <p:nvPr/>
        </p:nvSpPr>
        <p:spPr>
          <a:xfrm>
            <a:off x="1166548" y="2818661"/>
            <a:ext cx="1675228" cy="646331"/>
          </a:xfrm>
          <a:prstGeom prst="rect">
            <a:avLst/>
          </a:prstGeom>
          <a:solidFill>
            <a:schemeClr val="bg1"/>
          </a:solidFill>
          <a:ln>
            <a:solidFill>
              <a:schemeClr val="tx1">
                <a:lumMod val="65000"/>
                <a:lumOff val="35000"/>
              </a:schemeClr>
            </a:solidFill>
          </a:ln>
          <a:effectLst>
            <a:outerShdw blurRad="76200" dist="38100" dir="5400000" algn="t" rotWithShape="0">
              <a:prstClr val="black">
                <a:alpha val="50000"/>
              </a:prstClr>
            </a:outerShdw>
          </a:effectLst>
        </p:spPr>
        <p:txBody>
          <a:bodyPr wrap="square" rtlCol="0">
            <a:spAutoFit/>
          </a:bodyPr>
          <a:lstStyle/>
          <a:p>
            <a:pPr marL="128588" indent="-128588" defTabSz="685800">
              <a:buFont typeface="Wingdings" panose="05000000000000000000" pitchFamily="2" charset="2"/>
              <a:buChar char="§"/>
            </a:pPr>
            <a:r>
              <a:rPr lang="it-IT" sz="900" dirty="0">
                <a:solidFill>
                  <a:prstClr val="black"/>
                </a:solidFill>
                <a:latin typeface="Calibri" panose="020F0502020204030204"/>
              </a:rPr>
              <a:t>Visita medica</a:t>
            </a:r>
          </a:p>
          <a:p>
            <a:pPr marL="128588" indent="-128588" defTabSz="685800">
              <a:buFont typeface="Wingdings" panose="05000000000000000000" pitchFamily="2" charset="2"/>
              <a:buChar char="§"/>
            </a:pPr>
            <a:r>
              <a:rPr lang="it-IT" sz="900" dirty="0">
                <a:solidFill>
                  <a:prstClr val="black"/>
                </a:solidFill>
                <a:latin typeface="Calibri" panose="020F0502020204030204"/>
              </a:rPr>
              <a:t>Diagnostica strumentale</a:t>
            </a:r>
          </a:p>
          <a:p>
            <a:pPr marL="128588" indent="-128588" defTabSz="685800">
              <a:buFont typeface="Wingdings" panose="05000000000000000000" pitchFamily="2" charset="2"/>
              <a:buChar char="§"/>
            </a:pPr>
            <a:r>
              <a:rPr lang="it-IT" sz="900" strike="dblStrike" dirty="0">
                <a:solidFill>
                  <a:prstClr val="black"/>
                </a:solidFill>
                <a:latin typeface="Calibri" panose="020F0502020204030204"/>
              </a:rPr>
              <a:t>Procedure interventistiche</a:t>
            </a:r>
          </a:p>
          <a:p>
            <a:pPr marL="128588" indent="-128588" defTabSz="685800">
              <a:buFont typeface="Wingdings" panose="05000000000000000000" pitchFamily="2" charset="2"/>
              <a:buChar char="§"/>
            </a:pPr>
            <a:r>
              <a:rPr lang="it-IT" sz="900" strike="dblStrike" dirty="0">
                <a:solidFill>
                  <a:prstClr val="black"/>
                </a:solidFill>
                <a:latin typeface="Calibri" panose="020F0502020204030204"/>
              </a:rPr>
              <a:t>Terapie </a:t>
            </a:r>
          </a:p>
        </p:txBody>
      </p:sp>
      <p:sp>
        <p:nvSpPr>
          <p:cNvPr id="23" name="CasellaDiTesto 22"/>
          <p:cNvSpPr txBox="1"/>
          <p:nvPr/>
        </p:nvSpPr>
        <p:spPr>
          <a:xfrm>
            <a:off x="6200658" y="2816146"/>
            <a:ext cx="2125534" cy="646331"/>
          </a:xfrm>
          <a:prstGeom prst="rect">
            <a:avLst/>
          </a:prstGeom>
          <a:solidFill>
            <a:schemeClr val="bg1"/>
          </a:solidFill>
          <a:ln>
            <a:solidFill>
              <a:schemeClr val="tx1">
                <a:lumMod val="65000"/>
                <a:lumOff val="35000"/>
              </a:schemeClr>
            </a:solidFill>
          </a:ln>
          <a:effectLst>
            <a:outerShdw blurRad="76200" dist="38100" dir="5400000" algn="t" rotWithShape="0">
              <a:prstClr val="black">
                <a:alpha val="50000"/>
              </a:prstClr>
            </a:outerShdw>
          </a:effectLst>
        </p:spPr>
        <p:txBody>
          <a:bodyPr wrap="square" rtlCol="0">
            <a:spAutoFit/>
          </a:bodyPr>
          <a:lstStyle/>
          <a:p>
            <a:pPr marL="128588" indent="-128588" defTabSz="685800">
              <a:buFont typeface="Wingdings" panose="05000000000000000000" pitchFamily="2" charset="2"/>
              <a:buChar char="§"/>
            </a:pPr>
            <a:r>
              <a:rPr lang="it-IT" sz="900" dirty="0">
                <a:solidFill>
                  <a:prstClr val="black"/>
                </a:solidFill>
                <a:latin typeface="Calibri" panose="020F0502020204030204"/>
              </a:rPr>
              <a:t>Membri commissione, </a:t>
            </a:r>
            <a:r>
              <a:rPr lang="it-IT" sz="900" i="1" dirty="0" err="1">
                <a:solidFill>
                  <a:prstClr val="black"/>
                </a:solidFill>
                <a:latin typeface="Calibri" panose="020F0502020204030204"/>
              </a:rPr>
              <a:t>peer</a:t>
            </a:r>
            <a:r>
              <a:rPr lang="it-IT" sz="900" i="1" dirty="0">
                <a:solidFill>
                  <a:prstClr val="black"/>
                </a:solidFill>
                <a:latin typeface="Calibri" panose="020F0502020204030204"/>
              </a:rPr>
              <a:t> </a:t>
            </a:r>
            <a:r>
              <a:rPr lang="it-IT" sz="900" i="1" dirty="0" err="1">
                <a:solidFill>
                  <a:prstClr val="black"/>
                </a:solidFill>
                <a:latin typeface="Calibri" panose="020F0502020204030204"/>
              </a:rPr>
              <a:t>reviews</a:t>
            </a:r>
            <a:r>
              <a:rPr lang="it-IT" sz="900" dirty="0">
                <a:solidFill>
                  <a:prstClr val="black"/>
                </a:solidFill>
                <a:latin typeface="Calibri" panose="020F0502020204030204"/>
              </a:rPr>
              <a:t>, ..</a:t>
            </a:r>
          </a:p>
          <a:p>
            <a:pPr marL="128588" indent="-128588" defTabSz="685800">
              <a:buFont typeface="Wingdings" panose="05000000000000000000" pitchFamily="2" charset="2"/>
              <a:buChar char="§"/>
            </a:pPr>
            <a:r>
              <a:rPr lang="it-IT" sz="900" dirty="0">
                <a:solidFill>
                  <a:prstClr val="black"/>
                </a:solidFill>
                <a:latin typeface="Calibri" panose="020F0502020204030204"/>
              </a:rPr>
              <a:t>Ammalati, tutori e parenti,</a:t>
            </a:r>
          </a:p>
          <a:p>
            <a:pPr marL="128588" indent="-128588" defTabSz="685800">
              <a:buFont typeface="Wingdings" panose="05000000000000000000" pitchFamily="2" charset="2"/>
              <a:buChar char="§"/>
            </a:pPr>
            <a:r>
              <a:rPr lang="it-IT" sz="900" dirty="0">
                <a:solidFill>
                  <a:prstClr val="black"/>
                </a:solidFill>
                <a:latin typeface="Calibri" panose="020F0502020204030204"/>
              </a:rPr>
              <a:t>ASL, UPSI, Datori di lavoro, ..</a:t>
            </a:r>
          </a:p>
          <a:p>
            <a:pPr marL="128588" indent="-128588" defTabSz="685800">
              <a:buFont typeface="Wingdings" panose="05000000000000000000" pitchFamily="2" charset="2"/>
              <a:buChar char="§"/>
            </a:pPr>
            <a:r>
              <a:rPr lang="it-IT" sz="900" dirty="0">
                <a:solidFill>
                  <a:prstClr val="black"/>
                </a:solidFill>
                <a:latin typeface="Calibri" panose="020F0502020204030204"/>
              </a:rPr>
              <a:t>Consulenti, Patronati, Avvocati,..</a:t>
            </a:r>
          </a:p>
        </p:txBody>
      </p:sp>
      <p:sp>
        <p:nvSpPr>
          <p:cNvPr id="28" name="CasellaDiTesto 27"/>
          <p:cNvSpPr txBox="1"/>
          <p:nvPr/>
        </p:nvSpPr>
        <p:spPr>
          <a:xfrm>
            <a:off x="3653318" y="2818661"/>
            <a:ext cx="1982906" cy="784830"/>
          </a:xfrm>
          <a:prstGeom prst="rect">
            <a:avLst/>
          </a:prstGeom>
          <a:solidFill>
            <a:schemeClr val="bg1"/>
          </a:solidFill>
          <a:ln>
            <a:solidFill>
              <a:schemeClr val="tx1">
                <a:lumMod val="65000"/>
                <a:lumOff val="35000"/>
              </a:schemeClr>
            </a:solidFill>
          </a:ln>
          <a:effectLst>
            <a:outerShdw blurRad="76200" dist="38100" dir="5400000" algn="t" rotWithShape="0">
              <a:prstClr val="black">
                <a:alpha val="50000"/>
              </a:prstClr>
            </a:outerShdw>
          </a:effectLst>
        </p:spPr>
        <p:txBody>
          <a:bodyPr wrap="square" rtlCol="0">
            <a:spAutoFit/>
          </a:bodyPr>
          <a:lstStyle/>
          <a:p>
            <a:pPr marL="128588" indent="-128588" defTabSz="685800">
              <a:buFont typeface="Wingdings" panose="05000000000000000000" pitchFamily="2" charset="2"/>
              <a:buChar char="§"/>
            </a:pPr>
            <a:r>
              <a:rPr lang="it-IT" sz="900" dirty="0">
                <a:solidFill>
                  <a:prstClr val="black"/>
                </a:solidFill>
                <a:latin typeface="Calibri" panose="020F0502020204030204"/>
              </a:rPr>
              <a:t>Certificati medici, referti specialistici e strumentali, cartelle cliniche, </a:t>
            </a:r>
            <a:r>
              <a:rPr lang="it-IT" sz="900" dirty="0" err="1">
                <a:solidFill>
                  <a:prstClr val="black"/>
                </a:solidFill>
                <a:latin typeface="Calibri" panose="020F0502020204030204"/>
              </a:rPr>
              <a:t>ecc</a:t>
            </a:r>
            <a:r>
              <a:rPr lang="it-IT" sz="900" dirty="0">
                <a:solidFill>
                  <a:prstClr val="black"/>
                </a:solidFill>
                <a:latin typeface="Calibri" panose="020F0502020204030204"/>
              </a:rPr>
              <a:t>…</a:t>
            </a:r>
          </a:p>
          <a:p>
            <a:pPr marL="128588" indent="-128588" defTabSz="685800">
              <a:buFont typeface="Wingdings" panose="05000000000000000000" pitchFamily="2" charset="2"/>
              <a:buChar char="§"/>
            </a:pPr>
            <a:r>
              <a:rPr lang="it-IT" sz="900" dirty="0">
                <a:solidFill>
                  <a:prstClr val="black"/>
                </a:solidFill>
                <a:latin typeface="Calibri" panose="020F0502020204030204"/>
              </a:rPr>
              <a:t>Relazioni di CTU, sentenze, ..</a:t>
            </a:r>
          </a:p>
          <a:p>
            <a:pPr marL="128588" indent="-128588" defTabSz="685800">
              <a:buFont typeface="Wingdings" panose="05000000000000000000" pitchFamily="2" charset="2"/>
              <a:buChar char="§"/>
            </a:pPr>
            <a:r>
              <a:rPr lang="it-IT" sz="900" dirty="0">
                <a:solidFill>
                  <a:prstClr val="black"/>
                </a:solidFill>
                <a:latin typeface="Calibri" panose="020F0502020204030204"/>
              </a:rPr>
              <a:t>Verbali, decreti, ..</a:t>
            </a:r>
          </a:p>
        </p:txBody>
      </p:sp>
      <p:pic>
        <p:nvPicPr>
          <p:cNvPr id="24" name="Immagin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2503">
            <a:off x="297369" y="4117427"/>
            <a:ext cx="1178672" cy="998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8419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0" fill="hold"/>
                                        <p:tgtEl>
                                          <p:spTgt spid="24"/>
                                        </p:tgtEl>
                                        <p:attrNameLst>
                                          <p:attrName>ppt_x</p:attrName>
                                        </p:attrNameLst>
                                      </p:cBhvr>
                                      <p:tavLst>
                                        <p:tav tm="0">
                                          <p:val>
                                            <p:strVal val="1+#ppt_w/2"/>
                                          </p:val>
                                        </p:tav>
                                        <p:tav tm="100000">
                                          <p:val>
                                            <p:strVal val="#ppt_x"/>
                                          </p:val>
                                        </p:tav>
                                      </p:tavLst>
                                    </p:anim>
                                    <p:anim calcmode="lin" valueType="num">
                                      <p:cBhvr additive="base">
                                        <p:cTn id="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56" name="Sottotitolo 2"/>
          <p:cNvSpPr txBox="1">
            <a:spLocks noGrp="1"/>
          </p:cNvSpPr>
          <p:nvPr>
            <p:ph type="subTitle" idx="1"/>
          </p:nvPr>
        </p:nvSpPr>
        <p:spPr>
          <a:xfrm>
            <a:off x="225424" y="1916832"/>
            <a:ext cx="8540751" cy="4752529"/>
          </a:xfrm>
          <a:prstGeom prst="rect">
            <a:avLst/>
          </a:prstGeom>
        </p:spPr>
        <p:txBody>
          <a:bodyPr/>
          <a:lstStyle/>
          <a:p>
            <a:endParaRPr/>
          </a:p>
          <a:p>
            <a:pPr>
              <a:spcBef>
                <a:spcPts val="1300"/>
              </a:spcBef>
              <a:defRPr sz="5500">
                <a:solidFill>
                  <a:srgbClr val="1F497D"/>
                </a:solidFill>
              </a:defRPr>
            </a:pPr>
            <a:r>
              <a:t> </a:t>
            </a:r>
          </a:p>
        </p:txBody>
      </p:sp>
      <p:pic>
        <p:nvPicPr>
          <p:cNvPr id="157"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58"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59"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160" name="Rectangle 2"/>
          <p:cNvSpPr txBox="1"/>
          <p:nvPr/>
        </p:nvSpPr>
        <p:spPr>
          <a:xfrm>
            <a:off x="339424" y="1471066"/>
            <a:ext cx="8162926"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905255" rtl="0" eaLnBrk="1" fontAlgn="auto" latinLnBrk="0" hangingPunct="0">
              <a:lnSpc>
                <a:spcPct val="100000"/>
              </a:lnSpc>
              <a:spcBef>
                <a:spcPts val="0"/>
              </a:spcBef>
              <a:spcAft>
                <a:spcPts val="0"/>
              </a:spcAft>
              <a:buClrTx/>
              <a:buSzTx/>
              <a:buFontTx/>
              <a:buNone/>
              <a:tabLst/>
              <a:defRPr sz="2772" b="1"/>
            </a:pPr>
            <a:r>
              <a:rPr kumimoji="0" lang="it-IT" sz="2772" b="1" i="0" u="none" strike="noStrike" kern="0" cap="none" spc="0" normalizeH="0" baseline="0" noProof="0" dirty="0">
                <a:ln>
                  <a:noFill/>
                </a:ln>
                <a:solidFill>
                  <a:srgbClr val="000000"/>
                </a:solidFill>
                <a:effectLst/>
                <a:uLnTx/>
                <a:uFillTx/>
                <a:latin typeface="Calibri"/>
                <a:cs typeface="Calibri"/>
                <a:sym typeface="Calibri"/>
              </a:rPr>
              <a:t>D</a:t>
            </a:r>
            <a:r>
              <a:rPr kumimoji="0" sz="2772" b="1" i="0" u="none" strike="noStrike" kern="0" cap="none" spc="0" normalizeH="0" baseline="0" noProof="0" dirty="0">
                <a:ln>
                  <a:noFill/>
                </a:ln>
                <a:solidFill>
                  <a:srgbClr val="000000"/>
                </a:solidFill>
                <a:effectLst/>
                <a:uLnTx/>
                <a:uFillTx/>
                <a:latin typeface="Calibri"/>
                <a:cs typeface="Calibri"/>
                <a:sym typeface="Calibri"/>
              </a:rPr>
              <a:t>.P.R. 29.10.2001 n. 461 - </a:t>
            </a:r>
            <a:r>
              <a:rPr kumimoji="0" sz="2772" b="1" i="0" u="none" strike="noStrike" kern="0" cap="none" spc="0" normalizeH="0" baseline="0" noProof="0" dirty="0" err="1">
                <a:ln>
                  <a:noFill/>
                </a:ln>
                <a:solidFill>
                  <a:srgbClr val="000000"/>
                </a:solidFill>
                <a:effectLst/>
                <a:uLnTx/>
                <a:uFillTx/>
                <a:latin typeface="Calibri"/>
                <a:cs typeface="Calibri"/>
                <a:sym typeface="Calibri"/>
              </a:rPr>
              <a:t>articolo</a:t>
            </a:r>
            <a:r>
              <a:rPr kumimoji="0" sz="2772" b="1" i="0" u="none" strike="noStrike" kern="0" cap="none" spc="0" normalizeH="0" baseline="0" noProof="0" dirty="0">
                <a:ln>
                  <a:noFill/>
                </a:ln>
                <a:solidFill>
                  <a:srgbClr val="000000"/>
                </a:solidFill>
                <a:effectLst/>
                <a:uLnTx/>
                <a:uFillTx/>
                <a:latin typeface="Calibri"/>
                <a:cs typeface="Calibri"/>
                <a:sym typeface="Calibri"/>
              </a:rPr>
              <a:t>  15</a:t>
            </a:r>
            <a:br>
              <a:rPr kumimoji="0" sz="2772" b="1" i="0" u="none" strike="noStrike" kern="0" cap="none" spc="0" normalizeH="0" baseline="0" noProof="0" dirty="0">
                <a:ln>
                  <a:noFill/>
                </a:ln>
                <a:solidFill>
                  <a:srgbClr val="000000"/>
                </a:solidFill>
                <a:effectLst/>
                <a:uLnTx/>
                <a:uFillTx/>
                <a:latin typeface="Calibri"/>
                <a:cs typeface="Calibri"/>
                <a:sym typeface="Calibri"/>
              </a:rPr>
            </a:br>
            <a:r>
              <a:rPr kumimoji="0" sz="2376" b="1" i="1" u="none" strike="noStrike" kern="0" cap="none" spc="0" normalizeH="0" baseline="0" noProof="0" dirty="0">
                <a:ln>
                  <a:noFill/>
                </a:ln>
                <a:solidFill>
                  <a:srgbClr val="FF0000"/>
                </a:solidFill>
                <a:effectLst/>
                <a:uLnTx/>
                <a:uFillTx/>
                <a:latin typeface="Calibri"/>
                <a:cs typeface="Calibri"/>
                <a:sym typeface="Calibri"/>
              </a:rPr>
              <a:t>“</a:t>
            </a:r>
            <a:r>
              <a:rPr kumimoji="0" sz="2376" b="1" i="1" u="none" strike="noStrike" kern="0" cap="none" spc="0" normalizeH="0" baseline="0" noProof="0" dirty="0" err="1">
                <a:ln>
                  <a:noFill/>
                </a:ln>
                <a:solidFill>
                  <a:srgbClr val="FF0000"/>
                </a:solidFill>
                <a:effectLst/>
                <a:uLnTx/>
                <a:uFillTx/>
                <a:latin typeface="Calibri"/>
                <a:cs typeface="Calibri"/>
                <a:sym typeface="Calibri"/>
              </a:rPr>
              <a:t>Accertamenti</a:t>
            </a:r>
            <a:r>
              <a:rPr kumimoji="0" sz="2376" b="1" i="1" u="none" strike="noStrike" kern="0" cap="none" spc="0" normalizeH="0" baseline="0" noProof="0" dirty="0">
                <a:ln>
                  <a:noFill/>
                </a:ln>
                <a:solidFill>
                  <a:srgbClr val="FF0000"/>
                </a:solidFill>
                <a:effectLst/>
                <a:uLnTx/>
                <a:uFillTx/>
                <a:latin typeface="Calibri"/>
                <a:cs typeface="Calibri"/>
                <a:sym typeface="Calibri"/>
              </a:rPr>
              <a:t> di </a:t>
            </a:r>
            <a:r>
              <a:rPr kumimoji="0" sz="2376" b="1" i="1" u="none" strike="noStrike" kern="0" cap="none" spc="0" normalizeH="0" baseline="0" noProof="0" dirty="0" err="1">
                <a:ln>
                  <a:noFill/>
                </a:ln>
                <a:solidFill>
                  <a:srgbClr val="FF0000"/>
                </a:solidFill>
                <a:effectLst/>
                <a:uLnTx/>
                <a:uFillTx/>
                <a:latin typeface="Calibri"/>
                <a:cs typeface="Calibri"/>
                <a:sym typeface="Calibri"/>
              </a:rPr>
              <a:t>inidoneità</a:t>
            </a:r>
            <a:r>
              <a:rPr kumimoji="0" sz="2376" b="1" i="1" u="none" strike="noStrike" kern="0" cap="none" spc="0" normalizeH="0" baseline="0" noProof="0" dirty="0">
                <a:ln>
                  <a:noFill/>
                </a:ln>
                <a:solidFill>
                  <a:srgbClr val="FF0000"/>
                </a:solidFill>
                <a:effectLst/>
                <a:uLnTx/>
                <a:uFillTx/>
                <a:latin typeface="Calibri"/>
                <a:cs typeface="Calibri"/>
                <a:sym typeface="Calibri"/>
              </a:rPr>
              <a:t> </a:t>
            </a:r>
            <a:r>
              <a:rPr kumimoji="0" sz="2376" b="1" i="1" u="none" strike="noStrike" kern="0" cap="none" spc="0" normalizeH="0" baseline="0" noProof="0" dirty="0" err="1">
                <a:ln>
                  <a:noFill/>
                </a:ln>
                <a:solidFill>
                  <a:srgbClr val="FF0000"/>
                </a:solidFill>
                <a:effectLst/>
                <a:uLnTx/>
                <a:uFillTx/>
                <a:latin typeface="Calibri"/>
                <a:cs typeface="Calibri"/>
                <a:sym typeface="Calibri"/>
              </a:rPr>
              <a:t>ed</a:t>
            </a:r>
            <a:r>
              <a:rPr kumimoji="0" sz="2376" b="1" i="1" u="none" strike="noStrike" kern="0" cap="none" spc="0" normalizeH="0" baseline="0" noProof="0" dirty="0">
                <a:ln>
                  <a:noFill/>
                </a:ln>
                <a:solidFill>
                  <a:srgbClr val="FF0000"/>
                </a:solidFill>
                <a:effectLst/>
                <a:uLnTx/>
                <a:uFillTx/>
                <a:latin typeface="Calibri"/>
                <a:cs typeface="Calibri"/>
                <a:sym typeface="Calibri"/>
              </a:rPr>
              <a:t> </a:t>
            </a:r>
            <a:r>
              <a:rPr kumimoji="0" sz="2376" b="1" i="1" u="none" strike="noStrike" kern="0" cap="none" spc="0" normalizeH="0" baseline="0" noProof="0" dirty="0" err="1">
                <a:ln>
                  <a:noFill/>
                </a:ln>
                <a:solidFill>
                  <a:srgbClr val="FF0000"/>
                </a:solidFill>
                <a:effectLst/>
                <a:uLnTx/>
                <a:uFillTx/>
                <a:latin typeface="Calibri"/>
                <a:cs typeface="Calibri"/>
                <a:sym typeface="Calibri"/>
              </a:rPr>
              <a:t>altre</a:t>
            </a:r>
            <a:r>
              <a:rPr kumimoji="0" sz="2376" b="1" i="1" u="none" strike="noStrike" kern="0" cap="none" spc="0" normalizeH="0" baseline="0" noProof="0" dirty="0">
                <a:ln>
                  <a:noFill/>
                </a:ln>
                <a:solidFill>
                  <a:srgbClr val="FF0000"/>
                </a:solidFill>
                <a:effectLst/>
                <a:uLnTx/>
                <a:uFillTx/>
                <a:latin typeface="Calibri"/>
                <a:cs typeface="Calibri"/>
                <a:sym typeface="Calibri"/>
              </a:rPr>
              <a:t> </a:t>
            </a:r>
            <a:r>
              <a:rPr kumimoji="0" sz="2376" b="1" i="1" u="none" strike="noStrike" kern="0" cap="none" spc="0" normalizeH="0" baseline="0" noProof="0" dirty="0" err="1">
                <a:ln>
                  <a:noFill/>
                </a:ln>
                <a:solidFill>
                  <a:srgbClr val="FF0000"/>
                </a:solidFill>
                <a:effectLst/>
                <a:uLnTx/>
                <a:uFillTx/>
                <a:latin typeface="Calibri"/>
                <a:cs typeface="Calibri"/>
                <a:sym typeface="Calibri"/>
              </a:rPr>
              <a:t>forme</a:t>
            </a:r>
            <a:r>
              <a:rPr kumimoji="0" sz="2376" b="1" i="1" u="none" strike="noStrike" kern="0" cap="none" spc="0" normalizeH="0" baseline="0" noProof="0" dirty="0">
                <a:ln>
                  <a:noFill/>
                </a:ln>
                <a:solidFill>
                  <a:srgbClr val="FF0000"/>
                </a:solidFill>
                <a:effectLst/>
                <a:uLnTx/>
                <a:uFillTx/>
                <a:latin typeface="Calibri"/>
                <a:cs typeface="Calibri"/>
                <a:sym typeface="Calibri"/>
              </a:rPr>
              <a:t> di </a:t>
            </a:r>
            <a:r>
              <a:rPr kumimoji="0" sz="2376" b="1" i="1" u="none" strike="noStrike" kern="0" cap="none" spc="0" normalizeH="0" baseline="0" noProof="0" dirty="0" err="1">
                <a:ln>
                  <a:noFill/>
                </a:ln>
                <a:solidFill>
                  <a:srgbClr val="FF0000"/>
                </a:solidFill>
                <a:effectLst/>
                <a:uLnTx/>
                <a:uFillTx/>
                <a:latin typeface="Calibri"/>
                <a:cs typeface="Calibri"/>
                <a:sym typeface="Calibri"/>
              </a:rPr>
              <a:t>inabilità</a:t>
            </a:r>
            <a:r>
              <a:rPr kumimoji="0" sz="2376" b="1" i="1" u="none" strike="noStrike" kern="0" cap="none" spc="0" normalizeH="0" baseline="0" noProof="0" dirty="0">
                <a:ln>
                  <a:noFill/>
                </a:ln>
                <a:solidFill>
                  <a:srgbClr val="FF0000"/>
                </a:solidFill>
                <a:effectLst/>
                <a:uLnTx/>
                <a:uFillTx/>
                <a:latin typeface="Calibri"/>
                <a:cs typeface="Calibri"/>
                <a:sym typeface="Calibri"/>
              </a:rPr>
              <a:t>”</a:t>
            </a:r>
          </a:p>
        </p:txBody>
      </p:sp>
      <p:sp>
        <p:nvSpPr>
          <p:cNvPr id="161" name="Rectangle 3"/>
          <p:cNvSpPr txBox="1"/>
          <p:nvPr/>
        </p:nvSpPr>
        <p:spPr>
          <a:xfrm>
            <a:off x="263825" y="2417848"/>
            <a:ext cx="8540751" cy="442277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0" marR="0" lvl="0" indent="0" algn="just" defTabSz="868680" rtl="0" eaLnBrk="1" fontAlgn="auto" latinLnBrk="0" hangingPunct="0">
              <a:lnSpc>
                <a:spcPct val="90000"/>
              </a:lnSpc>
              <a:spcBef>
                <a:spcPts val="600"/>
              </a:spcBef>
              <a:spcAft>
                <a:spcPts val="0"/>
              </a:spcAft>
              <a:buClrTx/>
              <a:buSzTx/>
              <a:buFontTx/>
              <a:buNone/>
              <a:tabLst/>
              <a:defRPr sz="2660" b="1">
                <a:solidFill>
                  <a:srgbClr val="0D0D0D"/>
                </a:solidFill>
              </a:defRPr>
            </a:pPr>
            <a:r>
              <a:rPr kumimoji="0" sz="2660" b="1" i="0" u="none" strike="noStrike" kern="0" cap="none" spc="0" normalizeH="0" baseline="0" noProof="0" dirty="0">
                <a:ln>
                  <a:noFill/>
                </a:ln>
                <a:solidFill>
                  <a:srgbClr val="0D0D0D"/>
                </a:solidFill>
                <a:effectLst/>
                <a:uLnTx/>
                <a:uFillTx/>
                <a:latin typeface="Calibri"/>
                <a:cs typeface="Calibri"/>
                <a:sym typeface="Calibri"/>
              </a:rPr>
              <a:t>In </a:t>
            </a:r>
            <a:r>
              <a:rPr kumimoji="0" sz="2660" b="1" i="0" u="none" strike="noStrike" kern="0" cap="none" spc="0" normalizeH="0" baseline="0" noProof="0" dirty="0" err="1">
                <a:ln>
                  <a:noFill/>
                </a:ln>
                <a:solidFill>
                  <a:srgbClr val="0D0D0D"/>
                </a:solidFill>
                <a:effectLst/>
                <a:uLnTx/>
                <a:uFillTx/>
                <a:latin typeface="Calibri"/>
                <a:cs typeface="Calibri"/>
                <a:sym typeface="Calibri"/>
              </a:rPr>
              <a:t>conformità</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all'accertamento</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sanitario</a:t>
            </a:r>
            <a:r>
              <a:rPr kumimoji="0" sz="2660" b="1" i="0" u="none" strike="noStrike" kern="0" cap="none" spc="0" normalizeH="0" baseline="0" noProof="0" dirty="0">
                <a:ln>
                  <a:noFill/>
                </a:ln>
                <a:solidFill>
                  <a:srgbClr val="0D0D0D"/>
                </a:solidFill>
                <a:effectLst/>
                <a:uLnTx/>
                <a:uFillTx/>
                <a:latin typeface="Calibri"/>
                <a:cs typeface="Calibri"/>
                <a:sym typeface="Calibri"/>
              </a:rPr>
              <a:t> di </a:t>
            </a:r>
            <a:r>
              <a:rPr kumimoji="0" sz="2660" b="1" i="0" u="none" strike="noStrike" kern="0" cap="none" spc="0" normalizeH="0" baseline="0" noProof="0" dirty="0" err="1">
                <a:ln>
                  <a:noFill/>
                </a:ln>
                <a:solidFill>
                  <a:srgbClr val="0D0D0D"/>
                </a:solidFill>
                <a:effectLst/>
                <a:uLnTx/>
                <a:uFillTx/>
                <a:latin typeface="Calibri"/>
                <a:cs typeface="Calibri"/>
                <a:sym typeface="Calibri"/>
              </a:rPr>
              <a:t>inidoneità</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assoluta</a:t>
            </a:r>
            <a:r>
              <a:rPr kumimoji="0" sz="2660" b="1" i="0" u="none" strike="noStrike" kern="0" cap="none" spc="0" normalizeH="0" baseline="0" noProof="0" dirty="0">
                <a:ln>
                  <a:noFill/>
                </a:ln>
                <a:solidFill>
                  <a:srgbClr val="0D0D0D"/>
                </a:solidFill>
                <a:effectLst/>
                <a:uLnTx/>
                <a:uFillTx/>
                <a:latin typeface="Calibri"/>
                <a:cs typeface="Calibri"/>
                <a:sym typeface="Calibri"/>
              </a:rPr>
              <a:t> a </a:t>
            </a:r>
            <a:r>
              <a:rPr kumimoji="0" sz="2660" b="1" i="0" u="none" strike="noStrike" kern="0" cap="none" spc="0" normalizeH="0" baseline="0" noProof="0" dirty="0" err="1">
                <a:ln>
                  <a:noFill/>
                </a:ln>
                <a:solidFill>
                  <a:srgbClr val="0D0D0D"/>
                </a:solidFill>
                <a:effectLst/>
                <a:uLnTx/>
                <a:uFillTx/>
                <a:latin typeface="Calibri"/>
                <a:cs typeface="Calibri"/>
                <a:sym typeface="Calibri"/>
              </a:rPr>
              <a:t>qualsiasi</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impiego</a:t>
            </a:r>
            <a:r>
              <a:rPr kumimoji="0" sz="2660" b="1" i="0" u="none" strike="noStrike" kern="0" cap="none" spc="0" normalizeH="0" baseline="0" noProof="0" dirty="0">
                <a:ln>
                  <a:noFill/>
                </a:ln>
                <a:solidFill>
                  <a:srgbClr val="0D0D0D"/>
                </a:solidFill>
                <a:effectLst/>
                <a:uLnTx/>
                <a:uFillTx/>
                <a:latin typeface="Calibri"/>
                <a:cs typeface="Calibri"/>
                <a:sym typeface="Calibri"/>
              </a:rPr>
              <a:t> e </a:t>
            </a:r>
            <a:r>
              <a:rPr kumimoji="0" sz="2660" b="1" i="0" u="none" strike="noStrike" kern="0" cap="none" spc="0" normalizeH="0" baseline="0" noProof="0" dirty="0" err="1">
                <a:ln>
                  <a:noFill/>
                </a:ln>
                <a:solidFill>
                  <a:srgbClr val="0D0D0D"/>
                </a:solidFill>
                <a:effectLst/>
                <a:uLnTx/>
                <a:uFillTx/>
                <a:latin typeface="Calibri"/>
                <a:cs typeface="Calibri"/>
                <a:sym typeface="Calibri"/>
              </a:rPr>
              <a:t>mansione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l'Amministrazione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procede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entro</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trenta</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giorni</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dalla</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ricezione</a:t>
            </a:r>
            <a:r>
              <a:rPr kumimoji="0" sz="2660" b="1" i="0" u="none" strike="noStrike" kern="0" cap="none" spc="0" normalizeH="0" baseline="0" noProof="0" dirty="0">
                <a:ln>
                  <a:noFill/>
                </a:ln>
                <a:solidFill>
                  <a:srgbClr val="0D0D0D"/>
                </a:solidFill>
                <a:effectLst/>
                <a:uLnTx/>
                <a:uFillTx/>
                <a:latin typeface="Calibri"/>
                <a:cs typeface="Calibri"/>
                <a:sym typeface="Calibri"/>
              </a:rPr>
              <a:t> del </a:t>
            </a:r>
            <a:r>
              <a:rPr kumimoji="0" sz="2660" b="1" i="0" u="none" strike="noStrike" kern="0" cap="none" spc="0" normalizeH="0" baseline="0" noProof="0" dirty="0" err="1">
                <a:ln>
                  <a:noFill/>
                </a:ln>
                <a:solidFill>
                  <a:srgbClr val="0D0D0D"/>
                </a:solidFill>
                <a:effectLst/>
                <a:uLnTx/>
                <a:uFillTx/>
                <a:latin typeface="Calibri"/>
                <a:cs typeface="Calibri"/>
                <a:sym typeface="Calibri"/>
              </a:rPr>
              <a:t>verbale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della</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Commissione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alla</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1" u="none" strike="noStrike" kern="0" cap="none" spc="0" normalizeH="0" baseline="0" noProof="0" dirty="0" err="1">
                <a:ln>
                  <a:noFill/>
                </a:ln>
                <a:solidFill>
                  <a:srgbClr val="0D0D0D"/>
                </a:solidFill>
                <a:effectLst/>
                <a:uLnTx/>
                <a:uFillTx/>
                <a:latin typeface="Calibri"/>
                <a:cs typeface="Calibri"/>
                <a:sym typeface="Calibri"/>
              </a:rPr>
              <a:t>risoluzione</a:t>
            </a:r>
            <a:r>
              <a:rPr kumimoji="0" sz="2660" b="1" i="1" u="none" strike="noStrike" kern="0" cap="none" spc="0" normalizeH="0" baseline="0" noProof="0" dirty="0">
                <a:ln>
                  <a:noFill/>
                </a:ln>
                <a:solidFill>
                  <a:srgbClr val="0D0D0D"/>
                </a:solidFill>
                <a:effectLst/>
                <a:uLnTx/>
                <a:uFillTx/>
                <a:latin typeface="Calibri"/>
                <a:cs typeface="Calibri"/>
                <a:sym typeface="Calibri"/>
              </a:rPr>
              <a:t> del </a:t>
            </a:r>
            <a:r>
              <a:rPr kumimoji="0" sz="2660" b="1" i="1" u="none" strike="noStrike" kern="0" cap="none" spc="0" normalizeH="0" baseline="0" noProof="0" dirty="0" err="1">
                <a:ln>
                  <a:noFill/>
                </a:ln>
                <a:solidFill>
                  <a:srgbClr val="0D0D0D"/>
                </a:solidFill>
                <a:effectLst/>
                <a:uLnTx/>
                <a:uFillTx/>
                <a:latin typeface="Calibri"/>
                <a:cs typeface="Calibri"/>
                <a:sym typeface="Calibri"/>
              </a:rPr>
              <a:t>rapporto</a:t>
            </a:r>
            <a:r>
              <a:rPr kumimoji="0" sz="2660" b="1" i="1" u="none" strike="noStrike" kern="0" cap="none" spc="0" normalizeH="0" baseline="0" noProof="0" dirty="0">
                <a:ln>
                  <a:noFill/>
                </a:ln>
                <a:solidFill>
                  <a:srgbClr val="0D0D0D"/>
                </a:solidFill>
                <a:effectLst/>
                <a:uLnTx/>
                <a:uFillTx/>
                <a:latin typeface="Calibri"/>
                <a:cs typeface="Calibri"/>
                <a:sym typeface="Calibri"/>
              </a:rPr>
              <a:t> di </a:t>
            </a:r>
            <a:r>
              <a:rPr kumimoji="0" sz="2660" b="1" i="1" u="none" strike="noStrike" kern="0" cap="none" spc="0" normalizeH="0" baseline="0" noProof="0" dirty="0" err="1">
                <a:ln>
                  <a:noFill/>
                </a:ln>
                <a:solidFill>
                  <a:srgbClr val="0D0D0D"/>
                </a:solidFill>
                <a:effectLst/>
                <a:uLnTx/>
                <a:uFillTx/>
                <a:latin typeface="Calibri"/>
                <a:cs typeface="Calibri"/>
                <a:sym typeface="Calibri"/>
              </a:rPr>
              <a:t>lavoro</a:t>
            </a:r>
            <a:r>
              <a:rPr kumimoji="0" sz="2660" b="1" i="1"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a:ln>
                  <a:noFill/>
                </a:ln>
                <a:solidFill>
                  <a:srgbClr val="0D0D0D"/>
                </a:solidFill>
                <a:effectLst/>
                <a:uLnTx/>
                <a:uFillTx/>
                <a:latin typeface="Calibri"/>
                <a:cs typeface="Calibri"/>
                <a:sym typeface="Calibri"/>
              </a:rPr>
              <a:t>e </a:t>
            </a:r>
            <a:r>
              <a:rPr kumimoji="0" sz="2660" b="1" i="0" u="none" strike="noStrike" kern="0" cap="none" spc="0" normalizeH="0" baseline="0" noProof="0" dirty="0" err="1">
                <a:ln>
                  <a:noFill/>
                </a:ln>
                <a:solidFill>
                  <a:srgbClr val="0D0D0D"/>
                </a:solidFill>
                <a:effectLst/>
                <a:uLnTx/>
                <a:uFillTx/>
                <a:latin typeface="Calibri"/>
                <a:cs typeface="Calibri"/>
                <a:sym typeface="Calibri"/>
              </a:rPr>
              <a:t>all'adozione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degli</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atti</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necessari</a:t>
            </a:r>
            <a:r>
              <a:rPr kumimoji="0" sz="2660" b="1" i="0" u="none" strike="noStrike" kern="0" cap="none" spc="0" normalizeH="0" baseline="0" noProof="0" dirty="0">
                <a:ln>
                  <a:noFill/>
                </a:ln>
                <a:solidFill>
                  <a:srgbClr val="0D0D0D"/>
                </a:solidFill>
                <a:effectLst/>
                <a:uLnTx/>
                <a:uFillTx/>
                <a:latin typeface="Calibri"/>
                <a:cs typeface="Calibri"/>
                <a:sym typeface="Calibri"/>
              </a:rPr>
              <a:t> per la </a:t>
            </a:r>
            <a:r>
              <a:rPr kumimoji="0" sz="2660" b="1" i="0" u="none" strike="noStrike" kern="0" cap="none" spc="0" normalizeH="0" baseline="0" noProof="0" dirty="0" err="1">
                <a:ln>
                  <a:noFill/>
                </a:ln>
                <a:solidFill>
                  <a:srgbClr val="0D0D0D"/>
                </a:solidFill>
                <a:effectLst/>
                <a:uLnTx/>
                <a:uFillTx/>
                <a:latin typeface="Calibri"/>
                <a:cs typeface="Calibri"/>
                <a:sym typeface="Calibri"/>
              </a:rPr>
              <a:t>concessione</a:t>
            </a:r>
            <a:r>
              <a:rPr kumimoji="0" sz="2660" b="1" i="0" u="none" strike="noStrike" kern="0" cap="none" spc="0" normalizeH="0" baseline="0" noProof="0" dirty="0">
                <a:ln>
                  <a:noFill/>
                </a:ln>
                <a:solidFill>
                  <a:srgbClr val="0D0D0D"/>
                </a:solidFill>
                <a:effectLst/>
                <a:uLnTx/>
                <a:uFillTx/>
                <a:latin typeface="Calibri"/>
                <a:cs typeface="Calibri"/>
                <a:sym typeface="Calibri"/>
              </a:rPr>
              <a:t> di </a:t>
            </a:r>
            <a:r>
              <a:rPr kumimoji="0" sz="2660" b="1" i="1" u="none" strike="noStrike" kern="0" cap="none" spc="0" normalizeH="0" baseline="0" noProof="0" dirty="0" err="1">
                <a:ln>
                  <a:noFill/>
                </a:ln>
                <a:solidFill>
                  <a:srgbClr val="0D0D0D"/>
                </a:solidFill>
                <a:effectLst/>
                <a:uLnTx/>
                <a:uFillTx/>
                <a:latin typeface="Calibri"/>
                <a:cs typeface="Calibri"/>
                <a:sym typeface="Calibri"/>
              </a:rPr>
              <a:t>trattamenti</a:t>
            </a:r>
            <a:r>
              <a:rPr kumimoji="0" sz="2660" b="1" i="1" u="none" strike="noStrike" kern="0" cap="none" spc="0" normalizeH="0" baseline="0" noProof="0" dirty="0">
                <a:ln>
                  <a:noFill/>
                </a:ln>
                <a:solidFill>
                  <a:srgbClr val="0D0D0D"/>
                </a:solidFill>
                <a:effectLst/>
                <a:uLnTx/>
                <a:uFillTx/>
                <a:latin typeface="Calibri"/>
                <a:cs typeface="Calibri"/>
                <a:sym typeface="Calibri"/>
              </a:rPr>
              <a:t> </a:t>
            </a:r>
            <a:r>
              <a:rPr kumimoji="0" sz="2660" b="1" i="1" u="none" strike="noStrike" kern="0" cap="none" spc="0" normalizeH="0" baseline="0" noProof="0" dirty="0" err="1">
                <a:ln>
                  <a:noFill/>
                </a:ln>
                <a:solidFill>
                  <a:srgbClr val="0D0D0D"/>
                </a:solidFill>
                <a:effectLst/>
                <a:uLnTx/>
                <a:uFillTx/>
                <a:latin typeface="Calibri"/>
                <a:cs typeface="Calibri"/>
                <a:sym typeface="Calibri"/>
              </a:rPr>
              <a:t>pensionistici</a:t>
            </a:r>
            <a:r>
              <a:rPr kumimoji="0" sz="2660" b="1" i="1"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alle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condizioni</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previste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dalle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vigenti</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disposizioni</a:t>
            </a:r>
            <a:r>
              <a:rPr kumimoji="0" sz="2660" b="1" i="0" u="none" strike="noStrike" kern="0" cap="none" spc="0" normalizeH="0" baseline="0" noProof="0" dirty="0">
                <a:ln>
                  <a:noFill/>
                </a:ln>
                <a:solidFill>
                  <a:srgbClr val="0D0D0D"/>
                </a:solidFill>
                <a:effectLst/>
                <a:uLnTx/>
                <a:uFillTx/>
                <a:latin typeface="Calibri"/>
                <a:cs typeface="Calibri"/>
                <a:sym typeface="Calibri"/>
              </a:rPr>
              <a:t> in </a:t>
            </a:r>
            <a:r>
              <a:rPr kumimoji="0" sz="2660" b="1" i="0" u="none" strike="noStrike" kern="0" cap="none" spc="0" normalizeH="0" baseline="0" noProof="0" dirty="0" err="1">
                <a:ln>
                  <a:noFill/>
                </a:ln>
                <a:solidFill>
                  <a:srgbClr val="0D0D0D"/>
                </a:solidFill>
                <a:effectLst/>
                <a:uLnTx/>
                <a:uFillTx/>
                <a:latin typeface="Calibri"/>
                <a:cs typeface="Calibri"/>
                <a:sym typeface="Calibri"/>
              </a:rPr>
              <a:t>materia</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fatto</a:t>
            </a:r>
            <a:r>
              <a:rPr kumimoji="0" sz="2660" b="1" i="0" u="none" strike="noStrike" kern="0" cap="none" spc="0" normalizeH="0" baseline="0" noProof="0" dirty="0">
                <a:ln>
                  <a:noFill/>
                </a:ln>
                <a:solidFill>
                  <a:srgbClr val="0D0D0D"/>
                </a:solidFill>
                <a:effectLst/>
                <a:uLnTx/>
                <a:uFillTx/>
                <a:latin typeface="Calibri"/>
                <a:cs typeface="Calibri"/>
                <a:sym typeface="Calibri"/>
              </a:rPr>
              <a:t> salvo </a:t>
            </a:r>
            <a:r>
              <a:rPr kumimoji="0" sz="2660" b="1" i="0" u="none" strike="noStrike" kern="0" cap="none" spc="0" normalizeH="0" baseline="0" noProof="0" dirty="0" err="1">
                <a:ln>
                  <a:noFill/>
                </a:ln>
                <a:solidFill>
                  <a:srgbClr val="0D0D0D"/>
                </a:solidFill>
                <a:effectLst/>
                <a:uLnTx/>
                <a:uFillTx/>
                <a:latin typeface="Calibri"/>
                <a:cs typeface="Calibri"/>
                <a:sym typeface="Calibri"/>
              </a:rPr>
              <a:t>quanto</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previsto</a:t>
            </a:r>
            <a:r>
              <a:rPr kumimoji="0" sz="2660" b="1" i="0" u="none" strike="noStrike" kern="0" cap="none" spc="0" normalizeH="0" baseline="0" noProof="0" dirty="0">
                <a:ln>
                  <a:noFill/>
                </a:ln>
                <a:solidFill>
                  <a:srgbClr val="0D0D0D"/>
                </a:solidFill>
                <a:effectLst/>
                <a:uLnTx/>
                <a:uFillTx/>
                <a:latin typeface="Calibri"/>
                <a:cs typeface="Calibri"/>
                <a:sym typeface="Calibri"/>
              </a:rPr>
              <a:t> per </a:t>
            </a:r>
            <a:r>
              <a:rPr kumimoji="0" sz="2660" b="1" i="0" u="none" strike="noStrike" kern="0" cap="none" spc="0" normalizeH="0" baseline="0" noProof="0" dirty="0" err="1">
                <a:ln>
                  <a:noFill/>
                </a:ln>
                <a:solidFill>
                  <a:srgbClr val="0D0D0D"/>
                </a:solidFill>
                <a:effectLst/>
                <a:uLnTx/>
                <a:uFillTx/>
                <a:latin typeface="Calibri"/>
                <a:cs typeface="Calibri"/>
                <a:sym typeface="Calibri"/>
              </a:rPr>
              <a:t>il</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personale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delle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Forze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armate</a:t>
            </a:r>
            <a:r>
              <a:rPr kumimoji="0" sz="2660" b="1" i="0" u="none" strike="noStrike" kern="0" cap="none" spc="0" normalizeH="0" baseline="0" noProof="0" dirty="0">
                <a:ln>
                  <a:noFill/>
                </a:ln>
                <a:solidFill>
                  <a:srgbClr val="0D0D0D"/>
                </a:solidFill>
                <a:effectLst/>
                <a:uLnTx/>
                <a:uFillTx/>
                <a:latin typeface="Calibri"/>
                <a:cs typeface="Calibri"/>
                <a:sym typeface="Calibri"/>
              </a:rPr>
              <a:t> e </a:t>
            </a:r>
            <a:r>
              <a:rPr kumimoji="0" sz="2660" b="1" i="0" u="none" strike="noStrike" kern="0" cap="none" spc="0" normalizeH="0" baseline="0" noProof="0" dirty="0" err="1">
                <a:ln>
                  <a:noFill/>
                </a:ln>
                <a:solidFill>
                  <a:srgbClr val="0D0D0D"/>
                </a:solidFill>
                <a:effectLst/>
                <a:uLnTx/>
                <a:uFillTx/>
                <a:latin typeface="Calibri"/>
                <a:cs typeface="Calibri"/>
                <a:sym typeface="Calibri"/>
              </a:rPr>
              <a:t>delle</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Forze</a:t>
            </a:r>
            <a:r>
              <a:rPr kumimoji="0" sz="2660" b="1" i="0" u="none" strike="noStrike" kern="0" cap="none" spc="0" normalizeH="0" baseline="0" noProof="0" dirty="0">
                <a:ln>
                  <a:noFill/>
                </a:ln>
                <a:solidFill>
                  <a:srgbClr val="0D0D0D"/>
                </a:solidFill>
                <a:effectLst/>
                <a:uLnTx/>
                <a:uFillTx/>
                <a:latin typeface="Calibri"/>
                <a:cs typeface="Calibri"/>
                <a:sym typeface="Calibri"/>
              </a:rPr>
              <a:t> di </a:t>
            </a:r>
            <a:r>
              <a:rPr kumimoji="0" sz="2660" b="1" i="0" u="none" strike="noStrike" kern="0" cap="none" spc="0" normalizeH="0" baseline="0" noProof="0" dirty="0" err="1">
                <a:ln>
                  <a:noFill/>
                </a:ln>
                <a:solidFill>
                  <a:srgbClr val="0D0D0D"/>
                </a:solidFill>
                <a:effectLst/>
                <a:uLnTx/>
                <a:uFillTx/>
                <a:latin typeface="Calibri"/>
                <a:cs typeface="Calibri"/>
                <a:sym typeface="Calibri"/>
              </a:rPr>
              <a:t>polizia</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anche</a:t>
            </a:r>
            <a:r>
              <a:rPr kumimoji="0" sz="2660" b="1" i="0" u="none" strike="noStrike" kern="0" cap="none" spc="0" normalizeH="0" baseline="0" noProof="0" dirty="0">
                <a:ln>
                  <a:noFill/>
                </a:ln>
                <a:solidFill>
                  <a:srgbClr val="0D0D0D"/>
                </a:solidFill>
                <a:effectLst/>
                <a:uLnTx/>
                <a:uFillTx/>
                <a:latin typeface="Calibri"/>
                <a:cs typeface="Calibri"/>
                <a:sym typeface="Calibri"/>
              </a:rPr>
              <a:t> ad </a:t>
            </a:r>
            <a:r>
              <a:rPr kumimoji="0" sz="2660" b="1" i="0" u="none" strike="noStrike" kern="0" cap="none" spc="0" normalizeH="0" baseline="0" noProof="0" dirty="0" err="1">
                <a:ln>
                  <a:noFill/>
                </a:ln>
                <a:solidFill>
                  <a:srgbClr val="0D0D0D"/>
                </a:solidFill>
                <a:effectLst/>
                <a:uLnTx/>
                <a:uFillTx/>
                <a:latin typeface="Calibri"/>
                <a:cs typeface="Calibri"/>
                <a:sym typeface="Calibri"/>
              </a:rPr>
              <a:t>ordinamento</a:t>
            </a:r>
            <a:r>
              <a:rPr kumimoji="0" sz="2660" b="1" i="0" u="none" strike="noStrike" kern="0" cap="none" spc="0" normalizeH="0" baseline="0" noProof="0" dirty="0">
                <a:ln>
                  <a:noFill/>
                </a:ln>
                <a:solidFill>
                  <a:srgbClr val="0D0D0D"/>
                </a:solidFill>
                <a:effectLst/>
                <a:uLnTx/>
                <a:uFillTx/>
                <a:latin typeface="Calibri"/>
                <a:cs typeface="Calibri"/>
                <a:sym typeface="Calibri"/>
              </a:rPr>
              <a:t> </a:t>
            </a:r>
            <a:r>
              <a:rPr kumimoji="0" sz="2660" b="1" i="0" u="none" strike="noStrike" kern="0" cap="none" spc="0" normalizeH="0" baseline="0" noProof="0" dirty="0" err="1">
                <a:ln>
                  <a:noFill/>
                </a:ln>
                <a:solidFill>
                  <a:srgbClr val="0D0D0D"/>
                </a:solidFill>
                <a:effectLst/>
                <a:uLnTx/>
                <a:uFillTx/>
                <a:latin typeface="Calibri"/>
                <a:cs typeface="Calibri"/>
                <a:sym typeface="Calibri"/>
              </a:rPr>
              <a:t>civile</a:t>
            </a:r>
            <a:r>
              <a:rPr kumimoji="0" sz="2660" b="1" i="0" u="none" strike="noStrike" kern="0" cap="none" spc="0" normalizeH="0" baseline="0" noProof="0" dirty="0">
                <a:ln>
                  <a:noFill/>
                </a:ln>
                <a:solidFill>
                  <a:srgbClr val="0D0D0D"/>
                </a:solidFill>
                <a:effectLst/>
                <a:uLnTx/>
                <a:uFillTx/>
                <a:latin typeface="Calibri"/>
                <a:cs typeface="Calibri"/>
                <a:sym typeface="Calibri"/>
              </a:rPr>
              <a:t>.</a:t>
            </a:r>
            <a:endParaRPr kumimoji="0" sz="3040" b="1" i="0" u="none" strike="noStrike" kern="0" cap="none" spc="0" normalizeH="0" baseline="0" noProof="0" dirty="0">
              <a:ln>
                <a:noFill/>
              </a:ln>
              <a:solidFill>
                <a:srgbClr val="888888"/>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4728EDC5-DB76-4962-BD4D-118DF82B2BA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80</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32288332"/>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59"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pic>
        <p:nvPicPr>
          <p:cNvPr id="361"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62"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3" name="Segnaposto testo 2"/>
          <p:cNvSpPr>
            <a:spLocks noGrp="1"/>
          </p:cNvSpPr>
          <p:nvPr>
            <p:ph type="body" sz="quarter" idx="1"/>
          </p:nvPr>
        </p:nvSpPr>
        <p:spPr>
          <a:xfrm>
            <a:off x="253999" y="2411018"/>
            <a:ext cx="8519259" cy="4009999"/>
          </a:xfrm>
        </p:spPr>
        <p:txBody>
          <a:bodyPr>
            <a:normAutofit fontScale="55000" lnSpcReduction="20000"/>
          </a:bodyPr>
          <a:lstStyle/>
          <a:p>
            <a:r>
              <a:rPr lang="it-IT" dirty="0"/>
              <a:t> </a:t>
            </a:r>
          </a:p>
          <a:p>
            <a:r>
              <a:rPr lang="it-IT" b="1" dirty="0">
                <a:solidFill>
                  <a:srgbClr val="FF0000"/>
                </a:solidFill>
              </a:rPr>
              <a:t>D.P.R. 25 ottobre 1981, n. 738.</a:t>
            </a:r>
            <a:br>
              <a:rPr lang="it-IT" b="1" dirty="0">
                <a:solidFill>
                  <a:srgbClr val="FF0000"/>
                </a:solidFill>
              </a:rPr>
            </a:br>
            <a:r>
              <a:rPr lang="it-IT" b="1" dirty="0">
                <a:solidFill>
                  <a:srgbClr val="FF0000"/>
                </a:solidFill>
              </a:rPr>
              <a:t>Utilizzazione del personale delle forze di polizia invalido per causa di servizio</a:t>
            </a:r>
            <a:endParaRPr lang="it-IT" dirty="0">
              <a:solidFill>
                <a:srgbClr val="FF0000"/>
              </a:solidFill>
            </a:endParaRPr>
          </a:p>
          <a:p>
            <a:endParaRPr lang="it-IT" dirty="0"/>
          </a:p>
          <a:p>
            <a:endParaRPr lang="it-IT" dirty="0"/>
          </a:p>
          <a:p>
            <a:r>
              <a:rPr lang="it-IT" dirty="0">
                <a:solidFill>
                  <a:schemeClr val="tx1"/>
                </a:solidFill>
              </a:rPr>
              <a:t>Art. 1. Utilizzazione del personale invalido</a:t>
            </a:r>
            <a:r>
              <a:rPr lang="it-IT" dirty="0"/>
              <a:t>.</a:t>
            </a:r>
          </a:p>
          <a:p>
            <a:endParaRPr lang="it-IT" dirty="0"/>
          </a:p>
          <a:p>
            <a:pPr algn="just"/>
            <a:r>
              <a:rPr lang="it-IT" dirty="0">
                <a:solidFill>
                  <a:schemeClr val="tx1"/>
                </a:solidFill>
              </a:rPr>
              <a:t> Il personale delle forze di polizia indicate nell'art. 16 della legge 1° aprile 1981, n. 121, che abbia riportato una invalidità, che non comporti l'inidoneità assoluta ai servizi d'istituto, derivante da ferite, lesioni o altre infermità riportate in conseguenza di eventi connessi all'espletamento dei compiti d'istituto, è utilizzato, d'ufficio o a domanda, in servizi d'istituto compatibili con la ridotta capacità lavorativa e in compiti di livello possibilmente equivalenti a quelli previsti per la qualifica ricoperta</a:t>
            </a:r>
            <a:r>
              <a:rPr lang="it-IT" dirty="0"/>
              <a:t>.</a:t>
            </a:r>
          </a:p>
          <a:p>
            <a:endParaRPr lang="it-IT" dirty="0"/>
          </a:p>
        </p:txBody>
      </p:sp>
      <p:sp>
        <p:nvSpPr>
          <p:cNvPr id="10" name="Rectangle 2"/>
          <p:cNvSpPr txBox="1">
            <a:spLocks/>
          </p:cNvSpPr>
          <p:nvPr/>
        </p:nvSpPr>
        <p:spPr>
          <a:xfrm>
            <a:off x="755576" y="1692647"/>
            <a:ext cx="7772401" cy="90320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3200" b="1" i="0" u="none" strike="noStrike" cap="none" spc="0" baseline="0">
                <a:ln>
                  <a:noFill/>
                </a:ln>
                <a:solidFill>
                  <a:srgbClr val="FF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000000"/>
                </a:solidFill>
                <a:effectLst/>
                <a:uLnTx/>
                <a:uFillTx/>
                <a:latin typeface="Calibri"/>
                <a:cs typeface="Calibri"/>
                <a:sym typeface="Calibri"/>
              </a:rPr>
              <a:t>INIDONEITA’ PARZIALE</a:t>
            </a:r>
          </a:p>
        </p:txBody>
      </p:sp>
      <p:sp>
        <p:nvSpPr>
          <p:cNvPr id="2" name="Segnaposto numero diapositiva 1">
            <a:extLst>
              <a:ext uri="{FF2B5EF4-FFF2-40B4-BE49-F238E27FC236}">
                <a16:creationId xmlns:a16="http://schemas.microsoft.com/office/drawing/2014/main" id="{9AAE9719-65AE-472C-BBDC-9A0C05DEEDB9}"/>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81</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640926"/>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64"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65"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66"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67"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168" name="Rectangle 2"/>
          <p:cNvSpPr txBox="1">
            <a:spLocks noGrp="1"/>
          </p:cNvSpPr>
          <p:nvPr>
            <p:ph type="ctrTitle"/>
          </p:nvPr>
        </p:nvSpPr>
        <p:spPr>
          <a:xfrm>
            <a:off x="755576" y="1692647"/>
            <a:ext cx="7772401" cy="903209"/>
          </a:xfrm>
          <a:prstGeom prst="rect">
            <a:avLst/>
          </a:prstGeom>
        </p:spPr>
        <p:txBody>
          <a:bodyPr/>
          <a:lstStyle>
            <a:lvl1pPr>
              <a:defRPr sz="3200" b="1">
                <a:solidFill>
                  <a:srgbClr val="FF0000"/>
                </a:solidFill>
              </a:defRPr>
            </a:lvl1pPr>
          </a:lstStyle>
          <a:p>
            <a:r>
              <a:rPr dirty="0" err="1"/>
              <a:t>L’art</a:t>
            </a:r>
            <a:r>
              <a:rPr dirty="0"/>
              <a:t>. 15 </a:t>
            </a:r>
            <a:r>
              <a:rPr dirty="0" err="1"/>
              <a:t>si</a:t>
            </a:r>
            <a:r>
              <a:rPr dirty="0"/>
              <a:t> </a:t>
            </a:r>
            <a:r>
              <a:rPr dirty="0" err="1"/>
              <a:t>applica</a:t>
            </a:r>
            <a:r>
              <a:rPr dirty="0"/>
              <a:t> a:</a:t>
            </a:r>
          </a:p>
        </p:txBody>
      </p:sp>
      <p:sp>
        <p:nvSpPr>
          <p:cNvPr id="169" name="Rectangle 3"/>
          <p:cNvSpPr txBox="1"/>
          <p:nvPr/>
        </p:nvSpPr>
        <p:spPr>
          <a:xfrm>
            <a:off x="685800" y="2482551"/>
            <a:ext cx="7772400" cy="41148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a:solidFill>
                  <a:srgbClr val="888888"/>
                </a:solidFill>
              </a:defRPr>
            </a:pPr>
            <a:endParaRPr kumimoji="0" sz="3200" b="1" i="0" u="none" strike="noStrike" kern="0" cap="none" spc="0" normalizeH="0" baseline="0" noProof="0" dirty="0">
              <a:ln>
                <a:noFill/>
              </a:ln>
              <a:solidFill>
                <a:srgbClr val="888888"/>
              </a:solidFill>
              <a:effectLst/>
              <a:uLnTx/>
              <a:uFillTx/>
              <a:latin typeface="Calibri"/>
              <a:cs typeface="Calibri"/>
              <a:sym typeface="Calibri"/>
            </a:endParaRPr>
          </a:p>
          <a:p>
            <a:pPr marL="457200" marR="0" lvl="0" indent="-457200" algn="just" defTabSz="914400" rtl="0" eaLnBrk="1" fontAlgn="auto" latinLnBrk="0" hangingPunct="0">
              <a:lnSpc>
                <a:spcPct val="100000"/>
              </a:lnSpc>
              <a:spcBef>
                <a:spcPts val="600"/>
              </a:spcBef>
              <a:spcAft>
                <a:spcPts val="0"/>
              </a:spcAft>
              <a:buClrTx/>
              <a:buSzPct val="100000"/>
              <a:buFont typeface="Arial"/>
              <a:buChar char="•"/>
              <a:tabLst/>
              <a:defRPr sz="2800" b="1">
                <a:solidFill>
                  <a:srgbClr val="0D0D0D"/>
                </a:solidFill>
              </a:defRPr>
            </a:pPr>
            <a:r>
              <a:rPr kumimoji="0" sz="2800" b="1" i="0" u="none" strike="noStrike" kern="0" cap="none" spc="0" normalizeH="0" baseline="0" noProof="0" dirty="0">
                <a:ln>
                  <a:noFill/>
                </a:ln>
                <a:solidFill>
                  <a:srgbClr val="0D0D0D"/>
                </a:solidFill>
                <a:effectLst/>
                <a:uLnTx/>
                <a:uFillTx/>
                <a:latin typeface="Calibri"/>
                <a:cs typeface="Calibri"/>
                <a:sym typeface="Calibri"/>
              </a:rPr>
              <a:t>MILITARI  E  PERSONALE  EQUIPARATO</a:t>
            </a:r>
            <a:endParaRPr kumimoji="0" sz="3200" b="1" i="0" u="none" strike="noStrike" kern="0" cap="none" spc="0" normalizeH="0" baseline="0" noProof="0" dirty="0">
              <a:ln>
                <a:noFill/>
              </a:ln>
              <a:solidFill>
                <a:srgbClr val="888888"/>
              </a:solidFill>
              <a:effectLst/>
              <a:uLnTx/>
              <a:uFillTx/>
              <a:latin typeface="Calibri"/>
              <a:cs typeface="Calibri"/>
              <a:sym typeface="Calibri"/>
            </a:endParaRPr>
          </a:p>
          <a:p>
            <a:pPr marL="457200" marR="0" lvl="0" indent="-457200" algn="just" defTabSz="914400" rtl="0" eaLnBrk="1" fontAlgn="auto" latinLnBrk="0" hangingPunct="0">
              <a:lnSpc>
                <a:spcPct val="100000"/>
              </a:lnSpc>
              <a:spcBef>
                <a:spcPts val="700"/>
              </a:spcBef>
              <a:spcAft>
                <a:spcPts val="0"/>
              </a:spcAft>
              <a:buClrTx/>
              <a:buSzPct val="100000"/>
              <a:buFont typeface="Arial"/>
              <a:buChar char="•"/>
              <a:tabLst/>
              <a:defRPr sz="2800" b="1">
                <a:solidFill>
                  <a:srgbClr val="0D0D0D"/>
                </a:solidFill>
              </a:defRPr>
            </a:pPr>
            <a:endParaRPr kumimoji="0" sz="3200" b="1" i="0" u="none" strike="noStrike" kern="0" cap="none" spc="0" normalizeH="0" baseline="0" noProof="0" dirty="0">
              <a:ln>
                <a:noFill/>
              </a:ln>
              <a:solidFill>
                <a:srgbClr val="888888"/>
              </a:solidFill>
              <a:effectLst/>
              <a:uLnTx/>
              <a:uFillTx/>
              <a:latin typeface="Calibri"/>
              <a:cs typeface="Calibri"/>
              <a:sym typeface="Calibri"/>
            </a:endParaRPr>
          </a:p>
          <a:p>
            <a:pPr marL="457200" marR="0" lvl="0" indent="-457200" algn="just" defTabSz="914400" rtl="0" eaLnBrk="1" fontAlgn="auto" latinLnBrk="0" hangingPunct="0">
              <a:lnSpc>
                <a:spcPct val="100000"/>
              </a:lnSpc>
              <a:spcBef>
                <a:spcPts val="600"/>
              </a:spcBef>
              <a:spcAft>
                <a:spcPts val="0"/>
              </a:spcAft>
              <a:buClrTx/>
              <a:buSzPct val="100000"/>
              <a:buFont typeface="Arial"/>
              <a:buChar char="•"/>
              <a:tabLst/>
              <a:defRPr sz="2800" b="1">
                <a:solidFill>
                  <a:srgbClr val="0D0D0D"/>
                </a:solidFill>
              </a:defRPr>
            </a:pPr>
            <a:r>
              <a:rPr kumimoji="0" sz="2800" b="1" i="0" u="none" strike="noStrike" kern="0" cap="none" spc="0" normalizeH="0" baseline="0" noProof="0" dirty="0">
                <a:ln>
                  <a:noFill/>
                </a:ln>
                <a:solidFill>
                  <a:srgbClr val="0D0D0D"/>
                </a:solidFill>
                <a:effectLst/>
                <a:uLnTx/>
                <a:uFillTx/>
                <a:latin typeface="Calibri"/>
                <a:cs typeface="Calibri"/>
                <a:sym typeface="Calibri"/>
              </a:rPr>
              <a:t>DIPENDENTI CIVILI DI TUTTE LE AMMINISTRAZIONI PUBBLICHE E DEGLI   ENTI   LOCALI</a:t>
            </a:r>
          </a:p>
        </p:txBody>
      </p:sp>
      <p:sp>
        <p:nvSpPr>
          <p:cNvPr id="2" name="Segnaposto numero diapositiva 1">
            <a:extLst>
              <a:ext uri="{FF2B5EF4-FFF2-40B4-BE49-F238E27FC236}">
                <a16:creationId xmlns:a16="http://schemas.microsoft.com/office/drawing/2014/main" id="{89022C68-62F8-4190-A7D2-C5DD2F0304D4}"/>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82</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64491914"/>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72"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173"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74"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75"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76" name="Titolo 1"/>
          <p:cNvSpPr txBox="1"/>
          <p:nvPr/>
        </p:nvSpPr>
        <p:spPr>
          <a:xfrm>
            <a:off x="518863" y="1522870"/>
            <a:ext cx="8229600" cy="61575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lnSpcReduction="10000"/>
          </a:bodyPr>
          <a:lstStyle/>
          <a:p>
            <a:pPr marL="0" marR="0" lvl="0" indent="0" algn="ctr" defTabSz="493776" rtl="0" eaLnBrk="1" fontAlgn="auto" latinLnBrk="0" hangingPunct="0">
              <a:lnSpc>
                <a:spcPct val="100000"/>
              </a:lnSpc>
              <a:spcBef>
                <a:spcPts val="0"/>
              </a:spcBef>
              <a:spcAft>
                <a:spcPts val="0"/>
              </a:spcAft>
              <a:buClrTx/>
              <a:buSzTx/>
              <a:buFontTx/>
              <a:buNone/>
              <a:tabLst/>
              <a:defRPr sz="1728" b="1" cap="all">
                <a:solidFill>
                  <a:srgbClr val="1F497D"/>
                </a:solidFill>
              </a:defRPr>
            </a:pPr>
            <a:r>
              <a:rPr kumimoji="0" sz="1728" b="1" i="0" u="none" strike="noStrike" kern="0" cap="all" spc="0" normalizeH="0" baseline="0" noProof="0" dirty="0">
                <a:ln>
                  <a:noFill/>
                </a:ln>
                <a:solidFill>
                  <a:srgbClr val="1F497D"/>
                </a:solidFill>
                <a:effectLst/>
                <a:uLnTx/>
                <a:uFillTx/>
                <a:latin typeface="Calibri"/>
                <a:cs typeface="Calibri"/>
                <a:sym typeface="Calibri"/>
              </a:rPr>
              <a:t/>
            </a:r>
            <a:br>
              <a:rPr kumimoji="0" sz="1728" b="1" i="0" u="none" strike="noStrike" kern="0" cap="all" spc="0" normalizeH="0" baseline="0" noProof="0" dirty="0">
                <a:ln>
                  <a:noFill/>
                </a:ln>
                <a:solidFill>
                  <a:srgbClr val="1F497D"/>
                </a:solidFill>
                <a:effectLst/>
                <a:uLnTx/>
                <a:uFillTx/>
                <a:latin typeface="Calibri"/>
                <a:cs typeface="Calibri"/>
                <a:sym typeface="Calibri"/>
              </a:rPr>
            </a:br>
            <a:r>
              <a:rPr kumimoji="0" sz="1728" b="1" i="0" u="none" strike="noStrike" kern="0" cap="all" spc="0" normalizeH="0" baseline="0" noProof="0" dirty="0">
                <a:ln>
                  <a:noFill/>
                </a:ln>
                <a:solidFill>
                  <a:srgbClr val="C00000"/>
                </a:solidFill>
                <a:effectLst/>
                <a:uLnTx/>
                <a:uFillTx/>
                <a:latin typeface="Calibri"/>
                <a:cs typeface="Calibri"/>
                <a:sym typeface="Calibri"/>
              </a:rPr>
              <a:t>TERMINOLOGIA GENERALE</a:t>
            </a:r>
          </a:p>
        </p:txBody>
      </p:sp>
      <p:sp>
        <p:nvSpPr>
          <p:cNvPr id="177" name="Segnaposto contenuto 7"/>
          <p:cNvSpPr txBox="1"/>
          <p:nvPr/>
        </p:nvSpPr>
        <p:spPr>
          <a:xfrm>
            <a:off x="395537" y="1943753"/>
            <a:ext cx="8390422" cy="443828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0" marR="0" lvl="0" indent="0" algn="l" defTabSz="795527" rtl="0" eaLnBrk="1" fontAlgn="auto" latinLnBrk="0" hangingPunct="0">
              <a:lnSpc>
                <a:spcPct val="90000"/>
              </a:lnSpc>
              <a:spcBef>
                <a:spcPts val="500"/>
              </a:spcBef>
              <a:spcAft>
                <a:spcPts val="0"/>
              </a:spcAft>
              <a:buClr>
                <a:srgbClr val="0000FF"/>
              </a:buClr>
              <a:buSzPct val="100000"/>
              <a:buFontTx/>
              <a:buNone/>
              <a:tabLst/>
              <a:defRPr sz="1914" b="1">
                <a:solidFill>
                  <a:srgbClr val="1F497D"/>
                </a:solidFill>
              </a:defRPr>
            </a:pPr>
            <a:endParaRPr kumimoji="0" sz="1914" b="1" i="0" u="none" strike="noStrike" kern="0" cap="none" spc="0" normalizeH="0" baseline="0" noProof="0" dirty="0">
              <a:ln>
                <a:noFill/>
              </a:ln>
              <a:solidFill>
                <a:srgbClr val="1F497D"/>
              </a:solidFill>
              <a:effectLst/>
              <a:uLnTx/>
              <a:uFillTx/>
              <a:latin typeface="Calibri"/>
              <a:cs typeface="Calibri"/>
              <a:sym typeface="Calibri"/>
            </a:endParaRPr>
          </a:p>
          <a:p>
            <a:pPr marL="298322" marR="0" lvl="0" indent="-298322" algn="just" defTabSz="795527" rtl="0" eaLnBrk="1" fontAlgn="auto" latinLnBrk="0" hangingPunct="0">
              <a:lnSpc>
                <a:spcPct val="90000"/>
              </a:lnSpc>
              <a:spcBef>
                <a:spcPts val="500"/>
              </a:spcBef>
              <a:spcAft>
                <a:spcPts val="0"/>
              </a:spcAft>
              <a:buClr>
                <a:srgbClr val="0000FF"/>
              </a:buClr>
              <a:buSzPct val="100000"/>
              <a:buFontTx/>
              <a:buChar char="▪"/>
              <a:tabLst/>
              <a:defRPr sz="2436" b="1">
                <a:solidFill>
                  <a:srgbClr val="1F497D"/>
                </a:solidFill>
              </a:defRPr>
            </a:pPr>
            <a:r>
              <a:rPr kumimoji="0" sz="2436" b="1" i="0" u="none" strike="noStrike" kern="0" cap="none" spc="0" normalizeH="0" baseline="0" noProof="0" dirty="0">
                <a:ln>
                  <a:noFill/>
                </a:ln>
                <a:solidFill>
                  <a:srgbClr val="C00000"/>
                </a:solidFill>
                <a:effectLst/>
                <a:uLnTx/>
                <a:uFillTx/>
                <a:latin typeface="Calibri"/>
                <a:cs typeface="Calibri"/>
                <a:sym typeface="Calibri"/>
              </a:rPr>
              <a:t>IDONEITA’ (</a:t>
            </a:r>
            <a:r>
              <a:rPr kumimoji="0" sz="2436" b="1" i="0" u="none" strike="noStrike" kern="0" cap="none" spc="0" normalizeH="0" baseline="0" noProof="0" dirty="0" err="1">
                <a:ln>
                  <a:noFill/>
                </a:ln>
                <a:solidFill>
                  <a:srgbClr val="C00000"/>
                </a:solidFill>
                <a:effectLst/>
                <a:uLnTx/>
                <a:uFillTx/>
                <a:latin typeface="Calibri"/>
                <a:cs typeface="Calibri"/>
                <a:sym typeface="Calibri"/>
              </a:rPr>
              <a:t>lavorativa</a:t>
            </a:r>
            <a:r>
              <a:rPr kumimoji="0" sz="2436" b="1" i="0" u="none" strike="noStrike" kern="0" cap="none" spc="0" normalizeH="0" baseline="0" noProof="0" dirty="0">
                <a:ln>
                  <a:noFill/>
                </a:ln>
                <a:solidFill>
                  <a:srgbClr val="C00000"/>
                </a:solidFill>
                <a:effectLst/>
                <a:uLnTx/>
                <a:uFillTx/>
                <a:latin typeface="Calibri"/>
                <a:cs typeface="Calibri"/>
                <a:sym typeface="Calibri"/>
              </a:rPr>
              <a:t>): </a:t>
            </a:r>
            <a:r>
              <a:rPr kumimoji="0" sz="2436" b="1" i="0" u="none" strike="noStrike" kern="0" cap="none" spc="0" normalizeH="0" baseline="0" noProof="0" dirty="0">
                <a:ln>
                  <a:noFill/>
                </a:ln>
                <a:solidFill>
                  <a:srgbClr val="1F497D"/>
                </a:solidFill>
                <a:effectLst/>
                <a:uLnTx/>
                <a:uFillTx/>
                <a:latin typeface="Calibri"/>
                <a:cs typeface="Calibri"/>
                <a:sym typeface="Calibri"/>
              </a:rPr>
              <a:t>è </a:t>
            </a:r>
            <a:r>
              <a:rPr kumimoji="0" sz="2436" b="1" i="0" u="none" strike="noStrike" kern="0" cap="none" spc="0" normalizeH="0" baseline="0" noProof="0" dirty="0" err="1">
                <a:ln>
                  <a:noFill/>
                </a:ln>
                <a:solidFill>
                  <a:srgbClr val="1F497D"/>
                </a:solidFill>
                <a:effectLst/>
                <a:uLnTx/>
                <a:uFillTx/>
                <a:latin typeface="Calibri"/>
                <a:cs typeface="Calibri"/>
                <a:sym typeface="Calibri"/>
              </a:rPr>
              <a:t>il</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possesso</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dei</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requisiti</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necessari</a:t>
            </a:r>
            <a:r>
              <a:rPr kumimoji="0" sz="2436" b="1" i="0" u="none" strike="noStrike" kern="0" cap="none" spc="0" normalizeH="0" baseline="0" noProof="0" dirty="0">
                <a:ln>
                  <a:noFill/>
                </a:ln>
                <a:solidFill>
                  <a:srgbClr val="1F497D"/>
                </a:solidFill>
                <a:effectLst/>
                <a:uLnTx/>
                <a:uFillTx/>
                <a:latin typeface="Calibri"/>
                <a:cs typeface="Calibri"/>
                <a:sym typeface="Calibri"/>
              </a:rPr>
              <a:t> per </a:t>
            </a:r>
            <a:r>
              <a:rPr kumimoji="0" sz="2436" b="1" i="0" u="none" strike="noStrike" kern="0" cap="none" spc="0" normalizeH="0" baseline="0" noProof="0" dirty="0" err="1">
                <a:ln>
                  <a:noFill/>
                </a:ln>
                <a:solidFill>
                  <a:srgbClr val="1F497D"/>
                </a:solidFill>
                <a:effectLst/>
                <a:uLnTx/>
                <a:uFillTx/>
                <a:latin typeface="Calibri"/>
                <a:cs typeface="Calibri"/>
                <a:sym typeface="Calibri"/>
              </a:rPr>
              <a:t>l’espletamento</a:t>
            </a:r>
            <a:r>
              <a:rPr kumimoji="0" sz="2436" b="1" i="0" u="none" strike="noStrike" kern="0" cap="none" spc="0" normalizeH="0" baseline="0" noProof="0" dirty="0">
                <a:ln>
                  <a:noFill/>
                </a:ln>
                <a:solidFill>
                  <a:srgbClr val="1F497D"/>
                </a:solidFill>
                <a:effectLst/>
                <a:uLnTx/>
                <a:uFillTx/>
                <a:latin typeface="Calibri"/>
                <a:cs typeface="Calibri"/>
                <a:sym typeface="Calibri"/>
              </a:rPr>
              <a:t> di una </a:t>
            </a:r>
            <a:r>
              <a:rPr kumimoji="0" sz="2436" b="1" i="0" u="none" strike="noStrike" kern="0" cap="none" spc="0" normalizeH="0" baseline="0" noProof="0" dirty="0" err="1">
                <a:ln>
                  <a:noFill/>
                </a:ln>
                <a:solidFill>
                  <a:srgbClr val="1F497D"/>
                </a:solidFill>
                <a:effectLst/>
                <a:uLnTx/>
                <a:uFillTx/>
                <a:latin typeface="Calibri"/>
                <a:cs typeface="Calibri"/>
                <a:sym typeface="Calibri"/>
              </a:rPr>
              <a:t>determinata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attività</a:t>
            </a:r>
            <a:r>
              <a:rPr kumimoji="0" sz="2436" b="1" i="0" u="none" strike="noStrike" kern="0" cap="none" spc="0" normalizeH="0" baseline="0" noProof="0" dirty="0">
                <a:ln>
                  <a:noFill/>
                </a:ln>
                <a:solidFill>
                  <a:srgbClr val="1F497D"/>
                </a:solidFill>
                <a:effectLst/>
                <a:uLnTx/>
                <a:uFillTx/>
                <a:latin typeface="Calibri"/>
                <a:cs typeface="Calibri"/>
                <a:sym typeface="Calibri"/>
              </a:rPr>
              <a:t> e </a:t>
            </a:r>
            <a:r>
              <a:rPr kumimoji="0" sz="2436" b="1" i="0" u="none" strike="noStrike" kern="0" cap="none" spc="0" normalizeH="0" baseline="0" noProof="0" dirty="0" err="1">
                <a:ln>
                  <a:noFill/>
                </a:ln>
                <a:solidFill>
                  <a:srgbClr val="1F497D"/>
                </a:solidFill>
                <a:effectLst/>
                <a:uLnTx/>
                <a:uFillTx/>
                <a:latin typeface="Calibri"/>
                <a:cs typeface="Calibri"/>
                <a:sym typeface="Calibri"/>
              </a:rPr>
              <a:t>delle</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specifiche</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mansioni</a:t>
            </a:r>
            <a:r>
              <a:rPr kumimoji="0" sz="2436" b="1" i="0" u="none" strike="noStrike" kern="0" cap="none" spc="0" normalizeH="0" baseline="0" noProof="0" dirty="0">
                <a:ln>
                  <a:noFill/>
                </a:ln>
                <a:solidFill>
                  <a:srgbClr val="1F497D"/>
                </a:solidFill>
                <a:effectLst/>
                <a:uLnTx/>
                <a:uFillTx/>
                <a:latin typeface="Calibri"/>
                <a:cs typeface="Calibri"/>
                <a:sym typeface="Calibri"/>
              </a:rPr>
              <a:t> ad </a:t>
            </a:r>
            <a:r>
              <a:rPr kumimoji="0" sz="2436" b="1" i="0" u="none" strike="noStrike" kern="0" cap="none" spc="0" normalizeH="0" baseline="0" noProof="0" dirty="0" err="1">
                <a:ln>
                  <a:noFill/>
                </a:ln>
                <a:solidFill>
                  <a:srgbClr val="1F497D"/>
                </a:solidFill>
                <a:effectLst/>
                <a:uLnTx/>
                <a:uFillTx/>
                <a:latin typeface="Calibri"/>
                <a:cs typeface="Calibri"/>
                <a:sym typeface="Calibri"/>
              </a:rPr>
              <a:t>essa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connesse</a:t>
            </a:r>
            <a:r>
              <a:rPr kumimoji="0" sz="2436" b="1" i="0" u="none" strike="noStrike" kern="0" cap="none" spc="0" normalizeH="0" baseline="0" noProof="0" dirty="0">
                <a:ln>
                  <a:noFill/>
                </a:ln>
                <a:solidFill>
                  <a:srgbClr val="1F497D"/>
                </a:solidFill>
                <a:effectLst/>
                <a:uLnTx/>
                <a:uFillTx/>
                <a:latin typeface="Calibri"/>
                <a:cs typeface="Calibri"/>
                <a:sym typeface="Calibri"/>
              </a:rPr>
              <a:t>. </a:t>
            </a:r>
          </a:p>
          <a:p>
            <a:pPr marL="298322" marR="0" lvl="0" indent="-298322" algn="just" defTabSz="795527" rtl="0" eaLnBrk="1" fontAlgn="auto" latinLnBrk="0" hangingPunct="0">
              <a:lnSpc>
                <a:spcPct val="90000"/>
              </a:lnSpc>
              <a:spcBef>
                <a:spcPts val="500"/>
              </a:spcBef>
              <a:spcAft>
                <a:spcPts val="0"/>
              </a:spcAft>
              <a:buClrTx/>
              <a:buSzTx/>
              <a:buFontTx/>
              <a:buNone/>
              <a:tabLst/>
              <a:defRPr sz="2436" b="1">
                <a:solidFill>
                  <a:srgbClr val="1F497D"/>
                </a:solidFill>
              </a:defRPr>
            </a:pPr>
            <a:r>
              <a:rPr kumimoji="0" sz="2436" b="1" i="0" u="none" strike="noStrike" kern="0" cap="none" spc="0" normalizeH="0" baseline="0" noProof="0" dirty="0">
                <a:ln>
                  <a:noFill/>
                </a:ln>
                <a:solidFill>
                  <a:srgbClr val="1F497D"/>
                </a:solidFill>
                <a:effectLst/>
                <a:uLnTx/>
                <a:uFillTx/>
                <a:latin typeface="Calibri"/>
                <a:cs typeface="Calibri"/>
                <a:sym typeface="Calibri"/>
              </a:rPr>
              <a:t>	E’ </a:t>
            </a:r>
            <a:r>
              <a:rPr kumimoji="0" sz="2436" b="1" i="0" u="none" strike="noStrike" kern="0" cap="none" spc="0" normalizeH="0" baseline="0" noProof="0" dirty="0" err="1">
                <a:ln>
                  <a:noFill/>
                </a:ln>
                <a:solidFill>
                  <a:srgbClr val="1F497D"/>
                </a:solidFill>
                <a:effectLst/>
                <a:uLnTx/>
                <a:uFillTx/>
                <a:latin typeface="Calibri"/>
                <a:cs typeface="Calibri"/>
                <a:sym typeface="Calibri"/>
              </a:rPr>
              <a:t>necessariamente</a:t>
            </a:r>
            <a:r>
              <a:rPr kumimoji="0" sz="2436" b="1" i="0" u="none" strike="noStrike" kern="0" cap="none" spc="0" normalizeH="0" baseline="0" noProof="0" dirty="0">
                <a:ln>
                  <a:noFill/>
                </a:ln>
                <a:solidFill>
                  <a:srgbClr val="1F497D"/>
                </a:solidFill>
                <a:effectLst/>
                <a:uLnTx/>
                <a:uFillTx/>
                <a:latin typeface="Calibri"/>
                <a:cs typeface="Calibri"/>
                <a:sym typeface="Calibri"/>
              </a:rPr>
              <a:t> un </a:t>
            </a:r>
            <a:r>
              <a:rPr kumimoji="0" sz="2436" b="1" i="0" u="none" strike="noStrike" kern="0" cap="none" spc="0" normalizeH="0" baseline="0" noProof="0" dirty="0" err="1">
                <a:ln>
                  <a:noFill/>
                </a:ln>
                <a:solidFill>
                  <a:srgbClr val="1F497D"/>
                </a:solidFill>
                <a:effectLst/>
                <a:uLnTx/>
                <a:uFillTx/>
                <a:latin typeface="Calibri"/>
                <a:cs typeface="Calibri"/>
                <a:sym typeface="Calibri"/>
              </a:rPr>
              <a:t>giudizio</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relativo</a:t>
            </a:r>
            <a:r>
              <a:rPr kumimoji="0" sz="2436" b="1" i="0" u="none" strike="noStrike" kern="0" cap="none" spc="0" normalizeH="0" baseline="0" noProof="0" dirty="0">
                <a:ln>
                  <a:noFill/>
                </a:ln>
                <a:solidFill>
                  <a:srgbClr val="1F497D"/>
                </a:solidFill>
                <a:effectLst/>
                <a:uLnTx/>
                <a:uFillTx/>
                <a:latin typeface="Calibri"/>
                <a:cs typeface="Calibri"/>
                <a:sym typeface="Calibri"/>
              </a:rPr>
              <a:t>.</a:t>
            </a:r>
            <a:endParaRPr kumimoji="0" sz="2436" b="1" i="0" u="none" strike="noStrike" kern="0" cap="none" spc="0" normalizeH="0" baseline="0" noProof="0" dirty="0">
              <a:ln>
                <a:noFill/>
              </a:ln>
              <a:solidFill>
                <a:srgbClr val="1F497D"/>
              </a:solidFill>
              <a:effectLst>
                <a:outerShdw blurRad="33147" dist="33147" dir="2700000" rotWithShape="0">
                  <a:srgbClr val="FFFFFF"/>
                </a:outerShdw>
              </a:effectLst>
              <a:uLnTx/>
              <a:uFillTx/>
              <a:latin typeface="Calibri"/>
              <a:cs typeface="Calibri"/>
              <a:sym typeface="Calibri"/>
            </a:endParaRPr>
          </a:p>
          <a:p>
            <a:pPr marL="298322" marR="0" lvl="0" indent="-298322" algn="just" defTabSz="795527" rtl="0" eaLnBrk="1" fontAlgn="auto" latinLnBrk="0" hangingPunct="0">
              <a:lnSpc>
                <a:spcPct val="90000"/>
              </a:lnSpc>
              <a:spcBef>
                <a:spcPts val="500"/>
              </a:spcBef>
              <a:spcAft>
                <a:spcPts val="0"/>
              </a:spcAft>
              <a:buClr>
                <a:srgbClr val="0000FF"/>
              </a:buClr>
              <a:buSzPct val="100000"/>
              <a:buFontTx/>
              <a:buChar char="▪"/>
              <a:tabLst/>
              <a:defRPr sz="2436" b="1">
                <a:solidFill>
                  <a:srgbClr val="1F497D"/>
                </a:solidFill>
              </a:defRPr>
            </a:pPr>
            <a:r>
              <a:rPr kumimoji="0" sz="2436" b="1" i="0" u="none" strike="noStrike" kern="0" cap="none" spc="0" normalizeH="0" baseline="0" noProof="0" dirty="0">
                <a:ln>
                  <a:noFill/>
                </a:ln>
                <a:solidFill>
                  <a:srgbClr val="C00000"/>
                </a:solidFill>
                <a:effectLst/>
                <a:uLnTx/>
                <a:uFillTx/>
                <a:latin typeface="Calibri"/>
                <a:cs typeface="Calibri"/>
                <a:sym typeface="Calibri"/>
              </a:rPr>
              <a:t>ABILITA’: </a:t>
            </a:r>
            <a:r>
              <a:rPr kumimoji="0" sz="2436" b="1" i="0" u="none" strike="noStrike" kern="0" cap="none" spc="0" normalizeH="0" baseline="0" noProof="0" dirty="0" err="1">
                <a:ln>
                  <a:noFill/>
                </a:ln>
                <a:solidFill>
                  <a:srgbClr val="1F497D"/>
                </a:solidFill>
                <a:effectLst/>
                <a:uLnTx/>
                <a:uFillTx/>
                <a:latin typeface="Calibri"/>
                <a:cs typeface="Calibri"/>
                <a:sym typeface="Calibri"/>
              </a:rPr>
              <a:t>l’interessato</a:t>
            </a:r>
            <a:r>
              <a:rPr kumimoji="0" sz="2436" b="1" i="0" u="none" strike="noStrike" kern="0" cap="none" spc="0" normalizeH="0" baseline="0" noProof="0" dirty="0">
                <a:ln>
                  <a:noFill/>
                </a:ln>
                <a:solidFill>
                  <a:srgbClr val="1F497D"/>
                </a:solidFill>
                <a:effectLst/>
                <a:uLnTx/>
                <a:uFillTx/>
                <a:latin typeface="Calibri"/>
                <a:cs typeface="Calibri"/>
                <a:sym typeface="Calibri"/>
              </a:rPr>
              <a:t> è in </a:t>
            </a:r>
            <a:r>
              <a:rPr kumimoji="0" sz="2436" b="1" i="0" u="none" strike="noStrike" kern="0" cap="none" spc="0" normalizeH="0" baseline="0" noProof="0" dirty="0" err="1">
                <a:ln>
                  <a:noFill/>
                </a:ln>
                <a:solidFill>
                  <a:srgbClr val="1F497D"/>
                </a:solidFill>
                <a:effectLst/>
                <a:uLnTx/>
                <a:uFillTx/>
                <a:latin typeface="Calibri"/>
                <a:cs typeface="Calibri"/>
                <a:sym typeface="Calibri"/>
              </a:rPr>
              <a:t>grado</a:t>
            </a:r>
            <a:r>
              <a:rPr kumimoji="0" sz="2436" b="1" i="0" u="none" strike="noStrike" kern="0" cap="none" spc="0" normalizeH="0" baseline="0" noProof="0" dirty="0">
                <a:ln>
                  <a:noFill/>
                </a:ln>
                <a:solidFill>
                  <a:srgbClr val="1F497D"/>
                </a:solidFill>
                <a:effectLst/>
                <a:uLnTx/>
                <a:uFillTx/>
                <a:latin typeface="Calibri"/>
                <a:cs typeface="Calibri"/>
                <a:sym typeface="Calibri"/>
              </a:rPr>
              <a:t> di fare </a:t>
            </a:r>
            <a:r>
              <a:rPr kumimoji="0" sz="2436" b="1" i="0" u="none" strike="noStrike" kern="0" cap="none" spc="0" normalizeH="0" baseline="0" noProof="0" dirty="0" err="1">
                <a:ln>
                  <a:noFill/>
                </a:ln>
                <a:solidFill>
                  <a:srgbClr val="1F497D"/>
                </a:solidFill>
                <a:effectLst/>
                <a:uLnTx/>
                <a:uFillTx/>
                <a:latin typeface="Calibri"/>
                <a:cs typeface="Calibri"/>
                <a:sym typeface="Calibri"/>
              </a:rPr>
              <a:t>qualcosa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perché</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idoneo</a:t>
            </a:r>
            <a:r>
              <a:rPr kumimoji="0" sz="2436" b="1" i="0" u="none" strike="noStrike" kern="0" cap="none" spc="0" normalizeH="0" baseline="0" noProof="0" dirty="0">
                <a:ln>
                  <a:noFill/>
                </a:ln>
                <a:solidFill>
                  <a:srgbClr val="1F497D"/>
                </a:solidFill>
                <a:effectLst/>
                <a:uLnTx/>
                <a:uFillTx/>
                <a:latin typeface="Calibri"/>
                <a:cs typeface="Calibri"/>
                <a:sym typeface="Calibri"/>
              </a:rPr>
              <a:t> ed </a:t>
            </a:r>
            <a:r>
              <a:rPr kumimoji="0" sz="2436" b="1" i="0" u="none" strike="noStrike" kern="0" cap="none" spc="0" normalizeH="0" baseline="0" noProof="0" dirty="0" err="1">
                <a:ln>
                  <a:noFill/>
                </a:ln>
                <a:solidFill>
                  <a:srgbClr val="1F497D"/>
                </a:solidFill>
                <a:effectLst/>
                <a:uLnTx/>
                <a:uFillTx/>
                <a:latin typeface="Calibri"/>
                <a:cs typeface="Calibri"/>
                <a:sym typeface="Calibri"/>
              </a:rPr>
              <a:t>anche</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perché</a:t>
            </a:r>
            <a:r>
              <a:rPr kumimoji="0" sz="2436" b="1" i="0" u="none" strike="noStrike" kern="0" cap="none" spc="0" normalizeH="0" baseline="0" noProof="0" dirty="0">
                <a:ln>
                  <a:noFill/>
                </a:ln>
                <a:solidFill>
                  <a:srgbClr val="1F497D"/>
                </a:solidFill>
                <a:effectLst/>
                <a:uLnTx/>
                <a:uFillTx/>
                <a:latin typeface="Calibri"/>
                <a:cs typeface="Calibri"/>
                <a:sym typeface="Calibri"/>
              </a:rPr>
              <a:t> ha </a:t>
            </a:r>
            <a:r>
              <a:rPr kumimoji="0" sz="2436" b="1" i="0" u="none" strike="noStrike" kern="0" cap="none" spc="0" normalizeH="0" baseline="0" noProof="0" dirty="0" err="1">
                <a:ln>
                  <a:noFill/>
                </a:ln>
                <a:solidFill>
                  <a:srgbClr val="1F497D"/>
                </a:solidFill>
                <a:effectLst/>
                <a:uLnTx/>
                <a:uFillTx/>
                <a:latin typeface="Calibri"/>
                <a:cs typeface="Calibri"/>
                <a:sym typeface="Calibri"/>
              </a:rPr>
              <a:t>imparato</a:t>
            </a:r>
            <a:r>
              <a:rPr kumimoji="0" sz="2436" b="1" i="0" u="none" strike="noStrike" kern="0" cap="none" spc="0" normalizeH="0" baseline="0" noProof="0" dirty="0">
                <a:ln>
                  <a:noFill/>
                </a:ln>
                <a:solidFill>
                  <a:srgbClr val="1F497D"/>
                </a:solidFill>
                <a:effectLst/>
                <a:uLnTx/>
                <a:uFillTx/>
                <a:latin typeface="Calibri"/>
                <a:cs typeface="Calibri"/>
                <a:sym typeface="Calibri"/>
              </a:rPr>
              <a:t>, ha </a:t>
            </a:r>
            <a:r>
              <a:rPr kumimoji="0" sz="2436" b="1" i="0" u="none" strike="noStrike" kern="0" cap="none" spc="0" normalizeH="0" baseline="0" noProof="0" dirty="0" err="1">
                <a:ln>
                  <a:noFill/>
                </a:ln>
                <a:solidFill>
                  <a:srgbClr val="1F497D"/>
                </a:solidFill>
                <a:effectLst/>
                <a:uLnTx/>
                <a:uFillTx/>
                <a:latin typeface="Calibri"/>
                <a:cs typeface="Calibri"/>
                <a:sym typeface="Calibri"/>
              </a:rPr>
              <a:t>acquistato</a:t>
            </a:r>
            <a:r>
              <a:rPr kumimoji="0" sz="2436" b="1" i="0" u="none" strike="noStrike" kern="0" cap="none" spc="0" normalizeH="0" baseline="0" noProof="0" dirty="0">
                <a:ln>
                  <a:noFill/>
                </a:ln>
                <a:solidFill>
                  <a:srgbClr val="1F497D"/>
                </a:solidFill>
                <a:effectLst/>
                <a:uLnTx/>
                <a:uFillTx/>
                <a:latin typeface="Calibri"/>
                <a:cs typeface="Calibri"/>
                <a:sym typeface="Calibri"/>
              </a:rPr>
              <a:t> la </a:t>
            </a:r>
            <a:r>
              <a:rPr kumimoji="0" sz="2436" b="1" i="0" u="none" strike="noStrike" kern="0" cap="none" spc="0" normalizeH="0" baseline="0" noProof="0" dirty="0" err="1">
                <a:ln>
                  <a:noFill/>
                </a:ln>
                <a:solidFill>
                  <a:srgbClr val="1F497D"/>
                </a:solidFill>
                <a:effectLst/>
                <a:uLnTx/>
                <a:uFillTx/>
                <a:latin typeface="Calibri"/>
                <a:cs typeface="Calibri"/>
                <a:sym typeface="Calibri"/>
              </a:rPr>
              <a:t>capacità</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esperienza</a:t>
            </a:r>
            <a:r>
              <a:rPr kumimoji="0" sz="2436" b="1" i="0" u="none" strike="noStrike" kern="0" cap="none" spc="0" normalizeH="0" baseline="0" noProof="0" dirty="0">
                <a:ln>
                  <a:noFill/>
                </a:ln>
                <a:solidFill>
                  <a:srgbClr val="1F497D"/>
                </a:solidFill>
                <a:effectLst/>
                <a:uLnTx/>
                <a:uFillTx/>
                <a:latin typeface="Calibri"/>
                <a:cs typeface="Calibri"/>
                <a:sym typeface="Calibri"/>
              </a:rPr>
              <a:t> e bravura.</a:t>
            </a:r>
          </a:p>
          <a:p>
            <a:pPr marL="298322" marR="0" lvl="0" indent="-298322" algn="just" defTabSz="795527" rtl="0" eaLnBrk="1" fontAlgn="auto" latinLnBrk="0" hangingPunct="0">
              <a:lnSpc>
                <a:spcPct val="90000"/>
              </a:lnSpc>
              <a:spcBef>
                <a:spcPts val="500"/>
              </a:spcBef>
              <a:spcAft>
                <a:spcPts val="0"/>
              </a:spcAft>
              <a:buClr>
                <a:srgbClr val="0000FF"/>
              </a:buClr>
              <a:buSzPct val="100000"/>
              <a:buFontTx/>
              <a:buChar char="▪"/>
              <a:tabLst/>
              <a:defRPr sz="2436" b="1">
                <a:solidFill>
                  <a:srgbClr val="1F497D"/>
                </a:solidFill>
              </a:defRPr>
            </a:pPr>
            <a:r>
              <a:rPr kumimoji="0" sz="2436" b="1" i="0" u="none" strike="noStrike" kern="0" cap="none" spc="0" normalizeH="0" baseline="0" noProof="0" dirty="0">
                <a:ln>
                  <a:noFill/>
                </a:ln>
                <a:solidFill>
                  <a:srgbClr val="C00000"/>
                </a:solidFill>
                <a:effectLst/>
                <a:uLnTx/>
                <a:uFillTx/>
                <a:latin typeface="Calibri"/>
                <a:cs typeface="Calibri"/>
                <a:sym typeface="Calibri"/>
              </a:rPr>
              <a:t>INABILITA’: </a:t>
            </a:r>
            <a:r>
              <a:rPr kumimoji="0" sz="2436" b="1" i="0" u="none" strike="noStrike" kern="0" cap="none" spc="0" normalizeH="0" baseline="0" noProof="0" dirty="0">
                <a:ln>
                  <a:noFill/>
                </a:ln>
                <a:solidFill>
                  <a:srgbClr val="1F497D"/>
                </a:solidFill>
                <a:effectLst/>
                <a:uLnTx/>
                <a:uFillTx/>
                <a:latin typeface="Calibri"/>
                <a:cs typeface="Calibri"/>
                <a:sym typeface="Calibri"/>
              </a:rPr>
              <a:t>E' la </a:t>
            </a:r>
            <a:r>
              <a:rPr kumimoji="0" sz="2436" b="1" i="0" u="none" strike="noStrike" kern="0" cap="none" spc="0" normalizeH="0" baseline="0" noProof="0" dirty="0" err="1">
                <a:ln>
                  <a:noFill/>
                </a:ln>
                <a:solidFill>
                  <a:srgbClr val="1F497D"/>
                </a:solidFill>
                <a:effectLst/>
                <a:uLnTx/>
                <a:uFillTx/>
                <a:latin typeface="Calibri"/>
                <a:cs typeface="Calibri"/>
                <a:sym typeface="Calibri"/>
              </a:rPr>
              <a:t>perdita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della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capacità</a:t>
            </a:r>
            <a:r>
              <a:rPr kumimoji="0" sz="2436" b="1" i="0" u="none" strike="noStrike" kern="0" cap="none" spc="0" normalizeH="0" baseline="0" noProof="0" dirty="0">
                <a:ln>
                  <a:noFill/>
                </a:ln>
                <a:solidFill>
                  <a:srgbClr val="1F497D"/>
                </a:solidFill>
                <a:effectLst/>
                <a:uLnTx/>
                <a:uFillTx/>
                <a:latin typeface="Calibri"/>
                <a:cs typeface="Calibri"/>
                <a:sym typeface="Calibri"/>
              </a:rPr>
              <a:t> di </a:t>
            </a:r>
            <a:r>
              <a:rPr kumimoji="0" sz="2436" b="1" i="0" u="none" strike="noStrike" kern="0" cap="none" spc="0" normalizeH="0" baseline="0" noProof="0" dirty="0" err="1">
                <a:ln>
                  <a:noFill/>
                </a:ln>
                <a:solidFill>
                  <a:srgbClr val="1F497D"/>
                </a:solidFill>
                <a:effectLst/>
                <a:uLnTx/>
                <a:uFillTx/>
                <a:latin typeface="Calibri"/>
                <a:cs typeface="Calibri"/>
                <a:sym typeface="Calibri"/>
              </a:rPr>
              <a:t>svolgere</a:t>
            </a:r>
            <a:r>
              <a:rPr kumimoji="0" sz="2436" b="1" i="0" u="none" strike="noStrike" kern="0" cap="none" spc="0" normalizeH="0" baseline="0" noProof="0" dirty="0">
                <a:ln>
                  <a:noFill/>
                </a:ln>
                <a:solidFill>
                  <a:srgbClr val="1F497D"/>
                </a:solidFill>
                <a:effectLst/>
                <a:uLnTx/>
                <a:uFillTx/>
                <a:latin typeface="Calibri"/>
                <a:cs typeface="Calibri"/>
                <a:sym typeface="Calibri"/>
              </a:rPr>
              <a:t> una </a:t>
            </a:r>
            <a:r>
              <a:rPr kumimoji="0" sz="2436" b="1" i="0" u="none" strike="noStrike" kern="0" cap="none" spc="0" normalizeH="0" baseline="0" noProof="0" dirty="0" err="1">
                <a:ln>
                  <a:noFill/>
                </a:ln>
                <a:solidFill>
                  <a:srgbClr val="1F497D"/>
                </a:solidFill>
                <a:effectLst/>
                <a:uLnTx/>
                <a:uFillTx/>
                <a:latin typeface="Calibri"/>
                <a:cs typeface="Calibri"/>
                <a:sym typeface="Calibri"/>
              </a:rPr>
              <a:t>attività</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lavorativa</a:t>
            </a:r>
            <a:r>
              <a:rPr kumimoji="0" sz="2436" b="1" i="0" u="none" strike="noStrike" kern="0" cap="none" spc="0" normalizeH="0" baseline="0" noProof="0" dirty="0">
                <a:ln>
                  <a:noFill/>
                </a:ln>
                <a:solidFill>
                  <a:srgbClr val="1F497D"/>
                </a:solidFill>
                <a:effectLst/>
                <a:uLnTx/>
                <a:uFillTx/>
                <a:latin typeface="Calibri"/>
                <a:cs typeface="Calibri"/>
                <a:sym typeface="Calibri"/>
              </a:rPr>
              <a:t> (In </a:t>
            </a:r>
            <a:r>
              <a:rPr kumimoji="0" sz="2436" b="1" i="0" u="none" strike="noStrike" kern="0" cap="none" spc="0" normalizeH="0" baseline="0" noProof="0" dirty="0" err="1">
                <a:ln>
                  <a:noFill/>
                </a:ln>
                <a:solidFill>
                  <a:srgbClr val="1F497D"/>
                </a:solidFill>
                <a:effectLst/>
                <a:uLnTx/>
                <a:uFillTx/>
                <a:latin typeface="Calibri"/>
                <a:cs typeface="Calibri"/>
                <a:sym typeface="Calibri"/>
              </a:rPr>
              <a:t>relazione</a:t>
            </a:r>
            <a:r>
              <a:rPr kumimoji="0" sz="2436" b="1" i="0" u="none" strike="noStrike" kern="0" cap="none" spc="0" normalizeH="0" baseline="0" noProof="0" dirty="0">
                <a:ln>
                  <a:noFill/>
                </a:ln>
                <a:solidFill>
                  <a:srgbClr val="1F497D"/>
                </a:solidFill>
                <a:effectLst/>
                <a:uLnTx/>
                <a:uFillTx/>
                <a:latin typeface="Calibri"/>
                <a:cs typeface="Calibri"/>
                <a:sym typeface="Calibri"/>
              </a:rPr>
              <a:t> al tempo: </a:t>
            </a:r>
            <a:r>
              <a:rPr kumimoji="0" sz="2436" b="1" i="0" u="none" strike="noStrike" kern="0" cap="none" spc="0" normalizeH="0" baseline="0" noProof="0" dirty="0" err="1">
                <a:ln>
                  <a:noFill/>
                </a:ln>
                <a:solidFill>
                  <a:srgbClr val="1F497D"/>
                </a:solidFill>
                <a:effectLst/>
                <a:uLnTx/>
                <a:uFillTx/>
                <a:latin typeface="Calibri"/>
                <a:cs typeface="Calibri"/>
                <a:sym typeface="Calibri"/>
              </a:rPr>
              <a:t>temporanea</a:t>
            </a:r>
            <a:r>
              <a:rPr kumimoji="0" sz="2436" b="1" i="0" u="none" strike="noStrike" kern="0" cap="none" spc="0" normalizeH="0" baseline="0" noProof="0" dirty="0">
                <a:ln>
                  <a:noFill/>
                </a:ln>
                <a:solidFill>
                  <a:srgbClr val="1F497D"/>
                </a:solidFill>
                <a:effectLst/>
                <a:uLnTx/>
                <a:uFillTx/>
                <a:latin typeface="Calibri"/>
                <a:cs typeface="Calibri"/>
                <a:sym typeface="Calibri"/>
              </a:rPr>
              <a:t> o </a:t>
            </a:r>
            <a:r>
              <a:rPr kumimoji="0" sz="2436" b="1" i="0" u="none" strike="noStrike" kern="0" cap="none" spc="0" normalizeH="0" baseline="0" noProof="0" dirty="0" err="1">
                <a:ln>
                  <a:noFill/>
                </a:ln>
                <a:solidFill>
                  <a:srgbClr val="1F497D"/>
                </a:solidFill>
                <a:effectLst/>
                <a:uLnTx/>
                <a:uFillTx/>
                <a:latin typeface="Calibri"/>
                <a:cs typeface="Calibri"/>
                <a:sym typeface="Calibri"/>
              </a:rPr>
              <a:t>permanente</a:t>
            </a:r>
            <a:r>
              <a:rPr kumimoji="0" sz="2436" b="1" i="0" u="none" strike="noStrike" kern="0" cap="none" spc="0" normalizeH="0" baseline="0" noProof="0" dirty="0">
                <a:ln>
                  <a:noFill/>
                </a:ln>
                <a:solidFill>
                  <a:srgbClr val="1F497D"/>
                </a:solidFill>
                <a:effectLst/>
                <a:uLnTx/>
                <a:uFillTx/>
                <a:latin typeface="Calibri"/>
                <a:cs typeface="Calibri"/>
                <a:sym typeface="Calibri"/>
              </a:rPr>
              <a:t>; in </a:t>
            </a:r>
            <a:r>
              <a:rPr kumimoji="0" sz="2436" b="1" i="0" u="none" strike="noStrike" kern="0" cap="none" spc="0" normalizeH="0" baseline="0" noProof="0" dirty="0" err="1">
                <a:ln>
                  <a:noFill/>
                </a:ln>
                <a:solidFill>
                  <a:srgbClr val="1F497D"/>
                </a:solidFill>
                <a:effectLst/>
                <a:uLnTx/>
                <a:uFillTx/>
                <a:latin typeface="Calibri"/>
                <a:cs typeface="Calibri"/>
                <a:sym typeface="Calibri"/>
              </a:rPr>
              <a:t>relazione</a:t>
            </a:r>
            <a:r>
              <a:rPr kumimoji="0" sz="2436" b="1" i="0" u="none" strike="noStrike" kern="0" cap="none" spc="0" normalizeH="0" baseline="0" noProof="0" dirty="0">
                <a:ln>
                  <a:noFill/>
                </a:ln>
                <a:solidFill>
                  <a:srgbClr val="1F497D"/>
                </a:solidFill>
                <a:effectLst/>
                <a:uLnTx/>
                <a:uFillTx/>
                <a:latin typeface="Calibri"/>
                <a:cs typeface="Calibri"/>
                <a:sym typeface="Calibri"/>
              </a:rPr>
              <a:t> al </a:t>
            </a:r>
            <a:r>
              <a:rPr kumimoji="0" sz="2436" b="1" i="0" u="none" strike="noStrike" kern="0" cap="none" spc="0" normalizeH="0" baseline="0" noProof="0" dirty="0" err="1">
                <a:ln>
                  <a:noFill/>
                </a:ln>
                <a:solidFill>
                  <a:srgbClr val="1F497D"/>
                </a:solidFill>
                <a:effectLst/>
                <a:uLnTx/>
                <a:uFillTx/>
                <a:latin typeface="Calibri"/>
                <a:cs typeface="Calibri"/>
                <a:sym typeface="Calibri"/>
              </a:rPr>
              <a:t>pregiudizio</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della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capacità</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lavorativa</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può</a:t>
            </a:r>
            <a:r>
              <a:rPr kumimoji="0" sz="2436" b="1" i="0" u="none" strike="noStrike" kern="0" cap="none" spc="0" normalizeH="0" baseline="0" noProof="0" dirty="0">
                <a:ln>
                  <a:noFill/>
                </a:ln>
                <a:solidFill>
                  <a:srgbClr val="1F497D"/>
                </a:solidFill>
                <a:effectLst/>
                <a:uLnTx/>
                <a:uFillTx/>
                <a:latin typeface="Calibri"/>
                <a:cs typeface="Calibri"/>
                <a:sym typeface="Calibri"/>
              </a:rPr>
              <a:t> </a:t>
            </a:r>
            <a:r>
              <a:rPr kumimoji="0" sz="2436" b="1" i="0" u="none" strike="noStrike" kern="0" cap="none" spc="0" normalizeH="0" baseline="0" noProof="0" dirty="0" err="1">
                <a:ln>
                  <a:noFill/>
                </a:ln>
                <a:solidFill>
                  <a:srgbClr val="1F497D"/>
                </a:solidFill>
                <a:effectLst/>
                <a:uLnTx/>
                <a:uFillTx/>
                <a:latin typeface="Calibri"/>
                <a:cs typeface="Calibri"/>
                <a:sym typeface="Calibri"/>
              </a:rPr>
              <a:t>essere</a:t>
            </a:r>
            <a:r>
              <a:rPr kumimoji="0" sz="2436" b="1" i="0" u="none" strike="noStrike" kern="0" cap="none" spc="0" normalizeH="0" baseline="0" noProof="0" dirty="0">
                <a:ln>
                  <a:noFill/>
                </a:ln>
                <a:solidFill>
                  <a:srgbClr val="1F497D"/>
                </a:solidFill>
                <a:effectLst/>
                <a:uLnTx/>
                <a:uFillTx/>
                <a:latin typeface="Calibri"/>
                <a:cs typeface="Calibri"/>
                <a:sym typeface="Calibri"/>
              </a:rPr>
              <a:t> assoluta o </a:t>
            </a:r>
            <a:r>
              <a:rPr kumimoji="0" sz="2436" b="1" i="0" u="none" strike="noStrike" kern="0" cap="none" spc="0" normalizeH="0" baseline="0" noProof="0" dirty="0" err="1">
                <a:ln>
                  <a:noFill/>
                </a:ln>
                <a:solidFill>
                  <a:srgbClr val="1F497D"/>
                </a:solidFill>
                <a:effectLst/>
                <a:uLnTx/>
                <a:uFillTx/>
                <a:latin typeface="Calibri"/>
                <a:cs typeface="Calibri"/>
                <a:sym typeface="Calibri"/>
              </a:rPr>
              <a:t>relativa</a:t>
            </a:r>
            <a:r>
              <a:rPr kumimoji="0" sz="2436" b="1" i="0" u="none" strike="noStrike" kern="0" cap="none" spc="0" normalizeH="0" baseline="0" noProof="0" dirty="0">
                <a:ln>
                  <a:noFill/>
                </a:ln>
                <a:solidFill>
                  <a:srgbClr val="1F497D"/>
                </a:solidFill>
                <a:effectLst/>
                <a:uLnTx/>
                <a:uFillTx/>
                <a:latin typeface="Calibri"/>
                <a:cs typeface="Calibri"/>
                <a:sym typeface="Calibri"/>
              </a:rPr>
              <a:t>).</a:t>
            </a:r>
          </a:p>
        </p:txBody>
      </p:sp>
      <p:sp>
        <p:nvSpPr>
          <p:cNvPr id="2" name="Segnaposto numero diapositiva 1">
            <a:extLst>
              <a:ext uri="{FF2B5EF4-FFF2-40B4-BE49-F238E27FC236}">
                <a16:creationId xmlns:a16="http://schemas.microsoft.com/office/drawing/2014/main" id="{78D6AB6B-2F56-46E8-B149-6A216B64709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83</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21789527"/>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23"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pic>
        <p:nvPicPr>
          <p:cNvPr id="325"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26"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7" name="Titolo 1">
            <a:extLst>
              <a:ext uri="{FF2B5EF4-FFF2-40B4-BE49-F238E27FC236}">
                <a16:creationId xmlns:a16="http://schemas.microsoft.com/office/drawing/2014/main" id="{0173F14F-71DE-4C67-9CDF-06DA8E9B1955}"/>
              </a:ext>
            </a:extLst>
          </p:cNvPr>
          <p:cNvSpPr txBox="1"/>
          <p:nvPr/>
        </p:nvSpPr>
        <p:spPr>
          <a:xfrm>
            <a:off x="627830" y="1688752"/>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defRPr sz="3200" b="1" cap="all">
                <a:solidFill>
                  <a:srgbClr val="1F497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all" spc="0" normalizeH="0" baseline="0" noProof="0" dirty="0">
                <a:ln>
                  <a:noFill/>
                </a:ln>
                <a:solidFill>
                  <a:srgbClr val="1F497D"/>
                </a:solidFill>
                <a:effectLst/>
                <a:uLnTx/>
                <a:uFillTx/>
                <a:latin typeface="Calibri"/>
                <a:cs typeface="Calibri"/>
                <a:sym typeface="Calibri"/>
              </a:rPr>
              <a:t>IL D.P.R. N. 171 DEL 2011 </a:t>
            </a:r>
          </a:p>
        </p:txBody>
      </p:sp>
      <p:pic>
        <p:nvPicPr>
          <p:cNvPr id="3" name="Immagine 2">
            <a:extLst>
              <a:ext uri="{FF2B5EF4-FFF2-40B4-BE49-F238E27FC236}">
                <a16:creationId xmlns:a16="http://schemas.microsoft.com/office/drawing/2014/main" id="{D704093F-A83B-4EFD-94E2-3DCB5DDFA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686" y="2767699"/>
            <a:ext cx="4121075" cy="3757645"/>
          </a:xfrm>
          <a:prstGeom prst="rect">
            <a:avLst/>
          </a:prstGeom>
        </p:spPr>
      </p:pic>
      <p:sp>
        <p:nvSpPr>
          <p:cNvPr id="2" name="Segnaposto numero diapositiva 1">
            <a:extLst>
              <a:ext uri="{FF2B5EF4-FFF2-40B4-BE49-F238E27FC236}">
                <a16:creationId xmlns:a16="http://schemas.microsoft.com/office/drawing/2014/main" id="{8F74B8BB-5AED-4934-8A2D-EF174F9564CF}"/>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84</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22382500"/>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80"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181" name="Sottotitolo 2"/>
          <p:cNvSpPr txBox="1">
            <a:spLocks noGrp="1"/>
          </p:cNvSpPr>
          <p:nvPr>
            <p:ph type="subTitle" idx="1"/>
          </p:nvPr>
        </p:nvSpPr>
        <p:spPr>
          <a:xfrm>
            <a:off x="467543" y="2571427"/>
            <a:ext cx="7920882" cy="4097934"/>
          </a:xfrm>
          <a:prstGeom prst="rect">
            <a:avLst/>
          </a:prstGeom>
        </p:spPr>
        <p:txBody>
          <a:bodyPr/>
          <a:lstStyle/>
          <a:p>
            <a:endParaRPr/>
          </a:p>
          <a:p>
            <a:pPr>
              <a:spcBef>
                <a:spcPts val="1300"/>
              </a:spcBef>
              <a:defRPr sz="5500">
                <a:solidFill>
                  <a:srgbClr val="1F497D"/>
                </a:solidFill>
              </a:defRPr>
            </a:pPr>
            <a:r>
              <a:t> </a:t>
            </a:r>
          </a:p>
        </p:txBody>
      </p:sp>
      <p:pic>
        <p:nvPicPr>
          <p:cNvPr id="182"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83"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84" name="Titolo 1"/>
          <p:cNvSpPr txBox="1"/>
          <p:nvPr/>
        </p:nvSpPr>
        <p:spPr>
          <a:xfrm>
            <a:off x="457200" y="1392237"/>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defRPr sz="3200" b="1" cap="all">
                <a:solidFill>
                  <a:srgbClr val="1F497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all" spc="0" normalizeH="0" baseline="0" noProof="0" dirty="0">
                <a:ln>
                  <a:noFill/>
                </a:ln>
                <a:solidFill>
                  <a:srgbClr val="1F497D"/>
                </a:solidFill>
                <a:effectLst/>
                <a:uLnTx/>
                <a:uFillTx/>
                <a:latin typeface="Calibri"/>
                <a:cs typeface="Calibri"/>
                <a:sym typeface="Calibri"/>
              </a:rPr>
              <a:t>IL D.P.R. N. 171 DEL 2011 </a:t>
            </a:r>
          </a:p>
        </p:txBody>
      </p:sp>
      <p:sp>
        <p:nvSpPr>
          <p:cNvPr id="185" name="Segnaposto contenuto 7"/>
          <p:cNvSpPr txBox="1"/>
          <p:nvPr/>
        </p:nvSpPr>
        <p:spPr>
          <a:xfrm>
            <a:off x="395536" y="2448495"/>
            <a:ext cx="8390423" cy="3976797"/>
          </a:xfrm>
          <a:prstGeom prst="rect">
            <a:avLst/>
          </a:prstGeom>
          <a:ln w="12700">
            <a:solidFill>
              <a:schemeClr val="accent2"/>
            </a:solidFill>
            <a:miter lim="400000"/>
          </a:ln>
          <a:extLst>
            <a:ext uri="{C572A759-6A51-4108-AA02-DFA0A04FC94B}">
              <ma14:wrappingTextBoxFlag xmlns="" xmlns:ma14="http://schemas.microsoft.com/office/mac/drawingml/2011/main" val="1"/>
            </a:ext>
          </a:extLst>
        </p:spPr>
        <p:txBody>
          <a:bodyPr lIns="45719" rIns="45719">
            <a:normAutofit/>
          </a:bodyPr>
          <a:lstStyle/>
          <a:p>
            <a:pPr marL="312039" marR="0" lvl="0" indent="-312039" algn="just" defTabSz="832104" rtl="0" eaLnBrk="1" fontAlgn="auto" latinLnBrk="0" hangingPunct="0">
              <a:lnSpc>
                <a:spcPct val="96000"/>
              </a:lnSpc>
              <a:spcBef>
                <a:spcPts val="0"/>
              </a:spcBef>
              <a:spcAft>
                <a:spcPts val="0"/>
              </a:spcAft>
              <a:buClrTx/>
              <a:buSzPct val="100000"/>
              <a:buFontTx/>
              <a:buBlip>
                <a:blip r:embed="rId4"/>
              </a:buBlip>
              <a:tabLst/>
              <a:defRPr sz="1638" b="1" cap="all">
                <a:solidFill>
                  <a:srgbClr val="1F497D"/>
                </a:solidFill>
              </a:defRPr>
            </a:pPr>
            <a:r>
              <a:rPr kumimoji="0" sz="1638" b="1" i="0" u="none" strike="noStrike" kern="0" cap="all" spc="0" normalizeH="0" baseline="0" noProof="0" dirty="0">
                <a:ln>
                  <a:noFill/>
                </a:ln>
                <a:solidFill>
                  <a:srgbClr val="1F497D"/>
                </a:solidFill>
                <a:effectLst/>
                <a:uLnTx/>
                <a:uFillTx/>
                <a:latin typeface="Calibri"/>
                <a:cs typeface="Calibri"/>
                <a:sym typeface="Calibri"/>
              </a:rPr>
              <a:t>DISCIPLINA L’ACCERTAMENTO DELLA PERMANENTE INIDONEITA’ PSICOFISICA PER INFERMITA’ “COMUNI”, OSSIA NON DERIVANTI  DA CAUSA DI SERVIZIO, AI SEGUENTI FINI:</a:t>
            </a: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312039" marR="0" lvl="0" indent="-312039" algn="just" defTabSz="832104" rtl="0" eaLnBrk="1" fontAlgn="auto" latinLnBrk="0" hangingPunct="0">
              <a:lnSpc>
                <a:spcPct val="96000"/>
              </a:lnSpc>
              <a:spcBef>
                <a:spcPts val="0"/>
              </a:spcBef>
              <a:spcAft>
                <a:spcPts val="0"/>
              </a:spcAft>
              <a:buClrTx/>
              <a:buSzPct val="100000"/>
              <a:buFontTx/>
              <a:buBlip>
                <a:blip r:embed="rId4"/>
              </a:buBlip>
              <a:tabLst/>
              <a:defRPr sz="1638" b="1" cap="all">
                <a:solidFill>
                  <a:srgbClr val="1F497D"/>
                </a:solidFill>
              </a:defRPr>
            </a:pP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312039" marR="0" lvl="0" indent="-312039" algn="just" defTabSz="832104" rtl="0" eaLnBrk="1" fontAlgn="auto" latinLnBrk="0" hangingPunct="0">
              <a:lnSpc>
                <a:spcPct val="96000"/>
              </a:lnSpc>
              <a:spcBef>
                <a:spcPts val="0"/>
              </a:spcBef>
              <a:spcAft>
                <a:spcPts val="0"/>
              </a:spcAft>
              <a:buClrTx/>
              <a:buSzPct val="100000"/>
              <a:buFontTx/>
              <a:buBlip>
                <a:blip r:embed="rId4"/>
              </a:buBlip>
              <a:tabLst/>
              <a:defRPr sz="1638" b="1" cap="all">
                <a:solidFill>
                  <a:srgbClr val="1F497D"/>
                </a:solidFill>
              </a:defRPr>
            </a:pP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164231" marR="0" lvl="0" indent="-164231" algn="just" defTabSz="832104" rtl="0" eaLnBrk="1" fontAlgn="auto" latinLnBrk="0" hangingPunct="0">
              <a:lnSpc>
                <a:spcPct val="96000"/>
              </a:lnSpc>
              <a:spcBef>
                <a:spcPts val="0"/>
              </a:spcBef>
              <a:spcAft>
                <a:spcPts val="0"/>
              </a:spcAft>
              <a:buClrTx/>
              <a:buSzPct val="60000"/>
              <a:buFontTx/>
              <a:buBlip>
                <a:blip r:embed="rId5"/>
              </a:buBlip>
              <a:tabLst/>
              <a:defRPr sz="1638" b="1" cap="all">
                <a:solidFill>
                  <a:srgbClr val="1F497D"/>
                </a:solidFill>
              </a:defRPr>
            </a:pPr>
            <a:r>
              <a:rPr kumimoji="0" sz="1638" b="1" i="0" u="none" strike="noStrike" kern="0" cap="all" spc="0" normalizeH="0" baseline="0" noProof="0" dirty="0">
                <a:ln>
                  <a:noFill/>
                </a:ln>
                <a:solidFill>
                  <a:srgbClr val="1F497D"/>
                </a:solidFill>
                <a:effectLst/>
                <a:uLnTx/>
                <a:uFillTx/>
                <a:latin typeface="Calibri"/>
                <a:cs typeface="Calibri"/>
                <a:sym typeface="Calibri"/>
              </a:rPr>
              <a:t>ACCERTAMENTO DELLA </a:t>
            </a:r>
            <a:r>
              <a:rPr kumimoji="0" sz="1638" b="1" i="1" u="none" strike="noStrike" kern="0" cap="all" spc="0" normalizeH="0" baseline="0" noProof="0" dirty="0">
                <a:ln>
                  <a:noFill/>
                </a:ln>
                <a:solidFill>
                  <a:srgbClr val="FF2600"/>
                </a:solidFill>
                <a:effectLst/>
                <a:uLnTx/>
                <a:uFillTx/>
                <a:latin typeface="Calibri"/>
                <a:cs typeface="Calibri"/>
                <a:sym typeface="Calibri"/>
              </a:rPr>
              <a:t>INIDONEITA’ PSICOFISICA PERMANENTE ASSOLUTA</a:t>
            </a:r>
            <a:r>
              <a:rPr kumimoji="0" sz="1638" b="1" i="1" u="none" strike="noStrike" kern="0" cap="all" spc="0" normalizeH="0" baseline="0" noProof="0" dirty="0">
                <a:ln>
                  <a:noFill/>
                </a:ln>
                <a:solidFill>
                  <a:srgbClr val="1F497D"/>
                </a:solidFill>
                <a:effectLst/>
                <a:uLnTx/>
                <a:uFillTx/>
                <a:latin typeface="Calibri"/>
                <a:cs typeface="Calibri"/>
                <a:sym typeface="Calibri"/>
              </a:rPr>
              <a:t>,</a:t>
            </a:r>
            <a:r>
              <a:rPr kumimoji="0" sz="1638" b="1" i="0" u="none" strike="noStrike" kern="0" cap="all" spc="0" normalizeH="0" baseline="0" noProof="0" dirty="0">
                <a:ln>
                  <a:noFill/>
                </a:ln>
                <a:solidFill>
                  <a:srgbClr val="1F497D"/>
                </a:solidFill>
                <a:effectLst/>
                <a:uLnTx/>
                <a:uFillTx/>
                <a:latin typeface="Calibri"/>
                <a:cs typeface="Calibri"/>
                <a:sym typeface="Calibri"/>
              </a:rPr>
              <a:t> PER LA CONSEGUENTE RISOLUZIONE DEL RAPPORTO DI LAVORO;</a:t>
            </a: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164231" marR="0" lvl="0" indent="-164231" algn="just" defTabSz="832104" rtl="0" eaLnBrk="1" fontAlgn="auto" latinLnBrk="0" hangingPunct="0">
              <a:lnSpc>
                <a:spcPct val="96000"/>
              </a:lnSpc>
              <a:spcBef>
                <a:spcPts val="0"/>
              </a:spcBef>
              <a:spcAft>
                <a:spcPts val="0"/>
              </a:spcAft>
              <a:buClrTx/>
              <a:buSzPct val="60000"/>
              <a:buFontTx/>
              <a:buBlip>
                <a:blip r:embed="rId5"/>
              </a:buBlip>
              <a:tabLst/>
              <a:defRPr sz="1638" b="1" cap="all">
                <a:solidFill>
                  <a:srgbClr val="1F497D"/>
                </a:solidFill>
              </a:defRPr>
            </a:pP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164231" marR="0" lvl="0" indent="-164231" algn="just" defTabSz="832104" rtl="0" eaLnBrk="1" fontAlgn="auto" latinLnBrk="0" hangingPunct="0">
              <a:lnSpc>
                <a:spcPct val="96000"/>
              </a:lnSpc>
              <a:spcBef>
                <a:spcPts val="0"/>
              </a:spcBef>
              <a:spcAft>
                <a:spcPts val="0"/>
              </a:spcAft>
              <a:buClrTx/>
              <a:buSzPct val="60000"/>
              <a:buFontTx/>
              <a:buBlip>
                <a:blip r:embed="rId5"/>
              </a:buBlip>
              <a:tabLst/>
              <a:defRPr sz="1638" b="1" cap="all">
                <a:solidFill>
                  <a:srgbClr val="1F497D"/>
                </a:solidFill>
              </a:defRPr>
            </a:pP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164231" marR="0" lvl="0" indent="-164231" algn="just" defTabSz="832104" rtl="0" eaLnBrk="1" fontAlgn="auto" latinLnBrk="0" hangingPunct="0">
              <a:lnSpc>
                <a:spcPct val="96000"/>
              </a:lnSpc>
              <a:spcBef>
                <a:spcPts val="0"/>
              </a:spcBef>
              <a:spcAft>
                <a:spcPts val="0"/>
              </a:spcAft>
              <a:buClrTx/>
              <a:buSzPct val="60000"/>
              <a:buFontTx/>
              <a:buBlip>
                <a:blip r:embed="rId5"/>
              </a:buBlip>
              <a:tabLst/>
              <a:defRPr sz="1638" b="1" cap="all">
                <a:solidFill>
                  <a:srgbClr val="1F497D"/>
                </a:solidFill>
              </a:defRPr>
            </a:pPr>
            <a:r>
              <a:rPr kumimoji="0" sz="1638" b="1" i="0" u="none" strike="noStrike" kern="0" cap="all" spc="0" normalizeH="0" baseline="0" noProof="0" dirty="0">
                <a:ln>
                  <a:noFill/>
                </a:ln>
                <a:solidFill>
                  <a:srgbClr val="1F497D"/>
                </a:solidFill>
                <a:effectLst/>
                <a:uLnTx/>
                <a:uFillTx/>
                <a:latin typeface="Calibri"/>
                <a:cs typeface="Calibri"/>
                <a:sym typeface="Calibri"/>
              </a:rPr>
              <a:t>ACCERTAMENTO DELLA </a:t>
            </a:r>
            <a:r>
              <a:rPr kumimoji="0" sz="1638" b="1" i="1" u="none" strike="noStrike" kern="0" cap="all" spc="0" normalizeH="0" baseline="0" noProof="0" dirty="0">
                <a:ln>
                  <a:noFill/>
                </a:ln>
                <a:solidFill>
                  <a:srgbClr val="FF2600"/>
                </a:solidFill>
                <a:effectLst/>
                <a:uLnTx/>
                <a:uFillTx/>
                <a:latin typeface="Calibri"/>
                <a:cs typeface="Calibri"/>
                <a:sym typeface="Calibri"/>
              </a:rPr>
              <a:t>INIDONEITA’ PSICOFISICA PERMANENTE RELATIVA</a:t>
            </a:r>
            <a:r>
              <a:rPr kumimoji="0" sz="1638" b="1" i="0" u="none" strike="noStrike" kern="0" cap="all" spc="0" normalizeH="0" baseline="0" noProof="0" dirty="0">
                <a:ln>
                  <a:noFill/>
                </a:ln>
                <a:solidFill>
                  <a:srgbClr val="1F497D"/>
                </a:solidFill>
                <a:effectLst/>
                <a:uLnTx/>
                <a:uFillTx/>
                <a:latin typeface="Calibri"/>
                <a:cs typeface="Calibri"/>
                <a:sym typeface="Calibri"/>
              </a:rPr>
              <a:t>, PER LA CONSEGUENTE ASSEGNAZIONE DEL DIPENDENTE A DIVERSE ATTIVITA’/SERVIZI COMPATIBILI CON IL SUO STATO DI SALUTE;</a:t>
            </a: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312039" marR="0" lvl="0" indent="-312039" algn="just" defTabSz="832104" rtl="0" eaLnBrk="1" fontAlgn="auto" latinLnBrk="0" hangingPunct="0">
              <a:lnSpc>
                <a:spcPct val="96000"/>
              </a:lnSpc>
              <a:spcBef>
                <a:spcPts val="0"/>
              </a:spcBef>
              <a:spcAft>
                <a:spcPts val="0"/>
              </a:spcAft>
              <a:buClrTx/>
              <a:buSzTx/>
              <a:buFontTx/>
              <a:buNone/>
              <a:tabLst/>
              <a:defRPr sz="5278" b="1" cap="all">
                <a:solidFill>
                  <a:srgbClr val="1F497D"/>
                </a:solidFill>
              </a:defRPr>
            </a:pPr>
            <a:endParaRPr kumimoji="0" sz="819" b="1" i="0" u="none" strike="noStrike" kern="0" cap="all" spc="0" normalizeH="0" baseline="0" noProof="0" dirty="0">
              <a:ln>
                <a:noFill/>
              </a:ln>
              <a:solidFill>
                <a:srgbClr val="1F497D"/>
              </a:solidFill>
              <a:effectLst/>
              <a:uLnTx/>
              <a:uFillTx/>
              <a:latin typeface="Calibri"/>
              <a:cs typeface="Calibri"/>
              <a:sym typeface="Calibri"/>
            </a:endParaRPr>
          </a:p>
          <a:p>
            <a:pPr marL="312039" marR="0" lvl="0" indent="-312039" algn="just" defTabSz="832104" rtl="0" eaLnBrk="1" fontAlgn="auto" latinLnBrk="0" hangingPunct="0">
              <a:lnSpc>
                <a:spcPct val="96000"/>
              </a:lnSpc>
              <a:spcBef>
                <a:spcPts val="0"/>
              </a:spcBef>
              <a:spcAft>
                <a:spcPts val="0"/>
              </a:spcAft>
              <a:buClrTx/>
              <a:buSzPct val="100000"/>
              <a:buFontTx/>
              <a:buBlip>
                <a:blip r:embed="rId4"/>
              </a:buBlip>
              <a:tabLst/>
              <a:defRPr sz="1638" b="1" cap="all">
                <a:solidFill>
                  <a:srgbClr val="1F497D"/>
                </a:solidFill>
              </a:defRPr>
            </a:pPr>
            <a:r>
              <a:rPr kumimoji="0" sz="1638" b="1" i="0" u="none" strike="noStrike" kern="0" cap="all" spc="0" normalizeH="0" baseline="0" noProof="0" dirty="0">
                <a:ln>
                  <a:noFill/>
                </a:ln>
                <a:solidFill>
                  <a:srgbClr val="1F497D"/>
                </a:solidFill>
                <a:effectLst/>
                <a:uLnTx/>
                <a:uFillTx/>
                <a:latin typeface="Calibri"/>
                <a:cs typeface="Calibri"/>
                <a:sym typeface="Calibri"/>
              </a:rPr>
              <a:t>NON DISCIPLINA IL PROCEDIMENTO DI ATTRIBUZIONE DI PENSIONE CONSEGUENTE AD UNO STATO </a:t>
            </a:r>
            <a:r>
              <a:rPr kumimoji="0" sz="1638" b="1" i="0" u="none" strike="noStrike" kern="0" cap="all" spc="0" normalizeH="0" baseline="0" noProof="0" dirty="0" err="1">
                <a:ln>
                  <a:noFill/>
                </a:ln>
                <a:solidFill>
                  <a:srgbClr val="1F497D"/>
                </a:solidFill>
                <a:effectLst/>
                <a:uLnTx/>
                <a:uFillTx/>
                <a:latin typeface="Calibri"/>
                <a:cs typeface="Calibri"/>
                <a:sym typeface="Calibri"/>
              </a:rPr>
              <a:t>d’iNABILITA</a:t>
            </a:r>
            <a:r>
              <a:rPr kumimoji="0" sz="1638" b="1" i="0" u="none" strike="noStrike" kern="0" cap="all" spc="0" normalizeH="0" baseline="0" noProof="0" dirty="0">
                <a:ln>
                  <a:noFill/>
                </a:ln>
                <a:solidFill>
                  <a:srgbClr val="1F497D"/>
                </a:solidFill>
                <a:effectLst/>
                <a:uLnTx/>
                <a:uFillTx/>
                <a:latin typeface="Calibri"/>
                <a:cs typeface="Calibri"/>
                <a:sym typeface="Calibri"/>
              </a:rPr>
              <a:t>’, CHE CONTINUA AD ESSERE REGOLATO DALLA PREVIGENTE NORMATIVA (ART. 9, COMMA 2).</a:t>
            </a:r>
          </a:p>
        </p:txBody>
      </p:sp>
      <p:sp>
        <p:nvSpPr>
          <p:cNvPr id="2" name="Segnaposto numero diapositiva 1">
            <a:extLst>
              <a:ext uri="{FF2B5EF4-FFF2-40B4-BE49-F238E27FC236}">
                <a16:creationId xmlns:a16="http://schemas.microsoft.com/office/drawing/2014/main" id="{0AB4EBA7-E40B-4F39-8ED2-40EA630EBBD0}"/>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85</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05910787"/>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88"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189" name="Sottotitolo 2"/>
          <p:cNvSpPr txBox="1">
            <a:spLocks noGrp="1"/>
          </p:cNvSpPr>
          <p:nvPr>
            <p:ph type="subTitle" idx="1"/>
          </p:nvPr>
        </p:nvSpPr>
        <p:spPr>
          <a:xfrm>
            <a:off x="467543" y="1916832"/>
            <a:ext cx="7920882" cy="4752529"/>
          </a:xfrm>
          <a:prstGeom prst="rect">
            <a:avLst/>
          </a:prstGeom>
        </p:spPr>
        <p:txBody>
          <a:bodyPr/>
          <a:lstStyle/>
          <a:p>
            <a:endParaRPr/>
          </a:p>
          <a:p>
            <a:pPr>
              <a:spcBef>
                <a:spcPts val="1300"/>
              </a:spcBef>
              <a:defRPr sz="5500">
                <a:solidFill>
                  <a:srgbClr val="1F497D"/>
                </a:solidFill>
              </a:defRPr>
            </a:pPr>
            <a:r>
              <a:t> </a:t>
            </a:r>
          </a:p>
        </p:txBody>
      </p:sp>
      <p:pic>
        <p:nvPicPr>
          <p:cNvPr id="190"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91"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192" name="Titolo 1"/>
          <p:cNvSpPr txBox="1"/>
          <p:nvPr/>
        </p:nvSpPr>
        <p:spPr>
          <a:xfrm>
            <a:off x="457200" y="1658938"/>
            <a:ext cx="8229600" cy="122413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cap="all">
                <a:solidFill>
                  <a:srgbClr val="1F497D"/>
                </a:solidFill>
              </a:defRPr>
            </a:pPr>
            <a:r>
              <a:rPr kumimoji="0" sz="3200" b="1" i="0" u="none" strike="noStrike" kern="0" cap="all" spc="0" normalizeH="0" baseline="0" noProof="0">
                <a:ln>
                  <a:noFill/>
                </a:ln>
                <a:solidFill>
                  <a:srgbClr val="1F497D"/>
                </a:solidFill>
                <a:effectLst/>
                <a:uLnTx/>
                <a:uFillTx/>
                <a:latin typeface="Calibri"/>
                <a:cs typeface="Calibri"/>
                <a:sym typeface="Calibri"/>
              </a:rPr>
              <a:t>DEFINIZIONI DELL’INIDONEITA’ </a:t>
            </a:r>
            <a:br>
              <a:rPr kumimoji="0" sz="3200" b="1" i="0" u="none" strike="noStrike" kern="0" cap="all" spc="0" normalizeH="0" baseline="0" noProof="0">
                <a:ln>
                  <a:noFill/>
                </a:ln>
                <a:solidFill>
                  <a:srgbClr val="1F497D"/>
                </a:solidFill>
                <a:effectLst/>
                <a:uLnTx/>
                <a:uFillTx/>
                <a:latin typeface="Calibri"/>
                <a:cs typeface="Calibri"/>
                <a:sym typeface="Calibri"/>
              </a:rPr>
            </a:br>
            <a:r>
              <a:rPr kumimoji="0" sz="3200" b="1" i="0" u="none" strike="noStrike" kern="0" cap="all" spc="0" normalizeH="0" baseline="0" noProof="0">
                <a:ln>
                  <a:noFill/>
                </a:ln>
                <a:solidFill>
                  <a:srgbClr val="1F497D"/>
                </a:solidFill>
                <a:effectLst/>
                <a:uLnTx/>
                <a:uFillTx/>
                <a:latin typeface="Calibri"/>
                <a:cs typeface="Calibri"/>
                <a:sym typeface="Calibri"/>
              </a:rPr>
              <a:t>A SEGUITO DEL D.P.R. N. 171 DEL 2011 </a:t>
            </a:r>
          </a:p>
        </p:txBody>
      </p:sp>
      <p:sp>
        <p:nvSpPr>
          <p:cNvPr id="193" name="Segnaposto contenuto 7"/>
          <p:cNvSpPr txBox="1"/>
          <p:nvPr/>
        </p:nvSpPr>
        <p:spPr>
          <a:xfrm>
            <a:off x="467544" y="2846362"/>
            <a:ext cx="8219255" cy="381725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914400" rtl="0" eaLnBrk="1" fontAlgn="auto" latinLnBrk="0" hangingPunct="0">
              <a:lnSpc>
                <a:spcPct val="72000"/>
              </a:lnSpc>
              <a:spcBef>
                <a:spcPts val="600"/>
              </a:spcBef>
              <a:spcAft>
                <a:spcPts val="0"/>
              </a:spcAft>
              <a:buClrTx/>
              <a:buSzTx/>
              <a:buFontTx/>
              <a:buNone/>
              <a:tabLst/>
              <a:defRPr sz="2500">
                <a:latin typeface="Verdana"/>
                <a:ea typeface="Verdana"/>
                <a:cs typeface="Verdana"/>
                <a:sym typeface="Verdana"/>
              </a:defRPr>
            </a:pPr>
            <a:endParaRPr kumimoji="0" sz="2500" b="0" i="0" u="none" strike="noStrike" kern="0" cap="none" spc="0" normalizeH="0" baseline="0" noProof="0">
              <a:ln>
                <a:noFill/>
              </a:ln>
              <a:solidFill>
                <a:srgbClr val="000000"/>
              </a:solidFill>
              <a:effectLst/>
              <a:uLnTx/>
              <a:uFillTx/>
              <a:latin typeface="Verdana"/>
              <a:ea typeface="Verdana"/>
              <a:sym typeface="Verdana"/>
            </a:endParaRPr>
          </a:p>
          <a:p>
            <a:pPr marL="240631" marR="0" lvl="0" indent="-240631" algn="l" defTabSz="914400" rtl="0" eaLnBrk="1" fontAlgn="auto" latinLnBrk="0" hangingPunct="0">
              <a:lnSpc>
                <a:spcPct val="72000"/>
              </a:lnSpc>
              <a:spcBef>
                <a:spcPts val="500"/>
              </a:spcBef>
              <a:spcAft>
                <a:spcPts val="0"/>
              </a:spcAft>
              <a:buClrTx/>
              <a:buSzPct val="100000"/>
              <a:buFontTx/>
              <a:buChar char="•"/>
              <a:tabLst/>
              <a:defRPr sz="2400" b="1" cap="all">
                <a:solidFill>
                  <a:srgbClr val="1F497D"/>
                </a:solidFill>
              </a:defRPr>
            </a:pPr>
            <a:r>
              <a:rPr kumimoji="0" sz="2400" b="1" i="0" u="none" strike="noStrike" kern="0" cap="all" spc="0" normalizeH="0" baseline="0" noProof="0">
                <a:ln>
                  <a:noFill/>
                </a:ln>
                <a:solidFill>
                  <a:srgbClr val="FF2600"/>
                </a:solidFill>
                <a:effectLst/>
                <a:uLnTx/>
                <a:uFillTx/>
                <a:latin typeface="Calibri"/>
                <a:cs typeface="Calibri"/>
                <a:sym typeface="Calibri"/>
              </a:rPr>
              <a:t>“INIDONEITA’ PSICOFISICA PERMANENTE ASSOLUTA”</a:t>
            </a:r>
            <a:r>
              <a:rPr kumimoji="0" sz="2400" b="1" i="0" u="none" strike="noStrike" kern="0" cap="all" spc="0" normalizeH="0" baseline="0" noProof="0">
                <a:ln>
                  <a:noFill/>
                </a:ln>
                <a:solidFill>
                  <a:srgbClr val="1F497D"/>
                </a:solidFill>
                <a:effectLst/>
                <a:uLnTx/>
                <a:uFillTx/>
                <a:latin typeface="Calibri"/>
                <a:cs typeface="Calibri"/>
                <a:sym typeface="Calibri"/>
              </a:rPr>
              <a:t>: </a:t>
            </a:r>
            <a:r>
              <a:rPr kumimoji="0" sz="2400" b="0" i="0" u="none" strike="noStrike" kern="0" cap="all" spc="0" normalizeH="0" baseline="0" noProof="0">
                <a:ln>
                  <a:noFill/>
                </a:ln>
                <a:solidFill>
                  <a:srgbClr val="1F497D"/>
                </a:solidFill>
                <a:effectLst/>
                <a:uLnTx/>
                <a:uFillTx/>
                <a:latin typeface="Calibri"/>
                <a:cs typeface="Calibri"/>
                <a:sym typeface="Calibri"/>
              </a:rPr>
              <a:t>LO STATO D’INABILITA’ DI COLUI CHE, A CAUSA D’INFERMITA’ O DIFETTO FISICO O MENTALE, SI TROVI NELL’ASSOLUTA E PERMANENTE IMPOSSIBILITA’ DI SVOLGERE QUALSIASI ATTIVITA’ LAVORATIVA.</a:t>
            </a:r>
          </a:p>
          <a:p>
            <a:pPr marL="0" marR="0" lvl="0" indent="0" algn="l" defTabSz="914400" rtl="0" eaLnBrk="1" fontAlgn="auto" latinLnBrk="0" hangingPunct="0">
              <a:lnSpc>
                <a:spcPct val="72000"/>
              </a:lnSpc>
              <a:spcBef>
                <a:spcPts val="500"/>
              </a:spcBef>
              <a:spcAft>
                <a:spcPts val="0"/>
              </a:spcAft>
              <a:buClrTx/>
              <a:buSzTx/>
              <a:buFontTx/>
              <a:buNone/>
              <a:tabLst/>
              <a:defRPr sz="2400" b="1" cap="all">
                <a:solidFill>
                  <a:srgbClr val="1F497D"/>
                </a:solidFill>
              </a:defRPr>
            </a:pPr>
            <a:endParaRPr kumimoji="0" sz="2500" b="0" i="0" u="none" strike="noStrike" kern="0" cap="all" spc="0" normalizeH="0" baseline="0" noProof="0">
              <a:ln>
                <a:noFill/>
              </a:ln>
              <a:solidFill>
                <a:srgbClr val="1F497D"/>
              </a:solidFill>
              <a:effectLst/>
              <a:uLnTx/>
              <a:uFillTx/>
              <a:latin typeface="Calibri"/>
              <a:cs typeface="Calibri"/>
              <a:sym typeface="Calibri"/>
            </a:endParaRPr>
          </a:p>
          <a:p>
            <a:pPr marL="240631" marR="0" lvl="0" indent="-240631" algn="l" defTabSz="914400" rtl="0" eaLnBrk="1" fontAlgn="auto" latinLnBrk="0" hangingPunct="0">
              <a:lnSpc>
                <a:spcPct val="72000"/>
              </a:lnSpc>
              <a:spcBef>
                <a:spcPts val="500"/>
              </a:spcBef>
              <a:spcAft>
                <a:spcPts val="0"/>
              </a:spcAft>
              <a:buClrTx/>
              <a:buSzPct val="100000"/>
              <a:buFontTx/>
              <a:buChar char="•"/>
              <a:tabLst/>
              <a:defRPr sz="2400" b="1" cap="all">
                <a:solidFill>
                  <a:srgbClr val="1F497D"/>
                </a:solidFill>
              </a:defRPr>
            </a:pPr>
            <a:r>
              <a:rPr kumimoji="0" sz="2400" b="1" i="0" u="none" strike="noStrike" kern="0" cap="all" spc="0" normalizeH="0" baseline="0" noProof="0">
                <a:ln>
                  <a:noFill/>
                </a:ln>
                <a:solidFill>
                  <a:srgbClr val="FF2600"/>
                </a:solidFill>
                <a:effectLst/>
                <a:uLnTx/>
                <a:uFillTx/>
                <a:latin typeface="Calibri"/>
                <a:cs typeface="Calibri"/>
                <a:sym typeface="Calibri"/>
              </a:rPr>
              <a:t>“INIDONEITA’ PSICOFISCA PERMANENTE RELATIVA”</a:t>
            </a:r>
            <a:r>
              <a:rPr kumimoji="0" sz="2400" b="1" i="0" u="none" strike="noStrike" kern="0" cap="all" spc="0" normalizeH="0" baseline="0" noProof="0">
                <a:ln>
                  <a:noFill/>
                </a:ln>
                <a:solidFill>
                  <a:srgbClr val="1F497D"/>
                </a:solidFill>
                <a:effectLst/>
                <a:uLnTx/>
                <a:uFillTx/>
                <a:latin typeface="Calibri"/>
                <a:cs typeface="Calibri"/>
                <a:sym typeface="Calibri"/>
              </a:rPr>
              <a:t>: </a:t>
            </a:r>
            <a:r>
              <a:rPr kumimoji="0" sz="2400" b="0" i="0" u="none" strike="noStrike" kern="0" cap="all" spc="0" normalizeH="0" baseline="0" noProof="0">
                <a:ln>
                  <a:noFill/>
                </a:ln>
                <a:solidFill>
                  <a:srgbClr val="1F497D"/>
                </a:solidFill>
                <a:effectLst/>
                <a:uLnTx/>
                <a:uFillTx/>
                <a:latin typeface="Calibri"/>
                <a:cs typeface="Calibri"/>
                <a:sym typeface="Calibri"/>
              </a:rPr>
              <a:t>LO STATO D’INABILITA’ DI COLUI CHE, A CAUSA D’INFERMITA’ O DIFETTO FISICO O MENTALE, SI TROVI NELL’IMPOSSIBILITA’ PERMANENTE ALLO SVOLGIMENTO DI ALCUNE O DI TUTTE LE MANSIONI DELL’AREA, CATEGORIA O QUALIFICA DI INQUADRAMENTO</a:t>
            </a:r>
          </a:p>
        </p:txBody>
      </p:sp>
      <p:sp>
        <p:nvSpPr>
          <p:cNvPr id="2" name="Segnaposto numero diapositiva 1">
            <a:extLst>
              <a:ext uri="{FF2B5EF4-FFF2-40B4-BE49-F238E27FC236}">
                <a16:creationId xmlns:a16="http://schemas.microsoft.com/office/drawing/2014/main" id="{14B291E9-D458-492C-8189-67E914358A80}"/>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86</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1308707"/>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96"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197" name="Sottotitolo 2"/>
          <p:cNvSpPr txBox="1">
            <a:spLocks noGrp="1"/>
          </p:cNvSpPr>
          <p:nvPr>
            <p:ph type="subTitle" idx="1"/>
          </p:nvPr>
        </p:nvSpPr>
        <p:spPr>
          <a:xfrm>
            <a:off x="467543" y="1916832"/>
            <a:ext cx="7920882" cy="4752529"/>
          </a:xfrm>
          <a:prstGeom prst="rect">
            <a:avLst/>
          </a:prstGeom>
        </p:spPr>
        <p:txBody>
          <a:bodyPr/>
          <a:lstStyle/>
          <a:p>
            <a:pPr algn="just">
              <a:defRPr>
                <a:solidFill>
                  <a:srgbClr val="010101"/>
                </a:solidFill>
              </a:defRPr>
            </a:pPr>
            <a:r>
              <a:rPr dirty="0" err="1"/>
              <a:t>Nei</a:t>
            </a:r>
            <a:r>
              <a:rPr dirty="0"/>
              <a:t> </a:t>
            </a:r>
            <a:r>
              <a:rPr dirty="0" err="1"/>
              <a:t>giudizi</a:t>
            </a:r>
            <a:r>
              <a:rPr dirty="0"/>
              <a:t> di </a:t>
            </a:r>
            <a:r>
              <a:rPr b="1" dirty="0" err="1"/>
              <a:t>inidoneità</a:t>
            </a:r>
            <a:r>
              <a:rPr b="1" dirty="0"/>
              <a:t> </a:t>
            </a:r>
            <a:r>
              <a:rPr b="1" dirty="0" err="1"/>
              <a:t>permanente</a:t>
            </a:r>
            <a:r>
              <a:rPr b="1" dirty="0"/>
              <a:t> </a:t>
            </a:r>
            <a:r>
              <a:rPr b="1" dirty="0" err="1"/>
              <a:t>relativa</a:t>
            </a:r>
            <a:r>
              <a:rPr dirty="0"/>
              <a:t> </a:t>
            </a:r>
            <a:r>
              <a:rPr dirty="0" err="1"/>
              <a:t>il</a:t>
            </a:r>
            <a:r>
              <a:rPr dirty="0"/>
              <a:t> </a:t>
            </a:r>
            <a:r>
              <a:rPr dirty="0" err="1"/>
              <a:t>giudizio</a:t>
            </a:r>
            <a:r>
              <a:rPr dirty="0"/>
              <a:t> medico-</a:t>
            </a:r>
            <a:r>
              <a:rPr dirty="0" err="1"/>
              <a:t>legale</a:t>
            </a:r>
            <a:r>
              <a:rPr dirty="0"/>
              <a:t> </a:t>
            </a:r>
            <a:r>
              <a:rPr dirty="0" err="1"/>
              <a:t>deve</a:t>
            </a:r>
            <a:r>
              <a:rPr dirty="0"/>
              <a:t> </a:t>
            </a:r>
            <a:r>
              <a:rPr dirty="0" err="1"/>
              <a:t>tener</a:t>
            </a:r>
            <a:r>
              <a:rPr dirty="0"/>
              <a:t> </a:t>
            </a:r>
            <a:r>
              <a:rPr dirty="0" err="1"/>
              <a:t>conto</a:t>
            </a:r>
            <a:r>
              <a:rPr dirty="0"/>
              <a:t> del </a:t>
            </a:r>
            <a:r>
              <a:rPr dirty="0" err="1"/>
              <a:t>mansionario</a:t>
            </a:r>
            <a:r>
              <a:rPr dirty="0"/>
              <a:t> e </a:t>
            </a:r>
            <a:r>
              <a:rPr dirty="0" err="1"/>
              <a:t>dunque</a:t>
            </a:r>
            <a:r>
              <a:rPr dirty="0"/>
              <a:t> “</a:t>
            </a:r>
            <a:r>
              <a:rPr dirty="0" err="1"/>
              <a:t>controindicare</a:t>
            </a:r>
            <a:r>
              <a:rPr dirty="0"/>
              <a:t>” determinate </a:t>
            </a:r>
            <a:r>
              <a:rPr dirty="0" err="1"/>
              <a:t>attività</a:t>
            </a:r>
            <a:r>
              <a:rPr dirty="0"/>
              <a:t> </a:t>
            </a:r>
            <a:r>
              <a:rPr dirty="0" err="1"/>
              <a:t>riportate</a:t>
            </a:r>
            <a:r>
              <a:rPr dirty="0"/>
              <a:t> </a:t>
            </a:r>
            <a:r>
              <a:rPr dirty="0" err="1"/>
              <a:t>nel</a:t>
            </a:r>
            <a:r>
              <a:rPr dirty="0"/>
              <a:t> </a:t>
            </a:r>
            <a:r>
              <a:rPr dirty="0" err="1"/>
              <a:t>mansionario</a:t>
            </a:r>
            <a:r>
              <a:rPr dirty="0"/>
              <a:t> </a:t>
            </a:r>
            <a:r>
              <a:rPr dirty="0" err="1"/>
              <a:t>utilizzando</a:t>
            </a:r>
            <a:r>
              <a:rPr dirty="0"/>
              <a:t> la </a:t>
            </a:r>
            <a:r>
              <a:rPr dirty="0" err="1"/>
              <a:t>medesima</a:t>
            </a:r>
            <a:r>
              <a:rPr dirty="0"/>
              <a:t> </a:t>
            </a:r>
            <a:r>
              <a:rPr dirty="0" err="1"/>
              <a:t>terminologia</a:t>
            </a:r>
            <a:r>
              <a:rPr dirty="0"/>
              <a:t>.</a:t>
            </a:r>
            <a:endParaRPr lang="it-IT" dirty="0"/>
          </a:p>
          <a:p>
            <a:pPr algn="just">
              <a:defRPr>
                <a:solidFill>
                  <a:srgbClr val="010101"/>
                </a:solidFill>
              </a:defRPr>
            </a:pPr>
            <a:endParaRPr dirty="0"/>
          </a:p>
        </p:txBody>
      </p:sp>
      <p:pic>
        <p:nvPicPr>
          <p:cNvPr id="198"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199"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7" name="CasellaDiTesto 6"/>
          <p:cNvSpPr txBox="1">
            <a:spLocks noChangeArrowheads="1"/>
          </p:cNvSpPr>
          <p:nvPr/>
        </p:nvSpPr>
        <p:spPr>
          <a:xfrm>
            <a:off x="554113" y="4688051"/>
            <a:ext cx="7834312" cy="1320874"/>
          </a:xfrm>
          <a:prstGeom prst="rect">
            <a:avLst/>
          </a:prstGeom>
          <a:solidFill>
            <a:srgbClr val="FFFF66"/>
          </a:solidFill>
          <a:ln w="12700">
            <a:solidFill>
              <a:srgbClr val="C00000"/>
            </a:solidFill>
            <a:miter lim="800000"/>
            <a:headEnd/>
            <a:tailEnd/>
          </a:ln>
          <a:extLst>
            <a:ext uri="{C572A759-6A51-4108-AA02-DFA0A04FC94B}">
              <ma14:wrappingTextBoxFlag xmlns="" xmlns:ma14="http://schemas.microsoft.com/office/mac/drawingml/2011/main" val="1"/>
            </a:ext>
          </a:extLst>
        </p:spPr>
        <p:txBody>
          <a:bodyPr lIns="45719" rIns="45719">
            <a:sp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700"/>
              </a:spcBef>
              <a:spcAft>
                <a:spcPts val="0"/>
              </a:spcAft>
              <a:buClrTx/>
              <a:buSzTx/>
              <a:buFont typeface="Wingdings" panose="05000000000000000000" pitchFamily="2" charset="2"/>
              <a:buNone/>
              <a:tabLst/>
              <a:defRPr/>
            </a:pPr>
            <a:r>
              <a:rPr kumimoji="0" lang="it-IT" altLang="it-IT" sz="1800" b="0" i="0" u="none" strike="noStrike" kern="0" cap="none" spc="0" normalizeH="0" baseline="0" noProof="0" dirty="0">
                <a:ln>
                  <a:noFill/>
                </a:ln>
                <a:solidFill>
                  <a:srgbClr val="C00000"/>
                </a:solidFill>
                <a:effectLst/>
                <a:uLnTx/>
                <a:uFillTx/>
                <a:latin typeface="Calibri"/>
                <a:cs typeface="Calibri"/>
                <a:sym typeface="Calibri"/>
              </a:rPr>
              <a:t>	</a:t>
            </a:r>
            <a:r>
              <a:rPr kumimoji="0" lang="it-IT" altLang="it-IT" sz="1400" b="1" i="0" u="sng" strike="noStrike" kern="0" cap="none" spc="0" normalizeH="0" baseline="0" noProof="0" dirty="0">
                <a:ln>
                  <a:noFill/>
                </a:ln>
                <a:solidFill>
                  <a:srgbClr val="C00000"/>
                </a:solidFill>
                <a:effectLst/>
                <a:uLnTx/>
                <a:uFillTx/>
                <a:latin typeface="Calibri"/>
                <a:cs typeface="Calibri"/>
                <a:sym typeface="Calibri"/>
              </a:rPr>
              <a:t>Controindicazioni</a:t>
            </a:r>
            <a:r>
              <a:rPr kumimoji="0" lang="it-IT" altLang="it-IT" sz="1400" b="1" i="0" u="none" strike="noStrike" kern="0" cap="none" spc="0" normalizeH="0" baseline="0" noProof="0" dirty="0">
                <a:ln>
                  <a:noFill/>
                </a:ln>
                <a:solidFill>
                  <a:srgbClr val="C00000"/>
                </a:solidFill>
                <a:effectLst/>
                <a:uLnTx/>
                <a:uFillTx/>
                <a:latin typeface="Calibri"/>
                <a:cs typeface="Calibri"/>
                <a:sym typeface="Calibri"/>
              </a:rPr>
              <a:t>: concetto medico  legale indicante le attività/compiti all’interno delle mansioni che il lavoratore </a:t>
            </a:r>
            <a:r>
              <a:rPr kumimoji="0" lang="it-IT" altLang="it-IT" sz="1400" b="1" i="0" u="sng" strike="noStrike" kern="0" cap="none" spc="0" normalizeH="0" baseline="0" noProof="0" dirty="0">
                <a:ln>
                  <a:noFill/>
                </a:ln>
                <a:solidFill>
                  <a:srgbClr val="C00000"/>
                </a:solidFill>
                <a:effectLst/>
                <a:uLnTx/>
                <a:uFillTx/>
                <a:latin typeface="Calibri"/>
                <a:cs typeface="Calibri"/>
                <a:sym typeface="Calibri"/>
              </a:rPr>
              <a:t>non è in grado </a:t>
            </a:r>
            <a:r>
              <a:rPr kumimoji="0" lang="it-IT" altLang="it-IT" sz="1400" b="1" i="0" u="none" strike="noStrike" kern="0" cap="none" spc="0" normalizeH="0" baseline="0" noProof="0" dirty="0">
                <a:ln>
                  <a:noFill/>
                </a:ln>
                <a:solidFill>
                  <a:srgbClr val="C00000"/>
                </a:solidFill>
                <a:effectLst/>
                <a:uLnTx/>
                <a:uFillTx/>
                <a:latin typeface="Calibri"/>
                <a:cs typeface="Calibri"/>
                <a:sym typeface="Calibri"/>
              </a:rPr>
              <a:t>di svolgere (esempio per infermieri: </a:t>
            </a:r>
            <a:r>
              <a:rPr kumimoji="0" lang="it-IT" altLang="it-IT" sz="1400" b="1" i="0" u="none" strike="noStrike" kern="0" cap="none" spc="0" normalizeH="0" baseline="0" noProof="0" dirty="0">
                <a:ln>
                  <a:noFill/>
                </a:ln>
                <a:solidFill>
                  <a:srgbClr val="4F81BD"/>
                </a:solidFill>
                <a:effectLst/>
                <a:uLnTx/>
                <a:uFillTx/>
                <a:latin typeface="Calibri"/>
                <a:cs typeface="Calibri"/>
                <a:sym typeface="Calibri"/>
              </a:rPr>
              <a:t>controindicate attività di assistenza ad ammalati privi di autonomia motoria o cognitiva).</a:t>
            </a:r>
          </a:p>
          <a:p>
            <a:pPr marL="0" marR="0" lvl="0" indent="0" algn="ctr" defTabSz="914400" rtl="0" eaLnBrk="1" fontAlgn="auto" latinLnBrk="0" hangingPunct="1">
              <a:lnSpc>
                <a:spcPct val="100000"/>
              </a:lnSpc>
              <a:spcBef>
                <a:spcPts val="700"/>
              </a:spcBef>
              <a:spcAft>
                <a:spcPts val="0"/>
              </a:spcAft>
              <a:buClrTx/>
              <a:buSzTx/>
              <a:buFont typeface="Wingdings" panose="05000000000000000000" pitchFamily="2" charset="2"/>
              <a:buNone/>
              <a:tabLst/>
              <a:defRPr/>
            </a:pPr>
            <a:r>
              <a:rPr kumimoji="0" lang="it-IT" altLang="it-IT" sz="1400" b="0" i="0" u="none" strike="noStrike" kern="0" cap="none" spc="0" normalizeH="0" baseline="0" noProof="0" dirty="0">
                <a:ln>
                  <a:noFill/>
                </a:ln>
                <a:solidFill>
                  <a:srgbClr val="0000FF"/>
                </a:solidFill>
                <a:effectLst/>
                <a:uLnTx/>
                <a:uFillTx/>
                <a:latin typeface="Calibri"/>
                <a:cs typeface="Calibri"/>
                <a:sym typeface="Calibri"/>
              </a:rPr>
              <a:t>	</a:t>
            </a:r>
            <a:r>
              <a:rPr kumimoji="0" lang="it-IT" altLang="it-IT" sz="1400" b="1" i="0" u="sng" strike="noStrike" kern="0" cap="none" spc="0" normalizeH="0" baseline="0" noProof="0" dirty="0">
                <a:ln>
                  <a:noFill/>
                </a:ln>
                <a:solidFill>
                  <a:srgbClr val="0000FF"/>
                </a:solidFill>
                <a:effectLst/>
                <a:uLnTx/>
                <a:uFillTx/>
                <a:latin typeface="Calibri"/>
                <a:cs typeface="Calibri"/>
                <a:sym typeface="Calibri"/>
              </a:rPr>
              <a:t>Limitazioni</a:t>
            </a:r>
            <a:r>
              <a:rPr kumimoji="0" lang="it-IT" altLang="it-IT" sz="1400" b="1" i="0" u="none" strike="noStrike" kern="0" cap="none" spc="0" normalizeH="0" baseline="0" noProof="0" dirty="0">
                <a:ln>
                  <a:noFill/>
                </a:ln>
                <a:solidFill>
                  <a:srgbClr val="0000FF"/>
                </a:solidFill>
                <a:effectLst/>
                <a:uLnTx/>
                <a:uFillTx/>
                <a:latin typeface="Calibri"/>
                <a:cs typeface="Calibri"/>
                <a:sym typeface="Calibri"/>
              </a:rPr>
              <a:t>: concetto preventivo indicante attività/compiti </a:t>
            </a:r>
            <a:r>
              <a:rPr kumimoji="0" lang="it-IT" altLang="it-IT" sz="1400" b="1" i="0" u="sng" strike="noStrike" kern="0" cap="none" spc="0" normalizeH="0" baseline="0" noProof="0" dirty="0">
                <a:ln>
                  <a:noFill/>
                </a:ln>
                <a:solidFill>
                  <a:srgbClr val="0000FF"/>
                </a:solidFill>
                <a:effectLst/>
                <a:uLnTx/>
                <a:uFillTx/>
                <a:latin typeface="Calibri"/>
                <a:cs typeface="Calibri"/>
                <a:sym typeface="Calibri"/>
              </a:rPr>
              <a:t>rischiose per la salute</a:t>
            </a:r>
            <a:r>
              <a:rPr kumimoji="0" lang="it-IT" altLang="it-IT" sz="1400" b="1" i="0" u="none" strike="noStrike" kern="0" cap="none" spc="0" normalizeH="0" baseline="0" noProof="0" dirty="0">
                <a:ln>
                  <a:noFill/>
                </a:ln>
                <a:solidFill>
                  <a:srgbClr val="0000FF"/>
                </a:solidFill>
                <a:effectLst/>
                <a:uLnTx/>
                <a:uFillTx/>
                <a:latin typeface="Calibri"/>
                <a:cs typeface="Calibri"/>
                <a:sym typeface="Calibri"/>
              </a:rPr>
              <a:t> del lavoratore da evitare</a:t>
            </a:r>
            <a:endParaRPr kumimoji="0" lang="it-IT" altLang="it-IT" sz="1400" b="1" i="0" u="none" strike="noStrike" kern="0" cap="none" spc="0" normalizeH="0" baseline="0" noProof="0" dirty="0">
              <a:ln>
                <a:noFill/>
              </a:ln>
              <a:solidFill>
                <a:srgbClr val="888888"/>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802738A8-FC7B-4C89-87D6-21B6AA407B7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87</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009395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59"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360" name="Sottotitolo 2"/>
          <p:cNvSpPr txBox="1">
            <a:spLocks noGrp="1"/>
          </p:cNvSpPr>
          <p:nvPr>
            <p:ph type="subTitle" idx="1"/>
          </p:nvPr>
        </p:nvSpPr>
        <p:spPr>
          <a:xfrm>
            <a:off x="216310" y="1916832"/>
            <a:ext cx="8711379" cy="4752529"/>
          </a:xfrm>
          <a:prstGeom prst="rect">
            <a:avLst/>
          </a:prstGeom>
        </p:spPr>
        <p:txBody>
          <a:bodyPr/>
          <a:lstStyle/>
          <a:p>
            <a:endParaRPr dirty="0"/>
          </a:p>
          <a:p>
            <a:pPr>
              <a:spcBef>
                <a:spcPts val="1300"/>
              </a:spcBef>
              <a:defRPr sz="5500">
                <a:solidFill>
                  <a:srgbClr val="1F497D"/>
                </a:solidFill>
              </a:defRPr>
            </a:pPr>
            <a:r>
              <a:rPr dirty="0"/>
              <a:t> </a:t>
            </a:r>
          </a:p>
        </p:txBody>
      </p:sp>
      <p:pic>
        <p:nvPicPr>
          <p:cNvPr id="361"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62"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7" name="Rectangle 2"/>
          <p:cNvSpPr txBox="1">
            <a:spLocks noChangeArrowheads="1"/>
          </p:cNvSpPr>
          <p:nvPr/>
        </p:nvSpPr>
        <p:spPr>
          <a:xfrm>
            <a:off x="541784" y="1844822"/>
            <a:ext cx="7772400" cy="53245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fontScale="77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4400" b="1" i="0" u="none" strike="noStrike" kern="0" cap="none" spc="0" normalizeH="0" baseline="0" noProof="0" dirty="0">
                <a:ln>
                  <a:noFill/>
                </a:ln>
                <a:solidFill>
                  <a:srgbClr val="4F81BD">
                    <a:lumMod val="75000"/>
                  </a:srgbClr>
                </a:solidFill>
                <a:effectLst/>
                <a:uLnTx/>
                <a:uFillTx/>
                <a:latin typeface="Calibri"/>
                <a:cs typeface="Calibri"/>
                <a:sym typeface="Calibri"/>
              </a:rPr>
              <a:t>IL D.P.R. N. 171 DEL 2011</a:t>
            </a:r>
          </a:p>
        </p:txBody>
      </p:sp>
      <p:sp>
        <p:nvSpPr>
          <p:cNvPr id="8" name="Rectangle 3"/>
          <p:cNvSpPr txBox="1">
            <a:spLocks noChangeArrowheads="1"/>
          </p:cNvSpPr>
          <p:nvPr/>
        </p:nvSpPr>
        <p:spPr>
          <a:xfrm>
            <a:off x="287338" y="2276874"/>
            <a:ext cx="8569325" cy="439248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fontScale="92500" lnSpcReduction="10000"/>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marR="0" lvl="0" indent="0" algn="just" defTabSz="914400" rtl="0" eaLnBrk="1" fontAlgn="auto" latinLnBrk="0" hangingPunct="1">
              <a:lnSpc>
                <a:spcPct val="100000"/>
              </a:lnSpc>
              <a:spcBef>
                <a:spcPts val="700"/>
              </a:spcBef>
              <a:spcAft>
                <a:spcPts val="0"/>
              </a:spcAft>
              <a:buClrTx/>
              <a:buSzTx/>
              <a:buFontTx/>
              <a:buNone/>
              <a:tabLst/>
              <a:defRPr/>
            </a:pPr>
            <a:r>
              <a:rPr kumimoji="0" lang="it-IT" altLang="it-IT" sz="2400" b="0" i="0" u="none" strike="noStrike" kern="0" cap="none" spc="0" normalizeH="0" baseline="0" noProof="0" dirty="0">
                <a:ln>
                  <a:noFill/>
                </a:ln>
                <a:solidFill>
                  <a:srgbClr val="000000"/>
                </a:solidFill>
                <a:effectLst/>
                <a:uLnTx/>
                <a:uFillTx/>
                <a:latin typeface="Calibri"/>
                <a:cs typeface="Calibri"/>
                <a:sym typeface="Calibri"/>
              </a:rPr>
              <a:t>     Inidoneità permanente relativa</a:t>
            </a:r>
          </a:p>
          <a:p>
            <a:pPr marL="285750" marR="0" lvl="0" indent="-285750" algn="just"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Un altro punto del nuovo regolamento in cui si riscontrano le maggiori modifiche recate alla disciplina contrattuale riguarda il procedimento che l'ente datore di lavoro deve attivare nei casi di </a:t>
            </a:r>
            <a:r>
              <a:rPr kumimoji="0" lang="it-IT" altLang="it-IT" sz="1600" b="1" i="0" u="none" strike="noStrike" kern="0" cap="none" spc="0" normalizeH="0" baseline="0" noProof="0" dirty="0">
                <a:ln>
                  <a:noFill/>
                </a:ln>
                <a:solidFill>
                  <a:srgbClr val="FF0000"/>
                </a:solidFill>
                <a:effectLst/>
                <a:uLnTx/>
                <a:uFillTx/>
                <a:latin typeface="Calibri"/>
                <a:cs typeface="Calibri"/>
                <a:sym typeface="Calibri"/>
              </a:rPr>
              <a:t>inidoneità permanente relativa</a:t>
            </a: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 allo svolgimento di alcune o tutte le mansioni dell'area, categoria o qualifica di inquadramento. </a:t>
            </a:r>
          </a:p>
          <a:p>
            <a:pPr marL="285750" marR="0" lvl="0" indent="-285750" algn="just"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it-IT" altLang="it-IT" sz="1600" b="0" i="0" u="sng" strike="noStrike" kern="0" cap="none" spc="0" normalizeH="0" baseline="0" noProof="0" dirty="0">
                <a:ln>
                  <a:noFill/>
                </a:ln>
                <a:solidFill>
                  <a:srgbClr val="000000"/>
                </a:solidFill>
                <a:effectLst/>
                <a:uLnTx/>
                <a:uFillTx/>
                <a:latin typeface="Calibri"/>
                <a:cs typeface="Calibri"/>
                <a:sym typeface="Calibri"/>
              </a:rPr>
              <a:t>L'inidoneità alle mansioni </a:t>
            </a: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non costituisce giusta causa di risoluzione del rapporto di lavoro, fino a quando, esperito da parte dell'amministrazione ogni tentativo per recuperare il dipendente al servizio attivo, risulti impossibile  trovare la collocazione in una mansione compatibile con la ridotta capacità lavorativa. </a:t>
            </a:r>
          </a:p>
          <a:p>
            <a:pPr marL="285750" marR="0" lvl="0" indent="-285750" algn="just"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In base a questa disciplina,  </a:t>
            </a:r>
            <a:r>
              <a:rPr kumimoji="0" lang="it-IT" altLang="it-IT" sz="1600" b="0" i="0" u="sng" strike="noStrike" kern="0" cap="none" spc="0" normalizeH="0" baseline="0" noProof="0" dirty="0">
                <a:ln>
                  <a:noFill/>
                </a:ln>
                <a:solidFill>
                  <a:srgbClr val="000000"/>
                </a:solidFill>
                <a:effectLst/>
                <a:uLnTx/>
                <a:uFillTx/>
                <a:latin typeface="Calibri"/>
                <a:cs typeface="Calibri"/>
                <a:sym typeface="Calibri"/>
              </a:rPr>
              <a:t>il dipendente giudicato inidoneo alla mansione deve essere ricollocato in mansioni equivalenti o di un altro profilo professionale all'interno della medesima area di inquadramento, compatibili con la ridotta capacità lavorativa</a:t>
            </a: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a:t>
            </a:r>
          </a:p>
          <a:p>
            <a:pPr marL="285750" marR="0" lvl="0" indent="-285750" algn="just"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Se l'inidoneità è tale da precludere un reimpiego nelle succitate mansioni, l'amministrazione può adibire il dipendente a mansioni di un altro profilo riferito a una diversa area di inquadramento o a mansioni inferiori. </a:t>
            </a:r>
          </a:p>
          <a:p>
            <a:pPr marL="285750" marR="0" lvl="0" indent="-285750" algn="just"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In caso di </a:t>
            </a:r>
            <a:r>
              <a:rPr kumimoji="0" lang="it-IT" altLang="it-IT" sz="1600" b="0" i="0" u="sng" strike="noStrike" kern="0" cap="none" spc="0" normalizeH="0" baseline="0" noProof="0" dirty="0">
                <a:ln>
                  <a:noFill/>
                </a:ln>
                <a:solidFill>
                  <a:srgbClr val="000000"/>
                </a:solidFill>
                <a:effectLst/>
                <a:uLnTx/>
                <a:uFillTx/>
                <a:latin typeface="Calibri"/>
                <a:cs typeface="Calibri"/>
                <a:sym typeface="Calibri"/>
              </a:rPr>
              <a:t>ricollocazione in mansione inferiore</a:t>
            </a: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 al dipendente viene conservato il trattamento economico (fisso e continuativo) del profilo di provenienza, con l'attribuzione di un assegno ad </a:t>
            </a:r>
            <a:r>
              <a:rPr kumimoji="0" lang="it-IT" altLang="it-IT" sz="1600" b="0" i="0" u="none" strike="noStrike" kern="0" cap="none" spc="0" normalizeH="0" baseline="0" noProof="0" dirty="0" err="1">
                <a:ln>
                  <a:noFill/>
                </a:ln>
                <a:solidFill>
                  <a:srgbClr val="000000"/>
                </a:solidFill>
                <a:effectLst/>
                <a:uLnTx/>
                <a:uFillTx/>
                <a:latin typeface="Calibri"/>
                <a:cs typeface="Calibri"/>
                <a:sym typeface="Calibri"/>
              </a:rPr>
              <a:t>personam</a:t>
            </a: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 riassorbibile con i futuri miglioramenti economici. </a:t>
            </a:r>
          </a:p>
        </p:txBody>
      </p:sp>
      <p:sp>
        <p:nvSpPr>
          <p:cNvPr id="2" name="Segnaposto numero diapositiva 1">
            <a:extLst>
              <a:ext uri="{FF2B5EF4-FFF2-40B4-BE49-F238E27FC236}">
                <a16:creationId xmlns:a16="http://schemas.microsoft.com/office/drawing/2014/main" id="{6D842203-95CB-4AF0-8460-3F001DD406E3}"/>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88</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35566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59"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360" name="Sottotitolo 2"/>
          <p:cNvSpPr txBox="1">
            <a:spLocks noGrp="1"/>
          </p:cNvSpPr>
          <p:nvPr>
            <p:ph type="subTitle" idx="1"/>
          </p:nvPr>
        </p:nvSpPr>
        <p:spPr>
          <a:xfrm>
            <a:off x="467543" y="1916832"/>
            <a:ext cx="7920882" cy="4752529"/>
          </a:xfrm>
          <a:prstGeom prst="rect">
            <a:avLst/>
          </a:prstGeom>
        </p:spPr>
        <p:txBody>
          <a:bodyPr/>
          <a:lstStyle/>
          <a:p>
            <a:endParaRPr dirty="0"/>
          </a:p>
          <a:p>
            <a:pPr>
              <a:spcBef>
                <a:spcPts val="1300"/>
              </a:spcBef>
              <a:defRPr sz="5500">
                <a:solidFill>
                  <a:srgbClr val="1F497D"/>
                </a:solidFill>
              </a:defRPr>
            </a:pPr>
            <a:r>
              <a:rPr dirty="0"/>
              <a:t> </a:t>
            </a:r>
          </a:p>
        </p:txBody>
      </p:sp>
      <p:pic>
        <p:nvPicPr>
          <p:cNvPr id="361"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62"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8" name="CasellaDiTesto 7"/>
          <p:cNvSpPr txBox="1"/>
          <p:nvPr/>
        </p:nvSpPr>
        <p:spPr>
          <a:xfrm>
            <a:off x="317241" y="1728193"/>
            <a:ext cx="8468718" cy="830997"/>
          </a:xfrm>
          <a:prstGeom prst="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srgbClr val="000000"/>
                </a:solidFill>
                <a:effectLst/>
                <a:uLnTx/>
                <a:uFillTx/>
                <a:latin typeface="Calibri"/>
                <a:cs typeface="Calibri"/>
                <a:sym typeface="Calibri"/>
              </a:rPr>
              <a:t>NON IDONEITÀ RELATIVA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srgbClr val="000000"/>
                </a:solidFill>
                <a:effectLst/>
                <a:uLnTx/>
                <a:uFillTx/>
                <a:latin typeface="Calibri"/>
                <a:cs typeface="Calibri"/>
                <a:sym typeface="Calibri"/>
              </a:rPr>
              <a:t>Parallelismo normativo</a:t>
            </a:r>
            <a:endParaRPr kumimoji="0" lang="it-IT"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9" name="Rectangle 3"/>
          <p:cNvSpPr txBox="1">
            <a:spLocks noChangeArrowheads="1"/>
          </p:cNvSpPr>
          <p:nvPr/>
        </p:nvSpPr>
        <p:spPr>
          <a:xfrm>
            <a:off x="395536" y="2682606"/>
            <a:ext cx="8042275" cy="3527425"/>
          </a:xfrm>
          <a:prstGeom prst="rect">
            <a:avLst/>
          </a:prstGeom>
          <a:ln w="12700">
            <a:miter lim="400000"/>
          </a:ln>
          <a:extLst>
            <a:ext uri="{C572A759-6A51-4108-AA02-DFA0A04FC94B}">
              <ma14:wrappingTextBoxFlag xmlns="" xmlns:ma14="http://schemas.microsoft.com/office/mac/drawingml/2011/main" val="1"/>
            </a:ext>
          </a:extLst>
        </p:spPr>
        <p:txBody>
          <a:bodyPr lIns="45719" rIns="45719" rtlCol="0">
            <a:norm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342906" marR="0" lvl="0" indent="-342906" algn="just" defTabSz="457207" rtl="0" eaLnBrk="1" fontAlgn="auto" latinLnBrk="0" hangingPunct="1">
              <a:lnSpc>
                <a:spcPct val="90000"/>
              </a:lnSpc>
              <a:spcBef>
                <a:spcPts val="700"/>
              </a:spcBef>
              <a:spcAft>
                <a:spcPts val="0"/>
              </a:spcAft>
              <a:buClr>
                <a:srgbClr val="535353">
                  <a:lumMod val="40000"/>
                  <a:lumOff val="60000"/>
                </a:srgbClr>
              </a:buClr>
              <a:buSzTx/>
              <a:buFont typeface="Wingdings 3" charset="2"/>
              <a:buChar char=""/>
              <a:tabLst/>
              <a:defRPr/>
            </a:pPr>
            <a:r>
              <a:rPr kumimoji="0" lang="it-IT" sz="1600" b="0" i="0" u="none" strike="noStrike" kern="0" cap="none" spc="0" normalizeH="0" baseline="0" noProof="0" dirty="0">
                <a:ln>
                  <a:noFill/>
                </a:ln>
                <a:solidFill>
                  <a:srgbClr val="000000"/>
                </a:solidFill>
                <a:effectLst/>
                <a:uLnTx/>
                <a:uFillTx/>
                <a:latin typeface="Calibri"/>
                <a:cs typeface="Calibri"/>
                <a:sym typeface="Calibri"/>
              </a:rPr>
              <a:t>Come il</a:t>
            </a:r>
            <a:r>
              <a:rPr kumimoji="0" lang="it-IT" sz="1600" b="1" i="0" u="none" strike="noStrike" kern="0" cap="none" spc="0" normalizeH="0" baseline="0" noProof="0" dirty="0">
                <a:ln>
                  <a:noFill/>
                </a:ln>
                <a:solidFill>
                  <a:srgbClr val="000000"/>
                </a:solidFill>
                <a:effectLst/>
                <a:uLnTx/>
                <a:uFillTx/>
                <a:latin typeface="Calibri"/>
                <a:cs typeface="Calibri"/>
                <a:sym typeface="Calibri"/>
              </a:rPr>
              <a:t> D.M. 12/02/2004 </a:t>
            </a:r>
            <a:r>
              <a:rPr kumimoji="0" lang="it-IT" altLang="it-IT" sz="1600" b="0"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Calibri"/>
              </a:rPr>
              <a:t>prevedeva una </a:t>
            </a:r>
            <a:r>
              <a:rPr kumimoji="0" lang="it-IT" altLang="it-IT" sz="1600"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Calibri"/>
              </a:rPr>
              <a:t>INABILITÀ PERMANENTE IN MODO RELATIVO</a:t>
            </a:r>
            <a:r>
              <a:rPr kumimoji="0" lang="it-IT" altLang="it-IT" sz="1600" b="0"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Calibri"/>
              </a:rPr>
              <a:t> al servizio con riferimento all’inquadramento professionale dell’interessato, ai fini del cambio mansioni </a:t>
            </a:r>
          </a:p>
          <a:p>
            <a:pPr marL="342906" marR="0" lvl="0" indent="-342906" algn="just" defTabSz="457207" rtl="0" eaLnBrk="1" fontAlgn="auto" latinLnBrk="0" hangingPunct="1">
              <a:lnSpc>
                <a:spcPct val="90000"/>
              </a:lnSpc>
              <a:spcBef>
                <a:spcPts val="700"/>
              </a:spcBef>
              <a:spcAft>
                <a:spcPts val="0"/>
              </a:spcAft>
              <a:buClr>
                <a:srgbClr val="535353">
                  <a:lumMod val="40000"/>
                  <a:lumOff val="60000"/>
                </a:srgbClr>
              </a:buClr>
              <a:buSzTx/>
              <a:buFont typeface="Wingdings 3" charset="2"/>
              <a:buChar char=""/>
              <a:tabLst/>
              <a:defRPr/>
            </a:pPr>
            <a:r>
              <a:rPr kumimoji="0" lang="it-IT" sz="1600" b="0" i="0" u="none" strike="noStrike" kern="0" cap="none" spc="0" normalizeH="0" baseline="0" noProof="0" dirty="0">
                <a:ln>
                  <a:noFill/>
                </a:ln>
                <a:solidFill>
                  <a:srgbClr val="000000"/>
                </a:solidFill>
                <a:effectLst/>
                <a:uLnTx/>
                <a:uFillTx/>
                <a:latin typeface="Calibri"/>
                <a:cs typeface="Calibri"/>
                <a:sym typeface="Calibri"/>
              </a:rPr>
              <a:t>Anche il </a:t>
            </a:r>
            <a:r>
              <a:rPr kumimoji="0" lang="it-IT" altLang="it-IT" sz="1600" b="1" i="0" u="none" strike="noStrike" kern="0" cap="none" spc="0" normalizeH="0" baseline="0" noProof="0" dirty="0">
                <a:ln>
                  <a:noFill/>
                </a:ln>
                <a:solidFill>
                  <a:srgbClr val="000000"/>
                </a:solidFill>
                <a:effectLst/>
                <a:uLnTx/>
                <a:uFillTx/>
                <a:latin typeface="Calibri"/>
                <a:cs typeface="Calibri"/>
                <a:sym typeface="Calibri"/>
              </a:rPr>
              <a:t>D.P.R. N. 171 DEL 2011</a:t>
            </a:r>
            <a:r>
              <a:rPr kumimoji="0" lang="it-IT" altLang="it-IT" sz="1600" b="0" i="0" u="none" strike="noStrike" kern="0" cap="none" spc="0" normalizeH="0" baseline="0" noProof="0" dirty="0">
                <a:ln>
                  <a:noFill/>
                </a:ln>
                <a:solidFill>
                  <a:srgbClr val="000000"/>
                </a:solidFill>
                <a:effectLst/>
                <a:uLnTx/>
                <a:uFillTx/>
                <a:latin typeface="Calibri"/>
                <a:cs typeface="Calibri"/>
                <a:sym typeface="Calibri"/>
              </a:rPr>
              <a:t>prevede il caso di </a:t>
            </a:r>
            <a:r>
              <a:rPr kumimoji="0" lang="it-IT" sz="1600" b="1" i="0" u="none" strike="noStrike" kern="0" cap="none" spc="0" normalizeH="0" baseline="0" noProof="0" dirty="0">
                <a:ln>
                  <a:noFill/>
                </a:ln>
                <a:solidFill>
                  <a:srgbClr val="000000"/>
                </a:solidFill>
                <a:effectLst/>
                <a:uLnTx/>
                <a:uFillTx/>
                <a:latin typeface="Calibri"/>
                <a:cs typeface="Calibri"/>
                <a:sym typeface="Calibri"/>
              </a:rPr>
              <a:t>INIDONEITA’ PSICOFISICA PERMANENTE RELATIVA:</a:t>
            </a:r>
          </a:p>
          <a:p>
            <a:pPr marL="342906" marR="0" lvl="0" indent="-342906" algn="just" defTabSz="457207" rtl="0" eaLnBrk="1" fontAlgn="auto" latinLnBrk="0" hangingPunct="1">
              <a:lnSpc>
                <a:spcPct val="90000"/>
              </a:lnSpc>
              <a:spcBef>
                <a:spcPts val="700"/>
              </a:spcBef>
              <a:spcAft>
                <a:spcPts val="0"/>
              </a:spcAft>
              <a:buClr>
                <a:srgbClr val="535353">
                  <a:lumMod val="40000"/>
                  <a:lumOff val="60000"/>
                </a:srgbClr>
              </a:buClr>
              <a:buSzTx/>
              <a:buFontTx/>
              <a:buNone/>
              <a:tabLst/>
              <a:defRPr/>
            </a:pPr>
            <a:r>
              <a:rPr kumimoji="0" lang="it-IT" sz="1600" b="0" i="0" u="none" strike="noStrike" kern="0" cap="none" spc="0" normalizeH="0" baseline="0" noProof="0" dirty="0">
                <a:ln>
                  <a:noFill/>
                </a:ln>
                <a:solidFill>
                  <a:srgbClr val="000000"/>
                </a:solidFill>
                <a:effectLst/>
                <a:uLnTx/>
                <a:uFillTx/>
                <a:latin typeface="Verdana" pitchFamily="34" charset="0"/>
                <a:cs typeface="Calibri"/>
                <a:sym typeface="Calibri"/>
              </a:rPr>
              <a:t>	“se non idoneo ad alcune mansioni del proprio profilo di appartenenza, l’amministrazione adibisce  il dipendente a mansioni equivalenti dello stesso profilo professionale oppure, se non idoneo a tutte le mansioni del profilo di appartenenza,  lo ricolloca in mansioni di altro profilo, con conseguente nuovo inquadramento in diversa area contrattuale, e sempre in coerenza con l’esito dell’accertamento sanitario (art. 7)”</a:t>
            </a:r>
          </a:p>
        </p:txBody>
      </p:sp>
      <p:sp>
        <p:nvSpPr>
          <p:cNvPr id="10" name="Rettangolo arrotondato 9"/>
          <p:cNvSpPr/>
          <p:nvPr/>
        </p:nvSpPr>
        <p:spPr bwMode="auto">
          <a:xfrm>
            <a:off x="538959" y="5531502"/>
            <a:ext cx="7999768" cy="1123712"/>
          </a:xfrm>
          <a:prstGeom prst="roundRect">
            <a:avLst/>
          </a:prstGeom>
          <a:solidFill>
            <a:srgbClr val="FFFF0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a:spAutoFit/>
          </a:bodyPr>
          <a:lstStyle/>
          <a:p>
            <a:pPr marL="190500" marR="0" lvl="0" indent="-190500" algn="ctr" defTabSz="914400" rtl="0" eaLnBrk="1" fontAlgn="auto" latinLnBrk="0" hangingPunct="0">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99"/>
                </a:solidFill>
                <a:effectLst/>
                <a:uLnTx/>
                <a:uFillTx/>
                <a:latin typeface="Helvetica"/>
                <a:cs typeface="Times New Roman" panose="02020603050405020304" pitchFamily="18" charset="0"/>
                <a:sym typeface="Calibri"/>
              </a:rPr>
              <a:t>Art 42, </a:t>
            </a:r>
            <a:r>
              <a:rPr kumimoji="0" lang="it-IT" sz="1200" b="1" i="0" u="none" strike="noStrike" kern="0" cap="none" spc="0" normalizeH="0" baseline="0" noProof="0" dirty="0" err="1">
                <a:ln>
                  <a:noFill/>
                </a:ln>
                <a:solidFill>
                  <a:srgbClr val="000099"/>
                </a:solidFill>
                <a:effectLst/>
                <a:uLnTx/>
                <a:uFillTx/>
                <a:latin typeface="Helvetica"/>
                <a:cs typeface="Times New Roman" panose="02020603050405020304" pitchFamily="18" charset="0"/>
                <a:sym typeface="Calibri"/>
              </a:rPr>
              <a:t>D.Lgs</a:t>
            </a:r>
            <a:r>
              <a:rPr kumimoji="0" lang="it-IT" sz="1200" b="1" i="0" u="none" strike="noStrike" kern="0" cap="none" spc="0" normalizeH="0" baseline="0" noProof="0" dirty="0">
                <a:ln>
                  <a:noFill/>
                </a:ln>
                <a:solidFill>
                  <a:srgbClr val="000099"/>
                </a:solidFill>
                <a:effectLst/>
                <a:uLnTx/>
                <a:uFillTx/>
                <a:latin typeface="Helvetica"/>
                <a:cs typeface="Times New Roman" panose="02020603050405020304" pitchFamily="18" charset="0"/>
                <a:sym typeface="Calibri"/>
              </a:rPr>
              <a:t> 81/08 </a:t>
            </a:r>
            <a:r>
              <a:rPr kumimoji="0" lang="it-IT" sz="1200" b="1" i="1" u="none" strike="noStrike" kern="0" cap="none" spc="0" normalizeH="0" baseline="0" noProof="0" dirty="0">
                <a:ln>
                  <a:noFill/>
                </a:ln>
                <a:solidFill>
                  <a:srgbClr val="000099"/>
                </a:solidFill>
                <a:effectLst/>
                <a:uLnTx/>
                <a:uFillTx/>
                <a:latin typeface="Helvetica"/>
                <a:cs typeface="Times New Roman" panose="02020603050405020304" pitchFamily="18" charset="0"/>
                <a:sym typeface="Calibri"/>
              </a:rPr>
              <a:t>"</a:t>
            </a:r>
            <a:r>
              <a:rPr kumimoji="0" lang="it-IT" sz="1200" b="1" i="0" u="none" strike="noStrike" kern="0" cap="none" spc="0" normalizeH="0" baseline="0" noProof="0" dirty="0">
                <a:ln>
                  <a:noFill/>
                </a:ln>
                <a:solidFill>
                  <a:srgbClr val="000099"/>
                </a:solidFill>
                <a:effectLst/>
                <a:uLnTx/>
                <a:uFillTx/>
                <a:latin typeface="Helvetica"/>
                <a:cs typeface="Times New Roman" panose="02020603050405020304" pitchFamily="18" charset="0"/>
                <a:sym typeface="Calibri"/>
              </a:rPr>
              <a:t>"</a:t>
            </a:r>
            <a:r>
              <a:rPr kumimoji="0" lang="it-IT" sz="1200" b="1" i="1" u="none" strike="noStrike" kern="0" cap="none" spc="0" normalizeH="0" baseline="0" noProof="0" dirty="0">
                <a:ln>
                  <a:noFill/>
                </a:ln>
                <a:solidFill>
                  <a:srgbClr val="000099"/>
                </a:solidFill>
                <a:effectLst/>
                <a:uLnTx/>
                <a:uFillTx/>
                <a:latin typeface="Helvetica"/>
                <a:cs typeface="Times New Roman" panose="02020603050405020304" pitchFamily="18" charset="0"/>
                <a:sym typeface="Calibri"/>
              </a:rPr>
              <a:t>Il datore di lavoro, anche in considerazione di quanto disposto dalla legge 12 marzo 1999, n. 68, in relazione ai giudizi di cui all'articolo 41, comma 6, attua le misure indicate dal medico competente e qualora le stesse prevedano un'inidoneità alla mansione specifica adibisce il lavoratore, ove possibile, a mansioni equivalenti o, in difetto, a mansioni inferiori garantendo il trattamento corrispondente alle mansioni di provenienza"</a:t>
            </a:r>
            <a:endParaRPr kumimoji="0" lang="it-IT" sz="1200" b="1" i="0" u="none" strike="noStrike" kern="0" cap="none" spc="0" normalizeH="0" baseline="0" noProof="0" dirty="0">
              <a:ln>
                <a:noFill/>
              </a:ln>
              <a:solidFill>
                <a:srgbClr val="000099"/>
              </a:solidFill>
              <a:effectLst/>
              <a:uLnTx/>
              <a:uFillTx/>
              <a:latin typeface="Helvetica"/>
              <a:cs typeface="Times New Roman" panose="02020603050405020304" pitchFamily="18" charset="0"/>
              <a:sym typeface="Calibri"/>
            </a:endParaRPr>
          </a:p>
        </p:txBody>
      </p:sp>
      <p:sp>
        <p:nvSpPr>
          <p:cNvPr id="2" name="Segnaposto numero diapositiva 1">
            <a:extLst>
              <a:ext uri="{FF2B5EF4-FFF2-40B4-BE49-F238E27FC236}">
                <a16:creationId xmlns:a16="http://schemas.microsoft.com/office/drawing/2014/main" id="{B7C3255F-4143-4CCB-9B6F-6167ECFA0EAB}"/>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89</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08272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1820" y="1181201"/>
            <a:ext cx="8731876" cy="323211"/>
          </a:xfrm>
        </p:spPr>
        <p:txBody>
          <a:bodyPr>
            <a:normAutofit/>
          </a:bodyPr>
          <a:lstStyle/>
          <a:p>
            <a:pPr>
              <a:lnSpc>
                <a:spcPct val="100000"/>
              </a:lnSpc>
            </a:pPr>
            <a:r>
              <a:rPr lang="it-IT" sz="1350" dirty="0">
                <a:solidFill>
                  <a:schemeClr val="tx1">
                    <a:lumMod val="65000"/>
                    <a:lumOff val="35000"/>
                  </a:schemeClr>
                </a:solidFill>
              </a:rPr>
              <a:t>I </a:t>
            </a:r>
            <a:r>
              <a:rPr lang="it-IT" sz="1350" i="1" dirty="0">
                <a:solidFill>
                  <a:schemeClr val="tx1">
                    <a:lumMod val="65000"/>
                    <a:lumOff val="35000"/>
                  </a:schemeClr>
                </a:solidFill>
              </a:rPr>
              <a:t>processi produttivi</a:t>
            </a:r>
            <a:r>
              <a:rPr lang="it-IT" sz="1350" dirty="0">
                <a:solidFill>
                  <a:schemeClr val="tx1">
                    <a:lumMod val="65000"/>
                    <a:lumOff val="35000"/>
                  </a:schemeClr>
                </a:solidFill>
              </a:rPr>
              <a:t> del medico legale INPS :    le fasi dell’accertamento  medico  legale</a:t>
            </a:r>
          </a:p>
        </p:txBody>
      </p:sp>
      <p:graphicFrame>
        <p:nvGraphicFramePr>
          <p:cNvPr id="5" name="Tabella 4"/>
          <p:cNvGraphicFramePr>
            <a:graphicFrameLocks noGrp="1"/>
          </p:cNvGraphicFramePr>
          <p:nvPr>
            <p:extLst/>
          </p:nvPr>
        </p:nvGraphicFramePr>
        <p:xfrm>
          <a:off x="597626" y="1836910"/>
          <a:ext cx="8043453" cy="1965960"/>
        </p:xfrm>
        <a:graphic>
          <a:graphicData uri="http://schemas.openxmlformats.org/drawingml/2006/table">
            <a:tbl>
              <a:tblPr firstRow="1" bandRow="1">
                <a:tableStyleId>{5C22544A-7EE6-4342-B048-85BDC9FD1C3A}</a:tableStyleId>
              </a:tblPr>
              <a:tblGrid>
                <a:gridCol w="2681151">
                  <a:extLst>
                    <a:ext uri="{9D8B030D-6E8A-4147-A177-3AD203B41FA5}">
                      <a16:colId xmlns:a16="http://schemas.microsoft.com/office/drawing/2014/main" val="20000"/>
                    </a:ext>
                  </a:extLst>
                </a:gridCol>
                <a:gridCol w="2681151">
                  <a:extLst>
                    <a:ext uri="{9D8B030D-6E8A-4147-A177-3AD203B41FA5}">
                      <a16:colId xmlns:a16="http://schemas.microsoft.com/office/drawing/2014/main" val="20001"/>
                    </a:ext>
                  </a:extLst>
                </a:gridCol>
                <a:gridCol w="2681151">
                  <a:extLst>
                    <a:ext uri="{9D8B030D-6E8A-4147-A177-3AD203B41FA5}">
                      <a16:colId xmlns:a16="http://schemas.microsoft.com/office/drawing/2014/main" val="20002"/>
                    </a:ext>
                  </a:extLst>
                </a:gridCol>
              </a:tblGrid>
              <a:tr h="297180">
                <a:tc>
                  <a:txBody>
                    <a:bodyPr/>
                    <a:lstStyle/>
                    <a:p>
                      <a:pPr algn="ctr"/>
                      <a:r>
                        <a:rPr lang="it-IT" sz="1500" dirty="0" smtClean="0">
                          <a:solidFill>
                            <a:srgbClr val="FFFF99"/>
                          </a:solidFill>
                        </a:rPr>
                        <a:t>Convocazione</a:t>
                      </a:r>
                      <a:endParaRPr lang="it-IT" sz="1500" dirty="0">
                        <a:solidFill>
                          <a:srgbClr val="FFFF99"/>
                        </a:solidFill>
                      </a:endParaRPr>
                    </a:p>
                  </a:txBody>
                  <a:tcPr marL="68580" marR="68580" marT="34290" marB="34290">
                    <a:solidFill>
                      <a:schemeClr val="bg2">
                        <a:lumMod val="50000"/>
                      </a:schemeClr>
                    </a:solidFill>
                  </a:tcPr>
                </a:tc>
                <a:tc>
                  <a:txBody>
                    <a:bodyPr/>
                    <a:lstStyle/>
                    <a:p>
                      <a:pPr algn="ctr"/>
                      <a:r>
                        <a:rPr lang="it-IT" sz="1500" dirty="0" smtClean="0">
                          <a:solidFill>
                            <a:srgbClr val="D1E0FF"/>
                          </a:solidFill>
                        </a:rPr>
                        <a:t>Visita medica</a:t>
                      </a:r>
                      <a:endParaRPr lang="it-IT" sz="1500" dirty="0">
                        <a:solidFill>
                          <a:srgbClr val="D1E0FF"/>
                        </a:solidFill>
                      </a:endParaRPr>
                    </a:p>
                  </a:txBody>
                  <a:tcPr marL="68580" marR="68580" marT="34290" marB="34290">
                    <a:solidFill>
                      <a:schemeClr val="bg2">
                        <a:lumMod val="50000"/>
                      </a:schemeClr>
                    </a:solidFill>
                  </a:tcPr>
                </a:tc>
                <a:tc>
                  <a:txBody>
                    <a:bodyPr/>
                    <a:lstStyle/>
                    <a:p>
                      <a:pPr algn="ctr"/>
                      <a:r>
                        <a:rPr lang="it-IT" sz="1500" dirty="0" smtClean="0">
                          <a:solidFill>
                            <a:schemeClr val="accent6">
                              <a:lumMod val="20000"/>
                              <a:lumOff val="80000"/>
                            </a:schemeClr>
                          </a:solidFill>
                        </a:rPr>
                        <a:t>Conclusione</a:t>
                      </a:r>
                      <a:endParaRPr lang="it-IT" sz="1500" dirty="0">
                        <a:solidFill>
                          <a:schemeClr val="accent6">
                            <a:lumMod val="20000"/>
                            <a:lumOff val="80000"/>
                          </a:schemeClr>
                        </a:solidFill>
                      </a:endParaRPr>
                    </a:p>
                  </a:txBody>
                  <a:tcPr marL="68580" marR="68580" marT="34290" marB="34290">
                    <a:solidFill>
                      <a:schemeClr val="bg2">
                        <a:lumMod val="50000"/>
                      </a:schemeClr>
                    </a:solidFill>
                  </a:tcPr>
                </a:tc>
                <a:extLst>
                  <a:ext uri="{0D108BD9-81ED-4DB2-BD59-A6C34878D82A}">
                    <a16:rowId xmlns:a16="http://schemas.microsoft.com/office/drawing/2014/main" val="10000"/>
                  </a:ext>
                </a:extLst>
              </a:tr>
              <a:tr h="278130">
                <a:tc>
                  <a:txBody>
                    <a:bodyPr/>
                    <a:lstStyle/>
                    <a:p>
                      <a:r>
                        <a:rPr lang="it-IT" sz="1000" dirty="0" smtClean="0"/>
                        <a:t>Ricezione domande </a:t>
                      </a:r>
                      <a:r>
                        <a:rPr lang="it-IT" sz="1000" i="1" dirty="0" smtClean="0"/>
                        <a:t>on line</a:t>
                      </a:r>
                      <a:endParaRPr lang="it-IT" sz="1000" dirty="0"/>
                    </a:p>
                  </a:txBody>
                  <a:tcPr marL="68580" marR="68580" marT="34290" marB="34290">
                    <a:solidFill>
                      <a:schemeClr val="accent4">
                        <a:lumMod val="20000"/>
                        <a:lumOff val="80000"/>
                      </a:schemeClr>
                    </a:solidFill>
                  </a:tcPr>
                </a:tc>
                <a:tc>
                  <a:txBody>
                    <a:bodyPr/>
                    <a:lstStyle/>
                    <a:p>
                      <a:r>
                        <a:rPr lang="it-IT" sz="1000" dirty="0" smtClean="0"/>
                        <a:t>Accoglienza in ambulatorio</a:t>
                      </a:r>
                      <a:endParaRPr lang="it-IT" sz="1000" dirty="0"/>
                    </a:p>
                  </a:txBody>
                  <a:tcPr marL="68580" marR="68580" marT="34290" marB="34290">
                    <a:solidFill>
                      <a:srgbClr val="D1E0FF"/>
                    </a:solidFill>
                  </a:tcPr>
                </a:tc>
                <a:tc>
                  <a:txBody>
                    <a:bodyPr/>
                    <a:lstStyle/>
                    <a:p>
                      <a:r>
                        <a:rPr lang="it-IT" sz="1000" dirty="0" smtClean="0"/>
                        <a:t>Consegna</a:t>
                      </a:r>
                      <a:r>
                        <a:rPr lang="it-IT" sz="1000" baseline="0" dirty="0" smtClean="0"/>
                        <a:t> certificato M.L.</a:t>
                      </a:r>
                      <a:endParaRPr lang="it-IT" sz="10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10001"/>
                  </a:ext>
                </a:extLst>
              </a:tr>
              <a:tr h="278130">
                <a:tc>
                  <a:txBody>
                    <a:bodyPr/>
                    <a:lstStyle/>
                    <a:p>
                      <a:r>
                        <a:rPr lang="it-IT" sz="1000" dirty="0" smtClean="0"/>
                        <a:t>Offerta sedute (</a:t>
                      </a:r>
                      <a:r>
                        <a:rPr lang="it-IT" sz="1200" dirty="0" err="1" smtClean="0"/>
                        <a:t>monocr</a:t>
                      </a:r>
                      <a:r>
                        <a:rPr lang="it-IT" sz="1200" dirty="0" smtClean="0"/>
                        <a:t>. o collegiali</a:t>
                      </a:r>
                      <a:r>
                        <a:rPr lang="it-IT" sz="1000" dirty="0" smtClean="0"/>
                        <a:t>)</a:t>
                      </a:r>
                      <a:endParaRPr lang="it-IT" sz="1000" dirty="0"/>
                    </a:p>
                  </a:txBody>
                  <a:tcPr marL="68580" marR="68580" marT="34290" marB="34290">
                    <a:solidFill>
                      <a:schemeClr val="accent4">
                        <a:lumMod val="40000"/>
                        <a:lumOff val="60000"/>
                      </a:schemeClr>
                    </a:solidFill>
                  </a:tcPr>
                </a:tc>
                <a:tc>
                  <a:txBody>
                    <a:bodyPr/>
                    <a:lstStyle/>
                    <a:p>
                      <a:r>
                        <a:rPr lang="it-IT" sz="1000" dirty="0" smtClean="0"/>
                        <a:t>Accertamento</a:t>
                      </a:r>
                      <a:r>
                        <a:rPr lang="it-IT" sz="1000" baseline="0" dirty="0" smtClean="0"/>
                        <a:t> M.L.</a:t>
                      </a:r>
                      <a:endParaRPr lang="it-IT" sz="1000" dirty="0"/>
                    </a:p>
                  </a:txBody>
                  <a:tcPr marL="68580" marR="68580" marT="34290" marB="34290">
                    <a:solidFill>
                      <a:srgbClr val="A3C2FF"/>
                    </a:solidFill>
                  </a:tcPr>
                </a:tc>
                <a:tc>
                  <a:txBody>
                    <a:bodyPr/>
                    <a:lstStyle/>
                    <a:p>
                      <a:r>
                        <a:rPr lang="it-IT" sz="1000" dirty="0" smtClean="0"/>
                        <a:t>Notifiche</a:t>
                      </a:r>
                      <a:r>
                        <a:rPr lang="it-IT" sz="1000" baseline="0" dirty="0" smtClean="0"/>
                        <a:t> (</a:t>
                      </a:r>
                      <a:r>
                        <a:rPr lang="it-IT" sz="1200" baseline="0" dirty="0" smtClean="0"/>
                        <a:t>a Datori lavoro, ASL, CTU, ..</a:t>
                      </a:r>
                      <a:r>
                        <a:rPr lang="it-IT" sz="1000" baseline="0" dirty="0" smtClean="0"/>
                        <a:t>)</a:t>
                      </a:r>
                      <a:endParaRPr lang="it-IT" sz="10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10002"/>
                  </a:ext>
                </a:extLst>
              </a:tr>
              <a:tr h="278130">
                <a:tc>
                  <a:txBody>
                    <a:bodyPr/>
                    <a:lstStyle/>
                    <a:p>
                      <a:r>
                        <a:rPr lang="it-IT" sz="1000" dirty="0" smtClean="0"/>
                        <a:t>Accesso (</a:t>
                      </a:r>
                      <a:r>
                        <a:rPr lang="it-IT" sz="1200" dirty="0" smtClean="0"/>
                        <a:t>ambulatoriale</a:t>
                      </a:r>
                      <a:r>
                        <a:rPr lang="it-IT" sz="1200" baseline="0" dirty="0" smtClean="0"/>
                        <a:t> </a:t>
                      </a:r>
                      <a:r>
                        <a:rPr lang="it-IT" sz="1200" dirty="0" smtClean="0"/>
                        <a:t>o domiciliare</a:t>
                      </a:r>
                      <a:r>
                        <a:rPr lang="it-IT" sz="1000" dirty="0" smtClean="0"/>
                        <a:t>)</a:t>
                      </a:r>
                      <a:endParaRPr lang="it-IT" sz="1000" dirty="0"/>
                    </a:p>
                  </a:txBody>
                  <a:tcPr marL="68580" marR="68580" marT="34290" marB="34290">
                    <a:solidFill>
                      <a:schemeClr val="accent4">
                        <a:lumMod val="20000"/>
                        <a:lumOff val="80000"/>
                      </a:schemeClr>
                    </a:solidFill>
                  </a:tcPr>
                </a:tc>
                <a:tc>
                  <a:txBody>
                    <a:bodyPr/>
                    <a:lstStyle/>
                    <a:p>
                      <a:r>
                        <a:rPr lang="it-IT" sz="1000" dirty="0" smtClean="0"/>
                        <a:t>Redazione</a:t>
                      </a:r>
                      <a:r>
                        <a:rPr lang="it-IT" sz="1000" baseline="0" dirty="0" smtClean="0"/>
                        <a:t> certificato M.L.</a:t>
                      </a:r>
                      <a:endParaRPr lang="it-IT" sz="1000" dirty="0"/>
                    </a:p>
                  </a:txBody>
                  <a:tcPr marL="68580" marR="68580" marT="34290" marB="34290">
                    <a:solidFill>
                      <a:srgbClr val="D1E0FF"/>
                    </a:solidFill>
                  </a:tcPr>
                </a:tc>
                <a:tc>
                  <a:txBody>
                    <a:bodyPr/>
                    <a:lstStyle/>
                    <a:p>
                      <a:r>
                        <a:rPr lang="it-IT" sz="1000" dirty="0" smtClean="0"/>
                        <a:t>Tempi medi definizione</a:t>
                      </a:r>
                      <a:r>
                        <a:rPr lang="it-IT" sz="1000" baseline="0" dirty="0" smtClean="0"/>
                        <a:t> istanze</a:t>
                      </a:r>
                      <a:endParaRPr lang="it-IT" sz="1000" dirty="0"/>
                    </a:p>
                  </a:txBody>
                  <a:tcPr marL="68580" marR="68580" marT="34290" marB="34290">
                    <a:solidFill>
                      <a:schemeClr val="accent6">
                        <a:lumMod val="60000"/>
                        <a:lumOff val="40000"/>
                      </a:schemeClr>
                    </a:solidFill>
                  </a:tcPr>
                </a:tc>
                <a:extLst>
                  <a:ext uri="{0D108BD9-81ED-4DB2-BD59-A6C34878D82A}">
                    <a16:rowId xmlns:a16="http://schemas.microsoft.com/office/drawing/2014/main" val="10003"/>
                  </a:ext>
                </a:extLst>
              </a:tr>
              <a:tr h="278130">
                <a:tc>
                  <a:txBody>
                    <a:bodyPr/>
                    <a:lstStyle/>
                    <a:p>
                      <a:r>
                        <a:rPr lang="it-IT" sz="1000" i="0" dirty="0" smtClean="0"/>
                        <a:t>Agenda</a:t>
                      </a:r>
                      <a:r>
                        <a:rPr lang="it-IT" sz="1000" i="0" baseline="0" dirty="0" smtClean="0"/>
                        <a:t> (</a:t>
                      </a:r>
                      <a:r>
                        <a:rPr lang="it-IT" sz="1200" i="1" baseline="0" dirty="0" smtClean="0"/>
                        <a:t>flow </a:t>
                      </a:r>
                      <a:r>
                        <a:rPr lang="it-IT" sz="1200" i="1" baseline="0" dirty="0" err="1" smtClean="0"/>
                        <a:t>patients</a:t>
                      </a:r>
                      <a:r>
                        <a:rPr lang="it-IT" sz="1200" i="1" baseline="0" dirty="0" smtClean="0"/>
                        <a:t> management</a:t>
                      </a:r>
                      <a:r>
                        <a:rPr lang="it-IT" sz="1000" i="0" baseline="0" dirty="0" smtClean="0"/>
                        <a:t>)</a:t>
                      </a:r>
                      <a:endParaRPr lang="it-IT" sz="1000" i="0" dirty="0"/>
                    </a:p>
                  </a:txBody>
                  <a:tcPr marL="68580" marR="68580" marT="34290" marB="34290">
                    <a:solidFill>
                      <a:schemeClr val="accent4">
                        <a:lumMod val="20000"/>
                        <a:lumOff val="80000"/>
                      </a:schemeClr>
                    </a:solidFill>
                  </a:tcPr>
                </a:tc>
                <a:tc>
                  <a:txBody>
                    <a:bodyPr/>
                    <a:lstStyle/>
                    <a:p>
                      <a:r>
                        <a:rPr lang="it-IT" sz="1000" i="1" dirty="0" err="1" smtClean="0"/>
                        <a:t>Clinical</a:t>
                      </a:r>
                      <a:r>
                        <a:rPr lang="it-IT" sz="1000" i="1" baseline="0" dirty="0" smtClean="0"/>
                        <a:t> risk management</a:t>
                      </a:r>
                      <a:endParaRPr lang="it-IT" sz="1000" i="1" dirty="0"/>
                    </a:p>
                  </a:txBody>
                  <a:tcPr marL="68580" marR="68580" marT="34290" marB="34290">
                    <a:solidFill>
                      <a:srgbClr val="AFCAFF"/>
                    </a:solidFill>
                  </a:tcPr>
                </a:tc>
                <a:tc>
                  <a:txBody>
                    <a:bodyPr/>
                    <a:lstStyle/>
                    <a:p>
                      <a:r>
                        <a:rPr lang="it-IT" sz="1000" dirty="0" smtClean="0"/>
                        <a:t>Archiviazione</a:t>
                      </a:r>
                      <a:r>
                        <a:rPr lang="it-IT" sz="1000" baseline="0" dirty="0" smtClean="0"/>
                        <a:t> (</a:t>
                      </a:r>
                      <a:r>
                        <a:rPr lang="it-IT" sz="1200" baseline="0" dirty="0" smtClean="0"/>
                        <a:t>digitale/cartacea</a:t>
                      </a:r>
                      <a:r>
                        <a:rPr lang="it-IT" sz="1000" baseline="0" dirty="0" smtClean="0"/>
                        <a:t>)</a:t>
                      </a:r>
                      <a:endParaRPr lang="it-IT" sz="10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10004"/>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Modalità dell’invito a visita</a:t>
                      </a:r>
                    </a:p>
                  </a:txBody>
                  <a:tcPr marL="68580" marR="68580" marT="34290" marB="34290">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C.U.P./diagnostica specialistica</a:t>
                      </a:r>
                      <a:endParaRPr lang="it-IT" sz="1000" dirty="0"/>
                    </a:p>
                  </a:txBody>
                  <a:tcPr marL="68580" marR="68580" marT="34290" marB="34290">
                    <a:solidFill>
                      <a:srgbClr val="D1E0FF"/>
                    </a:solidFill>
                  </a:tcPr>
                </a:tc>
                <a:tc>
                  <a:txBody>
                    <a:bodyPr/>
                    <a:lstStyle/>
                    <a:p>
                      <a:endParaRPr lang="it-IT" sz="1000" dirty="0"/>
                    </a:p>
                  </a:txBody>
                  <a:tcPr marL="68580" marR="68580" marT="34290" marB="34290">
                    <a:solidFill>
                      <a:schemeClr val="bg1"/>
                    </a:solidFill>
                  </a:tcPr>
                </a:tc>
                <a:extLst>
                  <a:ext uri="{0D108BD9-81ED-4DB2-BD59-A6C34878D82A}">
                    <a16:rowId xmlns:a16="http://schemas.microsoft.com/office/drawing/2014/main" val="10005"/>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smtClean="0"/>
                        <a:t>Tempi medi del 1° contatto</a:t>
                      </a:r>
                    </a:p>
                  </a:txBody>
                  <a:tcPr marL="68580" marR="68580" marT="34290" marB="34290">
                    <a:solidFill>
                      <a:schemeClr val="accent4">
                        <a:lumMod val="40000"/>
                        <a:lumOff val="60000"/>
                      </a:schemeClr>
                    </a:solidFill>
                  </a:tcPr>
                </a:tc>
                <a:tc>
                  <a:txBody>
                    <a:bodyPr/>
                    <a:lstStyle/>
                    <a:p>
                      <a:endParaRPr lang="it-IT" sz="1000" dirty="0"/>
                    </a:p>
                  </a:txBody>
                  <a:tcPr marL="68580" marR="68580" marT="34290" marB="34290">
                    <a:solidFill>
                      <a:schemeClr val="bg1"/>
                    </a:solidFill>
                  </a:tcPr>
                </a:tc>
                <a:tc>
                  <a:txBody>
                    <a:bodyPr/>
                    <a:lstStyle/>
                    <a:p>
                      <a:endParaRPr lang="it-IT" sz="1000" dirty="0"/>
                    </a:p>
                  </a:txBody>
                  <a:tcPr marL="68580" marR="68580" marT="34290" marB="34290">
                    <a:solidFill>
                      <a:schemeClr val="bg1"/>
                    </a:solidFill>
                  </a:tcPr>
                </a:tc>
                <a:extLst>
                  <a:ext uri="{0D108BD9-81ED-4DB2-BD59-A6C34878D82A}">
                    <a16:rowId xmlns:a16="http://schemas.microsoft.com/office/drawing/2014/main" val="10006"/>
                  </a:ext>
                </a:extLst>
              </a:tr>
            </a:tbl>
          </a:graphicData>
        </a:graphic>
      </p:graphicFrame>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5882">
            <a:off x="6101903" y="3935836"/>
            <a:ext cx="2731250" cy="1538489"/>
          </a:xfrm>
          <a:prstGeom prst="ellipse">
            <a:avLst/>
          </a:prstGeom>
          <a:ln>
            <a:noFill/>
          </a:ln>
          <a:effectLst>
            <a:softEdge rad="112500"/>
          </a:effectLst>
        </p:spPr>
      </p:pic>
    </p:spTree>
    <p:extLst>
      <p:ext uri="{BB962C8B-B14F-4D97-AF65-F5344CB8AC3E}">
        <p14:creationId xmlns:p14="http://schemas.microsoft.com/office/powerpoint/2010/main" val="32471159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59"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360" name="Sottotitolo 2"/>
          <p:cNvSpPr txBox="1">
            <a:spLocks noGrp="1"/>
          </p:cNvSpPr>
          <p:nvPr>
            <p:ph type="subTitle" idx="1"/>
          </p:nvPr>
        </p:nvSpPr>
        <p:spPr>
          <a:xfrm>
            <a:off x="467543" y="1916832"/>
            <a:ext cx="7920882" cy="4752529"/>
          </a:xfrm>
          <a:prstGeom prst="rect">
            <a:avLst/>
          </a:prstGeom>
        </p:spPr>
        <p:txBody>
          <a:bodyPr/>
          <a:lstStyle/>
          <a:p>
            <a:endParaRPr dirty="0"/>
          </a:p>
          <a:p>
            <a:pPr>
              <a:spcBef>
                <a:spcPts val="1300"/>
              </a:spcBef>
              <a:defRPr sz="5500">
                <a:solidFill>
                  <a:srgbClr val="1F497D"/>
                </a:solidFill>
              </a:defRPr>
            </a:pPr>
            <a:r>
              <a:rPr dirty="0"/>
              <a:t> </a:t>
            </a:r>
          </a:p>
        </p:txBody>
      </p:sp>
      <p:pic>
        <p:nvPicPr>
          <p:cNvPr id="361"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362"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8" name="Titolo 1"/>
          <p:cNvSpPr txBox="1">
            <a:spLocks/>
          </p:cNvSpPr>
          <p:nvPr/>
        </p:nvSpPr>
        <p:spPr>
          <a:xfrm>
            <a:off x="899765" y="1396766"/>
            <a:ext cx="7056437" cy="140017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3600" b="0" i="0" u="none" strike="noStrike" kern="0" cap="none" spc="0" normalizeH="0" baseline="0" noProof="0" dirty="0">
                <a:ln>
                  <a:noFill/>
                </a:ln>
                <a:solidFill>
                  <a:srgbClr val="000000"/>
                </a:solidFill>
                <a:effectLst/>
                <a:uLnTx/>
                <a:uFillTx/>
                <a:latin typeface="Calibri"/>
                <a:cs typeface="Calibri"/>
                <a:sym typeface="Calibri"/>
              </a:rPr>
              <a:t>Circolare MEF n. 972 del 18/11/2015</a:t>
            </a:r>
          </a:p>
        </p:txBody>
      </p:sp>
      <p:sp>
        <p:nvSpPr>
          <p:cNvPr id="9" name="Segnaposto contenuto 4"/>
          <p:cNvSpPr txBox="1">
            <a:spLocks/>
          </p:cNvSpPr>
          <p:nvPr/>
        </p:nvSpPr>
        <p:spPr>
          <a:xfrm>
            <a:off x="395288" y="2419477"/>
            <a:ext cx="8424862" cy="3981332"/>
          </a:xfrm>
          <a:prstGeom prst="rect">
            <a:avLst/>
          </a:prstGeom>
          <a:ln w="25400" cap="flat" cmpd="sng" algn="ctr">
            <a:solidFill>
              <a:schemeClr val="accent1">
                <a:shade val="50000"/>
              </a:schemeClr>
            </a:solidFill>
            <a:prstDash val="solid"/>
            <a:miter lim="400000"/>
          </a:ln>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lIns="45719" rIns="45719" rtlCol="0" anchor="ctr">
            <a:normAutofit fontScale="62500" lnSpcReduction="20000"/>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chemeClr val="lt1"/>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chemeClr val="lt1"/>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chemeClr val="lt1"/>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chemeClr val="lt1"/>
                </a:solidFill>
                <a:uFillTx/>
                <a:latin typeface="+mn-lt"/>
                <a:ea typeface="+mn-ea"/>
                <a:cs typeface="+mn-cs"/>
                <a:sym typeface="Calibri"/>
              </a:defRPr>
            </a:lvl9pPr>
          </a:lstStyle>
          <a:p>
            <a:pPr marL="0" marR="0" lvl="0" indent="0" algn="just" defTabSz="914400" rtl="0" eaLnBrk="1" fontAlgn="auto" latinLnBrk="0" hangingPunct="1">
              <a:lnSpc>
                <a:spcPct val="100000"/>
              </a:lnSpc>
              <a:spcBef>
                <a:spcPts val="700"/>
              </a:spcBef>
              <a:spcAft>
                <a:spcPts val="0"/>
              </a:spcAft>
              <a:buClrTx/>
              <a:buSzTx/>
              <a:buFontTx/>
              <a:buNone/>
              <a:tabLst/>
              <a:defRPr/>
            </a:pPr>
            <a:r>
              <a:rPr kumimoji="0" lang="it-IT" sz="3200" b="0" i="0" u="none" strike="noStrike" kern="0" cap="none" spc="0" normalizeH="0" baseline="0" noProof="0" dirty="0">
                <a:ln>
                  <a:noFill/>
                </a:ln>
                <a:solidFill>
                  <a:srgbClr val="FFFFFF"/>
                </a:solidFill>
                <a:effectLst/>
                <a:uLnTx/>
                <a:uFillTx/>
                <a:latin typeface="Calibri"/>
                <a:cs typeface="Calibri"/>
                <a:sym typeface="Calibri"/>
              </a:rPr>
              <a:t>“Va messo in evidenza, in merito ai giudizi che prevedono  una </a:t>
            </a:r>
            <a:r>
              <a:rPr kumimoji="0" lang="it-IT" sz="3200" b="0" i="0" u="none" strike="noStrike" kern="0" cap="none" spc="0" normalizeH="0" baseline="0" noProof="0" dirty="0">
                <a:ln>
                  <a:noFill/>
                </a:ln>
                <a:solidFill>
                  <a:srgbClr val="FF0000"/>
                </a:solidFill>
                <a:effectLst/>
                <a:uLnTx/>
                <a:uFillTx/>
                <a:latin typeface="Calibri"/>
                <a:cs typeface="Calibri"/>
                <a:sym typeface="Calibri"/>
              </a:rPr>
              <a:t>inidoneità al servizio in modo relativo</a:t>
            </a:r>
            <a:r>
              <a:rPr kumimoji="0" lang="it-IT" sz="3200" b="0" i="0" u="none" strike="noStrike" kern="0" cap="none" spc="0" normalizeH="0" baseline="0" noProof="0" dirty="0">
                <a:ln>
                  <a:noFill/>
                </a:ln>
                <a:solidFill>
                  <a:srgbClr val="FFFFFF"/>
                </a:solidFill>
                <a:effectLst/>
                <a:uLnTx/>
                <a:uFillTx/>
                <a:latin typeface="Calibri"/>
                <a:cs typeface="Calibri"/>
                <a:sym typeface="Calibri"/>
              </a:rPr>
              <a:t>, come il giudizio espresso in ambito medico legale, proprio della CMV, sia cosa diversa dal giudizio in ambito preventivo, proprio invece del </a:t>
            </a:r>
            <a:r>
              <a:rPr kumimoji="0" lang="it-IT" sz="3200" b="1" i="0" u="none" strike="noStrike" kern="0" cap="none" spc="0" normalizeH="0" baseline="0" noProof="0" dirty="0">
                <a:ln>
                  <a:noFill/>
                </a:ln>
                <a:solidFill>
                  <a:srgbClr val="FFFFFF"/>
                </a:solidFill>
                <a:effectLst/>
                <a:uLnTx/>
                <a:uFillTx/>
                <a:latin typeface="Calibri"/>
                <a:cs typeface="Calibri"/>
                <a:sym typeface="Calibri"/>
              </a:rPr>
              <a:t>medico competente</a:t>
            </a:r>
            <a:r>
              <a:rPr kumimoji="0" lang="it-IT" sz="3200" b="0" i="0" u="none" strike="noStrike" kern="0" cap="none" spc="0" normalizeH="0" baseline="0" noProof="0" dirty="0">
                <a:ln>
                  <a:noFill/>
                </a:ln>
                <a:solidFill>
                  <a:srgbClr val="FFFFFF"/>
                </a:solidFill>
                <a:effectLst/>
                <a:uLnTx/>
                <a:uFillTx/>
                <a:latin typeface="Calibri"/>
                <a:cs typeface="Calibri"/>
                <a:sym typeface="Calibri"/>
              </a:rPr>
              <a:t>. Ciò premesso, in caso di giudizio di </a:t>
            </a:r>
            <a:r>
              <a:rPr kumimoji="0" lang="it-IT" sz="3200" b="1" i="0" u="none" strike="noStrike" kern="0" cap="none" spc="0" normalizeH="0" baseline="0" noProof="0" dirty="0">
                <a:ln>
                  <a:noFill/>
                </a:ln>
                <a:solidFill>
                  <a:srgbClr val="FFFFFF"/>
                </a:solidFill>
                <a:effectLst/>
                <a:uLnTx/>
                <a:uFillTx/>
                <a:latin typeface="Calibri"/>
                <a:cs typeface="Calibri"/>
                <a:sym typeface="Calibri"/>
              </a:rPr>
              <a:t>inidoneità permanente relativa</a:t>
            </a:r>
            <a:r>
              <a:rPr kumimoji="0" lang="it-IT" sz="3200" b="0" i="0" u="none" strike="noStrike" kern="0" cap="none" spc="0" normalizeH="0" baseline="0" noProof="0" dirty="0">
                <a:ln>
                  <a:noFill/>
                </a:ln>
                <a:solidFill>
                  <a:srgbClr val="FFFFFF"/>
                </a:solidFill>
                <a:effectLst/>
                <a:uLnTx/>
                <a:uFillTx/>
                <a:latin typeface="Calibri"/>
                <a:cs typeface="Calibri"/>
                <a:sym typeface="Calibri"/>
              </a:rPr>
              <a:t>, il giudizio medico-legale deve tener conto del mansionario e quindi “controindicare” determinate attività riportare nel mansionario utilizzando la </a:t>
            </a:r>
            <a:r>
              <a:rPr kumimoji="0" lang="it-IT" sz="3200" b="1" i="0" u="none" strike="noStrike" kern="0" cap="none" spc="0" normalizeH="0" baseline="0" noProof="0" dirty="0">
                <a:ln>
                  <a:noFill/>
                </a:ln>
                <a:solidFill>
                  <a:srgbClr val="FFFFFF"/>
                </a:solidFill>
                <a:effectLst/>
                <a:uLnTx/>
                <a:uFillTx/>
                <a:latin typeface="Calibri"/>
                <a:cs typeface="Calibri"/>
                <a:sym typeface="Calibri"/>
              </a:rPr>
              <a:t>medesima terminologia</a:t>
            </a:r>
            <a:r>
              <a:rPr kumimoji="0" lang="it-IT" sz="3200" b="0" i="0" u="none" strike="noStrike" kern="0" cap="none" spc="0" normalizeH="0" baseline="0" noProof="0" dirty="0">
                <a:ln>
                  <a:noFill/>
                </a:ln>
                <a:solidFill>
                  <a:srgbClr val="FFFFFF"/>
                </a:solidFill>
                <a:effectLst/>
                <a:uLnTx/>
                <a:uFillTx/>
                <a:latin typeface="Calibri"/>
                <a:cs typeface="Calibri"/>
                <a:sym typeface="Calibri"/>
              </a:rPr>
              <a:t>.  … Inopportune, e pertanto da evitare, appaiono espressioni ridondanti e “creative” non riportate nel mansionario e che esulano dalle finalità e dal contenuto del giudizio valutativo della CMV, tipo “uso del moccio” “stracciatura dei pavimenti” ecc., utilizzate quando il mansionario riporta chiaramente indicata la voce “pulizia delle aule e degli arredi” Lo scopo è ovviamente quello di semplificare, ove possibile, le incombenze dell’Amministrazione di appartenenza, che spesso ha difficoltà ad “interpretare” il verbale della CMV  e quindi di capire come “utilizzare” il proprio dipendente</a:t>
            </a:r>
            <a:endParaRPr kumimoji="0" lang="it-IT"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2" name="Segnaposto numero diapositiva 1">
            <a:extLst>
              <a:ext uri="{FF2B5EF4-FFF2-40B4-BE49-F238E27FC236}">
                <a16:creationId xmlns:a16="http://schemas.microsoft.com/office/drawing/2014/main" id="{C3FE4481-68DE-4D4E-8798-C4D87CF3BD5C}"/>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90</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60085671"/>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02"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t>La Medicina Legale della Pubblica</a:t>
            </a:r>
            <a:br/>
            <a:r>
              <a:t>Amministrazione tra diritto e nuove</a:t>
            </a:r>
            <a:br/>
            <a:r>
              <a:t>esigenze delle tutele sociali</a:t>
            </a:r>
          </a:p>
        </p:txBody>
      </p:sp>
      <p:sp>
        <p:nvSpPr>
          <p:cNvPr id="203" name="Sottotitolo 2"/>
          <p:cNvSpPr txBox="1">
            <a:spLocks noGrp="1"/>
          </p:cNvSpPr>
          <p:nvPr>
            <p:ph type="subTitle" idx="1"/>
          </p:nvPr>
        </p:nvSpPr>
        <p:spPr>
          <a:xfrm>
            <a:off x="395536" y="1916832"/>
            <a:ext cx="8390423" cy="4752529"/>
          </a:xfrm>
          <a:prstGeom prst="rect">
            <a:avLst/>
          </a:prstGeom>
          <a:ln>
            <a:solidFill>
              <a:schemeClr val="accent2"/>
            </a:solidFill>
          </a:ln>
        </p:spPr>
        <p:txBody>
          <a:bodyPr/>
          <a:lstStyle/>
          <a:p>
            <a:pPr algn="just">
              <a:defRPr>
                <a:solidFill>
                  <a:srgbClr val="000000"/>
                </a:solidFill>
              </a:defRPr>
            </a:pPr>
            <a:r>
              <a:rPr dirty="0"/>
              <a:t>Il </a:t>
            </a:r>
            <a:r>
              <a:rPr dirty="0" err="1"/>
              <a:t>parametro</a:t>
            </a:r>
            <a:r>
              <a:rPr dirty="0"/>
              <a:t> </a:t>
            </a:r>
            <a:r>
              <a:rPr dirty="0" err="1"/>
              <a:t>valutativo</a:t>
            </a:r>
            <a:r>
              <a:rPr dirty="0"/>
              <a:t> </a:t>
            </a:r>
            <a:r>
              <a:rPr dirty="0" err="1"/>
              <a:t>si</a:t>
            </a:r>
            <a:r>
              <a:rPr dirty="0"/>
              <a:t> </a:t>
            </a:r>
            <a:r>
              <a:rPr dirty="0" err="1"/>
              <a:t>riferisce</a:t>
            </a:r>
            <a:r>
              <a:rPr dirty="0"/>
              <a:t> </a:t>
            </a:r>
            <a:r>
              <a:rPr dirty="0" err="1"/>
              <a:t>alla</a:t>
            </a:r>
            <a:r>
              <a:rPr dirty="0"/>
              <a:t> </a:t>
            </a:r>
            <a:r>
              <a:rPr i="1" dirty="0" err="1">
                <a:solidFill>
                  <a:srgbClr val="FF2600"/>
                </a:solidFill>
              </a:rPr>
              <a:t>capacità</a:t>
            </a:r>
            <a:r>
              <a:rPr i="1" dirty="0">
                <a:solidFill>
                  <a:srgbClr val="FF2600"/>
                </a:solidFill>
              </a:rPr>
              <a:t> </a:t>
            </a:r>
            <a:r>
              <a:rPr i="1" dirty="0" err="1">
                <a:solidFill>
                  <a:srgbClr val="FF2600"/>
                </a:solidFill>
              </a:rPr>
              <a:t>lavorativa</a:t>
            </a:r>
            <a:r>
              <a:rPr i="1" dirty="0">
                <a:solidFill>
                  <a:srgbClr val="FF2600"/>
                </a:solidFill>
              </a:rPr>
              <a:t> </a:t>
            </a:r>
            <a:r>
              <a:rPr i="1" dirty="0" err="1">
                <a:solidFill>
                  <a:srgbClr val="FF2600"/>
                </a:solidFill>
              </a:rPr>
              <a:t>specifica</a:t>
            </a:r>
            <a:r>
              <a:rPr dirty="0"/>
              <a:t> </a:t>
            </a:r>
            <a:r>
              <a:rPr dirty="0" err="1"/>
              <a:t>declinata</a:t>
            </a:r>
            <a:r>
              <a:rPr dirty="0"/>
              <a:t> </a:t>
            </a:r>
            <a:r>
              <a:rPr dirty="0" err="1"/>
              <a:t>attraverso</a:t>
            </a:r>
            <a:r>
              <a:rPr dirty="0"/>
              <a:t> le </a:t>
            </a:r>
            <a:r>
              <a:rPr dirty="0" err="1">
                <a:solidFill>
                  <a:srgbClr val="FF2600"/>
                </a:solidFill>
              </a:rPr>
              <a:t>mansioni</a:t>
            </a:r>
            <a:r>
              <a:rPr dirty="0"/>
              <a:t> in cui </a:t>
            </a:r>
            <a:r>
              <a:rPr dirty="0" err="1"/>
              <a:t>questa</a:t>
            </a:r>
            <a:r>
              <a:rPr dirty="0"/>
              <a:t> </a:t>
            </a:r>
            <a:r>
              <a:rPr dirty="0" err="1"/>
              <a:t>deve</a:t>
            </a:r>
            <a:r>
              <a:rPr dirty="0"/>
              <a:t> </a:t>
            </a:r>
            <a:r>
              <a:rPr dirty="0" err="1"/>
              <a:t>articolarsi</a:t>
            </a:r>
            <a:r>
              <a:rPr dirty="0"/>
              <a:t> </a:t>
            </a:r>
            <a:r>
              <a:rPr dirty="0" err="1"/>
              <a:t>nel</a:t>
            </a:r>
            <a:r>
              <a:rPr dirty="0"/>
              <a:t> </a:t>
            </a:r>
            <a:r>
              <a:rPr dirty="0" err="1"/>
              <a:t>conteso</a:t>
            </a:r>
            <a:r>
              <a:rPr dirty="0"/>
              <a:t> </a:t>
            </a:r>
            <a:r>
              <a:rPr dirty="0" err="1"/>
              <a:t>dell’inquadramento</a:t>
            </a:r>
            <a:r>
              <a:rPr dirty="0"/>
              <a:t> </a:t>
            </a:r>
            <a:r>
              <a:rPr dirty="0" err="1"/>
              <a:t>professionale</a:t>
            </a:r>
            <a:r>
              <a:rPr dirty="0"/>
              <a:t> e </a:t>
            </a:r>
            <a:r>
              <a:rPr dirty="0" err="1"/>
              <a:t>tenendo</a:t>
            </a:r>
            <a:r>
              <a:rPr dirty="0"/>
              <a:t> </a:t>
            </a:r>
            <a:r>
              <a:rPr dirty="0" err="1"/>
              <a:t>conto</a:t>
            </a:r>
            <a:r>
              <a:rPr dirty="0"/>
              <a:t> </a:t>
            </a:r>
            <a:r>
              <a:rPr dirty="0" err="1"/>
              <a:t>anche</a:t>
            </a:r>
            <a:r>
              <a:rPr dirty="0"/>
              <a:t> </a:t>
            </a:r>
            <a:r>
              <a:rPr dirty="0" err="1"/>
              <a:t>delle</a:t>
            </a:r>
            <a:r>
              <a:rPr dirty="0"/>
              <a:t> </a:t>
            </a:r>
            <a:r>
              <a:rPr dirty="0" err="1"/>
              <a:t>attitudini</a:t>
            </a:r>
            <a:r>
              <a:rPr dirty="0"/>
              <a:t> </a:t>
            </a:r>
            <a:r>
              <a:rPr dirty="0" err="1"/>
              <a:t>professionali</a:t>
            </a:r>
            <a:r>
              <a:rPr dirty="0"/>
              <a:t> maturate dal </a:t>
            </a:r>
            <a:r>
              <a:rPr dirty="0" err="1"/>
              <a:t>dipendente</a:t>
            </a:r>
            <a:r>
              <a:rPr lang="it-IT" dirty="0"/>
              <a:t>.</a:t>
            </a:r>
            <a:r>
              <a:rPr dirty="0"/>
              <a:t> </a:t>
            </a:r>
            <a:r>
              <a:rPr sz="1900" dirty="0"/>
              <a:t>(</a:t>
            </a:r>
            <a:r>
              <a:rPr sz="1900" dirty="0" err="1"/>
              <a:t>circolare</a:t>
            </a:r>
            <a:r>
              <a:rPr sz="1900" dirty="0"/>
              <a:t> MEF</a:t>
            </a:r>
            <a:r>
              <a:rPr lang="it-IT" sz="1900" dirty="0"/>
              <a:t> </a:t>
            </a:r>
            <a:r>
              <a:rPr sz="1900" dirty="0"/>
              <a:t>n.</a:t>
            </a:r>
            <a:r>
              <a:rPr lang="it-IT" sz="1900" dirty="0"/>
              <a:t> </a:t>
            </a:r>
            <a:r>
              <a:rPr sz="1900" dirty="0"/>
              <a:t>981</a:t>
            </a:r>
            <a:r>
              <a:rPr lang="it-IT" sz="1900" dirty="0"/>
              <a:t> del19/06/2018</a:t>
            </a:r>
            <a:r>
              <a:rPr sz="1900" dirty="0"/>
              <a:t>)</a:t>
            </a:r>
          </a:p>
        </p:txBody>
      </p:sp>
      <p:pic>
        <p:nvPicPr>
          <p:cNvPr id="204"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05"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 name="Segnaposto numero diapositiva 1">
            <a:extLst>
              <a:ext uri="{FF2B5EF4-FFF2-40B4-BE49-F238E27FC236}">
                <a16:creationId xmlns:a16="http://schemas.microsoft.com/office/drawing/2014/main" id="{31D0D960-C25D-467B-BCDE-D372AF82AF8A}"/>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91</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94848824"/>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olo 1"/>
          <p:cNvSpPr>
            <a:spLocks noGrp="1"/>
          </p:cNvSpPr>
          <p:nvPr>
            <p:ph type="title"/>
          </p:nvPr>
        </p:nvSpPr>
        <p:spPr/>
        <p:txBody>
          <a:bodyPr/>
          <a:lstStyle/>
          <a:p>
            <a:r>
              <a:rPr lang="it-IT"/>
              <a:t>IL CASO</a:t>
            </a:r>
          </a:p>
        </p:txBody>
      </p:sp>
      <p:sp>
        <p:nvSpPr>
          <p:cNvPr id="69635" name="Segnaposto contenuto 2"/>
          <p:cNvSpPr>
            <a:spLocks noGrp="1"/>
          </p:cNvSpPr>
          <p:nvPr>
            <p:ph idx="1"/>
          </p:nvPr>
        </p:nvSpPr>
        <p:spPr/>
        <p:txBody>
          <a:bodyPr>
            <a:normAutofit lnSpcReduction="10000"/>
          </a:bodyPr>
          <a:lstStyle/>
          <a:p>
            <a:r>
              <a:rPr lang="it-IT" sz="2400"/>
              <a:t>VERBALE MODELLO BL/G -DATATO 25/06/2012</a:t>
            </a:r>
          </a:p>
          <a:p>
            <a:r>
              <a:rPr lang="en-US" sz="2400" b="1"/>
              <a:t>BENEFICI ART.2 COMMA 12 L. 335/95</a:t>
            </a:r>
          </a:p>
          <a:p>
            <a:r>
              <a:rPr lang="it-IT" sz="2400" b="1"/>
              <a:t>GIUDIZIO DIAGNOSTICO</a:t>
            </a:r>
            <a:r>
              <a:rPr lang="it-IT" sz="2400"/>
              <a:t>: Colangite sclerosante in evoluzione cirrogena, HCV positiva, coagulopatia secondaria a patologia autoimmune in trattamento cronico con cortisonici per via sistemica, rettocolite ulcerosa attualmente in remissione.</a:t>
            </a:r>
          </a:p>
          <a:p>
            <a:r>
              <a:rPr lang="it-IT" sz="2400" b="1"/>
              <a:t>GIUDIZIO MEDICO - LEGALE</a:t>
            </a:r>
          </a:p>
          <a:p>
            <a:r>
              <a:rPr lang="it-IT" sz="2400"/>
              <a:t>Non inabile permanentemente in modo assoluto a qualsiasi attività lavorativa.</a:t>
            </a:r>
          </a:p>
          <a:p>
            <a:r>
              <a:rPr lang="it-IT" sz="2400"/>
              <a:t>Non idonea in modo assoluto e permanente al servizio come dipendente della pubblica amministrazione ex art. 55-octies D.LGS 30/03/2001 n. 165</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17F1051-94A2-44C1-AD4D-C9538F46F861}"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92</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327484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contenuto 2"/>
          <p:cNvSpPr>
            <a:spLocks noGrp="1"/>
          </p:cNvSpPr>
          <p:nvPr>
            <p:ph idx="1"/>
          </p:nvPr>
        </p:nvSpPr>
        <p:spPr/>
        <p:txBody>
          <a:bodyPr/>
          <a:lstStyle/>
          <a:p>
            <a:r>
              <a:rPr lang="it-IT" i="1"/>
              <a:t>Sulla scorta di tale giudizio è stata disposta, ai sensi dell’art. 23 del CCNL 94/97 comparto sanità, la risoluzione del rapporto di lavoro</a:t>
            </a:r>
          </a:p>
          <a:p>
            <a:r>
              <a:rPr lang="it-IT" i="1"/>
              <a:t>La ex dipendente impugnava il provvedimento e ricorreva al giudice del lavoro.</a:t>
            </a:r>
          </a:p>
          <a:p>
            <a:r>
              <a:rPr lang="it-IT" i="1"/>
              <a:t>Con ordinanza del Tribunale di Napoli, Sezione Lavoro, veniva accolto il ricorso e veniva ordinato alla ASL di reintegrare la lavoratrice</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39E5FA8-AC03-4C3E-9EE3-F588F20D515F}"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93</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878281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p:cNvSpPr>
            <a:spLocks noGrp="1"/>
          </p:cNvSpPr>
          <p:nvPr>
            <p:ph type="title"/>
          </p:nvPr>
        </p:nvSpPr>
        <p:spPr/>
        <p:txBody>
          <a:bodyPr/>
          <a:lstStyle/>
          <a:p>
            <a:r>
              <a:rPr lang="it-IT"/>
              <a:t> </a:t>
            </a:r>
          </a:p>
        </p:txBody>
      </p:sp>
      <p:sp>
        <p:nvSpPr>
          <p:cNvPr id="71683" name="Segnaposto contenuto 2"/>
          <p:cNvSpPr>
            <a:spLocks noGrp="1"/>
          </p:cNvSpPr>
          <p:nvPr>
            <p:ph idx="1"/>
          </p:nvPr>
        </p:nvSpPr>
        <p:spPr>
          <a:xfrm>
            <a:off x="468313" y="981075"/>
            <a:ext cx="8229600" cy="4525963"/>
          </a:xfrm>
        </p:spPr>
        <p:txBody>
          <a:bodyPr/>
          <a:lstStyle/>
          <a:p>
            <a:r>
              <a:rPr lang="it-IT" sz="2800"/>
              <a:t>Per il giudice del lavoro la risoluzione automatica del rapporto sarebbe potuta essere giustificata solo all’esito dell’accertamento sanitario attestante lo stato di assoluta e permanente inabilità a svolgere qualsiasi attività lavorativa (art. 2 comma 12 L. 335/95), a cui il Giudice sembra accomunare l’inidoneità permanente a svolgere qualsiasi attività lavorativa di cui all’art. 2, comma 1, lett. A del DPR 171/2011</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D0C460F-E487-4A0F-9F67-C79048183348}"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94</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361540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olo 1"/>
          <p:cNvSpPr>
            <a:spLocks noGrp="1"/>
          </p:cNvSpPr>
          <p:nvPr>
            <p:ph type="title"/>
          </p:nvPr>
        </p:nvSpPr>
        <p:spPr/>
        <p:txBody>
          <a:bodyPr/>
          <a:lstStyle/>
          <a:p>
            <a:r>
              <a:rPr lang="it-IT" b="1"/>
              <a:t>Criticità sul concetto di inidoneità</a:t>
            </a:r>
          </a:p>
        </p:txBody>
      </p:sp>
      <p:sp>
        <p:nvSpPr>
          <p:cNvPr id="72707" name="Segnaposto contenuto 2"/>
          <p:cNvSpPr>
            <a:spLocks noGrp="1"/>
          </p:cNvSpPr>
          <p:nvPr>
            <p:ph idx="1"/>
          </p:nvPr>
        </p:nvSpPr>
        <p:spPr/>
        <p:txBody>
          <a:bodyPr/>
          <a:lstStyle/>
          <a:p>
            <a:pPr>
              <a:buFont typeface="Arial" pitchFamily="34" charset="0"/>
              <a:buNone/>
            </a:pPr>
            <a:r>
              <a:rPr lang="it-IT"/>
              <a:t>Nel </a:t>
            </a:r>
            <a:r>
              <a:rPr lang="it-IT" sz="2800"/>
              <a:t>caso di specie, il Giudice del lavoro ha inteso che il concetto di:</a:t>
            </a:r>
          </a:p>
          <a:p>
            <a:pPr>
              <a:buFont typeface="Arial" pitchFamily="34" charset="0"/>
              <a:buNone/>
            </a:pPr>
            <a:r>
              <a:rPr lang="it-IT" sz="2800" b="1" i="1"/>
              <a:t>“Inidoneità permanente assoluta al servizio come dipendente della pubblica amministrazione”</a:t>
            </a:r>
          </a:p>
          <a:p>
            <a:pPr>
              <a:buFont typeface="Arial" pitchFamily="34" charset="0"/>
              <a:buNone/>
            </a:pPr>
            <a:r>
              <a:rPr lang="it-IT" sz="2800"/>
              <a:t>	sia un concetto da considerarsi come un giudizio di inidoneità relativa in quanto: “</a:t>
            </a:r>
            <a:r>
              <a:rPr lang="it-IT" sz="2800" i="1"/>
              <a:t>soltanto nel caso di </a:t>
            </a:r>
            <a:r>
              <a:rPr lang="it-IT" sz="2800" b="1" i="1"/>
              <a:t>inidoneità psicofisica permanente assoluta l’Amministrazione avrebbe potuto automaticamente risolvere il rapporto di lavoro” </a:t>
            </a:r>
            <a:endParaRPr lang="it-IT" sz="2400" b="1"/>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36B12C0-1A98-41E1-9E6B-016E141BCAE6}"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95</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509202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olo 1"/>
          <p:cNvSpPr>
            <a:spLocks noGrp="1"/>
          </p:cNvSpPr>
          <p:nvPr>
            <p:ph type="title"/>
          </p:nvPr>
        </p:nvSpPr>
        <p:spPr/>
        <p:txBody>
          <a:bodyPr/>
          <a:lstStyle/>
          <a:p>
            <a:r>
              <a:rPr lang="it-IT"/>
              <a:t>Parere Dott.ssa FRANCHI</a:t>
            </a:r>
          </a:p>
        </p:txBody>
      </p:sp>
      <p:sp>
        <p:nvSpPr>
          <p:cNvPr id="73731" name="Segnaposto contenuto 2"/>
          <p:cNvSpPr>
            <a:spLocks noGrp="1"/>
          </p:cNvSpPr>
          <p:nvPr>
            <p:ph idx="1"/>
          </p:nvPr>
        </p:nvSpPr>
        <p:spPr/>
        <p:txBody>
          <a:bodyPr>
            <a:normAutofit lnSpcReduction="10000"/>
          </a:bodyPr>
          <a:lstStyle/>
          <a:p>
            <a:r>
              <a:rPr lang="it-IT" sz="2800" dirty="0"/>
              <a:t>Purtroppo l’introduzione del concetto di inidoneità assoluta, che costituisce titolo, ai sensi  dell’art. 8 del DPR 171/2011, per la risoluzione obbligatoria del rapporto di lavoro, presenta profili di allineamento con lo stato di inabilità come previsto dall’art. 2, comma 12, della L. 335/95, il quale ultimo, oltre ad essere alla base della risoluzione del rapporto di lavoro, costituisce anche il requisito per l’accesso al trattamento pensionistico di inabilità con le favorevoli regole di calcolo previste dalla stessa legge 335/95</a:t>
            </a:r>
            <a:r>
              <a:rPr lang="it-IT" dirty="0"/>
              <a:t> </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9B28D7D-B232-4BC8-86D0-C9EE2EB11CA9}"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96</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4493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p:cNvSpPr>
            <a:spLocks noGrp="1"/>
          </p:cNvSpPr>
          <p:nvPr>
            <p:ph type="title"/>
          </p:nvPr>
        </p:nvSpPr>
        <p:spPr/>
        <p:txBody>
          <a:bodyPr/>
          <a:lstStyle/>
          <a:p>
            <a:r>
              <a:rPr lang="it-IT"/>
              <a:t>Parere Dott.ssa FRANCHI</a:t>
            </a:r>
          </a:p>
        </p:txBody>
      </p:sp>
      <p:sp>
        <p:nvSpPr>
          <p:cNvPr id="74755" name="Segnaposto contenuto 2"/>
          <p:cNvSpPr>
            <a:spLocks noGrp="1"/>
          </p:cNvSpPr>
          <p:nvPr>
            <p:ph idx="1"/>
          </p:nvPr>
        </p:nvSpPr>
        <p:spPr/>
        <p:txBody>
          <a:bodyPr/>
          <a:lstStyle/>
          <a:p>
            <a:r>
              <a:rPr lang="it-IT"/>
              <a:t>Dubbi ed equivoci sugli effetti che si attribuiscono al concetto di “inidoneità assoluta e permanente “ previsto dall’art. 2, lett. A, del DPR 171/2011 perché si connotano aspetti medico-legali che dilatano impropriamente  il giudizio, oltre i limiti di quelli che sono i servizi/attività/mansioni svolti presso la Pubblica Amministrazione</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BD84806-BBA2-4AC0-82E0-8A0A97035916}"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97</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347380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08" name="Titolo 1"/>
          <p:cNvSpPr txBox="1">
            <a:spLocks noGrp="1"/>
          </p:cNvSpPr>
          <p:nvPr>
            <p:ph type="ctrTitle"/>
          </p:nvPr>
        </p:nvSpPr>
        <p:spPr>
          <a:xfrm>
            <a:off x="2643519" y="116632"/>
            <a:ext cx="4198223" cy="1800201"/>
          </a:xfrm>
          <a:prstGeom prst="rect">
            <a:avLst/>
          </a:prstGeom>
        </p:spPr>
        <p:txBody>
          <a:bodyPr/>
          <a:lstStyle/>
          <a:p>
            <a:pPr>
              <a:defRPr sz="1800" i="1">
                <a:solidFill>
                  <a:srgbClr val="1F497D"/>
                </a:solidFill>
              </a:defRPr>
            </a:pPr>
            <a:r>
              <a:rPr dirty="0"/>
              <a:t>La </a:t>
            </a:r>
            <a:r>
              <a:rPr dirty="0" err="1"/>
              <a:t>Medicina</a:t>
            </a:r>
            <a:r>
              <a:rPr dirty="0"/>
              <a:t> </a:t>
            </a:r>
            <a:r>
              <a:rPr dirty="0" err="1"/>
              <a:t>Legale</a:t>
            </a:r>
            <a:r>
              <a:rPr dirty="0"/>
              <a:t> </a:t>
            </a:r>
            <a:r>
              <a:rPr dirty="0" err="1"/>
              <a:t>della</a:t>
            </a:r>
            <a:r>
              <a:rPr dirty="0"/>
              <a:t> </a:t>
            </a:r>
            <a:r>
              <a:rPr dirty="0" err="1"/>
              <a:t>Pubblica</a:t>
            </a:r>
            <a:r>
              <a:rPr dirty="0"/>
              <a:t/>
            </a:r>
            <a:br>
              <a:rPr dirty="0"/>
            </a:br>
            <a:r>
              <a:rPr dirty="0" err="1"/>
              <a:t>Amministrazione</a:t>
            </a:r>
            <a:r>
              <a:rPr dirty="0"/>
              <a:t> </a:t>
            </a:r>
            <a:r>
              <a:rPr dirty="0" err="1"/>
              <a:t>tra</a:t>
            </a:r>
            <a:r>
              <a:rPr dirty="0"/>
              <a:t> </a:t>
            </a:r>
            <a:r>
              <a:rPr dirty="0" err="1"/>
              <a:t>diritto</a:t>
            </a:r>
            <a:r>
              <a:rPr dirty="0"/>
              <a:t> e </a:t>
            </a:r>
            <a:r>
              <a:rPr dirty="0" err="1"/>
              <a:t>nuove</a:t>
            </a:r>
            <a:r>
              <a:rPr dirty="0"/>
              <a:t/>
            </a:r>
            <a:br>
              <a:rPr dirty="0"/>
            </a:br>
            <a:r>
              <a:rPr dirty="0" err="1"/>
              <a:t>esigenze</a:t>
            </a:r>
            <a:r>
              <a:rPr dirty="0"/>
              <a:t> </a:t>
            </a:r>
            <a:r>
              <a:rPr dirty="0" err="1"/>
              <a:t>delle</a:t>
            </a:r>
            <a:r>
              <a:rPr dirty="0"/>
              <a:t> </a:t>
            </a:r>
            <a:r>
              <a:rPr dirty="0" err="1"/>
              <a:t>tutele</a:t>
            </a:r>
            <a:r>
              <a:rPr dirty="0"/>
              <a:t> </a:t>
            </a:r>
            <a:r>
              <a:rPr dirty="0" err="1"/>
              <a:t>sociali</a:t>
            </a:r>
            <a:endParaRPr dirty="0"/>
          </a:p>
        </p:txBody>
      </p:sp>
      <p:sp>
        <p:nvSpPr>
          <p:cNvPr id="209" name="Sottotitolo 2"/>
          <p:cNvSpPr txBox="1">
            <a:spLocks noGrp="1"/>
          </p:cNvSpPr>
          <p:nvPr>
            <p:ph type="subTitle" idx="1"/>
          </p:nvPr>
        </p:nvSpPr>
        <p:spPr>
          <a:xfrm>
            <a:off x="467543" y="1916832"/>
            <a:ext cx="8318416" cy="4752529"/>
          </a:xfrm>
          <a:prstGeom prst="rect">
            <a:avLst/>
          </a:prstGeom>
          <a:ln>
            <a:solidFill>
              <a:schemeClr val="bg2"/>
            </a:solidFill>
          </a:ln>
        </p:spPr>
        <p:txBody>
          <a:bodyPr/>
          <a:lstStyle/>
          <a:p>
            <a:pPr defTabSz="704087">
              <a:spcBef>
                <a:spcPts val="1000"/>
              </a:spcBef>
              <a:defRPr sz="2541">
                <a:solidFill>
                  <a:srgbClr val="1F497D"/>
                </a:solidFill>
              </a:defRPr>
            </a:pPr>
            <a:r>
              <a:rPr dirty="0">
                <a:solidFill>
                  <a:srgbClr val="FF0000"/>
                </a:solidFill>
              </a:rPr>
              <a:t>Nel </a:t>
            </a:r>
            <a:r>
              <a:rPr dirty="0" err="1">
                <a:solidFill>
                  <a:srgbClr val="FF0000"/>
                </a:solidFill>
              </a:rPr>
              <a:t>giudizio</a:t>
            </a:r>
            <a:r>
              <a:rPr dirty="0">
                <a:solidFill>
                  <a:srgbClr val="FF0000"/>
                </a:solidFill>
              </a:rPr>
              <a:t> medico-</a:t>
            </a:r>
            <a:r>
              <a:rPr dirty="0" err="1">
                <a:solidFill>
                  <a:srgbClr val="FF0000"/>
                </a:solidFill>
              </a:rPr>
              <a:t>legale</a:t>
            </a:r>
            <a:r>
              <a:rPr dirty="0">
                <a:solidFill>
                  <a:srgbClr val="FF0000"/>
                </a:solidFill>
              </a:rPr>
              <a:t> la CMV </a:t>
            </a:r>
            <a:r>
              <a:rPr dirty="0" err="1">
                <a:solidFill>
                  <a:srgbClr val="FF0000"/>
                </a:solidFill>
              </a:rPr>
              <a:t>deve</a:t>
            </a:r>
            <a:r>
              <a:rPr dirty="0">
                <a:solidFill>
                  <a:srgbClr val="FF0000"/>
                </a:solidFill>
              </a:rPr>
              <a:t> </a:t>
            </a:r>
            <a:r>
              <a:rPr dirty="0" err="1">
                <a:solidFill>
                  <a:srgbClr val="FF0000"/>
                </a:solidFill>
              </a:rPr>
              <a:t>prendere</a:t>
            </a:r>
            <a:r>
              <a:rPr dirty="0">
                <a:solidFill>
                  <a:srgbClr val="FF0000"/>
                </a:solidFill>
              </a:rPr>
              <a:t> in </a:t>
            </a:r>
            <a:r>
              <a:rPr dirty="0" err="1">
                <a:solidFill>
                  <a:srgbClr val="FF0000"/>
                </a:solidFill>
              </a:rPr>
              <a:t>considerazione</a:t>
            </a:r>
            <a:r>
              <a:rPr dirty="0">
                <a:solidFill>
                  <a:srgbClr val="FF0000"/>
                </a:solidFill>
              </a:rPr>
              <a:t>:</a:t>
            </a:r>
          </a:p>
          <a:p>
            <a:pPr algn="just" defTabSz="704087">
              <a:spcBef>
                <a:spcPts val="1000"/>
              </a:spcBef>
              <a:defRPr sz="2156">
                <a:solidFill>
                  <a:srgbClr val="000000"/>
                </a:solidFill>
              </a:defRPr>
            </a:pPr>
            <a:r>
              <a:rPr dirty="0">
                <a:solidFill>
                  <a:srgbClr val="FF0000"/>
                </a:solidFill>
              </a:rPr>
              <a:t>- step 1: </a:t>
            </a:r>
            <a:r>
              <a:rPr dirty="0"/>
              <a:t>la </a:t>
            </a:r>
            <a:r>
              <a:rPr dirty="0" err="1"/>
              <a:t>possibilità</a:t>
            </a:r>
            <a:r>
              <a:rPr dirty="0"/>
              <a:t> di </a:t>
            </a:r>
            <a:r>
              <a:rPr dirty="0" err="1"/>
              <a:t>mantenimento</a:t>
            </a:r>
            <a:r>
              <a:rPr dirty="0"/>
              <a:t> del </a:t>
            </a:r>
            <a:r>
              <a:rPr dirty="0" err="1"/>
              <a:t>profilo</a:t>
            </a:r>
            <a:r>
              <a:rPr dirty="0"/>
              <a:t> </a:t>
            </a:r>
            <a:r>
              <a:rPr dirty="0" err="1"/>
              <a:t>professionale</a:t>
            </a:r>
            <a:r>
              <a:rPr dirty="0"/>
              <a:t> con </a:t>
            </a:r>
            <a:r>
              <a:rPr dirty="0" err="1"/>
              <a:t>esclusione</a:t>
            </a:r>
            <a:r>
              <a:rPr dirty="0"/>
              <a:t> di solo </a:t>
            </a:r>
            <a:r>
              <a:rPr dirty="0" err="1"/>
              <a:t>alcune</a:t>
            </a:r>
            <a:r>
              <a:rPr dirty="0"/>
              <a:t> </a:t>
            </a:r>
            <a:r>
              <a:rPr dirty="0" err="1"/>
              <a:t>mansioni</a:t>
            </a:r>
            <a:r>
              <a:rPr dirty="0"/>
              <a:t> (</a:t>
            </a:r>
            <a:r>
              <a:rPr dirty="0" err="1"/>
              <a:t>inidoneità</a:t>
            </a:r>
            <a:r>
              <a:rPr dirty="0"/>
              <a:t> </a:t>
            </a:r>
            <a:r>
              <a:rPr dirty="0" err="1"/>
              <a:t>relativa</a:t>
            </a:r>
            <a:r>
              <a:rPr dirty="0"/>
              <a:t>);</a:t>
            </a:r>
          </a:p>
          <a:p>
            <a:pPr algn="just" defTabSz="704087">
              <a:spcBef>
                <a:spcPts val="1000"/>
              </a:spcBef>
              <a:defRPr sz="2156">
                <a:solidFill>
                  <a:srgbClr val="000000"/>
                </a:solidFill>
              </a:defRPr>
            </a:pPr>
            <a:r>
              <a:rPr dirty="0">
                <a:solidFill>
                  <a:srgbClr val="FF0000"/>
                </a:solidFill>
              </a:rPr>
              <a:t>- step 2: </a:t>
            </a:r>
            <a:r>
              <a:rPr dirty="0"/>
              <a:t>la </a:t>
            </a:r>
            <a:r>
              <a:rPr dirty="0" err="1"/>
              <a:t>concreta</a:t>
            </a:r>
            <a:r>
              <a:rPr dirty="0"/>
              <a:t> </a:t>
            </a:r>
            <a:r>
              <a:rPr dirty="0" err="1"/>
              <a:t>possibilità</a:t>
            </a:r>
            <a:r>
              <a:rPr dirty="0"/>
              <a:t> di utile </a:t>
            </a:r>
            <a:r>
              <a:rPr dirty="0" err="1"/>
              <a:t>impiego</a:t>
            </a:r>
            <a:r>
              <a:rPr dirty="0"/>
              <a:t> in </a:t>
            </a:r>
            <a:r>
              <a:rPr dirty="0" err="1"/>
              <a:t>profili</a:t>
            </a:r>
            <a:r>
              <a:rPr dirty="0"/>
              <a:t> </a:t>
            </a:r>
            <a:r>
              <a:rPr dirty="0" err="1"/>
              <a:t>professionali</a:t>
            </a:r>
            <a:r>
              <a:rPr dirty="0"/>
              <a:t> </a:t>
            </a:r>
            <a:r>
              <a:rPr dirty="0" err="1"/>
              <a:t>equivalenti</a:t>
            </a:r>
            <a:r>
              <a:rPr dirty="0"/>
              <a:t> o, </a:t>
            </a:r>
            <a:r>
              <a:rPr dirty="0" err="1"/>
              <a:t>eventualmente</a:t>
            </a:r>
            <a:r>
              <a:rPr dirty="0"/>
              <a:t>, </a:t>
            </a:r>
            <a:r>
              <a:rPr dirty="0" err="1"/>
              <a:t>anche</a:t>
            </a:r>
            <a:r>
              <a:rPr dirty="0"/>
              <a:t> in </a:t>
            </a:r>
            <a:r>
              <a:rPr dirty="0" err="1"/>
              <a:t>altri</a:t>
            </a:r>
            <a:r>
              <a:rPr dirty="0"/>
              <a:t> </a:t>
            </a:r>
            <a:r>
              <a:rPr dirty="0" err="1"/>
              <a:t>profili</a:t>
            </a:r>
            <a:r>
              <a:rPr dirty="0"/>
              <a:t> con </a:t>
            </a:r>
            <a:r>
              <a:rPr dirty="0" err="1"/>
              <a:t>manismi</a:t>
            </a:r>
            <a:r>
              <a:rPr dirty="0"/>
              <a:t> </a:t>
            </a:r>
            <a:r>
              <a:rPr dirty="0" err="1"/>
              <a:t>inferiori</a:t>
            </a:r>
            <a:r>
              <a:rPr dirty="0"/>
              <a:t>;</a:t>
            </a:r>
          </a:p>
          <a:p>
            <a:pPr algn="just" defTabSz="704087">
              <a:spcBef>
                <a:spcPts val="1000"/>
              </a:spcBef>
              <a:defRPr sz="2156">
                <a:solidFill>
                  <a:srgbClr val="000000"/>
                </a:solidFill>
              </a:defRPr>
            </a:pPr>
            <a:r>
              <a:rPr dirty="0">
                <a:solidFill>
                  <a:srgbClr val="FF0000"/>
                </a:solidFill>
              </a:rPr>
              <a:t>- step 3: </a:t>
            </a:r>
            <a:r>
              <a:rPr dirty="0" err="1"/>
              <a:t>nel</a:t>
            </a:r>
            <a:r>
              <a:rPr dirty="0"/>
              <a:t> </a:t>
            </a:r>
            <a:r>
              <a:rPr dirty="0" err="1"/>
              <a:t>caso</a:t>
            </a:r>
            <a:r>
              <a:rPr dirty="0"/>
              <a:t> di </a:t>
            </a:r>
            <a:r>
              <a:rPr dirty="0" err="1"/>
              <a:t>menomazioni</a:t>
            </a:r>
            <a:r>
              <a:rPr dirty="0"/>
              <a:t> </a:t>
            </a:r>
            <a:r>
              <a:rPr dirty="0" err="1"/>
              <a:t>altamente</a:t>
            </a:r>
            <a:r>
              <a:rPr dirty="0"/>
              <a:t> </a:t>
            </a:r>
            <a:r>
              <a:rPr dirty="0" err="1"/>
              <a:t>invalidanti</a:t>
            </a:r>
            <a:r>
              <a:rPr dirty="0"/>
              <a:t> e </a:t>
            </a:r>
            <a:r>
              <a:rPr dirty="0" err="1"/>
              <a:t>tali</a:t>
            </a:r>
            <a:r>
              <a:rPr dirty="0"/>
              <a:t> da </a:t>
            </a:r>
            <a:r>
              <a:rPr dirty="0" err="1"/>
              <a:t>controindicare</a:t>
            </a:r>
            <a:r>
              <a:rPr dirty="0"/>
              <a:t> </a:t>
            </a:r>
            <a:r>
              <a:rPr dirty="0" err="1"/>
              <a:t>anche</a:t>
            </a:r>
            <a:r>
              <a:rPr dirty="0"/>
              <a:t> un </a:t>
            </a:r>
            <a:r>
              <a:rPr dirty="0" err="1"/>
              <a:t>ipotetico</a:t>
            </a:r>
            <a:r>
              <a:rPr dirty="0"/>
              <a:t> </a:t>
            </a:r>
            <a:r>
              <a:rPr dirty="0" err="1"/>
              <a:t>utilizzo</a:t>
            </a:r>
            <a:r>
              <a:rPr dirty="0"/>
              <a:t> in </a:t>
            </a:r>
            <a:r>
              <a:rPr dirty="0" err="1"/>
              <a:t>altri</a:t>
            </a:r>
            <a:r>
              <a:rPr dirty="0"/>
              <a:t> </a:t>
            </a:r>
            <a:r>
              <a:rPr dirty="0" err="1"/>
              <a:t>profili</a:t>
            </a:r>
            <a:r>
              <a:rPr dirty="0"/>
              <a:t> </a:t>
            </a:r>
            <a:r>
              <a:rPr dirty="0" err="1"/>
              <a:t>professionali</a:t>
            </a:r>
            <a:r>
              <a:rPr dirty="0"/>
              <a:t> </a:t>
            </a:r>
            <a:r>
              <a:rPr dirty="0" err="1"/>
              <a:t>che</a:t>
            </a:r>
            <a:r>
              <a:rPr dirty="0"/>
              <a:t> </a:t>
            </a:r>
            <a:r>
              <a:rPr dirty="0" err="1"/>
              <a:t>concretizzano</a:t>
            </a:r>
            <a:r>
              <a:rPr dirty="0"/>
              <a:t> di </a:t>
            </a:r>
            <a:r>
              <a:rPr dirty="0" err="1"/>
              <a:t>fatto</a:t>
            </a:r>
            <a:r>
              <a:rPr dirty="0"/>
              <a:t> una </a:t>
            </a:r>
            <a:r>
              <a:rPr dirty="0" err="1"/>
              <a:t>inidoneaità</a:t>
            </a:r>
            <a:r>
              <a:rPr dirty="0"/>
              <a:t> assoluta al </a:t>
            </a:r>
            <a:r>
              <a:rPr dirty="0" err="1"/>
              <a:t>servizio</a:t>
            </a:r>
            <a:r>
              <a:rPr dirty="0"/>
              <a:t> quale </a:t>
            </a:r>
            <a:r>
              <a:rPr dirty="0" err="1"/>
              <a:t>dipendente</a:t>
            </a:r>
            <a:r>
              <a:rPr dirty="0"/>
              <a:t> </a:t>
            </a:r>
            <a:r>
              <a:rPr dirty="0" err="1"/>
              <a:t>della</a:t>
            </a:r>
            <a:r>
              <a:rPr dirty="0"/>
              <a:t> </a:t>
            </a:r>
            <a:r>
              <a:rPr dirty="0" err="1"/>
              <a:t>Pubblica</a:t>
            </a:r>
            <a:r>
              <a:rPr dirty="0"/>
              <a:t> </a:t>
            </a:r>
            <a:r>
              <a:rPr dirty="0" err="1"/>
              <a:t>Amministrazione</a:t>
            </a:r>
            <a:r>
              <a:rPr lang="it-IT" dirty="0"/>
              <a:t>.</a:t>
            </a:r>
            <a:endParaRPr dirty="0"/>
          </a:p>
        </p:txBody>
      </p:sp>
      <p:pic>
        <p:nvPicPr>
          <p:cNvPr id="210"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11"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 name="Segnaposto numero diapositiva 1">
            <a:extLst>
              <a:ext uri="{FF2B5EF4-FFF2-40B4-BE49-F238E27FC236}">
                <a16:creationId xmlns:a16="http://schemas.microsoft.com/office/drawing/2014/main" id="{3C954F1F-0CB8-4CCF-994B-77EF6B1564F9}"/>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98</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43983265"/>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ttangolo 3"/>
          <p:cNvSpPr/>
          <p:nvPr/>
        </p:nvSpPr>
        <p:spPr>
          <a:xfrm>
            <a:off x="0" y="0"/>
            <a:ext cx="9144000" cy="6858000"/>
          </a:xfrm>
          <a:prstGeom prst="rect">
            <a:avLst/>
          </a:prstGeom>
          <a:solidFill>
            <a:srgbClr val="C3D69B"/>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214" name="Picture 2" descr="Picture 2"/>
          <p:cNvPicPr>
            <a:picLocks noChangeAspect="1"/>
          </p:cNvPicPr>
          <p:nvPr/>
        </p:nvPicPr>
        <p:blipFill>
          <a:blip r:embed="rId2"/>
          <a:stretch>
            <a:fillRect/>
          </a:stretch>
        </p:blipFill>
        <p:spPr>
          <a:xfrm>
            <a:off x="6841742" y="332656"/>
            <a:ext cx="1944217" cy="1224135"/>
          </a:xfrm>
          <a:prstGeom prst="rect">
            <a:avLst/>
          </a:prstGeom>
          <a:ln w="12700">
            <a:miter lim="400000"/>
          </a:ln>
        </p:spPr>
      </p:pic>
      <p:pic>
        <p:nvPicPr>
          <p:cNvPr id="215" name="Picture 3" descr="Picture 3"/>
          <p:cNvPicPr>
            <a:picLocks noChangeAspect="1"/>
          </p:cNvPicPr>
          <p:nvPr/>
        </p:nvPicPr>
        <p:blipFill>
          <a:blip r:embed="rId3"/>
          <a:stretch>
            <a:fillRect/>
          </a:stretch>
        </p:blipFill>
        <p:spPr>
          <a:xfrm>
            <a:off x="395536" y="332656"/>
            <a:ext cx="2247983" cy="1296145"/>
          </a:xfrm>
          <a:prstGeom prst="rect">
            <a:avLst/>
          </a:prstGeom>
          <a:ln w="12700">
            <a:miter lim="400000"/>
          </a:ln>
        </p:spPr>
      </p:pic>
      <p:sp>
        <p:nvSpPr>
          <p:cNvPr id="216" name="Titolo 1"/>
          <p:cNvSpPr txBox="1"/>
          <p:nvPr/>
        </p:nvSpPr>
        <p:spPr>
          <a:xfrm>
            <a:off x="2643519" y="570962"/>
            <a:ext cx="4198223" cy="8915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i="1">
                <a:solidFill>
                  <a:srgbClr val="1F497D"/>
                </a:solidFill>
              </a:defRPr>
            </a:pPr>
            <a:r>
              <a:rPr kumimoji="0" sz="1800" b="0" i="1" u="none" strike="noStrike" kern="0" cap="none" spc="0" normalizeH="0" baseline="0" noProof="0">
                <a:ln>
                  <a:noFill/>
                </a:ln>
                <a:solidFill>
                  <a:srgbClr val="1F497D"/>
                </a:solidFill>
                <a:effectLst/>
                <a:uLnTx/>
                <a:uFillTx/>
                <a:latin typeface="Calibri"/>
                <a:cs typeface="Calibri"/>
                <a:sym typeface="Calibri"/>
              </a:rPr>
              <a:t>La Medicina Legale della Pubblica</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Amministrazione tra diritto e nuove</a:t>
            </a:r>
            <a:br>
              <a:rPr kumimoji="0" sz="1800" b="0" i="1" u="none" strike="noStrike" kern="0" cap="none" spc="0" normalizeH="0" baseline="0" noProof="0">
                <a:ln>
                  <a:noFill/>
                </a:ln>
                <a:solidFill>
                  <a:srgbClr val="1F497D"/>
                </a:solidFill>
                <a:effectLst/>
                <a:uLnTx/>
                <a:uFillTx/>
                <a:latin typeface="Calibri"/>
                <a:cs typeface="Calibri"/>
                <a:sym typeface="Calibri"/>
              </a:rPr>
            </a:br>
            <a:r>
              <a:rPr kumimoji="0" sz="1800" b="0" i="1" u="none" strike="noStrike" kern="0" cap="none" spc="0" normalizeH="0" baseline="0" noProof="0">
                <a:ln>
                  <a:noFill/>
                </a:ln>
                <a:solidFill>
                  <a:srgbClr val="1F497D"/>
                </a:solidFill>
                <a:effectLst/>
                <a:uLnTx/>
                <a:uFillTx/>
                <a:latin typeface="Calibri"/>
                <a:cs typeface="Calibri"/>
                <a:sym typeface="Calibri"/>
              </a:rPr>
              <a:t>esigenze delle tutele sociali</a:t>
            </a:r>
          </a:p>
        </p:txBody>
      </p:sp>
      <p:sp>
        <p:nvSpPr>
          <p:cNvPr id="217" name="Titolo 2"/>
          <p:cNvSpPr txBox="1"/>
          <p:nvPr/>
        </p:nvSpPr>
        <p:spPr>
          <a:xfrm>
            <a:off x="492087" y="1942727"/>
            <a:ext cx="8686801" cy="8382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marL="0" marR="0" lvl="0" indent="0" algn="ctr" defTabSz="914400" rtl="0" eaLnBrk="1" fontAlgn="auto" latinLnBrk="0" hangingPunct="0">
              <a:lnSpc>
                <a:spcPct val="72000"/>
              </a:lnSpc>
              <a:spcBef>
                <a:spcPts val="0"/>
              </a:spcBef>
              <a:spcAft>
                <a:spcPts val="0"/>
              </a:spcAft>
              <a:buClrTx/>
              <a:buSzTx/>
              <a:buFontTx/>
              <a:buNone/>
              <a:tabLst/>
              <a:defRPr sz="2200" b="1">
                <a:solidFill>
                  <a:srgbClr val="C00000"/>
                </a:solidFill>
                <a:latin typeface="Arial"/>
                <a:ea typeface="Arial"/>
                <a:cs typeface="Arial"/>
                <a:sym typeface="Arial"/>
              </a:defRPr>
            </a:pPr>
            <a:r>
              <a:rPr kumimoji="0" sz="2200" b="1" i="0" u="none" strike="noStrike" kern="0" cap="none" spc="0" normalizeH="0" baseline="0" noProof="0" dirty="0">
                <a:ln>
                  <a:noFill/>
                </a:ln>
                <a:solidFill>
                  <a:srgbClr val="C00000"/>
                </a:solidFill>
                <a:effectLst/>
                <a:uLnTx/>
                <a:uFillTx/>
                <a:latin typeface="Arial"/>
                <a:cs typeface="Arial"/>
                <a:sym typeface="Arial"/>
              </a:rPr>
              <a:t>CONTENUTI  MEDICO-LEGALI  DEL GIUDIZIO DI IDONEITÀ:</a:t>
            </a:r>
            <a:br>
              <a:rPr kumimoji="0" sz="2200" b="1" i="0" u="none" strike="noStrike" kern="0" cap="none" spc="0" normalizeH="0" baseline="0" noProof="0" dirty="0">
                <a:ln>
                  <a:noFill/>
                </a:ln>
                <a:solidFill>
                  <a:srgbClr val="C00000"/>
                </a:solidFill>
                <a:effectLst/>
                <a:uLnTx/>
                <a:uFillTx/>
                <a:latin typeface="Arial"/>
                <a:cs typeface="Arial"/>
                <a:sym typeface="Arial"/>
              </a:rPr>
            </a:br>
            <a:endParaRPr kumimoji="0" sz="2200" b="1" i="0" u="none" strike="noStrike" kern="0" cap="none" spc="0" normalizeH="0" baseline="0" noProof="0" dirty="0">
              <a:ln>
                <a:noFill/>
              </a:ln>
              <a:solidFill>
                <a:srgbClr val="C00000"/>
              </a:solidFill>
              <a:effectLst/>
              <a:uLnTx/>
              <a:uFillTx/>
              <a:latin typeface="Arial"/>
              <a:cs typeface="Arial"/>
              <a:sym typeface="Arial"/>
            </a:endParaRPr>
          </a:p>
        </p:txBody>
      </p:sp>
      <p:sp>
        <p:nvSpPr>
          <p:cNvPr id="218" name="Rectangle 2"/>
          <p:cNvSpPr txBox="1">
            <a:spLocks noGrp="1"/>
          </p:cNvSpPr>
          <p:nvPr>
            <p:ph type="ctrTitle"/>
          </p:nvPr>
        </p:nvSpPr>
        <p:spPr>
          <a:xfrm>
            <a:off x="395535" y="2310581"/>
            <a:ext cx="8390247" cy="4255319"/>
          </a:xfrm>
          <a:prstGeom prst="rect">
            <a:avLst/>
          </a:prstGeom>
        </p:spPr>
        <p:txBody>
          <a:bodyPr>
            <a:normAutofit/>
          </a:bodyPr>
          <a:lstStyle/>
          <a:p>
            <a:pPr defTabSz="649223">
              <a:lnSpc>
                <a:spcPct val="150000"/>
              </a:lnSpc>
              <a:defRPr sz="710" b="1" u="sng">
                <a:solidFill>
                  <a:srgbClr val="800080"/>
                </a:solidFill>
                <a:latin typeface="Arial"/>
                <a:ea typeface="Arial"/>
                <a:cs typeface="Arial"/>
                <a:sym typeface="Arial"/>
              </a:defRPr>
            </a:pPr>
            <a:endParaRPr dirty="0"/>
          </a:p>
          <a:p>
            <a:pPr algn="l" defTabSz="649223">
              <a:lnSpc>
                <a:spcPct val="150000"/>
              </a:lnSpc>
              <a:defRPr sz="1987" b="1">
                <a:solidFill>
                  <a:srgbClr val="FF0000"/>
                </a:solidFill>
                <a:latin typeface="Arial"/>
                <a:ea typeface="Arial"/>
                <a:cs typeface="Arial"/>
                <a:sym typeface="Arial"/>
              </a:defRPr>
            </a:pPr>
            <a:endParaRPr dirty="0"/>
          </a:p>
          <a:p>
            <a:pPr marL="285750" indent="-285750" algn="just" defTabSz="649223">
              <a:lnSpc>
                <a:spcPct val="150000"/>
              </a:lnSpc>
              <a:buClr>
                <a:srgbClr val="FF3300"/>
              </a:buClr>
              <a:buSzPct val="100000"/>
              <a:buFont typeface="Wingdings" panose="05000000000000000000" pitchFamily="2" charset="2"/>
              <a:buChar char="Ø"/>
              <a:defRPr sz="1491" b="1">
                <a:latin typeface="Arial"/>
                <a:ea typeface="Arial"/>
                <a:cs typeface="Arial"/>
                <a:sym typeface="Arial"/>
              </a:defRPr>
            </a:pPr>
            <a:r>
              <a:rPr dirty="0"/>
              <a:t> </a:t>
            </a:r>
            <a:r>
              <a:rPr sz="1800" dirty="0" err="1">
                <a:solidFill>
                  <a:schemeClr val="accent1">
                    <a:lumMod val="75000"/>
                  </a:schemeClr>
                </a:solidFill>
              </a:rPr>
              <a:t>Accertamento</a:t>
            </a:r>
            <a:r>
              <a:rPr sz="1800" dirty="0">
                <a:solidFill>
                  <a:schemeClr val="accent1">
                    <a:lumMod val="75000"/>
                  </a:schemeClr>
                </a:solidFill>
              </a:rPr>
              <a:t> </a:t>
            </a:r>
            <a:r>
              <a:rPr sz="1800" dirty="0" err="1">
                <a:solidFill>
                  <a:schemeClr val="accent1">
                    <a:lumMod val="75000"/>
                  </a:schemeClr>
                </a:solidFill>
              </a:rPr>
              <a:t>dello</a:t>
            </a:r>
            <a:r>
              <a:rPr sz="1800" dirty="0">
                <a:solidFill>
                  <a:schemeClr val="accent1">
                    <a:lumMod val="75000"/>
                  </a:schemeClr>
                </a:solidFill>
              </a:rPr>
              <a:t> </a:t>
            </a:r>
            <a:r>
              <a:rPr sz="1800" dirty="0" err="1">
                <a:solidFill>
                  <a:schemeClr val="accent1">
                    <a:lumMod val="75000"/>
                  </a:schemeClr>
                </a:solidFill>
              </a:rPr>
              <a:t>stato</a:t>
            </a:r>
            <a:r>
              <a:rPr sz="1800" dirty="0">
                <a:solidFill>
                  <a:schemeClr val="accent1">
                    <a:lumMod val="75000"/>
                  </a:schemeClr>
                </a:solidFill>
              </a:rPr>
              <a:t> di salute del </a:t>
            </a:r>
            <a:r>
              <a:rPr sz="1800" dirty="0" err="1">
                <a:solidFill>
                  <a:schemeClr val="accent1">
                    <a:lumMod val="75000"/>
                  </a:schemeClr>
                </a:solidFill>
              </a:rPr>
              <a:t>soggetto</a:t>
            </a:r>
            <a:endParaRPr sz="1800" dirty="0">
              <a:solidFill>
                <a:schemeClr val="accent1">
                  <a:lumMod val="75000"/>
                </a:schemeClr>
              </a:solidFill>
            </a:endParaRPr>
          </a:p>
          <a:p>
            <a:pPr marL="285750" indent="-285750" algn="just" defTabSz="649223">
              <a:lnSpc>
                <a:spcPct val="150000"/>
              </a:lnSpc>
              <a:buClr>
                <a:srgbClr val="FF3300"/>
              </a:buClr>
              <a:buSzPct val="100000"/>
              <a:buFont typeface="Wingdings" panose="05000000000000000000" pitchFamily="2" charset="2"/>
              <a:buChar char="Ø"/>
              <a:defRPr sz="1491" b="1">
                <a:solidFill>
                  <a:srgbClr val="0D0D0D"/>
                </a:solidFill>
                <a:latin typeface="Arial"/>
                <a:ea typeface="Arial"/>
                <a:cs typeface="Arial"/>
                <a:sym typeface="Arial"/>
              </a:defRPr>
            </a:pPr>
            <a:r>
              <a:rPr sz="1800" dirty="0">
                <a:solidFill>
                  <a:schemeClr val="accent1">
                    <a:lumMod val="75000"/>
                  </a:schemeClr>
                </a:solidFill>
              </a:rPr>
              <a:t> </a:t>
            </a:r>
            <a:r>
              <a:rPr sz="1800" dirty="0" err="1">
                <a:solidFill>
                  <a:schemeClr val="accent1">
                    <a:lumMod val="75000"/>
                  </a:schemeClr>
                </a:solidFill>
              </a:rPr>
              <a:t>Verifica</a:t>
            </a:r>
            <a:r>
              <a:rPr sz="1800" dirty="0">
                <a:solidFill>
                  <a:schemeClr val="accent1">
                    <a:lumMod val="75000"/>
                  </a:schemeClr>
                </a:solidFill>
              </a:rPr>
              <a:t> </a:t>
            </a:r>
            <a:r>
              <a:rPr sz="1800" dirty="0" err="1">
                <a:solidFill>
                  <a:schemeClr val="accent1">
                    <a:lumMod val="75000"/>
                  </a:schemeClr>
                </a:solidFill>
              </a:rPr>
              <a:t>della</a:t>
            </a:r>
            <a:r>
              <a:rPr sz="1800" dirty="0">
                <a:solidFill>
                  <a:schemeClr val="accent1">
                    <a:lumMod val="75000"/>
                  </a:schemeClr>
                </a:solidFill>
              </a:rPr>
              <a:t> </a:t>
            </a:r>
            <a:r>
              <a:rPr sz="1800" dirty="0" err="1">
                <a:solidFill>
                  <a:schemeClr val="accent1">
                    <a:lumMod val="75000"/>
                  </a:schemeClr>
                </a:solidFill>
              </a:rPr>
              <a:t>presenza</a:t>
            </a:r>
            <a:r>
              <a:rPr sz="1800" dirty="0">
                <a:solidFill>
                  <a:schemeClr val="accent1">
                    <a:lumMod val="75000"/>
                  </a:schemeClr>
                </a:solidFill>
              </a:rPr>
              <a:t> di </a:t>
            </a:r>
            <a:r>
              <a:rPr sz="1800" dirty="0" err="1">
                <a:solidFill>
                  <a:schemeClr val="accent1">
                    <a:lumMod val="75000"/>
                  </a:schemeClr>
                </a:solidFill>
              </a:rPr>
              <a:t>rischi</a:t>
            </a:r>
            <a:r>
              <a:rPr sz="1800" dirty="0">
                <a:solidFill>
                  <a:schemeClr val="accent1">
                    <a:lumMod val="75000"/>
                  </a:schemeClr>
                </a:solidFill>
              </a:rPr>
              <a:t> per la salute</a:t>
            </a:r>
          </a:p>
          <a:p>
            <a:pPr marL="285750" indent="-285750" algn="just" defTabSz="649223">
              <a:lnSpc>
                <a:spcPct val="150000"/>
              </a:lnSpc>
              <a:buClr>
                <a:srgbClr val="FF3300"/>
              </a:buClr>
              <a:buSzPct val="100000"/>
              <a:buFont typeface="Wingdings" panose="05000000000000000000" pitchFamily="2" charset="2"/>
              <a:buChar char="Ø"/>
              <a:defRPr sz="1491" b="1">
                <a:solidFill>
                  <a:srgbClr val="0D0D0D"/>
                </a:solidFill>
                <a:latin typeface="Arial"/>
                <a:ea typeface="Arial"/>
                <a:cs typeface="Arial"/>
                <a:sym typeface="Arial"/>
              </a:defRPr>
            </a:pPr>
            <a:r>
              <a:rPr sz="1800" dirty="0">
                <a:solidFill>
                  <a:schemeClr val="accent1">
                    <a:lumMod val="75000"/>
                  </a:schemeClr>
                </a:solidFill>
              </a:rPr>
              <a:t> </a:t>
            </a:r>
            <a:r>
              <a:rPr sz="1800" dirty="0" err="1">
                <a:solidFill>
                  <a:schemeClr val="accent1">
                    <a:lumMod val="75000"/>
                  </a:schemeClr>
                </a:solidFill>
              </a:rPr>
              <a:t>Valutazione</a:t>
            </a:r>
            <a:r>
              <a:rPr sz="1800" dirty="0">
                <a:solidFill>
                  <a:schemeClr val="accent1">
                    <a:lumMod val="75000"/>
                  </a:schemeClr>
                </a:solidFill>
              </a:rPr>
              <a:t> </a:t>
            </a:r>
            <a:r>
              <a:rPr sz="1800" dirty="0" err="1">
                <a:solidFill>
                  <a:schemeClr val="accent1">
                    <a:lumMod val="75000"/>
                  </a:schemeClr>
                </a:solidFill>
              </a:rPr>
              <a:t>che</a:t>
            </a:r>
            <a:r>
              <a:rPr sz="1800" dirty="0">
                <a:solidFill>
                  <a:schemeClr val="accent1">
                    <a:lumMod val="75000"/>
                  </a:schemeClr>
                </a:solidFill>
              </a:rPr>
              <a:t> la </a:t>
            </a:r>
            <a:r>
              <a:rPr sz="1800" dirty="0" err="1">
                <a:solidFill>
                  <a:schemeClr val="accent1">
                    <a:lumMod val="75000"/>
                  </a:schemeClr>
                </a:solidFill>
              </a:rPr>
              <a:t>prestazione</a:t>
            </a:r>
            <a:r>
              <a:rPr sz="1800" dirty="0">
                <a:solidFill>
                  <a:schemeClr val="accent1">
                    <a:lumMod val="75000"/>
                  </a:schemeClr>
                </a:solidFill>
              </a:rPr>
              <a:t> </a:t>
            </a:r>
            <a:r>
              <a:rPr sz="1800" dirty="0" err="1">
                <a:solidFill>
                  <a:schemeClr val="accent1">
                    <a:lumMod val="75000"/>
                  </a:schemeClr>
                </a:solidFill>
              </a:rPr>
              <a:t>lavorativa</a:t>
            </a:r>
            <a:r>
              <a:rPr sz="1800" dirty="0">
                <a:solidFill>
                  <a:schemeClr val="accent1">
                    <a:lumMod val="75000"/>
                  </a:schemeClr>
                </a:solidFill>
              </a:rPr>
              <a:t> non </a:t>
            </a:r>
            <a:r>
              <a:rPr sz="1800" dirty="0" err="1">
                <a:solidFill>
                  <a:schemeClr val="accent1">
                    <a:lumMod val="75000"/>
                  </a:schemeClr>
                </a:solidFill>
              </a:rPr>
              <a:t>comporti</a:t>
            </a:r>
            <a:r>
              <a:rPr sz="1800" dirty="0">
                <a:solidFill>
                  <a:schemeClr val="accent1">
                    <a:lumMod val="75000"/>
                  </a:schemeClr>
                </a:solidFill>
              </a:rPr>
              <a:t> un </a:t>
            </a:r>
            <a:r>
              <a:rPr sz="1800" dirty="0" err="1">
                <a:solidFill>
                  <a:schemeClr val="accent1">
                    <a:lumMod val="75000"/>
                  </a:schemeClr>
                </a:solidFill>
              </a:rPr>
              <a:t>danno</a:t>
            </a:r>
            <a:r>
              <a:rPr sz="1800" dirty="0">
                <a:solidFill>
                  <a:schemeClr val="accent1">
                    <a:lumMod val="75000"/>
                  </a:schemeClr>
                </a:solidFill>
              </a:rPr>
              <a:t> </a:t>
            </a:r>
            <a:r>
              <a:rPr sz="1800" dirty="0" err="1">
                <a:solidFill>
                  <a:schemeClr val="accent1">
                    <a:lumMod val="75000"/>
                  </a:schemeClr>
                </a:solidFill>
              </a:rPr>
              <a:t>alla</a:t>
            </a:r>
            <a:r>
              <a:rPr sz="1800" dirty="0">
                <a:solidFill>
                  <a:schemeClr val="accent1">
                    <a:lumMod val="75000"/>
                  </a:schemeClr>
                </a:solidFill>
              </a:rPr>
              <a:t> salute (</a:t>
            </a:r>
            <a:r>
              <a:rPr sz="1800" dirty="0" err="1">
                <a:solidFill>
                  <a:schemeClr val="accent1">
                    <a:lumMod val="75000"/>
                  </a:schemeClr>
                </a:solidFill>
              </a:rPr>
              <a:t>aspetto</a:t>
            </a:r>
            <a:r>
              <a:rPr sz="1800" dirty="0">
                <a:solidFill>
                  <a:schemeClr val="accent1">
                    <a:lumMod val="75000"/>
                  </a:schemeClr>
                </a:solidFill>
              </a:rPr>
              <a:t> </a:t>
            </a:r>
            <a:r>
              <a:rPr sz="1800" dirty="0" err="1">
                <a:solidFill>
                  <a:schemeClr val="accent1">
                    <a:lumMod val="75000"/>
                  </a:schemeClr>
                </a:solidFill>
              </a:rPr>
              <a:t>preventivo</a:t>
            </a:r>
            <a:r>
              <a:rPr sz="1800" dirty="0">
                <a:solidFill>
                  <a:schemeClr val="accent1">
                    <a:lumMod val="75000"/>
                  </a:schemeClr>
                </a:solidFill>
              </a:rPr>
              <a:t>).</a:t>
            </a:r>
          </a:p>
          <a:p>
            <a:pPr marL="285750" indent="-285750" algn="just" defTabSz="649223">
              <a:lnSpc>
                <a:spcPct val="150000"/>
              </a:lnSpc>
              <a:buClr>
                <a:srgbClr val="FF3300"/>
              </a:buClr>
              <a:buSzPct val="100000"/>
              <a:buFont typeface="Wingdings" panose="05000000000000000000" pitchFamily="2" charset="2"/>
              <a:buChar char="Ø"/>
              <a:defRPr sz="1491" b="1">
                <a:solidFill>
                  <a:srgbClr val="0D0D0D"/>
                </a:solidFill>
                <a:latin typeface="Arial"/>
                <a:ea typeface="Arial"/>
                <a:cs typeface="Arial"/>
                <a:sym typeface="Arial"/>
              </a:defRPr>
            </a:pPr>
            <a:r>
              <a:rPr sz="1800" dirty="0">
                <a:solidFill>
                  <a:schemeClr val="accent1">
                    <a:lumMod val="75000"/>
                  </a:schemeClr>
                </a:solidFill>
              </a:rPr>
              <a:t> </a:t>
            </a:r>
            <a:r>
              <a:rPr sz="1800" dirty="0" err="1">
                <a:solidFill>
                  <a:schemeClr val="accent1">
                    <a:lumMod val="75000"/>
                  </a:schemeClr>
                </a:solidFill>
              </a:rPr>
              <a:t>Valutazione</a:t>
            </a:r>
            <a:r>
              <a:rPr sz="1800" dirty="0">
                <a:solidFill>
                  <a:schemeClr val="accent1">
                    <a:lumMod val="75000"/>
                  </a:schemeClr>
                </a:solidFill>
              </a:rPr>
              <a:t> </a:t>
            </a:r>
            <a:r>
              <a:rPr sz="1800" dirty="0" err="1">
                <a:solidFill>
                  <a:schemeClr val="accent1">
                    <a:lumMod val="75000"/>
                  </a:schemeClr>
                </a:solidFill>
              </a:rPr>
              <a:t>dell’efficienza</a:t>
            </a:r>
            <a:r>
              <a:rPr sz="1800" dirty="0">
                <a:solidFill>
                  <a:schemeClr val="accent1">
                    <a:lumMod val="75000"/>
                  </a:schemeClr>
                </a:solidFill>
              </a:rPr>
              <a:t> </a:t>
            </a:r>
            <a:r>
              <a:rPr sz="1800" dirty="0" err="1">
                <a:solidFill>
                  <a:schemeClr val="accent1">
                    <a:lumMod val="75000"/>
                  </a:schemeClr>
                </a:solidFill>
              </a:rPr>
              <a:t>psicofisica</a:t>
            </a:r>
            <a:r>
              <a:rPr sz="1800" dirty="0">
                <a:solidFill>
                  <a:schemeClr val="accent1">
                    <a:lumMod val="75000"/>
                  </a:schemeClr>
                </a:solidFill>
              </a:rPr>
              <a:t> </a:t>
            </a:r>
            <a:r>
              <a:rPr sz="1800" dirty="0" err="1">
                <a:solidFill>
                  <a:schemeClr val="accent1">
                    <a:lumMod val="75000"/>
                  </a:schemeClr>
                </a:solidFill>
              </a:rPr>
              <a:t>ed</a:t>
            </a:r>
            <a:r>
              <a:rPr sz="1800" dirty="0">
                <a:solidFill>
                  <a:schemeClr val="accent1">
                    <a:lumMod val="75000"/>
                  </a:schemeClr>
                </a:solidFill>
              </a:rPr>
              <a:t> </a:t>
            </a:r>
            <a:r>
              <a:rPr sz="1800" dirty="0" err="1">
                <a:solidFill>
                  <a:schemeClr val="accent1">
                    <a:lumMod val="75000"/>
                  </a:schemeClr>
                </a:solidFill>
              </a:rPr>
              <a:t>attitudinale</a:t>
            </a:r>
            <a:r>
              <a:rPr sz="1800" dirty="0">
                <a:solidFill>
                  <a:schemeClr val="accent1">
                    <a:lumMod val="75000"/>
                  </a:schemeClr>
                </a:solidFill>
              </a:rPr>
              <a:t> ad </a:t>
            </a:r>
            <a:r>
              <a:rPr sz="1800" dirty="0" err="1">
                <a:solidFill>
                  <a:schemeClr val="accent1">
                    <a:lumMod val="75000"/>
                  </a:schemeClr>
                </a:solidFill>
              </a:rPr>
              <a:t>espletare</a:t>
            </a:r>
            <a:r>
              <a:rPr sz="1800" dirty="0">
                <a:solidFill>
                  <a:schemeClr val="accent1">
                    <a:lumMod val="75000"/>
                  </a:schemeClr>
                </a:solidFill>
              </a:rPr>
              <a:t> </a:t>
            </a:r>
            <a:r>
              <a:rPr sz="1800" dirty="0" err="1">
                <a:solidFill>
                  <a:schemeClr val="accent1">
                    <a:lumMod val="75000"/>
                  </a:schemeClr>
                </a:solidFill>
              </a:rPr>
              <a:t>una</a:t>
            </a:r>
            <a:r>
              <a:rPr sz="1800" dirty="0">
                <a:solidFill>
                  <a:schemeClr val="accent1">
                    <a:lumMod val="75000"/>
                  </a:schemeClr>
                </a:solidFill>
              </a:rPr>
              <a:t> </a:t>
            </a:r>
            <a:r>
              <a:rPr sz="1800" dirty="0" err="1">
                <a:solidFill>
                  <a:schemeClr val="accent1">
                    <a:lumMod val="75000"/>
                  </a:schemeClr>
                </a:solidFill>
              </a:rPr>
              <a:t>determinata</a:t>
            </a:r>
            <a:r>
              <a:rPr sz="1800" dirty="0">
                <a:solidFill>
                  <a:schemeClr val="accent1">
                    <a:lumMod val="75000"/>
                  </a:schemeClr>
                </a:solidFill>
              </a:rPr>
              <a:t> </a:t>
            </a:r>
            <a:r>
              <a:rPr sz="1800" dirty="0" err="1">
                <a:solidFill>
                  <a:schemeClr val="accent1">
                    <a:lumMod val="75000"/>
                  </a:schemeClr>
                </a:solidFill>
              </a:rPr>
              <a:t>attività</a:t>
            </a:r>
            <a:r>
              <a:rPr sz="1800" dirty="0">
                <a:solidFill>
                  <a:schemeClr val="accent1">
                    <a:lumMod val="75000"/>
                  </a:schemeClr>
                </a:solidFill>
              </a:rPr>
              <a:t> (</a:t>
            </a:r>
            <a:r>
              <a:rPr sz="1800" dirty="0" err="1">
                <a:solidFill>
                  <a:schemeClr val="accent1">
                    <a:lumMod val="75000"/>
                  </a:schemeClr>
                </a:solidFill>
              </a:rPr>
              <a:t>aspetto</a:t>
            </a:r>
            <a:r>
              <a:rPr sz="1800" dirty="0">
                <a:solidFill>
                  <a:schemeClr val="accent1">
                    <a:lumMod val="75000"/>
                  </a:schemeClr>
                </a:solidFill>
              </a:rPr>
              <a:t> medico-</a:t>
            </a:r>
            <a:r>
              <a:rPr sz="1800" dirty="0" err="1">
                <a:solidFill>
                  <a:schemeClr val="accent1">
                    <a:lumMod val="75000"/>
                  </a:schemeClr>
                </a:solidFill>
              </a:rPr>
              <a:t>legale</a:t>
            </a:r>
            <a:r>
              <a:rPr sz="1800" dirty="0">
                <a:solidFill>
                  <a:schemeClr val="accent1">
                    <a:lumMod val="75000"/>
                  </a:schemeClr>
                </a:solidFill>
              </a:rPr>
              <a:t>).</a:t>
            </a:r>
          </a:p>
          <a:p>
            <a:pPr marL="285750" indent="-285750" algn="just" defTabSz="649223">
              <a:lnSpc>
                <a:spcPct val="150000"/>
              </a:lnSpc>
              <a:buClr>
                <a:srgbClr val="FF3300"/>
              </a:buClr>
              <a:buSzPct val="100000"/>
              <a:buFont typeface="Wingdings" panose="05000000000000000000" pitchFamily="2" charset="2"/>
              <a:buChar char="Ø"/>
              <a:defRPr sz="1491" b="1">
                <a:solidFill>
                  <a:srgbClr val="0D0D0D"/>
                </a:solidFill>
                <a:latin typeface="Arial"/>
                <a:ea typeface="Arial"/>
                <a:cs typeface="Arial"/>
                <a:sym typeface="Arial"/>
              </a:defRPr>
            </a:pPr>
            <a:r>
              <a:rPr sz="1800" dirty="0" err="1">
                <a:solidFill>
                  <a:schemeClr val="accent1">
                    <a:lumMod val="75000"/>
                  </a:schemeClr>
                </a:solidFill>
              </a:rPr>
              <a:t>Esclusione</a:t>
            </a:r>
            <a:r>
              <a:rPr sz="1800" dirty="0">
                <a:solidFill>
                  <a:schemeClr val="accent1">
                    <a:lumMod val="75000"/>
                  </a:schemeClr>
                </a:solidFill>
              </a:rPr>
              <a:t> </a:t>
            </a:r>
            <a:r>
              <a:rPr sz="1800" dirty="0" err="1">
                <a:solidFill>
                  <a:schemeClr val="accent1">
                    <a:lumMod val="75000"/>
                  </a:schemeClr>
                </a:solidFill>
              </a:rPr>
              <a:t>della</a:t>
            </a:r>
            <a:r>
              <a:rPr sz="1800" dirty="0">
                <a:solidFill>
                  <a:schemeClr val="accent1">
                    <a:lumMod val="75000"/>
                  </a:schemeClr>
                </a:solidFill>
              </a:rPr>
              <a:t> </a:t>
            </a:r>
            <a:r>
              <a:rPr sz="1800" dirty="0" err="1">
                <a:solidFill>
                  <a:schemeClr val="accent1">
                    <a:lumMod val="75000"/>
                  </a:schemeClr>
                </a:solidFill>
              </a:rPr>
              <a:t>sussistenza</a:t>
            </a:r>
            <a:r>
              <a:rPr sz="1800" dirty="0">
                <a:solidFill>
                  <a:schemeClr val="accent1">
                    <a:lumMod val="75000"/>
                  </a:schemeClr>
                </a:solidFill>
              </a:rPr>
              <a:t> di </a:t>
            </a:r>
            <a:r>
              <a:rPr sz="1800" dirty="0" err="1">
                <a:solidFill>
                  <a:schemeClr val="accent1">
                    <a:lumMod val="75000"/>
                  </a:schemeClr>
                </a:solidFill>
              </a:rPr>
              <a:t>una</a:t>
            </a:r>
            <a:r>
              <a:rPr sz="1800" dirty="0">
                <a:solidFill>
                  <a:schemeClr val="accent1">
                    <a:lumMod val="75000"/>
                  </a:schemeClr>
                </a:solidFill>
              </a:rPr>
              <a:t> </a:t>
            </a:r>
            <a:r>
              <a:rPr sz="1800" dirty="0" err="1">
                <a:solidFill>
                  <a:schemeClr val="accent1">
                    <a:lumMod val="75000"/>
                  </a:schemeClr>
                </a:solidFill>
              </a:rPr>
              <a:t>pericolosità</a:t>
            </a:r>
            <a:r>
              <a:rPr sz="1800" dirty="0">
                <a:solidFill>
                  <a:schemeClr val="accent1">
                    <a:lumMod val="75000"/>
                  </a:schemeClr>
                </a:solidFill>
              </a:rPr>
              <a:t> per </a:t>
            </a:r>
            <a:r>
              <a:rPr sz="1800" dirty="0" err="1">
                <a:solidFill>
                  <a:schemeClr val="accent1">
                    <a:lumMod val="75000"/>
                  </a:schemeClr>
                </a:solidFill>
              </a:rPr>
              <a:t>terzi</a:t>
            </a:r>
            <a:r>
              <a:rPr sz="1800" dirty="0">
                <a:solidFill>
                  <a:schemeClr val="accent1">
                    <a:lumMod val="75000"/>
                  </a:schemeClr>
                </a:solidFill>
              </a:rPr>
              <a:t> e per la </a:t>
            </a:r>
            <a:r>
              <a:rPr sz="1800" dirty="0" err="1">
                <a:solidFill>
                  <a:schemeClr val="accent1">
                    <a:lumMod val="75000"/>
                  </a:schemeClr>
                </a:solidFill>
              </a:rPr>
              <a:t>sicurezza</a:t>
            </a:r>
            <a:r>
              <a:rPr sz="1800" dirty="0">
                <a:solidFill>
                  <a:schemeClr val="accent1">
                    <a:lumMod val="75000"/>
                  </a:schemeClr>
                </a:solidFill>
              </a:rPr>
              <a:t> </a:t>
            </a:r>
            <a:r>
              <a:rPr sz="1800" dirty="0" err="1">
                <a:solidFill>
                  <a:schemeClr val="accent1">
                    <a:lumMod val="75000"/>
                  </a:schemeClr>
                </a:solidFill>
              </a:rPr>
              <a:t>complessiva</a:t>
            </a:r>
            <a:r>
              <a:rPr sz="1800" dirty="0">
                <a:solidFill>
                  <a:schemeClr val="accent1">
                    <a:lumMod val="75000"/>
                  </a:schemeClr>
                </a:solidFill>
              </a:rPr>
              <a:t> </a:t>
            </a:r>
            <a:r>
              <a:rPr sz="1800" dirty="0" err="1">
                <a:solidFill>
                  <a:schemeClr val="accent1">
                    <a:lumMod val="75000"/>
                  </a:schemeClr>
                </a:solidFill>
              </a:rPr>
              <a:t>degli</a:t>
            </a:r>
            <a:r>
              <a:rPr sz="1800" dirty="0">
                <a:solidFill>
                  <a:schemeClr val="accent1">
                    <a:lumMod val="75000"/>
                  </a:schemeClr>
                </a:solidFill>
              </a:rPr>
              <a:t> </a:t>
            </a:r>
            <a:r>
              <a:rPr sz="1800" dirty="0" err="1">
                <a:solidFill>
                  <a:schemeClr val="accent1">
                    <a:lumMod val="75000"/>
                  </a:schemeClr>
                </a:solidFill>
              </a:rPr>
              <a:t>impianti</a:t>
            </a:r>
            <a:r>
              <a:rPr sz="1800" dirty="0">
                <a:solidFill>
                  <a:schemeClr val="accent1">
                    <a:lumMod val="75000"/>
                  </a:schemeClr>
                </a:solidFill>
              </a:rPr>
              <a:t>.</a:t>
            </a:r>
          </a:p>
        </p:txBody>
      </p:sp>
      <p:sp>
        <p:nvSpPr>
          <p:cNvPr id="2" name="Segnaposto numero diapositiva 1">
            <a:extLst>
              <a:ext uri="{FF2B5EF4-FFF2-40B4-BE49-F238E27FC236}">
                <a16:creationId xmlns:a16="http://schemas.microsoft.com/office/drawing/2014/main" id="{16DA1715-6850-4D54-8C61-C96936D6381D}"/>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99</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4812719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UNINETTUNO(WIDE)">
  <a:themeElements>
    <a:clrScheme name="Personalizzato 7">
      <a:dk1>
        <a:srgbClr val="FFFFF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C000"/>
      </a:hlink>
      <a:folHlink>
        <a:srgbClr val="BF9000"/>
      </a:folHlink>
    </a:clrScheme>
    <a:fontScheme name="Lubalin Extralight">
      <a:majorFont>
        <a:latin typeface="ITC Lubalin Graph Std ExLight"/>
        <a:ea typeface=""/>
        <a:cs typeface="Arial"/>
      </a:majorFont>
      <a:minorFont>
        <a:latin typeface="ITC Lubalin Graph Std ExLight"/>
        <a:ea typeface=""/>
        <a:cs typeface="Arial"/>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NETTUNO(WIDE)" id="{4CB9E72B-C6ED-4826-BB1C-F6521DF9AC5D}" vid="{F3E8FDC3-095E-4267-8BA5-956550E85304}"/>
    </a:ext>
  </a:ext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326</TotalTime>
  <Words>12078</Words>
  <Application>Microsoft Office PowerPoint</Application>
  <PresentationFormat>Presentazione su schermo (4:3)</PresentationFormat>
  <Paragraphs>1500</Paragraphs>
  <Slides>172</Slides>
  <Notes>29</Notes>
  <HiddenSlides>0</HiddenSlides>
  <MMClips>0</MMClips>
  <ScaleCrop>false</ScaleCrop>
  <HeadingPairs>
    <vt:vector size="6" baseType="variant">
      <vt:variant>
        <vt:lpstr>Caratteri utilizzati</vt:lpstr>
      </vt:variant>
      <vt:variant>
        <vt:i4>28</vt:i4>
      </vt:variant>
      <vt:variant>
        <vt:lpstr>Tema</vt:lpstr>
      </vt:variant>
      <vt:variant>
        <vt:i4>6</vt:i4>
      </vt:variant>
      <vt:variant>
        <vt:lpstr>Titoli diapositive</vt:lpstr>
      </vt:variant>
      <vt:variant>
        <vt:i4>172</vt:i4>
      </vt:variant>
    </vt:vector>
  </HeadingPairs>
  <TitlesOfParts>
    <vt:vector size="206" baseType="lpstr">
      <vt:lpstr>Arial</vt:lpstr>
      <vt:lpstr>Arial Narrow</vt:lpstr>
      <vt:lpstr>Bernard MT Condensed</vt:lpstr>
      <vt:lpstr>Bodoni MT Black</vt:lpstr>
      <vt:lpstr>Bookman Old Style</vt:lpstr>
      <vt:lpstr>Calibri</vt:lpstr>
      <vt:lpstr>Calibri Light</vt:lpstr>
      <vt:lpstr>Comic Sans MS</vt:lpstr>
      <vt:lpstr>Courier New</vt:lpstr>
      <vt:lpstr>Franklin Gothic Book</vt:lpstr>
      <vt:lpstr>Freestyle Script</vt:lpstr>
      <vt:lpstr>Helvetica</vt:lpstr>
      <vt:lpstr>Helvetica Neue</vt:lpstr>
      <vt:lpstr>Helvetica Neue Light</vt:lpstr>
      <vt:lpstr>ITC Lubalin Graph Std ExLight</vt:lpstr>
      <vt:lpstr>ＭＳ 明朝</vt:lpstr>
      <vt:lpstr>Open Sans</vt:lpstr>
      <vt:lpstr>Stencil</vt:lpstr>
      <vt:lpstr>Symbol</vt:lpstr>
      <vt:lpstr>Tahoma</vt:lpstr>
      <vt:lpstr>Times New Roman</vt:lpstr>
      <vt:lpstr>Trajan Pro 3</vt:lpstr>
      <vt:lpstr>Verdana</vt:lpstr>
      <vt:lpstr>Verdana </vt:lpstr>
      <vt:lpstr>Wingdings</vt:lpstr>
      <vt:lpstr>Wingdings 2</vt:lpstr>
      <vt:lpstr>Wingdings 3</vt:lpstr>
      <vt:lpstr>Zapf Dingbats</vt:lpstr>
      <vt:lpstr>1_Tema di Office</vt:lpstr>
      <vt:lpstr>Default</vt:lpstr>
      <vt:lpstr>2_Tema di Office</vt:lpstr>
      <vt:lpstr>UNINETTUNO(WIDE)</vt:lpstr>
      <vt:lpstr>3_Tema di Office</vt:lpstr>
      <vt:lpstr>Struttura predefinita</vt:lpstr>
      <vt:lpstr>Oscar Petruzzella Responsabile U. O. C. Medico legale Salerno</vt:lpstr>
      <vt:lpstr>Attività istituzionali dell’INPS   (anno 2017)</vt:lpstr>
      <vt:lpstr>Le principali attività nei Centri Medico Legali (C.M.L.) territoriali dell’INPS</vt:lpstr>
      <vt:lpstr>Conseguenze giuridiche delle attività nei C.M.L. INPS</vt:lpstr>
      <vt:lpstr>Struttura organizzativa attuale di una U.O.C. Medico legale territoriale INPS</vt:lpstr>
      <vt:lpstr>I lavoratori a tempo indeterminato rientranti hanno diritto ad assenza retribuita per malattia per un periodo di comporto di 36 mesi, di cui:</vt:lpstr>
      <vt:lpstr>Le visite mediche di controllo (V.M.C.) nel Polo unico presso l’INPS: domiciliari ed ambulatoriali</vt:lpstr>
      <vt:lpstr>Le valutazioni medico legali pensionistiche (previdenziali ed assistenziali) nei C.M.L. INPS</vt:lpstr>
      <vt:lpstr>I processi produttivi del medico legale INPS :    le fasi dell’accertamento  medico  legale</vt:lpstr>
      <vt:lpstr>I vari principi su cui devono essere configurati i sistemi di Information and Communication Technologies (I.C.T.) tendono a confliggere: a) esattezza: i dati custoditi devono essere modificati o eliminati solo dai soggetti abilitati b) accessibilità: i dati devono essere fruiti dai cittadini fuori dalle Amministrazioni Digitali c) riservatezza: le connessioni devono essere protette dagli accessi non autorizzati.</vt:lpstr>
      <vt:lpstr>L’assistenza domiciliare al personale della P.A. non autosufficiente  (HCP: Home Care Premium)</vt:lpstr>
      <vt:lpstr>L’assistenza domiciliare al personale della P.A. non autosufficiente  (HCP: Home Care Premium)</vt:lpstr>
      <vt:lpstr>l’attenzione</vt:lpstr>
      <vt:lpstr>Presentazione standard di PowerPoint</vt:lpstr>
      <vt:lpstr>Presentazione standard di PowerPoint</vt:lpstr>
      <vt:lpstr>Presentazione standard di PowerPoint</vt:lpstr>
      <vt:lpstr>ELENCO DELLE AMMINISTRAZIONI IN GESTIONE PER CONTO DELLO STATO  AMMINISTRAZIONI DELLO STATO </vt:lpstr>
      <vt:lpstr>ELENCO DELLE AMMINISTRAZIONI IN GESTIONE PER CONTO DELLO STATO  AMMINISTRAZIONI DELLO STATO </vt:lpstr>
      <vt:lpstr>ALTRE AMMINISTRAZIONI </vt:lpstr>
      <vt:lpstr>UNIVERSITA' STATALI E ISTITUZIONI STATALI ASSIMILATE </vt:lpstr>
      <vt:lpstr>UNIVERSITA' STATALI E ISTITUZIONI STATALI ASSIMILATE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«prime cure ambulatoriali» </vt:lpstr>
      <vt:lpstr>Presentazione standard di PowerPoint</vt:lpstr>
      <vt:lpstr>Presentazione standard di PowerPoint</vt:lpstr>
      <vt:lpstr> Destinatari: Lavoratori infortunati e/o affetti da malattia professionale  Caratteristiche: Le cure riabilitative ambulatoriali sono rivolte esclusivamente agli assicurati durante il periodo di inabilità temporanea assoluta  Modalità di erogazione del servizio Le cure vengono erogate, oltre che presso il Centro di riabilitazione motoria di Volterra,  presso: Polo Integrato Filiale di Roma Centro Protesi e ASL Roma2-CTO, presso: 11 centri di fisiokinesiterapia, presso gli ambulatori delle Direzioni territoriali Inail </vt:lpstr>
      <vt:lpstr>Dalla tutela del lavoratore alla tutela della persona </vt:lpstr>
      <vt:lpstr>Dalla tutela del lavoratore alla tutela della persona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Destinatari: Lavoratori infortunati e/o affetti da malattia professionale Caratteristiche: garantire la fornitura di dispositivi tecnici  I dispositivi tecnici comprendono: le protesi, gli ausili, le ortesi  Prescrizione rimborso farmaci: prestazione di natura economico-sanitaria erogata l’acquisto di farmaci necessari al reinserimento socio-lavorativo e al miglioramento dello stato psicofisico. Quest'ultimo deve essere connesso alla patologia causata dall'evento lesivo assicurato e di cui il lavoratore è stato vittima</vt:lpstr>
      <vt:lpstr>Presentazione standard di PowerPoint</vt:lpstr>
      <vt:lpstr>Presentazione standard di PowerPoint</vt:lpstr>
      <vt:lpstr> PRESTAZIONI ACCESSORIE Rimborso spese viaggio e soggiorno per cure idrofangotermali e per soggiorni climatici   Rimborso spese per effettuazione esami clinici e strumentali nonché delle spese viaggio e soggiorno per accertamenti  finalizzati alla valutazione medico-legale del danno, temporaneo e/o permanente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L’adozione del “Regolamento” INAIL consente di fornire risposte concrete alle aspettative di reinserimento dei disabili da lavoro, coniugando il binomio disabilità-lavoro in termini di opportunità sia per il lavoratore che per il mondo produttivo, in linea con l’evoluzione delle tecnologie di assistenza, delle nuove tecniche in materia di ergonomia delle postazioni di lavoro, di accessibilità digitale e architettonica e di formazione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Medicina Legale della Pubblica Amministrazione tra diritto e nuove esigenze delle tutele sociali</vt:lpstr>
      <vt:lpstr>NORME DI RIFERIMENTO PER LA VALUTAZIONE DELLA IDONEITA’ – INIDONEITA’ – ALTRE FORME INABILITA’DEI LAVORATORI DELLA P.A.</vt:lpstr>
      <vt:lpstr>Presentazione standard di PowerPoint</vt:lpstr>
      <vt:lpstr>La Medicina Legale della Pubblica Amministrazione tra diritto e nuove esigenze delle tutele sociali</vt:lpstr>
      <vt:lpstr>Con accordo ex articolo 15 della legge 7 agosto 1990, n. 241, stipulato tra Stato Maggiore della Difesa, Dipartimento della pubblica sicurezza, Comando generale della Guardia di Finanza e Ministero dell’economia e finanze, in vigore dal 5 settembre 2018, è stata attribuita alle Commissioni mediche di verifica (C.M.V.) di Firenze e di Napoli la competenza per le visite collegiali, ai sensi del decreto del Presidente della Repubblica 29 ottobre 2001, n. 461 e del citato D.M. del 12 febbraio 2004, nei confronti del personale delle Forze armate, ivi compresa l’Arma dei carabinieri, della Polizia di Stato e del Corpo della guardia di Finanza. Tale provvedimento nasce in via sperimentale. </vt:lpstr>
      <vt:lpstr>A decorrere, perciò, dal 15 gennaio 2019, i procedimenti per il riconoscimento della dipendenza di infermità da causa di servizio, per la concessione della pensione privilegiata ordinaria e dell’equo indennizzo, nonché gli accertamenti di idoneità al servizio, inidoneità ed altre forme di inabilità, non dipendenti da causa di servizio, ai fini del cambio di mansioni, della dispensa dal servizio e dell’eventuale conseguimento di trattamenti pensionistici, previsti dal citato d.P.R. n.461/2001 e riguardanti sia il personale della Polizia di Stato in servizio assegnato ad uffici e reparti dislocati in Toscana ed in Campania sia il personale collocato in quiescenza residente nelle suddette regioni, sono demandati alle Commissioni mediche di verifica del M.E.F. con sede a Firenze e a Napoli.</vt:lpstr>
      <vt:lpstr>Presentazione standard di PowerPoint</vt:lpstr>
      <vt:lpstr>Presentazione standard di PowerPoint</vt:lpstr>
      <vt:lpstr>La Medicina Legale della Pubblica Amministrazione tra diritto e nuove esigenze delle tutele sociali</vt:lpstr>
      <vt:lpstr>L’art. 15 si applica a:</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IL CASO</vt:lpstr>
      <vt:lpstr>Presentazione standard di PowerPoint</vt:lpstr>
      <vt:lpstr> </vt:lpstr>
      <vt:lpstr>Criticità sul concetto di inidoneità</vt:lpstr>
      <vt:lpstr>Parere Dott.ssa FRANCHI</vt:lpstr>
      <vt:lpstr>Parere Dott.ssa FRANCHI</vt:lpstr>
      <vt:lpstr>La Medicina Legale della Pubblica Amministrazione tra diritto e nuove esigenze delle tutele sociali</vt:lpstr>
      <vt:lpstr>   Accertamento dello stato di salute del soggetto  Verifica della presenza di rischi per la salute  Valutazione che la prestazione lavorativa non comporti un danno alla salute (aspetto preventivo).  Valutazione dell’efficienza psicofisica ed attitudinale ad espletare una determinata attività (aspetto medico-legale). Esclusione della sussistenza di una pericolosità per terzi e per la sicurezza complessiva degli impianti.</vt:lpstr>
      <vt:lpstr>Presentazione standard di PowerPoint</vt:lpstr>
      <vt:lpstr>Presentazione standard di PowerPoint</vt:lpstr>
      <vt:lpstr>Presentazione standard di PowerPoint</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La Medicina Legale della Pubblica Amministrazione tra diritto e nuove esigenze delle tutele sociali</vt:lpstr>
      <vt:lpstr>CCNI del 25 giugno 2008  </vt:lpstr>
      <vt:lpstr>1</vt:lpstr>
      <vt:lpstr>2</vt:lpstr>
      <vt:lpstr>3</vt:lpstr>
      <vt:lpstr>la legge finanziaria 2008</vt:lpstr>
      <vt:lpstr>Presentazione standard di PowerPoint</vt:lpstr>
      <vt:lpstr>La Medicina Legale della Pubblica Amministrazione tra diritto e nuove esigenze delle tutele sociali</vt:lpstr>
      <vt:lpstr>La Medicina Legale della Pubblica Amministrazione tra diritto e nuove esigenze delle tutele sociali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L’Italia produce annualmente oltre 10 milioni di visite mediche con GIUDIZIO DI IDONEITÀ  (più di tutti i Paesi Europei messi insieme)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 torniamo ai giorni nostri…</vt:lpstr>
      <vt:lpstr>Presentazione standard di PowerPoint</vt:lpstr>
      <vt:lpstr>Presentazione standard di PowerPoint</vt:lpstr>
      <vt:lpstr>Presentazione standard di PowerPoint</vt:lpstr>
      <vt:lpstr>Presentazione standard di PowerPoint</vt:lpstr>
      <vt:lpstr>Forte il richiamo all’etica,  all’onestà intellettuale,  alla virtù,  al Demone Socratico !</vt:lpstr>
      <vt:lpstr>Presentazione standard di PowerPoint</vt:lpstr>
      <vt:lpstr>Presentazione standard di PowerPoint</vt:lpstr>
      <vt:lpstr>Presentazione standard di PowerPoint</vt:lpstr>
      <vt:lpstr>Presentazione standard di PowerPoint</vt:lpstr>
      <vt:lpstr>Presentazione standard di PowerPoint</vt:lpstr>
      <vt:lpstr>SCUOLA SUPERIORE DELLA MAGISTRATURA Struttura didattica territoriale Corte di Appello di Roma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Fabrizio Ciprani</dc:creator>
  <cp:lastModifiedBy>lionello.papa@gmail.com</cp:lastModifiedBy>
  <cp:revision>26</cp:revision>
  <dcterms:created xsi:type="dcterms:W3CDTF">2019-06-07T18:38:13Z</dcterms:created>
  <dcterms:modified xsi:type="dcterms:W3CDTF">2023-07-03T14:29:47Z</dcterms:modified>
</cp:coreProperties>
</file>